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65" r:id="rId5"/>
    <p:sldId id="270" r:id="rId6"/>
    <p:sldId id="271" r:id="rId7"/>
    <p:sldId id="272" r:id="rId8"/>
    <p:sldId id="267" r:id="rId9"/>
    <p:sldId id="268" r:id="rId10"/>
    <p:sldId id="269" r:id="rId11"/>
    <p:sldId id="258" r:id="rId12"/>
    <p:sldId id="259" r:id="rId13"/>
    <p:sldId id="261" r:id="rId14"/>
    <p:sldId id="262"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8C2082-6CC9-4896-87BA-C14A9D62AB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FCBC39E-A73E-455F-B8FC-B6B63D305BC5}">
      <dgm:prSet phldrT="[Text]" custT="1"/>
      <dgm:spPr/>
      <dgm:t>
        <a:bodyPr/>
        <a:lstStyle/>
        <a:p>
          <a:r>
            <a:rPr lang="en-US" sz="1800" dirty="0" smtClean="0">
              <a:latin typeface="Times New Roman" pitchFamily="18" charset="0"/>
              <a:cs typeface="Times New Roman" pitchFamily="18" charset="0"/>
            </a:rPr>
            <a:t>2.2.1.Thuốc alkyl </a:t>
          </a:r>
          <a:r>
            <a:rPr lang="en-US" sz="1800" dirty="0" err="1" smtClean="0">
              <a:latin typeface="Times New Roman" pitchFamily="18" charset="0"/>
              <a:cs typeface="Times New Roman" pitchFamily="18" charset="0"/>
            </a:rPr>
            <a:t>hóa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Nhóm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gây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độc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tế</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bào</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dgm:t>
    </dgm:pt>
    <dgm:pt modelId="{5EF001A7-AA7D-46BB-BAE0-2A41D7AD125B}" type="parTrans" cxnId="{8AD38535-A577-4095-B860-6F67FAA05E83}">
      <dgm:prSet/>
      <dgm:spPr/>
      <dgm:t>
        <a:bodyPr/>
        <a:lstStyle/>
        <a:p>
          <a:endParaRPr lang="en-US"/>
        </a:p>
      </dgm:t>
    </dgm:pt>
    <dgm:pt modelId="{734A0373-BB26-497D-94DB-6DF86CCE83A7}" type="sibTrans" cxnId="{8AD38535-A577-4095-B860-6F67FAA05E83}">
      <dgm:prSet/>
      <dgm:spPr/>
      <dgm:t>
        <a:bodyPr/>
        <a:lstStyle/>
        <a:p>
          <a:endParaRPr lang="en-US"/>
        </a:p>
      </dgm:t>
    </dgm:pt>
    <dgm:pt modelId="{1322C55C-5355-4437-8E44-EFE76FD0CA5D}">
      <dgm:prSet phldrT="[Text]" custT="1"/>
      <dgm:spPr/>
      <dgm:t>
        <a:bodyPr/>
        <a:lstStyle/>
        <a:p>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nhóm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thuốc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điều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trị</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đầu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nguồn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từ</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mecloroethamin</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dgm:t>
    </dgm:pt>
    <dgm:pt modelId="{74EED359-71DD-4385-B161-6178D11F865E}" type="parTrans" cxnId="{C3AD6286-4C3B-49CB-93E7-E57D78723649}">
      <dgm:prSet/>
      <dgm:spPr/>
      <dgm:t>
        <a:bodyPr/>
        <a:lstStyle/>
        <a:p>
          <a:endParaRPr lang="en-US"/>
        </a:p>
      </dgm:t>
    </dgm:pt>
    <dgm:pt modelId="{48483C8C-4AFE-4088-A62A-A8A3EBE62A49}" type="sibTrans" cxnId="{C3AD6286-4C3B-49CB-93E7-E57D78723649}">
      <dgm:prSet/>
      <dgm:spPr/>
      <dgm:t>
        <a:bodyPr/>
        <a:lstStyle/>
        <a:p>
          <a:endParaRPr lang="en-US"/>
        </a:p>
      </dgm:t>
    </dgm:pt>
    <dgm:pt modelId="{490B1BB0-73E0-4094-A8FC-DC3380FBDA25}">
      <dgm:prSet phldrT="[Text]" custT="1"/>
      <dgm:spPr/>
      <dgm:t>
        <a:bodyPr/>
        <a:lstStyle/>
        <a:p>
          <a:r>
            <a:rPr lang="en-US" sz="1800" dirty="0" smtClean="0">
              <a:latin typeface="Times New Roman" pitchFamily="18" charset="0"/>
              <a:cs typeface="Times New Roman" pitchFamily="18" charset="0"/>
            </a:rPr>
            <a:t>2.2.2Thuốc </a:t>
          </a:r>
          <a:r>
            <a:rPr lang="en-US" sz="1800" dirty="0" err="1" smtClean="0">
              <a:latin typeface="Times New Roman" pitchFamily="18" charset="0"/>
              <a:cs typeface="Times New Roman" pitchFamily="18" charset="0"/>
            </a:rPr>
            <a:t>kháng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chuyển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hóa</a:t>
          </a:r>
          <a:r>
            <a:rPr lang="en-US" sz="1800" dirty="0" smtClean="0">
              <a:latin typeface="Times New Roman" pitchFamily="18" charset="0"/>
              <a:cs typeface="Times New Roman" pitchFamily="18" charset="0"/>
            </a:rPr>
            <a:t> ( </a:t>
          </a:r>
          <a:r>
            <a:rPr lang="en-US" sz="1800" dirty="0" err="1" smtClean="0">
              <a:latin typeface="Times New Roman" pitchFamily="18" charset="0"/>
              <a:cs typeface="Times New Roman" pitchFamily="18" charset="0"/>
            </a:rPr>
            <a:t>Nhóm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gây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độc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tế</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bào</a:t>
          </a: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dgm:t>
    </dgm:pt>
    <dgm:pt modelId="{75EE4925-7E22-43FD-A250-C253DF5125EF}" type="parTrans" cxnId="{04675363-17EF-460E-A08A-3A78B5AC3056}">
      <dgm:prSet/>
      <dgm:spPr/>
      <dgm:t>
        <a:bodyPr/>
        <a:lstStyle/>
        <a:p>
          <a:endParaRPr lang="en-US"/>
        </a:p>
      </dgm:t>
    </dgm:pt>
    <dgm:pt modelId="{84132B40-5FF4-4E1B-9EF7-8D53C5BE0655}" type="sibTrans" cxnId="{04675363-17EF-460E-A08A-3A78B5AC3056}">
      <dgm:prSet/>
      <dgm:spPr/>
      <dgm:t>
        <a:bodyPr/>
        <a:lstStyle/>
        <a:p>
          <a:endParaRPr lang="en-US"/>
        </a:p>
      </dgm:t>
    </dgm:pt>
    <dgm:pt modelId="{52F18032-408F-46D6-9A28-396BDF8B271C}">
      <dgm:prSet phldrT="[Text]" custT="1"/>
      <dgm:spPr/>
      <dgm:t>
        <a:bodyPr/>
        <a:lstStyle/>
        <a:p>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cấu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trúc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tương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chất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phản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hóa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sinh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bào</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dgm:t>
    </dgm:pt>
    <dgm:pt modelId="{7F5690FF-FFA7-4D8A-A960-DBF38CE1DEBB}" type="parTrans" cxnId="{A362E11D-2FFC-4E78-A50A-B284D6C904B8}">
      <dgm:prSet/>
      <dgm:spPr/>
      <dgm:t>
        <a:bodyPr/>
        <a:lstStyle/>
        <a:p>
          <a:endParaRPr lang="en-US"/>
        </a:p>
      </dgm:t>
    </dgm:pt>
    <dgm:pt modelId="{6E768A2E-11A4-458E-85BF-5D96035A6B5A}" type="sibTrans" cxnId="{A362E11D-2FFC-4E78-A50A-B284D6C904B8}">
      <dgm:prSet/>
      <dgm:spPr/>
      <dgm:t>
        <a:bodyPr/>
        <a:lstStyle/>
        <a:p>
          <a:endParaRPr lang="en-US"/>
        </a:p>
      </dgm:t>
    </dgm:pt>
    <dgm:pt modelId="{0A280D37-BD27-417C-B2AA-C687765940B9}">
      <dgm:prSet phldrT="[Text]" custT="1"/>
      <dgm:spPr/>
      <dgm:t>
        <a:bodyPr/>
        <a:lstStyle/>
        <a:p>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thuốc</a:t>
          </a:r>
          <a:r>
            <a:rPr lang="en-US" sz="2000" dirty="0" smtClean="0">
              <a:latin typeface="Times New Roman" pitchFamily="18" charset="0"/>
              <a:cs typeface="Times New Roman" pitchFamily="18" charset="0"/>
            </a:rPr>
            <a:t> alkyl </a:t>
          </a:r>
          <a:r>
            <a:rPr lang="en-US" sz="2000" dirty="0" err="1" smtClean="0">
              <a:latin typeface="Times New Roman" pitchFamily="18" charset="0"/>
              <a:cs typeface="Times New Roman" pitchFamily="18" charset="0"/>
            </a:rPr>
            <a:t>hóa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gắn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kết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chéo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cặp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đôi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bất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thường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đôi</a:t>
          </a:r>
          <a:r>
            <a:rPr lang="en-US" sz="2000" dirty="0" smtClean="0">
              <a:latin typeface="Times New Roman" pitchFamily="18" charset="0"/>
              <a:cs typeface="Times New Roman" pitchFamily="18" charset="0"/>
            </a:rPr>
            <a:t> base </a:t>
          </a:r>
          <a:r>
            <a:rPr lang="en-US" sz="2000" dirty="0" err="1" smtClean="0">
              <a:latin typeface="Times New Roman" pitchFamily="18" charset="0"/>
              <a:cs typeface="Times New Roman" pitchFamily="18" charset="0"/>
            </a:rPr>
            <a:t>thuộc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chuỗi</a:t>
          </a:r>
          <a:r>
            <a:rPr lang="en-US" sz="2000" dirty="0" smtClean="0">
              <a:latin typeface="Times New Roman" pitchFamily="18" charset="0"/>
              <a:cs typeface="Times New Roman" pitchFamily="18" charset="0"/>
            </a:rPr>
            <a:t> AND, do </a:t>
          </a:r>
          <a:r>
            <a:rPr lang="en-US" sz="2000" dirty="0" err="1" smtClean="0">
              <a:latin typeface="Times New Roman" pitchFamily="18" charset="0"/>
              <a:cs typeface="Times New Roman" pitchFamily="18" charset="0"/>
            </a:rPr>
            <a:t>đó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cản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sự</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AND.</a:t>
          </a:r>
          <a:endParaRPr lang="en-US" sz="2000" dirty="0">
            <a:latin typeface="Times New Roman" pitchFamily="18" charset="0"/>
            <a:cs typeface="Times New Roman" pitchFamily="18" charset="0"/>
          </a:endParaRPr>
        </a:p>
      </dgm:t>
    </dgm:pt>
    <dgm:pt modelId="{E797CB2B-E432-41E7-BB89-5815E778A215}" type="parTrans" cxnId="{2ED96C75-B5C6-4DB1-86A6-1CA62635B741}">
      <dgm:prSet/>
      <dgm:spPr/>
      <dgm:t>
        <a:bodyPr/>
        <a:lstStyle/>
        <a:p>
          <a:endParaRPr lang="en-US"/>
        </a:p>
      </dgm:t>
    </dgm:pt>
    <dgm:pt modelId="{2D3F5A47-3168-4405-BC91-15F6EF53AC85}" type="sibTrans" cxnId="{2ED96C75-B5C6-4DB1-86A6-1CA62635B741}">
      <dgm:prSet/>
      <dgm:spPr/>
      <dgm:t>
        <a:bodyPr/>
        <a:lstStyle/>
        <a:p>
          <a:endParaRPr lang="en-US"/>
        </a:p>
      </dgm:t>
    </dgm:pt>
    <dgm:pt modelId="{6F7D5874-46D4-431C-8468-0C07BEFD15A7}">
      <dgm:prSet phldrT="[Text]" custT="1"/>
      <dgm:spPr/>
      <dgm:t>
        <a:bodyPr/>
        <a:lstStyle/>
        <a:p>
          <a:r>
            <a:rPr lang="en-US" sz="2000" dirty="0" err="1" smtClean="0">
              <a:latin typeface="Times New Roman" pitchFamily="18" charset="0"/>
              <a:cs typeface="Times New Roman" pitchFamily="18" charset="0"/>
            </a:rPr>
            <a:t>Thuốc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nhóm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này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gồm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thuốc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dụng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theo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adenosin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kháng</a:t>
          </a:r>
          <a:r>
            <a:rPr lang="en-US" sz="2000" dirty="0" smtClean="0">
              <a:latin typeface="Times New Roman" pitchFamily="18" charset="0"/>
              <a:cs typeface="Times New Roman" pitchFamily="18" charset="0"/>
            </a:rPr>
            <a:t> acid folic, </a:t>
          </a:r>
          <a:r>
            <a:rPr lang="en-US" sz="2000" dirty="0" err="1" smtClean="0">
              <a:latin typeface="Times New Roman" pitchFamily="18" charset="0"/>
              <a:cs typeface="Times New Roman" pitchFamily="18" charset="0"/>
            </a:rPr>
            <a:t>kháng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purin</a:t>
          </a:r>
          <a:r>
            <a:rPr lang="en-US" sz="2000" dirty="0" smtClean="0">
              <a:latin typeface="Times New Roman" pitchFamily="18" charset="0"/>
              <a:cs typeface="Times New Roman" pitchFamily="18" charset="0"/>
            </a:rPr>
            <a:t> hay/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pyrimidin</a:t>
          </a:r>
          <a:endParaRPr lang="en-US" sz="2000" dirty="0">
            <a:latin typeface="Times New Roman" pitchFamily="18" charset="0"/>
            <a:cs typeface="Times New Roman" pitchFamily="18" charset="0"/>
          </a:endParaRPr>
        </a:p>
      </dgm:t>
    </dgm:pt>
    <dgm:pt modelId="{F432D473-7CF8-42C4-9FCB-A9FC519E8B26}" type="parTrans" cxnId="{6775886E-11B1-4BBA-A563-E55E5F4FD70B}">
      <dgm:prSet/>
      <dgm:spPr/>
      <dgm:t>
        <a:bodyPr/>
        <a:lstStyle/>
        <a:p>
          <a:endParaRPr lang="en-US"/>
        </a:p>
      </dgm:t>
    </dgm:pt>
    <dgm:pt modelId="{838E80A6-BAD9-4BF9-B87F-38F93DD01252}" type="sibTrans" cxnId="{6775886E-11B1-4BBA-A563-E55E5F4FD70B}">
      <dgm:prSet/>
      <dgm:spPr/>
      <dgm:t>
        <a:bodyPr/>
        <a:lstStyle/>
        <a:p>
          <a:endParaRPr lang="en-US"/>
        </a:p>
      </dgm:t>
    </dgm:pt>
    <dgm:pt modelId="{F1A0B1BB-2F54-48FB-A136-924413A5EB50}" type="pres">
      <dgm:prSet presAssocID="{1D8C2082-6CC9-4896-87BA-C14A9D62ABD8}" presName="linear" presStyleCnt="0">
        <dgm:presLayoutVars>
          <dgm:animLvl val="lvl"/>
          <dgm:resizeHandles val="exact"/>
        </dgm:presLayoutVars>
      </dgm:prSet>
      <dgm:spPr/>
      <dgm:t>
        <a:bodyPr/>
        <a:lstStyle/>
        <a:p>
          <a:endParaRPr lang="en-US"/>
        </a:p>
      </dgm:t>
    </dgm:pt>
    <dgm:pt modelId="{C9430FCA-A793-47C9-B709-7DC6B7CD385F}" type="pres">
      <dgm:prSet presAssocID="{6FCBC39E-A73E-455F-B8FC-B6B63D305BC5}" presName="parentText" presStyleLbl="node1" presStyleIdx="0" presStyleCnt="2" custScaleX="54226" custScaleY="34327" custLinFactNeighborX="-33750" custLinFactNeighborY="-82908">
        <dgm:presLayoutVars>
          <dgm:chMax val="0"/>
          <dgm:bulletEnabled val="1"/>
        </dgm:presLayoutVars>
      </dgm:prSet>
      <dgm:spPr/>
      <dgm:t>
        <a:bodyPr/>
        <a:lstStyle/>
        <a:p>
          <a:endParaRPr lang="en-US"/>
        </a:p>
      </dgm:t>
    </dgm:pt>
    <dgm:pt modelId="{56F811B7-76F8-43BB-81CE-61C364A45B98}" type="pres">
      <dgm:prSet presAssocID="{6FCBC39E-A73E-455F-B8FC-B6B63D305BC5}" presName="childText" presStyleLbl="revTx" presStyleIdx="0" presStyleCnt="2" custScaleX="92921" custScaleY="186828" custLinFactNeighborX="-3539" custLinFactNeighborY="-58305">
        <dgm:presLayoutVars>
          <dgm:bulletEnabled val="1"/>
        </dgm:presLayoutVars>
      </dgm:prSet>
      <dgm:spPr/>
      <dgm:t>
        <a:bodyPr/>
        <a:lstStyle/>
        <a:p>
          <a:endParaRPr lang="en-US"/>
        </a:p>
      </dgm:t>
    </dgm:pt>
    <dgm:pt modelId="{3CC609EB-6E9E-4408-B1D0-FFBD7354C32E}" type="pres">
      <dgm:prSet presAssocID="{490B1BB0-73E0-4094-A8FC-DC3380FBDA25}" presName="parentText" presStyleLbl="node1" presStyleIdx="1" presStyleCnt="2" custScaleX="59784" custScaleY="35207" custLinFactNeighborX="-20448" custLinFactNeighborY="-7064">
        <dgm:presLayoutVars>
          <dgm:chMax val="0"/>
          <dgm:bulletEnabled val="1"/>
        </dgm:presLayoutVars>
      </dgm:prSet>
      <dgm:spPr/>
      <dgm:t>
        <a:bodyPr/>
        <a:lstStyle/>
        <a:p>
          <a:endParaRPr lang="en-US"/>
        </a:p>
      </dgm:t>
    </dgm:pt>
    <dgm:pt modelId="{C70D3E7A-FD24-40A1-883D-C6A4C313543B}" type="pres">
      <dgm:prSet presAssocID="{490B1BB0-73E0-4094-A8FC-DC3380FBDA25}" presName="childText" presStyleLbl="revTx" presStyleIdx="1" presStyleCnt="2" custScaleY="154849" custLinFactNeighborY="-3141">
        <dgm:presLayoutVars>
          <dgm:bulletEnabled val="1"/>
        </dgm:presLayoutVars>
      </dgm:prSet>
      <dgm:spPr/>
      <dgm:t>
        <a:bodyPr/>
        <a:lstStyle/>
        <a:p>
          <a:endParaRPr lang="en-US"/>
        </a:p>
      </dgm:t>
    </dgm:pt>
  </dgm:ptLst>
  <dgm:cxnLst>
    <dgm:cxn modelId="{6DF781B3-E8B6-4E28-BE9E-5570C36570DD}" type="presOf" srcId="{1322C55C-5355-4437-8E44-EFE76FD0CA5D}" destId="{56F811B7-76F8-43BB-81CE-61C364A45B98}" srcOrd="0" destOrd="0" presId="urn:microsoft.com/office/officeart/2005/8/layout/vList2"/>
    <dgm:cxn modelId="{A362E11D-2FFC-4E78-A50A-B284D6C904B8}" srcId="{490B1BB0-73E0-4094-A8FC-DC3380FBDA25}" destId="{52F18032-408F-46D6-9A28-396BDF8B271C}" srcOrd="0" destOrd="0" parTransId="{7F5690FF-FFA7-4D8A-A960-DBF38CE1DEBB}" sibTransId="{6E768A2E-11A4-458E-85BF-5D96035A6B5A}"/>
    <dgm:cxn modelId="{2ED96C75-B5C6-4DB1-86A6-1CA62635B741}" srcId="{6FCBC39E-A73E-455F-B8FC-B6B63D305BC5}" destId="{0A280D37-BD27-417C-B2AA-C687765940B9}" srcOrd="1" destOrd="0" parTransId="{E797CB2B-E432-41E7-BB89-5815E778A215}" sibTransId="{2D3F5A47-3168-4405-BC91-15F6EF53AC85}"/>
    <dgm:cxn modelId="{9DD37815-9BC9-4093-9E46-7C93A3327B29}" type="presOf" srcId="{1D8C2082-6CC9-4896-87BA-C14A9D62ABD8}" destId="{F1A0B1BB-2F54-48FB-A136-924413A5EB50}" srcOrd="0" destOrd="0" presId="urn:microsoft.com/office/officeart/2005/8/layout/vList2"/>
    <dgm:cxn modelId="{D3918399-3864-43CA-BC7D-636F699FF99C}" type="presOf" srcId="{0A280D37-BD27-417C-B2AA-C687765940B9}" destId="{56F811B7-76F8-43BB-81CE-61C364A45B98}" srcOrd="0" destOrd="1" presId="urn:microsoft.com/office/officeart/2005/8/layout/vList2"/>
    <dgm:cxn modelId="{6775886E-11B1-4BBA-A563-E55E5F4FD70B}" srcId="{490B1BB0-73E0-4094-A8FC-DC3380FBDA25}" destId="{6F7D5874-46D4-431C-8468-0C07BEFD15A7}" srcOrd="1" destOrd="0" parTransId="{F432D473-7CF8-42C4-9FCB-A9FC519E8B26}" sibTransId="{838E80A6-BAD9-4BF9-B87F-38F93DD01252}"/>
    <dgm:cxn modelId="{9E774ADA-1F4D-4198-B86A-001B9818E012}" type="presOf" srcId="{6FCBC39E-A73E-455F-B8FC-B6B63D305BC5}" destId="{C9430FCA-A793-47C9-B709-7DC6B7CD385F}" srcOrd="0" destOrd="0" presId="urn:microsoft.com/office/officeart/2005/8/layout/vList2"/>
    <dgm:cxn modelId="{C3AD6286-4C3B-49CB-93E7-E57D78723649}" srcId="{6FCBC39E-A73E-455F-B8FC-B6B63D305BC5}" destId="{1322C55C-5355-4437-8E44-EFE76FD0CA5D}" srcOrd="0" destOrd="0" parTransId="{74EED359-71DD-4385-B161-6178D11F865E}" sibTransId="{48483C8C-4AFE-4088-A62A-A8A3EBE62A49}"/>
    <dgm:cxn modelId="{50772AC6-1C2C-40DA-A229-3452AA9D1437}" type="presOf" srcId="{6F7D5874-46D4-431C-8468-0C07BEFD15A7}" destId="{C70D3E7A-FD24-40A1-883D-C6A4C313543B}" srcOrd="0" destOrd="1" presId="urn:microsoft.com/office/officeart/2005/8/layout/vList2"/>
    <dgm:cxn modelId="{C6F6681B-8D80-4EF5-AF4A-2882BA6A0DFC}" type="presOf" srcId="{52F18032-408F-46D6-9A28-396BDF8B271C}" destId="{C70D3E7A-FD24-40A1-883D-C6A4C313543B}" srcOrd="0" destOrd="0" presId="urn:microsoft.com/office/officeart/2005/8/layout/vList2"/>
    <dgm:cxn modelId="{04675363-17EF-460E-A08A-3A78B5AC3056}" srcId="{1D8C2082-6CC9-4896-87BA-C14A9D62ABD8}" destId="{490B1BB0-73E0-4094-A8FC-DC3380FBDA25}" srcOrd="1" destOrd="0" parTransId="{75EE4925-7E22-43FD-A250-C253DF5125EF}" sibTransId="{84132B40-5FF4-4E1B-9EF7-8D53C5BE0655}"/>
    <dgm:cxn modelId="{33BB103D-A1A1-4659-8257-505B8D7A5A8D}" type="presOf" srcId="{490B1BB0-73E0-4094-A8FC-DC3380FBDA25}" destId="{3CC609EB-6E9E-4408-B1D0-FFBD7354C32E}" srcOrd="0" destOrd="0" presId="urn:microsoft.com/office/officeart/2005/8/layout/vList2"/>
    <dgm:cxn modelId="{8AD38535-A577-4095-B860-6F67FAA05E83}" srcId="{1D8C2082-6CC9-4896-87BA-C14A9D62ABD8}" destId="{6FCBC39E-A73E-455F-B8FC-B6B63D305BC5}" srcOrd="0" destOrd="0" parTransId="{5EF001A7-AA7D-46BB-BAE0-2A41D7AD125B}" sibTransId="{734A0373-BB26-497D-94DB-6DF86CCE83A7}"/>
    <dgm:cxn modelId="{D0FA38F8-FDAC-41FB-84A2-528E53034998}" type="presParOf" srcId="{F1A0B1BB-2F54-48FB-A136-924413A5EB50}" destId="{C9430FCA-A793-47C9-B709-7DC6B7CD385F}" srcOrd="0" destOrd="0" presId="urn:microsoft.com/office/officeart/2005/8/layout/vList2"/>
    <dgm:cxn modelId="{833124BE-5B20-41B8-98D0-63AC097A67F6}" type="presParOf" srcId="{F1A0B1BB-2F54-48FB-A136-924413A5EB50}" destId="{56F811B7-76F8-43BB-81CE-61C364A45B98}" srcOrd="1" destOrd="0" presId="urn:microsoft.com/office/officeart/2005/8/layout/vList2"/>
    <dgm:cxn modelId="{1BEA86BD-2E17-4419-8D18-6BD08994CFCF}" type="presParOf" srcId="{F1A0B1BB-2F54-48FB-A136-924413A5EB50}" destId="{3CC609EB-6E9E-4408-B1D0-FFBD7354C32E}" srcOrd="2" destOrd="0" presId="urn:microsoft.com/office/officeart/2005/8/layout/vList2"/>
    <dgm:cxn modelId="{8D13D4B6-B13C-47FF-B0D4-C187090606C2}" type="presParOf" srcId="{F1A0B1BB-2F54-48FB-A136-924413A5EB50}" destId="{C70D3E7A-FD24-40A1-883D-C6A4C313543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8C2082-6CC9-4896-87BA-C14A9D62AB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FCBC39E-A73E-455F-B8FC-B6B63D305BC5}">
      <dgm:prSet phldrT="[Text]" custT="1"/>
      <dgm:spPr/>
      <dgm:t>
        <a:bodyPr/>
        <a:lstStyle/>
        <a:p>
          <a:r>
            <a:rPr lang="en-US" sz="1800" dirty="0" smtClean="0">
              <a:latin typeface="Times New Roman" pitchFamily="18" charset="0"/>
              <a:cs typeface="Times New Roman" pitchFamily="18" charset="0"/>
            </a:rPr>
            <a:t>2.2.3.Kháng </a:t>
          </a:r>
          <a:r>
            <a:rPr lang="en-US" sz="1800" dirty="0" err="1" smtClean="0">
              <a:latin typeface="Times New Roman" pitchFamily="18" charset="0"/>
              <a:cs typeface="Times New Roman" pitchFamily="18" charset="0"/>
            </a:rPr>
            <a:t>sinh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kháng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ung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thư</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Nhóm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gây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độc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tế</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bào</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dgm:t>
    </dgm:pt>
    <dgm:pt modelId="{5EF001A7-AA7D-46BB-BAE0-2A41D7AD125B}" type="parTrans" cxnId="{8AD38535-A577-4095-B860-6F67FAA05E83}">
      <dgm:prSet/>
      <dgm:spPr/>
      <dgm:t>
        <a:bodyPr/>
        <a:lstStyle/>
        <a:p>
          <a:endParaRPr lang="en-US"/>
        </a:p>
      </dgm:t>
    </dgm:pt>
    <dgm:pt modelId="{734A0373-BB26-497D-94DB-6DF86CCE83A7}" type="sibTrans" cxnId="{8AD38535-A577-4095-B860-6F67FAA05E83}">
      <dgm:prSet/>
      <dgm:spPr/>
      <dgm:t>
        <a:bodyPr/>
        <a:lstStyle/>
        <a:p>
          <a:endParaRPr lang="en-US"/>
        </a:p>
      </dgm:t>
    </dgm:pt>
    <dgm:pt modelId="{1322C55C-5355-4437-8E44-EFE76FD0CA5D}">
      <dgm:prSet phldrT="[Text]" custT="1"/>
      <dgm:spPr/>
      <dgm:t>
        <a:bodyPr/>
        <a:lstStyle/>
        <a:p>
          <a:r>
            <a:rPr lang="en-US" sz="1800" dirty="0" err="1" smtClean="0">
              <a:latin typeface="Times New Roman" pitchFamily="18" charset="0"/>
              <a:cs typeface="Times New Roman" pitchFamily="18" charset="0"/>
            </a:rPr>
            <a:t>Hầu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hết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kháng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sinh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kháng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ung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thư</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được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phân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lập</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từ</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các</a:t>
          </a:r>
          <a:r>
            <a:rPr lang="en-US" sz="1800" dirty="0" smtClean="0">
              <a:latin typeface="Times New Roman" pitchFamily="18" charset="0"/>
              <a:cs typeface="Times New Roman" pitchFamily="18" charset="0"/>
            </a:rPr>
            <a:t> VSV </a:t>
          </a:r>
          <a:r>
            <a:rPr lang="en-US" sz="1800" dirty="0" err="1" smtClean="0">
              <a:latin typeface="Times New Roman" pitchFamily="18" charset="0"/>
              <a:cs typeface="Times New Roman" pitchFamily="18" charset="0"/>
            </a:rPr>
            <a:t>thuộc</a:t>
          </a:r>
          <a:r>
            <a:rPr lang="en-US" sz="1800" dirty="0" smtClean="0">
              <a:latin typeface="Times New Roman" pitchFamily="18" charset="0"/>
              <a:cs typeface="Times New Roman" pitchFamily="18" charset="0"/>
            </a:rPr>
            <a:t> chi </a:t>
          </a:r>
          <a:r>
            <a:rPr lang="en-US" sz="1800" dirty="0" err="1" smtClean="0">
              <a:latin typeface="Times New Roman" pitchFamily="18" charset="0"/>
              <a:cs typeface="Times New Roman" pitchFamily="18" charset="0"/>
            </a:rPr>
            <a:t>Steptomyces</a:t>
          </a:r>
          <a:endParaRPr lang="en-US" sz="1800" dirty="0">
            <a:latin typeface="Times New Roman" pitchFamily="18" charset="0"/>
            <a:cs typeface="Times New Roman" pitchFamily="18" charset="0"/>
          </a:endParaRPr>
        </a:p>
      </dgm:t>
    </dgm:pt>
    <dgm:pt modelId="{74EED359-71DD-4385-B161-6178D11F865E}" type="parTrans" cxnId="{C3AD6286-4C3B-49CB-93E7-E57D78723649}">
      <dgm:prSet/>
      <dgm:spPr/>
      <dgm:t>
        <a:bodyPr/>
        <a:lstStyle/>
        <a:p>
          <a:endParaRPr lang="en-US"/>
        </a:p>
      </dgm:t>
    </dgm:pt>
    <dgm:pt modelId="{48483C8C-4AFE-4088-A62A-A8A3EBE62A49}" type="sibTrans" cxnId="{C3AD6286-4C3B-49CB-93E7-E57D78723649}">
      <dgm:prSet/>
      <dgm:spPr/>
      <dgm:t>
        <a:bodyPr/>
        <a:lstStyle/>
        <a:p>
          <a:endParaRPr lang="en-US"/>
        </a:p>
      </dgm:t>
    </dgm:pt>
    <dgm:pt modelId="{490B1BB0-73E0-4094-A8FC-DC3380FBDA25}">
      <dgm:prSet phldrT="[Text]" custT="1"/>
      <dgm:spPr/>
      <dgm:t>
        <a:bodyPr/>
        <a:lstStyle/>
        <a:p>
          <a:r>
            <a:rPr lang="en-US" sz="1800" dirty="0" smtClean="0">
              <a:latin typeface="Times New Roman" pitchFamily="18" charset="0"/>
              <a:cs typeface="Times New Roman" pitchFamily="18" charset="0"/>
            </a:rPr>
            <a:t>2.2.4 </a:t>
          </a:r>
          <a:r>
            <a:rPr lang="en-US" sz="1800" dirty="0" err="1" smtClean="0">
              <a:latin typeface="Times New Roman" pitchFamily="18" charset="0"/>
              <a:cs typeface="Times New Roman" pitchFamily="18" charset="0"/>
            </a:rPr>
            <a:t>Các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alaloid</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nhiên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có</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nguồn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gốc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thực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vật</a:t>
          </a:r>
          <a:r>
            <a:rPr lang="en-US" sz="1800" dirty="0" smtClean="0">
              <a:latin typeface="Times New Roman" pitchFamily="18" charset="0"/>
              <a:cs typeface="Times New Roman" pitchFamily="18" charset="0"/>
            </a:rPr>
            <a:t>  ( </a:t>
          </a:r>
          <a:r>
            <a:rPr lang="en-US" sz="1800" dirty="0" err="1" smtClean="0">
              <a:latin typeface="Times New Roman" pitchFamily="18" charset="0"/>
              <a:cs typeface="Times New Roman" pitchFamily="18" charset="0"/>
            </a:rPr>
            <a:t>Nhóm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gây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độc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tế</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bào</a:t>
          </a: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dgm:t>
    </dgm:pt>
    <dgm:pt modelId="{75EE4925-7E22-43FD-A250-C253DF5125EF}" type="parTrans" cxnId="{04675363-17EF-460E-A08A-3A78B5AC3056}">
      <dgm:prSet/>
      <dgm:spPr/>
      <dgm:t>
        <a:bodyPr/>
        <a:lstStyle/>
        <a:p>
          <a:endParaRPr lang="en-US"/>
        </a:p>
      </dgm:t>
    </dgm:pt>
    <dgm:pt modelId="{84132B40-5FF4-4E1B-9EF7-8D53C5BE0655}" type="sibTrans" cxnId="{04675363-17EF-460E-A08A-3A78B5AC3056}">
      <dgm:prSet/>
      <dgm:spPr/>
      <dgm:t>
        <a:bodyPr/>
        <a:lstStyle/>
        <a:p>
          <a:endParaRPr lang="en-US"/>
        </a:p>
      </dgm:t>
    </dgm:pt>
    <dgm:pt modelId="{52F18032-408F-46D6-9A28-396BDF8B271C}">
      <dgm:prSet phldrT="[Text]" custT="1"/>
      <dgm:spPr/>
      <dgm:t>
        <a:bodyPr/>
        <a:lstStyle/>
        <a:p>
          <a:r>
            <a:rPr lang="en-US" sz="1800" dirty="0" err="1" smtClean="0">
              <a:latin typeface="Times New Roman" pitchFamily="18" charset="0"/>
              <a:cs typeface="Times New Roman" pitchFamily="18" charset="0"/>
            </a:rPr>
            <a:t>Được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phân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lập</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từ</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cây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cỏ</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tự</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nhiên</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dgm:t>
    </dgm:pt>
    <dgm:pt modelId="{7F5690FF-FFA7-4D8A-A960-DBF38CE1DEBB}" type="parTrans" cxnId="{A362E11D-2FFC-4E78-A50A-B284D6C904B8}">
      <dgm:prSet/>
      <dgm:spPr/>
      <dgm:t>
        <a:bodyPr/>
        <a:lstStyle/>
        <a:p>
          <a:endParaRPr lang="en-US"/>
        </a:p>
      </dgm:t>
    </dgm:pt>
    <dgm:pt modelId="{6E768A2E-11A4-458E-85BF-5D96035A6B5A}" type="sibTrans" cxnId="{A362E11D-2FFC-4E78-A50A-B284D6C904B8}">
      <dgm:prSet/>
      <dgm:spPr/>
      <dgm:t>
        <a:bodyPr/>
        <a:lstStyle/>
        <a:p>
          <a:endParaRPr lang="en-US"/>
        </a:p>
      </dgm:t>
    </dgm:pt>
    <dgm:pt modelId="{0A280D37-BD27-417C-B2AA-C687765940B9}">
      <dgm:prSet phldrT="[Text]" custT="1"/>
      <dgm:spPr/>
      <dgm:t>
        <a:bodyPr/>
        <a:lstStyle/>
        <a:p>
          <a:r>
            <a:rPr lang="en-US" sz="1800" dirty="0" err="1" smtClean="0">
              <a:latin typeface="Times New Roman" pitchFamily="18" charset="0"/>
              <a:cs typeface="Times New Roman" pitchFamily="18" charset="0"/>
            </a:rPr>
            <a:t>Các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thuốc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này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có</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thể</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dụng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theo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cơ</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chế</a:t>
          </a:r>
          <a:r>
            <a:rPr lang="en-US" sz="1800" dirty="0" smtClean="0">
              <a:latin typeface="Times New Roman" pitchFamily="18" charset="0"/>
              <a:cs typeface="Times New Roman" pitchFamily="18" charset="0"/>
            </a:rPr>
            <a:t> alkyl </a:t>
          </a:r>
          <a:r>
            <a:rPr lang="en-US" sz="1800" dirty="0" err="1" smtClean="0">
              <a:latin typeface="Times New Roman" pitchFamily="18" charset="0"/>
              <a:cs typeface="Times New Roman" pitchFamily="18" charset="0"/>
            </a:rPr>
            <a:t>hóa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mitomycin</a:t>
          </a:r>
          <a:r>
            <a:rPr lang="en-US" sz="1800" dirty="0" smtClean="0">
              <a:latin typeface="Times New Roman" pitchFamily="18" charset="0"/>
              <a:cs typeface="Times New Roman" pitchFamily="18" charset="0"/>
            </a:rPr>
            <a:t>) hay </a:t>
          </a:r>
          <a:r>
            <a:rPr lang="en-US" sz="1800" dirty="0" err="1" smtClean="0">
              <a:latin typeface="Times New Roman" pitchFamily="18" charset="0"/>
              <a:cs typeface="Times New Roman" pitchFamily="18" charset="0"/>
            </a:rPr>
            <a:t>theo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cơ</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chế</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xen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giữa</a:t>
          </a:r>
          <a:r>
            <a:rPr lang="en-US" sz="1800" dirty="0" smtClean="0">
              <a:latin typeface="Times New Roman" pitchFamily="18" charset="0"/>
              <a:cs typeface="Times New Roman" pitchFamily="18" charset="0"/>
            </a:rPr>
            <a:t>  2 </a:t>
          </a:r>
          <a:r>
            <a:rPr lang="en-US" sz="1800" dirty="0" err="1" smtClean="0">
              <a:latin typeface="Times New Roman" pitchFamily="18" charset="0"/>
              <a:cs typeface="Times New Roman" pitchFamily="18" charset="0"/>
            </a:rPr>
            <a:t>chuỗi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xoắn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kép</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của</a:t>
          </a:r>
          <a:r>
            <a:rPr lang="en-US" sz="1800" dirty="0" smtClean="0">
              <a:latin typeface="Times New Roman" pitchFamily="18" charset="0"/>
              <a:cs typeface="Times New Roman" pitchFamily="18" charset="0"/>
            </a:rPr>
            <a:t> AND, </a:t>
          </a:r>
          <a:r>
            <a:rPr lang="en-US" sz="1800" dirty="0" err="1" smtClean="0">
              <a:latin typeface="Times New Roman" pitchFamily="18" charset="0"/>
              <a:cs typeface="Times New Roman" pitchFamily="18" charset="0"/>
            </a:rPr>
            <a:t>ức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chế</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tổng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hợp</a:t>
          </a:r>
          <a:r>
            <a:rPr lang="en-US" sz="1800" dirty="0" smtClean="0">
              <a:latin typeface="Times New Roman" pitchFamily="18" charset="0"/>
              <a:cs typeface="Times New Roman" pitchFamily="18" charset="0"/>
            </a:rPr>
            <a:t> acid </a:t>
          </a:r>
          <a:r>
            <a:rPr lang="en-US" sz="1800" dirty="0" err="1" smtClean="0">
              <a:latin typeface="Times New Roman" pitchFamily="18" charset="0"/>
              <a:cs typeface="Times New Roman" pitchFamily="18" charset="0"/>
            </a:rPr>
            <a:t>nhân</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dgm:t>
    </dgm:pt>
    <dgm:pt modelId="{E797CB2B-E432-41E7-BB89-5815E778A215}" type="parTrans" cxnId="{2ED96C75-B5C6-4DB1-86A6-1CA62635B741}">
      <dgm:prSet/>
      <dgm:spPr/>
      <dgm:t>
        <a:bodyPr/>
        <a:lstStyle/>
        <a:p>
          <a:endParaRPr lang="en-US"/>
        </a:p>
      </dgm:t>
    </dgm:pt>
    <dgm:pt modelId="{2D3F5A47-3168-4405-BC91-15F6EF53AC85}" type="sibTrans" cxnId="{2ED96C75-B5C6-4DB1-86A6-1CA62635B741}">
      <dgm:prSet/>
      <dgm:spPr/>
      <dgm:t>
        <a:bodyPr/>
        <a:lstStyle/>
        <a:p>
          <a:endParaRPr lang="en-US"/>
        </a:p>
      </dgm:t>
    </dgm:pt>
    <dgm:pt modelId="{F1A0B1BB-2F54-48FB-A136-924413A5EB50}" type="pres">
      <dgm:prSet presAssocID="{1D8C2082-6CC9-4896-87BA-C14A9D62ABD8}" presName="linear" presStyleCnt="0">
        <dgm:presLayoutVars>
          <dgm:animLvl val="lvl"/>
          <dgm:resizeHandles val="exact"/>
        </dgm:presLayoutVars>
      </dgm:prSet>
      <dgm:spPr/>
      <dgm:t>
        <a:bodyPr/>
        <a:lstStyle/>
        <a:p>
          <a:endParaRPr lang="en-US"/>
        </a:p>
      </dgm:t>
    </dgm:pt>
    <dgm:pt modelId="{C9430FCA-A793-47C9-B709-7DC6B7CD385F}" type="pres">
      <dgm:prSet presAssocID="{6FCBC39E-A73E-455F-B8FC-B6B63D305BC5}" presName="parentText" presStyleLbl="node1" presStyleIdx="0" presStyleCnt="2" custScaleX="65774" custScaleY="34327" custLinFactNeighborX="-33750" custLinFactNeighborY="-82908">
        <dgm:presLayoutVars>
          <dgm:chMax val="0"/>
          <dgm:bulletEnabled val="1"/>
        </dgm:presLayoutVars>
      </dgm:prSet>
      <dgm:spPr/>
      <dgm:t>
        <a:bodyPr/>
        <a:lstStyle/>
        <a:p>
          <a:endParaRPr lang="en-US"/>
        </a:p>
      </dgm:t>
    </dgm:pt>
    <dgm:pt modelId="{56F811B7-76F8-43BB-81CE-61C364A45B98}" type="pres">
      <dgm:prSet presAssocID="{6FCBC39E-A73E-455F-B8FC-B6B63D305BC5}" presName="childText" presStyleLbl="revTx" presStyleIdx="0" presStyleCnt="2" custScaleX="98382" custScaleY="223764" custLinFactNeighborX="-809" custLinFactNeighborY="-57540">
        <dgm:presLayoutVars>
          <dgm:bulletEnabled val="1"/>
        </dgm:presLayoutVars>
      </dgm:prSet>
      <dgm:spPr/>
      <dgm:t>
        <a:bodyPr/>
        <a:lstStyle/>
        <a:p>
          <a:endParaRPr lang="en-US"/>
        </a:p>
      </dgm:t>
    </dgm:pt>
    <dgm:pt modelId="{3CC609EB-6E9E-4408-B1D0-FFBD7354C32E}" type="pres">
      <dgm:prSet presAssocID="{490B1BB0-73E0-4094-A8FC-DC3380FBDA25}" presName="parentText" presStyleLbl="node1" presStyleIdx="1" presStyleCnt="2" custScaleX="80788" custScaleY="35207" custLinFactNeighborX="-9606" custLinFactNeighborY="-19802">
        <dgm:presLayoutVars>
          <dgm:chMax val="0"/>
          <dgm:bulletEnabled val="1"/>
        </dgm:presLayoutVars>
      </dgm:prSet>
      <dgm:spPr/>
      <dgm:t>
        <a:bodyPr/>
        <a:lstStyle/>
        <a:p>
          <a:endParaRPr lang="en-US"/>
        </a:p>
      </dgm:t>
    </dgm:pt>
    <dgm:pt modelId="{C70D3E7A-FD24-40A1-883D-C6A4C313543B}" type="pres">
      <dgm:prSet presAssocID="{490B1BB0-73E0-4094-A8FC-DC3380FBDA25}" presName="childText" presStyleLbl="revTx" presStyleIdx="1" presStyleCnt="2" custScaleY="154849" custLinFactNeighborX="-870" custLinFactNeighborY="-15150">
        <dgm:presLayoutVars>
          <dgm:bulletEnabled val="1"/>
        </dgm:presLayoutVars>
      </dgm:prSet>
      <dgm:spPr/>
      <dgm:t>
        <a:bodyPr/>
        <a:lstStyle/>
        <a:p>
          <a:endParaRPr lang="en-US"/>
        </a:p>
      </dgm:t>
    </dgm:pt>
  </dgm:ptLst>
  <dgm:cxnLst>
    <dgm:cxn modelId="{A362E11D-2FFC-4E78-A50A-B284D6C904B8}" srcId="{490B1BB0-73E0-4094-A8FC-DC3380FBDA25}" destId="{52F18032-408F-46D6-9A28-396BDF8B271C}" srcOrd="0" destOrd="0" parTransId="{7F5690FF-FFA7-4D8A-A960-DBF38CE1DEBB}" sibTransId="{6E768A2E-11A4-458E-85BF-5D96035A6B5A}"/>
    <dgm:cxn modelId="{8AD38535-A577-4095-B860-6F67FAA05E83}" srcId="{1D8C2082-6CC9-4896-87BA-C14A9D62ABD8}" destId="{6FCBC39E-A73E-455F-B8FC-B6B63D305BC5}" srcOrd="0" destOrd="0" parTransId="{5EF001A7-AA7D-46BB-BAE0-2A41D7AD125B}" sibTransId="{734A0373-BB26-497D-94DB-6DF86CCE83A7}"/>
    <dgm:cxn modelId="{F2D1238C-AC7D-4222-97D5-463FEEB856D0}" type="presOf" srcId="{6FCBC39E-A73E-455F-B8FC-B6B63D305BC5}" destId="{C9430FCA-A793-47C9-B709-7DC6B7CD385F}" srcOrd="0" destOrd="0" presId="urn:microsoft.com/office/officeart/2005/8/layout/vList2"/>
    <dgm:cxn modelId="{35037D40-0371-473F-B22D-9D39885A2485}" type="presOf" srcId="{52F18032-408F-46D6-9A28-396BDF8B271C}" destId="{C70D3E7A-FD24-40A1-883D-C6A4C313543B}" srcOrd="0" destOrd="0" presId="urn:microsoft.com/office/officeart/2005/8/layout/vList2"/>
    <dgm:cxn modelId="{04675363-17EF-460E-A08A-3A78B5AC3056}" srcId="{1D8C2082-6CC9-4896-87BA-C14A9D62ABD8}" destId="{490B1BB0-73E0-4094-A8FC-DC3380FBDA25}" srcOrd="1" destOrd="0" parTransId="{75EE4925-7E22-43FD-A250-C253DF5125EF}" sibTransId="{84132B40-5FF4-4E1B-9EF7-8D53C5BE0655}"/>
    <dgm:cxn modelId="{2ED96C75-B5C6-4DB1-86A6-1CA62635B741}" srcId="{6FCBC39E-A73E-455F-B8FC-B6B63D305BC5}" destId="{0A280D37-BD27-417C-B2AA-C687765940B9}" srcOrd="1" destOrd="0" parTransId="{E797CB2B-E432-41E7-BB89-5815E778A215}" sibTransId="{2D3F5A47-3168-4405-BC91-15F6EF53AC85}"/>
    <dgm:cxn modelId="{C3AD6286-4C3B-49CB-93E7-E57D78723649}" srcId="{6FCBC39E-A73E-455F-B8FC-B6B63D305BC5}" destId="{1322C55C-5355-4437-8E44-EFE76FD0CA5D}" srcOrd="0" destOrd="0" parTransId="{74EED359-71DD-4385-B161-6178D11F865E}" sibTransId="{48483C8C-4AFE-4088-A62A-A8A3EBE62A49}"/>
    <dgm:cxn modelId="{8E500F88-38B3-4B96-9C0B-A78EB1612C4B}" type="presOf" srcId="{0A280D37-BD27-417C-B2AA-C687765940B9}" destId="{56F811B7-76F8-43BB-81CE-61C364A45B98}" srcOrd="0" destOrd="1" presId="urn:microsoft.com/office/officeart/2005/8/layout/vList2"/>
    <dgm:cxn modelId="{00E4479B-71B8-4E40-B650-760D9AEC1B42}" type="presOf" srcId="{1322C55C-5355-4437-8E44-EFE76FD0CA5D}" destId="{56F811B7-76F8-43BB-81CE-61C364A45B98}" srcOrd="0" destOrd="0" presId="urn:microsoft.com/office/officeart/2005/8/layout/vList2"/>
    <dgm:cxn modelId="{7B0781AC-E345-491D-AF9F-BF02C60A9D85}" type="presOf" srcId="{490B1BB0-73E0-4094-A8FC-DC3380FBDA25}" destId="{3CC609EB-6E9E-4408-B1D0-FFBD7354C32E}" srcOrd="0" destOrd="0" presId="urn:microsoft.com/office/officeart/2005/8/layout/vList2"/>
    <dgm:cxn modelId="{403398E0-70A9-4EAC-89B0-A83E059B7F54}" type="presOf" srcId="{1D8C2082-6CC9-4896-87BA-C14A9D62ABD8}" destId="{F1A0B1BB-2F54-48FB-A136-924413A5EB50}" srcOrd="0" destOrd="0" presId="urn:microsoft.com/office/officeart/2005/8/layout/vList2"/>
    <dgm:cxn modelId="{7E8DF8FA-C2DB-4951-BE1D-9345F83406B5}" type="presParOf" srcId="{F1A0B1BB-2F54-48FB-A136-924413A5EB50}" destId="{C9430FCA-A793-47C9-B709-7DC6B7CD385F}" srcOrd="0" destOrd="0" presId="urn:microsoft.com/office/officeart/2005/8/layout/vList2"/>
    <dgm:cxn modelId="{8BB22100-2001-467E-8044-4B95E243D128}" type="presParOf" srcId="{F1A0B1BB-2F54-48FB-A136-924413A5EB50}" destId="{56F811B7-76F8-43BB-81CE-61C364A45B98}" srcOrd="1" destOrd="0" presId="urn:microsoft.com/office/officeart/2005/8/layout/vList2"/>
    <dgm:cxn modelId="{14EEF4EB-42E1-4C05-A7C8-DD0145D8CAD2}" type="presParOf" srcId="{F1A0B1BB-2F54-48FB-A136-924413A5EB50}" destId="{3CC609EB-6E9E-4408-B1D0-FFBD7354C32E}" srcOrd="2" destOrd="0" presId="urn:microsoft.com/office/officeart/2005/8/layout/vList2"/>
    <dgm:cxn modelId="{423BDF93-ADC5-4CD4-AF50-516CF3CEC694}" type="presParOf" srcId="{F1A0B1BB-2F54-48FB-A136-924413A5EB50}" destId="{C70D3E7A-FD24-40A1-883D-C6A4C313543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8C2082-6CC9-4896-87BA-C14A9D62AB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FCBC39E-A73E-455F-B8FC-B6B63D305BC5}">
      <dgm:prSet phldrT="[Text]" custT="1"/>
      <dgm:spPr/>
      <dgm:t>
        <a:bodyPr/>
        <a:lstStyle/>
        <a:p>
          <a:r>
            <a:rPr lang="en-US" sz="1800" dirty="0" smtClean="0">
              <a:latin typeface="Times New Roman" pitchFamily="18" charset="0"/>
              <a:cs typeface="Times New Roman" pitchFamily="18" charset="0"/>
            </a:rPr>
            <a:t>2.2.5. Hormon và </a:t>
          </a:r>
          <a:r>
            <a:rPr lang="en-US" sz="1800" dirty="0" smtClean="0">
              <a:latin typeface="Times New Roman" pitchFamily="18" charset="0"/>
              <a:cs typeface="Times New Roman" pitchFamily="18" charset="0"/>
            </a:rPr>
            <a:t>enzyme. </a:t>
          </a:r>
          <a:r>
            <a:rPr lang="en-US"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Nhóm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không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gây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độc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tế</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bào</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dgm:t>
    </dgm:pt>
    <dgm:pt modelId="{5EF001A7-AA7D-46BB-BAE0-2A41D7AD125B}" type="parTrans" cxnId="{8AD38535-A577-4095-B860-6F67FAA05E83}">
      <dgm:prSet/>
      <dgm:spPr/>
      <dgm:t>
        <a:bodyPr/>
        <a:lstStyle/>
        <a:p>
          <a:endParaRPr lang="en-US"/>
        </a:p>
      </dgm:t>
    </dgm:pt>
    <dgm:pt modelId="{734A0373-BB26-497D-94DB-6DF86CCE83A7}" type="sibTrans" cxnId="{8AD38535-A577-4095-B860-6F67FAA05E83}">
      <dgm:prSet/>
      <dgm:spPr/>
      <dgm:t>
        <a:bodyPr/>
        <a:lstStyle/>
        <a:p>
          <a:endParaRPr lang="en-US"/>
        </a:p>
      </dgm:t>
    </dgm:pt>
    <dgm:pt modelId="{1322C55C-5355-4437-8E44-EFE76FD0CA5D}">
      <dgm:prSet phldrT="[Text]" custT="1"/>
      <dgm:spPr/>
      <dgm:t>
        <a:bodyPr/>
        <a:lstStyle/>
        <a:p>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Dùng </a:t>
          </a:r>
          <a:r>
            <a:rPr lang="en-US" sz="2200" dirty="0" smtClean="0">
              <a:latin typeface="Times New Roman" pitchFamily="18" charset="0"/>
              <a:cs typeface="Times New Roman" pitchFamily="18" charset="0"/>
            </a:rPr>
            <a:t>các chất chống lại sự tăng hormon </a:t>
          </a:r>
          <a:r>
            <a:rPr lang="en-US" sz="2200" dirty="0" smtClean="0">
              <a:latin typeface="Times New Roman" pitchFamily="18" charset="0"/>
              <a:cs typeface="Times New Roman" pitchFamily="18" charset="0"/>
            </a:rPr>
            <a:t>gọi </a:t>
          </a:r>
          <a:r>
            <a:rPr lang="en-US" sz="2200" dirty="0" smtClean="0">
              <a:latin typeface="Times New Roman" pitchFamily="18" charset="0"/>
              <a:cs typeface="Times New Roman" pitchFamily="18" charset="0"/>
            </a:rPr>
            <a:t>là “ liệu pháp hormon trị ung thư”.  </a:t>
          </a:r>
          <a:endParaRPr lang="en-US" sz="2200" dirty="0">
            <a:latin typeface="Times New Roman" pitchFamily="18" charset="0"/>
            <a:cs typeface="Times New Roman" pitchFamily="18" charset="0"/>
          </a:endParaRPr>
        </a:p>
      </dgm:t>
    </dgm:pt>
    <dgm:pt modelId="{74EED359-71DD-4385-B161-6178D11F865E}" type="parTrans" cxnId="{C3AD6286-4C3B-49CB-93E7-E57D78723649}">
      <dgm:prSet/>
      <dgm:spPr/>
      <dgm:t>
        <a:bodyPr/>
        <a:lstStyle/>
        <a:p>
          <a:endParaRPr lang="en-US"/>
        </a:p>
      </dgm:t>
    </dgm:pt>
    <dgm:pt modelId="{48483C8C-4AFE-4088-A62A-A8A3EBE62A49}" type="sibTrans" cxnId="{C3AD6286-4C3B-49CB-93E7-E57D78723649}">
      <dgm:prSet/>
      <dgm:spPr/>
      <dgm:t>
        <a:bodyPr/>
        <a:lstStyle/>
        <a:p>
          <a:endParaRPr lang="en-US"/>
        </a:p>
      </dgm:t>
    </dgm:pt>
    <dgm:pt modelId="{490B1BB0-73E0-4094-A8FC-DC3380FBDA25}">
      <dgm:prSet phldrT="[Text]" custT="1"/>
      <dgm:spPr/>
      <dgm:t>
        <a:bodyPr/>
        <a:lstStyle/>
        <a:p>
          <a:r>
            <a:rPr lang="en-US" sz="1800" dirty="0" smtClean="0">
              <a:latin typeface="Times New Roman" pitchFamily="18" charset="0"/>
              <a:cs typeface="Times New Roman" pitchFamily="18" charset="0"/>
            </a:rPr>
            <a:t>2.2.6. Các chất biến đổi đáp ứng </a:t>
          </a:r>
          <a:r>
            <a:rPr lang="en-US" sz="1800" dirty="0" smtClean="0">
              <a:latin typeface="Times New Roman" pitchFamily="18" charset="0"/>
              <a:cs typeface="Times New Roman" pitchFamily="18" charset="0"/>
            </a:rPr>
            <a:t>miễn </a:t>
          </a:r>
          <a:r>
            <a:rPr lang="en-US" sz="1800" dirty="0" smtClean="0">
              <a:latin typeface="Times New Roman" pitchFamily="18" charset="0"/>
              <a:cs typeface="Times New Roman" pitchFamily="18" charset="0"/>
            </a:rPr>
            <a:t>dịch ( Nhóm không gây độc tế bào )</a:t>
          </a:r>
          <a:endParaRPr lang="en-US" sz="1800" dirty="0">
            <a:latin typeface="Times New Roman" pitchFamily="18" charset="0"/>
            <a:cs typeface="Times New Roman" pitchFamily="18" charset="0"/>
          </a:endParaRPr>
        </a:p>
      </dgm:t>
    </dgm:pt>
    <dgm:pt modelId="{75EE4925-7E22-43FD-A250-C253DF5125EF}" type="parTrans" cxnId="{04675363-17EF-460E-A08A-3A78B5AC3056}">
      <dgm:prSet/>
      <dgm:spPr/>
      <dgm:t>
        <a:bodyPr/>
        <a:lstStyle/>
        <a:p>
          <a:endParaRPr lang="en-US"/>
        </a:p>
      </dgm:t>
    </dgm:pt>
    <dgm:pt modelId="{84132B40-5FF4-4E1B-9EF7-8D53C5BE0655}" type="sibTrans" cxnId="{04675363-17EF-460E-A08A-3A78B5AC3056}">
      <dgm:prSet/>
      <dgm:spPr/>
      <dgm:t>
        <a:bodyPr/>
        <a:lstStyle/>
        <a:p>
          <a:endParaRPr lang="en-US"/>
        </a:p>
      </dgm:t>
    </dgm:pt>
    <dgm:pt modelId="{52F18032-408F-46D6-9A28-396BDF8B271C}">
      <dgm:prSet phldrT="[Text]" custT="1"/>
      <dgm:spPr/>
      <dgm:t>
        <a:bodyPr/>
        <a:lstStyle/>
        <a:p>
          <a:r>
            <a:rPr lang="en-US" sz="2200" dirty="0" smtClean="0">
              <a:latin typeface="Times New Roman" pitchFamily="18" charset="0"/>
              <a:cs typeface="Times New Roman" pitchFamily="18" charset="0"/>
            </a:rPr>
            <a:t>Các thuốc này thúc đẩy sự trưởng thành của tế bào T từ các lympho bào ở máu ngoại vi, làm tăng interferon, inteulekin 2 và 3 và tăng số thụ thể lymphokin trên Tb </a:t>
          </a:r>
          <a:r>
            <a:rPr lang="en-US" sz="2200" dirty="0" smtClean="0">
              <a:latin typeface="Times New Roman" pitchFamily="18" charset="0"/>
              <a:cs typeface="Times New Roman" pitchFamily="18" charset="0"/>
            </a:rPr>
            <a:t>T (K </a:t>
          </a:r>
          <a:r>
            <a:rPr lang="en-US" sz="2200" dirty="0" smtClean="0">
              <a:latin typeface="Times New Roman" pitchFamily="18" charset="0"/>
              <a:cs typeface="Times New Roman" pitchFamily="18" charset="0"/>
            </a:rPr>
            <a:t>biểu mô Tb gan nguyên phát, </a:t>
          </a:r>
          <a:r>
            <a:rPr lang="en-US" sz="2200" dirty="0" smtClean="0">
              <a:latin typeface="Times New Roman" pitchFamily="18" charset="0"/>
              <a:cs typeface="Times New Roman" pitchFamily="18" charset="0"/>
            </a:rPr>
            <a:t>K </a:t>
          </a:r>
          <a:r>
            <a:rPr lang="en-US" sz="2200" dirty="0" smtClean="0">
              <a:latin typeface="Times New Roman" pitchFamily="18" charset="0"/>
              <a:cs typeface="Times New Roman" pitchFamily="18" charset="0"/>
            </a:rPr>
            <a:t>phổi không phải tb nhỏ, u tế bào hắc </a:t>
          </a:r>
          <a:r>
            <a:rPr lang="en-US" sz="2200" dirty="0" smtClean="0">
              <a:latin typeface="Times New Roman" pitchFamily="18" charset="0"/>
              <a:cs typeface="Times New Roman" pitchFamily="18" charset="0"/>
            </a:rPr>
            <a:t>tố )</a:t>
          </a:r>
          <a:endParaRPr lang="en-US" sz="2200" dirty="0">
            <a:latin typeface="Times New Roman" pitchFamily="18" charset="0"/>
            <a:cs typeface="Times New Roman" pitchFamily="18" charset="0"/>
          </a:endParaRPr>
        </a:p>
      </dgm:t>
    </dgm:pt>
    <dgm:pt modelId="{7F5690FF-FFA7-4D8A-A960-DBF38CE1DEBB}" type="parTrans" cxnId="{A362E11D-2FFC-4E78-A50A-B284D6C904B8}">
      <dgm:prSet/>
      <dgm:spPr/>
      <dgm:t>
        <a:bodyPr/>
        <a:lstStyle/>
        <a:p>
          <a:endParaRPr lang="en-US"/>
        </a:p>
      </dgm:t>
    </dgm:pt>
    <dgm:pt modelId="{6E768A2E-11A4-458E-85BF-5D96035A6B5A}" type="sibTrans" cxnId="{A362E11D-2FFC-4E78-A50A-B284D6C904B8}">
      <dgm:prSet/>
      <dgm:spPr/>
      <dgm:t>
        <a:bodyPr/>
        <a:lstStyle/>
        <a:p>
          <a:endParaRPr lang="en-US"/>
        </a:p>
      </dgm:t>
    </dgm:pt>
    <dgm:pt modelId="{F1A0B1BB-2F54-48FB-A136-924413A5EB50}" type="pres">
      <dgm:prSet presAssocID="{1D8C2082-6CC9-4896-87BA-C14A9D62ABD8}" presName="linear" presStyleCnt="0">
        <dgm:presLayoutVars>
          <dgm:animLvl val="lvl"/>
          <dgm:resizeHandles val="exact"/>
        </dgm:presLayoutVars>
      </dgm:prSet>
      <dgm:spPr/>
      <dgm:t>
        <a:bodyPr/>
        <a:lstStyle/>
        <a:p>
          <a:endParaRPr lang="en-US"/>
        </a:p>
      </dgm:t>
    </dgm:pt>
    <dgm:pt modelId="{C9430FCA-A793-47C9-B709-7DC6B7CD385F}" type="pres">
      <dgm:prSet presAssocID="{6FCBC39E-A73E-455F-B8FC-B6B63D305BC5}" presName="parentText" presStyleLbl="node1" presStyleIdx="0" presStyleCnt="2" custScaleX="65774" custScaleY="34327" custLinFactNeighborX="-33750" custLinFactNeighborY="-82908">
        <dgm:presLayoutVars>
          <dgm:chMax val="0"/>
          <dgm:bulletEnabled val="1"/>
        </dgm:presLayoutVars>
      </dgm:prSet>
      <dgm:spPr/>
      <dgm:t>
        <a:bodyPr/>
        <a:lstStyle/>
        <a:p>
          <a:endParaRPr lang="en-US"/>
        </a:p>
      </dgm:t>
    </dgm:pt>
    <dgm:pt modelId="{56F811B7-76F8-43BB-81CE-61C364A45B98}" type="pres">
      <dgm:prSet presAssocID="{6FCBC39E-A73E-455F-B8FC-B6B63D305BC5}" presName="childText" presStyleLbl="revTx" presStyleIdx="0" presStyleCnt="2" custScaleX="98382" custScaleY="223764" custLinFactNeighborX="-809" custLinFactNeighborY="-57540">
        <dgm:presLayoutVars>
          <dgm:bulletEnabled val="1"/>
        </dgm:presLayoutVars>
      </dgm:prSet>
      <dgm:spPr/>
      <dgm:t>
        <a:bodyPr/>
        <a:lstStyle/>
        <a:p>
          <a:endParaRPr lang="en-US"/>
        </a:p>
      </dgm:t>
    </dgm:pt>
    <dgm:pt modelId="{3CC609EB-6E9E-4408-B1D0-FFBD7354C32E}" type="pres">
      <dgm:prSet presAssocID="{490B1BB0-73E0-4094-A8FC-DC3380FBDA25}" presName="parentText" presStyleLbl="node1" presStyleIdx="1" presStyleCnt="2" custScaleX="80788" custScaleY="35207" custLinFactNeighborX="-9606" custLinFactNeighborY="-19802">
        <dgm:presLayoutVars>
          <dgm:chMax val="0"/>
          <dgm:bulletEnabled val="1"/>
        </dgm:presLayoutVars>
      </dgm:prSet>
      <dgm:spPr/>
      <dgm:t>
        <a:bodyPr/>
        <a:lstStyle/>
        <a:p>
          <a:endParaRPr lang="en-US"/>
        </a:p>
      </dgm:t>
    </dgm:pt>
    <dgm:pt modelId="{C70D3E7A-FD24-40A1-883D-C6A4C313543B}" type="pres">
      <dgm:prSet presAssocID="{490B1BB0-73E0-4094-A8FC-DC3380FBDA25}" presName="childText" presStyleLbl="revTx" presStyleIdx="1" presStyleCnt="2" custScaleY="154849" custLinFactNeighborX="-870" custLinFactNeighborY="-15150">
        <dgm:presLayoutVars>
          <dgm:bulletEnabled val="1"/>
        </dgm:presLayoutVars>
      </dgm:prSet>
      <dgm:spPr/>
      <dgm:t>
        <a:bodyPr/>
        <a:lstStyle/>
        <a:p>
          <a:endParaRPr lang="en-US"/>
        </a:p>
      </dgm:t>
    </dgm:pt>
  </dgm:ptLst>
  <dgm:cxnLst>
    <dgm:cxn modelId="{A362E11D-2FFC-4E78-A50A-B284D6C904B8}" srcId="{490B1BB0-73E0-4094-A8FC-DC3380FBDA25}" destId="{52F18032-408F-46D6-9A28-396BDF8B271C}" srcOrd="0" destOrd="0" parTransId="{7F5690FF-FFA7-4D8A-A960-DBF38CE1DEBB}" sibTransId="{6E768A2E-11A4-458E-85BF-5D96035A6B5A}"/>
    <dgm:cxn modelId="{4CE863C5-A3DF-4152-8792-84A32EEF2894}" type="presOf" srcId="{52F18032-408F-46D6-9A28-396BDF8B271C}" destId="{C70D3E7A-FD24-40A1-883D-C6A4C313543B}" srcOrd="0" destOrd="0" presId="urn:microsoft.com/office/officeart/2005/8/layout/vList2"/>
    <dgm:cxn modelId="{5797709B-CC18-4063-94E7-B110BFA801F4}" type="presOf" srcId="{6FCBC39E-A73E-455F-B8FC-B6B63D305BC5}" destId="{C9430FCA-A793-47C9-B709-7DC6B7CD385F}" srcOrd="0" destOrd="0" presId="urn:microsoft.com/office/officeart/2005/8/layout/vList2"/>
    <dgm:cxn modelId="{B23A56F1-D5DC-4326-AA61-AF8E7AE0E8D8}" type="presOf" srcId="{490B1BB0-73E0-4094-A8FC-DC3380FBDA25}" destId="{3CC609EB-6E9E-4408-B1D0-FFBD7354C32E}" srcOrd="0" destOrd="0" presId="urn:microsoft.com/office/officeart/2005/8/layout/vList2"/>
    <dgm:cxn modelId="{C3AD6286-4C3B-49CB-93E7-E57D78723649}" srcId="{6FCBC39E-A73E-455F-B8FC-B6B63D305BC5}" destId="{1322C55C-5355-4437-8E44-EFE76FD0CA5D}" srcOrd="0" destOrd="0" parTransId="{74EED359-71DD-4385-B161-6178D11F865E}" sibTransId="{48483C8C-4AFE-4088-A62A-A8A3EBE62A49}"/>
    <dgm:cxn modelId="{79211029-888B-4388-8882-9B08C94CA270}" type="presOf" srcId="{1322C55C-5355-4437-8E44-EFE76FD0CA5D}" destId="{56F811B7-76F8-43BB-81CE-61C364A45B98}" srcOrd="0" destOrd="0" presId="urn:microsoft.com/office/officeart/2005/8/layout/vList2"/>
    <dgm:cxn modelId="{04675363-17EF-460E-A08A-3A78B5AC3056}" srcId="{1D8C2082-6CC9-4896-87BA-C14A9D62ABD8}" destId="{490B1BB0-73E0-4094-A8FC-DC3380FBDA25}" srcOrd="1" destOrd="0" parTransId="{75EE4925-7E22-43FD-A250-C253DF5125EF}" sibTransId="{84132B40-5FF4-4E1B-9EF7-8D53C5BE0655}"/>
    <dgm:cxn modelId="{2E7DD1BB-AAB4-4017-A253-605361B0ED22}" type="presOf" srcId="{1D8C2082-6CC9-4896-87BA-C14A9D62ABD8}" destId="{F1A0B1BB-2F54-48FB-A136-924413A5EB50}" srcOrd="0" destOrd="0" presId="urn:microsoft.com/office/officeart/2005/8/layout/vList2"/>
    <dgm:cxn modelId="{8AD38535-A577-4095-B860-6F67FAA05E83}" srcId="{1D8C2082-6CC9-4896-87BA-C14A9D62ABD8}" destId="{6FCBC39E-A73E-455F-B8FC-B6B63D305BC5}" srcOrd="0" destOrd="0" parTransId="{5EF001A7-AA7D-46BB-BAE0-2A41D7AD125B}" sibTransId="{734A0373-BB26-497D-94DB-6DF86CCE83A7}"/>
    <dgm:cxn modelId="{E801EFF2-BF6F-491E-BE5D-7A7C56B24F82}" type="presParOf" srcId="{F1A0B1BB-2F54-48FB-A136-924413A5EB50}" destId="{C9430FCA-A793-47C9-B709-7DC6B7CD385F}" srcOrd="0" destOrd="0" presId="urn:microsoft.com/office/officeart/2005/8/layout/vList2"/>
    <dgm:cxn modelId="{BB781563-88CD-4392-A3AD-AAB1C067B073}" type="presParOf" srcId="{F1A0B1BB-2F54-48FB-A136-924413A5EB50}" destId="{56F811B7-76F8-43BB-81CE-61C364A45B98}" srcOrd="1" destOrd="0" presId="urn:microsoft.com/office/officeart/2005/8/layout/vList2"/>
    <dgm:cxn modelId="{1C328A53-3C7E-4786-980E-96DD01F5400D}" type="presParOf" srcId="{F1A0B1BB-2F54-48FB-A136-924413A5EB50}" destId="{3CC609EB-6E9E-4408-B1D0-FFBD7354C32E}" srcOrd="2" destOrd="0" presId="urn:microsoft.com/office/officeart/2005/8/layout/vList2"/>
    <dgm:cxn modelId="{6A36177C-6626-4236-85AB-7BCC6738427F}" type="presParOf" srcId="{F1A0B1BB-2F54-48FB-A136-924413A5EB50}" destId="{C70D3E7A-FD24-40A1-883D-C6A4C313543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30FCA-A793-47C9-B709-7DC6B7CD385F}">
      <dsp:nvSpPr>
        <dsp:cNvPr id="0" name=""/>
        <dsp:cNvSpPr/>
      </dsp:nvSpPr>
      <dsp:spPr>
        <a:xfrm>
          <a:off x="0" y="0"/>
          <a:ext cx="4751824" cy="4176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latin typeface="Times New Roman" pitchFamily="18" charset="0"/>
              <a:cs typeface="Times New Roman" pitchFamily="18" charset="0"/>
            </a:rPr>
            <a:t>2.2.1.Thuốc alkyl </a:t>
          </a:r>
          <a:r>
            <a:rPr lang="en-US" sz="1800" kern="1200" dirty="0" err="1" smtClean="0">
              <a:latin typeface="Times New Roman" pitchFamily="18" charset="0"/>
              <a:cs typeface="Times New Roman" pitchFamily="18" charset="0"/>
            </a:rPr>
            <a:t>hóa</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Nhóm</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gây</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độc</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tế</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bào</a:t>
          </a:r>
          <a:r>
            <a:rPr lang="en-US" sz="1800" kern="1200" dirty="0" smtClean="0">
              <a:latin typeface="Times New Roman" pitchFamily="18" charset="0"/>
              <a:cs typeface="Times New Roman" pitchFamily="18" charset="0"/>
            </a:rPr>
            <a:t>)</a:t>
          </a:r>
          <a:endParaRPr lang="en-US" sz="1800" kern="1200" dirty="0">
            <a:latin typeface="Times New Roman" pitchFamily="18" charset="0"/>
            <a:cs typeface="Times New Roman" pitchFamily="18" charset="0"/>
          </a:endParaRPr>
        </a:p>
      </dsp:txBody>
      <dsp:txXfrm>
        <a:off x="20390" y="20390"/>
        <a:ext cx="4711044" cy="376910"/>
      </dsp:txXfrm>
    </dsp:sp>
    <dsp:sp modelId="{56F811B7-76F8-43BB-81CE-61C364A45B98}">
      <dsp:nvSpPr>
        <dsp:cNvPr id="0" name=""/>
        <dsp:cNvSpPr/>
      </dsp:nvSpPr>
      <dsp:spPr>
        <a:xfrm>
          <a:off x="43" y="456185"/>
          <a:ext cx="8142667" cy="2011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smtClean="0">
              <a:latin typeface="Times New Roman" pitchFamily="18" charset="0"/>
              <a:cs typeface="Times New Roman" pitchFamily="18" charset="0"/>
            </a:rPr>
            <a:t>Là</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nhóm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thuốc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điều</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trị</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đầu</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tiên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khơi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nguồn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từ</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mecloroethamin</a:t>
          </a:r>
          <a:r>
            <a:rPr lang="en-US" sz="2000" kern="1200" dirty="0" smtClean="0">
              <a:latin typeface="Times New Roman" pitchFamily="18" charset="0"/>
              <a:cs typeface="Times New Roman" pitchFamily="18" charset="0"/>
            </a:rPr>
            <a:t>.</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20000"/>
            </a:spcAft>
            <a:buChar char="••"/>
          </a:pPr>
          <a:r>
            <a:rPr lang="en-US" sz="2000" kern="1200" dirty="0" err="1" smtClean="0">
              <a:latin typeface="Times New Roman" pitchFamily="18" charset="0"/>
              <a:cs typeface="Times New Roman" pitchFamily="18" charset="0"/>
            </a:rPr>
            <a:t>Các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thuốc</a:t>
          </a:r>
          <a:r>
            <a:rPr lang="en-US" sz="2000" kern="1200" dirty="0" smtClean="0">
              <a:latin typeface="Times New Roman" pitchFamily="18" charset="0"/>
              <a:cs typeface="Times New Roman" pitchFamily="18" charset="0"/>
            </a:rPr>
            <a:t> alkyl </a:t>
          </a:r>
          <a:r>
            <a:rPr lang="en-US" sz="2000" kern="1200" dirty="0" err="1" smtClean="0">
              <a:latin typeface="Times New Roman" pitchFamily="18" charset="0"/>
              <a:cs typeface="Times New Roman" pitchFamily="18" charset="0"/>
            </a:rPr>
            <a:t>hóa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gây</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gắn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kết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chéo</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và</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sự</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cặp</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đôi</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bất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thường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của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các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đôi</a:t>
          </a:r>
          <a:r>
            <a:rPr lang="en-US" sz="2000" kern="1200" dirty="0" smtClean="0">
              <a:latin typeface="Times New Roman" pitchFamily="18" charset="0"/>
              <a:cs typeface="Times New Roman" pitchFamily="18" charset="0"/>
            </a:rPr>
            <a:t> base </a:t>
          </a:r>
          <a:r>
            <a:rPr lang="en-US" sz="2000" kern="1200" dirty="0" err="1" smtClean="0">
              <a:latin typeface="Times New Roman" pitchFamily="18" charset="0"/>
              <a:cs typeface="Times New Roman" pitchFamily="18" charset="0"/>
            </a:rPr>
            <a:t>thuộc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chuỗi</a:t>
          </a:r>
          <a:r>
            <a:rPr lang="en-US" sz="2000" kern="1200" dirty="0" smtClean="0">
              <a:latin typeface="Times New Roman" pitchFamily="18" charset="0"/>
              <a:cs typeface="Times New Roman" pitchFamily="18" charset="0"/>
            </a:rPr>
            <a:t> AND, do </a:t>
          </a:r>
          <a:r>
            <a:rPr lang="en-US" sz="2000" kern="1200" dirty="0" err="1" smtClean="0">
              <a:latin typeface="Times New Roman" pitchFamily="18" charset="0"/>
              <a:cs typeface="Times New Roman" pitchFamily="18" charset="0"/>
            </a:rPr>
            <a:t>đó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ngăn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cản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sự</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nhân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lên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của</a:t>
          </a:r>
          <a:r>
            <a:rPr lang="en-US" sz="2000" kern="1200" dirty="0" smtClean="0">
              <a:latin typeface="Times New Roman" pitchFamily="18" charset="0"/>
              <a:cs typeface="Times New Roman" pitchFamily="18" charset="0"/>
            </a:rPr>
            <a:t> AND.</a:t>
          </a:r>
          <a:endParaRPr lang="en-US" sz="2000" kern="1200" dirty="0">
            <a:latin typeface="Times New Roman" pitchFamily="18" charset="0"/>
            <a:cs typeface="Times New Roman" pitchFamily="18" charset="0"/>
          </a:endParaRPr>
        </a:p>
      </dsp:txBody>
      <dsp:txXfrm>
        <a:off x="43" y="456185"/>
        <a:ext cx="8142667" cy="2011016"/>
      </dsp:txXfrm>
    </dsp:sp>
    <dsp:sp modelId="{3CC609EB-6E9E-4408-B1D0-FFBD7354C32E}">
      <dsp:nvSpPr>
        <dsp:cNvPr id="0" name=""/>
        <dsp:cNvSpPr/>
      </dsp:nvSpPr>
      <dsp:spPr>
        <a:xfrm>
          <a:off x="0" y="3100620"/>
          <a:ext cx="5238871" cy="4283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latin typeface="Times New Roman" pitchFamily="18" charset="0"/>
              <a:cs typeface="Times New Roman" pitchFamily="18" charset="0"/>
            </a:rPr>
            <a:t>2.2.2Thuốc </a:t>
          </a:r>
          <a:r>
            <a:rPr lang="en-US" sz="1800" kern="1200" dirty="0" err="1" smtClean="0">
              <a:latin typeface="Times New Roman" pitchFamily="18" charset="0"/>
              <a:cs typeface="Times New Roman" pitchFamily="18" charset="0"/>
            </a:rPr>
            <a:t>kháng</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chuyển</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hóa</a:t>
          </a:r>
          <a:r>
            <a:rPr lang="en-US" sz="1800" kern="1200" dirty="0" smtClean="0">
              <a:latin typeface="Times New Roman" pitchFamily="18" charset="0"/>
              <a:cs typeface="Times New Roman" pitchFamily="18" charset="0"/>
            </a:rPr>
            <a:t> ( </a:t>
          </a:r>
          <a:r>
            <a:rPr lang="en-US" sz="1800" kern="1200" dirty="0" err="1" smtClean="0">
              <a:latin typeface="Times New Roman" pitchFamily="18" charset="0"/>
              <a:cs typeface="Times New Roman" pitchFamily="18" charset="0"/>
            </a:rPr>
            <a:t>Nhóm</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gây</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độc</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tế</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bào</a:t>
          </a:r>
          <a:r>
            <a:rPr lang="en-US" sz="1800" kern="1200" dirty="0" smtClean="0">
              <a:latin typeface="Times New Roman" pitchFamily="18" charset="0"/>
              <a:cs typeface="Times New Roman" pitchFamily="18" charset="0"/>
            </a:rPr>
            <a:t> )</a:t>
          </a:r>
          <a:endParaRPr lang="en-US" sz="1800" kern="1200" dirty="0">
            <a:latin typeface="Times New Roman" pitchFamily="18" charset="0"/>
            <a:cs typeface="Times New Roman" pitchFamily="18" charset="0"/>
          </a:endParaRPr>
        </a:p>
      </dsp:txBody>
      <dsp:txXfrm>
        <a:off x="20913" y="3121533"/>
        <a:ext cx="5197045" cy="386572"/>
      </dsp:txXfrm>
    </dsp:sp>
    <dsp:sp modelId="{C70D3E7A-FD24-40A1-883D-C6A4C313543B}">
      <dsp:nvSpPr>
        <dsp:cNvPr id="0" name=""/>
        <dsp:cNvSpPr/>
      </dsp:nvSpPr>
      <dsp:spPr>
        <a:xfrm>
          <a:off x="0" y="3566836"/>
          <a:ext cx="8763000" cy="1666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smtClean="0">
              <a:latin typeface="Times New Roman" pitchFamily="18" charset="0"/>
              <a:cs typeface="Times New Roman" pitchFamily="18" charset="0"/>
            </a:rPr>
            <a:t>Có</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cấu</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trúc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tương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tự</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cơ</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chất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tự</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nhiên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của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các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phản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hóa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sinh</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trong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tế</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bào</a:t>
          </a:r>
          <a:r>
            <a:rPr lang="en-US" sz="2000" kern="1200" dirty="0" smtClean="0">
              <a:latin typeface="Times New Roman" pitchFamily="18" charset="0"/>
              <a:cs typeface="Times New Roman" pitchFamily="18" charset="0"/>
            </a:rPr>
            <a:t>.</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20000"/>
            </a:spcAft>
            <a:buChar char="••"/>
          </a:pPr>
          <a:r>
            <a:rPr lang="en-US" sz="2000" kern="1200" dirty="0" err="1" smtClean="0">
              <a:latin typeface="Times New Roman" pitchFamily="18" charset="0"/>
              <a:cs typeface="Times New Roman" pitchFamily="18" charset="0"/>
            </a:rPr>
            <a:t>Thuốc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nhóm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này</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gồm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các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thuốc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tác</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dụng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theo</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cơ</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chế</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kháng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adenosin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kháng</a:t>
          </a:r>
          <a:r>
            <a:rPr lang="en-US" sz="2000" kern="1200" dirty="0" smtClean="0">
              <a:latin typeface="Times New Roman" pitchFamily="18" charset="0"/>
              <a:cs typeface="Times New Roman" pitchFamily="18" charset="0"/>
            </a:rPr>
            <a:t> acid folic, </a:t>
          </a:r>
          <a:r>
            <a:rPr lang="en-US" sz="2000" kern="1200" dirty="0" err="1" smtClean="0">
              <a:latin typeface="Times New Roman" pitchFamily="18" charset="0"/>
              <a:cs typeface="Times New Roman" pitchFamily="18" charset="0"/>
            </a:rPr>
            <a:t>kháng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purin</a:t>
          </a:r>
          <a:r>
            <a:rPr lang="en-US" sz="2000" kern="1200" dirty="0" smtClean="0">
              <a:latin typeface="Times New Roman" pitchFamily="18" charset="0"/>
              <a:cs typeface="Times New Roman" pitchFamily="18" charset="0"/>
            </a:rPr>
            <a:t> hay/ </a:t>
          </a:r>
          <a:r>
            <a:rPr lang="en-US" sz="2000" kern="1200" dirty="0" err="1" smtClean="0">
              <a:latin typeface="Times New Roman" pitchFamily="18" charset="0"/>
              <a:cs typeface="Times New Roman" pitchFamily="18" charset="0"/>
            </a:rPr>
            <a:t>và</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kháng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pyrimidin</a:t>
          </a:r>
          <a:endParaRPr lang="en-US" sz="2000" kern="1200" dirty="0">
            <a:latin typeface="Times New Roman" pitchFamily="18" charset="0"/>
            <a:cs typeface="Times New Roman" pitchFamily="18" charset="0"/>
          </a:endParaRPr>
        </a:p>
      </dsp:txBody>
      <dsp:txXfrm>
        <a:off x="0" y="3566836"/>
        <a:ext cx="8763000" cy="1666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30FCA-A793-47C9-B709-7DC6B7CD385F}">
      <dsp:nvSpPr>
        <dsp:cNvPr id="0" name=""/>
        <dsp:cNvSpPr/>
      </dsp:nvSpPr>
      <dsp:spPr>
        <a:xfrm>
          <a:off x="0" y="0"/>
          <a:ext cx="5763775" cy="4176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latin typeface="Times New Roman" pitchFamily="18" charset="0"/>
              <a:cs typeface="Times New Roman" pitchFamily="18" charset="0"/>
            </a:rPr>
            <a:t>2.2.3.Kháng </a:t>
          </a:r>
          <a:r>
            <a:rPr lang="en-US" sz="1800" kern="1200" dirty="0" err="1" smtClean="0">
              <a:latin typeface="Times New Roman" pitchFamily="18" charset="0"/>
              <a:cs typeface="Times New Roman" pitchFamily="18" charset="0"/>
            </a:rPr>
            <a:t>sinh</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kháng</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ung</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thư</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Nhóm</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gây</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độc</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tế</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bào</a:t>
          </a:r>
          <a:r>
            <a:rPr lang="en-US" sz="1800" kern="1200" dirty="0" smtClean="0">
              <a:latin typeface="Times New Roman" pitchFamily="18" charset="0"/>
              <a:cs typeface="Times New Roman" pitchFamily="18" charset="0"/>
            </a:rPr>
            <a:t>)</a:t>
          </a:r>
          <a:endParaRPr lang="en-US" sz="1800" kern="1200" dirty="0">
            <a:latin typeface="Times New Roman" pitchFamily="18" charset="0"/>
            <a:cs typeface="Times New Roman" pitchFamily="18" charset="0"/>
          </a:endParaRPr>
        </a:p>
      </dsp:txBody>
      <dsp:txXfrm>
        <a:off x="20390" y="20390"/>
        <a:ext cx="5722995" cy="376910"/>
      </dsp:txXfrm>
    </dsp:sp>
    <dsp:sp modelId="{56F811B7-76F8-43BB-81CE-61C364A45B98}">
      <dsp:nvSpPr>
        <dsp:cNvPr id="0" name=""/>
        <dsp:cNvSpPr/>
      </dsp:nvSpPr>
      <dsp:spPr>
        <a:xfrm>
          <a:off x="0" y="495304"/>
          <a:ext cx="8621214" cy="2408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err="1" smtClean="0">
              <a:latin typeface="Times New Roman" pitchFamily="18" charset="0"/>
              <a:cs typeface="Times New Roman" pitchFamily="18" charset="0"/>
            </a:rPr>
            <a:t>Hầu</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hết</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kháng</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sinh</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kháng</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ung</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thư</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được</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phân</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lập</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từ</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các</a:t>
          </a:r>
          <a:r>
            <a:rPr lang="en-US" sz="1800" kern="1200" dirty="0" smtClean="0">
              <a:latin typeface="Times New Roman" pitchFamily="18" charset="0"/>
              <a:cs typeface="Times New Roman" pitchFamily="18" charset="0"/>
            </a:rPr>
            <a:t> VSV </a:t>
          </a:r>
          <a:r>
            <a:rPr lang="en-US" sz="1800" kern="1200" dirty="0" err="1" smtClean="0">
              <a:latin typeface="Times New Roman" pitchFamily="18" charset="0"/>
              <a:cs typeface="Times New Roman" pitchFamily="18" charset="0"/>
            </a:rPr>
            <a:t>thuộc</a:t>
          </a:r>
          <a:r>
            <a:rPr lang="en-US" sz="1800" kern="1200" dirty="0" smtClean="0">
              <a:latin typeface="Times New Roman" pitchFamily="18" charset="0"/>
              <a:cs typeface="Times New Roman" pitchFamily="18" charset="0"/>
            </a:rPr>
            <a:t> chi </a:t>
          </a:r>
          <a:r>
            <a:rPr lang="en-US" sz="1800" kern="1200" dirty="0" err="1" smtClean="0">
              <a:latin typeface="Times New Roman" pitchFamily="18" charset="0"/>
              <a:cs typeface="Times New Roman" pitchFamily="18" charset="0"/>
            </a:rPr>
            <a:t>Steptomyces</a:t>
          </a:r>
          <a:endParaRPr lang="en-US" sz="1800" kern="1200" dirty="0">
            <a:latin typeface="Times New Roman" pitchFamily="18" charset="0"/>
            <a:cs typeface="Times New Roman" pitchFamily="18" charset="0"/>
          </a:endParaRPr>
        </a:p>
        <a:p>
          <a:pPr marL="171450" lvl="1" indent="-171450" algn="l" defTabSz="800100">
            <a:lnSpc>
              <a:spcPct val="90000"/>
            </a:lnSpc>
            <a:spcBef>
              <a:spcPct val="0"/>
            </a:spcBef>
            <a:spcAft>
              <a:spcPct val="20000"/>
            </a:spcAft>
            <a:buChar char="••"/>
          </a:pPr>
          <a:r>
            <a:rPr lang="en-US" sz="1800" kern="1200" dirty="0" err="1" smtClean="0">
              <a:latin typeface="Times New Roman" pitchFamily="18" charset="0"/>
              <a:cs typeface="Times New Roman" pitchFamily="18" charset="0"/>
            </a:rPr>
            <a:t>Các</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thuốc</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này</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có</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thể</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tác</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dụng</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theo</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cơ</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chế</a:t>
          </a:r>
          <a:r>
            <a:rPr lang="en-US" sz="1800" kern="1200" dirty="0" smtClean="0">
              <a:latin typeface="Times New Roman" pitchFamily="18" charset="0"/>
              <a:cs typeface="Times New Roman" pitchFamily="18" charset="0"/>
            </a:rPr>
            <a:t> alkyl </a:t>
          </a:r>
          <a:r>
            <a:rPr lang="en-US" sz="1800" kern="1200" dirty="0" err="1" smtClean="0">
              <a:latin typeface="Times New Roman" pitchFamily="18" charset="0"/>
              <a:cs typeface="Times New Roman" pitchFamily="18" charset="0"/>
            </a:rPr>
            <a:t>hóa</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mitomycin</a:t>
          </a:r>
          <a:r>
            <a:rPr lang="en-US" sz="1800" kern="1200" dirty="0" smtClean="0">
              <a:latin typeface="Times New Roman" pitchFamily="18" charset="0"/>
              <a:cs typeface="Times New Roman" pitchFamily="18" charset="0"/>
            </a:rPr>
            <a:t>) hay </a:t>
          </a:r>
          <a:r>
            <a:rPr lang="en-US" sz="1800" kern="1200" dirty="0" err="1" smtClean="0">
              <a:latin typeface="Times New Roman" pitchFamily="18" charset="0"/>
              <a:cs typeface="Times New Roman" pitchFamily="18" charset="0"/>
            </a:rPr>
            <a:t>theo</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cơ</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chế</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xen</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giữa</a:t>
          </a:r>
          <a:r>
            <a:rPr lang="en-US" sz="1800" kern="1200" dirty="0" smtClean="0">
              <a:latin typeface="Times New Roman" pitchFamily="18" charset="0"/>
              <a:cs typeface="Times New Roman" pitchFamily="18" charset="0"/>
            </a:rPr>
            <a:t>  2 </a:t>
          </a:r>
          <a:r>
            <a:rPr lang="en-US" sz="1800" kern="1200" dirty="0" err="1" smtClean="0">
              <a:latin typeface="Times New Roman" pitchFamily="18" charset="0"/>
              <a:cs typeface="Times New Roman" pitchFamily="18" charset="0"/>
            </a:rPr>
            <a:t>chuỗi</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xoắn</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kép</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của</a:t>
          </a:r>
          <a:r>
            <a:rPr lang="en-US" sz="1800" kern="1200" dirty="0" smtClean="0">
              <a:latin typeface="Times New Roman" pitchFamily="18" charset="0"/>
              <a:cs typeface="Times New Roman" pitchFamily="18" charset="0"/>
            </a:rPr>
            <a:t> AND, </a:t>
          </a:r>
          <a:r>
            <a:rPr lang="en-US" sz="1800" kern="1200" dirty="0" err="1" smtClean="0">
              <a:latin typeface="Times New Roman" pitchFamily="18" charset="0"/>
              <a:cs typeface="Times New Roman" pitchFamily="18" charset="0"/>
            </a:rPr>
            <a:t>ức</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chế</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tổng</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hợp</a:t>
          </a:r>
          <a:r>
            <a:rPr lang="en-US" sz="1800" kern="1200" dirty="0" smtClean="0">
              <a:latin typeface="Times New Roman" pitchFamily="18" charset="0"/>
              <a:cs typeface="Times New Roman" pitchFamily="18" charset="0"/>
            </a:rPr>
            <a:t> acid </a:t>
          </a:r>
          <a:r>
            <a:rPr lang="en-US" sz="1800" kern="1200" dirty="0" err="1" smtClean="0">
              <a:latin typeface="Times New Roman" pitchFamily="18" charset="0"/>
              <a:cs typeface="Times New Roman" pitchFamily="18" charset="0"/>
            </a:rPr>
            <a:t>nhân</a:t>
          </a:r>
          <a:r>
            <a:rPr lang="en-US" sz="1800" kern="1200" dirty="0" smtClean="0">
              <a:latin typeface="Times New Roman" pitchFamily="18" charset="0"/>
              <a:cs typeface="Times New Roman" pitchFamily="18" charset="0"/>
            </a:rPr>
            <a:t>.</a:t>
          </a:r>
          <a:endParaRPr lang="en-US" sz="1800" kern="1200" dirty="0">
            <a:latin typeface="Times New Roman" pitchFamily="18" charset="0"/>
            <a:cs typeface="Times New Roman" pitchFamily="18" charset="0"/>
          </a:endParaRPr>
        </a:p>
      </dsp:txBody>
      <dsp:txXfrm>
        <a:off x="0" y="495304"/>
        <a:ext cx="8621214" cy="2408595"/>
      </dsp:txXfrm>
    </dsp:sp>
    <dsp:sp modelId="{3CC609EB-6E9E-4408-B1D0-FFBD7354C32E}">
      <dsp:nvSpPr>
        <dsp:cNvPr id="0" name=""/>
        <dsp:cNvSpPr/>
      </dsp:nvSpPr>
      <dsp:spPr>
        <a:xfrm>
          <a:off x="0" y="3390897"/>
          <a:ext cx="7079452" cy="4283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latin typeface="Times New Roman" pitchFamily="18" charset="0"/>
              <a:cs typeface="Times New Roman" pitchFamily="18" charset="0"/>
            </a:rPr>
            <a:t>2.2.4 </a:t>
          </a:r>
          <a:r>
            <a:rPr lang="en-US" sz="1800" kern="1200" dirty="0" err="1" smtClean="0">
              <a:latin typeface="Times New Roman" pitchFamily="18" charset="0"/>
              <a:cs typeface="Times New Roman" pitchFamily="18" charset="0"/>
            </a:rPr>
            <a:t>Các</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alaloid</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tự</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nhiên</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có</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nguồn</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gốc</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thực</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vật</a:t>
          </a:r>
          <a:r>
            <a:rPr lang="en-US" sz="1800" kern="1200" dirty="0" smtClean="0">
              <a:latin typeface="Times New Roman" pitchFamily="18" charset="0"/>
              <a:cs typeface="Times New Roman" pitchFamily="18" charset="0"/>
            </a:rPr>
            <a:t>  ( </a:t>
          </a:r>
          <a:r>
            <a:rPr lang="en-US" sz="1800" kern="1200" dirty="0" err="1" smtClean="0">
              <a:latin typeface="Times New Roman" pitchFamily="18" charset="0"/>
              <a:cs typeface="Times New Roman" pitchFamily="18" charset="0"/>
            </a:rPr>
            <a:t>Nhóm</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gây</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độc</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tế</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bào</a:t>
          </a:r>
          <a:r>
            <a:rPr lang="en-US" sz="1800" kern="1200" dirty="0" smtClean="0">
              <a:latin typeface="Times New Roman" pitchFamily="18" charset="0"/>
              <a:cs typeface="Times New Roman" pitchFamily="18" charset="0"/>
            </a:rPr>
            <a:t> )</a:t>
          </a:r>
          <a:endParaRPr lang="en-US" sz="1800" kern="1200" dirty="0">
            <a:latin typeface="Times New Roman" pitchFamily="18" charset="0"/>
            <a:cs typeface="Times New Roman" pitchFamily="18" charset="0"/>
          </a:endParaRPr>
        </a:p>
      </dsp:txBody>
      <dsp:txXfrm>
        <a:off x="20913" y="3411810"/>
        <a:ext cx="7037626" cy="386572"/>
      </dsp:txXfrm>
    </dsp:sp>
    <dsp:sp modelId="{C70D3E7A-FD24-40A1-883D-C6A4C313543B}">
      <dsp:nvSpPr>
        <dsp:cNvPr id="0" name=""/>
        <dsp:cNvSpPr/>
      </dsp:nvSpPr>
      <dsp:spPr>
        <a:xfrm>
          <a:off x="0" y="3848100"/>
          <a:ext cx="8763000" cy="1666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err="1" smtClean="0">
              <a:latin typeface="Times New Roman" pitchFamily="18" charset="0"/>
              <a:cs typeface="Times New Roman" pitchFamily="18" charset="0"/>
            </a:rPr>
            <a:t>Được</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phân</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lập</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từ</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các</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cây</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cỏ</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tự</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nhiên</a:t>
          </a:r>
          <a:r>
            <a:rPr lang="en-US" sz="1800" kern="1200" dirty="0" smtClean="0">
              <a:latin typeface="Times New Roman" pitchFamily="18" charset="0"/>
              <a:cs typeface="Times New Roman" pitchFamily="18" charset="0"/>
            </a:rPr>
            <a:t>.</a:t>
          </a:r>
          <a:endParaRPr lang="en-US" sz="1800" kern="1200" dirty="0">
            <a:latin typeface="Times New Roman" pitchFamily="18" charset="0"/>
            <a:cs typeface="Times New Roman" pitchFamily="18" charset="0"/>
          </a:endParaRPr>
        </a:p>
      </dsp:txBody>
      <dsp:txXfrm>
        <a:off x="0" y="3848100"/>
        <a:ext cx="8763000" cy="16667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30FCA-A793-47C9-B709-7DC6B7CD385F}">
      <dsp:nvSpPr>
        <dsp:cNvPr id="0" name=""/>
        <dsp:cNvSpPr/>
      </dsp:nvSpPr>
      <dsp:spPr>
        <a:xfrm>
          <a:off x="0" y="0"/>
          <a:ext cx="5763775" cy="4176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latin typeface="Times New Roman" pitchFamily="18" charset="0"/>
              <a:cs typeface="Times New Roman" pitchFamily="18" charset="0"/>
            </a:rPr>
            <a:t>2.2.5. Hormon và </a:t>
          </a:r>
          <a:r>
            <a:rPr lang="en-US" sz="1800" kern="1200" dirty="0" smtClean="0">
              <a:latin typeface="Times New Roman" pitchFamily="18" charset="0"/>
              <a:cs typeface="Times New Roman" pitchFamily="18" charset="0"/>
            </a:rPr>
            <a:t>enzyme. </a:t>
          </a:r>
          <a:r>
            <a:rPr lang="en-US" sz="1800" kern="1200" dirty="0" smtClean="0">
              <a:latin typeface="Times New Roman" pitchFamily="18" charset="0"/>
              <a:cs typeface="Times New Roman" pitchFamily="18" charset="0"/>
            </a:rPr>
            <a:t>(</a:t>
          </a:r>
          <a:r>
            <a:rPr lang="en-US" sz="1800" kern="1200" dirty="0" err="1" smtClean="0">
              <a:latin typeface="Times New Roman" pitchFamily="18" charset="0"/>
              <a:cs typeface="Times New Roman" pitchFamily="18" charset="0"/>
            </a:rPr>
            <a:t>Nhóm</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không</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gây</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độc</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tế</a:t>
          </a:r>
          <a:r>
            <a:rPr lang="en-US" sz="1800" kern="1200" dirty="0" smtClean="0">
              <a:latin typeface="Times New Roman" pitchFamily="18" charset="0"/>
              <a:cs typeface="Times New Roman" pitchFamily="18" charset="0"/>
            </a:rPr>
            <a:t> </a:t>
          </a:r>
          <a:r>
            <a:rPr lang="en-US" sz="1800" kern="1200" dirty="0" err="1" smtClean="0">
              <a:latin typeface="Times New Roman" pitchFamily="18" charset="0"/>
              <a:cs typeface="Times New Roman" pitchFamily="18" charset="0"/>
            </a:rPr>
            <a:t>bào</a:t>
          </a:r>
          <a:r>
            <a:rPr lang="en-US" sz="1800" kern="1200" dirty="0" smtClean="0">
              <a:latin typeface="Times New Roman" pitchFamily="18" charset="0"/>
              <a:cs typeface="Times New Roman" pitchFamily="18" charset="0"/>
            </a:rPr>
            <a:t>)</a:t>
          </a:r>
          <a:endParaRPr lang="en-US" sz="1800" kern="1200" dirty="0">
            <a:latin typeface="Times New Roman" pitchFamily="18" charset="0"/>
            <a:cs typeface="Times New Roman" pitchFamily="18" charset="0"/>
          </a:endParaRPr>
        </a:p>
      </dsp:txBody>
      <dsp:txXfrm>
        <a:off x="20390" y="20390"/>
        <a:ext cx="5722995" cy="376910"/>
      </dsp:txXfrm>
    </dsp:sp>
    <dsp:sp modelId="{56F811B7-76F8-43BB-81CE-61C364A45B98}">
      <dsp:nvSpPr>
        <dsp:cNvPr id="0" name=""/>
        <dsp:cNvSpPr/>
      </dsp:nvSpPr>
      <dsp:spPr>
        <a:xfrm>
          <a:off x="0" y="365085"/>
          <a:ext cx="8621214" cy="2408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latin typeface="Times New Roman" pitchFamily="18" charset="0"/>
              <a:cs typeface="Times New Roman" pitchFamily="18" charset="0"/>
            </a:rPr>
            <a:t> </a:t>
          </a:r>
          <a:r>
            <a:rPr lang="en-US" sz="2200" kern="1200" dirty="0" smtClean="0">
              <a:latin typeface="Times New Roman" pitchFamily="18" charset="0"/>
              <a:cs typeface="Times New Roman" pitchFamily="18" charset="0"/>
            </a:rPr>
            <a:t>Dùng </a:t>
          </a:r>
          <a:r>
            <a:rPr lang="en-US" sz="2200" kern="1200" dirty="0" smtClean="0">
              <a:latin typeface="Times New Roman" pitchFamily="18" charset="0"/>
              <a:cs typeface="Times New Roman" pitchFamily="18" charset="0"/>
            </a:rPr>
            <a:t>các chất chống lại sự tăng hormon </a:t>
          </a:r>
          <a:r>
            <a:rPr lang="en-US" sz="2200" kern="1200" dirty="0" smtClean="0">
              <a:latin typeface="Times New Roman" pitchFamily="18" charset="0"/>
              <a:cs typeface="Times New Roman" pitchFamily="18" charset="0"/>
            </a:rPr>
            <a:t>gọi </a:t>
          </a:r>
          <a:r>
            <a:rPr lang="en-US" sz="2200" kern="1200" dirty="0" smtClean="0">
              <a:latin typeface="Times New Roman" pitchFamily="18" charset="0"/>
              <a:cs typeface="Times New Roman" pitchFamily="18" charset="0"/>
            </a:rPr>
            <a:t>là “ liệu pháp hormon trị ung thư”.  </a:t>
          </a:r>
          <a:endParaRPr lang="en-US" sz="2200" kern="1200" dirty="0">
            <a:latin typeface="Times New Roman" pitchFamily="18" charset="0"/>
            <a:cs typeface="Times New Roman" pitchFamily="18" charset="0"/>
          </a:endParaRPr>
        </a:p>
      </dsp:txBody>
      <dsp:txXfrm>
        <a:off x="0" y="365085"/>
        <a:ext cx="8621214" cy="2408595"/>
      </dsp:txXfrm>
    </dsp:sp>
    <dsp:sp modelId="{3CC609EB-6E9E-4408-B1D0-FFBD7354C32E}">
      <dsp:nvSpPr>
        <dsp:cNvPr id="0" name=""/>
        <dsp:cNvSpPr/>
      </dsp:nvSpPr>
      <dsp:spPr>
        <a:xfrm>
          <a:off x="0" y="3227375"/>
          <a:ext cx="7079452" cy="42839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latin typeface="Times New Roman" pitchFamily="18" charset="0"/>
              <a:cs typeface="Times New Roman" pitchFamily="18" charset="0"/>
            </a:rPr>
            <a:t>2.2.6. Các chất biến đổi đáp ứng </a:t>
          </a:r>
          <a:r>
            <a:rPr lang="en-US" sz="1800" kern="1200" dirty="0" smtClean="0">
              <a:latin typeface="Times New Roman" pitchFamily="18" charset="0"/>
              <a:cs typeface="Times New Roman" pitchFamily="18" charset="0"/>
            </a:rPr>
            <a:t>miễn </a:t>
          </a:r>
          <a:r>
            <a:rPr lang="en-US" sz="1800" kern="1200" dirty="0" smtClean="0">
              <a:latin typeface="Times New Roman" pitchFamily="18" charset="0"/>
              <a:cs typeface="Times New Roman" pitchFamily="18" charset="0"/>
            </a:rPr>
            <a:t>dịch ( Nhóm không gây độc tế bào )</a:t>
          </a:r>
          <a:endParaRPr lang="en-US" sz="1800" kern="1200" dirty="0">
            <a:latin typeface="Times New Roman" pitchFamily="18" charset="0"/>
            <a:cs typeface="Times New Roman" pitchFamily="18" charset="0"/>
          </a:endParaRPr>
        </a:p>
      </dsp:txBody>
      <dsp:txXfrm>
        <a:off x="20913" y="3248288"/>
        <a:ext cx="7037626" cy="386572"/>
      </dsp:txXfrm>
    </dsp:sp>
    <dsp:sp modelId="{C70D3E7A-FD24-40A1-883D-C6A4C313543B}">
      <dsp:nvSpPr>
        <dsp:cNvPr id="0" name=""/>
        <dsp:cNvSpPr/>
      </dsp:nvSpPr>
      <dsp:spPr>
        <a:xfrm>
          <a:off x="0" y="3717881"/>
          <a:ext cx="8763000" cy="1927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smtClean="0">
              <a:latin typeface="Times New Roman" pitchFamily="18" charset="0"/>
              <a:cs typeface="Times New Roman" pitchFamily="18" charset="0"/>
            </a:rPr>
            <a:t>Các thuốc này thúc đẩy sự trưởng thành của tế bào T từ các lympho bào ở máu ngoại vi, làm tăng interferon, inteulekin 2 và 3 và tăng số thụ thể lymphokin trên Tb </a:t>
          </a:r>
          <a:r>
            <a:rPr lang="en-US" sz="2200" kern="1200" dirty="0" smtClean="0">
              <a:latin typeface="Times New Roman" pitchFamily="18" charset="0"/>
              <a:cs typeface="Times New Roman" pitchFamily="18" charset="0"/>
            </a:rPr>
            <a:t>T (K </a:t>
          </a:r>
          <a:r>
            <a:rPr lang="en-US" sz="2200" kern="1200" dirty="0" smtClean="0">
              <a:latin typeface="Times New Roman" pitchFamily="18" charset="0"/>
              <a:cs typeface="Times New Roman" pitchFamily="18" charset="0"/>
            </a:rPr>
            <a:t>biểu mô Tb gan nguyên phát, </a:t>
          </a:r>
          <a:r>
            <a:rPr lang="en-US" sz="2200" kern="1200" dirty="0" smtClean="0">
              <a:latin typeface="Times New Roman" pitchFamily="18" charset="0"/>
              <a:cs typeface="Times New Roman" pitchFamily="18" charset="0"/>
            </a:rPr>
            <a:t>K </a:t>
          </a:r>
          <a:r>
            <a:rPr lang="en-US" sz="2200" kern="1200" dirty="0" smtClean="0">
              <a:latin typeface="Times New Roman" pitchFamily="18" charset="0"/>
              <a:cs typeface="Times New Roman" pitchFamily="18" charset="0"/>
            </a:rPr>
            <a:t>phổi không phải tb nhỏ, u tế bào hắc </a:t>
          </a:r>
          <a:r>
            <a:rPr lang="en-US" sz="2200" kern="1200" dirty="0" smtClean="0">
              <a:latin typeface="Times New Roman" pitchFamily="18" charset="0"/>
              <a:cs typeface="Times New Roman" pitchFamily="18" charset="0"/>
            </a:rPr>
            <a:t>tố )</a:t>
          </a:r>
          <a:endParaRPr lang="en-US" sz="2200" kern="1200" dirty="0">
            <a:latin typeface="Times New Roman" pitchFamily="18" charset="0"/>
            <a:cs typeface="Times New Roman" pitchFamily="18" charset="0"/>
          </a:endParaRPr>
        </a:p>
      </dsp:txBody>
      <dsp:txXfrm>
        <a:off x="0" y="3717881"/>
        <a:ext cx="8763000" cy="192723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D8BD707-D9CF-40AE-B4C6-C98DA3205C09}" type="datetimeFigureOut">
              <a:rPr lang="en-US" smtClean="0"/>
              <a:pPr/>
              <a:t>4/9/2017</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3.xml"/><Relationship Id="rId7" Type="http://schemas.openxmlformats.org/officeDocument/2006/relationships/image" Target="../media/image13.jpg"/><Relationship Id="rId12" Type="http://schemas.openxmlformats.org/officeDocument/2006/relationships/image" Target="../media/image18.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17.jpg"/><Relationship Id="rId5" Type="http://schemas.openxmlformats.org/officeDocument/2006/relationships/diagramColors" Target="../diagrams/colors3.xml"/><Relationship Id="rId10" Type="http://schemas.openxmlformats.org/officeDocument/2006/relationships/image" Target="../media/image16.jpg"/><Relationship Id="rId4" Type="http://schemas.openxmlformats.org/officeDocument/2006/relationships/diagramQuickStyle" Target="../diagrams/quickStyle3.xml"/><Relationship Id="rId9"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6.jpg"/><Relationship Id="rId5" Type="http://schemas.openxmlformats.org/officeDocument/2006/relationships/diagramColors" Target="../diagrams/colors1.xml"/><Relationship Id="rId10" Type="http://schemas.openxmlformats.org/officeDocument/2006/relationships/image" Target="../media/image5.JPG"/><Relationship Id="rId4" Type="http://schemas.openxmlformats.org/officeDocument/2006/relationships/diagramQuickStyle" Target="../diagrams/quickStyle1.xml"/><Relationship Id="rId9" Type="http://schemas.openxmlformats.org/officeDocument/2006/relationships/image" Target="../media/image4.jpg"/></Relationships>
</file>

<file path=ppt/slides/_rels/slide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Layout" Target="../diagrams/layout2.xml"/><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1.jpg"/><Relationship Id="rId5" Type="http://schemas.openxmlformats.org/officeDocument/2006/relationships/diagramColors" Target="../diagrams/colors2.xml"/><Relationship Id="rId10" Type="http://schemas.openxmlformats.org/officeDocument/2006/relationships/image" Target="../media/image10.jpeg"/><Relationship Id="rId4" Type="http://schemas.openxmlformats.org/officeDocument/2006/relationships/diagramQuickStyle" Target="../diagrams/quickStyle2.xml"/><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57800" y="3581400"/>
            <a:ext cx="3886200" cy="3276600"/>
          </a:xfrm>
        </p:spPr>
        <p:txBody>
          <a:bodyPr>
            <a:normAutofit/>
          </a:bodyPr>
          <a:lstStyle/>
          <a:p>
            <a:r>
              <a:rPr lang="en-US" sz="2400" dirty="0" smtClean="0">
                <a:latin typeface="Times" panose="02020603050405020304" pitchFamily="18" charset="0"/>
                <a:cs typeface="Times" panose="02020603050405020304" pitchFamily="18" charset="0"/>
              </a:rPr>
              <a:t>Nhóm 4:</a:t>
            </a:r>
          </a:p>
          <a:p>
            <a:r>
              <a:rPr lang="en-US" sz="2400" dirty="0" smtClean="0">
                <a:latin typeface="Times" panose="02020603050405020304" pitchFamily="18" charset="0"/>
                <a:cs typeface="Times" panose="02020603050405020304" pitchFamily="18" charset="0"/>
              </a:rPr>
              <a:t>Nguyễn </a:t>
            </a:r>
            <a:r>
              <a:rPr lang="en-US" sz="2400" dirty="0" smtClean="0">
                <a:latin typeface="Times" panose="02020603050405020304" pitchFamily="18" charset="0"/>
                <a:cs typeface="Times" panose="02020603050405020304" pitchFamily="18" charset="0"/>
              </a:rPr>
              <a:t>Thị Thương Thương</a:t>
            </a:r>
          </a:p>
          <a:p>
            <a:r>
              <a:rPr lang="en-US" sz="2400" dirty="0" smtClean="0">
                <a:latin typeface="Times" panose="02020603050405020304" pitchFamily="18" charset="0"/>
                <a:cs typeface="Times" panose="02020603050405020304" pitchFamily="18" charset="0"/>
              </a:rPr>
              <a:t>Nguyễn Thị Thùy Trang</a:t>
            </a:r>
          </a:p>
          <a:p>
            <a:r>
              <a:rPr lang="en-US" sz="2400" dirty="0" smtClean="0">
                <a:latin typeface="Times" panose="02020603050405020304" pitchFamily="18" charset="0"/>
                <a:cs typeface="Times" panose="02020603050405020304" pitchFamily="18" charset="0"/>
              </a:rPr>
              <a:t>Võ Thị Hải Yến</a:t>
            </a:r>
          </a:p>
          <a:p>
            <a:r>
              <a:rPr lang="en-US" sz="2400" dirty="0" smtClean="0">
                <a:latin typeface="Times" panose="02020603050405020304" pitchFamily="18" charset="0"/>
                <a:cs typeface="Times" panose="02020603050405020304" pitchFamily="18" charset="0"/>
              </a:rPr>
              <a:t>Nguyễn Phạm Tú Trâm</a:t>
            </a:r>
          </a:p>
          <a:p>
            <a:r>
              <a:rPr lang="en-US" sz="2400" dirty="0" smtClean="0">
                <a:latin typeface="Times" panose="02020603050405020304" pitchFamily="18" charset="0"/>
                <a:cs typeface="Times" panose="02020603050405020304" pitchFamily="18" charset="0"/>
              </a:rPr>
              <a:t>Phạm Diệu Linh</a:t>
            </a:r>
            <a:endParaRPr lang="en-US" sz="2400" dirty="0">
              <a:latin typeface="Times" panose="02020603050405020304" pitchFamily="18" charset="0"/>
              <a:cs typeface="Times" panose="02020603050405020304" pitchFamily="18" charset="0"/>
            </a:endParaRPr>
          </a:p>
        </p:txBody>
      </p:sp>
      <p:sp>
        <p:nvSpPr>
          <p:cNvPr id="2" name="Title 1"/>
          <p:cNvSpPr>
            <a:spLocks noGrp="1"/>
          </p:cNvSpPr>
          <p:nvPr>
            <p:ph type="ctrTitle"/>
          </p:nvPr>
        </p:nvSpPr>
        <p:spPr>
          <a:xfrm>
            <a:off x="609600" y="609600"/>
            <a:ext cx="7772400" cy="1470025"/>
          </a:xfrm>
        </p:spPr>
        <p:txBody>
          <a:bodyPr/>
          <a:lstStyle/>
          <a:p>
            <a:pPr marL="182880" indent="0" algn="ctr">
              <a:buNone/>
            </a:pPr>
            <a:r>
              <a:rPr lang="en-US" smtClean="0">
                <a:latin typeface="Times New Roman" panose="02020603050405020304" pitchFamily="18" charset="0"/>
                <a:cs typeface="Times New Roman" panose="02020603050405020304" pitchFamily="18" charset="0"/>
              </a:rPr>
              <a:t>UNG THƯ VÀ THUỐC ĐIỀU TRỊ UNG THƯ</a:t>
            </a:r>
            <a:endParaRPr lang="en-US">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5257800" cy="3429000"/>
          </a:xfrm>
          <a:prstGeom prst="rect">
            <a:avLst/>
          </a:prstGeom>
        </p:spPr>
      </p:pic>
    </p:spTree>
    <p:extLst>
      <p:ext uri="{BB962C8B-B14F-4D97-AF65-F5344CB8AC3E}">
        <p14:creationId xmlns:p14="http://schemas.microsoft.com/office/powerpoint/2010/main" val="738067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01208345"/>
              </p:ext>
            </p:extLst>
          </p:nvPr>
        </p:nvGraphicFramePr>
        <p:xfrm>
          <a:off x="228600" y="152400"/>
          <a:ext cx="87630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5" name="Group 14"/>
          <p:cNvGrpSpPr/>
          <p:nvPr/>
        </p:nvGrpSpPr>
        <p:grpSpPr>
          <a:xfrm>
            <a:off x="764563" y="1219200"/>
            <a:ext cx="2714625" cy="1809750"/>
            <a:chOff x="764563" y="1219200"/>
            <a:chExt cx="2714625" cy="1809750"/>
          </a:xfrm>
        </p:grpSpPr>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563" y="1219200"/>
              <a:ext cx="2714625" cy="1809750"/>
            </a:xfrm>
            <a:prstGeom prst="rect">
              <a:avLst/>
            </a:prstGeom>
          </p:spPr>
        </p:pic>
        <p:sp>
          <p:nvSpPr>
            <p:cNvPr id="9" name="TextBox 8"/>
            <p:cNvSpPr txBox="1"/>
            <p:nvPr/>
          </p:nvSpPr>
          <p:spPr>
            <a:xfrm>
              <a:off x="1843454" y="2704961"/>
              <a:ext cx="11430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7</a:t>
              </a:r>
              <a:r>
                <a:rPr lang="en-US" sz="1400" b="1" dirty="0" smtClean="0">
                  <a:latin typeface="Times New Roman" pitchFamily="18" charset="0"/>
                  <a:cs typeface="Times New Roman" pitchFamily="18" charset="0"/>
                </a:rPr>
                <a:t>0.000d/</a:t>
              </a:r>
              <a:r>
                <a:rPr lang="en-US" sz="1400" b="1" dirty="0" err="1" smtClean="0">
                  <a:latin typeface="Times New Roman" pitchFamily="18" charset="0"/>
                  <a:cs typeface="Times New Roman" pitchFamily="18" charset="0"/>
                </a:rPr>
                <a:t>lọ</a:t>
              </a:r>
              <a:endParaRPr lang="en-US" sz="1400" b="1" dirty="0">
                <a:latin typeface="Times New Roman" pitchFamily="18" charset="0"/>
                <a:cs typeface="Times New Roman" pitchFamily="18" charset="0"/>
              </a:endParaRPr>
            </a:p>
          </p:txBody>
        </p:sp>
      </p:gr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39662" y="1225062"/>
            <a:ext cx="2743200" cy="1487249"/>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8000" y="1181100"/>
            <a:ext cx="1714500" cy="1831638"/>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18" y="5259977"/>
            <a:ext cx="3454570" cy="1598023"/>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07323" y="5080782"/>
            <a:ext cx="3340126" cy="1752600"/>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47449" y="5159995"/>
            <a:ext cx="2286000" cy="1673387"/>
          </a:xfrm>
          <a:prstGeom prst="rect">
            <a:avLst/>
          </a:prstGeom>
        </p:spPr>
      </p:pic>
    </p:spTree>
    <p:extLst>
      <p:ext uri="{BB962C8B-B14F-4D97-AF65-F5344CB8AC3E}">
        <p14:creationId xmlns:p14="http://schemas.microsoft.com/office/powerpoint/2010/main" val="747924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83095"/>
          </a:xfrm>
        </p:spPr>
        <p:txBody>
          <a:bodyPr>
            <a:normAutofit fontScale="90000"/>
          </a:bodyPr>
          <a:lstStyle/>
          <a:p>
            <a:pPr marL="182880" indent="0" algn="l">
              <a:buNone/>
            </a:pPr>
            <a:r>
              <a:rPr lang="en-US" sz="3400" dirty="0" smtClean="0"/>
              <a:t>2.2.7 </a:t>
            </a:r>
            <a:r>
              <a:rPr lang="vi-VN" sz="3600" dirty="0" smtClean="0"/>
              <a:t>Nhóm thuốc mới</a:t>
            </a:r>
            <a:endParaRPr lang="vi-VN" sz="3400" dirty="0"/>
          </a:p>
        </p:txBody>
      </p:sp>
      <p:sp>
        <p:nvSpPr>
          <p:cNvPr id="3" name="Subtitle 2"/>
          <p:cNvSpPr>
            <a:spLocks noGrp="1"/>
          </p:cNvSpPr>
          <p:nvPr>
            <p:ph type="subTitle" idx="1"/>
          </p:nvPr>
        </p:nvSpPr>
        <p:spPr>
          <a:xfrm>
            <a:off x="0" y="583096"/>
            <a:ext cx="9144000" cy="6274904"/>
          </a:xfrm>
        </p:spPr>
        <p:txBody>
          <a:bodyPr>
            <a:noAutofit/>
          </a:bodyPr>
          <a:lstStyle/>
          <a:p>
            <a:pPr marL="342900" indent="-342900" algn="l">
              <a:buFontTx/>
              <a:buChar char="-"/>
            </a:pPr>
            <a:r>
              <a:rPr lang="vi-VN" dirty="0">
                <a:latin typeface="Times New Roman" panose="02020603050405020304" pitchFamily="18" charset="0"/>
                <a:cs typeface="Times New Roman" panose="02020603050405020304" pitchFamily="18" charset="0"/>
              </a:rPr>
              <a:t>P</a:t>
            </a:r>
            <a:r>
              <a:rPr lang="vi-VN" dirty="0" smtClean="0">
                <a:latin typeface="Times New Roman" panose="02020603050405020304" pitchFamily="18" charset="0"/>
                <a:cs typeface="Times New Roman" panose="02020603050405020304" pitchFamily="18" charset="0"/>
              </a:rPr>
              <a:t>hân tử đặc hiệu: quyết định sự dẫn truyền tín hiệu tăng trưởng, sinh mạch, điều hòa chu trình lập và chết theo lập trình của tế bào </a:t>
            </a:r>
            <a:r>
              <a:rPr lang="vi-VN" smtClean="0">
                <a:latin typeface="Times New Roman" panose="02020603050405020304" pitchFamily="18" charset="0"/>
                <a:cs typeface="Times New Roman" panose="02020603050405020304" pitchFamily="18" charset="0"/>
              </a:rPr>
              <a:t>ung th</a:t>
            </a:r>
            <a:r>
              <a:rPr lang="en-US" smtClean="0">
                <a:latin typeface="Times New Roman" panose="02020603050405020304" pitchFamily="18" charset="0"/>
                <a:cs typeface="Times New Roman" panose="02020603050405020304" pitchFamily="18" charset="0"/>
              </a:rPr>
              <a:t>ư. </a:t>
            </a:r>
            <a:r>
              <a:rPr lang="vi-VN" smtClean="0">
                <a:latin typeface="Times New Roman" panose="02020603050405020304" pitchFamily="18" charset="0"/>
                <a:cs typeface="Times New Roman" panose="02020603050405020304" pitchFamily="18" charset="0"/>
              </a:rPr>
              <a:t>Tấn </a:t>
            </a:r>
            <a:r>
              <a:rPr lang="vi-VN" dirty="0" smtClean="0">
                <a:latin typeface="Times New Roman" panose="02020603050405020304" pitchFamily="18" charset="0"/>
                <a:cs typeface="Times New Roman" panose="02020603050405020304" pitchFamily="18" charset="0"/>
              </a:rPr>
              <a:t>công vào ‘đích’ này thì có thể ngăn chặn hoặc loại trừ được </a:t>
            </a:r>
            <a:r>
              <a:rPr lang="vi-VN" smtClean="0">
                <a:latin typeface="Times New Roman" panose="02020603050405020304" pitchFamily="18" charset="0"/>
                <a:cs typeface="Times New Roman" panose="02020603050405020304" pitchFamily="18" charset="0"/>
              </a:rPr>
              <a:t>ung thư</a:t>
            </a:r>
            <a:r>
              <a:rPr lang="en-US" smtClean="0">
                <a:latin typeface="Times New Roman" panose="02020603050405020304" pitchFamily="18" charset="0"/>
                <a:cs typeface="Times New Roman" panose="02020603050405020304" pitchFamily="18" charset="0"/>
              </a:rPr>
              <a:t> như:</a:t>
            </a:r>
            <a:endParaRPr lang="vi-VN" smtClean="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ü"/>
            </a:pPr>
            <a:r>
              <a:rPr lang="vi-VN" dirty="0" smtClean="0">
                <a:latin typeface="Times New Roman" panose="02020603050405020304" pitchFamily="18" charset="0"/>
                <a:cs typeface="Times New Roman" panose="02020603050405020304" pitchFamily="18" charset="0"/>
              </a:rPr>
              <a:t> Erlotinib </a:t>
            </a:r>
            <a:r>
              <a:rPr lang="vi-VN" smtClean="0">
                <a:latin typeface="Times New Roman" panose="02020603050405020304" pitchFamily="18" charset="0"/>
                <a:cs typeface="Times New Roman" panose="02020603050405020304" pitchFamily="18" charset="0"/>
              </a:rPr>
              <a:t>Tablets điều </a:t>
            </a:r>
            <a:r>
              <a:rPr lang="vi-VN" dirty="0" smtClean="0">
                <a:latin typeface="Times New Roman" panose="02020603050405020304" pitchFamily="18" charset="0"/>
                <a:cs typeface="Times New Roman" panose="02020603050405020304" pitchFamily="18" charset="0"/>
              </a:rPr>
              <a:t>trị ung thư phổi và ung thư tuyến ức phụ nữ đặc biệt với BN ung thư phổi di căn não</a:t>
            </a:r>
          </a:p>
          <a:p>
            <a:pPr marL="342900" indent="-342900" algn="l">
              <a:buFont typeface="Wingdings" panose="05000000000000000000" pitchFamily="2" charset="2"/>
              <a:buChar char="ü"/>
            </a:pPr>
            <a:r>
              <a:rPr lang="vi-VN"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Gefitinib Tablets IP (Iressa): điều trị ung thư phổi tế bào không nhỏ và ung thư tuyến ức phụ nữ</a:t>
            </a:r>
          </a:p>
          <a:p>
            <a:pPr marL="342900" indent="-342900" algn="l">
              <a:buFontTx/>
              <a:buChar char="-"/>
            </a:pPr>
            <a:r>
              <a:rPr lang="vi-VN" smtClean="0">
                <a:latin typeface="Times New Roman" panose="02020603050405020304" pitchFamily="18" charset="0"/>
                <a:cs typeface="Times New Roman" panose="02020603050405020304" pitchFamily="18" charset="0"/>
              </a:rPr>
              <a:t>Nhóm </a:t>
            </a:r>
            <a:r>
              <a:rPr lang="vi-VN" dirty="0" smtClean="0">
                <a:latin typeface="Times New Roman" panose="02020603050405020304" pitchFamily="18" charset="0"/>
                <a:cs typeface="Times New Roman" panose="02020603050405020304" pitchFamily="18" charset="0"/>
              </a:rPr>
              <a:t>ức chế sinh mạch: khối u bị ‘bỏ đói’ không phát triển được, gồm: angiostatin, endostatin</a:t>
            </a:r>
          </a:p>
          <a:p>
            <a:pPr marL="342900" indent="-342900">
              <a:buFontTx/>
              <a:buChar char="-"/>
            </a:pPr>
            <a:r>
              <a:rPr lang="vi-VN" dirty="0" smtClean="0">
                <a:latin typeface="Times New Roman" panose="02020603050405020304" pitchFamily="18" charset="0"/>
                <a:cs typeface="Times New Roman" panose="02020603050405020304" pitchFamily="18" charset="0"/>
              </a:rPr>
              <a:t>Nhóm kháng di căn: dùng các enzym ngăn chặn bằng cách bịt các lỗ ở thành mao mạch sẽ chống được di căn</a:t>
            </a:r>
            <a:r>
              <a:rPr lang="vi-VN" smtClean="0">
                <a:latin typeface="Times New Roman" panose="02020603050405020304" pitchFamily="18" charset="0"/>
                <a:cs typeface="Times New Roman" panose="02020603050405020304" pitchFamily="18" charset="0"/>
              </a:rPr>
              <a:t>. Paclitaxel</a:t>
            </a:r>
            <a:endParaRPr lang="en-US" smtClean="0">
              <a:latin typeface="Times New Roman" panose="02020603050405020304" pitchFamily="18" charset="0"/>
              <a:cs typeface="Times New Roman" panose="02020603050405020304" pitchFamily="18" charset="0"/>
            </a:endParaRPr>
          </a:p>
          <a:p>
            <a:pPr marL="342900" indent="-342900">
              <a:buFontTx/>
              <a:buChar char="-"/>
            </a:pPr>
            <a:r>
              <a:rPr lang="vi-VN" smtClean="0">
                <a:latin typeface="Times New Roman" panose="02020603050405020304" pitchFamily="18" charset="0"/>
                <a:cs typeface="Times New Roman" panose="02020603050405020304" pitchFamily="18" charset="0"/>
              </a:rPr>
              <a:t>Ung </a:t>
            </a:r>
            <a:r>
              <a:rPr lang="vi-VN">
                <a:latin typeface="Times New Roman" panose="02020603050405020304" pitchFamily="18" charset="0"/>
                <a:cs typeface="Times New Roman" panose="02020603050405020304" pitchFamily="18" charset="0"/>
              </a:rPr>
              <a:t>thư phổi: ung thư phổi tế bào nhỏ và ung thư phổi không phải tế bào nhỏ. Triệu chứng gồm </a:t>
            </a:r>
            <a:r>
              <a:rPr lang="vi-VN" smtClean="0">
                <a:latin typeface="Times New Roman" panose="02020603050405020304" pitchFamily="18" charset="0"/>
                <a:cs typeface="Times New Roman" panose="02020603050405020304" pitchFamily="18" charset="0"/>
              </a:rPr>
              <a:t>ho, </a:t>
            </a:r>
            <a:r>
              <a:rPr lang="vi-VN">
                <a:latin typeface="Times New Roman" panose="02020603050405020304" pitchFamily="18" charset="0"/>
                <a:cs typeface="Times New Roman" panose="02020603050405020304" pitchFamily="18" charset="0"/>
              </a:rPr>
              <a:t>sụt cân, khó thở, và đau ngực.</a:t>
            </a:r>
          </a:p>
          <a:p>
            <a:pPr marL="342900" indent="-342900">
              <a:buFontTx/>
              <a:buChar char="-"/>
            </a:pPr>
            <a:r>
              <a:rPr lang="vi-VN">
                <a:latin typeface="Times New Roman" panose="02020603050405020304" pitchFamily="18" charset="0"/>
                <a:cs typeface="Times New Roman" panose="02020603050405020304" pitchFamily="18" charset="0"/>
              </a:rPr>
              <a:t>Có thể kiểm tra đột biến gen để sử dụng thuốc điều trị nhắm đích, với BN đã phát hiện ung thư phổi, sinh thiết khối u là xét nghiệm cần thiết để kiểm tra gen EGFR và gen ALK.</a:t>
            </a:r>
          </a:p>
          <a:p>
            <a:pPr marL="342900" indent="-342900" algn="l">
              <a:buFontTx/>
              <a:buChar char="-"/>
            </a:pPr>
            <a:endParaRPr lang="vi-VN" dirty="0">
              <a:latin typeface="Times New Roman" panose="02020603050405020304" pitchFamily="18" charset="0"/>
              <a:cs typeface="Times New Roman" panose="02020603050405020304" pitchFamily="18" charset="0"/>
            </a:endParaRPr>
          </a:p>
        </p:txBody>
      </p:sp>
      <p:sp>
        <p:nvSpPr>
          <p:cNvPr id="4" name="Rectangle 3"/>
          <p:cNvSpPr/>
          <p:nvPr/>
        </p:nvSpPr>
        <p:spPr>
          <a:xfrm>
            <a:off x="3864355" y="3244334"/>
            <a:ext cx="184731" cy="369332"/>
          </a:xfrm>
          <a:prstGeom prst="rect">
            <a:avLst/>
          </a:prstGeom>
        </p:spPr>
        <p:txBody>
          <a:bodyPr wrap="none">
            <a:spAutoFit/>
          </a:bodyPr>
          <a:lstStyle/>
          <a:p>
            <a:endParaRPr lang="vi-VN" dirty="0"/>
          </a:p>
        </p:txBody>
      </p:sp>
    </p:spTree>
    <p:extLst>
      <p:ext uri="{BB962C8B-B14F-4D97-AF65-F5344CB8AC3E}">
        <p14:creationId xmlns:p14="http://schemas.microsoft.com/office/powerpoint/2010/main" val="3964761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a:prstGeom prst="rect">
            <a:avLst/>
          </a:prstGeom>
        </p:spPr>
        <p:txBody>
          <a:bodyPr>
            <a:noAutofit/>
          </a:bodyPr>
          <a:lstStyle/>
          <a:p>
            <a:pPr>
              <a:lnSpc>
                <a:spcPct val="110000"/>
              </a:lnSpc>
              <a:buFontTx/>
              <a:buChar char="-"/>
            </a:pPr>
            <a:r>
              <a:rPr lang="vi-VN" smtClean="0">
                <a:latin typeface="Times New Roman" panose="02020603050405020304" pitchFamily="18" charset="0"/>
                <a:cs typeface="Times New Roman" panose="02020603050405020304" pitchFamily="18" charset="0"/>
              </a:rPr>
              <a:t>Thuốc </a:t>
            </a:r>
            <a:r>
              <a:rPr lang="vi-VN" dirty="0" smtClean="0">
                <a:latin typeface="Times New Roman" panose="02020603050405020304" pitchFamily="18" charset="0"/>
                <a:cs typeface="Times New Roman" panose="02020603050405020304" pitchFamily="18" charset="0"/>
              </a:rPr>
              <a:t>ức chế </a:t>
            </a:r>
            <a:r>
              <a:rPr lang="vi-VN" smtClean="0">
                <a:latin typeface="Times New Roman" panose="02020603050405020304" pitchFamily="18" charset="0"/>
                <a:cs typeface="Times New Roman" panose="02020603050405020304" pitchFamily="18" charset="0"/>
              </a:rPr>
              <a:t>EGFR và </a:t>
            </a:r>
            <a:r>
              <a:rPr lang="vi-VN" dirty="0" smtClean="0">
                <a:latin typeface="Times New Roman" panose="02020603050405020304" pitchFamily="18" charset="0"/>
                <a:cs typeface="Times New Roman" panose="02020603050405020304" pitchFamily="18" charset="0"/>
              </a:rPr>
              <a:t>ức chế phát triển mạch </a:t>
            </a:r>
            <a:r>
              <a:rPr lang="vi-VN" smtClean="0">
                <a:latin typeface="Times New Roman" panose="02020603050405020304" pitchFamily="18" charset="0"/>
                <a:cs typeface="Times New Roman" panose="02020603050405020304" pitchFamily="18" charset="0"/>
              </a:rPr>
              <a:t>máu được </a:t>
            </a:r>
            <a:r>
              <a:rPr lang="en-US" smtClean="0">
                <a:latin typeface="Times New Roman" panose="02020603050405020304" pitchFamily="18" charset="0"/>
                <a:cs typeface="Times New Roman" panose="02020603050405020304" pitchFamily="18" charset="0"/>
              </a:rPr>
              <a:t>chỉ định</a:t>
            </a:r>
            <a:r>
              <a:rPr lang="vi-VN"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cho điều trị ung thư không tế bào nhỏ giai đoạn muộn. BN không đủ thể lực để hóa trị hay có chỉ số tổng trạng cơ thế chức năng hoạt động kém, thuốc ức chế EGFR cũng giúp bệnh nhân tránh được nhiều TDP.</a:t>
            </a:r>
          </a:p>
          <a:p>
            <a:pPr marL="45720" indent="0">
              <a:lnSpc>
                <a:spcPct val="110000"/>
              </a:lnSpc>
              <a:buNone/>
            </a:pP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   VD: </a:t>
            </a:r>
            <a:r>
              <a:rPr lang="vi-VN" smtClean="0">
                <a:latin typeface="Times New Roman" panose="02020603050405020304" pitchFamily="18" charset="0"/>
                <a:cs typeface="Times New Roman" panose="02020603050405020304" pitchFamily="18" charset="0"/>
              </a:rPr>
              <a:t>Erlotinib Tablets</a:t>
            </a:r>
            <a:r>
              <a:rPr lang="en-US" smtClean="0">
                <a:latin typeface="Times New Roman" panose="02020603050405020304" pitchFamily="18" charset="0"/>
                <a:cs typeface="Times New Roman" panose="02020603050405020304" pitchFamily="18" charset="0"/>
              </a:rPr>
              <a:t>, </a:t>
            </a:r>
            <a:r>
              <a:rPr lang="vi-VN" smtClean="0">
                <a:latin typeface="Times New Roman" panose="02020603050405020304" pitchFamily="18" charset="0"/>
                <a:cs typeface="Times New Roman" panose="02020603050405020304" pitchFamily="18" charset="0"/>
              </a:rPr>
              <a:t>Gefitinib </a:t>
            </a:r>
            <a:r>
              <a:rPr lang="vi-VN" dirty="0" smtClean="0">
                <a:latin typeface="Times New Roman" panose="02020603050405020304" pitchFamily="18" charset="0"/>
                <a:cs typeface="Times New Roman" panose="02020603050405020304" pitchFamily="18" charset="0"/>
              </a:rPr>
              <a:t>Tablets </a:t>
            </a:r>
            <a:r>
              <a:rPr lang="vi-VN" smtClean="0">
                <a:latin typeface="Times New Roman" panose="02020603050405020304" pitchFamily="18" charset="0"/>
                <a:cs typeface="Times New Roman" panose="02020603050405020304" pitchFamily="18" charset="0"/>
              </a:rPr>
              <a:t>IP </a:t>
            </a:r>
            <a:r>
              <a:rPr lang="en-US" smtClean="0">
                <a:latin typeface="Times New Roman" panose="02020603050405020304" pitchFamily="18" charset="0"/>
                <a:cs typeface="Times New Roman" panose="02020603050405020304" pitchFamily="18" charset="0"/>
              </a:rPr>
              <a:t>.</a:t>
            </a:r>
          </a:p>
          <a:p>
            <a:pPr marL="45720" indent="0">
              <a:lnSpc>
                <a:spcPct val="110000"/>
              </a:lnSpc>
              <a:buNone/>
            </a:pPr>
            <a:r>
              <a:rPr lang="en-US" smtClean="0">
                <a:latin typeface="Times New Roman" panose="02020603050405020304" pitchFamily="18" charset="0"/>
                <a:cs typeface="Times New Roman" panose="02020603050405020304" pitchFamily="18" charset="0"/>
              </a:rPr>
              <a:t> </a:t>
            </a:r>
            <a:r>
              <a:rPr lang="en-US" smtClean="0">
                <a:solidFill>
                  <a:schemeClr val="accent6">
                    <a:lumMod val="50000"/>
                  </a:schemeClr>
                </a:solidFill>
                <a:latin typeface="Times New Roman" panose="02020603050405020304" pitchFamily="18" charset="0"/>
                <a:cs typeface="Times New Roman" panose="02020603050405020304" pitchFamily="18" charset="0"/>
              </a:rPr>
              <a:t>-</a:t>
            </a:r>
            <a:r>
              <a:rPr lang="en-US" smtClean="0">
                <a:latin typeface="Times New Roman" panose="02020603050405020304" pitchFamily="18" charset="0"/>
                <a:cs typeface="Times New Roman" panose="02020603050405020304" pitchFamily="18" charset="0"/>
              </a:rPr>
              <a:t>  </a:t>
            </a:r>
            <a:r>
              <a:rPr lang="vi-VN" smtClean="0">
                <a:latin typeface="Times New Roman" panose="02020603050405020304" pitchFamily="18" charset="0"/>
                <a:cs typeface="Times New Roman" panose="02020603050405020304" pitchFamily="18" charset="0"/>
              </a:rPr>
              <a:t>Khối </a:t>
            </a:r>
            <a:r>
              <a:rPr lang="vi-VN" dirty="0" smtClean="0">
                <a:latin typeface="Times New Roman" panose="02020603050405020304" pitchFamily="18" charset="0"/>
                <a:cs typeface="Times New Roman" panose="02020603050405020304" pitchFamily="18" charset="0"/>
              </a:rPr>
              <a:t>u có gen ALK thuốc Crizotinib là loại thuốc nhắm đích được sử dụng khống chế khối u với ít TDP</a:t>
            </a:r>
          </a:p>
          <a:p>
            <a:pPr>
              <a:lnSpc>
                <a:spcPct val="110000"/>
              </a:lnSpc>
              <a:buFontTx/>
              <a:buChar char="-"/>
            </a:pPr>
            <a:r>
              <a:rPr lang="vi-VN" dirty="0" smtClean="0">
                <a:latin typeface="Times New Roman" panose="02020603050405020304" pitchFamily="18" charset="0"/>
                <a:cs typeface="Times New Roman" panose="02020603050405020304" pitchFamily="18" charset="0"/>
              </a:rPr>
              <a:t>Nếu BN không có những loại gen trên, thì phương pháp điều trị hóa trị căn bản truyền thống là tối ưu.</a:t>
            </a:r>
            <a:endParaRPr lang="vi-VN" dirty="0">
              <a:latin typeface="Times New Roman" panose="02020603050405020304" pitchFamily="18" charset="0"/>
              <a:cs typeface="Times New Roman" panose="02020603050405020304" pitchFamily="18" charset="0"/>
            </a:endParaRPr>
          </a:p>
        </p:txBody>
      </p:sp>
      <p:sp>
        <p:nvSpPr>
          <p:cNvPr id="5" name="Rectangle 4"/>
          <p:cNvSpPr/>
          <p:nvPr/>
        </p:nvSpPr>
        <p:spPr>
          <a:xfrm>
            <a:off x="6324600" y="4840817"/>
            <a:ext cx="2590799" cy="416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bg1"/>
                </a:solidFill>
              </a:rPr>
              <a:t>1.200.000 vnđ/ viên</a:t>
            </a:r>
            <a:endParaRPr lang="vi-VN" dirty="0">
              <a:solidFill>
                <a:schemeClr val="bg1"/>
              </a:solidFill>
            </a:endParaRPr>
          </a:p>
        </p:txBody>
      </p:sp>
      <p:sp>
        <p:nvSpPr>
          <p:cNvPr id="7" name="Rectangle 6"/>
          <p:cNvSpPr/>
          <p:nvPr/>
        </p:nvSpPr>
        <p:spPr>
          <a:xfrm>
            <a:off x="769031" y="6192814"/>
            <a:ext cx="3124200" cy="418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34.800.000/ hộp 60 viên</a:t>
            </a:r>
            <a:endParaRPr lang="vi-V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48" y="3654954"/>
            <a:ext cx="4459966"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974" y="3393016"/>
            <a:ext cx="286702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5257801"/>
            <a:ext cx="32766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348845" y="6402073"/>
            <a:ext cx="2262810" cy="364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42.500 vnđ/ hộp</a:t>
            </a:r>
            <a:endParaRPr lang="vi-VN" dirty="0"/>
          </a:p>
        </p:txBody>
      </p:sp>
    </p:spTree>
    <p:extLst>
      <p:ext uri="{BB962C8B-B14F-4D97-AF65-F5344CB8AC3E}">
        <p14:creationId xmlns:p14="http://schemas.microsoft.com/office/powerpoint/2010/main" val="1249973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16834"/>
          </a:xfrm>
        </p:spPr>
        <p:txBody>
          <a:bodyPr>
            <a:normAutofit fontScale="90000"/>
          </a:bodyPr>
          <a:lstStyle/>
          <a:p>
            <a:pPr marL="0" indent="0">
              <a:buNone/>
            </a:pPr>
            <a:r>
              <a:rPr lang="vi-VN" sz="3200" dirty="0" smtClean="0"/>
              <a:t>3. ĐỘC TÍNH CỦA HÓA TRỊ LIỆU UNG THƯ</a:t>
            </a:r>
            <a:endParaRPr lang="vi-VN" sz="3400" dirty="0"/>
          </a:p>
        </p:txBody>
      </p:sp>
      <p:sp>
        <p:nvSpPr>
          <p:cNvPr id="3" name="Content Placeholder 2"/>
          <p:cNvSpPr>
            <a:spLocks noGrp="1"/>
          </p:cNvSpPr>
          <p:nvPr>
            <p:ph idx="4294967295"/>
          </p:nvPr>
        </p:nvSpPr>
        <p:spPr>
          <a:xfrm>
            <a:off x="0" y="516836"/>
            <a:ext cx="9144000" cy="6341165"/>
          </a:xfrm>
          <a:prstGeom prst="rect">
            <a:avLst/>
          </a:prstGeom>
        </p:spPr>
        <p:txBody>
          <a:bodyPr numCol="2">
            <a:normAutofit/>
          </a:bodyPr>
          <a:lstStyle/>
          <a:p>
            <a:pPr>
              <a:buFontTx/>
              <a:buChar char="-"/>
            </a:pPr>
            <a:r>
              <a:rPr lang="vi-VN" dirty="0" smtClean="0">
                <a:latin typeface="Times New Roman" panose="02020603050405020304" pitchFamily="18" charset="0"/>
                <a:cs typeface="Times New Roman" panose="02020603050405020304" pitchFamily="18" charset="0"/>
              </a:rPr>
              <a:t>Các tác dụng phụ liên quan đến thuốc chống ung thư theo cơ chế gây độc tế bào: </a:t>
            </a:r>
          </a:p>
          <a:p>
            <a:pPr>
              <a:buFontTx/>
              <a:buChar char="-"/>
            </a:pPr>
            <a:r>
              <a:rPr lang="vi-VN" dirty="0" smtClean="0">
                <a:latin typeface="Times New Roman" panose="02020603050405020304" pitchFamily="18" charset="0"/>
                <a:cs typeface="Times New Roman" panose="02020603050405020304" pitchFamily="18" charset="0"/>
              </a:rPr>
              <a:t>Độc tính trên các tế bào sinh trưởng nhanh:  Suy tủy, </a:t>
            </a:r>
            <a:r>
              <a:rPr lang="vi-VN" dirty="0">
                <a:latin typeface="Times New Roman" panose="02020603050405020304" pitchFamily="18" charset="0"/>
                <a:cs typeface="Times New Roman" panose="02020603050405020304" pitchFamily="18" charset="0"/>
              </a:rPr>
              <a:t>v</a:t>
            </a:r>
            <a:r>
              <a:rPr lang="vi-VN" dirty="0" smtClean="0">
                <a:latin typeface="Times New Roman" panose="02020603050405020304" pitchFamily="18" charset="0"/>
                <a:cs typeface="Times New Roman" panose="02020603050405020304" pitchFamily="18" charset="0"/>
              </a:rPr>
              <a:t>iêm niêm mạch, tiêu chảy, buồn nôn và nôn, Rụng tóc, thay đổi về da, móng</a:t>
            </a:r>
          </a:p>
          <a:p>
            <a:pPr>
              <a:buFontTx/>
              <a:buChar char="-"/>
            </a:pPr>
            <a:r>
              <a:rPr lang="vi-VN" dirty="0" smtClean="0">
                <a:latin typeface="Times New Roman" panose="02020603050405020304" pitchFamily="18" charset="0"/>
                <a:cs typeface="Times New Roman" panose="02020603050405020304" pitchFamily="18" charset="0"/>
              </a:rPr>
              <a:t>Loét miệng do tăng tiết acid</a:t>
            </a:r>
          </a:p>
          <a:p>
            <a:pPr>
              <a:buFontTx/>
              <a:buChar char="-"/>
            </a:pPr>
            <a:r>
              <a:rPr lang="vi-VN" dirty="0" smtClean="0">
                <a:latin typeface="Times New Roman" panose="02020603050405020304" pitchFamily="18" charset="0"/>
                <a:cs typeface="Times New Roman" panose="02020603050405020304" pitchFamily="18" charset="0"/>
              </a:rPr>
              <a:t>Phản ứng quá mẫn: ví dụ với asparaginase</a:t>
            </a:r>
          </a:p>
          <a:p>
            <a:pPr>
              <a:buFontTx/>
              <a:buChar char="-"/>
            </a:pPr>
            <a:r>
              <a:rPr lang="vi-VN" dirty="0" smtClean="0">
                <a:latin typeface="Times New Roman" panose="02020603050405020304" pitchFamily="18" charset="0"/>
                <a:cs typeface="Times New Roman" panose="02020603050405020304" pitchFamily="18" charset="0"/>
              </a:rPr>
              <a:t>Độc tính trên các cơ quan đặc biệt do các thuốc:</a:t>
            </a:r>
          </a:p>
          <a:p>
            <a:pPr marL="0" indent="0">
              <a:buNone/>
            </a:pPr>
            <a:r>
              <a:rPr lang="vi-VN" dirty="0" smtClean="0">
                <a:latin typeface="Times New Roman" panose="02020603050405020304" pitchFamily="18" charset="0"/>
                <a:cs typeface="Times New Roman" panose="02020603050405020304" pitchFamily="18" charset="0"/>
              </a:rPr>
              <a:t>+ Thận: cisplatin và streptozocin</a:t>
            </a:r>
          </a:p>
          <a:p>
            <a:pPr marL="0" indent="0">
              <a:buNone/>
            </a:pPr>
            <a:r>
              <a:rPr lang="vi-VN" dirty="0" smtClean="0">
                <a:latin typeface="Times New Roman" panose="02020603050405020304" pitchFamily="18" charset="0"/>
                <a:cs typeface="Times New Roman" panose="02020603050405020304" pitchFamily="18" charset="0"/>
              </a:rPr>
              <a:t>+ Thần kinh: isofamid và paclitaxel</a:t>
            </a:r>
          </a:p>
          <a:p>
            <a:pPr marL="0" indent="0">
              <a:buNone/>
            </a:pPr>
            <a:r>
              <a:rPr lang="vi-VN" dirty="0" smtClean="0">
                <a:latin typeface="Times New Roman" panose="02020603050405020304" pitchFamily="18" charset="0"/>
                <a:cs typeface="Times New Roman" panose="02020603050405020304" pitchFamily="18" charset="0"/>
              </a:rPr>
              <a:t>+ Phổi: bleomycin, busulfan; </a:t>
            </a:r>
          </a:p>
          <a:p>
            <a:pPr marL="0" indent="0">
              <a:buNone/>
            </a:pPr>
            <a:r>
              <a:rPr lang="vi-VN" dirty="0" smtClean="0">
                <a:latin typeface="Times New Roman" panose="02020603050405020304" pitchFamily="18" charset="0"/>
                <a:cs typeface="Times New Roman" panose="02020603050405020304" pitchFamily="18" charset="0"/>
              </a:rPr>
              <a:t>+ Tim: anthracyclin, 5-FU</a:t>
            </a:r>
          </a:p>
          <a:p>
            <a:pPr marL="0" indent="0">
              <a:buNone/>
            </a:pPr>
            <a:r>
              <a:rPr lang="vi-VN" dirty="0" smtClean="0">
                <a:latin typeface="Times New Roman" panose="02020603050405020304" pitchFamily="18" charset="0"/>
                <a:cs typeface="Times New Roman" panose="02020603050405020304" pitchFamily="18" charset="0"/>
              </a:rPr>
              <a:t>+ Gan: asparaginase, busulfan . </a:t>
            </a:r>
          </a:p>
          <a:p>
            <a:pPr marL="0" indent="0">
              <a:buNone/>
            </a:pPr>
            <a:r>
              <a:rPr lang="vi-VN" dirty="0" smtClean="0">
                <a:latin typeface="Times New Roman" panose="02020603050405020304" pitchFamily="18" charset="0"/>
                <a:cs typeface="Times New Roman" panose="02020603050405020304" pitchFamily="18" charset="0"/>
              </a:rPr>
              <a:t>Thiếu máu, giảm bạch cầu, tiểu cầu, </a:t>
            </a:r>
            <a:r>
              <a:rPr lang="vi-VN" dirty="0">
                <a:latin typeface="Times New Roman" panose="02020603050405020304" pitchFamily="18" charset="0"/>
                <a:cs typeface="Times New Roman" panose="02020603050405020304" pitchFamily="18" charset="0"/>
              </a:rPr>
              <a:t>r</a:t>
            </a:r>
            <a:r>
              <a:rPr lang="vi-VN" dirty="0" smtClean="0">
                <a:latin typeface="Times New Roman" panose="02020603050405020304" pitchFamily="18" charset="0"/>
                <a:cs typeface="Times New Roman" panose="02020603050405020304" pitchFamily="18" charset="0"/>
              </a:rPr>
              <a:t>ối loạn chuyển hóa </a:t>
            </a:r>
          </a:p>
          <a:p>
            <a:pPr>
              <a:buFontTx/>
              <a:buChar char="-"/>
            </a:pPr>
            <a:r>
              <a:rPr lang="vi-VN" dirty="0" smtClean="0">
                <a:latin typeface="Times New Roman" panose="02020603050405020304" pitchFamily="18" charset="0"/>
                <a:cs typeface="Times New Roman" panose="02020603050405020304" pitchFamily="18" charset="0"/>
              </a:rPr>
              <a:t>Độc tính muộn của hóa trị liệu : Còi cọc,  </a:t>
            </a:r>
            <a:r>
              <a:rPr lang="vi-VN" dirty="0">
                <a:latin typeface="Times New Roman" panose="02020603050405020304" pitchFamily="18" charset="0"/>
                <a:cs typeface="Times New Roman" panose="02020603050405020304" pitchFamily="18" charset="0"/>
              </a:rPr>
              <a:t>k</a:t>
            </a:r>
            <a:r>
              <a:rPr lang="vi-VN" dirty="0" smtClean="0">
                <a:latin typeface="Times New Roman" panose="02020603050405020304" pitchFamily="18" charset="0"/>
                <a:cs typeface="Times New Roman" panose="02020603050405020304" pitchFamily="18" charset="0"/>
              </a:rPr>
              <a:t>hối u ác tính thứ phát, rối loạn sinh trưởng ở trẻ nhỏ, quái thai </a:t>
            </a:r>
          </a:p>
          <a:p>
            <a:pPr marL="0" indent="0">
              <a:buNone/>
            </a:pPr>
            <a:endParaRPr lang="vi-VN"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3048000"/>
            <a:ext cx="4267200" cy="3613559"/>
          </a:xfrm>
          <a:prstGeom prst="rect">
            <a:avLst/>
          </a:prstGeom>
        </p:spPr>
      </p:pic>
    </p:spTree>
    <p:extLst>
      <p:ext uri="{BB962C8B-B14F-4D97-AF65-F5344CB8AC3E}">
        <p14:creationId xmlns:p14="http://schemas.microsoft.com/office/powerpoint/2010/main" val="3654660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16834"/>
          </a:xfrm>
        </p:spPr>
        <p:txBody>
          <a:bodyPr>
            <a:noAutofit/>
          </a:bodyPr>
          <a:lstStyle/>
          <a:p>
            <a:pPr marL="0" indent="0">
              <a:buNone/>
            </a:pPr>
            <a:r>
              <a:rPr lang="vi-VN" sz="3600" dirty="0" smtClean="0"/>
              <a:t>Các liệu pháp hỗ trợ nhằm làm giảm TDP</a:t>
            </a:r>
            <a:endParaRPr lang="vi-VN" sz="34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643604835"/>
              </p:ext>
            </p:extLst>
          </p:nvPr>
        </p:nvGraphicFramePr>
        <p:xfrm>
          <a:off x="0" y="685799"/>
          <a:ext cx="9144000" cy="6841722"/>
        </p:xfrm>
        <a:graphic>
          <a:graphicData uri="http://schemas.openxmlformats.org/drawingml/2006/table">
            <a:tbl>
              <a:tblPr firstRow="1" bandRow="1">
                <a:tableStyleId>{5C22544A-7EE6-4342-B048-85BDC9FD1C3A}</a:tableStyleId>
              </a:tblPr>
              <a:tblGrid>
                <a:gridCol w="3048000"/>
                <a:gridCol w="3048000"/>
                <a:gridCol w="3048000"/>
              </a:tblGrid>
              <a:tr h="654683">
                <a:tc>
                  <a:txBody>
                    <a:bodyPr/>
                    <a:lstStyle/>
                    <a:p>
                      <a:pPr algn="ctr"/>
                      <a:r>
                        <a:rPr lang="vi-VN" sz="2400" dirty="0" smtClean="0">
                          <a:latin typeface="+mj-lt"/>
                        </a:rPr>
                        <a:t>Độc</a:t>
                      </a:r>
                      <a:r>
                        <a:rPr lang="vi-VN" sz="2400" baseline="0" dirty="0" smtClean="0">
                          <a:latin typeface="+mj-lt"/>
                        </a:rPr>
                        <a:t> tính / TDP</a:t>
                      </a:r>
                      <a:endParaRPr lang="vi-VN" sz="2400" dirty="0">
                        <a:latin typeface="+mj-lt"/>
                      </a:endParaRPr>
                    </a:p>
                  </a:txBody>
                  <a:tcPr marL="68580" marR="68580"/>
                </a:tc>
                <a:tc>
                  <a:txBody>
                    <a:bodyPr/>
                    <a:lstStyle/>
                    <a:p>
                      <a:pPr algn="ctr"/>
                      <a:r>
                        <a:rPr lang="vi-VN" sz="2400" dirty="0" smtClean="0">
                          <a:latin typeface="+mj-lt"/>
                        </a:rPr>
                        <a:t>Thuốc</a:t>
                      </a:r>
                      <a:r>
                        <a:rPr lang="vi-VN" sz="2400" baseline="0" dirty="0" smtClean="0">
                          <a:latin typeface="+mj-lt"/>
                        </a:rPr>
                        <a:t> chống ung thư</a:t>
                      </a:r>
                      <a:endParaRPr lang="vi-VN" sz="2400" dirty="0">
                        <a:latin typeface="+mj-lt"/>
                      </a:endParaRPr>
                    </a:p>
                  </a:txBody>
                  <a:tcPr marL="68580" marR="68580"/>
                </a:tc>
                <a:tc>
                  <a:txBody>
                    <a:bodyPr/>
                    <a:lstStyle/>
                    <a:p>
                      <a:pPr algn="ctr"/>
                      <a:r>
                        <a:rPr lang="vi-VN" sz="2400" dirty="0" smtClean="0">
                          <a:latin typeface="+mj-lt"/>
                        </a:rPr>
                        <a:t>Thuốc hỗ</a:t>
                      </a:r>
                      <a:r>
                        <a:rPr lang="vi-VN" sz="2400" baseline="0" dirty="0" smtClean="0">
                          <a:latin typeface="+mj-lt"/>
                        </a:rPr>
                        <a:t> trợ</a:t>
                      </a:r>
                      <a:endParaRPr lang="vi-VN" sz="2400" dirty="0">
                        <a:latin typeface="+mj-lt"/>
                      </a:endParaRPr>
                    </a:p>
                  </a:txBody>
                  <a:tcPr marL="68580" marR="68580"/>
                </a:tc>
              </a:tr>
              <a:tr h="576407">
                <a:tc>
                  <a:txBody>
                    <a:bodyPr/>
                    <a:lstStyle/>
                    <a:p>
                      <a:r>
                        <a:rPr lang="vi-VN" dirty="0" smtClean="0"/>
                        <a:t>Nôn</a:t>
                      </a:r>
                      <a:r>
                        <a:rPr lang="vi-VN" baseline="0" dirty="0" smtClean="0"/>
                        <a:t> &amp; buồn nôn</a:t>
                      </a:r>
                      <a:endParaRPr lang="vi-VN" dirty="0"/>
                    </a:p>
                  </a:txBody>
                  <a:tcPr marL="68580" marR="68580"/>
                </a:tc>
                <a:tc>
                  <a:txBody>
                    <a:bodyPr/>
                    <a:lstStyle/>
                    <a:p>
                      <a:r>
                        <a:rPr lang="vi-VN" dirty="0" smtClean="0"/>
                        <a:t>Cisplatin, dacarbazin, streptozocin</a:t>
                      </a:r>
                      <a:endParaRPr lang="vi-VN" dirty="0"/>
                    </a:p>
                  </a:txBody>
                  <a:tcPr marL="68580" marR="68580"/>
                </a:tc>
                <a:tc>
                  <a:txBody>
                    <a:bodyPr/>
                    <a:lstStyle/>
                    <a:p>
                      <a:r>
                        <a:rPr lang="vi-VN" dirty="0" smtClean="0"/>
                        <a:t>Dexamethason, cannabinoid, MCP </a:t>
                      </a:r>
                      <a:endParaRPr lang="vi-VN" dirty="0"/>
                    </a:p>
                  </a:txBody>
                  <a:tcPr marL="68580" marR="68580"/>
                </a:tc>
              </a:tr>
              <a:tr h="576407">
                <a:tc>
                  <a:txBody>
                    <a:bodyPr/>
                    <a:lstStyle/>
                    <a:p>
                      <a:r>
                        <a:rPr lang="vi-VN" dirty="0" smtClean="0"/>
                        <a:t>Suy tủy</a:t>
                      </a:r>
                      <a:endParaRPr lang="vi-VN" dirty="0"/>
                    </a:p>
                  </a:txBody>
                  <a:tcPr marL="68580" marR="68580"/>
                </a:tc>
                <a:tc>
                  <a:txBody>
                    <a:bodyPr/>
                    <a:lstStyle/>
                    <a:p>
                      <a:r>
                        <a:rPr lang="vi-VN" dirty="0" smtClean="0"/>
                        <a:t>Liệu pháp liều cao Topotecan </a:t>
                      </a:r>
                      <a:endParaRPr lang="vi-VN" dirty="0"/>
                    </a:p>
                  </a:txBody>
                  <a:tcPr marL="68580" marR="68580"/>
                </a:tc>
                <a:tc>
                  <a:txBody>
                    <a:bodyPr/>
                    <a:lstStyle/>
                    <a:p>
                      <a:r>
                        <a:rPr lang="vi-VN" dirty="0" smtClean="0"/>
                        <a:t>Lenograstim, erythropoetin</a:t>
                      </a:r>
                      <a:endParaRPr lang="vi-VN" dirty="0"/>
                    </a:p>
                  </a:txBody>
                  <a:tcPr marL="68580" marR="68580"/>
                </a:tc>
              </a:tr>
              <a:tr h="576407">
                <a:tc>
                  <a:txBody>
                    <a:bodyPr/>
                    <a:lstStyle/>
                    <a:p>
                      <a:r>
                        <a:rPr lang="vi-VN" dirty="0" smtClean="0"/>
                        <a:t>Thiếu máu, giảm tiểu cầu, bạch cầu </a:t>
                      </a:r>
                      <a:endParaRPr lang="vi-VN" dirty="0"/>
                    </a:p>
                  </a:txBody>
                  <a:tcPr marL="68580" marR="68580"/>
                </a:tc>
                <a:tc>
                  <a:txBody>
                    <a:bodyPr/>
                    <a:lstStyle/>
                    <a:p>
                      <a:r>
                        <a:rPr lang="vi-VN" dirty="0" smtClean="0"/>
                        <a:t>Topotecan, khác </a:t>
                      </a:r>
                      <a:endParaRPr lang="vi-VN" dirty="0"/>
                    </a:p>
                  </a:txBody>
                  <a:tcPr marL="68580" marR="68580"/>
                </a:tc>
                <a:tc>
                  <a:txBody>
                    <a:bodyPr/>
                    <a:lstStyle/>
                    <a:p>
                      <a:r>
                        <a:rPr lang="vi-VN" dirty="0" smtClean="0"/>
                        <a:t>Truyền máu, truyền tiểu cầu, truyền bạch cầu </a:t>
                      </a:r>
                      <a:endParaRPr lang="vi-VN" dirty="0"/>
                    </a:p>
                  </a:txBody>
                  <a:tcPr marL="68580" marR="68580"/>
                </a:tc>
              </a:tr>
              <a:tr h="576407">
                <a:tc>
                  <a:txBody>
                    <a:bodyPr/>
                    <a:lstStyle/>
                    <a:p>
                      <a:r>
                        <a:rPr lang="vi-VN" dirty="0" smtClean="0"/>
                        <a:t>Viêm niêm mạc </a:t>
                      </a:r>
                      <a:endParaRPr lang="vi-VN" dirty="0"/>
                    </a:p>
                  </a:txBody>
                  <a:tcPr marL="68580" marR="68580"/>
                </a:tc>
                <a:tc>
                  <a:txBody>
                    <a:bodyPr/>
                    <a:lstStyle/>
                    <a:p>
                      <a:r>
                        <a:rPr lang="vi-VN" dirty="0" smtClean="0"/>
                        <a:t>Xạ trị toàn cơ thể </a:t>
                      </a:r>
                      <a:endParaRPr lang="vi-VN" dirty="0"/>
                    </a:p>
                  </a:txBody>
                  <a:tcPr marL="68580" marR="68580"/>
                </a:tc>
                <a:tc>
                  <a:txBody>
                    <a:bodyPr/>
                    <a:lstStyle/>
                    <a:p>
                      <a:r>
                        <a:rPr lang="vi-VN" dirty="0" smtClean="0"/>
                        <a:t>Kết hợp yếu tố tăng trưởng keratinocyt </a:t>
                      </a:r>
                      <a:endParaRPr lang="vi-VN" dirty="0"/>
                    </a:p>
                  </a:txBody>
                  <a:tcPr marL="68580" marR="68580"/>
                </a:tc>
              </a:tr>
              <a:tr h="576407">
                <a:tc>
                  <a:txBody>
                    <a:bodyPr/>
                    <a:lstStyle/>
                    <a:p>
                      <a:r>
                        <a:rPr lang="vi-VN" dirty="0" smtClean="0"/>
                        <a:t>Tiêu chảy</a:t>
                      </a:r>
                      <a:endParaRPr lang="vi-VN" dirty="0"/>
                    </a:p>
                  </a:txBody>
                  <a:tcPr marL="68580" marR="68580"/>
                </a:tc>
                <a:tc>
                  <a:txBody>
                    <a:bodyPr/>
                    <a:lstStyle/>
                    <a:p>
                      <a:r>
                        <a:rPr lang="vi-VN" dirty="0" smtClean="0"/>
                        <a:t>CPT-11 </a:t>
                      </a:r>
                      <a:endParaRPr lang="vi-VN" dirty="0"/>
                    </a:p>
                  </a:txBody>
                  <a:tcPr marL="68580" marR="68580"/>
                </a:tc>
                <a:tc>
                  <a:txBody>
                    <a:bodyPr/>
                    <a:lstStyle/>
                    <a:p>
                      <a:r>
                        <a:rPr lang="vi-VN" dirty="0" smtClean="0"/>
                        <a:t>Loperamid, octreotid </a:t>
                      </a:r>
                      <a:endParaRPr lang="vi-VN" dirty="0"/>
                    </a:p>
                  </a:txBody>
                  <a:tcPr marL="68580" marR="68580"/>
                </a:tc>
              </a:tr>
              <a:tr h="576407">
                <a:tc>
                  <a:txBody>
                    <a:bodyPr/>
                    <a:lstStyle/>
                    <a:p>
                      <a:r>
                        <a:rPr lang="vi-VN" dirty="0" smtClean="0"/>
                        <a:t>Viêm bàng quang</a:t>
                      </a:r>
                      <a:endParaRPr lang="vi-VN" dirty="0"/>
                    </a:p>
                  </a:txBody>
                  <a:tcPr marL="68580" marR="68580"/>
                </a:tc>
                <a:tc>
                  <a:txBody>
                    <a:bodyPr/>
                    <a:lstStyle/>
                    <a:p>
                      <a:r>
                        <a:rPr lang="vi-VN" dirty="0" smtClean="0"/>
                        <a:t>Oxazaphosporin</a:t>
                      </a:r>
                      <a:endParaRPr lang="vi-VN" dirty="0"/>
                    </a:p>
                  </a:txBody>
                  <a:tcPr marL="68580" marR="68580"/>
                </a:tc>
                <a:tc>
                  <a:txBody>
                    <a:bodyPr/>
                    <a:lstStyle/>
                    <a:p>
                      <a:r>
                        <a:rPr lang="vi-VN" dirty="0" smtClean="0"/>
                        <a:t>Mesna</a:t>
                      </a:r>
                      <a:endParaRPr lang="vi-VN" dirty="0"/>
                    </a:p>
                  </a:txBody>
                  <a:tcPr marL="68580" marR="68580"/>
                </a:tc>
              </a:tr>
              <a:tr h="576407">
                <a:tc>
                  <a:txBody>
                    <a:bodyPr/>
                    <a:lstStyle/>
                    <a:p>
                      <a:r>
                        <a:rPr lang="vi-VN" dirty="0" smtClean="0"/>
                        <a:t>Tim xung huyết mạn </a:t>
                      </a:r>
                      <a:endParaRPr lang="vi-VN" dirty="0"/>
                    </a:p>
                  </a:txBody>
                  <a:tcPr marL="68580" marR="68580"/>
                </a:tc>
                <a:tc>
                  <a:txBody>
                    <a:bodyPr/>
                    <a:lstStyle/>
                    <a:p>
                      <a:r>
                        <a:rPr lang="vi-VN" dirty="0" smtClean="0"/>
                        <a:t>Các anthracyclin</a:t>
                      </a:r>
                      <a:endParaRPr lang="vi-VN" dirty="0"/>
                    </a:p>
                  </a:txBody>
                  <a:tcPr marL="68580" marR="68580"/>
                </a:tc>
                <a:tc>
                  <a:txBody>
                    <a:bodyPr/>
                    <a:lstStyle/>
                    <a:p>
                      <a:r>
                        <a:rPr lang="vi-VN" dirty="0" smtClean="0"/>
                        <a:t>Dexrazoxan</a:t>
                      </a:r>
                      <a:endParaRPr lang="vi-VN" dirty="0"/>
                    </a:p>
                  </a:txBody>
                  <a:tcPr marL="68580" marR="68580"/>
                </a:tc>
              </a:tr>
              <a:tr h="576407">
                <a:tc>
                  <a:txBody>
                    <a:bodyPr/>
                    <a:lstStyle/>
                    <a:p>
                      <a:r>
                        <a:rPr lang="vi-VN" dirty="0" smtClean="0"/>
                        <a:t>Suy thận </a:t>
                      </a:r>
                      <a:endParaRPr lang="vi-VN" dirty="0"/>
                    </a:p>
                  </a:txBody>
                  <a:tcPr marL="68580" marR="68580"/>
                </a:tc>
                <a:tc>
                  <a:txBody>
                    <a:bodyPr/>
                    <a:lstStyle/>
                    <a:p>
                      <a:r>
                        <a:rPr lang="vi-VN" dirty="0" smtClean="0"/>
                        <a:t>Cisplatin</a:t>
                      </a:r>
                      <a:endParaRPr lang="vi-VN" dirty="0"/>
                    </a:p>
                  </a:txBody>
                  <a:tcPr marL="68580" marR="68580"/>
                </a:tc>
                <a:tc>
                  <a:txBody>
                    <a:bodyPr/>
                    <a:lstStyle/>
                    <a:p>
                      <a:r>
                        <a:rPr lang="vi-VN" dirty="0" smtClean="0"/>
                        <a:t>Magnesi, manitol</a:t>
                      </a:r>
                      <a:endParaRPr lang="vi-VN" dirty="0"/>
                    </a:p>
                  </a:txBody>
                  <a:tcPr marL="68580" marR="68580"/>
                </a:tc>
              </a:tr>
              <a:tr h="576407">
                <a:tc>
                  <a:txBody>
                    <a:bodyPr/>
                    <a:lstStyle/>
                    <a:p>
                      <a:r>
                        <a:rPr lang="vi-VN" dirty="0" smtClean="0"/>
                        <a:t>Độc thần kinh </a:t>
                      </a:r>
                      <a:endParaRPr lang="vi-VN" dirty="0"/>
                    </a:p>
                  </a:txBody>
                  <a:tcPr marL="68580" marR="68580"/>
                </a:tc>
                <a:tc>
                  <a:txBody>
                    <a:bodyPr/>
                    <a:lstStyle/>
                    <a:p>
                      <a:r>
                        <a:rPr lang="vi-VN" dirty="0" smtClean="0"/>
                        <a:t>Oxaliplatin</a:t>
                      </a:r>
                      <a:endParaRPr lang="vi-VN" dirty="0"/>
                    </a:p>
                  </a:txBody>
                  <a:tcPr marL="68580" marR="68580"/>
                </a:tc>
                <a:tc>
                  <a:txBody>
                    <a:bodyPr/>
                    <a:lstStyle/>
                    <a:p>
                      <a:r>
                        <a:rPr lang="vi-VN" dirty="0" smtClean="0"/>
                        <a:t>Calci, magnesi</a:t>
                      </a:r>
                      <a:endParaRPr lang="vi-VN" dirty="0"/>
                    </a:p>
                  </a:txBody>
                  <a:tcPr marL="68580" marR="68580"/>
                </a:tc>
              </a:tr>
              <a:tr h="576407">
                <a:tc>
                  <a:txBody>
                    <a:bodyPr/>
                    <a:lstStyle/>
                    <a:p>
                      <a:r>
                        <a:rPr lang="vi-VN" dirty="0" smtClean="0"/>
                        <a:t>Thoát mạch </a:t>
                      </a:r>
                      <a:endParaRPr lang="vi-VN" dirty="0"/>
                    </a:p>
                  </a:txBody>
                  <a:tcPr marL="68580" marR="68580"/>
                </a:tc>
                <a:tc>
                  <a:txBody>
                    <a:bodyPr/>
                    <a:lstStyle/>
                    <a:p>
                      <a:r>
                        <a:rPr lang="vi-VN" dirty="0" smtClean="0"/>
                        <a:t>Anthracyclin </a:t>
                      </a:r>
                      <a:endParaRPr lang="vi-VN" dirty="0"/>
                    </a:p>
                  </a:txBody>
                  <a:tcPr marL="68580" marR="68580"/>
                </a:tc>
                <a:tc>
                  <a:txBody>
                    <a:bodyPr/>
                    <a:lstStyle/>
                    <a:p>
                      <a:r>
                        <a:rPr lang="vi-VN" dirty="0" smtClean="0"/>
                        <a:t>DMSO, hyaluronidase</a:t>
                      </a:r>
                      <a:endParaRPr lang="vi-VN" dirty="0"/>
                    </a:p>
                  </a:txBody>
                  <a:tcPr marL="68580" marR="68580"/>
                </a:tc>
              </a:tr>
            </a:tbl>
          </a:graphicData>
        </a:graphic>
      </p:graphicFrame>
    </p:spTree>
    <p:extLst>
      <p:ext uri="{BB962C8B-B14F-4D97-AF65-F5344CB8AC3E}">
        <p14:creationId xmlns:p14="http://schemas.microsoft.com/office/powerpoint/2010/main" val="1274819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5486400" cy="583095"/>
          </a:xfrm>
        </p:spPr>
        <p:txBody>
          <a:bodyPr>
            <a:normAutofit fontScale="90000"/>
          </a:bodyPr>
          <a:lstStyle/>
          <a:p>
            <a:pPr marL="0" indent="0">
              <a:buNone/>
            </a:pPr>
            <a:r>
              <a:rPr lang="vi-VN" sz="3600" dirty="0" smtClean="0"/>
              <a:t>4. MỘT SỐ NGUYÊN TẮC :</a:t>
            </a:r>
            <a:endParaRPr lang="vi-VN" sz="3400" dirty="0"/>
          </a:p>
        </p:txBody>
      </p:sp>
      <p:sp>
        <p:nvSpPr>
          <p:cNvPr id="3" name="Content Placeholder 2"/>
          <p:cNvSpPr>
            <a:spLocks noGrp="1"/>
          </p:cNvSpPr>
          <p:nvPr>
            <p:ph idx="4294967295"/>
          </p:nvPr>
        </p:nvSpPr>
        <p:spPr>
          <a:xfrm>
            <a:off x="0" y="583096"/>
            <a:ext cx="9144000" cy="6274904"/>
          </a:xfrm>
          <a:prstGeom prst="rect">
            <a:avLst/>
          </a:prstGeom>
        </p:spPr>
        <p:txBody>
          <a:bodyPr>
            <a:normAutofit fontScale="92500"/>
          </a:bodyPr>
          <a:lstStyle/>
          <a:p>
            <a:pPr>
              <a:buFontTx/>
              <a:buChar char="-"/>
            </a:pPr>
            <a:r>
              <a:rPr lang="vi-VN" sz="2500" dirty="0" smtClean="0">
                <a:latin typeface="Times" panose="02020603050405020304" pitchFamily="18" charset="0"/>
                <a:cs typeface="Times" panose="02020603050405020304" pitchFamily="18" charset="0"/>
              </a:rPr>
              <a:t>Dùng thuốc với liều cao nhất: Do mục tiêu là diệt được nhiều tế bào ung thư nhất với liều cao nhất mà cơ thể dung nạp được (liều cao có mức độ độc tính &amp; tác dụng phụ còn chấp nhận được)</a:t>
            </a:r>
          </a:p>
          <a:p>
            <a:pPr>
              <a:buFontTx/>
              <a:buChar char="-"/>
            </a:pPr>
            <a:r>
              <a:rPr lang="vi-VN" sz="2500" dirty="0" smtClean="0">
                <a:latin typeface="Times" panose="02020603050405020304" pitchFamily="18" charset="0"/>
                <a:cs typeface="Times" panose="02020603050405020304" pitchFamily="18" charset="0"/>
              </a:rPr>
              <a:t>Phối hợp thuốc: Mục đích là tránh kháng thuốc, nâng cao hiệu quả điều trị và giảm độc tính</a:t>
            </a:r>
          </a:p>
          <a:p>
            <a:pPr>
              <a:buFontTx/>
              <a:buChar char="-"/>
            </a:pPr>
            <a:r>
              <a:rPr lang="vi-VN" sz="2500" dirty="0" smtClean="0">
                <a:latin typeface="Times" panose="02020603050405020304" pitchFamily="18" charset="0"/>
                <a:cs typeface="Times" panose="02020603050405020304" pitchFamily="18" charset="0"/>
              </a:rPr>
              <a:t>Pha loãng khi tiêm tĩnh mạch: Tất cả đều cần pha loãng với NaCl 0,9% hay glucose 5%. Khi thuốc thoát ra ngoài mạch: ngừng tiêm ngay + hút ngay 5ml máu tĩnh mạch để rút phần nào lượng thuốc thoát ra xung quanh tĩnh mạch nơi tiêm, đồng thời:  Rửa nhiều lần mụn phồng dưới da =&gt; Tiêm vào khoảng dưới da 100mg hydrocortison =&gt; Đắp gạc nóng lên vết phồng trong một giờ =&gt; Bôi mỡ hydrocortisol 1% và băng vô khuẩn</a:t>
            </a:r>
          </a:p>
          <a:p>
            <a:pPr>
              <a:buFontTx/>
              <a:buChar char="-"/>
            </a:pPr>
            <a:r>
              <a:rPr lang="vi-VN" sz="2500" dirty="0" smtClean="0">
                <a:latin typeface="Times" panose="02020603050405020304" pitchFamily="18" charset="0"/>
                <a:cs typeface="Times" panose="02020603050405020304" pitchFamily="18" charset="0"/>
              </a:rPr>
              <a:t>Chú ý nhiễm khuẩn: Đây là nguyên nhân quan trọng gây tổn thương và tử vong. BN có thể xuất hiện nhiễm khuẩn, kèm nhiễm nấm và virus, cần phải phân lập xét nghiệm vi sinh vật ngay để có hướng điều trị tốt. </a:t>
            </a:r>
          </a:p>
          <a:p>
            <a:pPr marL="0" indent="0" algn="ctr">
              <a:buNone/>
            </a:pPr>
            <a:r>
              <a:rPr lang="vi-VN" sz="3200" dirty="0" smtClean="0">
                <a:latin typeface="+mj-lt"/>
              </a:rPr>
              <a:t>CẢM ƠN THẦY VÀ CÁC BẠN </a:t>
            </a:r>
            <a:r>
              <a:rPr lang="vi-VN" sz="3200" dirty="0" smtClean="0">
                <a:latin typeface="+mj-lt"/>
              </a:rPr>
              <a:t>^^</a:t>
            </a:r>
            <a:endParaRPr lang="vi-VN" sz="3200" dirty="0" smtClean="0">
              <a:latin typeface="+mj-lt"/>
            </a:endParaRPr>
          </a:p>
        </p:txBody>
      </p:sp>
    </p:spTree>
    <p:extLst>
      <p:ext uri="{BB962C8B-B14F-4D97-AF65-F5344CB8AC3E}">
        <p14:creationId xmlns:p14="http://schemas.microsoft.com/office/powerpoint/2010/main" val="3086712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838200"/>
            <a:ext cx="8991600" cy="6033654"/>
          </a:xfrm>
        </p:spPr>
        <p:txBody>
          <a:bodyPr>
            <a:normAutofit/>
          </a:bodyPr>
          <a:lstStyle/>
          <a:p>
            <a:pPr marL="45720" indent="0">
              <a:buNone/>
            </a:pPr>
            <a:r>
              <a:rPr lang="en-US" smtClean="0">
                <a:latin typeface="Times New Roman" panose="02020603050405020304" pitchFamily="18" charset="0"/>
                <a:cs typeface="Times New Roman" panose="02020603050405020304" pitchFamily="18" charset="0"/>
              </a:rPr>
              <a:t>1.1. Khái niệm</a:t>
            </a:r>
          </a:p>
          <a:p>
            <a:pPr marL="45720" indent="0">
              <a:buNone/>
            </a:pP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 </a:t>
            </a:r>
            <a:r>
              <a:rPr lang="vi-VN" smtClean="0">
                <a:latin typeface="Times New Roman" panose="02020603050405020304" pitchFamily="18" charset="0"/>
                <a:cs typeface="Times New Roman" panose="02020603050405020304" pitchFamily="18" charset="0"/>
              </a:rPr>
              <a:t>Ung </a:t>
            </a:r>
            <a:r>
              <a:rPr lang="vi-VN">
                <a:latin typeface="Times New Roman" panose="02020603050405020304" pitchFamily="18" charset="0"/>
                <a:cs typeface="Times New Roman" panose="02020603050405020304" pitchFamily="18" charset="0"/>
              </a:rPr>
              <a:t>thư là tên chung dùng để gọi một nhóm bệnh </a:t>
            </a:r>
            <a:r>
              <a:rPr lang="vi-VN" smtClean="0">
                <a:latin typeface="Times New Roman" panose="02020603050405020304" pitchFamily="18" charset="0"/>
                <a:cs typeface="Times New Roman" panose="02020603050405020304" pitchFamily="18" charset="0"/>
              </a:rPr>
              <a:t>có </a:t>
            </a:r>
            <a:r>
              <a:rPr lang="vi-VN">
                <a:latin typeface="Times New Roman" panose="02020603050405020304" pitchFamily="18" charset="0"/>
                <a:cs typeface="Times New Roman" panose="02020603050405020304" pitchFamily="18" charset="0"/>
              </a:rPr>
              <a:t>đặc điểm chung: </a:t>
            </a:r>
            <a:r>
              <a:rPr lang="vi-VN" smtClean="0">
                <a:latin typeface="Times New Roman" panose="02020603050405020304" pitchFamily="18" charset="0"/>
                <a:cs typeface="Times New Roman" panose="02020603050405020304" pitchFamily="18" charset="0"/>
              </a:rPr>
              <a:t>sự </a:t>
            </a:r>
            <a:r>
              <a:rPr lang="vi-VN">
                <a:latin typeface="Times New Roman" panose="02020603050405020304" pitchFamily="18" charset="0"/>
                <a:cs typeface="Times New Roman" panose="02020603050405020304" pitchFamily="18" charset="0"/>
              </a:rPr>
              <a:t>phân chia không kiểm soát được của tế bào, khả năng tồn tại và phát triển ở các cơ quan và tổ chức lạ. </a:t>
            </a:r>
            <a:endParaRPr lang="en-US" smtClean="0">
              <a:latin typeface="Times New Roman" panose="02020603050405020304" pitchFamily="18" charset="0"/>
              <a:cs typeface="Times New Roman" panose="02020603050405020304" pitchFamily="18" charset="0"/>
            </a:endParaRPr>
          </a:p>
          <a:p>
            <a:pPr marL="45720" indent="0">
              <a:buNone/>
            </a:pPr>
            <a:r>
              <a:rPr lang="en-US" smtClean="0">
                <a:latin typeface="Times New Roman" panose="02020603050405020304" pitchFamily="18" charset="0"/>
                <a:cs typeface="Times New Roman" panose="02020603050405020304" pitchFamily="18" charset="0"/>
              </a:rPr>
              <a:t> - </a:t>
            </a:r>
            <a:r>
              <a:rPr lang="vi-VN" smtClean="0">
                <a:latin typeface="Times New Roman" panose="02020603050405020304" pitchFamily="18" charset="0"/>
                <a:cs typeface="Times New Roman" panose="02020603050405020304" pitchFamily="18" charset="0"/>
              </a:rPr>
              <a:t>Các </a:t>
            </a:r>
            <a:r>
              <a:rPr lang="vi-VN">
                <a:latin typeface="Times New Roman" panose="02020603050405020304" pitchFamily="18" charset="0"/>
                <a:cs typeface="Times New Roman" panose="02020603050405020304" pitchFamily="18" charset="0"/>
              </a:rPr>
              <a:t>ung thư thường phát triển từ một tế bào ban đầu và phải mất nhiều năm cho tới khi có một kích thước đủ lớn để có thể nhận thấy được. Quá trình này có nhiều giai đoạn và có sự tham gia của nhiều nhóm gene khác nhau như gene tiền ung thư và gene chế áp ung thư. </a:t>
            </a:r>
            <a:r>
              <a:rPr lang="vi-VN" smtClean="0">
                <a:latin typeface="Times New Roman" panose="02020603050405020304" pitchFamily="18" charset="0"/>
                <a:cs typeface="Times New Roman" panose="02020603050405020304" pitchFamily="18" charset="0"/>
              </a:rPr>
              <a:t>Nh</a:t>
            </a:r>
            <a:r>
              <a:rPr lang="en-US" smtClean="0">
                <a:latin typeface="Times New Roman" panose="02020603050405020304" pitchFamily="18" charset="0"/>
                <a:cs typeface="Times New Roman" panose="02020603050405020304" pitchFamily="18" charset="0"/>
              </a:rPr>
              <a:t>ưng</a:t>
            </a:r>
            <a:r>
              <a:rPr lang="vi-VN" smtClean="0">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điều kiện cần thiết để hình thành ung thư là phải đột biến cả hai nhóm gene này. </a:t>
            </a:r>
            <a:endParaRPr lang="en-US" smtClean="0">
              <a:latin typeface="Times New Roman" panose="02020603050405020304" pitchFamily="18" charset="0"/>
              <a:cs typeface="Times New Roman" panose="02020603050405020304" pitchFamily="18" charset="0"/>
            </a:endParaRPr>
          </a:p>
          <a:p>
            <a:pPr marL="45720" indent="0">
              <a:buNone/>
            </a:pPr>
            <a:r>
              <a:rPr lang="en-US" smtClean="0">
                <a:latin typeface="Times New Roman" panose="02020603050405020304" pitchFamily="18" charset="0"/>
                <a:cs typeface="Times New Roman" panose="02020603050405020304" pitchFamily="18" charset="0"/>
              </a:rPr>
              <a:t>-</a:t>
            </a:r>
            <a:r>
              <a:rPr lang="vi-VN" smtClean="0">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Phân chia tế </a:t>
            </a:r>
            <a:r>
              <a:rPr lang="vi-VN" smtClean="0">
                <a:latin typeface="Times New Roman" panose="02020603050405020304" pitchFamily="18" charset="0"/>
                <a:cs typeface="Times New Roman" panose="02020603050405020304" pitchFamily="18" charset="0"/>
              </a:rPr>
              <a:t>bào </a:t>
            </a:r>
            <a:r>
              <a:rPr lang="vi-VN">
                <a:latin typeface="Times New Roman" panose="02020603050405020304" pitchFamily="18" charset="0"/>
                <a:cs typeface="Times New Roman" panose="02020603050405020304" pitchFamily="18" charset="0"/>
              </a:rPr>
              <a:t>là quá trình </a:t>
            </a:r>
            <a:r>
              <a:rPr lang="vi-VN" smtClean="0">
                <a:latin typeface="Times New Roman" panose="02020603050405020304" pitchFamily="18" charset="0"/>
                <a:cs typeface="Times New Roman" panose="02020603050405020304" pitchFamily="18" charset="0"/>
              </a:rPr>
              <a:t>sinh </a:t>
            </a:r>
            <a:r>
              <a:rPr lang="vi-VN">
                <a:latin typeface="Times New Roman" panose="02020603050405020304" pitchFamily="18" charset="0"/>
                <a:cs typeface="Times New Roman" panose="02020603050405020304" pitchFamily="18" charset="0"/>
              </a:rPr>
              <a:t>xảy ra trong những điều kiện nhất định ở hầu hết các mô trong cơ thể sinh vật đa bào. Bình thường sự cân bằng giữa tốc độ của quá trình tăng sinh và quá trình chết của tế bào được điều hòa một cách chặt </a:t>
            </a:r>
            <a:r>
              <a:rPr lang="vi-VN" smtClean="0">
                <a:latin typeface="Times New Roman" panose="02020603050405020304" pitchFamily="18" charset="0"/>
                <a:cs typeface="Times New Roman" panose="02020603050405020304" pitchFamily="18" charset="0"/>
              </a:rPr>
              <a:t>chẽ</a:t>
            </a:r>
            <a:r>
              <a:rPr lang="en-US" smtClean="0">
                <a:latin typeface="Times New Roman" panose="02020603050405020304" pitchFamily="18" charset="0"/>
                <a:cs typeface="Times New Roman" panose="02020603050405020304" pitchFamily="18" charset="0"/>
              </a:rPr>
              <a:t>. Khi </a:t>
            </a:r>
            <a:r>
              <a:rPr lang="vi-VN" smtClean="0">
                <a:latin typeface="Times New Roman" panose="02020603050405020304" pitchFamily="18" charset="0"/>
                <a:cs typeface="Times New Roman" panose="02020603050405020304" pitchFamily="18" charset="0"/>
              </a:rPr>
              <a:t>xảy </a:t>
            </a:r>
            <a:r>
              <a:rPr lang="vi-VN">
                <a:latin typeface="Times New Roman" panose="02020603050405020304" pitchFamily="18" charset="0"/>
                <a:cs typeface="Times New Roman" panose="02020603050405020304" pitchFamily="18" charset="0"/>
              </a:rPr>
              <a:t>ra những đột biến trong DNA, chúng có thể phá vỡ cơ chế điều khiển </a:t>
            </a:r>
            <a:r>
              <a:rPr lang="vi-VN" smtClean="0">
                <a:latin typeface="Calibri"/>
                <a:cs typeface="Times New Roman" panose="02020603050405020304" pitchFamily="18" charset="0"/>
              </a:rPr>
              <a:t>→</a:t>
            </a:r>
            <a:r>
              <a:rPr lang="vi-VN" smtClean="0">
                <a:latin typeface="Times New Roman" panose="02020603050405020304" pitchFamily="18" charset="0"/>
                <a:cs typeface="Times New Roman" panose="02020603050405020304" pitchFamily="18" charset="0"/>
              </a:rPr>
              <a:t>ung </a:t>
            </a:r>
            <a:r>
              <a:rPr lang="vi-VN">
                <a:latin typeface="Times New Roman" panose="02020603050405020304" pitchFamily="18" charset="0"/>
                <a:cs typeface="Times New Roman" panose="02020603050405020304" pitchFamily="18" charset="0"/>
              </a:rPr>
              <a:t>thư. </a:t>
            </a:r>
          </a:p>
        </p:txBody>
      </p:sp>
      <p:cxnSp>
        <p:nvCxnSpPr>
          <p:cNvPr id="5" name="Straight Connector 4"/>
          <p:cNvCxnSpPr/>
          <p:nvPr/>
        </p:nvCxnSpPr>
        <p:spPr>
          <a:xfrm>
            <a:off x="0" y="762000"/>
            <a:ext cx="7315200" cy="0"/>
          </a:xfrm>
          <a:prstGeom prst="line">
            <a:avLst/>
          </a:prstGeom>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304800" y="177225"/>
            <a:ext cx="57912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1. Đại cương</a:t>
            </a:r>
          </a:p>
        </p:txBody>
      </p:sp>
    </p:spTree>
    <p:extLst>
      <p:ext uri="{BB962C8B-B14F-4D97-AF65-F5344CB8AC3E}">
        <p14:creationId xmlns:p14="http://schemas.microsoft.com/office/powerpoint/2010/main" val="3265298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2819400"/>
            <a:ext cx="8839200" cy="4038600"/>
          </a:xfrm>
        </p:spPr>
        <p:txBody>
          <a:bodyPr>
            <a:normAutofit/>
          </a:bodyPr>
          <a:lstStyle/>
          <a:p>
            <a:pPr marL="45720" indent="0">
              <a:buNone/>
            </a:pPr>
            <a:r>
              <a:rPr lang="vi-VN"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45720" indent="0">
              <a:buNone/>
            </a:pPr>
            <a:r>
              <a:rPr lang="en-US" b="1" dirty="0" smtClean="0">
                <a:latin typeface="Times New Roman" panose="02020603050405020304" pitchFamily="18" charset="0"/>
                <a:cs typeface="Times New Roman" panose="02020603050405020304" pitchFamily="18" charset="0"/>
              </a:rPr>
              <a:t>    </a:t>
            </a:r>
            <a:r>
              <a:rPr lang="vi-VN" b="1" dirty="0" smtClean="0">
                <a:latin typeface="Times New Roman" panose="02020603050405020304" pitchFamily="18" charset="0"/>
                <a:cs typeface="Times New Roman" panose="02020603050405020304" pitchFamily="18" charset="0"/>
              </a:rPr>
              <a:t>1.2 </a:t>
            </a:r>
            <a:r>
              <a:rPr lang="vi-VN" b="1" dirty="0">
                <a:latin typeface="Times New Roman" panose="02020603050405020304" pitchFamily="18" charset="0"/>
                <a:cs typeface="Times New Roman" panose="02020603050405020304" pitchFamily="18" charset="0"/>
              </a:rPr>
              <a:t>DỊCH </a:t>
            </a:r>
            <a:r>
              <a:rPr lang="vi-VN" b="1" dirty="0" smtClean="0">
                <a:latin typeface="Times New Roman" panose="02020603050405020304" pitchFamily="18" charset="0"/>
                <a:cs typeface="Times New Roman" panose="02020603050405020304" pitchFamily="18" charset="0"/>
              </a:rPr>
              <a:t>TỄ</a:t>
            </a:r>
            <a:endParaRPr lang="en-US" b="1" dirty="0" smtClean="0">
              <a:latin typeface="Times New Roman" panose="02020603050405020304" pitchFamily="18" charset="0"/>
              <a:cs typeface="Times New Roman" panose="02020603050405020304" pitchFamily="18" charset="0"/>
            </a:endParaRPr>
          </a:p>
          <a:p>
            <a:pPr marL="45720" indent="0">
              <a:buNone/>
            </a:pP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Quốc </a:t>
            </a:r>
            <a:r>
              <a:rPr lang="vi-VN" dirty="0" smtClean="0">
                <a:latin typeface="Times New Roman" panose="02020603050405020304" pitchFamily="18" charset="0"/>
                <a:cs typeface="Times New Roman" panose="02020603050405020304" pitchFamily="18" charset="0"/>
              </a:rPr>
              <a:t>tế</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Mỗi năm, 14,1 triệu người được chẩn đoán mắc bệnh ung thư và 8,2 triệu người chết vì căn bệnh này. Nam </a:t>
            </a:r>
            <a:r>
              <a:rPr lang="vi-VN" dirty="0" smtClean="0">
                <a:latin typeface="Times New Roman" panose="02020603050405020304" pitchFamily="18" charset="0"/>
                <a:cs typeface="Times New Roman" panose="02020603050405020304" pitchFamily="18" charset="0"/>
              </a:rPr>
              <a:t>giới: </a:t>
            </a:r>
            <a:r>
              <a:rPr lang="vi-VN" dirty="0">
                <a:latin typeface="Times New Roman" panose="02020603050405020304" pitchFamily="18" charset="0"/>
                <a:cs typeface="Times New Roman" panose="02020603050405020304" pitchFamily="18" charset="0"/>
              </a:rPr>
              <a:t>ung thư phổi và phế quản và ung thư tuyến tiền </a:t>
            </a:r>
            <a:r>
              <a:rPr lang="vi-VN" dirty="0" smtClean="0">
                <a:latin typeface="Times New Roman" panose="02020603050405020304" pitchFamily="18" charset="0"/>
                <a:cs typeface="Times New Roman" panose="02020603050405020304" pitchFamily="18" charset="0"/>
              </a:rPr>
              <a:t>liệt; nữ giới: </a:t>
            </a:r>
            <a:r>
              <a:rPr lang="vi-VN" dirty="0">
                <a:latin typeface="Times New Roman" panose="02020603050405020304" pitchFamily="18" charset="0"/>
                <a:cs typeface="Times New Roman" panose="02020603050405020304" pitchFamily="18" charset="0"/>
              </a:rPr>
              <a:t>ung thư vú là nguyên nhân gây tử vong nhiều nhất, tiếp theo là ung thư phổi và phế quản  </a:t>
            </a:r>
          </a:p>
          <a:p>
            <a:pPr marL="45720" indent="0">
              <a:buNone/>
            </a:pPr>
            <a:r>
              <a:rPr lang="vi-VN" dirty="0">
                <a:latin typeface="Times New Roman" panose="02020603050405020304" pitchFamily="18" charset="0"/>
                <a:cs typeface="Times New Roman" panose="02020603050405020304" pitchFamily="18" charset="0"/>
              </a:rPr>
              <a:t>Việt </a:t>
            </a:r>
            <a:r>
              <a:rPr lang="vi-VN" dirty="0" smtClean="0">
                <a:latin typeface="Times New Roman" panose="02020603050405020304" pitchFamily="18" charset="0"/>
                <a:cs typeface="Times New Roman" panose="02020603050405020304" pitchFamily="18" charset="0"/>
              </a:rPr>
              <a:t>Nam</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Mỗi năm Việt Nam có khoảng 150 ngàn ca mới mắc và trên 75 ngàn trường hợp tử vong do ung thư. Trong bản đồ ung thư thế giới, tỷ lệ mắc ung thư ở nam giới Việt Nam được xếp vào nhóm nước cao thứ 3, với gần 2.000 ca mắc trên 1.000.000 người...</a:t>
            </a:r>
          </a:p>
        </p:txBody>
      </p:sp>
      <p:sp>
        <p:nvSpPr>
          <p:cNvPr id="5" name="TextBox 4"/>
          <p:cNvSpPr txBox="1"/>
          <p:nvPr/>
        </p:nvSpPr>
        <p:spPr>
          <a:xfrm>
            <a:off x="4987636" y="638007"/>
            <a:ext cx="4038600" cy="2800767"/>
          </a:xfrm>
          <a:prstGeom prst="rect">
            <a:avLst/>
          </a:prstGeom>
          <a:noFill/>
        </p:spPr>
        <p:txBody>
          <a:bodyPr wrap="square" rtlCol="0">
            <a:spAutoFit/>
          </a:bodyPr>
          <a:lstStyle/>
          <a:p>
            <a:pPr marL="45720" indent="0">
              <a:buNone/>
            </a:pPr>
            <a:r>
              <a:rPr lang="vi-VN" sz="2200" dirty="0">
                <a:latin typeface="Times New Roman" panose="02020603050405020304" pitchFamily="18" charset="0"/>
                <a:cs typeface="Times New Roman" panose="02020603050405020304" pitchFamily="18" charset="0"/>
              </a:rPr>
              <a:t>+ Thay đổi khả năng biệt hóa tế bào </a:t>
            </a:r>
            <a:endParaRPr lang="en-US" sz="2200" dirty="0">
              <a:latin typeface="Times New Roman" panose="02020603050405020304" pitchFamily="18" charset="0"/>
              <a:cs typeface="Times New Roman" panose="02020603050405020304" pitchFamily="18" charset="0"/>
            </a:endParaRPr>
          </a:p>
          <a:p>
            <a:pPr marL="45720" indent="0">
              <a:buNone/>
            </a:pPr>
            <a:r>
              <a:rPr lang="vi-VN" sz="2200" dirty="0">
                <a:latin typeface="Times New Roman" panose="02020603050405020304" pitchFamily="18" charset="0"/>
                <a:cs typeface="Times New Roman" panose="02020603050405020304" pitchFamily="18" charset="0"/>
              </a:rPr>
              <a:t>+ Không có khả năng ức chế tiếp xúc </a:t>
            </a:r>
            <a:endParaRPr lang="en-US" sz="2200" dirty="0">
              <a:latin typeface="Times New Roman" panose="02020603050405020304" pitchFamily="18" charset="0"/>
              <a:cs typeface="Times New Roman" panose="02020603050405020304" pitchFamily="18" charset="0"/>
            </a:endParaRPr>
          </a:p>
          <a:p>
            <a:pPr marL="45720" indent="0">
              <a:buNone/>
            </a:pPr>
            <a:r>
              <a:rPr lang="vi-VN" sz="2200" dirty="0">
                <a:latin typeface="Times New Roman" panose="02020603050405020304" pitchFamily="18" charset="0"/>
                <a:cs typeface="Times New Roman" panose="02020603050405020304" pitchFamily="18" charset="0"/>
              </a:rPr>
              <a:t>+ Khả năng xâm lấn mô xung quanh</a:t>
            </a:r>
            <a:endParaRPr lang="en-US" sz="2200" dirty="0">
              <a:latin typeface="Times New Roman" panose="02020603050405020304" pitchFamily="18" charset="0"/>
              <a:cs typeface="Times New Roman" panose="02020603050405020304" pitchFamily="18" charset="0"/>
            </a:endParaRPr>
          </a:p>
          <a:p>
            <a:pPr marL="45720" indent="0">
              <a:buNone/>
            </a:pPr>
            <a:r>
              <a:rPr lang="vi-VN" sz="2200" dirty="0">
                <a:latin typeface="Times New Roman" panose="02020603050405020304" pitchFamily="18" charset="0"/>
                <a:cs typeface="Times New Roman" panose="02020603050405020304" pitchFamily="18" charset="0"/>
              </a:rPr>
              <a:t>+ Khả năng di căn đến nơi xa </a:t>
            </a:r>
            <a:endParaRPr lang="en-US" sz="2200" dirty="0">
              <a:latin typeface="Times New Roman" panose="02020603050405020304" pitchFamily="18" charset="0"/>
              <a:cs typeface="Times New Roman" panose="02020603050405020304" pitchFamily="18" charset="0"/>
            </a:endParaRPr>
          </a:p>
          <a:p>
            <a:pPr marL="45720" indent="0">
              <a:buNone/>
            </a:pPr>
            <a:r>
              <a:rPr lang="vi-VN" sz="2200" dirty="0">
                <a:latin typeface="Times New Roman" panose="02020603050405020304" pitchFamily="18" charset="0"/>
                <a:cs typeface="Times New Roman" panose="02020603050405020304" pitchFamily="18" charset="0"/>
              </a:rPr>
              <a:t>+ Khả năng tăng sinh mạch máu</a:t>
            </a:r>
            <a:endParaRPr lang="en-US" sz="2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69718" y="596443"/>
            <a:ext cx="4495800" cy="2800767"/>
          </a:xfrm>
          <a:prstGeom prst="rect">
            <a:avLst/>
          </a:prstGeom>
          <a:noFill/>
        </p:spPr>
        <p:txBody>
          <a:bodyPr wrap="square" rtlCol="0">
            <a:spAutoFit/>
          </a:bodyPr>
          <a:lstStyle/>
          <a:p>
            <a:pPr marL="45720" indent="0">
              <a:buNone/>
            </a:pPr>
            <a:r>
              <a:rPr lang="vi-VN" sz="2200" dirty="0">
                <a:latin typeface="Times New Roman" panose="02020603050405020304" pitchFamily="18" charset="0"/>
                <a:cs typeface="Times New Roman" panose="02020603050405020304" pitchFamily="18" charset="0"/>
              </a:rPr>
              <a:t>+ Tránh được apoptosis (chết theo chương trình)</a:t>
            </a:r>
            <a:endParaRPr lang="en-US" sz="2200" dirty="0">
              <a:latin typeface="Times New Roman" panose="02020603050405020304" pitchFamily="18" charset="0"/>
              <a:cs typeface="Times New Roman" panose="02020603050405020304" pitchFamily="18" charset="0"/>
            </a:endParaRPr>
          </a:p>
          <a:p>
            <a:pPr marL="45720" indent="0">
              <a:buNone/>
            </a:pPr>
            <a:r>
              <a:rPr lang="vi-VN" sz="2200" dirty="0">
                <a:latin typeface="Times New Roman" panose="02020603050405020304" pitchFamily="18" charset="0"/>
                <a:cs typeface="Times New Roman" panose="02020603050405020304" pitchFamily="18" charset="0"/>
              </a:rPr>
              <a:t>+ Khả năng phát triển vô hạn (bất tử) </a:t>
            </a:r>
            <a:endParaRPr lang="en-US" sz="2200" dirty="0">
              <a:latin typeface="Times New Roman" panose="02020603050405020304" pitchFamily="18" charset="0"/>
              <a:cs typeface="Times New Roman" panose="02020603050405020304" pitchFamily="18" charset="0"/>
            </a:endParaRPr>
          </a:p>
          <a:p>
            <a:pPr marL="45720" indent="0">
              <a:buNone/>
            </a:pPr>
            <a:r>
              <a:rPr lang="vi-VN" sz="2200" dirty="0">
                <a:latin typeface="Times New Roman" panose="02020603050405020304" pitchFamily="18" charset="0"/>
                <a:cs typeface="Times New Roman" panose="02020603050405020304" pitchFamily="18" charset="0"/>
              </a:rPr>
              <a:t>+ Tự cung cấp các yếu tố phát triển </a:t>
            </a:r>
            <a:endParaRPr lang="en-US" sz="2200" dirty="0">
              <a:latin typeface="Times New Roman" panose="02020603050405020304" pitchFamily="18" charset="0"/>
              <a:cs typeface="Times New Roman" panose="02020603050405020304" pitchFamily="18" charset="0"/>
            </a:endParaRPr>
          </a:p>
          <a:p>
            <a:pPr marL="45720" indent="0">
              <a:buNone/>
            </a:pPr>
            <a:r>
              <a:rPr lang="vi-VN" sz="2200" dirty="0">
                <a:latin typeface="Times New Roman" panose="02020603050405020304" pitchFamily="18" charset="0"/>
                <a:cs typeface="Times New Roman" panose="02020603050405020304" pitchFamily="18" charset="0"/>
              </a:rPr>
              <a:t>+ Không nhạy cảm đối với các yếu tố chống tăng sinh</a:t>
            </a:r>
            <a:endParaRPr lang="en-US" sz="2200" dirty="0">
              <a:latin typeface="Times New Roman" panose="02020603050405020304" pitchFamily="18" charset="0"/>
              <a:cs typeface="Times New Roman" panose="02020603050405020304" pitchFamily="18" charset="0"/>
            </a:endParaRPr>
          </a:p>
          <a:p>
            <a:pPr marL="45720" indent="0">
              <a:buNone/>
            </a:pPr>
            <a:r>
              <a:rPr lang="vi-VN" sz="2200" dirty="0">
                <a:latin typeface="Times New Roman" panose="02020603050405020304" pitchFamily="18" charset="0"/>
                <a:cs typeface="Times New Roman" panose="02020603050405020304" pitchFamily="18" charset="0"/>
              </a:rPr>
              <a:t>+ Tốc độ phân bào gia tăng</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91836" y="165556"/>
            <a:ext cx="5867400" cy="430887"/>
          </a:xfrm>
          <a:prstGeom prst="rect">
            <a:avLst/>
          </a:prstGeom>
          <a:noFill/>
        </p:spPr>
        <p:txBody>
          <a:bodyPr wrap="square" rtlCol="0">
            <a:spAutoFit/>
          </a:bodyPr>
          <a:lstStyle/>
          <a:p>
            <a:pPr marL="342900" indent="-342900">
              <a:buFont typeface="Arial" panose="020B0604020202020204" pitchFamily="34" charset="0"/>
              <a:buChar char="•"/>
            </a:pPr>
            <a:r>
              <a:rPr lang="en-US" sz="2200" smtClean="0">
                <a:latin typeface="Times New Roman" panose="02020603050405020304" pitchFamily="18" charset="0"/>
                <a:cs typeface="Times New Roman" panose="02020603050405020304" pitchFamily="18" charset="0"/>
              </a:rPr>
              <a:t>Các tính chất đặc trưng của tế bào ác tính</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2028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76200"/>
            <a:ext cx="9144000" cy="6781800"/>
          </a:xfrm>
        </p:spPr>
        <p:txBody>
          <a:bodyPr>
            <a:normAutofit/>
          </a:bodyPr>
          <a:lstStyle/>
          <a:p>
            <a:pPr marL="45720" indent="0">
              <a:buNone/>
            </a:pPr>
            <a:r>
              <a:rPr lang="en-US" sz="2400"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1.3 </a:t>
            </a:r>
            <a:r>
              <a:rPr lang="vi-VN" sz="2400" b="1" dirty="0">
                <a:latin typeface="Times New Roman" panose="02020603050405020304" pitchFamily="18" charset="0"/>
                <a:cs typeface="Times New Roman" panose="02020603050405020304" pitchFamily="18" charset="0"/>
              </a:rPr>
              <a:t>ĐỊNH </a:t>
            </a:r>
            <a:r>
              <a:rPr lang="vi-VN" sz="2400" b="1" dirty="0" smtClean="0">
                <a:latin typeface="Times New Roman" panose="02020603050405020304" pitchFamily="18" charset="0"/>
                <a:cs typeface="Times New Roman" panose="02020603050405020304" pitchFamily="18" charset="0"/>
              </a:rPr>
              <a:t>NGHĨA</a:t>
            </a:r>
            <a:endParaRPr lang="en-US" sz="2400" b="1" dirty="0" smtClean="0">
              <a:latin typeface="Times New Roman" panose="02020603050405020304" pitchFamily="18" charset="0"/>
              <a:cs typeface="Times New Roman" panose="02020603050405020304" pitchFamily="18" charset="0"/>
            </a:endParaRPr>
          </a:p>
          <a:p>
            <a:pPr marL="45720" indent="0">
              <a:buNone/>
            </a:pP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Ung thư là một nhóm các bệnh liên quan đến việc phân chia tế bào một cách vô tổ chức và những tế bào đó có khả năng xâm lấn những mô khác bằng cách phát triển trực tiếp vào mô lân cận hoặc di chuyển đến nơi </a:t>
            </a:r>
            <a:r>
              <a:rPr lang="vi-VN"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a.</a:t>
            </a:r>
          </a:p>
          <a:p>
            <a:pPr marL="45720" indent="0">
              <a:buNone/>
            </a:pPr>
            <a:r>
              <a:rPr lang="en-US" sz="1800" b="1" dirty="0" smtClean="0">
                <a:latin typeface="Times New Roman" panose="02020603050405020304" pitchFamily="18" charset="0"/>
                <a:cs typeface="Times New Roman" panose="02020603050405020304" pitchFamily="18" charset="0"/>
              </a:rPr>
              <a:t>    </a:t>
            </a:r>
            <a:r>
              <a:rPr lang="vi-VN" sz="1800" b="1" dirty="0" smtClean="0">
                <a:latin typeface="Times New Roman" panose="02020603050405020304" pitchFamily="18" charset="0"/>
                <a:cs typeface="Times New Roman" panose="02020603050405020304" pitchFamily="18" charset="0"/>
              </a:rPr>
              <a:t>TRIỆU </a:t>
            </a:r>
            <a:r>
              <a:rPr lang="vi-VN" sz="1800" b="1" dirty="0">
                <a:latin typeface="Times New Roman" panose="02020603050405020304" pitchFamily="18" charset="0"/>
                <a:cs typeface="Times New Roman" panose="02020603050405020304" pitchFamily="18" charset="0"/>
              </a:rPr>
              <a:t>CHỨNG </a:t>
            </a:r>
            <a:endParaRPr lang="en-US" sz="1800" b="1" dirty="0" smtClean="0">
              <a:latin typeface="Times New Roman" panose="02020603050405020304" pitchFamily="18" charset="0"/>
              <a:cs typeface="Times New Roman" panose="02020603050405020304" pitchFamily="18" charset="0"/>
            </a:endParaRPr>
          </a:p>
          <a:p>
            <a:pPr marL="45720" indent="0">
              <a:buNone/>
            </a:pP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Triệu chứng tại chỗ: các khối u bất thường hay phù nề, chảy </a:t>
            </a:r>
            <a:r>
              <a:rPr lang="vi-VN" dirty="0" smtClean="0">
                <a:latin typeface="Times New Roman" panose="02020603050405020304" pitchFamily="18" charset="0"/>
                <a:cs typeface="Times New Roman" panose="02020603050405020304" pitchFamily="18" charset="0"/>
              </a:rPr>
              <a:t>máu, </a:t>
            </a:r>
            <a:r>
              <a:rPr lang="vi-VN" dirty="0">
                <a:latin typeface="Times New Roman" panose="02020603050405020304" pitchFamily="18" charset="0"/>
                <a:cs typeface="Times New Roman" panose="02020603050405020304" pitchFamily="18" charset="0"/>
              </a:rPr>
              <a:t>đau </a:t>
            </a:r>
            <a:r>
              <a:rPr lang="vi-VN" dirty="0" smtClean="0">
                <a:latin typeface="Times New Roman" panose="02020603050405020304" pitchFamily="18" charset="0"/>
                <a:cs typeface="Times New Roman" panose="02020603050405020304" pitchFamily="18" charset="0"/>
              </a:rPr>
              <a:t>hoặc </a:t>
            </a:r>
            <a:r>
              <a:rPr lang="vi-VN" dirty="0">
                <a:latin typeface="Times New Roman" panose="02020603050405020304" pitchFamily="18" charset="0"/>
                <a:cs typeface="Times New Roman" panose="02020603050405020304" pitchFamily="18" charset="0"/>
              </a:rPr>
              <a:t>loét </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Chèn ép vào mô xung quanh có thể gây ra các triệu chứng như vàng da. </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Triệu chứng của di </a:t>
            </a:r>
            <a:r>
              <a:rPr lang="vi-VN" dirty="0" smtClean="0">
                <a:latin typeface="Times New Roman" panose="02020603050405020304" pitchFamily="18" charset="0"/>
                <a:cs typeface="Times New Roman" panose="02020603050405020304" pitchFamily="18" charset="0"/>
              </a:rPr>
              <a:t>căn: </a:t>
            </a:r>
            <a:r>
              <a:rPr lang="vi-VN" dirty="0">
                <a:latin typeface="Times New Roman" panose="02020603050405020304" pitchFamily="18" charset="0"/>
                <a:cs typeface="Times New Roman" panose="02020603050405020304" pitchFamily="18" charset="0"/>
              </a:rPr>
              <a:t>hạch bạch huyết lớn lên, ho, ho ra máu, gan to, đau xương, gãy xương ở những xương bị tổn thương và các triệu chứng thần </a:t>
            </a:r>
            <a:r>
              <a:rPr lang="vi-VN" dirty="0" smtClean="0">
                <a:latin typeface="Times New Roman" panose="02020603050405020304" pitchFamily="18" charset="0"/>
                <a:cs typeface="Times New Roman" panose="02020603050405020304" pitchFamily="18" charset="0"/>
              </a:rPr>
              <a:t>kinh. </a:t>
            </a:r>
            <a:r>
              <a:rPr lang="vi-VN" dirty="0">
                <a:latin typeface="Times New Roman" panose="02020603050405020304" pitchFamily="18" charset="0"/>
                <a:cs typeface="Times New Roman" panose="02020603050405020304" pitchFamily="18" charset="0"/>
              </a:rPr>
              <a:t>‒ Triệu chứng toàn thân: sụt cân, chán ăn và suy mòn, tiết nhiều mồ </a:t>
            </a:r>
            <a:r>
              <a:rPr lang="vi-VN" dirty="0" smtClean="0">
                <a:latin typeface="Times New Roman" panose="02020603050405020304" pitchFamily="18" charset="0"/>
                <a:cs typeface="Times New Roman" panose="02020603050405020304" pitchFamily="18" charset="0"/>
              </a:rPr>
              <a:t>hôi, </a:t>
            </a:r>
            <a:r>
              <a:rPr lang="vi-VN" dirty="0">
                <a:latin typeface="Times New Roman" panose="02020603050405020304" pitchFamily="18" charset="0"/>
                <a:cs typeface="Times New Roman" panose="02020603050405020304" pitchFamily="18" charset="0"/>
              </a:rPr>
              <a:t>thiếu máu và các hội chứng cận u đặc </a:t>
            </a:r>
            <a:r>
              <a:rPr lang="vi-VN" dirty="0" smtClean="0">
                <a:latin typeface="Times New Roman" panose="02020603050405020304" pitchFamily="18" charset="0"/>
                <a:cs typeface="Times New Roman" panose="02020603050405020304" pitchFamily="18" charset="0"/>
              </a:rPr>
              <a:t>hiệu</a:t>
            </a:r>
          </a:p>
          <a:p>
            <a:pPr marL="45720" indent="0">
              <a:buNone/>
            </a:pPr>
            <a:r>
              <a:rPr lang="vi-VN" sz="2400" b="1" dirty="0">
                <a:solidFill>
                  <a:schemeClr val="tx1"/>
                </a:solidFill>
                <a:latin typeface="Times New Roman" pitchFamily="18" charset="0"/>
                <a:cs typeface="Times New Roman" pitchFamily="18" charset="0"/>
              </a:rPr>
              <a:t>1.4 CHẨN ĐOÁN</a:t>
            </a:r>
          </a:p>
          <a:p>
            <a:pPr marL="45720" indent="0">
              <a:buNone/>
            </a:pPr>
            <a:r>
              <a:rPr lang="vi-VN" dirty="0">
                <a:solidFill>
                  <a:schemeClr val="tx1"/>
                </a:solidFill>
                <a:latin typeface="Times New Roman" pitchFamily="18" charset="0"/>
                <a:cs typeface="Times New Roman" pitchFamily="18" charset="0"/>
              </a:rPr>
              <a:t>‒ Mục tiêu chẩn đoán bệnh ung thư gồm: chẩn đoán xác định </a:t>
            </a:r>
          </a:p>
          <a:p>
            <a:pPr marL="45720" indent="0">
              <a:buNone/>
            </a:pPr>
            <a:r>
              <a:rPr lang="vi-VN" dirty="0">
                <a:solidFill>
                  <a:schemeClr val="tx1"/>
                </a:solidFill>
                <a:latin typeface="Times New Roman" pitchFamily="18" charset="0"/>
                <a:cs typeface="Times New Roman" pitchFamily="18" charset="0"/>
              </a:rPr>
              <a:t>– chẩn đoán giai đoạn </a:t>
            </a:r>
          </a:p>
          <a:p>
            <a:pPr marL="45720" indent="0">
              <a:buNone/>
            </a:pPr>
            <a:r>
              <a:rPr lang="vi-VN" dirty="0">
                <a:solidFill>
                  <a:schemeClr val="tx1"/>
                </a:solidFill>
                <a:latin typeface="Times New Roman" pitchFamily="18" charset="0"/>
                <a:cs typeface="Times New Roman" pitchFamily="18" charset="0"/>
              </a:rPr>
              <a:t>– chẩn đoán sớm ung thư.</a:t>
            </a:r>
          </a:p>
          <a:p>
            <a:pPr marL="45720" indent="0">
              <a:buNone/>
            </a:pPr>
            <a:r>
              <a:rPr lang="vi-VN" dirty="0" smtClean="0">
                <a:solidFill>
                  <a:schemeClr val="tx1"/>
                </a:solidFill>
                <a:latin typeface="Times New Roman" pitchFamily="18" charset="0"/>
                <a:cs typeface="Times New Roman" pitchFamily="18" charset="0"/>
              </a:rPr>
              <a:t>=&gt; </a:t>
            </a:r>
            <a:r>
              <a:rPr lang="vi-VN" dirty="0">
                <a:solidFill>
                  <a:schemeClr val="tx1"/>
                </a:solidFill>
                <a:latin typeface="Times New Roman" pitchFamily="18" charset="0"/>
                <a:cs typeface="Times New Roman" pitchFamily="18" charset="0"/>
              </a:rPr>
              <a:t>Để đạt mục tiêu của chẩn đoán ung thư cần tiến hành 3 bước: chẩn đoán ban đầu, xác định và giai đoạn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9955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Autofit/>
          </a:bodyPr>
          <a:lstStyle/>
          <a:p>
            <a:pPr algn="l"/>
            <a:r>
              <a:rPr lang="vi-VN" b="1" dirty="0" smtClean="0">
                <a:solidFill>
                  <a:schemeClr val="tx1"/>
                </a:solidFill>
                <a:latin typeface="Times New Roman" pitchFamily="18" charset="0"/>
                <a:cs typeface="Times New Roman" pitchFamily="18" charset="0"/>
              </a:rPr>
              <a:t>1.4.1</a:t>
            </a:r>
            <a:r>
              <a:rPr lang="vi-VN" b="1" dirty="0" smtClean="0">
                <a:solidFill>
                  <a:schemeClr val="tx1"/>
                </a:solidFill>
                <a:latin typeface="Times New Roman" pitchFamily="18" charset="0"/>
                <a:cs typeface="Times New Roman" pitchFamily="18" charset="0"/>
              </a:rPr>
              <a:t>. Các triệu chứng lâm sàng giúp chẩn </a:t>
            </a:r>
            <a:r>
              <a:rPr lang="vi-VN" b="1" dirty="0" smtClean="0">
                <a:solidFill>
                  <a:schemeClr val="tx1"/>
                </a:solidFill>
                <a:latin typeface="Times New Roman" pitchFamily="18" charset="0"/>
                <a:cs typeface="Times New Roman" pitchFamily="18" charset="0"/>
              </a:rPr>
              <a:t>đoán</a:t>
            </a:r>
          </a:p>
          <a:p>
            <a:pPr algn="l"/>
            <a:r>
              <a:rPr lang="vi-VN" b="1" dirty="0" smtClean="0">
                <a:solidFill>
                  <a:schemeClr val="tx1"/>
                </a:solidFill>
                <a:latin typeface="Times New Roman" pitchFamily="18" charset="0"/>
                <a:cs typeface="Times New Roman" pitchFamily="18" charset="0"/>
              </a:rPr>
              <a:t>a. Triệu </a:t>
            </a:r>
            <a:r>
              <a:rPr lang="vi-VN" b="1" dirty="0" smtClean="0">
                <a:solidFill>
                  <a:schemeClr val="tx1"/>
                </a:solidFill>
                <a:latin typeface="Times New Roman" pitchFamily="18" charset="0"/>
                <a:cs typeface="Times New Roman" pitchFamily="18" charset="0"/>
              </a:rPr>
              <a:t>chứng báo hiệu ung thư</a:t>
            </a:r>
            <a:r>
              <a:rPr lang="vi-VN" dirty="0" smtClean="0">
                <a:solidFill>
                  <a:schemeClr val="tx1"/>
                </a:solidFill>
                <a:latin typeface="Times New Roman" pitchFamily="18" charset="0"/>
                <a:cs typeface="Times New Roman" pitchFamily="18" charset="0"/>
              </a:rPr>
              <a:t>: </a:t>
            </a:r>
            <a:endParaRPr lang="vi-VN" dirty="0" smtClean="0">
              <a:solidFill>
                <a:schemeClr val="tx1"/>
              </a:solidFill>
              <a:latin typeface="Times New Roman" pitchFamily="18" charset="0"/>
              <a:cs typeface="Times New Roman" pitchFamily="18" charset="0"/>
            </a:endParaRPr>
          </a:p>
          <a:p>
            <a:pPr algn="l"/>
            <a:r>
              <a:rPr lang="vi-VN" dirty="0" smtClean="0">
                <a:solidFill>
                  <a:schemeClr val="tx1"/>
                </a:solidFill>
                <a:latin typeface="Times New Roman" pitchFamily="18" charset="0"/>
                <a:cs typeface="Times New Roman" pitchFamily="18" charset="0"/>
              </a:rPr>
              <a:t>Xuất </a:t>
            </a:r>
            <a:r>
              <a:rPr lang="vi-VN" dirty="0" smtClean="0">
                <a:solidFill>
                  <a:schemeClr val="tx1"/>
                </a:solidFill>
                <a:latin typeface="Times New Roman" pitchFamily="18" charset="0"/>
                <a:cs typeface="Times New Roman" pitchFamily="18" charset="0"/>
              </a:rPr>
              <a:t>hiện sớm, ít đặc hiệu, ít ảnh hưởng dễ bị bỏ </a:t>
            </a:r>
            <a:r>
              <a:rPr lang="vi-VN" dirty="0" smtClean="0">
                <a:solidFill>
                  <a:schemeClr val="tx1"/>
                </a:solidFill>
                <a:latin typeface="Times New Roman" pitchFamily="18" charset="0"/>
                <a:cs typeface="Times New Roman" pitchFamily="18" charset="0"/>
              </a:rPr>
              <a:t>qua : Ho</a:t>
            </a:r>
            <a:r>
              <a:rPr lang="vi-VN" dirty="0" smtClean="0">
                <a:solidFill>
                  <a:schemeClr val="tx1"/>
                </a:solidFill>
                <a:latin typeface="Times New Roman" pitchFamily="18" charset="0"/>
                <a:cs typeface="Times New Roman" pitchFamily="18" charset="0"/>
              </a:rPr>
              <a:t>, </a:t>
            </a:r>
            <a:r>
              <a:rPr lang="vi-VN" dirty="0" smtClean="0">
                <a:solidFill>
                  <a:schemeClr val="tx1"/>
                </a:solidFill>
                <a:latin typeface="Times New Roman" pitchFamily="18" charset="0"/>
                <a:cs typeface="Times New Roman" pitchFamily="18" charset="0"/>
              </a:rPr>
              <a:t>xuất </a:t>
            </a:r>
            <a:r>
              <a:rPr lang="vi-VN" dirty="0" smtClean="0">
                <a:solidFill>
                  <a:schemeClr val="tx1"/>
                </a:solidFill>
                <a:latin typeface="Times New Roman" pitchFamily="18" charset="0"/>
                <a:cs typeface="Times New Roman" pitchFamily="18" charset="0"/>
              </a:rPr>
              <a:t>huyết, tiết dịch bất thường, Nổi u cục cứng phát triển nhanh,Vết loét </a:t>
            </a:r>
            <a:r>
              <a:rPr lang="vi-VN" dirty="0" smtClean="0">
                <a:solidFill>
                  <a:schemeClr val="tx1"/>
                </a:solidFill>
                <a:latin typeface="Times New Roman" pitchFamily="18" charset="0"/>
                <a:cs typeface="Times New Roman" pitchFamily="18" charset="0"/>
              </a:rPr>
              <a:t>dai dẳng </a:t>
            </a:r>
            <a:r>
              <a:rPr lang="vi-VN" dirty="0" smtClean="0">
                <a:solidFill>
                  <a:schemeClr val="tx1"/>
                </a:solidFill>
                <a:latin typeface="Times New Roman" pitchFamily="18" charset="0"/>
                <a:cs typeface="Times New Roman" pitchFamily="18" charset="0"/>
              </a:rPr>
              <a:t>khó liền, Thay đổi tính chất, kích thước nốt ruồi, Nổi hạch bất thương, </a:t>
            </a:r>
            <a:r>
              <a:rPr lang="vi-VN" dirty="0" smtClean="0">
                <a:solidFill>
                  <a:schemeClr val="tx1"/>
                </a:solidFill>
                <a:latin typeface="Times New Roman" pitchFamily="18" charset="0"/>
                <a:cs typeface="Times New Roman" pitchFamily="18" charset="0"/>
              </a:rPr>
              <a:t>cứng</a:t>
            </a:r>
            <a:r>
              <a:rPr lang="vi-VN" dirty="0">
                <a:solidFill>
                  <a:schemeClr val="tx1"/>
                </a:solidFill>
                <a:latin typeface="Times New Roman" pitchFamily="18" charset="0"/>
                <a:cs typeface="Times New Roman" pitchFamily="18" charset="0"/>
              </a:rPr>
              <a:t>.</a:t>
            </a:r>
            <a:endParaRPr lang="vi-VN" dirty="0" smtClean="0">
              <a:solidFill>
                <a:schemeClr val="tx1"/>
              </a:solidFill>
              <a:latin typeface="Times New Roman" pitchFamily="18" charset="0"/>
              <a:cs typeface="Times New Roman" pitchFamily="18" charset="0"/>
            </a:endParaRPr>
          </a:p>
          <a:p>
            <a:pPr algn="l"/>
            <a:r>
              <a:rPr lang="vi-VN" b="1" dirty="0" smtClean="0">
                <a:solidFill>
                  <a:schemeClr val="tx1"/>
                </a:solidFill>
                <a:latin typeface="Times New Roman" pitchFamily="18" charset="0"/>
                <a:cs typeface="Times New Roman" pitchFamily="18" charset="0"/>
              </a:rPr>
              <a:t>b</a:t>
            </a:r>
            <a:r>
              <a:rPr lang="vi-VN" b="1" dirty="0" smtClean="0">
                <a:solidFill>
                  <a:schemeClr val="tx1"/>
                </a:solidFill>
                <a:latin typeface="Times New Roman" pitchFamily="18" charset="0"/>
                <a:cs typeface="Times New Roman" pitchFamily="18" charset="0"/>
              </a:rPr>
              <a:t>. Các triệu chứng rõ rệt:</a:t>
            </a:r>
          </a:p>
          <a:p>
            <a:pPr algn="l"/>
            <a:r>
              <a:rPr lang="vi-VN" dirty="0" smtClean="0">
                <a:solidFill>
                  <a:schemeClr val="tx1"/>
                </a:solidFill>
                <a:latin typeface="Times New Roman" pitchFamily="18" charset="0"/>
                <a:cs typeface="Times New Roman" pitchFamily="18" charset="0"/>
              </a:rPr>
              <a:t>- Sụt cân, Đau, Hội chứng bít tắc, Triệu chứng xâm lấn và chèn ép, Triệu chứng di căn.</a:t>
            </a:r>
          </a:p>
          <a:p>
            <a:pPr algn="l"/>
            <a:r>
              <a:rPr lang="vi-VN" b="1" dirty="0" smtClean="0">
                <a:solidFill>
                  <a:schemeClr val="tx1"/>
                </a:solidFill>
                <a:latin typeface="Times New Roman" pitchFamily="18" charset="0"/>
                <a:cs typeface="Times New Roman" pitchFamily="18" charset="0"/>
              </a:rPr>
              <a:t>c. Hội chứng cận ung thư </a:t>
            </a:r>
          </a:p>
          <a:p>
            <a:pPr algn="l"/>
            <a:r>
              <a:rPr lang="vi-VN" dirty="0" smtClean="0">
                <a:solidFill>
                  <a:schemeClr val="tx1"/>
                </a:solidFill>
                <a:latin typeface="Times New Roman" pitchFamily="18" charset="0"/>
                <a:cs typeface="Times New Roman" pitchFamily="18" charset="0"/>
              </a:rPr>
              <a:t>- Là các triệu chứng lâm sàng và sinh học do hoạt động mang</a:t>
            </a:r>
            <a:r>
              <a:rPr lang="vi-VN" dirty="0">
                <a:solidFill>
                  <a:schemeClr val="tx1"/>
                </a:solidFill>
                <a:latin typeface="Times New Roman" pitchFamily="18" charset="0"/>
                <a:cs typeface="Times New Roman" pitchFamily="18" charset="0"/>
              </a:rPr>
              <a:t> </a:t>
            </a:r>
            <a:r>
              <a:rPr lang="vi-VN" dirty="0" smtClean="0">
                <a:solidFill>
                  <a:schemeClr val="tx1"/>
                </a:solidFill>
                <a:latin typeface="Times New Roman" pitchFamily="18" charset="0"/>
                <a:cs typeface="Times New Roman" pitchFamily="18" charset="0"/>
              </a:rPr>
              <a:t>tính nội tiết của một số ung thư:</a:t>
            </a:r>
          </a:p>
          <a:p>
            <a:pPr algn="l"/>
            <a:r>
              <a:rPr lang="vi-VN" dirty="0" smtClean="0">
                <a:solidFill>
                  <a:schemeClr val="tx1"/>
                </a:solidFill>
                <a:latin typeface="Times New Roman" pitchFamily="18" charset="0"/>
                <a:cs typeface="Times New Roman" pitchFamily="18" charset="0"/>
              </a:rPr>
              <a:t>- Sốt kéo dài không rõ nguyên nhân</a:t>
            </a:r>
          </a:p>
          <a:p>
            <a:pPr algn="l"/>
            <a:r>
              <a:rPr lang="vi-VN" dirty="0" smtClean="0">
                <a:solidFill>
                  <a:schemeClr val="tx1"/>
                </a:solidFill>
                <a:latin typeface="Times New Roman" pitchFamily="18" charset="0"/>
                <a:cs typeface="Times New Roman" pitchFamily="18" charset="0"/>
              </a:rPr>
              <a:t>- K phế quản nhất là loại tế bào nhỏ hay tiết ra các chất nội tiết như STH</a:t>
            </a:r>
          </a:p>
          <a:p>
            <a:pPr algn="l"/>
            <a:r>
              <a:rPr lang="vi-VN" dirty="0" smtClean="0">
                <a:solidFill>
                  <a:schemeClr val="tx1"/>
                </a:solidFill>
                <a:latin typeface="Times New Roman" pitchFamily="18" charset="0"/>
                <a:cs typeface="Times New Roman" pitchFamily="18" charset="0"/>
              </a:rPr>
              <a:t>- K tụy, giáp, vú có thể tiết ACTH gây hội chứng Cusching</a:t>
            </a:r>
          </a:p>
          <a:p>
            <a:pPr algn="l"/>
            <a:r>
              <a:rPr lang="vi-VN" dirty="0" smtClean="0">
                <a:solidFill>
                  <a:schemeClr val="tx1"/>
                </a:solidFill>
                <a:latin typeface="Times New Roman" pitchFamily="18" charset="0"/>
                <a:cs typeface="Times New Roman" pitchFamily="18" charset="0"/>
              </a:rPr>
              <a:t>- K thận, K phổi dạng biểu bì, K phụ khoa hay thấy hội chứng thyroxin huyết cao, </a:t>
            </a:r>
            <a:r>
              <a:rPr lang="vi-VN" dirty="0" smtClean="0">
                <a:solidFill>
                  <a:schemeClr val="tx1"/>
                </a:solidFill>
                <a:latin typeface="Times New Roman" pitchFamily="18" charset="0"/>
                <a:cs typeface="Times New Roman" pitchFamily="18" charset="0"/>
              </a:rPr>
              <a:t>canxi huyết cao. </a:t>
            </a:r>
            <a:endParaRPr lang="vi-VN" dirty="0" smtClean="0">
              <a:solidFill>
                <a:schemeClr val="tx1"/>
              </a:solidFill>
              <a:latin typeface="Times New Roman" pitchFamily="18" charset="0"/>
              <a:cs typeface="Times New Roman" pitchFamily="18" charset="0"/>
            </a:endParaRPr>
          </a:p>
          <a:p>
            <a:pPr algn="l"/>
            <a:endParaRPr lang="vi-VN" dirty="0" smtClean="0">
              <a:solidFill>
                <a:schemeClr val="tx1"/>
              </a:solidFill>
              <a:latin typeface="Times New Roman" pitchFamily="18" charset="0"/>
              <a:cs typeface="Times New Roman" pitchFamily="18" charset="0"/>
            </a:endParaRPr>
          </a:p>
          <a:p>
            <a:pPr algn="l"/>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58184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068" y="0"/>
            <a:ext cx="9158068" cy="6858000"/>
          </a:xfrm>
          <a:prstGeom prst="rect">
            <a:avLst/>
          </a:prstGeom>
        </p:spPr>
        <p:txBody>
          <a:bodyPr>
            <a:noAutofit/>
          </a:bodyPr>
          <a:lstStyle/>
          <a:p>
            <a:pPr marL="0" indent="0">
              <a:buNone/>
            </a:pPr>
            <a:r>
              <a:rPr lang="vi-VN" sz="2400" b="1" dirty="0" smtClean="0">
                <a:latin typeface="Times New Roman" pitchFamily="18" charset="0"/>
                <a:cs typeface="Times New Roman" pitchFamily="18" charset="0"/>
              </a:rPr>
              <a:t>1.4.2 Các phương pháp chẩn đoán cận lâm sàng</a:t>
            </a:r>
          </a:p>
          <a:p>
            <a:pPr marL="0" indent="0">
              <a:buNone/>
            </a:pPr>
            <a:r>
              <a:rPr lang="vi-VN" sz="2400" dirty="0" smtClean="0">
                <a:latin typeface="Times New Roman" pitchFamily="18" charset="0"/>
                <a:cs typeface="Times New Roman" pitchFamily="18" charset="0"/>
              </a:rPr>
              <a:t>a. Chẩn đoán nội soi</a:t>
            </a:r>
          </a:p>
          <a:p>
            <a:pPr marL="0" indent="0">
              <a:buNone/>
            </a:pPr>
            <a:r>
              <a:rPr lang="vi-VN" sz="2400" dirty="0" smtClean="0">
                <a:latin typeface="Times New Roman" pitchFamily="18" charset="0"/>
                <a:cs typeface="Times New Roman" pitchFamily="18" charset="0"/>
              </a:rPr>
              <a:t>b. Chẩn đoán điện quang, CT</a:t>
            </a:r>
          </a:p>
          <a:p>
            <a:pPr marL="0" indent="0">
              <a:buNone/>
            </a:pPr>
            <a:r>
              <a:rPr lang="vi-VN" sz="2400" dirty="0" smtClean="0">
                <a:latin typeface="Times New Roman" pitchFamily="18" charset="0"/>
                <a:cs typeface="Times New Roman" pitchFamily="18" charset="0"/>
              </a:rPr>
              <a:t>c. Siêu âm</a:t>
            </a:r>
          </a:p>
          <a:p>
            <a:pPr marL="0" indent="0">
              <a:buNone/>
            </a:pPr>
            <a:r>
              <a:rPr lang="vi-VN" sz="2400" dirty="0" smtClean="0">
                <a:latin typeface="Times New Roman" pitchFamily="18" charset="0"/>
                <a:cs typeface="Times New Roman" pitchFamily="18" charset="0"/>
              </a:rPr>
              <a:t>d. Đồng vị phóng xạ</a:t>
            </a:r>
          </a:p>
          <a:p>
            <a:pPr marL="0" indent="0">
              <a:buNone/>
            </a:pPr>
            <a:r>
              <a:rPr lang="vi-VN" sz="2400" dirty="0" smtClean="0">
                <a:latin typeface="Times New Roman" pitchFamily="18" charset="0"/>
                <a:cs typeface="Times New Roman" pitchFamily="18" charset="0"/>
              </a:rPr>
              <a:t>e. Chụp cộng hưởng từ (MRI)</a:t>
            </a:r>
          </a:p>
          <a:p>
            <a:pPr marL="0" indent="0">
              <a:buNone/>
            </a:pPr>
            <a:r>
              <a:rPr lang="vi-VN" sz="2400" dirty="0" smtClean="0">
                <a:latin typeface="Times New Roman" pitchFamily="18" charset="0"/>
                <a:cs typeface="Times New Roman" pitchFamily="18" charset="0"/>
              </a:rPr>
              <a:t>f. PET /CT</a:t>
            </a:r>
          </a:p>
          <a:p>
            <a:pPr marL="0" indent="0">
              <a:buNone/>
            </a:pPr>
            <a:r>
              <a:rPr lang="vi-VN" sz="2400" dirty="0" smtClean="0">
                <a:latin typeface="Times New Roman" pitchFamily="18" charset="0"/>
                <a:cs typeface="Times New Roman" pitchFamily="18" charset="0"/>
              </a:rPr>
              <a:t>g. Chất chỉ điểm ung thư : là những chất xuất hiện và</a:t>
            </a:r>
          </a:p>
          <a:p>
            <a:pPr marL="0" indent="0">
              <a:buNone/>
            </a:pPr>
            <a:r>
              <a:rPr lang="vi-VN" sz="2400" dirty="0" smtClean="0">
                <a:latin typeface="Times New Roman" pitchFamily="18" charset="0"/>
                <a:cs typeface="Times New Roman" pitchFamily="18" charset="0"/>
              </a:rPr>
              <a:t>thay đổi nồng độ trong cơ thể liên quan đến sự phát</a:t>
            </a:r>
          </a:p>
          <a:p>
            <a:pPr marL="0" indent="0">
              <a:buNone/>
            </a:pPr>
            <a:r>
              <a:rPr lang="vi-VN" sz="2400" dirty="0" smtClean="0">
                <a:latin typeface="Times New Roman" pitchFamily="18" charset="0"/>
                <a:cs typeface="Times New Roman" pitchFamily="18" charset="0"/>
              </a:rPr>
              <a:t>sinh và phát triển của ung thư. Chia 2 loại chính:</a:t>
            </a:r>
          </a:p>
          <a:p>
            <a:pPr marL="0" indent="0">
              <a:buNone/>
            </a:pPr>
            <a:r>
              <a:rPr lang="vi-VN" sz="2400" dirty="0" smtClean="0">
                <a:latin typeface="Times New Roman" pitchFamily="18" charset="0"/>
                <a:cs typeface="Times New Roman" pitchFamily="18" charset="0"/>
              </a:rPr>
              <a:t>‒ Tế bào chỉ điểm</a:t>
            </a:r>
          </a:p>
          <a:p>
            <a:pPr marL="0" indent="0">
              <a:buNone/>
            </a:pPr>
            <a:r>
              <a:rPr lang="vi-VN" sz="2400" dirty="0" smtClean="0">
                <a:latin typeface="Times New Roman" pitchFamily="18" charset="0"/>
                <a:cs typeface="Times New Roman" pitchFamily="18" charset="0"/>
              </a:rPr>
              <a:t>‒ Dịch thể chỉ điểm</a:t>
            </a:r>
          </a:p>
          <a:p>
            <a:pPr marL="0" indent="0">
              <a:buNone/>
            </a:pPr>
            <a:r>
              <a:rPr lang="vi-VN" sz="2400" dirty="0" smtClean="0">
                <a:latin typeface="Times New Roman" pitchFamily="18" charset="0"/>
                <a:cs typeface="Times New Roman" pitchFamily="18" charset="0"/>
              </a:rPr>
              <a:t>h. Chẩn đoán tế bào học (chọc hút)</a:t>
            </a:r>
          </a:p>
          <a:p>
            <a:pPr marL="0" indent="0">
              <a:buNone/>
            </a:pPr>
            <a:r>
              <a:rPr lang="vi-VN" sz="2400" dirty="0" smtClean="0">
                <a:latin typeface="Times New Roman" pitchFamily="18" charset="0"/>
                <a:cs typeface="Times New Roman" pitchFamily="18" charset="0"/>
              </a:rPr>
              <a:t>i.   Chẩn </a:t>
            </a:r>
            <a:r>
              <a:rPr lang="vi-VN" sz="2400" dirty="0" smtClean="0">
                <a:latin typeface="Times New Roman" pitchFamily="18" charset="0"/>
                <a:cs typeface="Times New Roman" pitchFamily="18" charset="0"/>
              </a:rPr>
              <a:t>đoán giải phẫu bệnh lý: là </a:t>
            </a:r>
            <a:r>
              <a:rPr lang="vi-VN" sz="2400" dirty="0" smtClean="0">
                <a:latin typeface="Times New Roman" pitchFamily="18" charset="0"/>
                <a:cs typeface="Times New Roman" pitchFamily="18" charset="0"/>
              </a:rPr>
              <a:t>PP</a:t>
            </a:r>
            <a:r>
              <a:rPr lang="vi-VN"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quyết định nhất để khẳng định bệnh ung thư.</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1001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a:prstGeom prst="rect">
            <a:avLst/>
          </a:prstGeom>
        </p:spPr>
        <p:txBody>
          <a:bodyPr>
            <a:noAutofit/>
          </a:bodyPr>
          <a:lstStyle/>
          <a:p>
            <a:pPr marL="0" indent="0">
              <a:buNone/>
            </a:pPr>
            <a:r>
              <a:rPr lang="vi-VN" b="1" dirty="0" smtClean="0">
                <a:latin typeface="Times New Roman" pitchFamily="18" charset="0"/>
                <a:cs typeface="Times New Roman" pitchFamily="18" charset="0"/>
              </a:rPr>
              <a:t>1.4.3 Chẩn đoán giai đoạn ung thư</a:t>
            </a:r>
            <a:r>
              <a:rPr lang="vi-VN" b="1" dirty="0" smtClean="0">
                <a:latin typeface="Times New Roman" pitchFamily="18" charset="0"/>
                <a:cs typeface="Times New Roman" pitchFamily="18" charset="0"/>
              </a:rPr>
              <a:t>:</a:t>
            </a:r>
          </a:p>
          <a:p>
            <a:pPr marL="0" indent="0">
              <a:buNone/>
            </a:pPr>
            <a:r>
              <a:rPr lang="vi-VN"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Hiệp hội chống </a:t>
            </a:r>
            <a:r>
              <a:rPr lang="vi-VN" dirty="0">
                <a:latin typeface="Times New Roman" pitchFamily="18" charset="0"/>
                <a:cs typeface="Times New Roman" pitchFamily="18" charset="0"/>
              </a:rPr>
              <a:t>K</a:t>
            </a:r>
            <a:r>
              <a:rPr lang="vi-VN"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quốc tế đã phát triển một hệ thống phân chia giai đoạn của các khối u ác tính gọi là TNM </a:t>
            </a:r>
            <a:r>
              <a:rPr lang="vi-VN" dirty="0" smtClean="0">
                <a:latin typeface="Times New Roman" pitchFamily="18" charset="0"/>
                <a:cs typeface="Times New Roman" pitchFamily="18" charset="0"/>
              </a:rPr>
              <a:t>(tumor- </a:t>
            </a:r>
            <a:r>
              <a:rPr lang="vi-VN" dirty="0" smtClean="0">
                <a:latin typeface="Times New Roman" pitchFamily="18" charset="0"/>
                <a:cs typeface="Times New Roman" pitchFamily="18" charset="0"/>
              </a:rPr>
              <a:t>khối u, </a:t>
            </a:r>
            <a:r>
              <a:rPr lang="vi-VN" dirty="0" smtClean="0">
                <a:latin typeface="Times New Roman" pitchFamily="18" charset="0"/>
                <a:cs typeface="Times New Roman" pitchFamily="18" charset="0"/>
              </a:rPr>
              <a:t>node - </a:t>
            </a:r>
            <a:r>
              <a:rPr lang="vi-VN" dirty="0" smtClean="0">
                <a:latin typeface="Times New Roman" pitchFamily="18" charset="0"/>
                <a:cs typeface="Times New Roman" pitchFamily="18" charset="0"/>
              </a:rPr>
              <a:t>hạch lympho, </a:t>
            </a:r>
            <a:r>
              <a:rPr lang="vi-VN" dirty="0" smtClean="0">
                <a:latin typeface="Times New Roman" pitchFamily="18" charset="0"/>
                <a:cs typeface="Times New Roman" pitchFamily="18" charset="0"/>
              </a:rPr>
              <a:t>metastasis </a:t>
            </a:r>
            <a:r>
              <a:rPr lang="vi-VN" dirty="0" smtClean="0">
                <a:latin typeface="Times New Roman" pitchFamily="18" charset="0"/>
                <a:cs typeface="Times New Roman" pitchFamily="18" charset="0"/>
              </a:rPr>
              <a:t>- di căn).</a:t>
            </a:r>
          </a:p>
          <a:p>
            <a:pPr marL="0" indent="0">
              <a:buNone/>
            </a:pPr>
            <a:r>
              <a:rPr lang="vi-VN" dirty="0" smtClean="0">
                <a:latin typeface="Times New Roman" pitchFamily="18" charset="0"/>
                <a:cs typeface="Times New Roman" pitchFamily="18" charset="0"/>
              </a:rPr>
              <a:t>‒ Trong một vài </a:t>
            </a:r>
            <a:r>
              <a:rPr lang="vi-VN" dirty="0">
                <a:latin typeface="Times New Roman" pitchFamily="18" charset="0"/>
                <a:cs typeface="Times New Roman" pitchFamily="18" charset="0"/>
              </a:rPr>
              <a:t>K</a:t>
            </a:r>
            <a:r>
              <a:rPr lang="vi-VN"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cụ thể, một số </a:t>
            </a:r>
            <a:r>
              <a:rPr lang="vi-VN" dirty="0" smtClean="0">
                <a:latin typeface="Times New Roman" pitchFamily="18" charset="0"/>
                <a:cs typeface="Times New Roman" pitchFamily="18" charset="0"/>
              </a:rPr>
              <a:t>bảng phân </a:t>
            </a:r>
            <a:r>
              <a:rPr lang="vi-VN" dirty="0" smtClean="0">
                <a:latin typeface="Times New Roman" pitchFamily="18" charset="0"/>
                <a:cs typeface="Times New Roman" pitchFamily="18" charset="0"/>
              </a:rPr>
              <a:t>loại khác lại thích hợp hơn, </a:t>
            </a:r>
            <a:r>
              <a:rPr lang="vi-VN" dirty="0" smtClean="0">
                <a:latin typeface="Times New Roman" pitchFamily="18" charset="0"/>
                <a:cs typeface="Times New Roman" pitchFamily="18" charset="0"/>
              </a:rPr>
              <a:t>VD </a:t>
            </a:r>
            <a:r>
              <a:rPr lang="vi-VN" dirty="0" smtClean="0">
                <a:latin typeface="Times New Roman" pitchFamily="18" charset="0"/>
                <a:cs typeface="Times New Roman" pitchFamily="18" charset="0"/>
              </a:rPr>
              <a:t>hệ thống </a:t>
            </a:r>
            <a:r>
              <a:rPr lang="vi-VN" dirty="0" smtClean="0">
                <a:latin typeface="Times New Roman" pitchFamily="18" charset="0"/>
                <a:cs typeface="Times New Roman" pitchFamily="18" charset="0"/>
              </a:rPr>
              <a:t>xếp loại FAB dùng cho một số bệnh </a:t>
            </a:r>
            <a:r>
              <a:rPr lang="vi-VN" dirty="0" smtClean="0">
                <a:latin typeface="Times New Roman" pitchFamily="18" charset="0"/>
                <a:cs typeface="Times New Roman" pitchFamily="18" charset="0"/>
              </a:rPr>
              <a:t>bạch huyết</a:t>
            </a:r>
            <a:r>
              <a:rPr lang="vi-VN" dirty="0" smtClean="0">
                <a:latin typeface="Times New Roman" pitchFamily="18" charset="0"/>
                <a:cs typeface="Times New Roman" pitchFamily="18" charset="0"/>
              </a:rPr>
              <a:t>.</a:t>
            </a:r>
          </a:p>
          <a:p>
            <a:pPr marL="0" indent="0">
              <a:buNone/>
            </a:pPr>
            <a:r>
              <a:rPr lang="vi-VN" b="1" dirty="0" smtClean="0">
                <a:latin typeface="Times New Roman" pitchFamily="18" charset="0"/>
                <a:cs typeface="Times New Roman" pitchFamily="18" charset="0"/>
              </a:rPr>
              <a:t>Chẩn đoán các loại ung thư</a:t>
            </a:r>
            <a:r>
              <a:rPr lang="vi-VN" dirty="0" smtClean="0">
                <a:latin typeface="Times New Roman" pitchFamily="18" charset="0"/>
                <a:cs typeface="Times New Roman" pitchFamily="18" charset="0"/>
              </a:rPr>
              <a:t>:</a:t>
            </a:r>
          </a:p>
          <a:p>
            <a:pPr marL="0" indent="0">
              <a:lnSpc>
                <a:spcPct val="120000"/>
              </a:lnSpc>
              <a:buNone/>
            </a:pPr>
            <a:r>
              <a:rPr lang="vi-VN" dirty="0" smtClean="0">
                <a:latin typeface="Times New Roman" pitchFamily="18" charset="0"/>
                <a:cs typeface="Times New Roman" pitchFamily="18" charset="0"/>
              </a:rPr>
              <a:t>Tế bào </a:t>
            </a:r>
            <a:r>
              <a:rPr lang="vi-VN" dirty="0">
                <a:latin typeface="Times New Roman" pitchFamily="18" charset="0"/>
                <a:cs typeface="Times New Roman" pitchFamily="18" charset="0"/>
              </a:rPr>
              <a:t>K</a:t>
            </a:r>
            <a:r>
              <a:rPr lang="vi-VN"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trong một khối u (bao gồm cả tế bào đã di căn) đều xuất phát từ một tế bào duy nhất phân chia mà thành. Do đó một bệnh </a:t>
            </a:r>
            <a:r>
              <a:rPr lang="vi-VN" dirty="0">
                <a:latin typeface="Times New Roman" pitchFamily="18" charset="0"/>
                <a:cs typeface="Times New Roman" pitchFamily="18" charset="0"/>
              </a:rPr>
              <a:t>K</a:t>
            </a:r>
            <a:r>
              <a:rPr lang="vi-VN" dirty="0" smtClean="0">
                <a:latin typeface="Times New Roman" pitchFamily="18" charset="0"/>
                <a:cs typeface="Times New Roman" pitchFamily="18" charset="0"/>
              </a:rPr>
              <a:t> được </a:t>
            </a:r>
            <a:r>
              <a:rPr lang="vi-VN" dirty="0" smtClean="0">
                <a:latin typeface="Times New Roman" pitchFamily="18" charset="0"/>
                <a:cs typeface="Times New Roman" pitchFamily="18" charset="0"/>
              </a:rPr>
              <a:t>phân loại theo loại tế bào khởi phát và theo vị trí của tế bào đó:</a:t>
            </a:r>
          </a:p>
          <a:p>
            <a:pPr marL="0" indent="0">
              <a:buNone/>
            </a:pP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K</a:t>
            </a:r>
            <a:r>
              <a:rPr lang="vi-VN"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biểu mô </a:t>
            </a:r>
            <a:r>
              <a:rPr lang="vi-VN" dirty="0" smtClean="0">
                <a:latin typeface="Times New Roman" pitchFamily="18" charset="0"/>
                <a:cs typeface="Times New Roman" pitchFamily="18" charset="0"/>
              </a:rPr>
              <a:t>có </a:t>
            </a:r>
            <a:r>
              <a:rPr lang="vi-VN" dirty="0" smtClean="0">
                <a:latin typeface="Times New Roman" pitchFamily="18" charset="0"/>
                <a:cs typeface="Times New Roman" pitchFamily="18" charset="0"/>
              </a:rPr>
              <a:t>nguồn gốc từ tế bào biểu mô </a:t>
            </a:r>
            <a:r>
              <a:rPr lang="vi-VN" dirty="0" smtClean="0">
                <a:latin typeface="Times New Roman" pitchFamily="18" charset="0"/>
                <a:cs typeface="Times New Roman" pitchFamily="18" charset="0"/>
              </a:rPr>
              <a:t>(ống </a:t>
            </a:r>
            <a:r>
              <a:rPr lang="vi-VN" dirty="0" smtClean="0">
                <a:latin typeface="Times New Roman" pitchFamily="18" charset="0"/>
                <a:cs typeface="Times New Roman" pitchFamily="18" charset="0"/>
              </a:rPr>
              <a:t>tiêu hóa hay các tuyến tiêu hoá).</a:t>
            </a:r>
          </a:p>
          <a:p>
            <a:pPr marL="0" indent="0">
              <a:buNone/>
            </a:pPr>
            <a:r>
              <a:rPr lang="vi-VN" dirty="0" smtClean="0">
                <a:latin typeface="Times New Roman" pitchFamily="18" charset="0"/>
                <a:cs typeface="Times New Roman" pitchFamily="18" charset="0"/>
              </a:rPr>
              <a:t>‒ Bệnh lý huyết học ác </a:t>
            </a:r>
            <a:r>
              <a:rPr lang="vi-VN" dirty="0" smtClean="0">
                <a:latin typeface="Times New Roman" pitchFamily="18" charset="0"/>
                <a:cs typeface="Times New Roman" pitchFamily="18" charset="0"/>
              </a:rPr>
              <a:t>tính, </a:t>
            </a:r>
            <a:r>
              <a:rPr lang="vi-VN" dirty="0" smtClean="0">
                <a:latin typeface="Times New Roman" pitchFamily="18" charset="0"/>
                <a:cs typeface="Times New Roman" pitchFamily="18" charset="0"/>
              </a:rPr>
              <a:t>như bệnh bạch </a:t>
            </a:r>
            <a:r>
              <a:rPr lang="vi-VN" dirty="0" smtClean="0">
                <a:latin typeface="Times New Roman" pitchFamily="18" charset="0"/>
                <a:cs typeface="Times New Roman" pitchFamily="18" charset="0"/>
              </a:rPr>
              <a:t>cầu </a:t>
            </a:r>
            <a:r>
              <a:rPr lang="vi-VN" dirty="0" smtClean="0">
                <a:latin typeface="Times New Roman" pitchFamily="18" charset="0"/>
                <a:cs typeface="Times New Roman" pitchFamily="18" charset="0"/>
              </a:rPr>
              <a:t>và u lympho </a:t>
            </a:r>
            <a:r>
              <a:rPr lang="vi-VN" dirty="0" smtClean="0">
                <a:latin typeface="Times New Roman" pitchFamily="18" charset="0"/>
                <a:cs typeface="Times New Roman" pitchFamily="18" charset="0"/>
              </a:rPr>
              <a:t>bào, </a:t>
            </a:r>
            <a:r>
              <a:rPr lang="vi-VN" dirty="0" smtClean="0">
                <a:latin typeface="Times New Roman" pitchFamily="18" charset="0"/>
                <a:cs typeface="Times New Roman" pitchFamily="18" charset="0"/>
              </a:rPr>
              <a:t>xuất phát từ máu và tủy xương.</a:t>
            </a:r>
          </a:p>
          <a:p>
            <a:pPr marL="0" indent="0">
              <a:buNone/>
            </a:pPr>
            <a:r>
              <a:rPr lang="vi-VN" dirty="0" smtClean="0">
                <a:latin typeface="Times New Roman" pitchFamily="18" charset="0"/>
                <a:cs typeface="Times New Roman" pitchFamily="18" charset="0"/>
              </a:rPr>
              <a:t>‒ K </a:t>
            </a:r>
            <a:r>
              <a:rPr lang="vi-VN" dirty="0" smtClean="0">
                <a:latin typeface="Times New Roman" pitchFamily="18" charset="0"/>
                <a:cs typeface="Times New Roman" pitchFamily="18" charset="0"/>
              </a:rPr>
              <a:t>mô liên kết </a:t>
            </a:r>
            <a:r>
              <a:rPr lang="vi-VN" dirty="0" smtClean="0">
                <a:latin typeface="Times New Roman" pitchFamily="18" charset="0"/>
                <a:cs typeface="Times New Roman" pitchFamily="18" charset="0"/>
              </a:rPr>
              <a:t>là </a:t>
            </a:r>
            <a:r>
              <a:rPr lang="vi-VN" dirty="0" smtClean="0">
                <a:latin typeface="Times New Roman" pitchFamily="18" charset="0"/>
                <a:cs typeface="Times New Roman" pitchFamily="18" charset="0"/>
              </a:rPr>
              <a:t>nhóm </a:t>
            </a:r>
            <a:r>
              <a:rPr lang="vi-VN" dirty="0">
                <a:latin typeface="Times New Roman" pitchFamily="18" charset="0"/>
                <a:cs typeface="Times New Roman" pitchFamily="18" charset="0"/>
              </a:rPr>
              <a:t>K</a:t>
            </a:r>
            <a:r>
              <a:rPr lang="vi-VN"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xuất phát từ mô liên kết, xương hay cơ.</a:t>
            </a:r>
          </a:p>
          <a:p>
            <a:pPr marL="0" indent="0">
              <a:buNone/>
            </a:pPr>
            <a:r>
              <a:rPr lang="vi-VN" dirty="0" smtClean="0">
                <a:latin typeface="Times New Roman" pitchFamily="18" charset="0"/>
                <a:cs typeface="Times New Roman" pitchFamily="18" charset="0"/>
              </a:rPr>
              <a:t>‒ U hắc tố do rối loạn của tế bào sắc tố.</a:t>
            </a:r>
          </a:p>
          <a:p>
            <a:pPr marL="0" indent="0">
              <a:buNone/>
            </a:pPr>
            <a:r>
              <a:rPr lang="vi-VN" dirty="0" smtClean="0">
                <a:latin typeface="Times New Roman" pitchFamily="18" charset="0"/>
                <a:cs typeface="Times New Roman" pitchFamily="18" charset="0"/>
              </a:rPr>
              <a:t>‒ U quái bắt nguồn từ các tế bào mầm</a:t>
            </a:r>
            <a:r>
              <a:rPr lang="vi-VN" dirty="0" smtClean="0">
                <a:latin typeface="Times New Roman" pitchFamily="18" charset="0"/>
                <a:cs typeface="Times New Roman" pitchFamily="18" charset="0"/>
              </a:rPr>
              <a:t>.</a:t>
            </a:r>
            <a:endParaRPr lang="vi-VN"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487176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3014" y="76200"/>
            <a:ext cx="7175351" cy="685800"/>
          </a:xfrm>
        </p:spPr>
        <p:txBody>
          <a:bodyPr/>
          <a:lstStyle/>
          <a:p>
            <a:pPr marL="182880" indent="0">
              <a:buNone/>
            </a:pPr>
            <a:r>
              <a:rPr lang="en-US" sz="2800" dirty="0" smtClean="0">
                <a:latin typeface="Times New Roman" pitchFamily="18" charset="0"/>
                <a:ea typeface="Times" pitchFamily="34" charset="0"/>
                <a:cs typeface="Times New Roman" pitchFamily="18" charset="0"/>
              </a:rPr>
              <a:t>2. </a:t>
            </a:r>
            <a:r>
              <a:rPr lang="en-US" sz="2800" dirty="0" err="1" smtClean="0">
                <a:latin typeface="Times New Roman" pitchFamily="18" charset="0"/>
                <a:ea typeface="Times" pitchFamily="34" charset="0"/>
                <a:cs typeface="Times New Roman" pitchFamily="18" charset="0"/>
              </a:rPr>
              <a:t>Các</a:t>
            </a:r>
            <a:r>
              <a:rPr lang="en-US" sz="2800" dirty="0" smtClean="0">
                <a:latin typeface="Times New Roman" pitchFamily="18" charset="0"/>
                <a:ea typeface="Times" pitchFamily="34" charset="0"/>
                <a:cs typeface="Times New Roman" pitchFamily="18" charset="0"/>
              </a:rPr>
              <a:t> </a:t>
            </a:r>
            <a:r>
              <a:rPr lang="en-US" sz="2800" dirty="0" err="1" smtClean="0">
                <a:latin typeface="Times New Roman" pitchFamily="18" charset="0"/>
                <a:ea typeface="Times" pitchFamily="34" charset="0"/>
                <a:cs typeface="Times New Roman" pitchFamily="18" charset="0"/>
              </a:rPr>
              <a:t>thuốc</a:t>
            </a:r>
            <a:r>
              <a:rPr lang="en-US" sz="2800" dirty="0" smtClean="0">
                <a:latin typeface="Times New Roman" pitchFamily="18" charset="0"/>
                <a:ea typeface="Times" pitchFamily="34" charset="0"/>
                <a:cs typeface="Times New Roman" pitchFamily="18" charset="0"/>
              </a:rPr>
              <a:t> </a:t>
            </a:r>
            <a:r>
              <a:rPr lang="en-US" sz="2800" dirty="0" err="1" smtClean="0">
                <a:latin typeface="Times New Roman" pitchFamily="18" charset="0"/>
                <a:ea typeface="Times" pitchFamily="34" charset="0"/>
                <a:cs typeface="Times New Roman" pitchFamily="18" charset="0"/>
              </a:rPr>
              <a:t>điều</a:t>
            </a:r>
            <a:r>
              <a:rPr lang="en-US" sz="2800" dirty="0" smtClean="0">
                <a:latin typeface="Times New Roman" pitchFamily="18" charset="0"/>
                <a:ea typeface="Times" pitchFamily="34" charset="0"/>
                <a:cs typeface="Times New Roman" pitchFamily="18" charset="0"/>
              </a:rPr>
              <a:t> </a:t>
            </a:r>
            <a:r>
              <a:rPr lang="en-US" sz="2800" dirty="0" err="1" smtClean="0">
                <a:latin typeface="Times New Roman" pitchFamily="18" charset="0"/>
                <a:ea typeface="Times" pitchFamily="34" charset="0"/>
                <a:cs typeface="Times New Roman" pitchFamily="18" charset="0"/>
              </a:rPr>
              <a:t>trị</a:t>
            </a:r>
            <a:r>
              <a:rPr lang="en-US" sz="2800" dirty="0" smtClean="0">
                <a:latin typeface="Times New Roman" pitchFamily="18" charset="0"/>
                <a:ea typeface="Times" pitchFamily="34" charset="0"/>
                <a:cs typeface="Times New Roman" pitchFamily="18" charset="0"/>
              </a:rPr>
              <a:t> </a:t>
            </a:r>
            <a:r>
              <a:rPr lang="en-US" sz="2800" dirty="0" err="1" smtClean="0">
                <a:latin typeface="Times New Roman" pitchFamily="18" charset="0"/>
                <a:ea typeface="Times" pitchFamily="34" charset="0"/>
                <a:cs typeface="Times New Roman" pitchFamily="18" charset="0"/>
              </a:rPr>
              <a:t>ung</a:t>
            </a:r>
            <a:r>
              <a:rPr lang="en-US" sz="2800" dirty="0" smtClean="0">
                <a:latin typeface="Times New Roman" pitchFamily="18" charset="0"/>
                <a:ea typeface="Times" pitchFamily="34" charset="0"/>
                <a:cs typeface="Times New Roman" pitchFamily="18" charset="0"/>
              </a:rPr>
              <a:t> </a:t>
            </a:r>
            <a:r>
              <a:rPr lang="en-US" sz="2800" dirty="0" err="1" smtClean="0">
                <a:latin typeface="Times New Roman" pitchFamily="18" charset="0"/>
                <a:ea typeface="Times" pitchFamily="34" charset="0"/>
                <a:cs typeface="Times New Roman" pitchFamily="18" charset="0"/>
              </a:rPr>
              <a:t>thư</a:t>
            </a:r>
            <a:endParaRPr lang="en-US" sz="2800" dirty="0">
              <a:latin typeface="Times New Roman" pitchFamily="18" charset="0"/>
              <a:ea typeface="Times" pitchFamily="34" charset="0"/>
              <a:cs typeface="Times New Roman" pitchFamily="18" charset="0"/>
            </a:endParaRPr>
          </a:p>
        </p:txBody>
      </p:sp>
      <p:graphicFrame>
        <p:nvGraphicFramePr>
          <p:cNvPr id="5" name="Diagram 4"/>
          <p:cNvGraphicFramePr/>
          <p:nvPr>
            <p:extLst>
              <p:ext uri="{D42A27DB-BD31-4B8C-83A1-F6EECF244321}">
                <p14:modId xmlns:p14="http://schemas.microsoft.com/office/powerpoint/2010/main" val="149034873"/>
              </p:ext>
            </p:extLst>
          </p:nvPr>
        </p:nvGraphicFramePr>
        <p:xfrm>
          <a:off x="228600" y="685800"/>
          <a:ext cx="87630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p:cNvGrpSpPr/>
          <p:nvPr/>
        </p:nvGrpSpPr>
        <p:grpSpPr>
          <a:xfrm>
            <a:off x="592014" y="2143046"/>
            <a:ext cx="2717236" cy="1543050"/>
            <a:chOff x="609600" y="1981200"/>
            <a:chExt cx="2181225" cy="1600201"/>
          </a:xfrm>
        </p:grpSpPr>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1981200"/>
              <a:ext cx="2181225" cy="1600201"/>
            </a:xfrm>
            <a:prstGeom prst="rect">
              <a:avLst/>
            </a:prstGeom>
          </p:spPr>
        </p:pic>
        <p:sp>
          <p:nvSpPr>
            <p:cNvPr id="7" name="TextBox 6"/>
            <p:cNvSpPr txBox="1"/>
            <p:nvPr/>
          </p:nvSpPr>
          <p:spPr>
            <a:xfrm>
              <a:off x="973015" y="3212015"/>
              <a:ext cx="709612" cy="369332"/>
            </a:xfrm>
            <a:prstGeom prst="rect">
              <a:avLst/>
            </a:prstGeom>
            <a:noFill/>
          </p:spPr>
          <p:txBody>
            <a:bodyPr wrap="square" rtlCol="0">
              <a:spAutoFit/>
            </a:bodyPr>
            <a:lstStyle/>
            <a:p>
              <a:r>
                <a:rPr lang="en-US" dirty="0" smtClean="0">
                  <a:latin typeface="Times New Roman" pitchFamily="18" charset="0"/>
                  <a:cs typeface="Times New Roman" pitchFamily="18" charset="0"/>
                </a:rPr>
                <a:t>100$</a:t>
              </a:r>
              <a:endParaRPr lang="en-US" dirty="0">
                <a:latin typeface="Times New Roman" pitchFamily="18" charset="0"/>
                <a:cs typeface="Times New Roman" pitchFamily="18" charset="0"/>
              </a:endParaRPr>
            </a:p>
          </p:txBody>
        </p:sp>
      </p:gr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9250" y="2143046"/>
            <a:ext cx="2862950" cy="1548912"/>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2200" y="2147495"/>
            <a:ext cx="2514600" cy="1891105"/>
          </a:xfrm>
          <a:prstGeom prst="rect">
            <a:avLst/>
          </a:prstGeom>
        </p:spPr>
      </p:pic>
      <p:sp>
        <p:nvSpPr>
          <p:cNvPr id="11" name="TextBox 10"/>
          <p:cNvSpPr txBox="1"/>
          <p:nvPr/>
        </p:nvSpPr>
        <p:spPr>
          <a:xfrm>
            <a:off x="6438900" y="3538069"/>
            <a:ext cx="10668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200.000d/</a:t>
            </a:r>
            <a:r>
              <a:rPr lang="en-US" sz="1400" b="1" dirty="0" err="1" smtClean="0">
                <a:latin typeface="Times New Roman" pitchFamily="18" charset="0"/>
                <a:cs typeface="Times New Roman" pitchFamily="18" charset="0"/>
              </a:rPr>
              <a:t>lọ</a:t>
            </a:r>
            <a:endParaRPr lang="en-US" sz="1400" b="1" dirty="0">
              <a:latin typeface="Times New Roman" pitchFamily="18" charset="0"/>
              <a:cs typeface="Times New Roman" pitchFamily="18" charset="0"/>
            </a:endParaRPr>
          </a:p>
        </p:txBody>
      </p:sp>
      <p:sp>
        <p:nvSpPr>
          <p:cNvPr id="12" name="TextBox 11"/>
          <p:cNvSpPr txBox="1"/>
          <p:nvPr/>
        </p:nvSpPr>
        <p:spPr>
          <a:xfrm>
            <a:off x="3581400" y="3507973"/>
            <a:ext cx="1524000" cy="338554"/>
          </a:xfrm>
          <a:prstGeom prst="rect">
            <a:avLst/>
          </a:prstGeom>
          <a:noFill/>
        </p:spPr>
        <p:txBody>
          <a:bodyPr wrap="square" rtlCol="0">
            <a:spAutoFit/>
          </a:bodyPr>
          <a:lstStyle/>
          <a:p>
            <a:r>
              <a:rPr lang="en-US" sz="1600" b="1" dirty="0" smtClean="0">
                <a:latin typeface="Times New Roman" pitchFamily="18" charset="0"/>
                <a:cs typeface="Times New Roman" pitchFamily="18" charset="0"/>
              </a:rPr>
              <a:t>1,7- 3,5 </a:t>
            </a:r>
            <a:r>
              <a:rPr lang="en-US" sz="1600" b="1" dirty="0" err="1" smtClean="0">
                <a:latin typeface="Times New Roman" pitchFamily="18" charset="0"/>
                <a:cs typeface="Times New Roman" pitchFamily="18" charset="0"/>
              </a:rPr>
              <a:t>triệu</a:t>
            </a:r>
            <a:endParaRPr lang="en-US" sz="1600" b="1" dirty="0">
              <a:latin typeface="Times New Roman" pitchFamily="18" charset="0"/>
              <a:cs typeface="Times New Roman" pitchFamily="18" charset="0"/>
            </a:endParaRPr>
          </a:p>
        </p:txBody>
      </p:sp>
      <p:grpSp>
        <p:nvGrpSpPr>
          <p:cNvPr id="15" name="Group 14"/>
          <p:cNvGrpSpPr/>
          <p:nvPr/>
        </p:nvGrpSpPr>
        <p:grpSpPr>
          <a:xfrm>
            <a:off x="152400" y="5110581"/>
            <a:ext cx="3323043" cy="1600199"/>
            <a:chOff x="685800" y="5105400"/>
            <a:chExt cx="2220686" cy="1600199"/>
          </a:xfrm>
        </p:grpSpPr>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5800" y="5105400"/>
              <a:ext cx="2220686" cy="1600199"/>
            </a:xfrm>
            <a:prstGeom prst="rect">
              <a:avLst/>
            </a:prstGeom>
          </p:spPr>
        </p:pic>
        <p:sp>
          <p:nvSpPr>
            <p:cNvPr id="14" name="TextBox 13"/>
            <p:cNvSpPr txBox="1"/>
            <p:nvPr/>
          </p:nvSpPr>
          <p:spPr>
            <a:xfrm>
              <a:off x="700035" y="6368066"/>
              <a:ext cx="1031268"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67000đồng</a:t>
              </a:r>
              <a:endParaRPr lang="en-US" sz="1400" b="1" dirty="0">
                <a:latin typeface="Times New Roman" pitchFamily="18" charset="0"/>
                <a:cs typeface="Times New Roman" pitchFamily="18" charset="0"/>
              </a:endParaRPr>
            </a:p>
          </p:txBody>
        </p:sp>
      </p:grpSp>
      <p:grpSp>
        <p:nvGrpSpPr>
          <p:cNvPr id="18" name="Group 17"/>
          <p:cNvGrpSpPr/>
          <p:nvPr/>
        </p:nvGrpSpPr>
        <p:grpSpPr>
          <a:xfrm>
            <a:off x="5099128" y="5095853"/>
            <a:ext cx="3816271" cy="1747419"/>
            <a:chOff x="4571999" y="5128846"/>
            <a:chExt cx="3007701" cy="1729834"/>
          </a:xfrm>
        </p:grpSpPr>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1999" y="5128846"/>
              <a:ext cx="3007701" cy="1729834"/>
            </a:xfrm>
            <a:prstGeom prst="rect">
              <a:avLst/>
            </a:prstGeom>
          </p:spPr>
        </p:pic>
        <p:sp>
          <p:nvSpPr>
            <p:cNvPr id="17" name="TextBox 16"/>
            <p:cNvSpPr txBox="1"/>
            <p:nvPr/>
          </p:nvSpPr>
          <p:spPr>
            <a:xfrm>
              <a:off x="4860756" y="6373926"/>
              <a:ext cx="971475"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18,6 $</a:t>
              </a:r>
              <a:endParaRPr lang="en-US" sz="14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279951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142053151"/>
              </p:ext>
            </p:extLst>
          </p:nvPr>
        </p:nvGraphicFramePr>
        <p:xfrm>
          <a:off x="228600" y="152400"/>
          <a:ext cx="87630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623280"/>
            <a:ext cx="2910254" cy="1711569"/>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24200" y="1471246"/>
            <a:ext cx="3162300" cy="1711569"/>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86500" y="1488832"/>
            <a:ext cx="2857500" cy="1846017"/>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00" y="4343399"/>
            <a:ext cx="2834054" cy="2514601"/>
          </a:xfrm>
          <a:prstGeom prst="rect">
            <a:avLst/>
          </a:prstGeom>
        </p:spPr>
      </p:pic>
      <p:sp>
        <p:nvSpPr>
          <p:cNvPr id="10" name="TextBox 9"/>
          <p:cNvSpPr txBox="1"/>
          <p:nvPr/>
        </p:nvSpPr>
        <p:spPr>
          <a:xfrm>
            <a:off x="978877" y="6360502"/>
            <a:ext cx="1143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800.000d/</a:t>
            </a:r>
            <a:r>
              <a:rPr lang="en-US" sz="1400" b="1" dirty="0" err="1" smtClean="0">
                <a:latin typeface="Times New Roman" pitchFamily="18" charset="0"/>
                <a:cs typeface="Times New Roman" pitchFamily="18" charset="0"/>
              </a:rPr>
              <a:t>lọ</a:t>
            </a:r>
            <a:endParaRPr lang="en-US" sz="1400" b="1" dirty="0">
              <a:latin typeface="Times New Roman" pitchFamily="18" charset="0"/>
              <a:cs typeface="Times New Roman" pitchFamily="18" charset="0"/>
            </a:endParaRPr>
          </a:p>
        </p:txBody>
      </p:sp>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24200" y="4343400"/>
            <a:ext cx="2362200" cy="2514600"/>
          </a:xfrm>
          <a:prstGeom prst="rect">
            <a:avLst/>
          </a:prstGeom>
        </p:spPr>
      </p:pic>
      <p:sp>
        <p:nvSpPr>
          <p:cNvPr id="12" name="TextBox 11"/>
          <p:cNvSpPr txBox="1"/>
          <p:nvPr/>
        </p:nvSpPr>
        <p:spPr>
          <a:xfrm>
            <a:off x="3733800" y="6201483"/>
            <a:ext cx="1143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1,5 </a:t>
            </a:r>
            <a:r>
              <a:rPr lang="en-US" sz="1400" b="1" dirty="0" err="1" smtClean="0">
                <a:latin typeface="Times New Roman" pitchFamily="18" charset="0"/>
                <a:cs typeface="Times New Roman" pitchFamily="18" charset="0"/>
              </a:rPr>
              <a:t>triệu</a:t>
            </a:r>
            <a:endParaRPr lang="en-US" sz="1400" b="1" dirty="0">
              <a:latin typeface="Times New Roman" pitchFamily="18" charset="0"/>
              <a:cs typeface="Times New Roman" pitchFamily="18" charset="0"/>
            </a:endParaRPr>
          </a:p>
        </p:txBody>
      </p:sp>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00346" y="4343399"/>
            <a:ext cx="3443654" cy="2514601"/>
          </a:xfrm>
          <a:prstGeom prst="rect">
            <a:avLst/>
          </a:prstGeom>
        </p:spPr>
      </p:pic>
      <p:sp>
        <p:nvSpPr>
          <p:cNvPr id="14" name="TextBox 13"/>
          <p:cNvSpPr txBox="1"/>
          <p:nvPr/>
        </p:nvSpPr>
        <p:spPr>
          <a:xfrm>
            <a:off x="6629400" y="6243246"/>
            <a:ext cx="1647092"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800 </a:t>
            </a:r>
            <a:r>
              <a:rPr lang="en-US" sz="1400" b="1" dirty="0" err="1" smtClean="0">
                <a:latin typeface="Times New Roman" pitchFamily="18" charset="0"/>
                <a:cs typeface="Times New Roman" pitchFamily="18" charset="0"/>
              </a:rPr>
              <a:t>ngàn</a:t>
            </a:r>
            <a:r>
              <a:rPr lang="en-US" sz="1400" b="1" dirty="0" smtClean="0">
                <a:latin typeface="Times New Roman" pitchFamily="18" charset="0"/>
                <a:cs typeface="Times New Roman" pitchFamily="18" charset="0"/>
              </a:rPr>
              <a:t>- 1 </a:t>
            </a:r>
            <a:r>
              <a:rPr lang="en-US" sz="1400" b="1" dirty="0" err="1" smtClean="0">
                <a:latin typeface="Times New Roman" pitchFamily="18" charset="0"/>
                <a:cs typeface="Times New Roman" pitchFamily="18" charset="0"/>
              </a:rPr>
              <a:t>triệu</a:t>
            </a:r>
            <a:endParaRPr lang="en-US"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3640858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122</TotalTime>
  <Words>2477</Words>
  <Application>Microsoft Office PowerPoint</Application>
  <PresentationFormat>On-screen Show (4:3)</PresentationFormat>
  <Paragraphs>164</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Georgia</vt:lpstr>
      <vt:lpstr>Tahoma</vt:lpstr>
      <vt:lpstr>Times</vt:lpstr>
      <vt:lpstr>Times New Roman</vt:lpstr>
      <vt:lpstr>Trebuchet MS</vt:lpstr>
      <vt:lpstr>Wingdings</vt:lpstr>
      <vt:lpstr>Slipstream</vt:lpstr>
      <vt:lpstr>UNG THƯ VÀ THUỐC ĐIỀU TRỊ UNG THƯ</vt:lpstr>
      <vt:lpstr>PowerPoint Presentation</vt:lpstr>
      <vt:lpstr>PowerPoint Presentation</vt:lpstr>
      <vt:lpstr>PowerPoint Presentation</vt:lpstr>
      <vt:lpstr>PowerPoint Presentation</vt:lpstr>
      <vt:lpstr>PowerPoint Presentation</vt:lpstr>
      <vt:lpstr>PowerPoint Presentation</vt:lpstr>
      <vt:lpstr>2. Các thuốc điều trị ung thư</vt:lpstr>
      <vt:lpstr>PowerPoint Presentation</vt:lpstr>
      <vt:lpstr>PowerPoint Presentation</vt:lpstr>
      <vt:lpstr>2.2.7 Nhóm thuốc mới</vt:lpstr>
      <vt:lpstr>PowerPoint Presentation</vt:lpstr>
      <vt:lpstr>3. ĐỘC TÍNH CỦA HÓA TRỊ LIỆU UNG THƯ</vt:lpstr>
      <vt:lpstr>Các liệu pháp hỗ trợ nhằm làm giảm TDP</vt:lpstr>
      <vt:lpstr>4. MỘT SỐ NGUYÊN TẮC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cp:lastModifiedBy>
  <cp:revision>14</cp:revision>
  <dcterms:created xsi:type="dcterms:W3CDTF">2006-08-16T00:00:00Z</dcterms:created>
  <dcterms:modified xsi:type="dcterms:W3CDTF">2017-04-09T14:42:19Z</dcterms:modified>
</cp:coreProperties>
</file>