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9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90E1-6290-400D-846B-37F4BCBBCEC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A326-26BC-4B32-8AF0-F74F840C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9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90E1-6290-400D-846B-37F4BCBBCEC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A326-26BC-4B32-8AF0-F74F840C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9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90E1-6290-400D-846B-37F4BCBBCEC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A326-26BC-4B32-8AF0-F74F840C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3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90E1-6290-400D-846B-37F4BCBBCEC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A326-26BC-4B32-8AF0-F74F840C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6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90E1-6290-400D-846B-37F4BCBBCEC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A326-26BC-4B32-8AF0-F74F840C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2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90E1-6290-400D-846B-37F4BCBBCEC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A326-26BC-4B32-8AF0-F74F840C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0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90E1-6290-400D-846B-37F4BCBBCEC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A326-26BC-4B32-8AF0-F74F840C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9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90E1-6290-400D-846B-37F4BCBBCEC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A326-26BC-4B32-8AF0-F74F840C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6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90E1-6290-400D-846B-37F4BCBBCEC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A326-26BC-4B32-8AF0-F74F840C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3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90E1-6290-400D-846B-37F4BCBBCEC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A326-26BC-4B32-8AF0-F74F840C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8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90E1-6290-400D-846B-37F4BCBBCEC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A326-26BC-4B32-8AF0-F74F840C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1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F90E1-6290-400D-846B-37F4BCBBCEC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EA326-26BC-4B32-8AF0-F74F840C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2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err="1">
                <a:cs typeface="Times New Roman" pitchFamily="18" charset="0"/>
              </a:rPr>
              <a:t>Đại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Học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Duy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tân</a:t>
            </a:r>
            <a:r>
              <a:rPr lang="en-US" dirty="0">
                <a:cs typeface="Times New Roman" pitchFamily="18" charset="0"/>
              </a:rPr>
              <a:t/>
            </a:r>
            <a:br>
              <a:rPr lang="en-US" dirty="0">
                <a:cs typeface="Times New Roman" pitchFamily="18" charset="0"/>
              </a:rPr>
            </a:br>
            <a:r>
              <a:rPr lang="en-US" dirty="0" err="1">
                <a:cs typeface="Times New Roman" pitchFamily="18" charset="0"/>
              </a:rPr>
              <a:t>Khoa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Điều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Dưỡng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8001000" cy="4267200"/>
          </a:xfrm>
        </p:spPr>
        <p:txBody>
          <a:bodyPr>
            <a:normAutofit/>
          </a:bodyPr>
          <a:lstStyle/>
          <a:p>
            <a:r>
              <a:rPr lang="en-US" sz="2400" dirty="0" err="1">
                <a:cs typeface="Times New Roman" pitchFamily="18" charset="0"/>
              </a:rPr>
              <a:t>Điều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Dưỡng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Hồi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Sức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Cấp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Cứu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 err="1">
                <a:cs typeface="Times New Roman" pitchFamily="18" charset="0"/>
              </a:rPr>
              <a:t>Chăm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Sóc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Bệnh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Nhân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Sốc</a:t>
            </a:r>
            <a:r>
              <a:rPr lang="en-US" sz="2400" dirty="0">
                <a:cs typeface="Times New Roman" pitchFamily="18" charset="0"/>
              </a:rPr>
              <a:t> Tim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	</a:t>
            </a:r>
            <a:r>
              <a:rPr lang="vi-VN" sz="2400" dirty="0">
                <a:cs typeface="Times New Roman" pitchFamily="18" charset="0"/>
              </a:rPr>
              <a:t>	     </a:t>
            </a:r>
            <a:r>
              <a:rPr lang="en-US" sz="2400" dirty="0">
                <a:cs typeface="Times New Roman" pitchFamily="18" charset="0"/>
              </a:rPr>
              <a:t>GVHD: </a:t>
            </a:r>
            <a:r>
              <a:rPr lang="en-US" sz="2400" dirty="0" err="1">
                <a:cs typeface="Times New Roman" pitchFamily="18" charset="0"/>
              </a:rPr>
              <a:t>Nguyễn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Phúc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Học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	</a:t>
            </a:r>
            <a:r>
              <a:rPr lang="vi-VN" sz="2400" dirty="0">
                <a:cs typeface="Times New Roman" pitchFamily="18" charset="0"/>
              </a:rPr>
              <a:t>		 </a:t>
            </a:r>
            <a:r>
              <a:rPr lang="en-US" sz="2400" dirty="0">
                <a:cs typeface="Times New Roman" pitchFamily="18" charset="0"/>
              </a:rPr>
              <a:t>SVTH:  </a:t>
            </a:r>
            <a:r>
              <a:rPr lang="en-US" sz="2400" dirty="0" err="1">
                <a:cs typeface="Times New Roman" pitchFamily="18" charset="0"/>
              </a:rPr>
              <a:t>Nguyễn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Thị</a:t>
            </a:r>
            <a:r>
              <a:rPr lang="en-US" sz="2400" dirty="0">
                <a:cs typeface="Times New Roman" pitchFamily="18" charset="0"/>
              </a:rPr>
              <a:t> Thanh Hai</a:t>
            </a:r>
          </a:p>
          <a:p>
            <a:r>
              <a:rPr lang="en-US" sz="2400" dirty="0">
                <a:cs typeface="Times New Roman" pitchFamily="18" charset="0"/>
              </a:rPr>
              <a:t>			               </a:t>
            </a:r>
            <a:r>
              <a:rPr lang="en-US" sz="2400" dirty="0" err="1">
                <a:cs typeface="Times New Roman" pitchFamily="18" charset="0"/>
              </a:rPr>
              <a:t>Trương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Thị</a:t>
            </a:r>
            <a:r>
              <a:rPr lang="en-US" sz="2400" dirty="0">
                <a:cs typeface="Times New Roman" pitchFamily="18" charset="0"/>
              </a:rPr>
              <a:t> Thanh </a:t>
            </a:r>
            <a:r>
              <a:rPr lang="en-US" sz="2400" dirty="0" err="1">
                <a:cs typeface="Times New Roman" pitchFamily="18" charset="0"/>
              </a:rPr>
              <a:t>Hằng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			               </a:t>
            </a:r>
            <a:r>
              <a:rPr lang="en-US" sz="2400" dirty="0" err="1">
                <a:cs typeface="Times New Roman" pitchFamily="18" charset="0"/>
              </a:rPr>
              <a:t>Nguyễn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Bạch</a:t>
            </a:r>
            <a:r>
              <a:rPr lang="en-US" sz="2400" dirty="0">
                <a:cs typeface="Times New Roman" pitchFamily="18" charset="0"/>
              </a:rPr>
              <a:t> Kim </a:t>
            </a:r>
            <a:r>
              <a:rPr lang="en-US" sz="2400" dirty="0" err="1">
                <a:cs typeface="Times New Roman" pitchFamily="18" charset="0"/>
              </a:rPr>
              <a:t>Hằng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			      </a:t>
            </a:r>
            <a:r>
              <a:rPr lang="en-US" sz="2400" dirty="0" err="1">
                <a:cs typeface="Times New Roman" pitchFamily="18" charset="0"/>
              </a:rPr>
              <a:t>Đinh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Thị</a:t>
            </a:r>
            <a:r>
              <a:rPr lang="en-US" sz="2400" dirty="0">
                <a:cs typeface="Times New Roman" pitchFamily="18" charset="0"/>
              </a:rPr>
              <a:t> Thu </a:t>
            </a:r>
            <a:r>
              <a:rPr lang="en-US" sz="2400" dirty="0" err="1">
                <a:cs typeface="Times New Roman" pitchFamily="18" charset="0"/>
              </a:rPr>
              <a:t>Hiền</a:t>
            </a:r>
            <a:endParaRPr lang="vi-VN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76068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/>
              <a:t>B. </a:t>
            </a:r>
            <a:r>
              <a:rPr lang="en-US" sz="4000" dirty="0" err="1"/>
              <a:t>Quy</a:t>
            </a:r>
            <a:r>
              <a:rPr lang="en-US" sz="4000" dirty="0"/>
              <a:t> </a:t>
            </a:r>
            <a:r>
              <a:rPr lang="en-US" sz="4000" dirty="0" err="1"/>
              <a:t>trình</a:t>
            </a:r>
            <a:r>
              <a:rPr lang="en-US" sz="4000" dirty="0"/>
              <a:t> </a:t>
            </a:r>
            <a:r>
              <a:rPr lang="en-US" sz="4000" dirty="0" err="1"/>
              <a:t>điều</a:t>
            </a:r>
            <a:r>
              <a:rPr lang="en-US" sz="4000" dirty="0"/>
              <a:t> </a:t>
            </a:r>
            <a:r>
              <a:rPr lang="en-US" sz="4000" dirty="0" err="1"/>
              <a:t>dưỡng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213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089703"/>
              </p:ext>
            </p:extLst>
          </p:nvPr>
        </p:nvGraphicFramePr>
        <p:xfrm>
          <a:off x="0" y="762000"/>
          <a:ext cx="9144000" cy="746859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 err="1"/>
                        <a:t>Nhận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định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Chẩn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đoán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Lập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kế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hoạch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Thực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hiện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kế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hoạch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Lượng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giá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35192">
                <a:tc>
                  <a:txBody>
                    <a:bodyPr/>
                    <a:lstStyle/>
                    <a:p>
                      <a:r>
                        <a:rPr lang="en-US" sz="2000" dirty="0"/>
                        <a:t>- </a:t>
                      </a:r>
                      <a:r>
                        <a:rPr lang="en-US" sz="2000" dirty="0" err="1"/>
                        <a:t>Người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bệnh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ôm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ngực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kêu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đau</a:t>
                      </a:r>
                      <a:r>
                        <a:rPr lang="en-US" sz="2000" baseline="0" dirty="0"/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 </a:t>
                      </a:r>
                      <a:r>
                        <a:rPr lang="en-US" sz="2000" dirty="0" err="1"/>
                        <a:t>Đau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ngực</a:t>
                      </a:r>
                      <a:r>
                        <a:rPr lang="en-US" sz="2000" baseline="0" dirty="0"/>
                        <a:t> do </a:t>
                      </a:r>
                      <a:r>
                        <a:rPr lang="en-US" sz="2000" baseline="0" dirty="0" err="1"/>
                        <a:t>tổn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thương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cơ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tim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thiếu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máu</a:t>
                      </a:r>
                      <a:r>
                        <a:rPr lang="en-US" sz="2000" baseline="0" dirty="0"/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 </a:t>
                      </a:r>
                      <a:r>
                        <a:rPr lang="en-US" sz="2000" dirty="0" err="1"/>
                        <a:t>Người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bệnh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nhanh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chóng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hết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đau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ngực</a:t>
                      </a:r>
                      <a:r>
                        <a:rPr lang="en-US" sz="2000" baseline="0" dirty="0"/>
                        <a:t>,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dirty="0"/>
                        <a:t>- </a:t>
                      </a:r>
                      <a:r>
                        <a:rPr lang="en-US" sz="2000" dirty="0" err="1"/>
                        <a:t>Người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bệnh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nằm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nghỉ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ngơi</a:t>
                      </a:r>
                      <a:r>
                        <a:rPr lang="en-US" sz="2000" baseline="0" dirty="0"/>
                        <a:t> ở </a:t>
                      </a:r>
                      <a:r>
                        <a:rPr lang="en-US" sz="2000" baseline="0" dirty="0" err="1"/>
                        <a:t>tư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thế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ngồi</a:t>
                      </a:r>
                      <a:r>
                        <a:rPr lang="en-US" sz="2000" baseline="0" dirty="0"/>
                        <a:t> hay </a:t>
                      </a:r>
                      <a:r>
                        <a:rPr lang="en-US" sz="2000" baseline="0" dirty="0" err="1"/>
                        <a:t>tư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thế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nửa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nằm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nửa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ngồi</a:t>
                      </a:r>
                      <a:r>
                        <a:rPr lang="en-US" sz="2000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dirty="0"/>
                        <a:t>- </a:t>
                      </a:r>
                      <a:r>
                        <a:rPr lang="en-US" sz="2000" dirty="0" err="1"/>
                        <a:t>Thực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hiện</a:t>
                      </a:r>
                      <a:r>
                        <a:rPr lang="en-US" sz="2000" baseline="0" dirty="0"/>
                        <a:t> y </a:t>
                      </a:r>
                      <a:r>
                        <a:rPr lang="en-US" sz="2000" baseline="0" dirty="0" err="1"/>
                        <a:t>lện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thuốc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như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Morphin</a:t>
                      </a:r>
                      <a:r>
                        <a:rPr lang="en-US" sz="2000" baseline="0" dirty="0"/>
                        <a:t>, </a:t>
                      </a:r>
                      <a:r>
                        <a:rPr lang="en-US" sz="2000" baseline="0" dirty="0" err="1"/>
                        <a:t>Sulfat</a:t>
                      </a:r>
                      <a:r>
                        <a:rPr lang="en-US" sz="2000" baseline="0" dirty="0"/>
                        <a:t>, </a:t>
                      </a:r>
                      <a:r>
                        <a:rPr lang="en-US" sz="2000" baseline="0" dirty="0" err="1"/>
                        <a:t>chú</a:t>
                      </a:r>
                      <a:r>
                        <a:rPr lang="en-US" sz="2000" baseline="0" dirty="0"/>
                        <a:t> ý </a:t>
                      </a:r>
                      <a:r>
                        <a:rPr lang="en-US" sz="2000" baseline="0" dirty="0" err="1"/>
                        <a:t>theo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dõi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tần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số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thở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vì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thuốc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gây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ức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chế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trung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tâm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hô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hấp</a:t>
                      </a:r>
                      <a:r>
                        <a:rPr lang="en-US" sz="2000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baseline="0" dirty="0"/>
                        <a:t>- </a:t>
                      </a:r>
                      <a:r>
                        <a:rPr lang="en-US" sz="2000" baseline="0" dirty="0" err="1"/>
                        <a:t>thực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hiện</a:t>
                      </a:r>
                      <a:r>
                        <a:rPr lang="en-US" sz="2000" baseline="0" dirty="0"/>
                        <a:t> y </a:t>
                      </a:r>
                      <a:r>
                        <a:rPr lang="en-US" sz="2000" baseline="0" dirty="0" err="1"/>
                        <a:t>lệnh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cho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người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bệnh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thở</a:t>
                      </a:r>
                      <a:r>
                        <a:rPr lang="en-US" sz="2000" baseline="0" dirty="0"/>
                        <a:t> Oxy </a:t>
                      </a:r>
                      <a:r>
                        <a:rPr lang="en-US" sz="2000" baseline="0" dirty="0" err="1"/>
                        <a:t>để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làm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giàu</a:t>
                      </a:r>
                      <a:r>
                        <a:rPr lang="en-US" sz="2000" baseline="0" dirty="0"/>
                        <a:t> Oxy </a:t>
                      </a:r>
                      <a:r>
                        <a:rPr lang="en-US" sz="2000" baseline="0" dirty="0" err="1"/>
                        <a:t>cho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máu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động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mạch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góp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phần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làm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giảm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đau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ngực</a:t>
                      </a:r>
                      <a:r>
                        <a:rPr lang="en-US" sz="2000" baseline="0" dirty="0"/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 </a:t>
                      </a:r>
                      <a:r>
                        <a:rPr lang="en-US" sz="2000" dirty="0" err="1"/>
                        <a:t>Hết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đau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ngực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và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cơn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đau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không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tái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diễn</a:t>
                      </a:r>
                      <a:r>
                        <a:rPr lang="en-US" sz="2000" baseline="0" dirty="0"/>
                        <a:t>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43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96917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US" dirty="0"/>
                        <a:t>- </a:t>
                      </a:r>
                      <a:r>
                        <a:rPr lang="en-US" dirty="0" err="1"/>
                        <a:t>Khó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thở</a:t>
                      </a:r>
                      <a:r>
                        <a:rPr lang="en-US" baseline="0" dirty="0"/>
                        <a:t>:  </a:t>
                      </a:r>
                      <a:r>
                        <a:rPr lang="en-US" baseline="0" dirty="0" err="1"/>
                        <a:t>đếm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tần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số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thở</a:t>
                      </a:r>
                      <a:r>
                        <a:rPr lang="en-US" baseline="0" dirty="0"/>
                        <a:t> , </a:t>
                      </a:r>
                      <a:r>
                        <a:rPr lang="en-US" baseline="0" dirty="0" err="1"/>
                        <a:t>nhận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định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kiểu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thở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tiếng</a:t>
                      </a:r>
                      <a:r>
                        <a:rPr lang="en-US" baseline="0" dirty="0"/>
                        <a:t> ran </a:t>
                      </a:r>
                      <a:r>
                        <a:rPr lang="en-US" baseline="0" dirty="0" err="1"/>
                        <a:t>ẩm</a:t>
                      </a:r>
                      <a:r>
                        <a:rPr lang="en-US" baseline="0" dirty="0"/>
                        <a:t> ở </a:t>
                      </a:r>
                      <a:r>
                        <a:rPr lang="en-US" baseline="0" dirty="0" err="1"/>
                        <a:t>phổi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</a:t>
                      </a:r>
                      <a:r>
                        <a:rPr lang="en-US" dirty="0" err="1"/>
                        <a:t>Giảm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trao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đổi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khí</a:t>
                      </a:r>
                      <a:r>
                        <a:rPr lang="en-US" baseline="0" dirty="0"/>
                        <a:t> do ứ </a:t>
                      </a:r>
                      <a:r>
                        <a:rPr lang="en-US" baseline="0" dirty="0" err="1"/>
                        <a:t>máu</a:t>
                      </a:r>
                      <a:r>
                        <a:rPr lang="en-US" baseline="0" dirty="0"/>
                        <a:t> ở </a:t>
                      </a:r>
                      <a:r>
                        <a:rPr lang="en-US" baseline="0" dirty="0" err="1"/>
                        <a:t>phổi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</a:t>
                      </a:r>
                      <a:r>
                        <a:rPr lang="en-US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hết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khó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thở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thở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bình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thường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Cho </a:t>
                      </a:r>
                      <a:r>
                        <a:rPr lang="en-US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nằm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tư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thế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nửa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ngồi</a:t>
                      </a:r>
                      <a:r>
                        <a:rPr lang="en-US" baseline="0" dirty="0"/>
                        <a:t> hay </a:t>
                      </a:r>
                      <a:r>
                        <a:rPr lang="en-US" baseline="0" dirty="0" err="1"/>
                        <a:t>tư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thế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folow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- Cho </a:t>
                      </a:r>
                      <a:r>
                        <a:rPr lang="en-US" baseline="0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thở</a:t>
                      </a:r>
                      <a:r>
                        <a:rPr lang="en-US" baseline="0" dirty="0"/>
                        <a:t> oxy </a:t>
                      </a:r>
                      <a:r>
                        <a:rPr lang="en-US" baseline="0" dirty="0" err="1"/>
                        <a:t>theo</a:t>
                      </a:r>
                      <a:r>
                        <a:rPr lang="en-US" baseline="0" dirty="0"/>
                        <a:t> y </a:t>
                      </a:r>
                      <a:r>
                        <a:rPr lang="en-US" baseline="0" dirty="0" err="1"/>
                        <a:t>lệnh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Khi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đã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hết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đau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ngực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hướng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dẫn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tập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thở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sâu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và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thường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xuyên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thay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đổi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tư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thế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để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cỉ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thiện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thông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khí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phổi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- Theo </a:t>
                      </a:r>
                      <a:r>
                        <a:rPr lang="en-US" baseline="0" dirty="0" err="1"/>
                        <a:t>dõi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dấu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hiệu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sinh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tồn</a:t>
                      </a:r>
                      <a:r>
                        <a:rPr lang="en-US" baseline="0" dirty="0"/>
                        <a:t>: </a:t>
                      </a:r>
                      <a:r>
                        <a:rPr lang="en-US" baseline="0" dirty="0" err="1"/>
                        <a:t>hết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rối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loạn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kiểu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thở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hết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khó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thở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tần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số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thở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dần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trở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về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bình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thường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hết</a:t>
                      </a:r>
                      <a:r>
                        <a:rPr lang="en-US" baseline="0" dirty="0"/>
                        <a:t> ran </a:t>
                      </a:r>
                      <a:r>
                        <a:rPr lang="en-US" baseline="0" dirty="0" err="1"/>
                        <a:t>ẩm</a:t>
                      </a:r>
                      <a:r>
                        <a:rPr lang="en-US" baseline="0" dirty="0"/>
                        <a:t> ở </a:t>
                      </a:r>
                      <a:r>
                        <a:rPr lang="en-US" baseline="0" dirty="0" err="1"/>
                        <a:t>phổi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</a:t>
                      </a:r>
                      <a:r>
                        <a:rPr lang="en-US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hết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khó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thở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8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763309"/>
              </p:ext>
            </p:extLst>
          </p:nvPr>
        </p:nvGraphicFramePr>
        <p:xfrm>
          <a:off x="0" y="28353"/>
          <a:ext cx="9144000" cy="7620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6200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Da </a:t>
                      </a:r>
                      <a:r>
                        <a:rPr lang="en-US" dirty="0" err="1"/>
                        <a:t>xanh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tái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toát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mồ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hôi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Kiểm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dấu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hiệu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sinh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tồn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có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bị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rối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loạn</a:t>
                      </a:r>
                      <a:r>
                        <a:rPr lang="en-US" baseline="0" dirty="0"/>
                        <a:t> hay </a:t>
                      </a:r>
                      <a:r>
                        <a:rPr lang="en-US" baseline="0" dirty="0" err="1"/>
                        <a:t>không</a:t>
                      </a:r>
                      <a:r>
                        <a:rPr lang="en-US" baseline="0" dirty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</a:t>
                      </a:r>
                      <a:r>
                        <a:rPr lang="en-US" dirty="0" err="1"/>
                        <a:t>thiếu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máu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hoặc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giảm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lượng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máu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cấp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tổ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chức</a:t>
                      </a:r>
                      <a:r>
                        <a:rPr lang="en-US" baseline="0" dirty="0"/>
                        <a:t> do </a:t>
                      </a:r>
                      <a:r>
                        <a:rPr lang="en-US" baseline="0" dirty="0" err="1"/>
                        <a:t>giảm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khả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năng</a:t>
                      </a:r>
                      <a:r>
                        <a:rPr lang="en-US" baseline="0" dirty="0"/>
                        <a:t> co </a:t>
                      </a:r>
                      <a:r>
                        <a:rPr lang="en-US" baseline="0" dirty="0" err="1"/>
                        <a:t>bóp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cơ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tim.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</a:t>
                      </a:r>
                      <a:r>
                        <a:rPr lang="en-US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cải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thiện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được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lượng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máu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từ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tim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tới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các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cơ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quan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tổ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chức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</a:t>
                      </a:r>
                      <a:r>
                        <a:rPr lang="en-US" dirty="0" err="1"/>
                        <a:t>ghỉ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ngơi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làm</a:t>
                      </a:r>
                      <a:r>
                        <a:rPr lang="en-US" baseline="0" dirty="0"/>
                        <a:t>  </a:t>
                      </a:r>
                      <a:r>
                        <a:rPr lang="en-US" baseline="0" dirty="0" err="1"/>
                        <a:t>giảm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tần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số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tim</a:t>
                      </a:r>
                      <a:r>
                        <a:rPr lang="en-US" baseline="0" dirty="0"/>
                        <a:t> do </a:t>
                      </a:r>
                      <a:r>
                        <a:rPr lang="en-US" baseline="0" dirty="0" err="1"/>
                        <a:t>cải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thiện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được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lưu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lượng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tim.</a:t>
                      </a:r>
                      <a:endParaRPr lang="en-US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Thực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hiện</a:t>
                      </a:r>
                      <a:r>
                        <a:rPr lang="en-US" baseline="0" dirty="0"/>
                        <a:t> y </a:t>
                      </a:r>
                      <a:r>
                        <a:rPr lang="en-US" baseline="0" dirty="0" err="1"/>
                        <a:t>lệnh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thuốc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giãn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mạch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để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giảm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sức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cản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ngoại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biên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như</a:t>
                      </a:r>
                      <a:r>
                        <a:rPr lang="en-US" baseline="0" dirty="0"/>
                        <a:t>: </a:t>
                      </a:r>
                      <a:r>
                        <a:rPr lang="en-US" baseline="0" dirty="0" err="1"/>
                        <a:t>các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thuốc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nitrat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thuốc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ức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chế</a:t>
                      </a:r>
                      <a:r>
                        <a:rPr lang="en-US" baseline="0" dirty="0"/>
                        <a:t> men </a:t>
                      </a:r>
                      <a:r>
                        <a:rPr lang="en-US" baseline="0" dirty="0" err="1"/>
                        <a:t>chuyển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hóa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- Theo </a:t>
                      </a:r>
                      <a:r>
                        <a:rPr lang="en-US" baseline="0" dirty="0" err="1"/>
                        <a:t>dõi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của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cải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thiện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lượng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máu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từ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tim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tới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tổ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chức</a:t>
                      </a:r>
                      <a:r>
                        <a:rPr lang="en-US" baseline="0" dirty="0"/>
                        <a:t>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+ </a:t>
                      </a:r>
                      <a:r>
                        <a:rPr lang="en-US" baseline="0" dirty="0" err="1"/>
                        <a:t>tần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số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tim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trở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về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bình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thường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+ </a:t>
                      </a:r>
                      <a:r>
                        <a:rPr lang="en-US" baseline="0" dirty="0" err="1"/>
                        <a:t>hết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hoặc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có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rối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loạn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nhịp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+ </a:t>
                      </a:r>
                      <a:r>
                        <a:rPr lang="en-US" baseline="0" dirty="0" err="1"/>
                        <a:t>hạ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tâm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tăng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đạt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mức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bình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thường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+ </a:t>
                      </a:r>
                      <a:r>
                        <a:rPr lang="en-US" baseline="0" dirty="0" err="1"/>
                        <a:t>đỡ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mệt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nhọc</a:t>
                      </a:r>
                      <a:r>
                        <a:rPr lang="en-US" baseline="0" dirty="0"/>
                        <a:t>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Cải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thiện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được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lượng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máu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về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tim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đến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các</a:t>
                      </a:r>
                      <a:r>
                        <a:rPr lang="en-US" baseline="0" dirty="0"/>
                        <a:t>  </a:t>
                      </a:r>
                      <a:r>
                        <a:rPr lang="en-US" baseline="0" dirty="0" err="1"/>
                        <a:t>cơ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quan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98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231696"/>
              </p:ext>
            </p:extLst>
          </p:nvPr>
        </p:nvGraphicFramePr>
        <p:xfrm>
          <a:off x="-21265" y="10632"/>
          <a:ext cx="9144000" cy="684736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86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789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47367">
                <a:tc>
                  <a:txBody>
                    <a:bodyPr/>
                    <a:lstStyle/>
                    <a:p>
                      <a:r>
                        <a:rPr lang="en-US" dirty="0"/>
                        <a:t>- </a:t>
                      </a:r>
                      <a:r>
                        <a:rPr lang="en-US" dirty="0" err="1"/>
                        <a:t>Thể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lực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ốm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yếu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</a:t>
                      </a:r>
                      <a:r>
                        <a:rPr lang="en-US" dirty="0" err="1"/>
                        <a:t>Thiếu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máu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dẫn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đến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đau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tức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ngực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</a:t>
                      </a:r>
                      <a:r>
                        <a:rPr lang="en-US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tăng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dần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được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hoạt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động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thể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lực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mà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không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bị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đau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ngực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</a:t>
                      </a:r>
                      <a:r>
                        <a:rPr lang="en-US" dirty="0" err="1"/>
                        <a:t>Lúc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đầu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đau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ngực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khuyên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nằm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bất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động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giảm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tiêu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thụ</a:t>
                      </a:r>
                      <a:r>
                        <a:rPr lang="en-US" baseline="0" dirty="0"/>
                        <a:t> Oxy </a:t>
                      </a:r>
                      <a:r>
                        <a:rPr lang="en-US" baseline="0" dirty="0" err="1"/>
                        <a:t>cơ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tim.</a:t>
                      </a:r>
                      <a:endParaRPr lang="en-US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Hoạt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động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tăng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dần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lên</a:t>
                      </a:r>
                      <a:r>
                        <a:rPr lang="en-US" baseline="0" dirty="0"/>
                        <a:t>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+ </a:t>
                      </a:r>
                      <a:r>
                        <a:rPr lang="en-US" baseline="0" dirty="0" err="1"/>
                        <a:t>Cử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động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chân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tay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nằm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+ </a:t>
                      </a:r>
                      <a:r>
                        <a:rPr lang="en-US" baseline="0" dirty="0" err="1"/>
                        <a:t>Ngồi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dậy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trên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giường</a:t>
                      </a:r>
                      <a:r>
                        <a:rPr lang="en-US" baseline="0" dirty="0"/>
                        <a:t> 2-3 </a:t>
                      </a:r>
                      <a:r>
                        <a:rPr lang="en-US" baseline="0" dirty="0" err="1"/>
                        <a:t>lần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mỗi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lần</a:t>
                      </a:r>
                      <a:r>
                        <a:rPr lang="en-US" baseline="0" dirty="0"/>
                        <a:t> 10-20 </a:t>
                      </a:r>
                      <a:r>
                        <a:rPr lang="en-US" baseline="0" dirty="0" err="1"/>
                        <a:t>phút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- Theo </a:t>
                      </a:r>
                      <a:r>
                        <a:rPr lang="en-US" baseline="0" dirty="0" err="1"/>
                        <a:t>dõi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các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đáp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ứng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của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với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các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hoạt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động</a:t>
                      </a:r>
                      <a:r>
                        <a:rPr lang="en-US" baseline="0" dirty="0"/>
                        <a:t>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+ </a:t>
                      </a:r>
                      <a:r>
                        <a:rPr lang="en-US" baseline="0" dirty="0" err="1"/>
                        <a:t>Mạch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có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tăng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nhanh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quá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không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+ </a:t>
                      </a:r>
                      <a:r>
                        <a:rPr lang="en-US" baseline="0" dirty="0" err="1"/>
                        <a:t>Có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rối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loạn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nhịp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khó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thở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đau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ngực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không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</a:t>
                      </a:r>
                      <a:r>
                        <a:rPr lang="vi-VN" dirty="0"/>
                        <a:t>Tăng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dần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hoạt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động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mà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không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mệt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và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đau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ngực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3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489574"/>
              </p:ext>
            </p:extLst>
          </p:nvPr>
        </p:nvGraphicFramePr>
        <p:xfrm>
          <a:off x="-21265" y="-31898"/>
          <a:ext cx="9144000" cy="688989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89898">
                <a:tc>
                  <a:txBody>
                    <a:bodyPr/>
                    <a:lstStyle/>
                    <a:p>
                      <a:r>
                        <a:rPr lang="en-US" dirty="0"/>
                        <a:t>- </a:t>
                      </a:r>
                      <a:r>
                        <a:rPr lang="en-US" dirty="0" err="1"/>
                        <a:t>Tình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trạng</a:t>
                      </a:r>
                      <a:r>
                        <a:rPr lang="en-US" baseline="0" dirty="0"/>
                        <a:t>  </a:t>
                      </a:r>
                      <a:r>
                        <a:rPr lang="en-US" baseline="0" dirty="0" err="1"/>
                        <a:t>tinh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thần</a:t>
                      </a:r>
                      <a:r>
                        <a:rPr lang="en-US" baseline="0" dirty="0"/>
                        <a:t> lo </a:t>
                      </a:r>
                      <a:r>
                        <a:rPr lang="en-US" baseline="0" dirty="0" err="1"/>
                        <a:t>lắng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sợ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chết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</a:t>
                      </a:r>
                      <a:r>
                        <a:rPr lang="en-US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hết</a:t>
                      </a:r>
                      <a:r>
                        <a:rPr lang="en-US" baseline="0" dirty="0"/>
                        <a:t> lo </a:t>
                      </a:r>
                      <a:r>
                        <a:rPr lang="en-US" baseline="0" dirty="0" err="1"/>
                        <a:t>lắng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</a:t>
                      </a:r>
                      <a:r>
                        <a:rPr lang="en-US" dirty="0" err="1"/>
                        <a:t>Giữ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phòng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thật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yên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tĩnh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để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tránh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các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kích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thích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đối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với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Tránh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mọi</a:t>
                      </a:r>
                      <a:r>
                        <a:rPr lang="en-US" baseline="0" dirty="0"/>
                        <a:t> sang </a:t>
                      </a:r>
                      <a:r>
                        <a:rPr lang="en-US" baseline="0" dirty="0" err="1"/>
                        <a:t>chấn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tinh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thần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tránh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mọi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căng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thẳn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Khuyến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khích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giãi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bày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những</a:t>
                      </a:r>
                      <a:r>
                        <a:rPr lang="en-US" baseline="0" dirty="0"/>
                        <a:t> lo </a:t>
                      </a:r>
                      <a:r>
                        <a:rPr lang="en-US" baseline="0" dirty="0" err="1"/>
                        <a:t>lắng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trên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cơ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sở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đó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giải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thích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để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làm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yên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làm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Thực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hiện</a:t>
                      </a:r>
                      <a:r>
                        <a:rPr lang="en-US" baseline="0" dirty="0"/>
                        <a:t> y </a:t>
                      </a:r>
                      <a:r>
                        <a:rPr lang="en-US" baseline="0" dirty="0" err="1"/>
                        <a:t>lệnh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thuốc</a:t>
                      </a:r>
                      <a:r>
                        <a:rPr lang="en-US" baseline="0" dirty="0"/>
                        <a:t> an </a:t>
                      </a:r>
                      <a:r>
                        <a:rPr lang="en-US" baseline="0" dirty="0" err="1"/>
                        <a:t>thần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</a:t>
                      </a:r>
                      <a:r>
                        <a:rPr lang="en-US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nhân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hết</a:t>
                      </a:r>
                      <a:r>
                        <a:rPr lang="en-US" baseline="0" dirty="0"/>
                        <a:t> lo </a:t>
                      </a:r>
                      <a:r>
                        <a:rPr lang="en-US" baseline="0" dirty="0" err="1"/>
                        <a:t>lắng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44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325428"/>
              </p:ext>
            </p:extLst>
          </p:nvPr>
        </p:nvGraphicFramePr>
        <p:xfrm>
          <a:off x="0" y="0"/>
          <a:ext cx="9144000" cy="6675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</a:t>
                      </a:r>
                      <a:r>
                        <a:rPr lang="en-US" dirty="0" err="1"/>
                        <a:t>Nguy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cơ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không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tôn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trọng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trình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tự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chăm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sóc</a:t>
                      </a:r>
                      <a:r>
                        <a:rPr lang="en-US" baseline="0" dirty="0"/>
                        <a:t> do </a:t>
                      </a:r>
                      <a:r>
                        <a:rPr lang="en-US" baseline="0" dirty="0" err="1"/>
                        <a:t>thiếu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kiến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thức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về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 </a:t>
                      </a:r>
                      <a:r>
                        <a:rPr lang="en-US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tôn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trọng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và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tuân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theo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trình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tự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chăm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sóc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</a:t>
                      </a:r>
                      <a:r>
                        <a:rPr lang="en-US" dirty="0" err="1"/>
                        <a:t>Hướng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dẫn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cách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luyện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tập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để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phục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hồi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Luyện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tập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sớm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ngay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còn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nằm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trong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viện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và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luyện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tập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kéo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dài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với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mục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đích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cải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thiện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tuần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hoàn</a:t>
                      </a:r>
                      <a:r>
                        <a:rPr lang="en-US" baseline="0" dirty="0"/>
                        <a:t>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+ </a:t>
                      </a:r>
                      <a:r>
                        <a:rPr lang="en-US" baseline="0" dirty="0" err="1"/>
                        <a:t>Luyện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tập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vói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sự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tăng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dần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về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gian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và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mức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độ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+ </a:t>
                      </a:r>
                      <a:r>
                        <a:rPr lang="en-US" baseline="0" dirty="0" err="1"/>
                        <a:t>phải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tự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theo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dõi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mạch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trong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luyện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tập</a:t>
                      </a:r>
                      <a:r>
                        <a:rPr lang="en-US" baseline="0" dirty="0"/>
                        <a:t>,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Hướng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dẫn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người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thay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đổi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lối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sống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phù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hợp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với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bệnh</a:t>
                      </a:r>
                      <a:r>
                        <a:rPr lang="en-US" baseline="0" dirty="0"/>
                        <a:t>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+ </a:t>
                      </a:r>
                      <a:r>
                        <a:rPr lang="en-US" baseline="0" dirty="0" err="1"/>
                        <a:t>kiềm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chế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trọng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lượng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bỏ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thước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lá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+ </a:t>
                      </a:r>
                      <a:r>
                        <a:rPr lang="en-US" baseline="0" dirty="0" err="1"/>
                        <a:t>Kiểm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soát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huyết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áp</a:t>
                      </a:r>
                      <a:r>
                        <a:rPr lang="en-US" baseline="0" dirty="0"/>
                        <a:t>,…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</a:t>
                      </a:r>
                      <a:r>
                        <a:rPr lang="en-US" dirty="0" err="1"/>
                        <a:t>Bệnh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nhân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biết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tự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chăm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sóc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sau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viện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38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261281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6000" dirty="0"/>
              <a:t>SỐC TIM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4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</a:t>
            </a: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học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I. </a:t>
            </a:r>
            <a:r>
              <a:rPr lang="en-US" sz="2000" dirty="0" err="1"/>
              <a:t>Đại</a:t>
            </a:r>
            <a:r>
              <a:rPr lang="en-US" sz="2000" dirty="0"/>
              <a:t> </a:t>
            </a:r>
            <a:r>
              <a:rPr lang="en-US" sz="2000" dirty="0" err="1"/>
              <a:t>cương</a:t>
            </a:r>
            <a:r>
              <a:rPr lang="en-US" sz="2000" dirty="0"/>
              <a:t>:</a:t>
            </a:r>
          </a:p>
          <a:p>
            <a:pPr marL="971550" lvl="1" indent="-514350">
              <a:buAutoNum type="arabicPeriod"/>
            </a:pPr>
            <a:r>
              <a:rPr lang="en-US" sz="2000" dirty="0" err="1"/>
              <a:t>Định</a:t>
            </a:r>
            <a:r>
              <a:rPr lang="en-US" sz="2000" dirty="0"/>
              <a:t> </a:t>
            </a:r>
            <a:r>
              <a:rPr lang="en-US" sz="2000" dirty="0" err="1"/>
              <a:t>nghĩa</a:t>
            </a:r>
            <a:r>
              <a:rPr lang="en-US" sz="2000" dirty="0"/>
              <a:t>:</a:t>
            </a:r>
          </a:p>
          <a:p>
            <a:pPr marL="457200" lvl="1" indent="0">
              <a:buNone/>
            </a:pPr>
            <a:r>
              <a:rPr lang="en-US" sz="2000" dirty="0"/>
              <a:t>	+ </a:t>
            </a:r>
            <a:r>
              <a:rPr lang="en-US" sz="2000" dirty="0" err="1"/>
              <a:t>Sốc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/>
              <a:t>tình</a:t>
            </a:r>
            <a:r>
              <a:rPr lang="en-US" sz="2000" dirty="0"/>
              <a:t> </a:t>
            </a:r>
            <a:r>
              <a:rPr lang="en-US" sz="2000" dirty="0" err="1"/>
              <a:t>trạng</a:t>
            </a:r>
            <a:r>
              <a:rPr lang="en-US" sz="2000" dirty="0"/>
              <a:t> </a:t>
            </a:r>
            <a:r>
              <a:rPr lang="en-US" sz="2000" dirty="0" err="1"/>
              <a:t>giảm</a:t>
            </a:r>
            <a:r>
              <a:rPr lang="en-US" sz="2000" dirty="0"/>
              <a:t> </a:t>
            </a:r>
            <a:r>
              <a:rPr lang="en-US" sz="2000" dirty="0" err="1"/>
              <a:t>cung</a:t>
            </a:r>
            <a:r>
              <a:rPr lang="en-US" sz="2000" dirty="0"/>
              <a:t> </a:t>
            </a:r>
            <a:r>
              <a:rPr lang="en-US" sz="2000" dirty="0" err="1"/>
              <a:t>lượng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 </a:t>
            </a:r>
            <a:r>
              <a:rPr lang="en-US" sz="2000" dirty="0" err="1"/>
              <a:t>không</a:t>
            </a:r>
            <a:r>
              <a:rPr lang="en-US" sz="2000" dirty="0"/>
              <a:t> </a:t>
            </a:r>
            <a:r>
              <a:rPr lang="en-US" sz="2000" dirty="0" err="1"/>
              <a:t>đáp</a:t>
            </a:r>
            <a:r>
              <a:rPr lang="en-US" sz="2000" dirty="0"/>
              <a:t> </a:t>
            </a:r>
            <a:r>
              <a:rPr lang="en-US" sz="2000" dirty="0" err="1"/>
              <a:t>ứng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nhu</a:t>
            </a:r>
            <a:r>
              <a:rPr lang="en-US" sz="2000" dirty="0"/>
              <a:t> </a:t>
            </a:r>
            <a:r>
              <a:rPr lang="en-US" sz="2000" dirty="0" err="1"/>
              <a:t>cầu</a:t>
            </a:r>
            <a:r>
              <a:rPr lang="en-US" sz="2000" dirty="0"/>
              <a:t> oxy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tổ</a:t>
            </a:r>
            <a:r>
              <a:rPr lang="en-US" sz="2000" dirty="0"/>
              <a:t> </a:t>
            </a:r>
            <a:r>
              <a:rPr lang="en-US" sz="2000" dirty="0" err="1"/>
              <a:t>chức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cơ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.</a:t>
            </a:r>
          </a:p>
          <a:p>
            <a:pPr marL="457200" lvl="1" indent="0">
              <a:buNone/>
            </a:pPr>
            <a:r>
              <a:rPr lang="en-US" sz="2000" dirty="0"/>
              <a:t>	+ </a:t>
            </a:r>
            <a:r>
              <a:rPr lang="en-US" sz="2000" dirty="0" err="1"/>
              <a:t>Chẩn</a:t>
            </a:r>
            <a:r>
              <a:rPr lang="en-US" sz="2000" dirty="0"/>
              <a:t> </a:t>
            </a:r>
            <a:r>
              <a:rPr lang="en-US" sz="2000" dirty="0" err="1"/>
              <a:t>đoán</a:t>
            </a:r>
            <a:r>
              <a:rPr lang="en-US" sz="2000" dirty="0"/>
              <a:t> </a:t>
            </a:r>
            <a:r>
              <a:rPr lang="en-US" sz="2000" dirty="0" err="1"/>
              <a:t>sốc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 </a:t>
            </a:r>
            <a:r>
              <a:rPr lang="en-US" sz="2000" dirty="0" err="1"/>
              <a:t>đặt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đã</a:t>
            </a:r>
            <a:r>
              <a:rPr lang="en-US" sz="2000" dirty="0"/>
              <a:t> </a:t>
            </a:r>
            <a:r>
              <a:rPr lang="en-US" sz="2000" dirty="0" err="1"/>
              <a:t>loại</a:t>
            </a:r>
            <a:r>
              <a:rPr lang="en-US" sz="2000" dirty="0"/>
              <a:t> </a:t>
            </a:r>
            <a:r>
              <a:rPr lang="en-US" sz="2000" dirty="0" err="1"/>
              <a:t>trừ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sốc</a:t>
            </a:r>
            <a:r>
              <a:rPr lang="en-US" sz="2000" dirty="0"/>
              <a:t> </a:t>
            </a:r>
            <a:r>
              <a:rPr lang="en-US" sz="2000" dirty="0" err="1"/>
              <a:t>khác</a:t>
            </a:r>
            <a:r>
              <a:rPr lang="en-US" sz="2000" dirty="0"/>
              <a:t>: </a:t>
            </a:r>
            <a:r>
              <a:rPr lang="en-US" sz="2000" dirty="0" err="1"/>
              <a:t>sốc</a:t>
            </a:r>
            <a:r>
              <a:rPr lang="en-US" sz="2000" dirty="0"/>
              <a:t> </a:t>
            </a:r>
            <a:r>
              <a:rPr lang="en-US" sz="2000" dirty="0" err="1"/>
              <a:t>giảm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tích</a:t>
            </a:r>
            <a:r>
              <a:rPr lang="en-US" sz="2000" dirty="0"/>
              <a:t>, </a:t>
            </a:r>
            <a:r>
              <a:rPr lang="en-US" sz="2000" dirty="0" err="1"/>
              <a:t>sốc</a:t>
            </a:r>
            <a:r>
              <a:rPr lang="en-US" sz="2000" dirty="0"/>
              <a:t> </a:t>
            </a:r>
            <a:r>
              <a:rPr lang="en-US" sz="2000" dirty="0" err="1"/>
              <a:t>phản</a:t>
            </a:r>
            <a:r>
              <a:rPr lang="en-US" sz="2000" dirty="0"/>
              <a:t> </a:t>
            </a:r>
            <a:r>
              <a:rPr lang="en-US" sz="2000" dirty="0" err="1"/>
              <a:t>vệ</a:t>
            </a:r>
            <a:r>
              <a:rPr lang="en-US" sz="2000" dirty="0"/>
              <a:t>, </a:t>
            </a:r>
            <a:r>
              <a:rPr lang="en-US" sz="2000" dirty="0" err="1"/>
              <a:t>sốc</a:t>
            </a:r>
            <a:r>
              <a:rPr lang="en-US" sz="2000" dirty="0"/>
              <a:t> </a:t>
            </a:r>
            <a:r>
              <a:rPr lang="en-US" sz="2000" dirty="0" err="1"/>
              <a:t>nhiễm</a:t>
            </a:r>
            <a:r>
              <a:rPr lang="en-US" sz="2000" dirty="0"/>
              <a:t> </a:t>
            </a:r>
            <a:r>
              <a:rPr lang="en-US" sz="2000" dirty="0" err="1"/>
              <a:t>khuẩn</a:t>
            </a:r>
            <a:r>
              <a:rPr lang="en-US" sz="2000" dirty="0"/>
              <a:t>.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020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chẩn</a:t>
            </a:r>
            <a:r>
              <a:rPr lang="en-US" dirty="0"/>
              <a:t> </a:t>
            </a:r>
            <a:r>
              <a:rPr lang="en-US" dirty="0" err="1"/>
              <a:t>đoán</a:t>
            </a:r>
            <a:r>
              <a:rPr lang="en-US" dirty="0"/>
              <a:t> </a:t>
            </a:r>
            <a:r>
              <a:rPr lang="en-US" dirty="0" err="1"/>
              <a:t>sốc</a:t>
            </a:r>
            <a:r>
              <a:rPr lang="en-US" dirty="0"/>
              <a:t> </a:t>
            </a:r>
            <a:r>
              <a:rPr lang="en-US" dirty="0" err="1"/>
              <a:t>tim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Tụt</a:t>
            </a:r>
            <a:r>
              <a:rPr lang="en-US" sz="2000" dirty="0"/>
              <a:t> </a:t>
            </a:r>
            <a:r>
              <a:rPr lang="en-US" sz="2000" dirty="0" err="1"/>
              <a:t>huyết</a:t>
            </a:r>
            <a:r>
              <a:rPr lang="en-US" sz="2000" dirty="0"/>
              <a:t> </a:t>
            </a:r>
            <a:r>
              <a:rPr lang="en-US" sz="2000" dirty="0" err="1"/>
              <a:t>áp</a:t>
            </a:r>
            <a:r>
              <a:rPr lang="en-US" sz="2000" dirty="0"/>
              <a:t> ( </a:t>
            </a:r>
            <a:r>
              <a:rPr lang="en-US" sz="2000" dirty="0" err="1"/>
              <a:t>huyết</a:t>
            </a:r>
            <a:r>
              <a:rPr lang="en-US" sz="2000" dirty="0"/>
              <a:t> </a:t>
            </a:r>
            <a:r>
              <a:rPr lang="en-US" sz="2000" dirty="0" err="1"/>
              <a:t>áp</a:t>
            </a:r>
            <a:r>
              <a:rPr lang="en-US" sz="2000" dirty="0"/>
              <a:t> </a:t>
            </a:r>
            <a:r>
              <a:rPr lang="en-US" sz="2000" dirty="0" err="1"/>
              <a:t>tâm</a:t>
            </a:r>
            <a:r>
              <a:rPr lang="en-US" sz="2000" dirty="0"/>
              <a:t> </a:t>
            </a:r>
            <a:r>
              <a:rPr lang="en-US" sz="2000" dirty="0" err="1"/>
              <a:t>thu</a:t>
            </a:r>
            <a:r>
              <a:rPr lang="en-US" sz="2000" dirty="0"/>
              <a:t> &lt; 90mmHg)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ít</a:t>
            </a:r>
            <a:r>
              <a:rPr lang="en-US" sz="2000" dirty="0"/>
              <a:t> </a:t>
            </a:r>
            <a:r>
              <a:rPr lang="en-US" sz="2000" dirty="0" err="1"/>
              <a:t>nhất</a:t>
            </a:r>
            <a:r>
              <a:rPr lang="en-US" sz="2000" dirty="0"/>
              <a:t> 30 </a:t>
            </a:r>
            <a:r>
              <a:rPr lang="en-US" sz="2000" dirty="0" err="1"/>
              <a:t>phút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Giảm</a:t>
            </a:r>
            <a:r>
              <a:rPr lang="en-US" sz="2000" dirty="0"/>
              <a:t> </a:t>
            </a:r>
            <a:r>
              <a:rPr lang="en-US" sz="2000" dirty="0" err="1"/>
              <a:t>chỉ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 ( &lt; 2,2l/</a:t>
            </a:r>
            <a:r>
              <a:rPr lang="en-US" sz="2000" dirty="0" err="1"/>
              <a:t>phút</a:t>
            </a:r>
            <a:r>
              <a:rPr lang="en-US" sz="2000" dirty="0"/>
              <a:t>/m2).</a:t>
            </a:r>
          </a:p>
          <a:p>
            <a:r>
              <a:rPr lang="en-US" sz="2000" dirty="0" err="1"/>
              <a:t>Tăng</a:t>
            </a:r>
            <a:r>
              <a:rPr lang="en-US" sz="2000" dirty="0"/>
              <a:t> </a:t>
            </a:r>
            <a:r>
              <a:rPr lang="en-US" sz="2000" dirty="0" err="1"/>
              <a:t>áp</a:t>
            </a:r>
            <a:r>
              <a:rPr lang="en-US" sz="2000" dirty="0"/>
              <a:t> </a:t>
            </a:r>
            <a:r>
              <a:rPr lang="en-US" sz="2000" dirty="0" err="1"/>
              <a:t>lực</a:t>
            </a:r>
            <a:r>
              <a:rPr lang="en-US" sz="2000" dirty="0"/>
              <a:t> </a:t>
            </a:r>
            <a:r>
              <a:rPr lang="en-US" sz="2000" dirty="0" err="1"/>
              <a:t>mao</a:t>
            </a:r>
            <a:r>
              <a:rPr lang="en-US" sz="2000" dirty="0"/>
              <a:t> </a:t>
            </a:r>
            <a:r>
              <a:rPr lang="en-US" sz="2000" dirty="0" err="1"/>
              <a:t>mạch</a:t>
            </a:r>
            <a:r>
              <a:rPr lang="en-US" sz="2000" dirty="0"/>
              <a:t> </a:t>
            </a:r>
            <a:r>
              <a:rPr lang="en-US" sz="2000" dirty="0" err="1"/>
              <a:t>phổi</a:t>
            </a:r>
            <a:r>
              <a:rPr lang="en-US" sz="2000" dirty="0"/>
              <a:t> </a:t>
            </a:r>
            <a:r>
              <a:rPr lang="en-US" sz="2000" dirty="0" err="1"/>
              <a:t>bít</a:t>
            </a:r>
            <a:r>
              <a:rPr lang="en-US" sz="2000" dirty="0"/>
              <a:t> ( &gt; 15mmHg).</a:t>
            </a:r>
          </a:p>
          <a:p>
            <a:r>
              <a:rPr lang="en-US" sz="2000" dirty="0" err="1"/>
              <a:t>Tình</a:t>
            </a:r>
            <a:r>
              <a:rPr lang="en-US" sz="2000" dirty="0"/>
              <a:t> </a:t>
            </a:r>
            <a:r>
              <a:rPr lang="en-US" sz="2000" dirty="0" err="1"/>
              <a:t>trạng</a:t>
            </a:r>
            <a:r>
              <a:rPr lang="en-US" sz="2000" dirty="0"/>
              <a:t> </a:t>
            </a:r>
            <a:r>
              <a:rPr lang="en-US" sz="2000" dirty="0" err="1"/>
              <a:t>giảm</a:t>
            </a:r>
            <a:r>
              <a:rPr lang="en-US" sz="2000" dirty="0"/>
              <a:t> </a:t>
            </a:r>
            <a:r>
              <a:rPr lang="en-US" sz="2000" dirty="0" err="1"/>
              <a:t>tưới</a:t>
            </a:r>
            <a:r>
              <a:rPr lang="en-US" sz="2000" dirty="0"/>
              <a:t> </a:t>
            </a:r>
            <a:r>
              <a:rPr lang="en-US" sz="2000" dirty="0" err="1"/>
              <a:t>máu</a:t>
            </a:r>
            <a:r>
              <a:rPr lang="en-US" sz="2000" dirty="0"/>
              <a:t> </a:t>
            </a:r>
            <a:r>
              <a:rPr lang="en-US" sz="2000" dirty="0" err="1"/>
              <a:t>mô</a:t>
            </a:r>
            <a:r>
              <a:rPr lang="en-US" sz="2000" dirty="0"/>
              <a:t>: </a:t>
            </a:r>
            <a:r>
              <a:rPr lang="en-US" sz="2000" dirty="0" err="1"/>
              <a:t>rối</a:t>
            </a:r>
            <a:r>
              <a:rPr lang="en-US" sz="2000" dirty="0"/>
              <a:t> </a:t>
            </a:r>
            <a:r>
              <a:rPr lang="en-US" sz="2000" dirty="0" err="1"/>
              <a:t>loạn</a:t>
            </a:r>
            <a:r>
              <a:rPr lang="en-US" sz="2000" dirty="0"/>
              <a:t> ý </a:t>
            </a:r>
            <a:r>
              <a:rPr lang="en-US" sz="2000" dirty="0" err="1"/>
              <a:t>thức</a:t>
            </a:r>
            <a:r>
              <a:rPr lang="en-US" sz="2000" dirty="0"/>
              <a:t>, </a:t>
            </a:r>
            <a:r>
              <a:rPr lang="en-US" sz="2000" dirty="0" err="1"/>
              <a:t>lạnh</a:t>
            </a:r>
            <a:r>
              <a:rPr lang="en-US" sz="2000" dirty="0"/>
              <a:t>, </a:t>
            </a:r>
            <a:r>
              <a:rPr lang="en-US" sz="2000" dirty="0" err="1"/>
              <a:t>ẩm</a:t>
            </a:r>
            <a:r>
              <a:rPr lang="en-US" sz="2000" dirty="0"/>
              <a:t>, </a:t>
            </a:r>
            <a:r>
              <a:rPr lang="en-US" sz="2000" dirty="0" err="1"/>
              <a:t>vân</a:t>
            </a:r>
            <a:r>
              <a:rPr lang="en-US" sz="2000" dirty="0"/>
              <a:t> </a:t>
            </a:r>
            <a:r>
              <a:rPr lang="en-US" sz="2000" dirty="0" err="1"/>
              <a:t>tím</a:t>
            </a:r>
            <a:r>
              <a:rPr lang="en-US" sz="2000" dirty="0"/>
              <a:t>,…</a:t>
            </a:r>
            <a:endParaRPr lang="vi-VN" sz="2000" dirty="0"/>
          </a:p>
        </p:txBody>
      </p:sp>
    </p:spTree>
    <p:extLst>
      <p:ext uri="{BB962C8B-B14F-4D97-AF65-F5344CB8AC3E}">
        <p14:creationId xmlns:p14="http://schemas.microsoft.com/office/powerpoint/2010/main" val="325076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–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chế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600200"/>
            <a:ext cx="5943599" cy="4525963"/>
          </a:xfrm>
        </p:spPr>
      </p:pic>
    </p:spTree>
    <p:extLst>
      <p:ext uri="{BB962C8B-B14F-4D97-AF65-F5344CB8AC3E}">
        <p14:creationId xmlns:p14="http://schemas.microsoft.com/office/powerpoint/2010/main" val="310275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Triệu</a:t>
            </a:r>
            <a:r>
              <a:rPr lang="en-US" dirty="0"/>
              <a:t> </a:t>
            </a:r>
            <a:r>
              <a:rPr lang="en-US" dirty="0" err="1"/>
              <a:t>chứng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sz="2000" dirty="0"/>
              <a:t>      </a:t>
            </a:r>
            <a:r>
              <a:rPr lang="en-US" sz="2000" dirty="0"/>
              <a:t>a. </a:t>
            </a:r>
            <a:r>
              <a:rPr lang="en-US" sz="2000" dirty="0" err="1"/>
              <a:t>Triệu</a:t>
            </a:r>
            <a:r>
              <a:rPr lang="en-US" sz="2000" dirty="0"/>
              <a:t> </a:t>
            </a:r>
            <a:r>
              <a:rPr lang="en-US" sz="2000" dirty="0" err="1"/>
              <a:t>chứng</a:t>
            </a:r>
            <a:r>
              <a:rPr lang="en-US" sz="2000" dirty="0"/>
              <a:t> </a:t>
            </a:r>
            <a:r>
              <a:rPr lang="en-US" sz="2000" dirty="0" err="1"/>
              <a:t>lâm</a:t>
            </a:r>
            <a:r>
              <a:rPr lang="en-US" sz="2000" dirty="0"/>
              <a:t> </a:t>
            </a:r>
            <a:r>
              <a:rPr lang="en-US" sz="2000" dirty="0" err="1"/>
              <a:t>sàng</a:t>
            </a:r>
            <a:r>
              <a:rPr lang="en-US" sz="2000" dirty="0"/>
              <a:t>:</a:t>
            </a:r>
          </a:p>
          <a:p>
            <a:pPr marL="457200" lvl="1" indent="0">
              <a:buNone/>
            </a:pPr>
            <a:r>
              <a:rPr lang="en-US" sz="2000" dirty="0"/>
              <a:t>+ </a:t>
            </a:r>
            <a:r>
              <a:rPr lang="en-US" sz="2000" dirty="0" err="1"/>
              <a:t>Huyết</a:t>
            </a:r>
            <a:r>
              <a:rPr lang="en-US" sz="2000" dirty="0"/>
              <a:t> </a:t>
            </a:r>
            <a:r>
              <a:rPr lang="en-US" sz="2000" dirty="0" err="1"/>
              <a:t>áp</a:t>
            </a:r>
            <a:r>
              <a:rPr lang="en-US" sz="2000" dirty="0"/>
              <a:t> </a:t>
            </a:r>
            <a:r>
              <a:rPr lang="en-US" sz="2000" dirty="0" err="1"/>
              <a:t>tụt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+ Da </a:t>
            </a:r>
            <a:r>
              <a:rPr lang="en-US" sz="2000" dirty="0" err="1"/>
              <a:t>lạnh</a:t>
            </a:r>
            <a:r>
              <a:rPr lang="en-US" sz="2000" dirty="0"/>
              <a:t> </a:t>
            </a:r>
            <a:r>
              <a:rPr lang="en-US" sz="2000" dirty="0" err="1"/>
              <a:t>tái</a:t>
            </a:r>
            <a:r>
              <a:rPr lang="en-US" sz="2000" dirty="0"/>
              <a:t>, </a:t>
            </a:r>
            <a:r>
              <a:rPr lang="en-US" sz="2000" dirty="0" err="1"/>
              <a:t>nổi</a:t>
            </a:r>
            <a:r>
              <a:rPr lang="en-US" sz="2000" dirty="0"/>
              <a:t> </a:t>
            </a:r>
            <a:r>
              <a:rPr lang="en-US" sz="2000" dirty="0" err="1"/>
              <a:t>vân</a:t>
            </a:r>
            <a:r>
              <a:rPr lang="en-US" sz="2000" dirty="0"/>
              <a:t> </a:t>
            </a:r>
            <a:r>
              <a:rPr lang="en-US" sz="2000" dirty="0" err="1"/>
              <a:t>tím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da, </a:t>
            </a:r>
            <a:r>
              <a:rPr lang="en-US" sz="2000" dirty="0" err="1"/>
              <a:t>đầu</a:t>
            </a:r>
            <a:r>
              <a:rPr lang="en-US" sz="2000" dirty="0"/>
              <a:t> chi </a:t>
            </a:r>
            <a:r>
              <a:rPr lang="en-US" sz="2000" dirty="0" err="1"/>
              <a:t>tím</a:t>
            </a:r>
            <a:r>
              <a:rPr lang="en-US" sz="2000" dirty="0"/>
              <a:t> </a:t>
            </a:r>
            <a:r>
              <a:rPr lang="en-US" sz="2000" dirty="0" err="1"/>
              <a:t>lạnh</a:t>
            </a:r>
            <a:r>
              <a:rPr lang="en-US" sz="2000" dirty="0"/>
              <a:t>.</a:t>
            </a:r>
          </a:p>
          <a:p>
            <a:pPr marL="457200" lvl="1" indent="0">
              <a:buNone/>
            </a:pPr>
            <a:r>
              <a:rPr lang="en-US" sz="2000" dirty="0"/>
              <a:t>+ </a:t>
            </a:r>
            <a:r>
              <a:rPr lang="en-US" sz="2000" dirty="0" err="1"/>
              <a:t>Thiểu</a:t>
            </a:r>
            <a:r>
              <a:rPr lang="en-US" sz="2000" dirty="0"/>
              <a:t> </a:t>
            </a:r>
            <a:r>
              <a:rPr lang="en-US" sz="2000" dirty="0" err="1"/>
              <a:t>niệu</a:t>
            </a:r>
            <a:r>
              <a:rPr lang="en-US" sz="2000" dirty="0"/>
              <a:t> </a:t>
            </a:r>
            <a:r>
              <a:rPr lang="en-US" sz="2000" dirty="0" err="1"/>
              <a:t>hoặc</a:t>
            </a:r>
            <a:r>
              <a:rPr lang="en-US" sz="2000" dirty="0"/>
              <a:t> </a:t>
            </a:r>
            <a:r>
              <a:rPr lang="en-US" sz="2000" dirty="0" err="1"/>
              <a:t>vô</a:t>
            </a:r>
            <a:r>
              <a:rPr lang="en-US" sz="2000" dirty="0"/>
              <a:t> </a:t>
            </a:r>
            <a:r>
              <a:rPr lang="en-US" sz="2000" dirty="0" err="1"/>
              <a:t>niệu</a:t>
            </a:r>
            <a:r>
              <a:rPr lang="en-US" sz="2000" dirty="0"/>
              <a:t>.</a:t>
            </a:r>
          </a:p>
          <a:p>
            <a:pPr marL="457200" lvl="1" indent="0">
              <a:buNone/>
            </a:pPr>
            <a:r>
              <a:rPr lang="en-US" sz="2000" dirty="0"/>
              <a:t>+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dấu</a:t>
            </a:r>
            <a:r>
              <a:rPr lang="en-US" sz="2000" dirty="0"/>
              <a:t> </a:t>
            </a:r>
            <a:r>
              <a:rPr lang="en-US" sz="2000" dirty="0" err="1"/>
              <a:t>hiệu</a:t>
            </a:r>
            <a:r>
              <a:rPr lang="en-US" sz="2000" dirty="0"/>
              <a:t> ứ </a:t>
            </a:r>
            <a:r>
              <a:rPr lang="en-US" sz="2000" dirty="0" err="1"/>
              <a:t>trệ</a:t>
            </a:r>
            <a:r>
              <a:rPr lang="en-US" sz="2000" dirty="0"/>
              <a:t> </a:t>
            </a:r>
            <a:r>
              <a:rPr lang="en-US" sz="2000" dirty="0" err="1"/>
              <a:t>tuần</a:t>
            </a:r>
            <a:r>
              <a:rPr lang="en-US" sz="2000" dirty="0"/>
              <a:t> </a:t>
            </a:r>
            <a:r>
              <a:rPr lang="en-US" sz="2000" dirty="0" err="1"/>
              <a:t>hoàn</a:t>
            </a:r>
            <a:r>
              <a:rPr lang="en-US" sz="2000" dirty="0"/>
              <a:t> </a:t>
            </a:r>
            <a:r>
              <a:rPr lang="en-US" sz="2000" dirty="0" err="1"/>
              <a:t>ngoại</a:t>
            </a:r>
            <a:r>
              <a:rPr lang="en-US" sz="2000" dirty="0"/>
              <a:t> vi ( </a:t>
            </a:r>
            <a:r>
              <a:rPr lang="en-US" sz="2000" dirty="0" err="1"/>
              <a:t>gan</a:t>
            </a:r>
            <a:r>
              <a:rPr lang="en-US" sz="2000" dirty="0"/>
              <a:t> to, </a:t>
            </a:r>
            <a:r>
              <a:rPr lang="en-US" sz="2000" dirty="0" err="1"/>
              <a:t>tĩnh</a:t>
            </a:r>
            <a:r>
              <a:rPr lang="en-US" sz="2000" dirty="0"/>
              <a:t> </a:t>
            </a:r>
            <a:r>
              <a:rPr lang="en-US" sz="2000" dirty="0" err="1"/>
              <a:t>mạch</a:t>
            </a:r>
            <a:r>
              <a:rPr lang="en-US" sz="2000" dirty="0"/>
              <a:t> ở </a:t>
            </a:r>
            <a:r>
              <a:rPr lang="en-US" sz="2000" dirty="0" err="1"/>
              <a:t>cổ</a:t>
            </a:r>
            <a:r>
              <a:rPr lang="en-US" sz="2000" dirty="0"/>
              <a:t> </a:t>
            </a:r>
            <a:r>
              <a:rPr lang="en-US" sz="2000" dirty="0" err="1"/>
              <a:t>nổi</a:t>
            </a:r>
            <a:r>
              <a:rPr lang="en-US" sz="2000" dirty="0"/>
              <a:t>), </a:t>
            </a:r>
            <a:r>
              <a:rPr lang="en-US" sz="2000" dirty="0" err="1"/>
              <a:t>xuất</a:t>
            </a:r>
            <a:r>
              <a:rPr lang="en-US" sz="2000" dirty="0"/>
              <a:t> </a:t>
            </a:r>
            <a:r>
              <a:rPr lang="en-US" sz="2000" dirty="0" err="1"/>
              <a:t>hiện</a:t>
            </a:r>
            <a:r>
              <a:rPr lang="en-US" sz="2000" dirty="0"/>
              <a:t> ran </a:t>
            </a:r>
            <a:r>
              <a:rPr lang="en-US" sz="2000" dirty="0" err="1"/>
              <a:t>ẩm</a:t>
            </a:r>
            <a:r>
              <a:rPr lang="en-US" sz="2000" dirty="0"/>
              <a:t> ở </a:t>
            </a:r>
            <a:r>
              <a:rPr lang="en-US" sz="2000" dirty="0" err="1"/>
              <a:t>phổi</a:t>
            </a:r>
            <a:r>
              <a:rPr lang="en-US" sz="2000" dirty="0"/>
              <a:t>.</a:t>
            </a:r>
          </a:p>
          <a:p>
            <a:pPr marL="457200" lvl="1" indent="0">
              <a:buNone/>
            </a:pPr>
            <a:r>
              <a:rPr lang="en-US" sz="2000" dirty="0"/>
              <a:t>+ Ý </a:t>
            </a:r>
            <a:r>
              <a:rPr lang="en-US" sz="2000" dirty="0" err="1"/>
              <a:t>thức</a:t>
            </a:r>
            <a:r>
              <a:rPr lang="en-US" sz="2000" dirty="0"/>
              <a:t> </a:t>
            </a:r>
            <a:r>
              <a:rPr lang="en-US" sz="2000" dirty="0" err="1"/>
              <a:t>bệnh</a:t>
            </a:r>
            <a:r>
              <a:rPr lang="en-US" sz="2000" dirty="0"/>
              <a:t> </a:t>
            </a:r>
            <a:r>
              <a:rPr lang="en-US" sz="2000" dirty="0" err="1"/>
              <a:t>nhân</a:t>
            </a:r>
            <a:r>
              <a:rPr lang="en-US" sz="2000" dirty="0"/>
              <a:t> </a:t>
            </a:r>
            <a:r>
              <a:rPr lang="en-US" sz="2000" dirty="0" err="1"/>
              <a:t>giảm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b. </a:t>
            </a:r>
            <a:r>
              <a:rPr lang="en-US" sz="2000" dirty="0" err="1"/>
              <a:t>Triệu</a:t>
            </a:r>
            <a:r>
              <a:rPr lang="en-US" sz="2000" dirty="0"/>
              <a:t> </a:t>
            </a:r>
            <a:r>
              <a:rPr lang="en-US" sz="2000" dirty="0" err="1"/>
              <a:t>chứng</a:t>
            </a:r>
            <a:r>
              <a:rPr lang="en-US" sz="2000" dirty="0"/>
              <a:t> </a:t>
            </a:r>
            <a:r>
              <a:rPr lang="en-US" sz="2000" dirty="0" err="1"/>
              <a:t>cận</a:t>
            </a:r>
            <a:r>
              <a:rPr lang="en-US" sz="2000" dirty="0"/>
              <a:t> </a:t>
            </a:r>
            <a:r>
              <a:rPr lang="en-US" sz="2000" dirty="0" err="1"/>
              <a:t>lâm</a:t>
            </a:r>
            <a:r>
              <a:rPr lang="en-US" sz="2000" dirty="0"/>
              <a:t> </a:t>
            </a:r>
            <a:r>
              <a:rPr lang="en-US" sz="2000" dirty="0" err="1"/>
              <a:t>sàng</a:t>
            </a:r>
            <a:r>
              <a:rPr lang="en-US" sz="2000" dirty="0"/>
              <a:t>:</a:t>
            </a:r>
          </a:p>
          <a:p>
            <a:pPr marL="457200" lvl="1" indent="0">
              <a:buNone/>
            </a:pPr>
            <a:r>
              <a:rPr lang="en-US" sz="2000" dirty="0"/>
              <a:t>+ </a:t>
            </a:r>
            <a:r>
              <a:rPr lang="en-US" sz="2000" dirty="0" err="1"/>
              <a:t>Lactac</a:t>
            </a:r>
            <a:r>
              <a:rPr lang="en-US" sz="2000" dirty="0"/>
              <a:t> </a:t>
            </a:r>
            <a:r>
              <a:rPr lang="en-US" sz="2000" dirty="0" err="1"/>
              <a:t>máu</a:t>
            </a:r>
            <a:r>
              <a:rPr lang="en-US" sz="2000" dirty="0"/>
              <a:t> </a:t>
            </a:r>
            <a:r>
              <a:rPr lang="en-US" sz="2000" dirty="0" err="1"/>
              <a:t>tăng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1,5 </a:t>
            </a:r>
            <a:r>
              <a:rPr lang="en-US" sz="2000" dirty="0" err="1"/>
              <a:t>mmol</a:t>
            </a:r>
            <a:r>
              <a:rPr lang="en-US" sz="2000" dirty="0"/>
              <a:t>/l</a:t>
            </a:r>
          </a:p>
          <a:p>
            <a:pPr marL="457200" lvl="1" indent="0">
              <a:buNone/>
            </a:pPr>
            <a:r>
              <a:rPr lang="en-US" sz="2000" dirty="0"/>
              <a:t>+ </a:t>
            </a:r>
            <a:r>
              <a:rPr lang="en-US" sz="2000" dirty="0" err="1"/>
              <a:t>Thăm</a:t>
            </a:r>
            <a:r>
              <a:rPr lang="en-US" sz="2000" dirty="0"/>
              <a:t> </a:t>
            </a:r>
            <a:r>
              <a:rPr lang="en-US" sz="2000" dirty="0" err="1"/>
              <a:t>dò</a:t>
            </a:r>
            <a:r>
              <a:rPr lang="en-US" sz="2000" dirty="0"/>
              <a:t> </a:t>
            </a:r>
            <a:r>
              <a:rPr lang="en-US" sz="2000" dirty="0" err="1"/>
              <a:t>huyết</a:t>
            </a:r>
            <a:r>
              <a:rPr lang="en-US" sz="2000" dirty="0"/>
              <a:t> </a:t>
            </a:r>
            <a:r>
              <a:rPr lang="en-US" sz="2000" dirty="0" err="1"/>
              <a:t>động</a:t>
            </a:r>
            <a:r>
              <a:rPr lang="en-US" sz="2000" dirty="0"/>
              <a:t> </a:t>
            </a:r>
            <a:r>
              <a:rPr lang="en-US" sz="2000" dirty="0" err="1"/>
              <a:t>thấy</a:t>
            </a:r>
            <a:r>
              <a:rPr lang="en-US" sz="2000" dirty="0"/>
              <a:t> </a:t>
            </a:r>
            <a:r>
              <a:rPr lang="en-US" sz="2000" dirty="0" err="1"/>
              <a:t>áp</a:t>
            </a:r>
            <a:r>
              <a:rPr lang="en-US" sz="2000" dirty="0"/>
              <a:t> </a:t>
            </a:r>
            <a:r>
              <a:rPr lang="en-US" sz="2000" dirty="0" err="1"/>
              <a:t>lực</a:t>
            </a:r>
            <a:r>
              <a:rPr lang="en-US" sz="2000" dirty="0"/>
              <a:t> </a:t>
            </a:r>
            <a:r>
              <a:rPr lang="en-US" sz="2000" dirty="0" err="1"/>
              <a:t>tĩnh</a:t>
            </a:r>
            <a:r>
              <a:rPr lang="en-US" sz="2000" dirty="0"/>
              <a:t> </a:t>
            </a:r>
            <a:r>
              <a:rPr lang="en-US" sz="2000" dirty="0" err="1"/>
              <a:t>mạch</a:t>
            </a:r>
            <a:r>
              <a:rPr lang="en-US" sz="2000" dirty="0"/>
              <a:t> </a:t>
            </a:r>
            <a:r>
              <a:rPr lang="en-US" sz="2000" dirty="0" err="1"/>
              <a:t>trung</a:t>
            </a:r>
            <a:r>
              <a:rPr lang="en-US" sz="2000" dirty="0"/>
              <a:t> </a:t>
            </a:r>
            <a:r>
              <a:rPr lang="en-US" sz="2000" dirty="0" err="1"/>
              <a:t>tâm</a:t>
            </a:r>
            <a:r>
              <a:rPr lang="en-US" sz="2000" dirty="0"/>
              <a:t> </a:t>
            </a:r>
            <a:r>
              <a:rPr lang="en-US" sz="2000" dirty="0" err="1"/>
              <a:t>tăng</a:t>
            </a:r>
            <a:r>
              <a:rPr lang="en-US" sz="2000" dirty="0"/>
              <a:t>, </a:t>
            </a:r>
            <a:r>
              <a:rPr lang="en-US" sz="2000" dirty="0" err="1"/>
              <a:t>áp</a:t>
            </a:r>
            <a:r>
              <a:rPr lang="en-US" sz="2000" dirty="0"/>
              <a:t> </a:t>
            </a:r>
            <a:r>
              <a:rPr lang="en-US" sz="2000" dirty="0" err="1"/>
              <a:t>lực</a:t>
            </a:r>
            <a:r>
              <a:rPr lang="en-US" sz="2000" dirty="0"/>
              <a:t> </a:t>
            </a:r>
            <a:r>
              <a:rPr lang="en-US" sz="2000" dirty="0" err="1"/>
              <a:t>mao</a:t>
            </a:r>
            <a:r>
              <a:rPr lang="en-US" sz="2000" dirty="0"/>
              <a:t> </a:t>
            </a:r>
            <a:r>
              <a:rPr lang="en-US" sz="2000" dirty="0" err="1"/>
              <a:t>mạch</a:t>
            </a:r>
            <a:r>
              <a:rPr lang="en-US" sz="2000" dirty="0"/>
              <a:t> </a:t>
            </a:r>
            <a:r>
              <a:rPr lang="en-US" sz="2000" dirty="0" err="1"/>
              <a:t>phổi</a:t>
            </a:r>
            <a:r>
              <a:rPr lang="en-US" sz="2000" dirty="0"/>
              <a:t> </a:t>
            </a:r>
            <a:r>
              <a:rPr lang="en-US" sz="2000" dirty="0" err="1"/>
              <a:t>bít</a:t>
            </a:r>
            <a:r>
              <a:rPr lang="en-US" sz="2000" dirty="0"/>
              <a:t> </a:t>
            </a:r>
            <a:r>
              <a:rPr lang="en-US" sz="2000" dirty="0" err="1"/>
              <a:t>tăng</a:t>
            </a:r>
            <a:r>
              <a:rPr lang="en-US" sz="2000" dirty="0"/>
              <a:t>, </a:t>
            </a:r>
            <a:r>
              <a:rPr lang="en-US" sz="2000" dirty="0" err="1"/>
              <a:t>cung</a:t>
            </a:r>
            <a:r>
              <a:rPr lang="en-US" sz="2000" dirty="0"/>
              <a:t> </a:t>
            </a:r>
            <a:r>
              <a:rPr lang="en-US" sz="2000" dirty="0" err="1"/>
              <a:t>lượng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 </a:t>
            </a:r>
            <a:r>
              <a:rPr lang="en-US" sz="2000" dirty="0" err="1"/>
              <a:t>giảm</a:t>
            </a:r>
            <a:r>
              <a:rPr lang="en-US" sz="2000" dirty="0"/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52968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/>
              <a:t>5. </a:t>
            </a:r>
            <a:r>
              <a:rPr lang="en-US" sz="4000" dirty="0" err="1"/>
              <a:t>Chẩn</a:t>
            </a:r>
            <a:r>
              <a:rPr lang="en-US" sz="4000" dirty="0"/>
              <a:t> </a:t>
            </a:r>
            <a:r>
              <a:rPr lang="en-US" sz="4000" dirty="0" err="1"/>
              <a:t>đoán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000" dirty="0"/>
              <a:t>a. </a:t>
            </a:r>
            <a:r>
              <a:rPr lang="en-US" sz="2000" dirty="0" err="1"/>
              <a:t>Chẩn</a:t>
            </a:r>
            <a:r>
              <a:rPr lang="en-US" sz="2000" dirty="0"/>
              <a:t> </a:t>
            </a:r>
            <a:r>
              <a:rPr lang="en-US" sz="2000" dirty="0" err="1"/>
              <a:t>đoán</a:t>
            </a:r>
            <a:r>
              <a:rPr lang="en-US" sz="2000" dirty="0"/>
              <a:t> </a:t>
            </a:r>
            <a:r>
              <a:rPr lang="en-US" sz="2000" dirty="0" err="1"/>
              <a:t>theo</a:t>
            </a:r>
            <a:r>
              <a:rPr lang="en-US" sz="2000" dirty="0"/>
              <a:t> </a:t>
            </a:r>
            <a:r>
              <a:rPr lang="en-US" sz="2000" dirty="0" err="1"/>
              <a:t>mức</a:t>
            </a:r>
            <a:r>
              <a:rPr lang="en-US" sz="2000" dirty="0"/>
              <a:t> </a:t>
            </a:r>
            <a:r>
              <a:rPr lang="en-US" sz="2000" dirty="0" err="1"/>
              <a:t>độ</a:t>
            </a:r>
            <a:r>
              <a:rPr lang="en-US" sz="2000" dirty="0"/>
              <a:t>: </a:t>
            </a:r>
            <a:r>
              <a:rPr lang="en-US" sz="2000" dirty="0" err="1"/>
              <a:t>Tiêu</a:t>
            </a:r>
            <a:r>
              <a:rPr lang="en-US" sz="2000" dirty="0"/>
              <a:t> </a:t>
            </a:r>
            <a:r>
              <a:rPr lang="en-US" sz="2000" dirty="0" err="1"/>
              <a:t>chuẩn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ACC/AHA 2007</a:t>
            </a:r>
          </a:p>
          <a:p>
            <a:pPr marL="0" indent="0">
              <a:buNone/>
            </a:pPr>
            <a:r>
              <a:rPr lang="en-US" sz="2000" dirty="0"/>
              <a:t>               a1) </a:t>
            </a:r>
            <a:r>
              <a:rPr lang="en-US" sz="2000" dirty="0" err="1"/>
              <a:t>Tiền</a:t>
            </a:r>
            <a:r>
              <a:rPr lang="en-US" sz="2000" dirty="0"/>
              <a:t> </a:t>
            </a:r>
            <a:r>
              <a:rPr lang="en-US" sz="2000" dirty="0" err="1"/>
              <a:t>sốc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	- </a:t>
            </a:r>
            <a:r>
              <a:rPr lang="en-US" sz="2000" dirty="0" err="1"/>
              <a:t>Áp</a:t>
            </a:r>
            <a:r>
              <a:rPr lang="en-US" sz="2000" dirty="0"/>
              <a:t> </a:t>
            </a:r>
            <a:r>
              <a:rPr lang="en-US" sz="2000" dirty="0" err="1"/>
              <a:t>lực</a:t>
            </a:r>
            <a:r>
              <a:rPr lang="en-US" sz="2000" dirty="0"/>
              <a:t> </a:t>
            </a:r>
            <a:r>
              <a:rPr lang="en-US" sz="2000" dirty="0" err="1"/>
              <a:t>mao</a:t>
            </a:r>
            <a:r>
              <a:rPr lang="en-US" sz="2000" dirty="0"/>
              <a:t> </a:t>
            </a:r>
            <a:r>
              <a:rPr lang="en-US" sz="2000" dirty="0" err="1"/>
              <a:t>mạch</a:t>
            </a:r>
            <a:r>
              <a:rPr lang="en-US" sz="2000" dirty="0"/>
              <a:t> </a:t>
            </a:r>
            <a:r>
              <a:rPr lang="en-US" sz="2000" dirty="0" err="1"/>
              <a:t>phổi</a:t>
            </a:r>
            <a:r>
              <a:rPr lang="en-US" sz="2000" dirty="0"/>
              <a:t> </a:t>
            </a:r>
            <a:r>
              <a:rPr lang="en-US" sz="2000" dirty="0" err="1"/>
              <a:t>bít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15mmHg.</a:t>
            </a:r>
          </a:p>
          <a:p>
            <a:pPr marL="0" indent="0">
              <a:buNone/>
            </a:pPr>
            <a:r>
              <a:rPr lang="en-US" sz="2000" dirty="0"/>
              <a:t>	- </a:t>
            </a:r>
            <a:r>
              <a:rPr lang="en-US" sz="2000" dirty="0" err="1"/>
              <a:t>Huyết</a:t>
            </a:r>
            <a:r>
              <a:rPr lang="en-US" sz="2000" dirty="0"/>
              <a:t> </a:t>
            </a:r>
            <a:r>
              <a:rPr lang="en-US" sz="2000" dirty="0" err="1"/>
              <a:t>áp</a:t>
            </a:r>
            <a:r>
              <a:rPr lang="en-US" sz="2000" dirty="0"/>
              <a:t> </a:t>
            </a:r>
            <a:r>
              <a:rPr lang="en-US" sz="2000" dirty="0" err="1"/>
              <a:t>tâm</a:t>
            </a:r>
            <a:r>
              <a:rPr lang="en-US" sz="2000" dirty="0"/>
              <a:t> </a:t>
            </a:r>
            <a:r>
              <a:rPr lang="en-US" sz="2000" dirty="0" err="1"/>
              <a:t>thu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100mmHg.</a:t>
            </a:r>
          </a:p>
          <a:p>
            <a:pPr marL="0" indent="0">
              <a:buNone/>
            </a:pPr>
            <a:r>
              <a:rPr lang="en-US" sz="2000" dirty="0"/>
              <a:t>	- </a:t>
            </a:r>
            <a:r>
              <a:rPr lang="en-US" sz="2000" dirty="0" err="1"/>
              <a:t>Chỉ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 </a:t>
            </a:r>
            <a:r>
              <a:rPr lang="en-US" sz="2000" dirty="0" err="1"/>
              <a:t>dưới</a:t>
            </a:r>
            <a:r>
              <a:rPr lang="en-US" sz="2000" dirty="0"/>
              <a:t> 2,5l/</a:t>
            </a:r>
            <a:r>
              <a:rPr lang="en-US" sz="2000" dirty="0" err="1"/>
              <a:t>ph</a:t>
            </a:r>
            <a:r>
              <a:rPr lang="en-US" sz="2000" dirty="0"/>
              <a:t>/m2 da.</a:t>
            </a:r>
          </a:p>
          <a:p>
            <a:pPr marL="0" indent="0">
              <a:buNone/>
            </a:pPr>
            <a:r>
              <a:rPr lang="en-US" sz="2000" dirty="0"/>
              <a:t>	a2) </a:t>
            </a:r>
            <a:r>
              <a:rPr lang="en-US" sz="2000" dirty="0" err="1"/>
              <a:t>Sốc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	-  </a:t>
            </a:r>
            <a:r>
              <a:rPr lang="en-US" sz="2000" dirty="0" err="1"/>
              <a:t>Áp</a:t>
            </a:r>
            <a:r>
              <a:rPr lang="en-US" sz="2000" dirty="0"/>
              <a:t> </a:t>
            </a:r>
            <a:r>
              <a:rPr lang="en-US" sz="2000" dirty="0" err="1"/>
              <a:t>lực</a:t>
            </a:r>
            <a:r>
              <a:rPr lang="en-US" sz="2000" dirty="0"/>
              <a:t> </a:t>
            </a:r>
            <a:r>
              <a:rPr lang="en-US" sz="2000" dirty="0" err="1"/>
              <a:t>mao</a:t>
            </a:r>
            <a:r>
              <a:rPr lang="en-US" sz="2000" dirty="0"/>
              <a:t> </a:t>
            </a:r>
            <a:r>
              <a:rPr lang="en-US" sz="2000" dirty="0" err="1"/>
              <a:t>mạch</a:t>
            </a:r>
            <a:r>
              <a:rPr lang="en-US" sz="2000" dirty="0"/>
              <a:t> </a:t>
            </a:r>
            <a:r>
              <a:rPr lang="en-US" sz="2000" dirty="0" err="1"/>
              <a:t>phổi</a:t>
            </a:r>
            <a:r>
              <a:rPr lang="en-US" sz="2000" dirty="0"/>
              <a:t> </a:t>
            </a:r>
            <a:r>
              <a:rPr lang="en-US" sz="2000" dirty="0" err="1"/>
              <a:t>bít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15mmHg.</a:t>
            </a:r>
          </a:p>
          <a:p>
            <a:pPr marL="0" indent="0">
              <a:buNone/>
            </a:pPr>
            <a:r>
              <a:rPr lang="en-US" sz="2000" dirty="0"/>
              <a:t>	- </a:t>
            </a:r>
            <a:r>
              <a:rPr lang="en-US" sz="2000" dirty="0" err="1"/>
              <a:t>Huyết</a:t>
            </a:r>
            <a:r>
              <a:rPr lang="en-US" sz="2000" dirty="0"/>
              <a:t> </a:t>
            </a:r>
            <a:r>
              <a:rPr lang="en-US" sz="2000" dirty="0" err="1"/>
              <a:t>áp</a:t>
            </a:r>
            <a:r>
              <a:rPr lang="en-US" sz="2000" dirty="0"/>
              <a:t> </a:t>
            </a:r>
            <a:r>
              <a:rPr lang="en-US" sz="2000" dirty="0" err="1"/>
              <a:t>tâm</a:t>
            </a:r>
            <a:r>
              <a:rPr lang="en-US" sz="2000" dirty="0"/>
              <a:t> </a:t>
            </a:r>
            <a:r>
              <a:rPr lang="en-US" sz="2000" dirty="0" err="1"/>
              <a:t>thu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90mmHg.</a:t>
            </a:r>
          </a:p>
          <a:p>
            <a:pPr marL="0" indent="0">
              <a:buNone/>
            </a:pPr>
            <a:r>
              <a:rPr lang="en-US" sz="2000" dirty="0"/>
              <a:t>	- </a:t>
            </a:r>
            <a:r>
              <a:rPr lang="en-US" sz="2000" dirty="0" err="1"/>
              <a:t>Chỉ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 </a:t>
            </a:r>
            <a:r>
              <a:rPr lang="en-US" sz="2000" dirty="0" err="1"/>
              <a:t>dưới</a:t>
            </a:r>
            <a:r>
              <a:rPr lang="en-US" sz="2000" dirty="0"/>
              <a:t> 2,5l/</a:t>
            </a:r>
            <a:r>
              <a:rPr lang="en-US" sz="2000" dirty="0" err="1"/>
              <a:t>ph</a:t>
            </a:r>
            <a:r>
              <a:rPr lang="en-US" sz="2000" dirty="0"/>
              <a:t>/m2 da.</a:t>
            </a:r>
          </a:p>
          <a:p>
            <a:pPr marL="0" indent="0">
              <a:buNone/>
            </a:pPr>
            <a:r>
              <a:rPr lang="en-US" sz="2000" dirty="0"/>
              <a:t>	a3) </a:t>
            </a:r>
            <a:r>
              <a:rPr lang="en-US" sz="2000" dirty="0" err="1"/>
              <a:t>Sốc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 </a:t>
            </a:r>
            <a:r>
              <a:rPr lang="en-US" sz="2000" dirty="0" err="1"/>
              <a:t>điển</a:t>
            </a:r>
            <a:r>
              <a:rPr lang="en-US" sz="2000" dirty="0"/>
              <a:t> </a:t>
            </a:r>
            <a:r>
              <a:rPr lang="en-US" sz="2000" dirty="0" err="1"/>
              <a:t>hình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	- </a:t>
            </a:r>
            <a:r>
              <a:rPr lang="en-US" sz="2000" dirty="0" err="1"/>
              <a:t>Áp</a:t>
            </a:r>
            <a:r>
              <a:rPr lang="en-US" sz="2000" dirty="0"/>
              <a:t> </a:t>
            </a:r>
            <a:r>
              <a:rPr lang="en-US" sz="2000" dirty="0" err="1"/>
              <a:t>lực</a:t>
            </a:r>
            <a:r>
              <a:rPr lang="en-US" sz="2000" dirty="0"/>
              <a:t> </a:t>
            </a:r>
            <a:r>
              <a:rPr lang="en-US" sz="2000" dirty="0" err="1"/>
              <a:t>mao</a:t>
            </a:r>
            <a:r>
              <a:rPr lang="en-US" sz="2000" dirty="0"/>
              <a:t> </a:t>
            </a:r>
            <a:r>
              <a:rPr lang="en-US" sz="2000" dirty="0" err="1"/>
              <a:t>mạch</a:t>
            </a:r>
            <a:r>
              <a:rPr lang="en-US" sz="2000" dirty="0"/>
              <a:t> </a:t>
            </a:r>
            <a:r>
              <a:rPr lang="en-US" sz="2000" dirty="0" err="1"/>
              <a:t>phổi</a:t>
            </a:r>
            <a:r>
              <a:rPr lang="en-US" sz="2000" dirty="0"/>
              <a:t> </a:t>
            </a:r>
            <a:r>
              <a:rPr lang="en-US" sz="2000" dirty="0" err="1"/>
              <a:t>bít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20mmHg.</a:t>
            </a:r>
          </a:p>
          <a:p>
            <a:pPr marL="0" indent="0">
              <a:buNone/>
            </a:pPr>
            <a:r>
              <a:rPr lang="en-US" sz="2000" dirty="0"/>
              <a:t>	- </a:t>
            </a:r>
            <a:r>
              <a:rPr lang="en-US" sz="2000" dirty="0" err="1"/>
              <a:t>Chỉ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 </a:t>
            </a:r>
            <a:r>
              <a:rPr lang="en-US" sz="2000" dirty="0" err="1"/>
              <a:t>dưới</a:t>
            </a:r>
            <a:r>
              <a:rPr lang="en-US" sz="2000" dirty="0"/>
              <a:t> 2,5l/</a:t>
            </a:r>
            <a:r>
              <a:rPr lang="en-US" sz="2000" dirty="0" err="1"/>
              <a:t>ph</a:t>
            </a:r>
            <a:r>
              <a:rPr lang="en-US" sz="2000" dirty="0"/>
              <a:t>/m2 da.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06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b.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đoán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biệt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b1) </a:t>
            </a:r>
            <a:r>
              <a:rPr lang="en-US" dirty="0" err="1"/>
              <a:t>Sốc</a:t>
            </a:r>
            <a:r>
              <a:rPr lang="en-US" dirty="0"/>
              <a:t> </a:t>
            </a:r>
            <a:r>
              <a:rPr lang="en-US" dirty="0" err="1"/>
              <a:t>nhiễm</a:t>
            </a:r>
            <a:r>
              <a:rPr lang="en-US" dirty="0"/>
              <a:t> </a:t>
            </a:r>
            <a:r>
              <a:rPr lang="en-US" dirty="0" err="1"/>
              <a:t>khuẩn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trạng</a:t>
            </a:r>
            <a:r>
              <a:rPr lang="en-US" dirty="0"/>
              <a:t> </a:t>
            </a:r>
            <a:r>
              <a:rPr lang="en-US" dirty="0" err="1"/>
              <a:t>nhiểm</a:t>
            </a:r>
            <a:r>
              <a:rPr lang="en-US" dirty="0"/>
              <a:t> </a:t>
            </a:r>
            <a:r>
              <a:rPr lang="en-US" dirty="0" err="1"/>
              <a:t>khuẩn</a:t>
            </a:r>
            <a:r>
              <a:rPr lang="en-US" dirty="0"/>
              <a:t> </a:t>
            </a:r>
            <a:r>
              <a:rPr lang="en-US" dirty="0" err="1"/>
              <a:t>kèm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kéo</a:t>
            </a:r>
            <a:r>
              <a:rPr lang="en-US" dirty="0"/>
              <a:t> </a:t>
            </a:r>
            <a:r>
              <a:rPr lang="en-US" dirty="0" err="1"/>
              <a:t>dài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Áp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tĩnh</a:t>
            </a:r>
            <a:r>
              <a:rPr lang="en-US" dirty="0"/>
              <a:t> </a:t>
            </a:r>
            <a:r>
              <a:rPr lang="en-US" dirty="0" err="1"/>
              <a:t>mạch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tâm</a:t>
            </a:r>
            <a:r>
              <a:rPr lang="en-US" dirty="0"/>
              <a:t> </a:t>
            </a:r>
            <a:r>
              <a:rPr lang="en-US" dirty="0" err="1"/>
              <a:t>giảm</a:t>
            </a:r>
            <a:r>
              <a:rPr lang="en-US" dirty="0"/>
              <a:t>, </a:t>
            </a:r>
            <a:r>
              <a:rPr lang="en-US" dirty="0" err="1"/>
              <a:t>áp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mao</a:t>
            </a:r>
            <a:r>
              <a:rPr lang="en-US" dirty="0"/>
              <a:t> </a:t>
            </a:r>
            <a:r>
              <a:rPr lang="en-US" dirty="0" err="1"/>
              <a:t>mạch</a:t>
            </a:r>
            <a:r>
              <a:rPr lang="en-US" dirty="0"/>
              <a:t> </a:t>
            </a:r>
            <a:r>
              <a:rPr lang="en-US" dirty="0" err="1"/>
              <a:t>phổi</a:t>
            </a:r>
            <a:r>
              <a:rPr lang="en-US" dirty="0"/>
              <a:t> </a:t>
            </a:r>
            <a:r>
              <a:rPr lang="en-US" dirty="0" err="1"/>
              <a:t>bít</a:t>
            </a:r>
            <a:r>
              <a:rPr lang="en-US" dirty="0"/>
              <a:t> </a:t>
            </a:r>
            <a:r>
              <a:rPr lang="en-US" dirty="0" err="1"/>
              <a:t>giảm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thường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tăng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Sức</a:t>
            </a:r>
            <a:r>
              <a:rPr lang="en-US" dirty="0"/>
              <a:t> </a:t>
            </a:r>
            <a:r>
              <a:rPr lang="en-US" dirty="0" err="1"/>
              <a:t>cản</a:t>
            </a:r>
            <a:r>
              <a:rPr lang="en-US" dirty="0"/>
              <a:t> </a:t>
            </a:r>
            <a:r>
              <a:rPr lang="en-US" dirty="0" err="1"/>
              <a:t>mạch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sức</a:t>
            </a:r>
            <a:r>
              <a:rPr lang="en-US" dirty="0"/>
              <a:t> </a:t>
            </a:r>
            <a:r>
              <a:rPr lang="en-US" dirty="0" err="1"/>
              <a:t>cản</a:t>
            </a:r>
            <a:r>
              <a:rPr lang="en-US" dirty="0"/>
              <a:t> </a:t>
            </a:r>
            <a:r>
              <a:rPr lang="en-US" dirty="0" err="1"/>
              <a:t>mạch</a:t>
            </a:r>
            <a:r>
              <a:rPr lang="en-US" dirty="0"/>
              <a:t> </a:t>
            </a:r>
            <a:r>
              <a:rPr lang="en-US" dirty="0" err="1"/>
              <a:t>giảm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b2) </a:t>
            </a:r>
            <a:r>
              <a:rPr lang="en-US" dirty="0" err="1"/>
              <a:t>Sốc</a:t>
            </a:r>
            <a:r>
              <a:rPr lang="en-US" dirty="0"/>
              <a:t> </a:t>
            </a:r>
            <a:r>
              <a:rPr lang="en-US" dirty="0" err="1"/>
              <a:t>giảm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cảnh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nhanh</a:t>
            </a:r>
            <a:r>
              <a:rPr lang="en-US" dirty="0"/>
              <a:t>: </a:t>
            </a:r>
            <a:r>
              <a:rPr lang="en-US" dirty="0" err="1"/>
              <a:t>ỉa</a:t>
            </a:r>
            <a:r>
              <a:rPr lang="en-US" dirty="0"/>
              <a:t> </a:t>
            </a:r>
            <a:r>
              <a:rPr lang="en-US" dirty="0" err="1"/>
              <a:t>chảy</a:t>
            </a:r>
            <a:r>
              <a:rPr lang="en-US" dirty="0"/>
              <a:t>, </a:t>
            </a:r>
            <a:r>
              <a:rPr lang="en-US" dirty="0" err="1"/>
              <a:t>nôn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, </a:t>
            </a:r>
            <a:r>
              <a:rPr lang="en-US" dirty="0" err="1"/>
              <a:t>đái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viêm</a:t>
            </a:r>
            <a:r>
              <a:rPr lang="en-US" dirty="0"/>
              <a:t> </a:t>
            </a:r>
            <a:r>
              <a:rPr lang="en-US" dirty="0" err="1"/>
              <a:t>tụy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mạn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Áp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tĩnh</a:t>
            </a:r>
            <a:r>
              <a:rPr lang="en-US" dirty="0"/>
              <a:t> </a:t>
            </a:r>
            <a:r>
              <a:rPr lang="en-US" dirty="0" err="1"/>
              <a:t>mạch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tâm</a:t>
            </a:r>
            <a:r>
              <a:rPr lang="en-US" dirty="0"/>
              <a:t> </a:t>
            </a:r>
            <a:r>
              <a:rPr lang="en-US" dirty="0" err="1"/>
              <a:t>giảm</a:t>
            </a:r>
            <a:r>
              <a:rPr lang="en-US" dirty="0"/>
              <a:t>, </a:t>
            </a:r>
            <a:r>
              <a:rPr lang="en-US" dirty="0" err="1"/>
              <a:t>áp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mao</a:t>
            </a:r>
            <a:r>
              <a:rPr lang="en-US" dirty="0"/>
              <a:t> </a:t>
            </a:r>
            <a:r>
              <a:rPr lang="en-US" dirty="0" err="1"/>
              <a:t>mạch</a:t>
            </a:r>
            <a:r>
              <a:rPr lang="en-US" dirty="0"/>
              <a:t> </a:t>
            </a:r>
            <a:r>
              <a:rPr lang="en-US" dirty="0" err="1"/>
              <a:t>phổi</a:t>
            </a:r>
            <a:r>
              <a:rPr lang="en-US" dirty="0"/>
              <a:t> </a:t>
            </a:r>
            <a:r>
              <a:rPr lang="en-US" dirty="0" err="1"/>
              <a:t>bít</a:t>
            </a:r>
            <a:r>
              <a:rPr lang="en-US" dirty="0"/>
              <a:t> </a:t>
            </a:r>
            <a:r>
              <a:rPr lang="en-US" dirty="0" err="1"/>
              <a:t>giảm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b3) </a:t>
            </a:r>
            <a:r>
              <a:rPr lang="en-US" dirty="0" err="1"/>
              <a:t>Sốc</a:t>
            </a:r>
            <a:r>
              <a:rPr lang="en-US" dirty="0"/>
              <a:t> </a:t>
            </a:r>
            <a:r>
              <a:rPr lang="en-US" dirty="0" err="1"/>
              <a:t>phản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huống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thường</a:t>
            </a:r>
            <a:r>
              <a:rPr lang="en-US" dirty="0"/>
              <a:t> </a:t>
            </a:r>
            <a:r>
              <a:rPr lang="en-US" dirty="0" err="1"/>
              <a:t>khá</a:t>
            </a:r>
            <a:r>
              <a:rPr lang="en-US" dirty="0"/>
              <a:t> </a:t>
            </a:r>
            <a:r>
              <a:rPr lang="en-US" dirty="0" err="1"/>
              <a:t>đột</a:t>
            </a:r>
            <a:r>
              <a:rPr lang="en-US" dirty="0"/>
              <a:t> </a:t>
            </a:r>
            <a:r>
              <a:rPr lang="en-US" dirty="0" err="1"/>
              <a:t>ngột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ăn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Áp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tĩnh</a:t>
            </a:r>
            <a:r>
              <a:rPr lang="en-US" dirty="0"/>
              <a:t> </a:t>
            </a:r>
            <a:r>
              <a:rPr lang="en-US" dirty="0" err="1"/>
              <a:t>mạch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tâm</a:t>
            </a:r>
            <a:r>
              <a:rPr lang="en-US" dirty="0"/>
              <a:t> </a:t>
            </a:r>
            <a:r>
              <a:rPr lang="en-US" dirty="0" err="1"/>
              <a:t>giảm</a:t>
            </a:r>
            <a:r>
              <a:rPr lang="en-US" dirty="0"/>
              <a:t>, </a:t>
            </a:r>
            <a:r>
              <a:rPr lang="en-US" dirty="0" err="1"/>
              <a:t>áp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mao</a:t>
            </a:r>
            <a:r>
              <a:rPr lang="en-US" dirty="0"/>
              <a:t> </a:t>
            </a:r>
            <a:r>
              <a:rPr lang="en-US" dirty="0" err="1"/>
              <a:t>mạch</a:t>
            </a:r>
            <a:r>
              <a:rPr lang="en-US" dirty="0"/>
              <a:t> </a:t>
            </a:r>
            <a:r>
              <a:rPr lang="en-US" dirty="0" err="1"/>
              <a:t>phổi</a:t>
            </a:r>
            <a:r>
              <a:rPr lang="en-US" dirty="0"/>
              <a:t> </a:t>
            </a:r>
            <a:r>
              <a:rPr lang="en-US" dirty="0" err="1"/>
              <a:t>bít</a:t>
            </a:r>
            <a:r>
              <a:rPr lang="en-US" dirty="0"/>
              <a:t> </a:t>
            </a:r>
            <a:r>
              <a:rPr lang="en-US" dirty="0" err="1"/>
              <a:t>giảm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 </a:t>
            </a:r>
            <a:r>
              <a:rPr lang="en-US" dirty="0" err="1"/>
              <a:t>dấu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 </a:t>
            </a:r>
            <a:r>
              <a:rPr lang="en-US" dirty="0" err="1"/>
              <a:t>của</a:t>
            </a:r>
            <a:r>
              <a:rPr lang="en-US" dirty="0"/>
              <a:t>  </a:t>
            </a:r>
            <a:r>
              <a:rPr lang="en-US" dirty="0" err="1"/>
              <a:t>dị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đỏ</a:t>
            </a:r>
            <a:r>
              <a:rPr lang="en-US" dirty="0"/>
              <a:t> da, </a:t>
            </a:r>
            <a:r>
              <a:rPr lang="en-US" dirty="0" err="1"/>
              <a:t>sần</a:t>
            </a:r>
            <a:r>
              <a:rPr lang="en-US" dirty="0"/>
              <a:t>, </a:t>
            </a:r>
            <a:r>
              <a:rPr lang="en-US" dirty="0" err="1"/>
              <a:t>ngứa</a:t>
            </a:r>
            <a:r>
              <a:rPr lang="en-US" dirty="0"/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255014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2000" dirty="0"/>
              <a:t>c) </a:t>
            </a:r>
            <a:r>
              <a:rPr lang="en-US" sz="2000" dirty="0" err="1"/>
              <a:t>chuẩn</a:t>
            </a:r>
            <a:r>
              <a:rPr lang="en-US" sz="2000" dirty="0"/>
              <a:t> </a:t>
            </a:r>
            <a:r>
              <a:rPr lang="en-US" sz="2000" dirty="0" err="1"/>
              <a:t>đoán</a:t>
            </a:r>
            <a:r>
              <a:rPr lang="en-US" sz="2000" dirty="0"/>
              <a:t> </a:t>
            </a:r>
            <a:r>
              <a:rPr lang="en-US" sz="2000" dirty="0" err="1"/>
              <a:t>xác</a:t>
            </a:r>
            <a:r>
              <a:rPr lang="en-US" sz="2000" dirty="0"/>
              <a:t> </a:t>
            </a:r>
            <a:r>
              <a:rPr lang="en-US" sz="2000" dirty="0" err="1"/>
              <a:t>định</a:t>
            </a:r>
            <a:r>
              <a:rPr lang="en-US" sz="2000" dirty="0"/>
              <a:t>:</a:t>
            </a:r>
          </a:p>
          <a:p>
            <a:pPr marL="457200" lvl="1" indent="0">
              <a:buNone/>
            </a:pPr>
            <a:r>
              <a:rPr lang="en-US" sz="2000" dirty="0"/>
              <a:t>c1) </a:t>
            </a:r>
            <a:r>
              <a:rPr lang="en-US" sz="2000" dirty="0" err="1"/>
              <a:t>Chuẩn</a:t>
            </a:r>
            <a:r>
              <a:rPr lang="en-US" sz="2000" dirty="0"/>
              <a:t> </a:t>
            </a:r>
            <a:r>
              <a:rPr lang="en-US" sz="2000" dirty="0" err="1"/>
              <a:t>đoán</a:t>
            </a:r>
            <a:r>
              <a:rPr lang="en-US" sz="2000" dirty="0"/>
              <a:t> </a:t>
            </a:r>
            <a:r>
              <a:rPr lang="en-US" sz="2000" dirty="0" err="1"/>
              <a:t>lâm</a:t>
            </a:r>
            <a:r>
              <a:rPr lang="en-US" sz="2000" dirty="0"/>
              <a:t> </a:t>
            </a:r>
            <a:r>
              <a:rPr lang="en-US" sz="2000" dirty="0" err="1"/>
              <a:t>sàng</a:t>
            </a:r>
            <a:r>
              <a:rPr lang="en-US" sz="2000" dirty="0"/>
              <a:t> </a:t>
            </a:r>
            <a:r>
              <a:rPr lang="en-US" sz="2000" dirty="0" err="1"/>
              <a:t>dựa</a:t>
            </a:r>
            <a:r>
              <a:rPr lang="en-US" sz="2000" dirty="0"/>
              <a:t> </a:t>
            </a:r>
            <a:r>
              <a:rPr lang="en-US" sz="2000" dirty="0" err="1"/>
              <a:t>theo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tiêu</a:t>
            </a:r>
            <a:r>
              <a:rPr lang="en-US" sz="2000" dirty="0"/>
              <a:t> </a:t>
            </a:r>
            <a:r>
              <a:rPr lang="en-US" sz="2000" dirty="0" err="1"/>
              <a:t>chuẩn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:</a:t>
            </a:r>
          </a:p>
          <a:p>
            <a:pPr marL="457200" lvl="1" indent="0">
              <a:buNone/>
            </a:pPr>
            <a:r>
              <a:rPr lang="en-US" sz="2000" dirty="0"/>
              <a:t>- </a:t>
            </a:r>
            <a:r>
              <a:rPr lang="en-US" sz="2000" dirty="0" err="1"/>
              <a:t>Huyết</a:t>
            </a:r>
            <a:r>
              <a:rPr lang="en-US" sz="2000" dirty="0"/>
              <a:t> </a:t>
            </a:r>
            <a:r>
              <a:rPr lang="en-US" sz="2000" dirty="0" err="1"/>
              <a:t>áp</a:t>
            </a:r>
            <a:r>
              <a:rPr lang="en-US" sz="2000" dirty="0"/>
              <a:t> </a:t>
            </a:r>
            <a:r>
              <a:rPr lang="en-US" sz="2000" dirty="0" err="1"/>
              <a:t>tâm</a:t>
            </a:r>
            <a:r>
              <a:rPr lang="en-US" sz="2000" dirty="0"/>
              <a:t> </a:t>
            </a:r>
            <a:r>
              <a:rPr lang="en-US" sz="2000" dirty="0" err="1"/>
              <a:t>thu</a:t>
            </a:r>
            <a:r>
              <a:rPr lang="en-US" sz="2000" dirty="0"/>
              <a:t> =&lt; 90 mmHg </a:t>
            </a:r>
            <a:r>
              <a:rPr lang="en-US" sz="2000" dirty="0" err="1"/>
              <a:t>kéo</a:t>
            </a:r>
            <a:r>
              <a:rPr lang="en-US" sz="2000" dirty="0"/>
              <a:t> </a:t>
            </a:r>
            <a:r>
              <a:rPr lang="en-US" sz="2000" dirty="0" err="1"/>
              <a:t>dài</a:t>
            </a:r>
            <a:r>
              <a:rPr lang="en-US" sz="2000" dirty="0"/>
              <a:t> </a:t>
            </a:r>
            <a:r>
              <a:rPr lang="en-US" sz="2000" dirty="0" err="1"/>
              <a:t>hoặc</a:t>
            </a:r>
            <a:r>
              <a:rPr lang="en-US" sz="2000" dirty="0"/>
              <a:t> </a:t>
            </a:r>
            <a:r>
              <a:rPr lang="en-US" sz="2000" dirty="0" err="1"/>
              <a:t>phải</a:t>
            </a:r>
            <a:r>
              <a:rPr lang="en-US" sz="2000" dirty="0"/>
              <a:t> </a:t>
            </a:r>
            <a:r>
              <a:rPr lang="en-US" sz="2000" dirty="0" err="1"/>
              <a:t>sử</a:t>
            </a:r>
            <a:r>
              <a:rPr lang="en-US" sz="2000" dirty="0"/>
              <a:t> </a:t>
            </a:r>
            <a:r>
              <a:rPr lang="en-US" sz="2000" dirty="0" err="1"/>
              <a:t>dụng</a:t>
            </a:r>
            <a:r>
              <a:rPr lang="en-US" sz="2000" dirty="0"/>
              <a:t> </a:t>
            </a:r>
            <a:r>
              <a:rPr lang="en-US" sz="2000" dirty="0" err="1"/>
              <a:t>vận</a:t>
            </a:r>
            <a:r>
              <a:rPr lang="en-US" sz="2000" dirty="0"/>
              <a:t> </a:t>
            </a:r>
            <a:r>
              <a:rPr lang="en-US" sz="2000" dirty="0" err="1"/>
              <a:t>mạch</a:t>
            </a:r>
            <a:r>
              <a:rPr lang="en-US" sz="2000" dirty="0"/>
              <a:t> </a:t>
            </a:r>
            <a:r>
              <a:rPr lang="en-US" sz="2000" dirty="0" err="1"/>
              <a:t>để</a:t>
            </a:r>
            <a:r>
              <a:rPr lang="en-US" sz="2000" dirty="0"/>
              <a:t> </a:t>
            </a:r>
            <a:r>
              <a:rPr lang="en-US" sz="2000" dirty="0" err="1"/>
              <a:t>duy</a:t>
            </a:r>
            <a:r>
              <a:rPr lang="en-US" sz="2000" dirty="0"/>
              <a:t> </a:t>
            </a:r>
            <a:r>
              <a:rPr lang="en-US" sz="2000" dirty="0" err="1"/>
              <a:t>trì</a:t>
            </a:r>
            <a:r>
              <a:rPr lang="en-US" sz="2000" dirty="0"/>
              <a:t> </a:t>
            </a:r>
            <a:r>
              <a:rPr lang="en-US" sz="2000" dirty="0" err="1"/>
              <a:t>huyết</a:t>
            </a:r>
            <a:r>
              <a:rPr lang="en-US" sz="2000" dirty="0"/>
              <a:t> </a:t>
            </a:r>
            <a:r>
              <a:rPr lang="en-US" sz="2000" dirty="0" err="1"/>
              <a:t>áp</a:t>
            </a:r>
            <a:r>
              <a:rPr lang="en-US" sz="2000" dirty="0"/>
              <a:t> </a:t>
            </a:r>
            <a:r>
              <a:rPr lang="en-US" sz="2000" dirty="0" err="1"/>
              <a:t>tâm</a:t>
            </a:r>
            <a:r>
              <a:rPr lang="en-US" sz="2000" dirty="0"/>
              <a:t> </a:t>
            </a:r>
            <a:r>
              <a:rPr lang="en-US" sz="2000" dirty="0" err="1"/>
              <a:t>thu</a:t>
            </a:r>
            <a:r>
              <a:rPr lang="en-US" sz="2000" dirty="0"/>
              <a:t> &gt;= 90mmHg </a:t>
            </a:r>
            <a:r>
              <a:rPr lang="en-US" sz="2000" dirty="0" err="1"/>
              <a:t>hoặc</a:t>
            </a:r>
            <a:r>
              <a:rPr lang="en-US" sz="2000" dirty="0"/>
              <a:t> </a:t>
            </a:r>
            <a:r>
              <a:rPr lang="en-US" sz="2000" dirty="0" err="1"/>
              <a:t>huyết</a:t>
            </a:r>
            <a:r>
              <a:rPr lang="en-US" sz="2000" dirty="0"/>
              <a:t> á </a:t>
            </a:r>
            <a:r>
              <a:rPr lang="en-US" sz="2000" dirty="0" err="1"/>
              <a:t>tâm</a:t>
            </a:r>
            <a:r>
              <a:rPr lang="en-US" sz="2000" dirty="0"/>
              <a:t> </a:t>
            </a:r>
            <a:r>
              <a:rPr lang="en-US" sz="2000" dirty="0" err="1"/>
              <a:t>thu</a:t>
            </a:r>
            <a:r>
              <a:rPr lang="en-US" sz="2000" dirty="0"/>
              <a:t> </a:t>
            </a:r>
            <a:r>
              <a:rPr lang="en-US" sz="2000" dirty="0" err="1"/>
              <a:t>giảm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30mmHg so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huyết</a:t>
            </a:r>
            <a:r>
              <a:rPr lang="en-US" sz="2000" dirty="0"/>
              <a:t> </a:t>
            </a:r>
            <a:r>
              <a:rPr lang="en-US" sz="2000" dirty="0" err="1"/>
              <a:t>áp</a:t>
            </a:r>
            <a:r>
              <a:rPr lang="en-US" sz="2000" dirty="0"/>
              <a:t> </a:t>
            </a:r>
            <a:r>
              <a:rPr lang="en-US" sz="2000" dirty="0" err="1"/>
              <a:t>tâm</a:t>
            </a:r>
            <a:r>
              <a:rPr lang="en-US" sz="2000" dirty="0"/>
              <a:t> </a:t>
            </a:r>
            <a:r>
              <a:rPr lang="en-US" sz="2000" dirty="0" err="1"/>
              <a:t>thu</a:t>
            </a:r>
            <a:r>
              <a:rPr lang="en-US" sz="2000" dirty="0"/>
              <a:t> </a:t>
            </a:r>
            <a:r>
              <a:rPr lang="en-US" sz="2000" dirty="0" err="1"/>
              <a:t>nền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bệnh</a:t>
            </a:r>
            <a:r>
              <a:rPr lang="en-US" sz="2000" dirty="0"/>
              <a:t> </a:t>
            </a:r>
            <a:r>
              <a:rPr lang="en-US" sz="2000" dirty="0" err="1"/>
              <a:t>nhân</a:t>
            </a:r>
            <a:r>
              <a:rPr lang="en-US" sz="2000" dirty="0"/>
              <a:t>.</a:t>
            </a:r>
          </a:p>
          <a:p>
            <a:pPr marL="457200" lvl="1" indent="0">
              <a:buNone/>
            </a:pPr>
            <a:r>
              <a:rPr lang="en-US" sz="2000" dirty="0"/>
              <a:t>-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bằng</a:t>
            </a:r>
            <a:r>
              <a:rPr lang="en-US" sz="2000" dirty="0"/>
              <a:t> </a:t>
            </a:r>
            <a:r>
              <a:rPr lang="en-US" sz="2000" dirty="0" err="1"/>
              <a:t>chứng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giảm</a:t>
            </a:r>
            <a:r>
              <a:rPr lang="en-US" sz="2000" dirty="0"/>
              <a:t> </a:t>
            </a:r>
            <a:r>
              <a:rPr lang="en-US" sz="2000" dirty="0" err="1"/>
              <a:t>tưới</a:t>
            </a:r>
            <a:r>
              <a:rPr lang="en-US" sz="2000" dirty="0"/>
              <a:t> </a:t>
            </a:r>
            <a:r>
              <a:rPr lang="en-US" sz="2000" dirty="0" err="1"/>
              <a:t>máu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cơ</a:t>
            </a:r>
            <a:r>
              <a:rPr lang="en-US" sz="2000" dirty="0"/>
              <a:t> </a:t>
            </a:r>
            <a:r>
              <a:rPr lang="en-US" sz="2000" dirty="0" err="1"/>
              <a:t>quan</a:t>
            </a:r>
            <a:r>
              <a:rPr lang="en-US" sz="2000" dirty="0"/>
              <a:t> ( </a:t>
            </a:r>
            <a:r>
              <a:rPr lang="en-US" sz="2000" dirty="0" err="1"/>
              <a:t>nước</a:t>
            </a:r>
            <a:r>
              <a:rPr lang="en-US" sz="2000" dirty="0"/>
              <a:t> </a:t>
            </a:r>
            <a:r>
              <a:rPr lang="en-US" sz="2000" dirty="0" err="1"/>
              <a:t>tiểu</a:t>
            </a:r>
            <a:r>
              <a:rPr lang="en-US" sz="2000" dirty="0"/>
              <a:t> </a:t>
            </a:r>
            <a:r>
              <a:rPr lang="en-US" sz="2000" dirty="0" err="1"/>
              <a:t>dưới</a:t>
            </a:r>
            <a:r>
              <a:rPr lang="en-US" sz="2000" dirty="0"/>
              <a:t> 30ml/</a:t>
            </a:r>
            <a:r>
              <a:rPr lang="en-US" sz="2000" dirty="0" err="1"/>
              <a:t>giờ</a:t>
            </a:r>
            <a:r>
              <a:rPr lang="en-US" sz="2000" dirty="0"/>
              <a:t> </a:t>
            </a:r>
            <a:r>
              <a:rPr lang="en-US" sz="2000" dirty="0" err="1"/>
              <a:t>hoặc</a:t>
            </a:r>
            <a:r>
              <a:rPr lang="en-US" sz="2000" dirty="0"/>
              <a:t> chi </a:t>
            </a:r>
            <a:r>
              <a:rPr lang="en-US" sz="2000" dirty="0" err="1"/>
              <a:t>lạnh</a:t>
            </a:r>
            <a:r>
              <a:rPr lang="en-US" sz="2000" dirty="0"/>
              <a:t>/</a:t>
            </a:r>
            <a:r>
              <a:rPr lang="en-US" sz="2000" dirty="0" err="1"/>
              <a:t>vã</a:t>
            </a:r>
            <a:r>
              <a:rPr lang="en-US" sz="2000" dirty="0"/>
              <a:t> </a:t>
            </a:r>
            <a:r>
              <a:rPr lang="en-US" sz="2000" dirty="0" err="1"/>
              <a:t>mồ</a:t>
            </a:r>
            <a:r>
              <a:rPr lang="en-US" sz="2000" dirty="0"/>
              <a:t> </a:t>
            </a:r>
            <a:r>
              <a:rPr lang="en-US" sz="2000" dirty="0" err="1"/>
              <a:t>hôi</a:t>
            </a:r>
            <a:r>
              <a:rPr lang="en-US" sz="2000" dirty="0"/>
              <a:t> </a:t>
            </a:r>
            <a:r>
              <a:rPr lang="en-US" sz="2000" dirty="0" err="1"/>
              <a:t>hoặc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biến</a:t>
            </a:r>
            <a:r>
              <a:rPr lang="en-US" sz="2000" dirty="0"/>
              <a:t> </a:t>
            </a:r>
            <a:r>
              <a:rPr lang="en-US" sz="2000" dirty="0" err="1"/>
              <a:t>đổi</a:t>
            </a:r>
            <a:r>
              <a:rPr lang="en-US" sz="2000" dirty="0"/>
              <a:t> ý </a:t>
            </a:r>
            <a:r>
              <a:rPr lang="en-US" sz="2000" dirty="0" err="1"/>
              <a:t>thức</a:t>
            </a:r>
            <a:r>
              <a:rPr lang="en-US" sz="2000" dirty="0"/>
              <a:t>.</a:t>
            </a:r>
          </a:p>
          <a:p>
            <a:pPr marL="457200" lvl="1" indent="0">
              <a:buNone/>
            </a:pPr>
            <a:r>
              <a:rPr lang="en-US" sz="2000" dirty="0"/>
              <a:t>- </a:t>
            </a:r>
            <a:r>
              <a:rPr lang="en-US" sz="2000" dirty="0" err="1"/>
              <a:t>Bằng</a:t>
            </a:r>
            <a:r>
              <a:rPr lang="en-US" sz="2000" dirty="0"/>
              <a:t> </a:t>
            </a:r>
            <a:r>
              <a:rPr lang="en-US" sz="2000" dirty="0" err="1"/>
              <a:t>chứng</a:t>
            </a:r>
            <a:r>
              <a:rPr lang="en-US" sz="2000" dirty="0"/>
              <a:t> </a:t>
            </a:r>
            <a:r>
              <a:rPr lang="en-US" sz="2000" dirty="0" err="1"/>
              <a:t>tăng</a:t>
            </a:r>
            <a:r>
              <a:rPr lang="en-US" sz="2000" dirty="0"/>
              <a:t> </a:t>
            </a:r>
            <a:r>
              <a:rPr lang="en-US" sz="2000" dirty="0" err="1"/>
              <a:t>áp</a:t>
            </a:r>
            <a:r>
              <a:rPr lang="en-US" sz="2000" dirty="0"/>
              <a:t> </a:t>
            </a:r>
            <a:r>
              <a:rPr lang="en-US" sz="2000" dirty="0" err="1"/>
              <a:t>lực</a:t>
            </a:r>
            <a:r>
              <a:rPr lang="en-US" sz="2000" dirty="0"/>
              <a:t> </a:t>
            </a:r>
            <a:r>
              <a:rPr lang="en-US" sz="2000" dirty="0" err="1"/>
              <a:t>đổ</a:t>
            </a:r>
            <a:r>
              <a:rPr lang="en-US" sz="2000" dirty="0"/>
              <a:t> </a:t>
            </a:r>
            <a:r>
              <a:rPr lang="en-US" sz="2000" dirty="0" err="1"/>
              <a:t>đầy</a:t>
            </a:r>
            <a:r>
              <a:rPr lang="en-US" sz="2000" dirty="0"/>
              <a:t> </a:t>
            </a:r>
            <a:r>
              <a:rPr lang="en-US" sz="2000" dirty="0" err="1"/>
              <a:t>thất</a:t>
            </a:r>
            <a:r>
              <a:rPr lang="en-US" sz="2000" dirty="0"/>
              <a:t> </a:t>
            </a:r>
            <a:r>
              <a:rPr lang="en-US" sz="2000" dirty="0" err="1"/>
              <a:t>trái</a:t>
            </a:r>
            <a:r>
              <a:rPr lang="en-US" sz="2000" dirty="0"/>
              <a:t> (</a:t>
            </a:r>
            <a:r>
              <a:rPr lang="en-US" sz="2000" dirty="0" err="1"/>
              <a:t>phù</a:t>
            </a:r>
            <a:r>
              <a:rPr lang="en-US" sz="2000" dirty="0"/>
              <a:t> </a:t>
            </a:r>
            <a:r>
              <a:rPr lang="en-US" sz="2000" dirty="0" err="1"/>
              <a:t>phổi</a:t>
            </a:r>
            <a:r>
              <a:rPr lang="en-US" sz="2000" dirty="0"/>
              <a:t>).</a:t>
            </a:r>
          </a:p>
          <a:p>
            <a:pPr marL="457200" lvl="1" indent="0">
              <a:buNone/>
            </a:pPr>
            <a:r>
              <a:rPr lang="en-US" sz="2000" dirty="0"/>
              <a:t>c2)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thông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thăm</a:t>
            </a:r>
            <a:r>
              <a:rPr lang="en-US" sz="2000" dirty="0"/>
              <a:t> </a:t>
            </a:r>
            <a:r>
              <a:rPr lang="en-US" sz="2000" dirty="0" err="1"/>
              <a:t>dò</a:t>
            </a:r>
            <a:r>
              <a:rPr lang="en-US" sz="2000" dirty="0"/>
              <a:t> </a:t>
            </a:r>
            <a:r>
              <a:rPr lang="en-US" sz="2000" dirty="0" err="1"/>
              <a:t>huyết</a:t>
            </a:r>
            <a:r>
              <a:rPr lang="en-US" sz="2000" dirty="0"/>
              <a:t> </a:t>
            </a:r>
            <a:r>
              <a:rPr lang="en-US" sz="2000" dirty="0" err="1"/>
              <a:t>động</a:t>
            </a:r>
            <a:r>
              <a:rPr lang="en-US" sz="2000" dirty="0"/>
              <a:t>:</a:t>
            </a:r>
          </a:p>
          <a:p>
            <a:pPr marL="457200" lvl="1" indent="0">
              <a:buNone/>
            </a:pPr>
            <a:r>
              <a:rPr lang="en-US" sz="2000" dirty="0"/>
              <a:t>- </a:t>
            </a:r>
            <a:r>
              <a:rPr lang="en-US" sz="2000" dirty="0" err="1"/>
              <a:t>Chỉ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 (</a:t>
            </a:r>
            <a:r>
              <a:rPr lang="en-US" sz="2000" dirty="0" err="1"/>
              <a:t>Cl</a:t>
            </a:r>
            <a:r>
              <a:rPr lang="en-US" sz="2000" dirty="0"/>
              <a:t>) </a:t>
            </a:r>
            <a:r>
              <a:rPr lang="en-US" sz="2000" dirty="0" err="1"/>
              <a:t>dưới</a:t>
            </a:r>
            <a:r>
              <a:rPr lang="en-US" sz="2000" dirty="0"/>
              <a:t> 2,0l/</a:t>
            </a:r>
            <a:r>
              <a:rPr lang="en-US" sz="2000" dirty="0" err="1"/>
              <a:t>ph</a:t>
            </a:r>
            <a:r>
              <a:rPr lang="en-US" sz="2000" dirty="0"/>
              <a:t>/m2 da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không</a:t>
            </a:r>
            <a:r>
              <a:rPr lang="en-US" sz="2000" dirty="0"/>
              <a:t> </a:t>
            </a:r>
            <a:r>
              <a:rPr lang="en-US" sz="2000" dirty="0" err="1"/>
              <a:t>sử</a:t>
            </a:r>
            <a:r>
              <a:rPr lang="en-US" sz="2000" dirty="0"/>
              <a:t> </a:t>
            </a:r>
            <a:r>
              <a:rPr lang="en-US" sz="2000" dirty="0" err="1"/>
              <a:t>dụng</a:t>
            </a:r>
            <a:r>
              <a:rPr lang="en-US" sz="2000" dirty="0"/>
              <a:t> </a:t>
            </a:r>
            <a:r>
              <a:rPr lang="en-US" sz="2000" dirty="0" err="1"/>
              <a:t>trợ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 </a:t>
            </a:r>
            <a:r>
              <a:rPr lang="en-US" sz="2000" dirty="0" err="1"/>
              <a:t>hoặc</a:t>
            </a:r>
            <a:r>
              <a:rPr lang="en-US" sz="2000" dirty="0"/>
              <a:t> </a:t>
            </a:r>
            <a:r>
              <a:rPr lang="en-US" sz="2000" dirty="0" err="1"/>
              <a:t>dưới</a:t>
            </a:r>
            <a:r>
              <a:rPr lang="en-US" sz="2000" dirty="0"/>
              <a:t> 2,2l/</a:t>
            </a:r>
            <a:r>
              <a:rPr lang="en-US" sz="2000" dirty="0" err="1"/>
              <a:t>ph</a:t>
            </a:r>
            <a:r>
              <a:rPr lang="en-US" sz="2000" dirty="0"/>
              <a:t>/m2 da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sử</a:t>
            </a:r>
            <a:r>
              <a:rPr lang="en-US" sz="2000" dirty="0"/>
              <a:t> </a:t>
            </a:r>
            <a:r>
              <a:rPr lang="en-US" sz="2000" dirty="0" err="1"/>
              <a:t>dụng</a:t>
            </a:r>
            <a:r>
              <a:rPr lang="en-US" sz="2000" dirty="0"/>
              <a:t> </a:t>
            </a:r>
            <a:r>
              <a:rPr lang="en-US" sz="2000" dirty="0" err="1"/>
              <a:t>thuốc</a:t>
            </a:r>
            <a:r>
              <a:rPr lang="en-US" sz="2000" dirty="0"/>
              <a:t> </a:t>
            </a:r>
            <a:r>
              <a:rPr lang="en-US" sz="2000" dirty="0" err="1"/>
              <a:t>trợ</a:t>
            </a:r>
            <a:r>
              <a:rPr lang="en-US" sz="2000" dirty="0"/>
              <a:t> </a:t>
            </a:r>
            <a:r>
              <a:rPr lang="en-US" sz="2000" dirty="0" err="1"/>
              <a:t>tim.</a:t>
            </a:r>
            <a:endParaRPr lang="en-US" sz="2000" dirty="0"/>
          </a:p>
          <a:p>
            <a:pPr lvl="1" algn="ctr"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424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27&quot;&gt;&lt;object type=&quot;3&quot; unique_id=&quot;10028&quot;&gt;&lt;property id=&quot;20148&quot; value=&quot;5&quot;/&gt;&lt;property id=&quot;20300&quot; value=&quot;Slide 1 - &amp;quot;Đại Học Duy tân Khoa Điều Dưỡng&amp;quot;&quot;/&gt;&lt;property id=&quot;20307&quot; value=&quot;256&quot;/&gt;&lt;/object&gt;&lt;object type=&quot;3&quot; unique_id=&quot;10029&quot;&gt;&lt;property id=&quot;20148&quot; value=&quot;5&quot;/&gt;&lt;property id=&quot;20300&quot; value=&quot;Slide 2 - &amp;quot;SỐC TIM&amp;quot;&quot;/&gt;&lt;property id=&quot;20307&quot; value=&quot;272&quot;/&gt;&lt;/object&gt;&lt;object type=&quot;3&quot; unique_id=&quot;10030&quot;&gt;&lt;property id=&quot;20148&quot; value=&quot;5&quot;/&gt;&lt;property id=&quot;20300&quot; value=&quot;Slide 3 - &amp;quot;A. Tổng quan bệnh học&amp;quot;&quot;/&gt;&lt;property id=&quot;20307&quot; value=&quot;257&quot;/&gt;&lt;/object&gt;&lt;object type=&quot;3&quot; unique_id=&quot;10031&quot;&gt;&lt;property id=&quot;20148&quot; value=&quot;5&quot;/&gt;&lt;property id=&quot;20300&quot; value=&quot;Slide 4 - &amp;quot;2. Tiêu chuẩn chẩn đoán sốc tim&amp;quot;&quot;/&gt;&lt;property id=&quot;20307&quot; value=&quot;261&quot;/&gt;&lt;/object&gt;&lt;object type=&quot;3&quot; unique_id=&quot;10032&quot;&gt;&lt;property id=&quot;20148&quot; value=&quot;5&quot;/&gt;&lt;property id=&quot;20300&quot; value=&quot;Slide 5 - &amp;quot;3. Nguyên nhân – Cơ chế&amp;quot;&quot;/&gt;&lt;property id=&quot;20307&quot; value=&quot;258&quot;/&gt;&lt;/object&gt;&lt;object type=&quot;3&quot; unique_id=&quot;10033&quot;&gt;&lt;property id=&quot;20148&quot; value=&quot;5&quot;/&gt;&lt;property id=&quot;20300&quot; value=&quot;Slide 6 - &amp;quot;4. Triệu chứng &amp;quot;&quot;/&gt;&lt;property id=&quot;20307&quot; value=&quot;259&quot;/&gt;&lt;/object&gt;&lt;object type=&quot;3&quot; unique_id=&quot;10034&quot;&gt;&lt;property id=&quot;20148&quot; value=&quot;5&quot;/&gt;&lt;property id=&quot;20300&quot; value=&quot;Slide 7 - &amp;quot;5. Chẩn đoán&amp;quot;&quot;/&gt;&lt;property id=&quot;20307&quot; value=&quot;262&quot;/&gt;&lt;/object&gt;&lt;object type=&quot;3&quot; unique_id=&quot;10035&quot;&gt;&lt;property id=&quot;20148&quot; value=&quot;5&quot;/&gt;&lt;property id=&quot;20300&quot; value=&quot;Slide 8&quot;/&gt;&lt;property id=&quot;20307&quot; value=&quot;263&quot;/&gt;&lt;/object&gt;&lt;object type=&quot;3&quot; unique_id=&quot;10036&quot;&gt;&lt;property id=&quot;20148&quot; value=&quot;5&quot;/&gt;&lt;property id=&quot;20300&quot; value=&quot;Slide 9&quot;/&gt;&lt;property id=&quot;20307&quot; value=&quot;264&quot;/&gt;&lt;/object&gt;&lt;object type=&quot;3&quot; unique_id=&quot;10037&quot;&gt;&lt;property id=&quot;20148&quot; value=&quot;5&quot;/&gt;&lt;property id=&quot;20300&quot; value=&quot;Slide 10 - &amp;quot;B. Quy trình điều dưỡng&amp;quot;&quot;/&gt;&lt;property id=&quot;20307&quot; value=&quot;265&quot;/&gt;&lt;/object&gt;&lt;object type=&quot;3&quot; unique_id=&quot;10038&quot;&gt;&lt;property id=&quot;20148&quot; value=&quot;5&quot;/&gt;&lt;property id=&quot;20300&quot; value=&quot;Slide 11&quot;/&gt;&lt;property id=&quot;20307&quot; value=&quot;267&quot;/&gt;&lt;/object&gt;&lt;object type=&quot;3&quot; unique_id=&quot;10039&quot;&gt;&lt;property id=&quot;20148&quot; value=&quot;5&quot;/&gt;&lt;property id=&quot;20300&quot; value=&quot;Slide 12&quot;/&gt;&lt;property id=&quot;20307&quot; value=&quot;266&quot;/&gt;&lt;/object&gt;&lt;object type=&quot;3&quot; unique_id=&quot;10040&quot;&gt;&lt;property id=&quot;20148&quot; value=&quot;5&quot;/&gt;&lt;property id=&quot;20300&quot; value=&quot;Slide 13&quot;/&gt;&lt;property id=&quot;20307&quot; value=&quot;268&quot;/&gt;&lt;/object&gt;&lt;object type=&quot;3&quot; unique_id=&quot;10041&quot;&gt;&lt;property id=&quot;20148&quot; value=&quot;5&quot;/&gt;&lt;property id=&quot;20300&quot; value=&quot;Slide 14&quot;/&gt;&lt;property id=&quot;20307&quot; value=&quot;269&quot;/&gt;&lt;/object&gt;&lt;object type=&quot;3&quot; unique_id=&quot;10042&quot;&gt;&lt;property id=&quot;20148&quot; value=&quot;5&quot;/&gt;&lt;property id=&quot;20300&quot; value=&quot;Slide 15&quot;/&gt;&lt;property id=&quot;20307&quot; value=&quot;270&quot;/&gt;&lt;/object&gt;&lt;object type=&quot;3&quot; unique_id=&quot;10043&quot;&gt;&lt;property id=&quot;20148&quot; value=&quot;5&quot;/&gt;&lt;property id=&quot;20300&quot; value=&quot;Slide 16&quot;/&gt;&lt;property id=&quot;20307&quot; value=&quot;271&quot;/&gt;&lt;/object&gt;&lt;/object&gt;&lt;object type=&quot;8&quot; unique_id=&quot;10061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1164</Words>
  <Application>Microsoft Office PowerPoint</Application>
  <PresentationFormat>On-screen Show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Đại Học Duy tân Khoa Điều Dưỡng</vt:lpstr>
      <vt:lpstr>SỐC TIM</vt:lpstr>
      <vt:lpstr>A. Tổng quan bệnh học</vt:lpstr>
      <vt:lpstr>2. Tiêu chuẩn chẩn đoán sốc tim</vt:lpstr>
      <vt:lpstr>3. Nguyên nhân – Cơ chế</vt:lpstr>
      <vt:lpstr>4. Triệu chứng </vt:lpstr>
      <vt:lpstr>5. Chẩn đoán</vt:lpstr>
      <vt:lpstr>PowerPoint Presentation</vt:lpstr>
      <vt:lpstr>PowerPoint Presentation</vt:lpstr>
      <vt:lpstr>B. Quy trình điều dưỡng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Đại Học Duy tân Khoa Điều Dưỡng</dc:title>
  <dc:creator>USER</dc:creator>
  <cp:lastModifiedBy>windows</cp:lastModifiedBy>
  <cp:revision>22</cp:revision>
  <dcterms:created xsi:type="dcterms:W3CDTF">2017-05-23T11:48:53Z</dcterms:created>
  <dcterms:modified xsi:type="dcterms:W3CDTF">2017-05-29T12:40:10Z</dcterms:modified>
</cp:coreProperties>
</file>