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66" r:id="rId13"/>
    <p:sldId id="265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1AD7A8-5AE3-4CCD-A865-CA8C558B6FD1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973757-F94B-4861-8CE0-AED25050B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AD7A8-5AE3-4CCD-A865-CA8C558B6FD1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3757-F94B-4861-8CE0-AED25050B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AD7A8-5AE3-4CCD-A865-CA8C558B6FD1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3757-F94B-4861-8CE0-AED25050B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AD7A8-5AE3-4CCD-A865-CA8C558B6FD1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3757-F94B-4861-8CE0-AED25050B4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AD7A8-5AE3-4CCD-A865-CA8C558B6FD1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3757-F94B-4861-8CE0-AED25050B4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AD7A8-5AE3-4CCD-A865-CA8C558B6FD1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3757-F94B-4861-8CE0-AED25050B4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AD7A8-5AE3-4CCD-A865-CA8C558B6FD1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3757-F94B-4861-8CE0-AED25050B4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AD7A8-5AE3-4CCD-A865-CA8C558B6FD1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3757-F94B-4861-8CE0-AED25050B4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AD7A8-5AE3-4CCD-A865-CA8C558B6FD1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3757-F94B-4861-8CE0-AED25050B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1AD7A8-5AE3-4CCD-A865-CA8C558B6FD1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73757-F94B-4861-8CE0-AED25050B4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1AD7A8-5AE3-4CCD-A865-CA8C558B6FD1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973757-F94B-4861-8CE0-AED25050B4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1AD7A8-5AE3-4CCD-A865-CA8C558B6FD1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973757-F94B-4861-8CE0-AED25050B4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acsinoitru.vn/content/soc-tim-1463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0104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Cambria" pitchFamily="18" charset="0"/>
                <a:cs typeface="Calibri" pitchFamily="34" charset="0"/>
              </a:rPr>
              <a:t>CHĂM SÓC BỆNH NHÂN SỐC TIM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543800" cy="27432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GVHD:	</a:t>
            </a:r>
            <a:r>
              <a:rPr lang="en-US" sz="2800" dirty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Ths.Bs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Nguyễn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Phúc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Học</a:t>
            </a:r>
            <a:endParaRPr lang="en-US" sz="2800" dirty="0">
              <a:solidFill>
                <a:schemeClr val="tx1"/>
              </a:solidFill>
              <a:latin typeface="Cambria" pitchFamily="18" charset="0"/>
              <a:cs typeface="Calibri" pitchFamily="34" charset="0"/>
            </a:endParaRPr>
          </a:p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Thành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viên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nhóm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: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Đoàn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Phương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 Dung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				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Trần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Mỹ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Duyên</a:t>
            </a:r>
            <a:endParaRPr lang="en-US" sz="2800" dirty="0" smtClean="0">
              <a:solidFill>
                <a:schemeClr val="tx1"/>
              </a:solidFill>
              <a:latin typeface="Cambria" pitchFamily="18" charset="0"/>
              <a:cs typeface="Calibri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				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Nguyễn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Trà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" pitchFamily="18" charset="0"/>
                <a:cs typeface="Calibri" pitchFamily="34" charset="0"/>
              </a:rPr>
              <a:t>Miêu</a:t>
            </a:r>
            <a:endParaRPr lang="en-US" sz="2800" dirty="0" smtClean="0">
              <a:solidFill>
                <a:schemeClr val="tx1"/>
              </a:solidFill>
              <a:latin typeface="Cambria" pitchFamily="18" charset="0"/>
              <a:cs typeface="Calibri" pitchFamily="34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185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1/ </a:t>
            </a:r>
            <a:r>
              <a:rPr lang="en-US" sz="2800" dirty="0" err="1" smtClean="0">
                <a:latin typeface="Cambria" pitchFamily="18" charset="0"/>
              </a:rPr>
              <a:t>Nhận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định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Hỏi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người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nhà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để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biết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triệu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chứng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và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nguyên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nhân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Quan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sát</a:t>
            </a:r>
            <a:r>
              <a:rPr lang="en-US" sz="2800" dirty="0" smtClean="0">
                <a:latin typeface="Cambria" pitchFamily="18" charset="0"/>
              </a:rPr>
              <a:t> da, </a:t>
            </a:r>
            <a:r>
              <a:rPr lang="en-US" sz="2800" dirty="0" err="1" smtClean="0">
                <a:latin typeface="Cambria" pitchFamily="18" charset="0"/>
              </a:rPr>
              <a:t>đo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mạch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nhiệt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độ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huyết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áp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nhịp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thở</a:t>
            </a:r>
            <a:r>
              <a:rPr lang="en-US" sz="2800" dirty="0" smtClean="0">
                <a:latin typeface="Cambria" pitchFamily="18" charset="0"/>
              </a:rPr>
              <a:t>.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Dấu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hiệu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đau</a:t>
            </a:r>
            <a:r>
              <a:rPr lang="en-US" sz="2800" dirty="0" smtClean="0">
                <a:latin typeface="Cambria" pitchFamily="18" charset="0"/>
              </a:rPr>
              <a:t>: </a:t>
            </a:r>
            <a:r>
              <a:rPr lang="en-US" sz="2800" dirty="0" err="1" smtClean="0">
                <a:latin typeface="Cambria" pitchFamily="18" charset="0"/>
              </a:rPr>
              <a:t>tính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chất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đau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mức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độ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đau</a:t>
            </a:r>
            <a:r>
              <a:rPr lang="en-US" sz="2800" dirty="0" smtClean="0">
                <a:latin typeface="Cambria" pitchFamily="18" charset="0"/>
              </a:rPr>
              <a:t>…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Tình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trạng</a:t>
            </a:r>
            <a:r>
              <a:rPr lang="en-US" sz="2800" dirty="0" smtClean="0">
                <a:latin typeface="Cambria" pitchFamily="18" charset="0"/>
              </a:rPr>
              <a:t> ý </a:t>
            </a:r>
            <a:r>
              <a:rPr lang="en-US" sz="2800" dirty="0" err="1" smtClean="0">
                <a:latin typeface="Cambria" pitchFamily="18" charset="0"/>
              </a:rPr>
              <a:t>thức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của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người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bệnh</a:t>
            </a:r>
            <a:r>
              <a:rPr lang="en-US" sz="2800" dirty="0" smtClean="0">
                <a:latin typeface="Cambria" pitchFamily="18" charset="0"/>
              </a:rPr>
              <a:t> 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Cambria" pitchFamily="18" charset="0"/>
              </a:rPr>
              <a:t>Quy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trình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điều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dưỡng</a:t>
            </a:r>
            <a:endParaRPr lang="en-US" sz="35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8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2/ </a:t>
            </a:r>
            <a:r>
              <a:rPr lang="en-US" sz="2800" dirty="0" err="1" smtClean="0">
                <a:latin typeface="Cambria" pitchFamily="18" charset="0"/>
              </a:rPr>
              <a:t>Chẩn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đoán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Tụt</a:t>
            </a:r>
            <a:r>
              <a:rPr lang="en-US" sz="2800" dirty="0" smtClean="0">
                <a:latin typeface="Cambria" pitchFamily="18" charset="0"/>
              </a:rPr>
              <a:t> HA (</a:t>
            </a:r>
            <a:r>
              <a:rPr lang="en-US" sz="2800" dirty="0" err="1" smtClean="0">
                <a:latin typeface="Cambria" pitchFamily="18" charset="0"/>
              </a:rPr>
              <a:t>huyết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áp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tối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đa</a:t>
            </a:r>
            <a:r>
              <a:rPr lang="en-US" sz="2800" dirty="0" smtClean="0">
                <a:latin typeface="Cambria" pitchFamily="18" charset="0"/>
              </a:rPr>
              <a:t> &lt;90 mmHg…)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Dấu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hiệu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thiếu</a:t>
            </a:r>
            <a:r>
              <a:rPr lang="en-US" sz="2800" dirty="0" smtClean="0">
                <a:latin typeface="Cambria" pitchFamily="18" charset="0"/>
              </a:rPr>
              <a:t> oxy </a:t>
            </a:r>
            <a:r>
              <a:rPr lang="en-US" sz="2800" dirty="0" err="1" smtClean="0">
                <a:latin typeface="Cambria" pitchFamily="18" charset="0"/>
              </a:rPr>
              <a:t>tổ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chức</a:t>
            </a:r>
            <a:r>
              <a:rPr lang="en-US" sz="2800" dirty="0" smtClean="0">
                <a:latin typeface="Cambria" pitchFamily="18" charset="0"/>
              </a:rPr>
              <a:t> do </a:t>
            </a:r>
            <a:r>
              <a:rPr lang="en-US" sz="2800" dirty="0" err="1" smtClean="0">
                <a:latin typeface="Cambria" pitchFamily="18" charset="0"/>
              </a:rPr>
              <a:t>sốc</a:t>
            </a:r>
            <a:r>
              <a:rPr lang="en-US" sz="2800" dirty="0" smtClean="0">
                <a:latin typeface="Cambria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+ </a:t>
            </a:r>
            <a:r>
              <a:rPr lang="en-US" sz="2800" dirty="0" err="1" smtClean="0">
                <a:latin typeface="Cambria" pitchFamily="18" charset="0"/>
              </a:rPr>
              <a:t>Tình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trạng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giảm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tuần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hoàn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não</a:t>
            </a:r>
            <a:r>
              <a:rPr lang="en-US" sz="2800" dirty="0">
                <a:latin typeface="Cambria" pitchFamily="18" charset="0"/>
              </a:rPr>
              <a:t> 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+ </a:t>
            </a:r>
            <a:r>
              <a:rPr lang="en-US" sz="2800" dirty="0" err="1" smtClean="0">
                <a:latin typeface="Cambria" pitchFamily="18" charset="0"/>
              </a:rPr>
              <a:t>Tình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trạng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giảm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tuần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hoàn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thận</a:t>
            </a:r>
            <a:r>
              <a:rPr lang="en-US" sz="2800" dirty="0" smtClean="0">
                <a:latin typeface="Cambria" pitchFamily="18" charset="0"/>
              </a:rPr>
              <a:t>: </a:t>
            </a:r>
            <a:r>
              <a:rPr lang="en-US" sz="2800" dirty="0" err="1" smtClean="0">
                <a:latin typeface="Cambria" pitchFamily="18" charset="0"/>
              </a:rPr>
              <a:t>đái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ít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+ </a:t>
            </a:r>
            <a:r>
              <a:rPr lang="en-US" sz="2800" dirty="0" err="1" smtClean="0">
                <a:latin typeface="Cambria" pitchFamily="18" charset="0"/>
              </a:rPr>
              <a:t>Tình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trạng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giảm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tuần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hoàn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ngoại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biên</a:t>
            </a:r>
            <a:r>
              <a:rPr lang="en-US" sz="2800" dirty="0" smtClean="0">
                <a:latin typeface="Cambria" pitchFamily="18" charset="0"/>
              </a:rPr>
              <a:t>: </a:t>
            </a:r>
            <a:r>
              <a:rPr lang="en-US" sz="2800" dirty="0" err="1" smtClean="0">
                <a:latin typeface="Cambria" pitchFamily="18" charset="0"/>
              </a:rPr>
              <a:t>đầu</a:t>
            </a:r>
            <a:r>
              <a:rPr lang="en-US" sz="2800" dirty="0" smtClean="0">
                <a:latin typeface="Cambria" pitchFamily="18" charset="0"/>
              </a:rPr>
              <a:t> chi </a:t>
            </a:r>
            <a:r>
              <a:rPr lang="en-US" sz="2800" dirty="0" err="1" smtClean="0">
                <a:latin typeface="Cambria" pitchFamily="18" charset="0"/>
              </a:rPr>
              <a:t>lạnh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+ </a:t>
            </a:r>
            <a:r>
              <a:rPr lang="en-US" sz="2800" dirty="0" err="1" smtClean="0">
                <a:latin typeface="Cambria" pitchFamily="18" charset="0"/>
              </a:rPr>
              <a:t>Tình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trạng</a:t>
            </a:r>
            <a:r>
              <a:rPr lang="en-US" sz="2800" dirty="0" smtClean="0">
                <a:latin typeface="Cambria" pitchFamily="18" charset="0"/>
              </a:rPr>
              <a:t> lo </a:t>
            </a:r>
            <a:r>
              <a:rPr lang="en-US" sz="2800" dirty="0" err="1" smtClean="0">
                <a:latin typeface="Cambria" pitchFamily="18" charset="0"/>
              </a:rPr>
              <a:t>lắng</a:t>
            </a:r>
            <a:r>
              <a:rPr lang="en-US" sz="2800" dirty="0" smtClean="0">
                <a:latin typeface="Cambria" pitchFamily="18" charset="0"/>
              </a:rPr>
              <a:t>: </a:t>
            </a:r>
            <a:r>
              <a:rPr lang="en-US" sz="2800" dirty="0" err="1" smtClean="0">
                <a:latin typeface="Cambria" pitchFamily="18" charset="0"/>
              </a:rPr>
              <a:t>sợ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hãi</a:t>
            </a:r>
            <a:r>
              <a:rPr lang="en-US" sz="2800" dirty="0" smtClean="0">
                <a:latin typeface="Cambria" pitchFamily="18" charset="0"/>
              </a:rPr>
              <a:t> do </a:t>
            </a:r>
            <a:r>
              <a:rPr lang="en-US" sz="2800" dirty="0" err="1" smtClean="0">
                <a:latin typeface="Cambria" pitchFamily="18" charset="0"/>
              </a:rPr>
              <a:t>sốc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+ </a:t>
            </a:r>
            <a:r>
              <a:rPr lang="en-US" sz="2800" dirty="0" err="1" smtClean="0">
                <a:latin typeface="Cambria" pitchFamily="18" charset="0"/>
              </a:rPr>
              <a:t>Tình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trạng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suy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hô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hấp</a:t>
            </a:r>
            <a:endParaRPr lang="en-US" sz="2800" dirty="0" smtClean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Cambria" pitchFamily="18" charset="0"/>
              </a:rPr>
              <a:t>Quy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trình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điều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dưỡng</a:t>
            </a:r>
            <a:endParaRPr lang="en-US" sz="35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737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3/ </a:t>
            </a:r>
            <a:r>
              <a:rPr lang="en-US" sz="2800" dirty="0" err="1" smtClean="0">
                <a:latin typeface="Cambria" pitchFamily="18" charset="0"/>
              </a:rPr>
              <a:t>Lập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kế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hoạch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chăm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sóc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Giảm</a:t>
            </a:r>
            <a:r>
              <a:rPr lang="en-US" sz="2800" dirty="0" smtClean="0">
                <a:latin typeface="Cambria" pitchFamily="18" charset="0"/>
              </a:rPr>
              <a:t> lo </a:t>
            </a:r>
            <a:r>
              <a:rPr lang="en-US" sz="2800" dirty="0" err="1" smtClean="0">
                <a:latin typeface="Cambria" pitchFamily="18" charset="0"/>
              </a:rPr>
              <a:t>lắng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sợ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hãi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Tăng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cường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tuần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hoàn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tới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các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cơ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quan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Làm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thông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đường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hô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hấp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Thực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hiện</a:t>
            </a:r>
            <a:r>
              <a:rPr lang="en-US" sz="2800" dirty="0" smtClean="0">
                <a:latin typeface="Cambria" pitchFamily="18" charset="0"/>
              </a:rPr>
              <a:t> y </a:t>
            </a:r>
            <a:r>
              <a:rPr lang="en-US" sz="2800" dirty="0" err="1" smtClean="0">
                <a:latin typeface="Cambria" pitchFamily="18" charset="0"/>
              </a:rPr>
              <a:t>lệnh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Theo </a:t>
            </a:r>
            <a:r>
              <a:rPr lang="en-US" sz="2800" dirty="0" err="1" smtClean="0">
                <a:latin typeface="Cambria" pitchFamily="18" charset="0"/>
              </a:rPr>
              <a:t>dõi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dấu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hiệu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tồn</a:t>
            </a:r>
            <a:endParaRPr lang="en-US" sz="2800" dirty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Chăm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sóc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chế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độ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ăn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uống</a:t>
            </a:r>
            <a:r>
              <a:rPr lang="en-US" sz="2800" dirty="0" smtClean="0">
                <a:latin typeface="Cambria" pitchFamily="18" charset="0"/>
              </a:rPr>
              <a:t> –</a:t>
            </a:r>
            <a:r>
              <a:rPr lang="en-US" sz="2800" dirty="0" err="1" smtClean="0">
                <a:latin typeface="Cambria" pitchFamily="18" charset="0"/>
              </a:rPr>
              <a:t>nghỉ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ngơi</a:t>
            </a: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vận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động</a:t>
            </a: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vệ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sinh</a:t>
            </a:r>
            <a:r>
              <a:rPr lang="en-US" sz="2800" dirty="0" smtClean="0">
                <a:latin typeface="Cambria" pitchFamily="18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2"/>
          </a:xfrm>
        </p:spPr>
        <p:txBody>
          <a:bodyPr>
            <a:noAutofit/>
          </a:bodyPr>
          <a:lstStyle/>
          <a:p>
            <a:pPr algn="ctr"/>
            <a:r>
              <a:rPr lang="en-US" sz="3500" dirty="0" err="1" smtClean="0">
                <a:latin typeface="Cambria" pitchFamily="18" charset="0"/>
              </a:rPr>
              <a:t>Quy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trình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điều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dưỡng</a:t>
            </a:r>
            <a:endParaRPr lang="en-US" sz="35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32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4/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Thực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hiện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KHCS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Giảm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lo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lắng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sợ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hãi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Làm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thông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khí</a:t>
            </a:r>
            <a:endParaRPr lang="en-US" sz="2800" dirty="0">
              <a:latin typeface="Cambria" pitchFamily="18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Đặt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sone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tiểu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Theo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dõi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dấu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hiệu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sinh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tồn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10-15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phút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/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lần</a:t>
            </a:r>
            <a:endParaRPr lang="en-US" sz="2800" dirty="0">
              <a:latin typeface="Cambria" pitchFamily="18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Thực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hiện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y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lệnh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Theo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dõi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chế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độ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ăn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u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ống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 –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n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ghỉ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n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gơi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–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vận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động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-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vệ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sinh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.  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Giáo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dục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sức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khỏe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cho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người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bệnh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và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người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nhà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Cambria" pitchFamily="18" charset="0"/>
              </a:rPr>
              <a:t>Quy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trình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điều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dưỡng</a:t>
            </a:r>
            <a:endParaRPr lang="en-US" sz="35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39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5/ </a:t>
            </a:r>
            <a:r>
              <a:rPr lang="en-US" sz="2800" dirty="0" err="1" smtClean="0">
                <a:latin typeface="Cambria" pitchFamily="18" charset="0"/>
              </a:rPr>
              <a:t>Lượng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giá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Mạch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huyết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áp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nhiệt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độ</a:t>
            </a:r>
            <a:r>
              <a:rPr lang="en-US" sz="2800" dirty="0" smtClean="0">
                <a:latin typeface="Cambria" pitchFamily="18" charset="0"/>
              </a:rPr>
              <a:t> , </a:t>
            </a:r>
            <a:r>
              <a:rPr lang="en-US" sz="2800" dirty="0" err="1" smtClean="0">
                <a:latin typeface="Cambria" pitchFamily="18" charset="0"/>
              </a:rPr>
              <a:t>nhịp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thở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nước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tiểu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trở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về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bình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thường</a:t>
            </a:r>
            <a:r>
              <a:rPr lang="en-US" sz="2800" dirty="0" smtClean="0">
                <a:latin typeface="Cambria" pitchFamily="18" charset="0"/>
              </a:rPr>
              <a:t>.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Các</a:t>
            </a:r>
            <a:r>
              <a:rPr lang="en-US" sz="2800" dirty="0" smtClean="0">
                <a:latin typeface="Cambria" pitchFamily="18" charset="0"/>
              </a:rPr>
              <a:t> y </a:t>
            </a:r>
            <a:r>
              <a:rPr lang="en-US" sz="2800" dirty="0" err="1" smtClean="0">
                <a:latin typeface="Cambria" pitchFamily="18" charset="0"/>
              </a:rPr>
              <a:t>lệnh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và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xét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nghiệm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thực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hiện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đầy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đủ</a:t>
            </a:r>
            <a:endParaRPr lang="en-US" sz="2800" dirty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Theo </a:t>
            </a:r>
            <a:r>
              <a:rPr lang="en-US" sz="2800" dirty="0" err="1" smtClean="0">
                <a:latin typeface="Cambria" pitchFamily="18" charset="0"/>
              </a:rPr>
              <a:t>dõi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sát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phát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hiện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kịp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thời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các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biến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chứng</a:t>
            </a:r>
            <a:r>
              <a:rPr lang="en-US" sz="2800" dirty="0" smtClean="0">
                <a:latin typeface="Cambria" pitchFamily="18" charset="0"/>
              </a:rPr>
              <a:t>.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Cambria" pitchFamily="18" charset="0"/>
                <a:cs typeface="Calibri" pitchFamily="34" charset="0"/>
              </a:rPr>
              <a:t>Quy</a:t>
            </a:r>
            <a:r>
              <a:rPr lang="en-US" sz="35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3500" dirty="0" err="1" smtClean="0">
                <a:latin typeface="Cambria" pitchFamily="18" charset="0"/>
                <a:cs typeface="Calibri" pitchFamily="34" charset="0"/>
              </a:rPr>
              <a:t>trình</a:t>
            </a:r>
            <a:r>
              <a:rPr lang="en-US" sz="35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3500" dirty="0" err="1" smtClean="0">
                <a:latin typeface="Cambria" pitchFamily="18" charset="0"/>
                <a:cs typeface="Calibri" pitchFamily="34" charset="0"/>
              </a:rPr>
              <a:t>điều</a:t>
            </a:r>
            <a:r>
              <a:rPr lang="en-US" sz="35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3500" dirty="0" err="1" smtClean="0">
                <a:latin typeface="Cambria" pitchFamily="18" charset="0"/>
                <a:cs typeface="Calibri" pitchFamily="34" charset="0"/>
              </a:rPr>
              <a:t>dưỡng</a:t>
            </a:r>
            <a:endParaRPr lang="en-US" sz="3500" dirty="0">
              <a:latin typeface="Cambria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45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http://bacsinoitru.vn/content/soc-tim-1463.html</a:t>
            </a:r>
            <a:endParaRPr lang="en-US" sz="2800" dirty="0" smtClean="0">
              <a:latin typeface="Cambria" pitchFamily="18" charset="0"/>
              <a:cs typeface="Calibri" pitchFamily="34" charset="0"/>
              <a:hlinkClick r:id="rId2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http://www.nguyenphuchoc199.com/uploads/7/2/6/7/72679/3._cham_soc_bn_soc_tim.pdf</a:t>
            </a:r>
            <a:endParaRPr lang="en-US" sz="2800" dirty="0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Cambria" pitchFamily="18" charset="0"/>
                <a:cs typeface="Calibri" pitchFamily="34" charset="0"/>
              </a:rPr>
              <a:t>Tài</a:t>
            </a:r>
            <a:r>
              <a:rPr lang="en-US" sz="35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3500" dirty="0" err="1" smtClean="0">
                <a:latin typeface="Cambria" pitchFamily="18" charset="0"/>
                <a:cs typeface="Calibri" pitchFamily="34" charset="0"/>
              </a:rPr>
              <a:t>Liêu</a:t>
            </a:r>
            <a:r>
              <a:rPr lang="en-US" sz="35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3500" dirty="0" err="1" smtClean="0">
                <a:latin typeface="Cambria" pitchFamily="18" charset="0"/>
                <a:cs typeface="Calibri" pitchFamily="34" charset="0"/>
              </a:rPr>
              <a:t>Tham</a:t>
            </a:r>
            <a:r>
              <a:rPr lang="en-US" sz="35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3500" dirty="0" err="1" smtClean="0">
                <a:latin typeface="Cambria" pitchFamily="18" charset="0"/>
                <a:cs typeface="Calibri" pitchFamily="34" charset="0"/>
              </a:rPr>
              <a:t>Khảo</a:t>
            </a:r>
            <a:r>
              <a:rPr lang="en-US" sz="3500" dirty="0" smtClean="0">
                <a:latin typeface="Cambria" pitchFamily="18" charset="0"/>
                <a:cs typeface="Calibri" pitchFamily="34" charset="0"/>
              </a:rPr>
              <a:t> </a:t>
            </a:r>
            <a:endParaRPr lang="en-US" sz="3500" dirty="0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344671"/>
            <a:ext cx="746557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Xin</a:t>
            </a:r>
            <a:r>
              <a:rPr lang="en-US" sz="3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Chân</a:t>
            </a:r>
            <a:r>
              <a:rPr lang="en-US" sz="3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thành</a:t>
            </a:r>
            <a:r>
              <a:rPr lang="en-US" sz="3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cám</a:t>
            </a:r>
            <a:r>
              <a:rPr lang="en-US" sz="3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ơn</a:t>
            </a:r>
            <a:r>
              <a:rPr lang="en-US" sz="3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Thầy</a:t>
            </a:r>
            <a:r>
              <a:rPr lang="en-US" sz="3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và</a:t>
            </a:r>
            <a:r>
              <a:rPr lang="en-US" sz="3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các</a:t>
            </a:r>
            <a:r>
              <a:rPr lang="en-US" sz="3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bạn</a:t>
            </a:r>
            <a:r>
              <a:rPr lang="en-US" sz="3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35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42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086600" cy="3873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I </a:t>
            </a:r>
            <a:r>
              <a:rPr lang="en-US" sz="2800" dirty="0">
                <a:latin typeface="Cambria" pitchFamily="18" charset="0"/>
              </a:rPr>
              <a:t>.</a:t>
            </a:r>
            <a:r>
              <a:rPr lang="en-US" sz="2800" dirty="0" smtClean="0">
                <a:latin typeface="Cambria" pitchFamily="18" charset="0"/>
              </a:rPr>
              <a:t>   </a:t>
            </a:r>
            <a:r>
              <a:rPr lang="en-US" sz="2800" dirty="0" err="1" smtClean="0">
                <a:latin typeface="Cambria" pitchFamily="18" charset="0"/>
              </a:rPr>
              <a:t>Định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nghĩa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sốc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tim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II .  </a:t>
            </a:r>
            <a:r>
              <a:rPr lang="en-US" sz="2800" dirty="0" err="1" smtClean="0">
                <a:latin typeface="Cambria" pitchFamily="18" charset="0"/>
              </a:rPr>
              <a:t>Nguyên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nhân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gây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bệnh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III . </a:t>
            </a:r>
            <a:r>
              <a:rPr lang="en-US" sz="2800" dirty="0" err="1" smtClean="0">
                <a:latin typeface="Cambria" pitchFamily="18" charset="0"/>
              </a:rPr>
              <a:t>Triệu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chứng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IV . </a:t>
            </a:r>
            <a:r>
              <a:rPr lang="en-US" sz="2800" dirty="0" err="1" smtClean="0">
                <a:latin typeface="Cambria" pitchFamily="18" charset="0"/>
              </a:rPr>
              <a:t>Chẩn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đoán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và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xử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trí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V .  </a:t>
            </a:r>
            <a:r>
              <a:rPr lang="en-US" sz="2800" dirty="0" err="1" smtClean="0">
                <a:latin typeface="Cambria" pitchFamily="18" charset="0"/>
              </a:rPr>
              <a:t>Quy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trình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điều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dưỡng</a:t>
            </a:r>
            <a:endParaRPr lang="en-US" sz="2800" dirty="0" smtClean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smtClean="0">
                <a:latin typeface="Cambria" pitchFamily="18" charset="0"/>
              </a:rPr>
              <a:t>NỘI</a:t>
            </a:r>
            <a:r>
              <a:rPr lang="en-US" sz="3500" dirty="0" smtClean="0">
                <a:latin typeface="+mn-lt"/>
              </a:rPr>
              <a:t> DUNG</a:t>
            </a:r>
            <a:endParaRPr lang="en-US" sz="3500" dirty="0">
              <a:latin typeface="+mn-lt"/>
            </a:endParaRPr>
          </a:p>
        </p:txBody>
      </p:sp>
      <p:pic>
        <p:nvPicPr>
          <p:cNvPr id="4099" name="Picture 3" descr="C:\Users\tv25\Desktop\b90soc-tim-dan-den-roi-loan-nhip-t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3124200" cy="30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37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Cambria" pitchFamily="18" charset="0"/>
                <a:cs typeface="Calibri" pitchFamily="34" charset="0"/>
              </a:rPr>
              <a:t>- </a:t>
            </a:r>
            <a:r>
              <a:rPr lang="vi-VN" sz="2800" dirty="0" smtClean="0">
                <a:latin typeface="Cambria" pitchFamily="18" charset="0"/>
                <a:cs typeface="Calibri" pitchFamily="34" charset="0"/>
              </a:rPr>
              <a:t>Sốc tim là tình trạng giảm cung lượng tim không đáp ứng được nhu cầu oxy của các tổ chức trong cơ thể.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Tiêu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chuẩn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chẩn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đoán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sốc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tim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Tụt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huyết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áp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(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huyết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áp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tâm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thu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&lt;90 mmHg)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trong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ít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nhất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30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phút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Giảm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tỷ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số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tim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(&lt;2,2 l/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phút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/m2).</a:t>
            </a: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Tăng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áp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lực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mao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mạch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phổi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bít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(&gt;15mmHg).</a:t>
            </a: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Tình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trạng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giảm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tưới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máu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mô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: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rối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loạn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ý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thức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lạnh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ẩm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vân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tím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…</a:t>
            </a:r>
            <a:endParaRPr lang="en-US" sz="2800" dirty="0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Cambria" pitchFamily="18" charset="0"/>
              </a:rPr>
              <a:t>Định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nghĩa</a:t>
            </a:r>
            <a:endParaRPr lang="en-US" sz="35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462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vi-VN" sz="2800" dirty="0" smtClean="0">
                <a:latin typeface="Cambria" pitchFamily="18" charset="0"/>
              </a:rPr>
              <a:t>Giảm sức co bóp cơ tim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+ </a:t>
            </a:r>
            <a:r>
              <a:rPr lang="vi-VN" sz="2800" dirty="0" smtClean="0">
                <a:latin typeface="Cambria" pitchFamily="18" charset="0"/>
              </a:rPr>
              <a:t>Thiếu máu cục bộ cơ tim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+</a:t>
            </a:r>
            <a:r>
              <a:rPr lang="vi-VN" sz="2800" dirty="0" smtClean="0">
                <a:latin typeface="Cambria" pitchFamily="18" charset="0"/>
              </a:rPr>
              <a:t> Bệnh cơ tim do nhiễm khuẩn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vi-VN" sz="2800" dirty="0" smtClean="0">
                <a:latin typeface="Cambria" pitchFamily="18" charset="0"/>
              </a:rPr>
              <a:t>nhiễm vi rút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+</a:t>
            </a:r>
            <a:r>
              <a:rPr lang="vi-VN" sz="2800" dirty="0" smtClean="0">
                <a:latin typeface="Cambria" pitchFamily="18" charset="0"/>
              </a:rPr>
              <a:t> Bệnh cơ tim do miễn dịch, do chuyển hóa.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+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vi-VN" sz="2800" dirty="0" smtClean="0">
                <a:latin typeface="Cambria" pitchFamily="18" charset="0"/>
              </a:rPr>
              <a:t>Bệnh cơ tim do nguyên nhân nội tiết: cường hoặc suy giáp.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Cambria" pitchFamily="18" charset="0"/>
              </a:rPr>
              <a:t>+</a:t>
            </a:r>
            <a:r>
              <a:rPr lang="vi-VN" sz="2800" dirty="0" smtClean="0">
                <a:latin typeface="Cambria" pitchFamily="18" charset="0"/>
              </a:rPr>
              <a:t> Bệnh cơ tim do ngộ độc.</a:t>
            </a:r>
            <a:endParaRPr lang="en-US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Cambria" pitchFamily="18" charset="0"/>
              </a:rPr>
              <a:t>+</a:t>
            </a:r>
            <a:r>
              <a:rPr lang="vi-VN" sz="2800" dirty="0" smtClean="0">
                <a:latin typeface="Cambria" pitchFamily="18" charset="0"/>
              </a:rPr>
              <a:t> Giai đoạn cuối của bệnh cơ tim giãn hay bệnh van tim.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Cambria" pitchFamily="18" charset="0"/>
              </a:rPr>
              <a:t>Nguyên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nhân</a:t>
            </a:r>
            <a:endParaRPr lang="en-US" sz="35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98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vi-VN" sz="2800" dirty="0" smtClean="0">
                <a:latin typeface="Cambria" pitchFamily="18" charset="0"/>
                <a:cs typeface="Calibri" pitchFamily="34" charset="0"/>
              </a:rPr>
              <a:t>Tăng hậu gánh (nguyên nhân tắc nghẽn)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vi-VN" sz="2800" dirty="0" smtClean="0">
                <a:latin typeface="Cambria" pitchFamily="18" charset="0"/>
                <a:cs typeface="Calibri" pitchFamily="34" charset="0"/>
              </a:rPr>
              <a:t>Tắc động mạch phổi nặng.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vi-VN" sz="2800" dirty="0" smtClean="0">
                <a:latin typeface="Cambria" pitchFamily="18" charset="0"/>
                <a:cs typeface="Calibri" pitchFamily="34" charset="0"/>
              </a:rPr>
              <a:t>Hẹp động mạch chủ. 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</a:t>
            </a:r>
            <a:r>
              <a:rPr lang="vi-VN" sz="2800" dirty="0" smtClean="0">
                <a:latin typeface="Cambria" pitchFamily="18" charset="0"/>
                <a:cs typeface="Calibri" pitchFamily="34" charset="0"/>
              </a:rPr>
              <a:t>Ép tim cấp do tràn dịch màng ngoài tim cấp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</a:t>
            </a:r>
            <a:r>
              <a:rPr lang="vi-VN" sz="2800" dirty="0" smtClean="0">
                <a:latin typeface="Cambria" pitchFamily="18" charset="0"/>
                <a:cs typeface="Calibri" pitchFamily="34" charset="0"/>
              </a:rPr>
              <a:t>Tổn thương cơ học của tim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mbria" pitchFamily="18" charset="0"/>
                <a:cs typeface="Calibri" pitchFamily="34" charset="0"/>
              </a:rPr>
              <a:t>+</a:t>
            </a:r>
            <a:r>
              <a:rPr lang="vi-VN" sz="2800" dirty="0" smtClean="0">
                <a:latin typeface="Cambria" pitchFamily="18" charset="0"/>
                <a:cs typeface="Calibri" pitchFamily="34" charset="0"/>
              </a:rPr>
              <a:t> Hở van động mạch chủ, hở van hai lá cấp.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mbria" pitchFamily="18" charset="0"/>
                <a:cs typeface="Calibri" pitchFamily="34" charset="0"/>
              </a:rPr>
              <a:t>+</a:t>
            </a:r>
            <a:r>
              <a:rPr lang="vi-VN" sz="2800" dirty="0" smtClean="0">
                <a:latin typeface="Cambria" pitchFamily="18" charset="0"/>
                <a:cs typeface="Calibri" pitchFamily="34" charset="0"/>
              </a:rPr>
              <a:t> Thủng vách liên thất.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</a:t>
            </a:r>
            <a:r>
              <a:rPr lang="vi-VN" sz="2800" dirty="0" smtClean="0">
                <a:latin typeface="Cambria" pitchFamily="18" charset="0"/>
                <a:cs typeface="Calibri" pitchFamily="34" charset="0"/>
              </a:rPr>
              <a:t>Rối loạn nhịp tim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vi-VN" sz="2800" dirty="0" smtClean="0">
                <a:latin typeface="Cambria" pitchFamily="18" charset="0"/>
                <a:cs typeface="Calibri" pitchFamily="34" charset="0"/>
              </a:rPr>
              <a:t>Cơn nhịp nhanh, đặc biệt là cơn nhịp nhanh thất hoặc nhịp quá chậm do bloc nhĩ thất</a:t>
            </a:r>
            <a:endParaRPr lang="en-US" sz="2800" dirty="0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Cambria" pitchFamily="18" charset="0"/>
              </a:rPr>
              <a:t>Nguyên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nhân</a:t>
            </a:r>
            <a:endParaRPr lang="en-US" sz="35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5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1328"/>
            <a:ext cx="8382000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Thở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nhanh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thở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dốc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nghiêm</a:t>
            </a:r>
            <a:r>
              <a:rPr lang="en-US" sz="2800" dirty="0" smtClean="0">
                <a:latin typeface="Cambria" pitchFamily="18" charset="0"/>
              </a:rPr>
              <a:t> </a:t>
            </a:r>
          </a:p>
          <a:p>
            <a:pPr marL="109728" indent="0">
              <a:buNone/>
            </a:pPr>
            <a:r>
              <a:rPr lang="en-US" sz="2800" dirty="0" err="1" smtClean="0">
                <a:latin typeface="Cambria" pitchFamily="18" charset="0"/>
              </a:rPr>
              <a:t>trọng</a:t>
            </a:r>
            <a:endParaRPr lang="en-US" sz="2800" dirty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Nhịp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nhanh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đột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ngột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Lẫn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lộn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mất</a:t>
            </a:r>
            <a:r>
              <a:rPr lang="en-US" sz="2800" dirty="0" smtClean="0">
                <a:latin typeface="Cambria" pitchFamily="18" charset="0"/>
              </a:rPr>
              <a:t> ý </a:t>
            </a:r>
            <a:r>
              <a:rPr lang="en-US" sz="2800" dirty="0" err="1" smtClean="0">
                <a:latin typeface="Cambria" pitchFamily="18" charset="0"/>
              </a:rPr>
              <a:t>thức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Da </a:t>
            </a:r>
            <a:r>
              <a:rPr lang="en-US" sz="2800" dirty="0" err="1" smtClean="0">
                <a:latin typeface="Cambria" pitchFamily="18" charset="0"/>
              </a:rPr>
              <a:t>nhợt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nhạt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vã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mồ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hôi</a:t>
            </a:r>
            <a:r>
              <a:rPr lang="en-US" sz="2800" dirty="0" smtClean="0">
                <a:latin typeface="Cambria" pitchFamily="18" charset="0"/>
              </a:rPr>
              <a:t>,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lạnh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tay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chân</a:t>
            </a:r>
            <a:endParaRPr lang="en-US" sz="2800" dirty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Thiểu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niệu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hoặc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vô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niệu</a:t>
            </a:r>
            <a:r>
              <a:rPr lang="en-US" sz="2800" dirty="0">
                <a:latin typeface="Cambria" pitchFamily="18" charset="0"/>
              </a:rPr>
              <a:t> 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(</a:t>
            </a:r>
            <a:r>
              <a:rPr lang="en-US" sz="2800" dirty="0" err="1" smtClean="0">
                <a:latin typeface="Cambria" pitchFamily="18" charset="0"/>
              </a:rPr>
              <a:t>nước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tiểu</a:t>
            </a:r>
            <a:r>
              <a:rPr lang="en-US" sz="2800" dirty="0" smtClean="0">
                <a:latin typeface="Cambria" pitchFamily="18" charset="0"/>
              </a:rPr>
              <a:t> &lt;0,5ml/kg/</a:t>
            </a:r>
            <a:r>
              <a:rPr lang="en-US" sz="2800" dirty="0" err="1" smtClean="0">
                <a:latin typeface="Cambria" pitchFamily="18" charset="0"/>
              </a:rPr>
              <a:t>giờ</a:t>
            </a:r>
            <a:r>
              <a:rPr lang="en-US" sz="2800" dirty="0" smtClean="0">
                <a:latin typeface="Cambria" pitchFamily="18" charset="0"/>
              </a:rPr>
              <a:t>)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Các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dấu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hiệu</a:t>
            </a:r>
            <a:r>
              <a:rPr lang="en-US" sz="2800" dirty="0" smtClean="0">
                <a:latin typeface="Cambria" pitchFamily="18" charset="0"/>
              </a:rPr>
              <a:t> ứ </a:t>
            </a:r>
            <a:r>
              <a:rPr lang="en-US" sz="2800" dirty="0" err="1" smtClean="0">
                <a:latin typeface="Cambria" pitchFamily="18" charset="0"/>
              </a:rPr>
              <a:t>trệ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tuần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hoàn</a:t>
            </a:r>
            <a:endParaRPr lang="en-US" sz="2800" dirty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err="1" smtClean="0">
                <a:latin typeface="Cambria" pitchFamily="18" charset="0"/>
              </a:rPr>
              <a:t>ngoại</a:t>
            </a:r>
            <a:r>
              <a:rPr lang="en-US" sz="2800" dirty="0" smtClean="0">
                <a:latin typeface="Cambria" pitchFamily="18" charset="0"/>
              </a:rPr>
              <a:t> vi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Cambria" pitchFamily="18" charset="0"/>
              </a:rPr>
              <a:t>Triệu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chứng</a:t>
            </a:r>
            <a:endParaRPr lang="en-US" sz="3500" dirty="0">
              <a:latin typeface="Cambria" pitchFamily="18" charset="0"/>
            </a:endParaRPr>
          </a:p>
        </p:txBody>
      </p:sp>
      <p:pic>
        <p:nvPicPr>
          <p:cNvPr id="1026" name="Picture 2" descr="C:\Users\tv25\Desktop\căn-bệnh-tim-mạch-nguy-hiểm-cho-sức-khỏe-con-người-fs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164" y="1447799"/>
            <a:ext cx="3714750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219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5029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Thường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có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đau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ngực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khó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thở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vật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vã</a:t>
            </a:r>
            <a:r>
              <a:rPr lang="en-US" sz="2800" dirty="0" smtClean="0">
                <a:latin typeface="Cambria" pitchFamily="18" charset="0"/>
              </a:rPr>
              <a:t>, da </a:t>
            </a:r>
            <a:r>
              <a:rPr lang="en-US" sz="2800" dirty="0" err="1" smtClean="0">
                <a:latin typeface="Cambria" pitchFamily="18" charset="0"/>
              </a:rPr>
              <a:t>lạnh,HA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thấp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Áp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lực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tĩnh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mạch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cao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tĩnh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mạch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cổ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nổi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Điện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tim</a:t>
            </a:r>
            <a:r>
              <a:rPr lang="en-US" sz="2800" dirty="0" smtClean="0">
                <a:latin typeface="Cambria" pitchFamily="18" charset="0"/>
              </a:rPr>
              <a:t> : </a:t>
            </a:r>
            <a:r>
              <a:rPr lang="en-US" sz="2800" dirty="0" err="1" smtClean="0">
                <a:latin typeface="Cambria" pitchFamily="18" charset="0"/>
              </a:rPr>
              <a:t>hình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ảnh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nhồi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máu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cơ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cấp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điển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hình</a:t>
            </a:r>
            <a:endParaRPr lang="en-US" sz="2800" dirty="0" smtClean="0">
              <a:latin typeface="Cambria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</a:rPr>
              <a:t>- </a:t>
            </a:r>
            <a:r>
              <a:rPr lang="en-US" sz="2800" dirty="0" err="1" smtClean="0">
                <a:latin typeface="Cambria" pitchFamily="18" charset="0"/>
              </a:rPr>
              <a:t>Ngoài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cần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tìm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thêm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dấu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hiệu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của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các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bệnh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khác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nhau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như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tiêng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thổi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trong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tổn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thương</a:t>
            </a:r>
            <a:r>
              <a:rPr lang="en-US" sz="2800" dirty="0" smtClean="0">
                <a:latin typeface="Cambria" pitchFamily="18" charset="0"/>
              </a:rPr>
              <a:t> van </a:t>
            </a:r>
            <a:r>
              <a:rPr lang="en-US" sz="2800" dirty="0" err="1" smtClean="0">
                <a:latin typeface="Cambria" pitchFamily="18" charset="0"/>
              </a:rPr>
              <a:t>tim</a:t>
            </a:r>
            <a:r>
              <a:rPr lang="en-US" sz="2800" dirty="0" smtClean="0">
                <a:latin typeface="Cambria" pitchFamily="18" charset="0"/>
              </a:rPr>
              <a:t>, ho </a:t>
            </a:r>
            <a:r>
              <a:rPr lang="en-US" sz="2800" dirty="0" err="1" smtClean="0">
                <a:latin typeface="Cambria" pitchFamily="18" charset="0"/>
              </a:rPr>
              <a:t>ra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máu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trong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phù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phổi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cấp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hoặc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nhồi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máu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phổi</a:t>
            </a:r>
            <a:r>
              <a:rPr lang="en-US" sz="2800" dirty="0" smtClean="0">
                <a:latin typeface="Cambria" pitchFamily="18" charset="0"/>
              </a:rPr>
              <a:t>, HA </a:t>
            </a:r>
            <a:r>
              <a:rPr lang="en-US" sz="2800" dirty="0" err="1" smtClean="0">
                <a:latin typeface="Cambria" pitchFamily="18" charset="0"/>
              </a:rPr>
              <a:t>giữa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tay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và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chân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chênh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lệch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nhiều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trong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phình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tách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động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mạnh</a:t>
            </a:r>
            <a:endParaRPr lang="en-US" sz="2800" dirty="0" smtClean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Cambria" pitchFamily="18" charset="0"/>
              </a:rPr>
              <a:t>Chẩn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đoán</a:t>
            </a:r>
            <a:endParaRPr lang="en-US" sz="35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612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ambria" pitchFamily="18" charset="0"/>
                <a:cs typeface="Calibri" pitchFamily="34" charset="0"/>
              </a:rPr>
              <a:t>1/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Xử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trí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ban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đầu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và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vận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chuyển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cấp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cứu</a:t>
            </a:r>
            <a:endParaRPr lang="en-US" sz="2800" dirty="0">
              <a:latin typeface="Cambria" pitchFamily="18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800" dirty="0">
                <a:latin typeface="Cambria" pitchFamily="18" charset="0"/>
                <a:cs typeface="Calibri" pitchFamily="34" charset="0"/>
              </a:rPr>
              <a:t>-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Nhanh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chóng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xác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định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tình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trạng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sốc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tim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 ,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loại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trừ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các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nguyên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nhân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khác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gây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ra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huyết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áp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thấp</a:t>
            </a:r>
            <a:endParaRPr lang="en-US" sz="2800" dirty="0">
              <a:latin typeface="Cambria" pitchFamily="18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800" dirty="0">
                <a:latin typeface="Cambria" pitchFamily="18" charset="0"/>
                <a:cs typeface="Calibri" pitchFamily="34" charset="0"/>
              </a:rPr>
              <a:t>-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Giảm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đau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,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giảm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căng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thẳng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, lo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âu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</a:p>
          <a:p>
            <a:pPr marL="109728" indent="0">
              <a:buNone/>
            </a:pPr>
            <a:r>
              <a:rPr lang="en-US" sz="2800" dirty="0">
                <a:latin typeface="Cambria" pitchFamily="18" charset="0"/>
                <a:cs typeface="Calibri" pitchFamily="34" charset="0"/>
              </a:rPr>
              <a:t>-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Hỗ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trợ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thở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oxy (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nếu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có</a:t>
            </a:r>
            <a:r>
              <a:rPr lang="en-US" sz="2800" dirty="0">
                <a:latin typeface="Cambria" pitchFamily="18" charset="0"/>
                <a:cs typeface="Calibri" pitchFamily="34" charset="0"/>
              </a:rPr>
              <a:t>)</a:t>
            </a:r>
          </a:p>
          <a:p>
            <a:pPr marL="109728" indent="0">
              <a:buNone/>
            </a:pPr>
            <a:r>
              <a:rPr lang="en-US" sz="2800" dirty="0">
                <a:latin typeface="Cambria" pitchFamily="18" charset="0"/>
                <a:cs typeface="Calibri" pitchFamily="34" charset="0"/>
              </a:rPr>
              <a:t>- </a:t>
            </a:r>
            <a:r>
              <a:rPr lang="vi-VN" sz="2800" dirty="0">
                <a:latin typeface="Cambria" pitchFamily="18" charset="0"/>
                <a:cs typeface="Calibri" pitchFamily="34" charset="0"/>
              </a:rPr>
              <a:t>Vận chuyển bệnh nhân đến các trung tâm cấp cứu và hồi sức gần nhất.</a:t>
            </a:r>
            <a:endParaRPr lang="en-US" sz="2800" dirty="0">
              <a:latin typeface="Cambria" pitchFamily="18" charset="0"/>
              <a:cs typeface="Calibri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Cambria" pitchFamily="18" charset="0"/>
              </a:rPr>
              <a:t>Xử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trí</a:t>
            </a:r>
            <a:endParaRPr lang="en-US" sz="3500" dirty="0">
              <a:latin typeface="Cambria" pitchFamily="18" charset="0"/>
            </a:endParaRPr>
          </a:p>
        </p:txBody>
      </p:sp>
      <p:pic>
        <p:nvPicPr>
          <p:cNvPr id="3074" name="Picture 2" descr="C:\Users\tv25\Desktop\tai3-63c5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204855"/>
            <a:ext cx="4470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218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2/ </a:t>
            </a:r>
            <a:r>
              <a:rPr lang="en-US" sz="2800" dirty="0" err="1">
                <a:latin typeface="Cambria" pitchFamily="18" charset="0"/>
                <a:cs typeface="Calibri" pitchFamily="34" charset="0"/>
              </a:rPr>
              <a:t>X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ử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trí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tại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bệnh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viện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Hỗ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trợ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thông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khí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Liệu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pháp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oxy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Thông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khí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nhân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tạo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: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Chỉ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định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cho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BN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khó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thở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nhiều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giảm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oxy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máu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, pH&lt;7.30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Hồi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sức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dịch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Giúp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cải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thiện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vi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tuần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hoàn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và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tăng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cung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lượng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tim</a:t>
            </a:r>
            <a:endParaRPr lang="en-US" sz="2800" dirty="0" smtClean="0">
              <a:latin typeface="Cambria" pitchFamily="18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Lựa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chọn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đúng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dịch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truyền</a:t>
            </a:r>
            <a:endParaRPr lang="en-US" sz="2800" dirty="0">
              <a:latin typeface="Cambria" pitchFamily="18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-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Thuốc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vận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mạch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và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trợ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tim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Ưu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tiên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noradrenalin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Dobutamino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…</a:t>
            </a:r>
          </a:p>
          <a:p>
            <a:pPr marL="109728" indent="0">
              <a:buNone/>
            </a:pPr>
            <a:r>
              <a:rPr lang="en-US" sz="2800" dirty="0" smtClean="0">
                <a:latin typeface="Cambria" pitchFamily="18" charset="0"/>
                <a:cs typeface="Calibri" pitchFamily="34" charset="0"/>
              </a:rPr>
              <a:t>+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Thuốc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giãn</a:t>
            </a:r>
            <a:r>
              <a:rPr lang="en-US" sz="28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mbria" pitchFamily="18" charset="0"/>
                <a:cs typeface="Calibri" pitchFamily="34" charset="0"/>
              </a:rPr>
              <a:t>mạch</a:t>
            </a:r>
            <a:endParaRPr lang="en-US" sz="2800" dirty="0"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Cambria" pitchFamily="18" charset="0"/>
              </a:rPr>
              <a:t>Xử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trí</a:t>
            </a:r>
            <a:endParaRPr lang="en-US" sz="3500" dirty="0">
              <a:latin typeface="Cambria" pitchFamily="18" charset="0"/>
            </a:endParaRPr>
          </a:p>
        </p:txBody>
      </p:sp>
      <p:pic>
        <p:nvPicPr>
          <p:cNvPr id="2051" name="Picture 3" descr="C:\Users\tv25\Desktop\Noradrenalin gruppbild 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994150"/>
            <a:ext cx="3504520" cy="28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781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</TotalTime>
  <Words>920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CHĂM SÓC BỆNH NHÂN SỐC TIM</vt:lpstr>
      <vt:lpstr>NỘI DUNG</vt:lpstr>
      <vt:lpstr>Định nghĩa</vt:lpstr>
      <vt:lpstr>Nguyên nhân</vt:lpstr>
      <vt:lpstr>Nguyên nhân</vt:lpstr>
      <vt:lpstr>Triệu chứng</vt:lpstr>
      <vt:lpstr>Chẩn đoán</vt:lpstr>
      <vt:lpstr>Xử trí</vt:lpstr>
      <vt:lpstr>Xử trí</vt:lpstr>
      <vt:lpstr>Quy trình điều dưỡng</vt:lpstr>
      <vt:lpstr>Quy trình điều dưỡng</vt:lpstr>
      <vt:lpstr>Quy trình điều dưỡng</vt:lpstr>
      <vt:lpstr>Quy trình điều dưỡng</vt:lpstr>
      <vt:lpstr>Quy trình điều dưỡng</vt:lpstr>
      <vt:lpstr>Tài Liêu Tham Khảo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tv25</dc:creator>
  <cp:lastModifiedBy>tv25</cp:lastModifiedBy>
  <cp:revision>25</cp:revision>
  <dcterms:created xsi:type="dcterms:W3CDTF">2017-05-28T02:07:58Z</dcterms:created>
  <dcterms:modified xsi:type="dcterms:W3CDTF">2017-05-28T05:15:54Z</dcterms:modified>
</cp:coreProperties>
</file>