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sldIdLst>
    <p:sldId id="256" r:id="rId3"/>
    <p:sldId id="260" r:id="rId4"/>
    <p:sldId id="261" r:id="rId5"/>
    <p:sldId id="262" r:id="rId6"/>
    <p:sldId id="263" r:id="rId7"/>
    <p:sldId id="264" r:id="rId8"/>
    <p:sldId id="267" r:id="rId9"/>
    <p:sldId id="268" r:id="rId10"/>
    <p:sldId id="270" r:id="rId11"/>
    <p:sldId id="274" r:id="rId12"/>
    <p:sldId id="272" r:id="rId13"/>
    <p:sldId id="273" r:id="rId14"/>
    <p:sldId id="275" r:id="rId15"/>
    <p:sldId id="278" r:id="rId16"/>
    <p:sldId id="276" r:id="rId17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3829" autoAdjust="0"/>
  </p:normalViewPr>
  <p:slideViewPr>
    <p:cSldViewPr>
      <p:cViewPr>
        <p:scale>
          <a:sx n="90" d="100"/>
          <a:sy n="90" d="100"/>
        </p:scale>
        <p:origin x="-798" y="-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54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DB08B8-402E-4A57-92C7-329088A58D8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82E1DD1-FC8E-4205-B16F-61E5AD484920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vi-VN" sz="1800" smtClean="0">
              <a:latin typeface="+mj-lt"/>
            </a:rPr>
            <a:t>Triệu chứng cơ năng</a:t>
          </a:r>
          <a:endParaRPr lang="en-GB" sz="1800">
            <a:latin typeface="+mj-lt"/>
          </a:endParaRPr>
        </a:p>
      </dgm:t>
    </dgm:pt>
    <dgm:pt modelId="{C753FDE3-80C8-4275-A523-C88C2DD99E28}" type="parTrans" cxnId="{DB6E259B-412F-414D-B4A3-695BCE43C851}">
      <dgm:prSet/>
      <dgm:spPr/>
      <dgm:t>
        <a:bodyPr/>
        <a:lstStyle/>
        <a:p>
          <a:endParaRPr lang="en-GB"/>
        </a:p>
      </dgm:t>
    </dgm:pt>
    <dgm:pt modelId="{80B94E73-8CCA-43AF-9A79-28EAA103D8DD}" type="sibTrans" cxnId="{DB6E259B-412F-414D-B4A3-695BCE43C851}">
      <dgm:prSet/>
      <dgm:spPr/>
      <dgm:t>
        <a:bodyPr/>
        <a:lstStyle/>
        <a:p>
          <a:endParaRPr lang="en-GB"/>
        </a:p>
      </dgm:t>
    </dgm:pt>
    <dgm:pt modelId="{24F43E10-8C70-4659-BB93-203BF989BEFC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vi-VN" sz="1800" b="1" smtClean="0">
              <a:latin typeface="+mj-lt"/>
            </a:rPr>
            <a:t>Khám tim</a:t>
          </a:r>
          <a:r>
            <a:rPr lang="vi-VN" sz="1800" b="0" smtClean="0">
              <a:latin typeface="+mj-lt"/>
            </a:rPr>
            <a:t>: Mỏm tim lệch về bên trái, nghe tiếng thổi  tâm thu nhẹ ở mỏm do hở van 2 lá</a:t>
          </a:r>
          <a:endParaRPr lang="en-GB" sz="1800" b="1">
            <a:latin typeface="+mj-lt"/>
          </a:endParaRPr>
        </a:p>
      </dgm:t>
    </dgm:pt>
    <dgm:pt modelId="{AD6E5F19-C8AD-4BFB-A9A4-8F2089042B92}" type="parTrans" cxnId="{634DF9BE-7EE8-4063-BEA4-35927F0D9E3E}">
      <dgm:prSet custT="1"/>
      <dgm:spPr/>
      <dgm:t>
        <a:bodyPr/>
        <a:lstStyle/>
        <a:p>
          <a:endParaRPr lang="en-GB" sz="1800">
            <a:latin typeface="+mj-lt"/>
          </a:endParaRPr>
        </a:p>
      </dgm:t>
    </dgm:pt>
    <dgm:pt modelId="{6A2AB647-88EB-4674-BD40-25F64F6CF6B6}" type="sibTrans" cxnId="{634DF9BE-7EE8-4063-BEA4-35927F0D9E3E}">
      <dgm:prSet/>
      <dgm:spPr/>
      <dgm:t>
        <a:bodyPr/>
        <a:lstStyle/>
        <a:p>
          <a:endParaRPr lang="en-GB"/>
        </a:p>
      </dgm:t>
    </dgm:pt>
    <dgm:pt modelId="{3D90EEC2-4A46-46EB-8008-7DFC2E980C1E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vi-VN" sz="1800" b="1" smtClean="0">
              <a:latin typeface="+mj-lt"/>
            </a:rPr>
            <a:t>Huyết áp</a:t>
          </a:r>
          <a:r>
            <a:rPr lang="vi-VN" sz="1800" b="0" smtClean="0">
              <a:latin typeface="+mj-lt"/>
            </a:rPr>
            <a:t>: H/áp tâm thu bình thường hay giảm, H/áp Tâm trương  bình thường</a:t>
          </a:r>
          <a:endParaRPr lang="en-GB" sz="1800" b="1">
            <a:latin typeface="+mj-lt"/>
          </a:endParaRPr>
        </a:p>
      </dgm:t>
    </dgm:pt>
    <dgm:pt modelId="{AD820F20-95F9-42D0-A92E-D6FDCFF03F7B}" type="parTrans" cxnId="{243C68EA-4315-445B-942B-1B403271064A}">
      <dgm:prSet custT="1"/>
      <dgm:spPr/>
      <dgm:t>
        <a:bodyPr/>
        <a:lstStyle/>
        <a:p>
          <a:endParaRPr lang="en-GB" sz="1800">
            <a:latin typeface="+mj-lt"/>
          </a:endParaRPr>
        </a:p>
      </dgm:t>
    </dgm:pt>
    <dgm:pt modelId="{A33CB57D-BB60-416D-8020-DA6CFF8CCD17}" type="sibTrans" cxnId="{243C68EA-4315-445B-942B-1B403271064A}">
      <dgm:prSet/>
      <dgm:spPr/>
      <dgm:t>
        <a:bodyPr/>
        <a:lstStyle/>
        <a:p>
          <a:endParaRPr lang="en-GB"/>
        </a:p>
      </dgm:t>
    </dgm:pt>
    <dgm:pt modelId="{BEBB4DF5-398C-4947-853A-78986E1D8578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vi-VN" sz="1800" smtClean="0">
              <a:latin typeface="+mj-lt"/>
            </a:rPr>
            <a:t>Triệu chứng thực thể</a:t>
          </a:r>
          <a:endParaRPr lang="en-GB" sz="1800">
            <a:latin typeface="+mj-lt"/>
          </a:endParaRPr>
        </a:p>
      </dgm:t>
    </dgm:pt>
    <dgm:pt modelId="{3BE48972-0521-4E9D-AECE-86EFA63B622E}" type="parTrans" cxnId="{48992DC2-DD4E-4EF5-B236-127A2080FCB8}">
      <dgm:prSet/>
      <dgm:spPr/>
      <dgm:t>
        <a:bodyPr/>
        <a:lstStyle/>
        <a:p>
          <a:endParaRPr lang="en-GB"/>
        </a:p>
      </dgm:t>
    </dgm:pt>
    <dgm:pt modelId="{B2AE444A-CDC5-4FCD-97C8-92684FC8AE86}" type="sibTrans" cxnId="{48992DC2-DD4E-4EF5-B236-127A2080FCB8}">
      <dgm:prSet/>
      <dgm:spPr/>
      <dgm:t>
        <a:bodyPr/>
        <a:lstStyle/>
        <a:p>
          <a:endParaRPr lang="en-GB"/>
        </a:p>
      </dgm:t>
    </dgm:pt>
    <dgm:pt modelId="{651D1791-A2AC-438D-913A-33CD3AEDC904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vi-VN" sz="1800" b="1" smtClean="0">
              <a:latin typeface="+mj-lt"/>
            </a:rPr>
            <a:t>Ho</a:t>
          </a:r>
          <a:r>
            <a:rPr lang="vi-VN" sz="1800" b="0" smtClean="0">
              <a:latin typeface="+mj-lt"/>
            </a:rPr>
            <a:t>: Hay xảy ra vào ban đêm, ho khan, có khi có đàm lẫn máu</a:t>
          </a:r>
          <a:endParaRPr lang="en-GB" sz="1800" b="1">
            <a:latin typeface="+mj-lt"/>
          </a:endParaRPr>
        </a:p>
      </dgm:t>
    </dgm:pt>
    <dgm:pt modelId="{9AB8C687-6F15-4EC0-ADAB-D10ADA11945E}" type="parTrans" cxnId="{2592E105-1660-492F-AD25-D22826ABBC59}">
      <dgm:prSet custT="1"/>
      <dgm:spPr/>
      <dgm:t>
        <a:bodyPr/>
        <a:lstStyle/>
        <a:p>
          <a:endParaRPr lang="en-GB" sz="1800">
            <a:latin typeface="+mj-lt"/>
          </a:endParaRPr>
        </a:p>
      </dgm:t>
    </dgm:pt>
    <dgm:pt modelId="{194D6CD5-4FCB-474A-BD71-533D4739819B}" type="sibTrans" cxnId="{2592E105-1660-492F-AD25-D22826ABBC59}">
      <dgm:prSet/>
      <dgm:spPr/>
      <dgm:t>
        <a:bodyPr/>
        <a:lstStyle/>
        <a:p>
          <a:endParaRPr lang="en-GB"/>
        </a:p>
      </dgm:t>
    </dgm:pt>
    <dgm:pt modelId="{45D1DFF7-9579-432B-A0FA-0E38B35BBAB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vi-VN" sz="1800" b="1" smtClean="0">
              <a:latin typeface="+mj-lt"/>
            </a:rPr>
            <a:t>Khó thở</a:t>
          </a:r>
          <a:r>
            <a:rPr lang="vi-VN" sz="1800" b="0" smtClean="0">
              <a:latin typeface="+mj-lt"/>
            </a:rPr>
            <a:t>: Thường gặp, lúc đầu khó thở khi gắng sức, về sau từng cơn, có khi đột ngột, có khi tăng dần </a:t>
          </a:r>
          <a:endParaRPr lang="en-GB" sz="1800" b="1">
            <a:latin typeface="+mj-lt"/>
          </a:endParaRPr>
        </a:p>
      </dgm:t>
    </dgm:pt>
    <dgm:pt modelId="{A0CB04D8-B448-41F5-99FD-1DB9A7F6690E}" type="parTrans" cxnId="{E9134492-9E5E-49BA-B039-C2CEC32A3910}">
      <dgm:prSet custT="1"/>
      <dgm:spPr/>
      <dgm:t>
        <a:bodyPr/>
        <a:lstStyle/>
        <a:p>
          <a:endParaRPr lang="en-GB" sz="1800">
            <a:latin typeface="+mj-lt"/>
          </a:endParaRPr>
        </a:p>
      </dgm:t>
    </dgm:pt>
    <dgm:pt modelId="{40AFCEDB-F4E0-4C2E-8BB2-88FF88919EA6}" type="sibTrans" cxnId="{E9134492-9E5E-49BA-B039-C2CEC32A3910}">
      <dgm:prSet/>
      <dgm:spPr/>
      <dgm:t>
        <a:bodyPr/>
        <a:lstStyle/>
        <a:p>
          <a:endParaRPr lang="en-GB"/>
        </a:p>
      </dgm:t>
    </dgm:pt>
    <dgm:pt modelId="{68106EA5-6170-498F-AE09-8444645B697E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vi-VN" sz="1800" b="1" smtClean="0">
              <a:latin typeface="+mj-lt"/>
            </a:rPr>
            <a:t>Khám phổi: </a:t>
          </a:r>
          <a:r>
            <a:rPr lang="vi-VN" sz="1800" b="0" smtClean="0">
              <a:latin typeface="+mj-lt"/>
            </a:rPr>
            <a:t>Nghe ran ẩm ở 2 đáy phổi, trong cơ hen có thể nge ran rít, ran ngáy</a:t>
          </a:r>
          <a:endParaRPr lang="en-GB" sz="1800" b="0">
            <a:latin typeface="+mj-lt"/>
          </a:endParaRPr>
        </a:p>
      </dgm:t>
    </dgm:pt>
    <dgm:pt modelId="{11F55927-D08D-4560-A353-FB1C65336B7B}" type="parTrans" cxnId="{61F603ED-E125-46A2-A9FE-39105AC5C46E}">
      <dgm:prSet custT="1"/>
      <dgm:spPr/>
      <dgm:t>
        <a:bodyPr/>
        <a:lstStyle/>
        <a:p>
          <a:endParaRPr lang="en-GB" sz="1800">
            <a:latin typeface="+mj-lt"/>
          </a:endParaRPr>
        </a:p>
      </dgm:t>
    </dgm:pt>
    <dgm:pt modelId="{8C0AA17E-5B98-408F-A54C-421844952A4C}" type="sibTrans" cxnId="{61F603ED-E125-46A2-A9FE-39105AC5C46E}">
      <dgm:prSet/>
      <dgm:spPr/>
      <dgm:t>
        <a:bodyPr/>
        <a:lstStyle/>
        <a:p>
          <a:endParaRPr lang="en-GB"/>
        </a:p>
      </dgm:t>
    </dgm:pt>
    <dgm:pt modelId="{3C0A045A-667D-4A41-837C-1CCCF7831C90}" type="pres">
      <dgm:prSet presAssocID="{AADB08B8-402E-4A57-92C7-329088A58D8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D59FD9-94A4-4468-8085-A01E23C6C52B}" type="pres">
      <dgm:prSet presAssocID="{882E1DD1-FC8E-4205-B16F-61E5AD484920}" presName="root1" presStyleCnt="0"/>
      <dgm:spPr/>
    </dgm:pt>
    <dgm:pt modelId="{A23899D1-79D3-4074-8B3B-5DB214B3CC10}" type="pres">
      <dgm:prSet presAssocID="{882E1DD1-FC8E-4205-B16F-61E5AD484920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2296E6A-BAF1-4FCE-9C59-C8D7150D2669}" type="pres">
      <dgm:prSet presAssocID="{882E1DD1-FC8E-4205-B16F-61E5AD484920}" presName="level2hierChild" presStyleCnt="0"/>
      <dgm:spPr/>
    </dgm:pt>
    <dgm:pt modelId="{DC764C6D-4CAB-42BA-BE6F-D8475C0A84D8}" type="pres">
      <dgm:prSet presAssocID="{A0CB04D8-B448-41F5-99FD-1DB9A7F6690E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DC3C37C5-8646-4736-A062-5DAB17A1043D}" type="pres">
      <dgm:prSet presAssocID="{A0CB04D8-B448-41F5-99FD-1DB9A7F6690E}" presName="connTx" presStyleLbl="parChTrans1D2" presStyleIdx="0" presStyleCnt="5"/>
      <dgm:spPr/>
      <dgm:t>
        <a:bodyPr/>
        <a:lstStyle/>
        <a:p>
          <a:endParaRPr lang="en-US"/>
        </a:p>
      </dgm:t>
    </dgm:pt>
    <dgm:pt modelId="{84259504-842B-4E2B-87C6-907BBB849B69}" type="pres">
      <dgm:prSet presAssocID="{45D1DFF7-9579-432B-A0FA-0E38B35BBAB6}" presName="root2" presStyleCnt="0"/>
      <dgm:spPr/>
    </dgm:pt>
    <dgm:pt modelId="{E1261DB7-7E01-457E-826D-1DCAF6110D81}" type="pres">
      <dgm:prSet presAssocID="{45D1DFF7-9579-432B-A0FA-0E38B35BBAB6}" presName="LevelTwoTextNode" presStyleLbl="node2" presStyleIdx="0" presStyleCnt="5" custScaleX="34250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2FB60E2-2325-4152-A136-DD2E25DFAB90}" type="pres">
      <dgm:prSet presAssocID="{45D1DFF7-9579-432B-A0FA-0E38B35BBAB6}" presName="level3hierChild" presStyleCnt="0"/>
      <dgm:spPr/>
    </dgm:pt>
    <dgm:pt modelId="{55C56B70-C6AB-4745-875F-1305430E867B}" type="pres">
      <dgm:prSet presAssocID="{9AB8C687-6F15-4EC0-ADAB-D10ADA11945E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C4E8215D-434E-404C-91F7-EA5469D46908}" type="pres">
      <dgm:prSet presAssocID="{9AB8C687-6F15-4EC0-ADAB-D10ADA11945E}" presName="connTx" presStyleLbl="parChTrans1D2" presStyleIdx="1" presStyleCnt="5"/>
      <dgm:spPr/>
      <dgm:t>
        <a:bodyPr/>
        <a:lstStyle/>
        <a:p>
          <a:endParaRPr lang="en-US"/>
        </a:p>
      </dgm:t>
    </dgm:pt>
    <dgm:pt modelId="{14A79172-5CFE-42FD-81EF-D712CFE04B7F}" type="pres">
      <dgm:prSet presAssocID="{651D1791-A2AC-438D-913A-33CD3AEDC904}" presName="root2" presStyleCnt="0"/>
      <dgm:spPr/>
    </dgm:pt>
    <dgm:pt modelId="{E02C643D-901A-47BC-B9DD-92C5C826AA51}" type="pres">
      <dgm:prSet presAssocID="{651D1791-A2AC-438D-913A-33CD3AEDC904}" presName="LevelTwoTextNode" presStyleLbl="node2" presStyleIdx="1" presStyleCnt="5" custScaleX="34250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50F2D76-E892-4D7A-BA00-2DFAC4732181}" type="pres">
      <dgm:prSet presAssocID="{651D1791-A2AC-438D-913A-33CD3AEDC904}" presName="level3hierChild" presStyleCnt="0"/>
      <dgm:spPr/>
    </dgm:pt>
    <dgm:pt modelId="{D44984B8-CF88-4123-A68C-C0CB8CACAB53}" type="pres">
      <dgm:prSet presAssocID="{BEBB4DF5-398C-4947-853A-78986E1D8578}" presName="root1" presStyleCnt="0"/>
      <dgm:spPr/>
    </dgm:pt>
    <dgm:pt modelId="{987B5C5D-7219-4CB2-9034-FAF194B40932}" type="pres">
      <dgm:prSet presAssocID="{BEBB4DF5-398C-4947-853A-78986E1D8578}" presName="LevelOneTextNod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83678D3-311C-446E-9F66-E73DA40EC7FA}" type="pres">
      <dgm:prSet presAssocID="{BEBB4DF5-398C-4947-853A-78986E1D8578}" presName="level2hierChild" presStyleCnt="0"/>
      <dgm:spPr/>
    </dgm:pt>
    <dgm:pt modelId="{07573B80-4922-469D-A734-0749A91BF6A5}" type="pres">
      <dgm:prSet presAssocID="{AD6E5F19-C8AD-4BFB-A9A4-8F2089042B92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8390A9B2-A49C-4F77-AB07-188AD06FEE9F}" type="pres">
      <dgm:prSet presAssocID="{AD6E5F19-C8AD-4BFB-A9A4-8F2089042B92}" presName="connTx" presStyleLbl="parChTrans1D2" presStyleIdx="2" presStyleCnt="5"/>
      <dgm:spPr/>
      <dgm:t>
        <a:bodyPr/>
        <a:lstStyle/>
        <a:p>
          <a:endParaRPr lang="en-US"/>
        </a:p>
      </dgm:t>
    </dgm:pt>
    <dgm:pt modelId="{738C9F9C-C455-4826-A621-C78DFAD4830D}" type="pres">
      <dgm:prSet presAssocID="{24F43E10-8C70-4659-BB93-203BF989BEFC}" presName="root2" presStyleCnt="0"/>
      <dgm:spPr/>
    </dgm:pt>
    <dgm:pt modelId="{A92F3B4D-7649-4AE7-AB04-E9A8B7B2812E}" type="pres">
      <dgm:prSet presAssocID="{24F43E10-8C70-4659-BB93-203BF989BEFC}" presName="LevelTwoTextNode" presStyleLbl="node2" presStyleIdx="2" presStyleCnt="5" custScaleX="34250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E03B35A-E7A8-447D-A560-DE9D9DF186A2}" type="pres">
      <dgm:prSet presAssocID="{24F43E10-8C70-4659-BB93-203BF989BEFC}" presName="level3hierChild" presStyleCnt="0"/>
      <dgm:spPr/>
    </dgm:pt>
    <dgm:pt modelId="{A6631092-338E-457A-B333-DB9620A9E543}" type="pres">
      <dgm:prSet presAssocID="{11F55927-D08D-4560-A353-FB1C65336B7B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008365C5-0404-49DD-8252-C487D43F5E41}" type="pres">
      <dgm:prSet presAssocID="{11F55927-D08D-4560-A353-FB1C65336B7B}" presName="connTx" presStyleLbl="parChTrans1D2" presStyleIdx="3" presStyleCnt="5"/>
      <dgm:spPr/>
      <dgm:t>
        <a:bodyPr/>
        <a:lstStyle/>
        <a:p>
          <a:endParaRPr lang="en-US"/>
        </a:p>
      </dgm:t>
    </dgm:pt>
    <dgm:pt modelId="{5F75341E-1FDC-4458-8EB1-75B585BA799F}" type="pres">
      <dgm:prSet presAssocID="{68106EA5-6170-498F-AE09-8444645B697E}" presName="root2" presStyleCnt="0"/>
      <dgm:spPr/>
    </dgm:pt>
    <dgm:pt modelId="{E667CB38-D448-421A-BED1-8ED41F306995}" type="pres">
      <dgm:prSet presAssocID="{68106EA5-6170-498F-AE09-8444645B697E}" presName="LevelTwoTextNode" presStyleLbl="node2" presStyleIdx="3" presStyleCnt="5" custScaleX="34250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B49FD43-7E97-4AE3-9BBF-5209EC70EB23}" type="pres">
      <dgm:prSet presAssocID="{68106EA5-6170-498F-AE09-8444645B697E}" presName="level3hierChild" presStyleCnt="0"/>
      <dgm:spPr/>
    </dgm:pt>
    <dgm:pt modelId="{F2D29B17-16B0-4056-AAAE-C8FAD61FC622}" type="pres">
      <dgm:prSet presAssocID="{AD820F20-95F9-42D0-A92E-D6FDCFF03F7B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2435F7F5-701D-46B9-A8B7-ACF7BE9DF175}" type="pres">
      <dgm:prSet presAssocID="{AD820F20-95F9-42D0-A92E-D6FDCFF03F7B}" presName="connTx" presStyleLbl="parChTrans1D2" presStyleIdx="4" presStyleCnt="5"/>
      <dgm:spPr/>
      <dgm:t>
        <a:bodyPr/>
        <a:lstStyle/>
        <a:p>
          <a:endParaRPr lang="en-US"/>
        </a:p>
      </dgm:t>
    </dgm:pt>
    <dgm:pt modelId="{7D976A2E-FBC4-4B58-B077-17C1BEF01814}" type="pres">
      <dgm:prSet presAssocID="{3D90EEC2-4A46-46EB-8008-7DFC2E980C1E}" presName="root2" presStyleCnt="0"/>
      <dgm:spPr/>
    </dgm:pt>
    <dgm:pt modelId="{D3C76467-F14E-4E64-8FFE-8D4C5CD8780D}" type="pres">
      <dgm:prSet presAssocID="{3D90EEC2-4A46-46EB-8008-7DFC2E980C1E}" presName="LevelTwoTextNode" presStyleLbl="node2" presStyleIdx="4" presStyleCnt="5" custScaleX="34250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997BAEF-8F1E-45E0-87E2-FA6574FAC471}" type="pres">
      <dgm:prSet presAssocID="{3D90EEC2-4A46-46EB-8008-7DFC2E980C1E}" presName="level3hierChild" presStyleCnt="0"/>
      <dgm:spPr/>
    </dgm:pt>
  </dgm:ptLst>
  <dgm:cxnLst>
    <dgm:cxn modelId="{985611E2-8C30-4618-BE59-3735791E9DC0}" type="presOf" srcId="{A0CB04D8-B448-41F5-99FD-1DB9A7F6690E}" destId="{DC764C6D-4CAB-42BA-BE6F-D8475C0A84D8}" srcOrd="0" destOrd="0" presId="urn:microsoft.com/office/officeart/2005/8/layout/hierarchy2"/>
    <dgm:cxn modelId="{AEA7341C-63AC-467A-B4FD-725C9F258DBE}" type="presOf" srcId="{11F55927-D08D-4560-A353-FB1C65336B7B}" destId="{008365C5-0404-49DD-8252-C487D43F5E41}" srcOrd="1" destOrd="0" presId="urn:microsoft.com/office/officeart/2005/8/layout/hierarchy2"/>
    <dgm:cxn modelId="{E44488F8-128B-4CCB-BED2-EF6C9E68A57C}" type="presOf" srcId="{11F55927-D08D-4560-A353-FB1C65336B7B}" destId="{A6631092-338E-457A-B333-DB9620A9E543}" srcOrd="0" destOrd="0" presId="urn:microsoft.com/office/officeart/2005/8/layout/hierarchy2"/>
    <dgm:cxn modelId="{2220B2FD-C187-4B54-936F-44AAC53A7AB8}" type="presOf" srcId="{BEBB4DF5-398C-4947-853A-78986E1D8578}" destId="{987B5C5D-7219-4CB2-9034-FAF194B40932}" srcOrd="0" destOrd="0" presId="urn:microsoft.com/office/officeart/2005/8/layout/hierarchy2"/>
    <dgm:cxn modelId="{F8C1A3A6-3509-4319-8156-527AE3E5813A}" type="presOf" srcId="{9AB8C687-6F15-4EC0-ADAB-D10ADA11945E}" destId="{55C56B70-C6AB-4745-875F-1305430E867B}" srcOrd="0" destOrd="0" presId="urn:microsoft.com/office/officeart/2005/8/layout/hierarchy2"/>
    <dgm:cxn modelId="{7848313E-088B-4DAC-825B-89BFA42BDC2B}" type="presOf" srcId="{68106EA5-6170-498F-AE09-8444645B697E}" destId="{E667CB38-D448-421A-BED1-8ED41F306995}" srcOrd="0" destOrd="0" presId="urn:microsoft.com/office/officeart/2005/8/layout/hierarchy2"/>
    <dgm:cxn modelId="{FAC5808A-91F0-4213-B855-FB93838C5FBC}" type="presOf" srcId="{AD820F20-95F9-42D0-A92E-D6FDCFF03F7B}" destId="{F2D29B17-16B0-4056-AAAE-C8FAD61FC622}" srcOrd="0" destOrd="0" presId="urn:microsoft.com/office/officeart/2005/8/layout/hierarchy2"/>
    <dgm:cxn modelId="{9F33EF09-AB7F-43B3-88C3-B685086FDA66}" type="presOf" srcId="{AD820F20-95F9-42D0-A92E-D6FDCFF03F7B}" destId="{2435F7F5-701D-46B9-A8B7-ACF7BE9DF175}" srcOrd="1" destOrd="0" presId="urn:microsoft.com/office/officeart/2005/8/layout/hierarchy2"/>
    <dgm:cxn modelId="{B6AEEE1D-A0A1-4761-B5C0-0F75BC7A092B}" type="presOf" srcId="{882E1DD1-FC8E-4205-B16F-61E5AD484920}" destId="{A23899D1-79D3-4074-8B3B-5DB214B3CC10}" srcOrd="0" destOrd="0" presId="urn:microsoft.com/office/officeart/2005/8/layout/hierarchy2"/>
    <dgm:cxn modelId="{07DAEB04-CCE2-40A1-901C-19348BE0E668}" type="presOf" srcId="{9AB8C687-6F15-4EC0-ADAB-D10ADA11945E}" destId="{C4E8215D-434E-404C-91F7-EA5469D46908}" srcOrd="1" destOrd="0" presId="urn:microsoft.com/office/officeart/2005/8/layout/hierarchy2"/>
    <dgm:cxn modelId="{634DF9BE-7EE8-4063-BEA4-35927F0D9E3E}" srcId="{BEBB4DF5-398C-4947-853A-78986E1D8578}" destId="{24F43E10-8C70-4659-BB93-203BF989BEFC}" srcOrd="0" destOrd="0" parTransId="{AD6E5F19-C8AD-4BFB-A9A4-8F2089042B92}" sibTransId="{6A2AB647-88EB-4674-BD40-25F64F6CF6B6}"/>
    <dgm:cxn modelId="{42F45FC3-C179-45D5-9CA6-FAC235ED4F01}" type="presOf" srcId="{AD6E5F19-C8AD-4BFB-A9A4-8F2089042B92}" destId="{8390A9B2-A49C-4F77-AB07-188AD06FEE9F}" srcOrd="1" destOrd="0" presId="urn:microsoft.com/office/officeart/2005/8/layout/hierarchy2"/>
    <dgm:cxn modelId="{7425434E-0C75-4588-8A17-62FD5AA16656}" type="presOf" srcId="{45D1DFF7-9579-432B-A0FA-0E38B35BBAB6}" destId="{E1261DB7-7E01-457E-826D-1DCAF6110D81}" srcOrd="0" destOrd="0" presId="urn:microsoft.com/office/officeart/2005/8/layout/hierarchy2"/>
    <dgm:cxn modelId="{C8EE60BF-965A-491C-8DD0-96286163C342}" type="presOf" srcId="{24F43E10-8C70-4659-BB93-203BF989BEFC}" destId="{A92F3B4D-7649-4AE7-AB04-E9A8B7B2812E}" srcOrd="0" destOrd="0" presId="urn:microsoft.com/office/officeart/2005/8/layout/hierarchy2"/>
    <dgm:cxn modelId="{61F603ED-E125-46A2-A9FE-39105AC5C46E}" srcId="{BEBB4DF5-398C-4947-853A-78986E1D8578}" destId="{68106EA5-6170-498F-AE09-8444645B697E}" srcOrd="1" destOrd="0" parTransId="{11F55927-D08D-4560-A353-FB1C65336B7B}" sibTransId="{8C0AA17E-5B98-408F-A54C-421844952A4C}"/>
    <dgm:cxn modelId="{0AAE1CCD-A603-41FB-8A90-95AFF48D4A60}" type="presOf" srcId="{A0CB04D8-B448-41F5-99FD-1DB9A7F6690E}" destId="{DC3C37C5-8646-4736-A062-5DAB17A1043D}" srcOrd="1" destOrd="0" presId="urn:microsoft.com/office/officeart/2005/8/layout/hierarchy2"/>
    <dgm:cxn modelId="{48992DC2-DD4E-4EF5-B236-127A2080FCB8}" srcId="{AADB08B8-402E-4A57-92C7-329088A58D8D}" destId="{BEBB4DF5-398C-4947-853A-78986E1D8578}" srcOrd="1" destOrd="0" parTransId="{3BE48972-0521-4E9D-AECE-86EFA63B622E}" sibTransId="{B2AE444A-CDC5-4FCD-97C8-92684FC8AE86}"/>
    <dgm:cxn modelId="{DB6E259B-412F-414D-B4A3-695BCE43C851}" srcId="{AADB08B8-402E-4A57-92C7-329088A58D8D}" destId="{882E1DD1-FC8E-4205-B16F-61E5AD484920}" srcOrd="0" destOrd="0" parTransId="{C753FDE3-80C8-4275-A523-C88C2DD99E28}" sibTransId="{80B94E73-8CCA-43AF-9A79-28EAA103D8DD}"/>
    <dgm:cxn modelId="{E9134492-9E5E-49BA-B039-C2CEC32A3910}" srcId="{882E1DD1-FC8E-4205-B16F-61E5AD484920}" destId="{45D1DFF7-9579-432B-A0FA-0E38B35BBAB6}" srcOrd="0" destOrd="0" parTransId="{A0CB04D8-B448-41F5-99FD-1DB9A7F6690E}" sibTransId="{40AFCEDB-F4E0-4C2E-8BB2-88FF88919EA6}"/>
    <dgm:cxn modelId="{243C68EA-4315-445B-942B-1B403271064A}" srcId="{BEBB4DF5-398C-4947-853A-78986E1D8578}" destId="{3D90EEC2-4A46-46EB-8008-7DFC2E980C1E}" srcOrd="2" destOrd="0" parTransId="{AD820F20-95F9-42D0-A92E-D6FDCFF03F7B}" sibTransId="{A33CB57D-BB60-416D-8020-DA6CFF8CCD17}"/>
    <dgm:cxn modelId="{2592E105-1660-492F-AD25-D22826ABBC59}" srcId="{882E1DD1-FC8E-4205-B16F-61E5AD484920}" destId="{651D1791-A2AC-438D-913A-33CD3AEDC904}" srcOrd="1" destOrd="0" parTransId="{9AB8C687-6F15-4EC0-ADAB-D10ADA11945E}" sibTransId="{194D6CD5-4FCB-474A-BD71-533D4739819B}"/>
    <dgm:cxn modelId="{A049C1FC-2B7F-4774-85F6-EBBBF2F82973}" type="presOf" srcId="{3D90EEC2-4A46-46EB-8008-7DFC2E980C1E}" destId="{D3C76467-F14E-4E64-8FFE-8D4C5CD8780D}" srcOrd="0" destOrd="0" presId="urn:microsoft.com/office/officeart/2005/8/layout/hierarchy2"/>
    <dgm:cxn modelId="{B673A233-83C9-4A17-89FB-0BB4C85A4B6B}" type="presOf" srcId="{AADB08B8-402E-4A57-92C7-329088A58D8D}" destId="{3C0A045A-667D-4A41-837C-1CCCF7831C90}" srcOrd="0" destOrd="0" presId="urn:microsoft.com/office/officeart/2005/8/layout/hierarchy2"/>
    <dgm:cxn modelId="{E2355FE4-4B94-44E4-AAE6-3EB5623DC2BD}" type="presOf" srcId="{651D1791-A2AC-438D-913A-33CD3AEDC904}" destId="{E02C643D-901A-47BC-B9DD-92C5C826AA51}" srcOrd="0" destOrd="0" presId="urn:microsoft.com/office/officeart/2005/8/layout/hierarchy2"/>
    <dgm:cxn modelId="{957C84EB-87A2-4003-95D6-F676680797A2}" type="presOf" srcId="{AD6E5F19-C8AD-4BFB-A9A4-8F2089042B92}" destId="{07573B80-4922-469D-A734-0749A91BF6A5}" srcOrd="0" destOrd="0" presId="urn:microsoft.com/office/officeart/2005/8/layout/hierarchy2"/>
    <dgm:cxn modelId="{6B986B42-9D4E-4C9B-B83D-1E7902D205A5}" type="presParOf" srcId="{3C0A045A-667D-4A41-837C-1CCCF7831C90}" destId="{13D59FD9-94A4-4468-8085-A01E23C6C52B}" srcOrd="0" destOrd="0" presId="urn:microsoft.com/office/officeart/2005/8/layout/hierarchy2"/>
    <dgm:cxn modelId="{05B868C6-BA63-4B64-B992-8F0623A2CB02}" type="presParOf" srcId="{13D59FD9-94A4-4468-8085-A01E23C6C52B}" destId="{A23899D1-79D3-4074-8B3B-5DB214B3CC10}" srcOrd="0" destOrd="0" presId="urn:microsoft.com/office/officeart/2005/8/layout/hierarchy2"/>
    <dgm:cxn modelId="{5D9EBDE2-E136-478E-9853-C8DE3E72BC29}" type="presParOf" srcId="{13D59FD9-94A4-4468-8085-A01E23C6C52B}" destId="{02296E6A-BAF1-4FCE-9C59-C8D7150D2669}" srcOrd="1" destOrd="0" presId="urn:microsoft.com/office/officeart/2005/8/layout/hierarchy2"/>
    <dgm:cxn modelId="{DC5B3EA0-E04E-43DF-B75D-59862046719F}" type="presParOf" srcId="{02296E6A-BAF1-4FCE-9C59-C8D7150D2669}" destId="{DC764C6D-4CAB-42BA-BE6F-D8475C0A84D8}" srcOrd="0" destOrd="0" presId="urn:microsoft.com/office/officeart/2005/8/layout/hierarchy2"/>
    <dgm:cxn modelId="{40CB46E5-A6C8-4B13-B6F7-4509E24FF538}" type="presParOf" srcId="{DC764C6D-4CAB-42BA-BE6F-D8475C0A84D8}" destId="{DC3C37C5-8646-4736-A062-5DAB17A1043D}" srcOrd="0" destOrd="0" presId="urn:microsoft.com/office/officeart/2005/8/layout/hierarchy2"/>
    <dgm:cxn modelId="{1009DCDC-EDE4-48EA-AA6B-167692FC9B87}" type="presParOf" srcId="{02296E6A-BAF1-4FCE-9C59-C8D7150D2669}" destId="{84259504-842B-4E2B-87C6-907BBB849B69}" srcOrd="1" destOrd="0" presId="urn:microsoft.com/office/officeart/2005/8/layout/hierarchy2"/>
    <dgm:cxn modelId="{D98D857D-9D27-49C9-8568-140AC1675D8B}" type="presParOf" srcId="{84259504-842B-4E2B-87C6-907BBB849B69}" destId="{E1261DB7-7E01-457E-826D-1DCAF6110D81}" srcOrd="0" destOrd="0" presId="urn:microsoft.com/office/officeart/2005/8/layout/hierarchy2"/>
    <dgm:cxn modelId="{93A644EB-C6A3-47E8-9FB3-01FA54170013}" type="presParOf" srcId="{84259504-842B-4E2B-87C6-907BBB849B69}" destId="{A2FB60E2-2325-4152-A136-DD2E25DFAB90}" srcOrd="1" destOrd="0" presId="urn:microsoft.com/office/officeart/2005/8/layout/hierarchy2"/>
    <dgm:cxn modelId="{D7128314-811C-4D05-8783-2A88ED53680E}" type="presParOf" srcId="{02296E6A-BAF1-4FCE-9C59-C8D7150D2669}" destId="{55C56B70-C6AB-4745-875F-1305430E867B}" srcOrd="2" destOrd="0" presId="urn:microsoft.com/office/officeart/2005/8/layout/hierarchy2"/>
    <dgm:cxn modelId="{2021F613-6C9E-459C-AF68-9AA3DAB3EA07}" type="presParOf" srcId="{55C56B70-C6AB-4745-875F-1305430E867B}" destId="{C4E8215D-434E-404C-91F7-EA5469D46908}" srcOrd="0" destOrd="0" presId="urn:microsoft.com/office/officeart/2005/8/layout/hierarchy2"/>
    <dgm:cxn modelId="{CA4B0A61-2453-417D-ADEC-DE44458904D0}" type="presParOf" srcId="{02296E6A-BAF1-4FCE-9C59-C8D7150D2669}" destId="{14A79172-5CFE-42FD-81EF-D712CFE04B7F}" srcOrd="3" destOrd="0" presId="urn:microsoft.com/office/officeart/2005/8/layout/hierarchy2"/>
    <dgm:cxn modelId="{35B9D78F-7770-4499-AC4D-2656417CDC82}" type="presParOf" srcId="{14A79172-5CFE-42FD-81EF-D712CFE04B7F}" destId="{E02C643D-901A-47BC-B9DD-92C5C826AA51}" srcOrd="0" destOrd="0" presId="urn:microsoft.com/office/officeart/2005/8/layout/hierarchy2"/>
    <dgm:cxn modelId="{3103BA6F-833E-4B1B-A0DD-C03A5CC4C00E}" type="presParOf" srcId="{14A79172-5CFE-42FD-81EF-D712CFE04B7F}" destId="{F50F2D76-E892-4D7A-BA00-2DFAC4732181}" srcOrd="1" destOrd="0" presId="urn:microsoft.com/office/officeart/2005/8/layout/hierarchy2"/>
    <dgm:cxn modelId="{C2A2496E-E268-4F47-9995-E099548CB176}" type="presParOf" srcId="{3C0A045A-667D-4A41-837C-1CCCF7831C90}" destId="{D44984B8-CF88-4123-A68C-C0CB8CACAB53}" srcOrd="1" destOrd="0" presId="urn:microsoft.com/office/officeart/2005/8/layout/hierarchy2"/>
    <dgm:cxn modelId="{D6964215-6978-4367-BB83-21E35C3FD7B5}" type="presParOf" srcId="{D44984B8-CF88-4123-A68C-C0CB8CACAB53}" destId="{987B5C5D-7219-4CB2-9034-FAF194B40932}" srcOrd="0" destOrd="0" presId="urn:microsoft.com/office/officeart/2005/8/layout/hierarchy2"/>
    <dgm:cxn modelId="{22C49A9B-89B9-48E7-B822-F7861ECA7947}" type="presParOf" srcId="{D44984B8-CF88-4123-A68C-C0CB8CACAB53}" destId="{583678D3-311C-446E-9F66-E73DA40EC7FA}" srcOrd="1" destOrd="0" presId="urn:microsoft.com/office/officeart/2005/8/layout/hierarchy2"/>
    <dgm:cxn modelId="{A0B7A1E6-B399-4DB2-9DBD-9A8C2B10C089}" type="presParOf" srcId="{583678D3-311C-446E-9F66-E73DA40EC7FA}" destId="{07573B80-4922-469D-A734-0749A91BF6A5}" srcOrd="0" destOrd="0" presId="urn:microsoft.com/office/officeart/2005/8/layout/hierarchy2"/>
    <dgm:cxn modelId="{7A878968-0315-4482-A5EB-65291DC372DD}" type="presParOf" srcId="{07573B80-4922-469D-A734-0749A91BF6A5}" destId="{8390A9B2-A49C-4F77-AB07-188AD06FEE9F}" srcOrd="0" destOrd="0" presId="urn:microsoft.com/office/officeart/2005/8/layout/hierarchy2"/>
    <dgm:cxn modelId="{7AABA742-6B06-4797-86ED-C3C3AD00411A}" type="presParOf" srcId="{583678D3-311C-446E-9F66-E73DA40EC7FA}" destId="{738C9F9C-C455-4826-A621-C78DFAD4830D}" srcOrd="1" destOrd="0" presId="urn:microsoft.com/office/officeart/2005/8/layout/hierarchy2"/>
    <dgm:cxn modelId="{E7B0A598-3C46-46BA-80A6-CB9F39D1D3ED}" type="presParOf" srcId="{738C9F9C-C455-4826-A621-C78DFAD4830D}" destId="{A92F3B4D-7649-4AE7-AB04-E9A8B7B2812E}" srcOrd="0" destOrd="0" presId="urn:microsoft.com/office/officeart/2005/8/layout/hierarchy2"/>
    <dgm:cxn modelId="{F884280B-7FF9-4AE6-A32D-CF923EC4906B}" type="presParOf" srcId="{738C9F9C-C455-4826-A621-C78DFAD4830D}" destId="{CE03B35A-E7A8-447D-A560-DE9D9DF186A2}" srcOrd="1" destOrd="0" presId="urn:microsoft.com/office/officeart/2005/8/layout/hierarchy2"/>
    <dgm:cxn modelId="{3D3F618D-A1D3-44D8-AAC8-297228A2CB84}" type="presParOf" srcId="{583678D3-311C-446E-9F66-E73DA40EC7FA}" destId="{A6631092-338E-457A-B333-DB9620A9E543}" srcOrd="2" destOrd="0" presId="urn:microsoft.com/office/officeart/2005/8/layout/hierarchy2"/>
    <dgm:cxn modelId="{E17E6FC7-09EB-49D0-87CF-9199B8B504E9}" type="presParOf" srcId="{A6631092-338E-457A-B333-DB9620A9E543}" destId="{008365C5-0404-49DD-8252-C487D43F5E41}" srcOrd="0" destOrd="0" presId="urn:microsoft.com/office/officeart/2005/8/layout/hierarchy2"/>
    <dgm:cxn modelId="{CF232C46-56B4-4427-BFFD-0762047B2FA5}" type="presParOf" srcId="{583678D3-311C-446E-9F66-E73DA40EC7FA}" destId="{5F75341E-1FDC-4458-8EB1-75B585BA799F}" srcOrd="3" destOrd="0" presId="urn:microsoft.com/office/officeart/2005/8/layout/hierarchy2"/>
    <dgm:cxn modelId="{DFDF49ED-195F-4B34-BA32-99BA5C710182}" type="presParOf" srcId="{5F75341E-1FDC-4458-8EB1-75B585BA799F}" destId="{E667CB38-D448-421A-BED1-8ED41F306995}" srcOrd="0" destOrd="0" presId="urn:microsoft.com/office/officeart/2005/8/layout/hierarchy2"/>
    <dgm:cxn modelId="{092BD753-4DB0-46C3-9396-17D5815B2E47}" type="presParOf" srcId="{5F75341E-1FDC-4458-8EB1-75B585BA799F}" destId="{DB49FD43-7E97-4AE3-9BBF-5209EC70EB23}" srcOrd="1" destOrd="0" presId="urn:microsoft.com/office/officeart/2005/8/layout/hierarchy2"/>
    <dgm:cxn modelId="{78F489FC-D64C-42C6-AF0E-77BDE5C7256B}" type="presParOf" srcId="{583678D3-311C-446E-9F66-E73DA40EC7FA}" destId="{F2D29B17-16B0-4056-AAAE-C8FAD61FC622}" srcOrd="4" destOrd="0" presId="urn:microsoft.com/office/officeart/2005/8/layout/hierarchy2"/>
    <dgm:cxn modelId="{9406C2C1-B5ED-4E90-800E-886C33681D86}" type="presParOf" srcId="{F2D29B17-16B0-4056-AAAE-C8FAD61FC622}" destId="{2435F7F5-701D-46B9-A8B7-ACF7BE9DF175}" srcOrd="0" destOrd="0" presId="urn:microsoft.com/office/officeart/2005/8/layout/hierarchy2"/>
    <dgm:cxn modelId="{8DC49619-175F-4B0F-A4AF-18BE11C59D29}" type="presParOf" srcId="{583678D3-311C-446E-9F66-E73DA40EC7FA}" destId="{7D976A2E-FBC4-4B58-B077-17C1BEF01814}" srcOrd="5" destOrd="0" presId="urn:microsoft.com/office/officeart/2005/8/layout/hierarchy2"/>
    <dgm:cxn modelId="{8A770A06-ECE7-4CC0-AA5B-592213202F61}" type="presParOf" srcId="{7D976A2E-FBC4-4B58-B077-17C1BEF01814}" destId="{D3C76467-F14E-4E64-8FFE-8D4C5CD8780D}" srcOrd="0" destOrd="0" presId="urn:microsoft.com/office/officeart/2005/8/layout/hierarchy2"/>
    <dgm:cxn modelId="{459247A8-81C0-40B3-BC58-8AA439A98E51}" type="presParOf" srcId="{7D976A2E-FBC4-4B58-B077-17C1BEF01814}" destId="{A997BAEF-8F1E-45E0-87E2-FA6574FAC47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253252-E79A-495D-9B0D-2E093735595F}" type="doc">
      <dgm:prSet loTypeId="urn:microsoft.com/office/officeart/2005/8/layout/list1" loCatId="list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754F99B-E92D-4BC2-A978-8096B2A16CD5}">
      <dgm:prSet phldrT="[Text]" custT="1"/>
      <dgm:spPr/>
      <dgm:t>
        <a:bodyPr/>
        <a:lstStyle/>
        <a:p>
          <a:r>
            <a:rPr lang="en-US" sz="1400" smtClean="0">
              <a:latin typeface="Times New Roman" pitchFamily="18" charset="0"/>
              <a:cs typeface="Times New Roman" pitchFamily="18" charset="0"/>
            </a:rPr>
            <a:t>Triệu chứng cơ năng</a:t>
          </a:r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39E1FB1E-2013-42D2-B6DF-BB63F5CD7957}" type="parTrans" cxnId="{CF8C3066-0D0D-4369-9F78-169EB974FA5A}">
      <dgm:prSet/>
      <dgm:spPr/>
      <dgm:t>
        <a:bodyPr/>
        <a:lstStyle/>
        <a:p>
          <a:endParaRPr lang="en-US"/>
        </a:p>
      </dgm:t>
    </dgm:pt>
    <dgm:pt modelId="{E4741BCA-3342-48EB-B8D2-322956F0CF34}" type="sibTrans" cxnId="{CF8C3066-0D0D-4369-9F78-169EB974FA5A}">
      <dgm:prSet/>
      <dgm:spPr/>
      <dgm:t>
        <a:bodyPr/>
        <a:lstStyle/>
        <a:p>
          <a:endParaRPr lang="en-US"/>
        </a:p>
      </dgm:t>
    </dgm:pt>
    <dgm:pt modelId="{E1BE0748-A6FD-452D-B5B5-57744F4156F7}">
      <dgm:prSet phldrT="[Text]" custT="1"/>
      <dgm:spPr/>
      <dgm:t>
        <a:bodyPr/>
        <a:lstStyle/>
        <a:p>
          <a:r>
            <a:rPr lang="en-US" sz="1400" smtClean="0">
              <a:latin typeface="Times New Roman" pitchFamily="18" charset="0"/>
              <a:cs typeface="Times New Roman" pitchFamily="18" charset="0"/>
            </a:rPr>
            <a:t>Khó thở nhiều hay ít, khó thở thường xuyên, không khó thở kịch phát, xanh tím tùy nguyên nhân và mức độ suy tim</a:t>
          </a:r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92944D48-A7CE-4F42-8D03-8AEC08B9FAE3}" type="parTrans" cxnId="{1359E75D-9D0E-46D9-AF3C-97E935E5AA19}">
      <dgm:prSet/>
      <dgm:spPr/>
      <dgm:t>
        <a:bodyPr/>
        <a:lstStyle/>
        <a:p>
          <a:endParaRPr lang="en-US"/>
        </a:p>
      </dgm:t>
    </dgm:pt>
    <dgm:pt modelId="{3B62E1C8-8E2E-420B-B99F-B9FB09FE47C6}" type="sibTrans" cxnId="{1359E75D-9D0E-46D9-AF3C-97E935E5AA19}">
      <dgm:prSet/>
      <dgm:spPr/>
      <dgm:t>
        <a:bodyPr/>
        <a:lstStyle/>
        <a:p>
          <a:endParaRPr lang="en-US"/>
        </a:p>
      </dgm:t>
    </dgm:pt>
    <dgm:pt modelId="{C1A2A43F-607F-407E-AA47-DC10F3B5A749}">
      <dgm:prSet phldrT="[Text]" custT="1"/>
      <dgm:spPr/>
      <dgm:t>
        <a:bodyPr/>
        <a:lstStyle/>
        <a:p>
          <a:r>
            <a:rPr lang="en-US" sz="1400" smtClean="0">
              <a:latin typeface="Times New Roman" pitchFamily="18" charset="0"/>
              <a:cs typeface="Times New Roman" pitchFamily="18" charset="0"/>
            </a:rPr>
            <a:t>Chủ yếu ứ máu ngoại biên với gan to, điều trị  bằng trợ tim, lợi tiểu, tĩnh mạch cổ nổi. Áp lực tính mạch ngoại biên và tĩnh mạch trung ương cao</a:t>
          </a:r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1537AE9E-1C21-4A4A-B322-FAFFAFDCBAFD}" type="parTrans" cxnId="{E71C33A3-A802-4761-9FD3-29597235B607}">
      <dgm:prSet/>
      <dgm:spPr/>
      <dgm:t>
        <a:bodyPr/>
        <a:lstStyle/>
        <a:p>
          <a:endParaRPr lang="en-US"/>
        </a:p>
      </dgm:t>
    </dgm:pt>
    <dgm:pt modelId="{9D1E4040-509A-4E56-9615-0181711FCEFA}" type="sibTrans" cxnId="{E71C33A3-A802-4761-9FD3-29597235B607}">
      <dgm:prSet/>
      <dgm:spPr/>
      <dgm:t>
        <a:bodyPr/>
        <a:lstStyle/>
        <a:p>
          <a:endParaRPr lang="en-US"/>
        </a:p>
      </dgm:t>
    </dgm:pt>
    <dgm:pt modelId="{78E61C2C-7C3A-4205-9933-EB5C5DC0F20A}">
      <dgm:prSet phldrT="[Text]" custT="1"/>
      <dgm:spPr/>
      <dgm:t>
        <a:bodyPr/>
        <a:lstStyle/>
        <a:p>
          <a:r>
            <a:rPr lang="en-US" sz="1400" smtClean="0">
              <a:latin typeface="Times New Roman" pitchFamily="18" charset="0"/>
              <a:cs typeface="Times New Roman" pitchFamily="18" charset="0"/>
            </a:rPr>
            <a:t>Các dấu hiệu suy tim, nhịp tim nhanh, thổi tâm thu ở ổ van 3 lá do hở van 3 lá cơ năng hậu quả của giãn buồng thất phải. HATT bình thường, HATTr tăng</a:t>
          </a:r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7CD37B80-4697-4506-8C7A-A81BCE3B47D6}" type="parTrans" cxnId="{2C7CD29A-B58A-4878-9C4E-30C57D290E31}">
      <dgm:prSet/>
      <dgm:spPr/>
      <dgm:t>
        <a:bodyPr/>
        <a:lstStyle/>
        <a:p>
          <a:endParaRPr lang="en-US"/>
        </a:p>
      </dgm:t>
    </dgm:pt>
    <dgm:pt modelId="{D5B768D6-5756-406F-9903-CD51A435C68F}" type="sibTrans" cxnId="{2C7CD29A-B58A-4878-9C4E-30C57D290E31}">
      <dgm:prSet/>
      <dgm:spPr/>
      <dgm:t>
        <a:bodyPr/>
        <a:lstStyle/>
        <a:p>
          <a:endParaRPr lang="en-US"/>
        </a:p>
      </dgm:t>
    </dgm:pt>
    <dgm:pt modelId="{09853621-D968-4697-A00C-852E20176C7C}">
      <dgm:prSet phldrT="[Text]" custT="1"/>
      <dgm:spPr/>
      <dgm:t>
        <a:bodyPr/>
        <a:lstStyle/>
        <a:p>
          <a:r>
            <a:rPr lang="en-US" sz="1400" smtClean="0">
              <a:latin typeface="Times New Roman" pitchFamily="18" charset="0"/>
              <a:cs typeface="Times New Roman" pitchFamily="18" charset="0"/>
            </a:rPr>
            <a:t>Phù</a:t>
          </a:r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1CBD2A96-C7D7-4472-B0B7-09760DA51733}" type="parTrans" cxnId="{989F3BDD-C51F-4325-B72A-D8701B1A90A8}">
      <dgm:prSet/>
      <dgm:spPr/>
      <dgm:t>
        <a:bodyPr/>
        <a:lstStyle/>
        <a:p>
          <a:endParaRPr lang="en-US"/>
        </a:p>
      </dgm:t>
    </dgm:pt>
    <dgm:pt modelId="{70710874-08EC-4873-A382-0C5F897FCFE0}" type="sibTrans" cxnId="{989F3BDD-C51F-4325-B72A-D8701B1A90A8}">
      <dgm:prSet/>
      <dgm:spPr/>
      <dgm:t>
        <a:bodyPr/>
        <a:lstStyle/>
        <a:p>
          <a:endParaRPr lang="en-US"/>
        </a:p>
      </dgm:t>
    </dgm:pt>
    <dgm:pt modelId="{63437345-BBAD-45CC-A20D-3539F505291D}">
      <dgm:prSet phldrT="[Text]" custT="1"/>
      <dgm:spPr/>
      <dgm:t>
        <a:bodyPr/>
        <a:lstStyle/>
        <a:p>
          <a:r>
            <a:rPr lang="en-US" sz="1400" smtClean="0">
              <a:latin typeface="Times New Roman" pitchFamily="18" charset="0"/>
              <a:cs typeface="Times New Roman" pitchFamily="18" charset="0"/>
            </a:rPr>
            <a:t>Lúc đầu ở 2 chi dưới về sau phù toàn thân, có thể kèm theo cổ trướng, tràn dịch màng phổi,..</a:t>
          </a:r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86BA4879-0060-427B-86A6-E085CF6979C2}" type="parTrans" cxnId="{415BD580-C123-48BD-A50F-07671DA57A4F}">
      <dgm:prSet/>
      <dgm:spPr/>
      <dgm:t>
        <a:bodyPr/>
        <a:lstStyle/>
        <a:p>
          <a:endParaRPr lang="en-US"/>
        </a:p>
      </dgm:t>
    </dgm:pt>
    <dgm:pt modelId="{A8459DF2-3CA5-499D-A029-AA9A89AA72AC}" type="sibTrans" cxnId="{415BD580-C123-48BD-A50F-07671DA57A4F}">
      <dgm:prSet/>
      <dgm:spPr/>
      <dgm:t>
        <a:bodyPr/>
        <a:lstStyle/>
        <a:p>
          <a:endParaRPr lang="en-US"/>
        </a:p>
      </dgm:t>
    </dgm:pt>
    <dgm:pt modelId="{14D977AF-7C60-4A8F-B35E-C0E18569F02D}">
      <dgm:prSet phldrT="[Text]" custT="1"/>
      <dgm:spPr/>
      <dgm:t>
        <a:bodyPr/>
        <a:lstStyle/>
        <a:p>
          <a:r>
            <a:rPr lang="en-US" sz="1400" smtClean="0">
              <a:latin typeface="Times New Roman" pitchFamily="18" charset="0"/>
              <a:cs typeface="Times New Roman" pitchFamily="18" charset="0"/>
            </a:rPr>
            <a:t>Khám tim</a:t>
          </a:r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9E32F5DA-FEB8-45B7-B770-69719F596672}" type="parTrans" cxnId="{90AEB711-2590-4395-A889-C3D7E2BA773B}">
      <dgm:prSet/>
      <dgm:spPr/>
      <dgm:t>
        <a:bodyPr/>
        <a:lstStyle/>
        <a:p>
          <a:endParaRPr lang="en-US"/>
        </a:p>
      </dgm:t>
    </dgm:pt>
    <dgm:pt modelId="{DD8615EA-80B5-4885-B1F1-4D192223751C}" type="sibTrans" cxnId="{90AEB711-2590-4395-A889-C3D7E2BA773B}">
      <dgm:prSet/>
      <dgm:spPr/>
      <dgm:t>
        <a:bodyPr/>
        <a:lstStyle/>
        <a:p>
          <a:endParaRPr lang="en-US"/>
        </a:p>
      </dgm:t>
    </dgm:pt>
    <dgm:pt modelId="{EBBA3AAD-C191-4BA8-9F00-8681323D193C}">
      <dgm:prSet phldrT="[Text]" custT="1"/>
      <dgm:spPr/>
      <dgm:t>
        <a:bodyPr/>
        <a:lstStyle/>
        <a:p>
          <a:r>
            <a:rPr lang="en-US" sz="1400" smtClean="0">
              <a:latin typeface="Times New Roman" pitchFamily="18" charset="0"/>
              <a:cs typeface="Times New Roman" pitchFamily="18" charset="0"/>
            </a:rPr>
            <a:t>Dấu chứng thực thể</a:t>
          </a:r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D261650F-38FA-43FC-9874-392AAE9389A3}" type="sibTrans" cxnId="{9572DEF3-BBB1-45D2-9CF3-AFFD2E1D8D0C}">
      <dgm:prSet/>
      <dgm:spPr/>
      <dgm:t>
        <a:bodyPr/>
        <a:lstStyle/>
        <a:p>
          <a:endParaRPr lang="en-US"/>
        </a:p>
      </dgm:t>
    </dgm:pt>
    <dgm:pt modelId="{01A033F2-0B1A-4CAF-8661-C46AB61B6491}" type="parTrans" cxnId="{9572DEF3-BBB1-45D2-9CF3-AFFD2E1D8D0C}">
      <dgm:prSet/>
      <dgm:spPr/>
      <dgm:t>
        <a:bodyPr/>
        <a:lstStyle/>
        <a:p>
          <a:endParaRPr lang="en-US"/>
        </a:p>
      </dgm:t>
    </dgm:pt>
    <dgm:pt modelId="{C9D88E06-94E9-410D-9452-3A14536D8AB6}" type="pres">
      <dgm:prSet presAssocID="{7E253252-E79A-495D-9B0D-2E093735595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E3DEB6-8EDC-4589-A553-51510BBAE197}" type="pres">
      <dgm:prSet presAssocID="{D754F99B-E92D-4BC2-A978-8096B2A16CD5}" presName="parentLin" presStyleCnt="0"/>
      <dgm:spPr/>
    </dgm:pt>
    <dgm:pt modelId="{F2535C10-AA8F-40BF-ADE4-AB5832DD7440}" type="pres">
      <dgm:prSet presAssocID="{D754F99B-E92D-4BC2-A978-8096B2A16CD5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A4EA638-869D-4A9C-9EF3-85F343581111}" type="pres">
      <dgm:prSet presAssocID="{D754F99B-E92D-4BC2-A978-8096B2A16CD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C753BF-BCCE-4BE5-8173-0397C811C891}" type="pres">
      <dgm:prSet presAssocID="{D754F99B-E92D-4BC2-A978-8096B2A16CD5}" presName="negativeSpace" presStyleCnt="0"/>
      <dgm:spPr/>
    </dgm:pt>
    <dgm:pt modelId="{212162B6-CAD2-4218-8700-3A40B7263A88}" type="pres">
      <dgm:prSet presAssocID="{D754F99B-E92D-4BC2-A978-8096B2A16CD5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BD8813-BAA4-4576-BA7F-1FE4182B9620}" type="pres">
      <dgm:prSet presAssocID="{E4741BCA-3342-48EB-B8D2-322956F0CF34}" presName="spaceBetweenRectangles" presStyleCnt="0"/>
      <dgm:spPr/>
    </dgm:pt>
    <dgm:pt modelId="{42ED0757-FD77-45D7-90BC-27C8DA770D6E}" type="pres">
      <dgm:prSet presAssocID="{EBBA3AAD-C191-4BA8-9F00-8681323D193C}" presName="parentLin" presStyleCnt="0"/>
      <dgm:spPr/>
    </dgm:pt>
    <dgm:pt modelId="{FB9FC196-5B36-443C-BF67-D90687B14D63}" type="pres">
      <dgm:prSet presAssocID="{EBBA3AAD-C191-4BA8-9F00-8681323D193C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8D4035F1-5593-49B0-8C4F-6E76C532D30D}" type="pres">
      <dgm:prSet presAssocID="{EBBA3AAD-C191-4BA8-9F00-8681323D193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F299B-195F-4D62-A2F9-ED4A9F46C097}" type="pres">
      <dgm:prSet presAssocID="{EBBA3AAD-C191-4BA8-9F00-8681323D193C}" presName="negativeSpace" presStyleCnt="0"/>
      <dgm:spPr/>
    </dgm:pt>
    <dgm:pt modelId="{E7262C9D-F8AB-40A6-9BB6-E56EC1406CC0}" type="pres">
      <dgm:prSet presAssocID="{EBBA3AAD-C191-4BA8-9F00-8681323D193C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A24C1A-41AE-483D-B9F9-E17AEA9AA1C9}" type="pres">
      <dgm:prSet presAssocID="{D261650F-38FA-43FC-9874-392AAE9389A3}" presName="spaceBetweenRectangles" presStyleCnt="0"/>
      <dgm:spPr/>
    </dgm:pt>
    <dgm:pt modelId="{C021286F-3B4A-4043-8AE7-C9753377BD13}" type="pres">
      <dgm:prSet presAssocID="{09853621-D968-4697-A00C-852E20176C7C}" presName="parentLin" presStyleCnt="0"/>
      <dgm:spPr/>
    </dgm:pt>
    <dgm:pt modelId="{837FC0DF-ACA3-4ADB-B281-1EF233441192}" type="pres">
      <dgm:prSet presAssocID="{09853621-D968-4697-A00C-852E20176C7C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7A5EE72C-A388-4EE5-A343-0A915BCE2F1F}" type="pres">
      <dgm:prSet presAssocID="{09853621-D968-4697-A00C-852E20176C7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6B59C-1128-4FF0-AD46-AD117682EBB9}" type="pres">
      <dgm:prSet presAssocID="{09853621-D968-4697-A00C-852E20176C7C}" presName="negativeSpace" presStyleCnt="0"/>
      <dgm:spPr/>
    </dgm:pt>
    <dgm:pt modelId="{4FBA1344-AB21-4E46-94C4-B28D937EE747}" type="pres">
      <dgm:prSet presAssocID="{09853621-D968-4697-A00C-852E20176C7C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73F2BE-BD8B-4DCF-BA5F-69AADC50AF0A}" type="pres">
      <dgm:prSet presAssocID="{70710874-08EC-4873-A382-0C5F897FCFE0}" presName="spaceBetweenRectangles" presStyleCnt="0"/>
      <dgm:spPr/>
    </dgm:pt>
    <dgm:pt modelId="{665C8230-5835-4545-8414-34B64E4F22F2}" type="pres">
      <dgm:prSet presAssocID="{14D977AF-7C60-4A8F-B35E-C0E18569F02D}" presName="parentLin" presStyleCnt="0"/>
      <dgm:spPr/>
    </dgm:pt>
    <dgm:pt modelId="{896A73FE-68AA-4279-AD16-3FD828A5C335}" type="pres">
      <dgm:prSet presAssocID="{14D977AF-7C60-4A8F-B35E-C0E18569F02D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05D25853-59E1-40B7-8171-2972DE158437}" type="pres">
      <dgm:prSet presAssocID="{14D977AF-7C60-4A8F-B35E-C0E18569F02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815D2-EA8E-4CA8-94E5-C4CCE7790AA6}" type="pres">
      <dgm:prSet presAssocID="{14D977AF-7C60-4A8F-B35E-C0E18569F02D}" presName="negativeSpace" presStyleCnt="0"/>
      <dgm:spPr/>
    </dgm:pt>
    <dgm:pt modelId="{407EAB78-7B85-44A3-81AF-45D382AB1E87}" type="pres">
      <dgm:prSet presAssocID="{14D977AF-7C60-4A8F-B35E-C0E18569F02D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AEB711-2590-4395-A889-C3D7E2BA773B}" srcId="{7E253252-E79A-495D-9B0D-2E093735595F}" destId="{14D977AF-7C60-4A8F-B35E-C0E18569F02D}" srcOrd="3" destOrd="0" parTransId="{9E32F5DA-FEB8-45B7-B770-69719F596672}" sibTransId="{DD8615EA-80B5-4885-B1F1-4D192223751C}"/>
    <dgm:cxn modelId="{E71C33A3-A802-4761-9FD3-29597235B607}" srcId="{EBBA3AAD-C191-4BA8-9F00-8681323D193C}" destId="{C1A2A43F-607F-407E-AA47-DC10F3B5A749}" srcOrd="0" destOrd="0" parTransId="{1537AE9E-1C21-4A4A-B322-FAFFAFDCBAFD}" sibTransId="{9D1E4040-509A-4E56-9615-0181711FCEFA}"/>
    <dgm:cxn modelId="{F8EE702C-33A9-4563-8F9D-8DA2999796FC}" type="presOf" srcId="{7E253252-E79A-495D-9B0D-2E093735595F}" destId="{C9D88E06-94E9-410D-9452-3A14536D8AB6}" srcOrd="0" destOrd="0" presId="urn:microsoft.com/office/officeart/2005/8/layout/list1"/>
    <dgm:cxn modelId="{3D8EDBBE-D324-48C0-AB8D-A68CE8EE6E44}" type="presOf" srcId="{D754F99B-E92D-4BC2-A978-8096B2A16CD5}" destId="{EA4EA638-869D-4A9C-9EF3-85F343581111}" srcOrd="1" destOrd="0" presId="urn:microsoft.com/office/officeart/2005/8/layout/list1"/>
    <dgm:cxn modelId="{26ED9094-0472-4A95-8AD1-AD768DEC713E}" type="presOf" srcId="{09853621-D968-4697-A00C-852E20176C7C}" destId="{837FC0DF-ACA3-4ADB-B281-1EF233441192}" srcOrd="0" destOrd="0" presId="urn:microsoft.com/office/officeart/2005/8/layout/list1"/>
    <dgm:cxn modelId="{9572DEF3-BBB1-45D2-9CF3-AFFD2E1D8D0C}" srcId="{7E253252-E79A-495D-9B0D-2E093735595F}" destId="{EBBA3AAD-C191-4BA8-9F00-8681323D193C}" srcOrd="1" destOrd="0" parTransId="{01A033F2-0B1A-4CAF-8661-C46AB61B6491}" sibTransId="{D261650F-38FA-43FC-9874-392AAE9389A3}"/>
    <dgm:cxn modelId="{A7C8B2C2-6C81-480C-AC7D-413E459A9F95}" type="presOf" srcId="{EBBA3AAD-C191-4BA8-9F00-8681323D193C}" destId="{8D4035F1-5593-49B0-8C4F-6E76C532D30D}" srcOrd="1" destOrd="0" presId="urn:microsoft.com/office/officeart/2005/8/layout/list1"/>
    <dgm:cxn modelId="{1359E75D-9D0E-46D9-AF3C-97E935E5AA19}" srcId="{D754F99B-E92D-4BC2-A978-8096B2A16CD5}" destId="{E1BE0748-A6FD-452D-B5B5-57744F4156F7}" srcOrd="0" destOrd="0" parTransId="{92944D48-A7CE-4F42-8D03-8AEC08B9FAE3}" sibTransId="{3B62E1C8-8E2E-420B-B99F-B9FB09FE47C6}"/>
    <dgm:cxn modelId="{CF8C3066-0D0D-4369-9F78-169EB974FA5A}" srcId="{7E253252-E79A-495D-9B0D-2E093735595F}" destId="{D754F99B-E92D-4BC2-A978-8096B2A16CD5}" srcOrd="0" destOrd="0" parTransId="{39E1FB1E-2013-42D2-B6DF-BB63F5CD7957}" sibTransId="{E4741BCA-3342-48EB-B8D2-322956F0CF34}"/>
    <dgm:cxn modelId="{2C7CD29A-B58A-4878-9C4E-30C57D290E31}" srcId="{14D977AF-7C60-4A8F-B35E-C0E18569F02D}" destId="{78E61C2C-7C3A-4205-9933-EB5C5DC0F20A}" srcOrd="0" destOrd="0" parTransId="{7CD37B80-4697-4506-8C7A-A81BCE3B47D6}" sibTransId="{D5B768D6-5756-406F-9903-CD51A435C68F}"/>
    <dgm:cxn modelId="{26248449-869A-48EB-A35D-C49D4307F39E}" type="presOf" srcId="{C1A2A43F-607F-407E-AA47-DC10F3B5A749}" destId="{E7262C9D-F8AB-40A6-9BB6-E56EC1406CC0}" srcOrd="0" destOrd="0" presId="urn:microsoft.com/office/officeart/2005/8/layout/list1"/>
    <dgm:cxn modelId="{B0D73A30-E3D3-4A7F-98AF-2A462B47E513}" type="presOf" srcId="{D754F99B-E92D-4BC2-A978-8096B2A16CD5}" destId="{F2535C10-AA8F-40BF-ADE4-AB5832DD7440}" srcOrd="0" destOrd="0" presId="urn:microsoft.com/office/officeart/2005/8/layout/list1"/>
    <dgm:cxn modelId="{59CE58D7-C5AA-4C8A-86A3-840073A84CE3}" type="presOf" srcId="{14D977AF-7C60-4A8F-B35E-C0E18569F02D}" destId="{896A73FE-68AA-4279-AD16-3FD828A5C335}" srcOrd="0" destOrd="0" presId="urn:microsoft.com/office/officeart/2005/8/layout/list1"/>
    <dgm:cxn modelId="{989F3BDD-C51F-4325-B72A-D8701B1A90A8}" srcId="{7E253252-E79A-495D-9B0D-2E093735595F}" destId="{09853621-D968-4697-A00C-852E20176C7C}" srcOrd="2" destOrd="0" parTransId="{1CBD2A96-C7D7-4472-B0B7-09760DA51733}" sibTransId="{70710874-08EC-4873-A382-0C5F897FCFE0}"/>
    <dgm:cxn modelId="{CBCFAC8D-ACD8-4EED-80A4-645D2D8B887B}" type="presOf" srcId="{78E61C2C-7C3A-4205-9933-EB5C5DC0F20A}" destId="{407EAB78-7B85-44A3-81AF-45D382AB1E87}" srcOrd="0" destOrd="0" presId="urn:microsoft.com/office/officeart/2005/8/layout/list1"/>
    <dgm:cxn modelId="{415BD580-C123-48BD-A50F-07671DA57A4F}" srcId="{09853621-D968-4697-A00C-852E20176C7C}" destId="{63437345-BBAD-45CC-A20D-3539F505291D}" srcOrd="0" destOrd="0" parTransId="{86BA4879-0060-427B-86A6-E085CF6979C2}" sibTransId="{A8459DF2-3CA5-499D-A029-AA9A89AA72AC}"/>
    <dgm:cxn modelId="{183685A5-CA1A-47DF-8811-8D7A514D90D8}" type="presOf" srcId="{09853621-D968-4697-A00C-852E20176C7C}" destId="{7A5EE72C-A388-4EE5-A343-0A915BCE2F1F}" srcOrd="1" destOrd="0" presId="urn:microsoft.com/office/officeart/2005/8/layout/list1"/>
    <dgm:cxn modelId="{2013C382-5615-488E-99E1-BD013B64E8C9}" type="presOf" srcId="{14D977AF-7C60-4A8F-B35E-C0E18569F02D}" destId="{05D25853-59E1-40B7-8171-2972DE158437}" srcOrd="1" destOrd="0" presId="urn:microsoft.com/office/officeart/2005/8/layout/list1"/>
    <dgm:cxn modelId="{88C19CE0-B200-4D24-8044-5041C83D9750}" type="presOf" srcId="{EBBA3AAD-C191-4BA8-9F00-8681323D193C}" destId="{FB9FC196-5B36-443C-BF67-D90687B14D63}" srcOrd="0" destOrd="0" presId="urn:microsoft.com/office/officeart/2005/8/layout/list1"/>
    <dgm:cxn modelId="{0D70D526-3117-4C13-A608-6D59C6B98067}" type="presOf" srcId="{E1BE0748-A6FD-452D-B5B5-57744F4156F7}" destId="{212162B6-CAD2-4218-8700-3A40B7263A88}" srcOrd="0" destOrd="0" presId="urn:microsoft.com/office/officeart/2005/8/layout/list1"/>
    <dgm:cxn modelId="{7FB41BE3-11C0-4746-B338-24E15856AD2F}" type="presOf" srcId="{63437345-BBAD-45CC-A20D-3539F505291D}" destId="{4FBA1344-AB21-4E46-94C4-B28D937EE747}" srcOrd="0" destOrd="0" presId="urn:microsoft.com/office/officeart/2005/8/layout/list1"/>
    <dgm:cxn modelId="{C8CD6A54-1A08-4299-8A67-AA9CD03A0DF2}" type="presParOf" srcId="{C9D88E06-94E9-410D-9452-3A14536D8AB6}" destId="{17E3DEB6-8EDC-4589-A553-51510BBAE197}" srcOrd="0" destOrd="0" presId="urn:microsoft.com/office/officeart/2005/8/layout/list1"/>
    <dgm:cxn modelId="{6A163CC6-4B6E-4ED9-8082-52DB3B66C379}" type="presParOf" srcId="{17E3DEB6-8EDC-4589-A553-51510BBAE197}" destId="{F2535C10-AA8F-40BF-ADE4-AB5832DD7440}" srcOrd="0" destOrd="0" presId="urn:microsoft.com/office/officeart/2005/8/layout/list1"/>
    <dgm:cxn modelId="{940595A8-57B7-487B-90ED-EA25A48B33AF}" type="presParOf" srcId="{17E3DEB6-8EDC-4589-A553-51510BBAE197}" destId="{EA4EA638-869D-4A9C-9EF3-85F343581111}" srcOrd="1" destOrd="0" presId="urn:microsoft.com/office/officeart/2005/8/layout/list1"/>
    <dgm:cxn modelId="{0D2DA0E1-A9A0-45CC-A34B-0D6A9E700628}" type="presParOf" srcId="{C9D88E06-94E9-410D-9452-3A14536D8AB6}" destId="{84C753BF-BCCE-4BE5-8173-0397C811C891}" srcOrd="1" destOrd="0" presId="urn:microsoft.com/office/officeart/2005/8/layout/list1"/>
    <dgm:cxn modelId="{36AF538A-C0CF-4A0C-B238-D12FE4C71718}" type="presParOf" srcId="{C9D88E06-94E9-410D-9452-3A14536D8AB6}" destId="{212162B6-CAD2-4218-8700-3A40B7263A88}" srcOrd="2" destOrd="0" presId="urn:microsoft.com/office/officeart/2005/8/layout/list1"/>
    <dgm:cxn modelId="{82FC2AA8-5518-4D55-9EE3-1558126D22A9}" type="presParOf" srcId="{C9D88E06-94E9-410D-9452-3A14536D8AB6}" destId="{2EBD8813-BAA4-4576-BA7F-1FE4182B9620}" srcOrd="3" destOrd="0" presId="urn:microsoft.com/office/officeart/2005/8/layout/list1"/>
    <dgm:cxn modelId="{09969B4D-DF09-4CCC-B749-2878306A378C}" type="presParOf" srcId="{C9D88E06-94E9-410D-9452-3A14536D8AB6}" destId="{42ED0757-FD77-45D7-90BC-27C8DA770D6E}" srcOrd="4" destOrd="0" presId="urn:microsoft.com/office/officeart/2005/8/layout/list1"/>
    <dgm:cxn modelId="{7B17F80C-7C92-41BF-B599-CA6C4A2A8EA0}" type="presParOf" srcId="{42ED0757-FD77-45D7-90BC-27C8DA770D6E}" destId="{FB9FC196-5B36-443C-BF67-D90687B14D63}" srcOrd="0" destOrd="0" presId="urn:microsoft.com/office/officeart/2005/8/layout/list1"/>
    <dgm:cxn modelId="{4F3190BB-4060-4B66-9394-41E0775E08E1}" type="presParOf" srcId="{42ED0757-FD77-45D7-90BC-27C8DA770D6E}" destId="{8D4035F1-5593-49B0-8C4F-6E76C532D30D}" srcOrd="1" destOrd="0" presId="urn:microsoft.com/office/officeart/2005/8/layout/list1"/>
    <dgm:cxn modelId="{00F15A60-8A55-44C6-8C8B-C0426F00618D}" type="presParOf" srcId="{C9D88E06-94E9-410D-9452-3A14536D8AB6}" destId="{736F299B-195F-4D62-A2F9-ED4A9F46C097}" srcOrd="5" destOrd="0" presId="urn:microsoft.com/office/officeart/2005/8/layout/list1"/>
    <dgm:cxn modelId="{C1FB16EB-AC4A-4AE5-A290-F7764792DD90}" type="presParOf" srcId="{C9D88E06-94E9-410D-9452-3A14536D8AB6}" destId="{E7262C9D-F8AB-40A6-9BB6-E56EC1406CC0}" srcOrd="6" destOrd="0" presId="urn:microsoft.com/office/officeart/2005/8/layout/list1"/>
    <dgm:cxn modelId="{7BC72AF4-DEA3-4A96-B923-4C319DAB7E6C}" type="presParOf" srcId="{C9D88E06-94E9-410D-9452-3A14536D8AB6}" destId="{D0A24C1A-41AE-483D-B9F9-E17AEA9AA1C9}" srcOrd="7" destOrd="0" presId="urn:microsoft.com/office/officeart/2005/8/layout/list1"/>
    <dgm:cxn modelId="{E4EC4304-65C1-4270-9BD8-B711285F3766}" type="presParOf" srcId="{C9D88E06-94E9-410D-9452-3A14536D8AB6}" destId="{C021286F-3B4A-4043-8AE7-C9753377BD13}" srcOrd="8" destOrd="0" presId="urn:microsoft.com/office/officeart/2005/8/layout/list1"/>
    <dgm:cxn modelId="{7D81A5AD-4CC1-40F5-91B9-753FF517A6DF}" type="presParOf" srcId="{C021286F-3B4A-4043-8AE7-C9753377BD13}" destId="{837FC0DF-ACA3-4ADB-B281-1EF233441192}" srcOrd="0" destOrd="0" presId="urn:microsoft.com/office/officeart/2005/8/layout/list1"/>
    <dgm:cxn modelId="{C6647296-A27B-480A-AB4F-E8B591B47AD3}" type="presParOf" srcId="{C021286F-3B4A-4043-8AE7-C9753377BD13}" destId="{7A5EE72C-A388-4EE5-A343-0A915BCE2F1F}" srcOrd="1" destOrd="0" presId="urn:microsoft.com/office/officeart/2005/8/layout/list1"/>
    <dgm:cxn modelId="{FDE5AA8A-47F2-446A-BB57-2800A6E6E22A}" type="presParOf" srcId="{C9D88E06-94E9-410D-9452-3A14536D8AB6}" destId="{A9A6B59C-1128-4FF0-AD46-AD117682EBB9}" srcOrd="9" destOrd="0" presId="urn:microsoft.com/office/officeart/2005/8/layout/list1"/>
    <dgm:cxn modelId="{53CC3DEC-65CA-41D4-96E6-2CDF4455B6CC}" type="presParOf" srcId="{C9D88E06-94E9-410D-9452-3A14536D8AB6}" destId="{4FBA1344-AB21-4E46-94C4-B28D937EE747}" srcOrd="10" destOrd="0" presId="urn:microsoft.com/office/officeart/2005/8/layout/list1"/>
    <dgm:cxn modelId="{C8E18DFA-F265-4E1B-AA94-A49495E12B60}" type="presParOf" srcId="{C9D88E06-94E9-410D-9452-3A14536D8AB6}" destId="{5473F2BE-BD8B-4DCF-BA5F-69AADC50AF0A}" srcOrd="11" destOrd="0" presId="urn:microsoft.com/office/officeart/2005/8/layout/list1"/>
    <dgm:cxn modelId="{CE4F940C-678B-43EF-8A94-B58BB0499B27}" type="presParOf" srcId="{C9D88E06-94E9-410D-9452-3A14536D8AB6}" destId="{665C8230-5835-4545-8414-34B64E4F22F2}" srcOrd="12" destOrd="0" presId="urn:microsoft.com/office/officeart/2005/8/layout/list1"/>
    <dgm:cxn modelId="{BE83E294-129E-48C6-8B5F-F528AD474E24}" type="presParOf" srcId="{665C8230-5835-4545-8414-34B64E4F22F2}" destId="{896A73FE-68AA-4279-AD16-3FD828A5C335}" srcOrd="0" destOrd="0" presId="urn:microsoft.com/office/officeart/2005/8/layout/list1"/>
    <dgm:cxn modelId="{8166F877-564E-4B3F-B120-6E3707D3D4F9}" type="presParOf" srcId="{665C8230-5835-4545-8414-34B64E4F22F2}" destId="{05D25853-59E1-40B7-8171-2972DE158437}" srcOrd="1" destOrd="0" presId="urn:microsoft.com/office/officeart/2005/8/layout/list1"/>
    <dgm:cxn modelId="{CCE22CE0-A126-47D4-A4B5-D49BF49C7138}" type="presParOf" srcId="{C9D88E06-94E9-410D-9452-3A14536D8AB6}" destId="{257815D2-EA8E-4CA8-94E5-C4CCE7790AA6}" srcOrd="13" destOrd="0" presId="urn:microsoft.com/office/officeart/2005/8/layout/list1"/>
    <dgm:cxn modelId="{D5943DA5-23A2-4C8A-BB42-DCC53BB9B603}" type="presParOf" srcId="{C9D88E06-94E9-410D-9452-3A14536D8AB6}" destId="{407EAB78-7B85-44A3-81AF-45D382AB1E8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899D1-79D3-4074-8B3B-5DB214B3CC10}">
      <dsp:nvSpPr>
        <dsp:cNvPr id="0" name=""/>
        <dsp:cNvSpPr/>
      </dsp:nvSpPr>
      <dsp:spPr>
        <a:xfrm>
          <a:off x="987306" y="423986"/>
          <a:ext cx="1463587" cy="73179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smtClean="0">
              <a:latin typeface="+mj-lt"/>
            </a:rPr>
            <a:t>Triệu chứng cơ năng</a:t>
          </a:r>
          <a:endParaRPr lang="en-GB" sz="1800" kern="1200">
            <a:latin typeface="+mj-lt"/>
          </a:endParaRPr>
        </a:p>
      </dsp:txBody>
      <dsp:txXfrm>
        <a:off x="1008739" y="445419"/>
        <a:ext cx="1420721" cy="688927"/>
      </dsp:txXfrm>
    </dsp:sp>
    <dsp:sp modelId="{DC764C6D-4CAB-42BA-BE6F-D8475C0A84D8}">
      <dsp:nvSpPr>
        <dsp:cNvPr id="0" name=""/>
        <dsp:cNvSpPr/>
      </dsp:nvSpPr>
      <dsp:spPr>
        <a:xfrm rot="19457599">
          <a:off x="2383128" y="563446"/>
          <a:ext cx="720965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720965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>
            <a:latin typeface="+mj-lt"/>
          </a:endParaRPr>
        </a:p>
      </dsp:txBody>
      <dsp:txXfrm>
        <a:off x="2725587" y="561468"/>
        <a:ext cx="36048" cy="36048"/>
      </dsp:txXfrm>
    </dsp:sp>
    <dsp:sp modelId="{E1261DB7-7E01-457E-826D-1DCAF6110D81}">
      <dsp:nvSpPr>
        <dsp:cNvPr id="0" name=""/>
        <dsp:cNvSpPr/>
      </dsp:nvSpPr>
      <dsp:spPr>
        <a:xfrm>
          <a:off x="3036329" y="3205"/>
          <a:ext cx="5012860" cy="73179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b="1" kern="1200" smtClean="0">
              <a:latin typeface="+mj-lt"/>
            </a:rPr>
            <a:t>Khó thở</a:t>
          </a:r>
          <a:r>
            <a:rPr lang="vi-VN" sz="1800" b="0" kern="1200" smtClean="0">
              <a:latin typeface="+mj-lt"/>
            </a:rPr>
            <a:t>: Thường gặp, lúc đầu khó thở khi gắng sức, về sau từng cơn, có khi đột ngột, có khi tăng dần </a:t>
          </a:r>
          <a:endParaRPr lang="en-GB" sz="1800" b="1" kern="1200">
            <a:latin typeface="+mj-lt"/>
          </a:endParaRPr>
        </a:p>
      </dsp:txBody>
      <dsp:txXfrm>
        <a:off x="3057762" y="24638"/>
        <a:ext cx="4969994" cy="688927"/>
      </dsp:txXfrm>
    </dsp:sp>
    <dsp:sp modelId="{55C56B70-C6AB-4745-875F-1305430E867B}">
      <dsp:nvSpPr>
        <dsp:cNvPr id="0" name=""/>
        <dsp:cNvSpPr/>
      </dsp:nvSpPr>
      <dsp:spPr>
        <a:xfrm rot="2142401">
          <a:off x="2383128" y="984228"/>
          <a:ext cx="720965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720965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>
            <a:latin typeface="+mj-lt"/>
          </a:endParaRPr>
        </a:p>
      </dsp:txBody>
      <dsp:txXfrm>
        <a:off x="2725587" y="982250"/>
        <a:ext cx="36048" cy="36048"/>
      </dsp:txXfrm>
    </dsp:sp>
    <dsp:sp modelId="{E02C643D-901A-47BC-B9DD-92C5C826AA51}">
      <dsp:nvSpPr>
        <dsp:cNvPr id="0" name=""/>
        <dsp:cNvSpPr/>
      </dsp:nvSpPr>
      <dsp:spPr>
        <a:xfrm>
          <a:off x="3036329" y="844768"/>
          <a:ext cx="5012860" cy="73179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b="1" kern="1200" smtClean="0">
              <a:latin typeface="+mj-lt"/>
            </a:rPr>
            <a:t>Ho</a:t>
          </a:r>
          <a:r>
            <a:rPr lang="vi-VN" sz="1800" b="0" kern="1200" smtClean="0">
              <a:latin typeface="+mj-lt"/>
            </a:rPr>
            <a:t>: Hay xảy ra vào ban đêm, ho khan, có khi có đàm lẫn máu</a:t>
          </a:r>
          <a:endParaRPr lang="en-GB" sz="1800" b="1" kern="1200">
            <a:latin typeface="+mj-lt"/>
          </a:endParaRPr>
        </a:p>
      </dsp:txBody>
      <dsp:txXfrm>
        <a:off x="3057762" y="866201"/>
        <a:ext cx="4969994" cy="688927"/>
      </dsp:txXfrm>
    </dsp:sp>
    <dsp:sp modelId="{987B5C5D-7219-4CB2-9034-FAF194B40932}">
      <dsp:nvSpPr>
        <dsp:cNvPr id="0" name=""/>
        <dsp:cNvSpPr/>
      </dsp:nvSpPr>
      <dsp:spPr>
        <a:xfrm>
          <a:off x="987306" y="2527893"/>
          <a:ext cx="1463587" cy="73179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smtClean="0">
              <a:latin typeface="+mj-lt"/>
            </a:rPr>
            <a:t>Triệu chứng thực thể</a:t>
          </a:r>
          <a:endParaRPr lang="en-GB" sz="1800" kern="1200">
            <a:latin typeface="+mj-lt"/>
          </a:endParaRPr>
        </a:p>
      </dsp:txBody>
      <dsp:txXfrm>
        <a:off x="1008739" y="2549326"/>
        <a:ext cx="1420721" cy="688927"/>
      </dsp:txXfrm>
    </dsp:sp>
    <dsp:sp modelId="{07573B80-4922-469D-A734-0749A91BF6A5}">
      <dsp:nvSpPr>
        <dsp:cNvPr id="0" name=""/>
        <dsp:cNvSpPr/>
      </dsp:nvSpPr>
      <dsp:spPr>
        <a:xfrm rot="18289469">
          <a:off x="2231029" y="2456963"/>
          <a:ext cx="1025164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025164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>
            <a:latin typeface="+mj-lt"/>
          </a:endParaRPr>
        </a:p>
      </dsp:txBody>
      <dsp:txXfrm>
        <a:off x="2717982" y="2447380"/>
        <a:ext cx="51258" cy="51258"/>
      </dsp:txXfrm>
    </dsp:sp>
    <dsp:sp modelId="{A92F3B4D-7649-4AE7-AB04-E9A8B7B2812E}">
      <dsp:nvSpPr>
        <dsp:cNvPr id="0" name=""/>
        <dsp:cNvSpPr/>
      </dsp:nvSpPr>
      <dsp:spPr>
        <a:xfrm>
          <a:off x="3036329" y="1686331"/>
          <a:ext cx="5012860" cy="73179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b="1" kern="1200" smtClean="0">
              <a:latin typeface="+mj-lt"/>
            </a:rPr>
            <a:t>Khám tim</a:t>
          </a:r>
          <a:r>
            <a:rPr lang="vi-VN" sz="1800" b="0" kern="1200" smtClean="0">
              <a:latin typeface="+mj-lt"/>
            </a:rPr>
            <a:t>: Mỏm tim lệch về bên trái, nghe tiếng thổi  tâm thu nhẹ ở mỏm do hở van 2 lá</a:t>
          </a:r>
          <a:endParaRPr lang="en-GB" sz="1800" b="1" kern="1200">
            <a:latin typeface="+mj-lt"/>
          </a:endParaRPr>
        </a:p>
      </dsp:txBody>
      <dsp:txXfrm>
        <a:off x="3057762" y="1707764"/>
        <a:ext cx="4969994" cy="688927"/>
      </dsp:txXfrm>
    </dsp:sp>
    <dsp:sp modelId="{A6631092-338E-457A-B333-DB9620A9E543}">
      <dsp:nvSpPr>
        <dsp:cNvPr id="0" name=""/>
        <dsp:cNvSpPr/>
      </dsp:nvSpPr>
      <dsp:spPr>
        <a:xfrm>
          <a:off x="2450893" y="2877744"/>
          <a:ext cx="585435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585435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>
            <a:latin typeface="+mj-lt"/>
          </a:endParaRPr>
        </a:p>
      </dsp:txBody>
      <dsp:txXfrm>
        <a:off x="2728975" y="2879154"/>
        <a:ext cx="29271" cy="29271"/>
      </dsp:txXfrm>
    </dsp:sp>
    <dsp:sp modelId="{E667CB38-D448-421A-BED1-8ED41F306995}">
      <dsp:nvSpPr>
        <dsp:cNvPr id="0" name=""/>
        <dsp:cNvSpPr/>
      </dsp:nvSpPr>
      <dsp:spPr>
        <a:xfrm>
          <a:off x="3036329" y="2527893"/>
          <a:ext cx="5012860" cy="73179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b="1" kern="1200" smtClean="0">
              <a:latin typeface="+mj-lt"/>
            </a:rPr>
            <a:t>Khám phổi: </a:t>
          </a:r>
          <a:r>
            <a:rPr lang="vi-VN" sz="1800" b="0" kern="1200" smtClean="0">
              <a:latin typeface="+mj-lt"/>
            </a:rPr>
            <a:t>Nghe ran ẩm ở 2 đáy phổi, trong cơ hen có thể nge ran rít, ran ngáy</a:t>
          </a:r>
          <a:endParaRPr lang="en-GB" sz="1800" b="0" kern="1200">
            <a:latin typeface="+mj-lt"/>
          </a:endParaRPr>
        </a:p>
      </dsp:txBody>
      <dsp:txXfrm>
        <a:off x="3057762" y="2549326"/>
        <a:ext cx="4969994" cy="688927"/>
      </dsp:txXfrm>
    </dsp:sp>
    <dsp:sp modelId="{F2D29B17-16B0-4056-AAAE-C8FAD61FC622}">
      <dsp:nvSpPr>
        <dsp:cNvPr id="0" name=""/>
        <dsp:cNvSpPr/>
      </dsp:nvSpPr>
      <dsp:spPr>
        <a:xfrm rot="3310531">
          <a:off x="2231029" y="3298525"/>
          <a:ext cx="1025164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025164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>
            <a:latin typeface="+mj-lt"/>
          </a:endParaRPr>
        </a:p>
      </dsp:txBody>
      <dsp:txXfrm>
        <a:off x="2717982" y="3288943"/>
        <a:ext cx="51258" cy="51258"/>
      </dsp:txXfrm>
    </dsp:sp>
    <dsp:sp modelId="{D3C76467-F14E-4E64-8FFE-8D4C5CD8780D}">
      <dsp:nvSpPr>
        <dsp:cNvPr id="0" name=""/>
        <dsp:cNvSpPr/>
      </dsp:nvSpPr>
      <dsp:spPr>
        <a:xfrm>
          <a:off x="3036329" y="3369456"/>
          <a:ext cx="5012860" cy="73179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b="1" kern="1200" smtClean="0">
              <a:latin typeface="+mj-lt"/>
            </a:rPr>
            <a:t>Huyết áp</a:t>
          </a:r>
          <a:r>
            <a:rPr lang="vi-VN" sz="1800" b="0" kern="1200" smtClean="0">
              <a:latin typeface="+mj-lt"/>
            </a:rPr>
            <a:t>: H/áp tâm thu bình thường hay giảm, H/áp Tâm trương  bình thường</a:t>
          </a:r>
          <a:endParaRPr lang="en-GB" sz="1800" b="1" kern="1200">
            <a:latin typeface="+mj-lt"/>
          </a:endParaRPr>
        </a:p>
      </dsp:txBody>
      <dsp:txXfrm>
        <a:off x="3057762" y="3390889"/>
        <a:ext cx="4969994" cy="6889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162B6-CAD2-4218-8700-3A40B7263A88}">
      <dsp:nvSpPr>
        <dsp:cNvPr id="0" name=""/>
        <dsp:cNvSpPr/>
      </dsp:nvSpPr>
      <dsp:spPr>
        <a:xfrm>
          <a:off x="0" y="276372"/>
          <a:ext cx="6624736" cy="806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153" tIns="333248" rIns="51415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latin typeface="Times New Roman" pitchFamily="18" charset="0"/>
              <a:cs typeface="Times New Roman" pitchFamily="18" charset="0"/>
            </a:rPr>
            <a:t>Khó thở nhiều hay ít, khó thở thường xuyên, không khó thở kịch phát, xanh tím tùy nguyên nhân và mức độ suy tim</a:t>
          </a:r>
          <a:endParaRPr lang="en-US" sz="1400" kern="1200">
            <a:latin typeface="Times New Roman" pitchFamily="18" charset="0"/>
            <a:cs typeface="Times New Roman" pitchFamily="18" charset="0"/>
          </a:endParaRPr>
        </a:p>
      </dsp:txBody>
      <dsp:txXfrm>
        <a:off x="0" y="276372"/>
        <a:ext cx="6624736" cy="806400"/>
      </dsp:txXfrm>
    </dsp:sp>
    <dsp:sp modelId="{EA4EA638-869D-4A9C-9EF3-85F343581111}">
      <dsp:nvSpPr>
        <dsp:cNvPr id="0" name=""/>
        <dsp:cNvSpPr/>
      </dsp:nvSpPr>
      <dsp:spPr>
        <a:xfrm>
          <a:off x="331236" y="40212"/>
          <a:ext cx="4637315" cy="4723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79" tIns="0" rIns="17527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latin typeface="Times New Roman" pitchFamily="18" charset="0"/>
              <a:cs typeface="Times New Roman" pitchFamily="18" charset="0"/>
            </a:rPr>
            <a:t>Triệu chứng cơ năng</a:t>
          </a:r>
          <a:endParaRPr lang="en-US" sz="1400" kern="1200">
            <a:latin typeface="Times New Roman" pitchFamily="18" charset="0"/>
            <a:cs typeface="Times New Roman" pitchFamily="18" charset="0"/>
          </a:endParaRPr>
        </a:p>
      </dsp:txBody>
      <dsp:txXfrm>
        <a:off x="354293" y="63269"/>
        <a:ext cx="4591201" cy="426206"/>
      </dsp:txXfrm>
    </dsp:sp>
    <dsp:sp modelId="{E7262C9D-F8AB-40A6-9BB6-E56EC1406CC0}">
      <dsp:nvSpPr>
        <dsp:cNvPr id="0" name=""/>
        <dsp:cNvSpPr/>
      </dsp:nvSpPr>
      <dsp:spPr>
        <a:xfrm>
          <a:off x="0" y="1405332"/>
          <a:ext cx="6624736" cy="806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153" tIns="333248" rIns="51415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latin typeface="Times New Roman" pitchFamily="18" charset="0"/>
              <a:cs typeface="Times New Roman" pitchFamily="18" charset="0"/>
            </a:rPr>
            <a:t>Chủ yếu ứ máu ngoại biên với gan to, điều trị  bằng trợ tim, lợi tiểu, tĩnh mạch cổ nổi. Áp lực tính mạch ngoại biên và tĩnh mạch trung ương cao</a:t>
          </a:r>
          <a:endParaRPr lang="en-US" sz="1400" kern="1200">
            <a:latin typeface="Times New Roman" pitchFamily="18" charset="0"/>
            <a:cs typeface="Times New Roman" pitchFamily="18" charset="0"/>
          </a:endParaRPr>
        </a:p>
      </dsp:txBody>
      <dsp:txXfrm>
        <a:off x="0" y="1405332"/>
        <a:ext cx="6624736" cy="806400"/>
      </dsp:txXfrm>
    </dsp:sp>
    <dsp:sp modelId="{8D4035F1-5593-49B0-8C4F-6E76C532D30D}">
      <dsp:nvSpPr>
        <dsp:cNvPr id="0" name=""/>
        <dsp:cNvSpPr/>
      </dsp:nvSpPr>
      <dsp:spPr>
        <a:xfrm>
          <a:off x="331236" y="1169172"/>
          <a:ext cx="4637315" cy="4723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79" tIns="0" rIns="17527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latin typeface="Times New Roman" pitchFamily="18" charset="0"/>
              <a:cs typeface="Times New Roman" pitchFamily="18" charset="0"/>
            </a:rPr>
            <a:t>Dấu chứng thực thể</a:t>
          </a:r>
          <a:endParaRPr lang="en-US" sz="1400" kern="1200">
            <a:latin typeface="Times New Roman" pitchFamily="18" charset="0"/>
            <a:cs typeface="Times New Roman" pitchFamily="18" charset="0"/>
          </a:endParaRPr>
        </a:p>
      </dsp:txBody>
      <dsp:txXfrm>
        <a:off x="354293" y="1192229"/>
        <a:ext cx="4591201" cy="426206"/>
      </dsp:txXfrm>
    </dsp:sp>
    <dsp:sp modelId="{4FBA1344-AB21-4E46-94C4-B28D937EE747}">
      <dsp:nvSpPr>
        <dsp:cNvPr id="0" name=""/>
        <dsp:cNvSpPr/>
      </dsp:nvSpPr>
      <dsp:spPr>
        <a:xfrm>
          <a:off x="0" y="2534292"/>
          <a:ext cx="6624736" cy="806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153" tIns="333248" rIns="51415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latin typeface="Times New Roman" pitchFamily="18" charset="0"/>
              <a:cs typeface="Times New Roman" pitchFamily="18" charset="0"/>
            </a:rPr>
            <a:t>Lúc đầu ở 2 chi dưới về sau phù toàn thân, có thể kèm theo cổ trướng, tràn dịch màng phổi,..</a:t>
          </a:r>
          <a:endParaRPr lang="en-US" sz="1400" kern="1200">
            <a:latin typeface="Times New Roman" pitchFamily="18" charset="0"/>
            <a:cs typeface="Times New Roman" pitchFamily="18" charset="0"/>
          </a:endParaRPr>
        </a:p>
      </dsp:txBody>
      <dsp:txXfrm>
        <a:off x="0" y="2534292"/>
        <a:ext cx="6624736" cy="806400"/>
      </dsp:txXfrm>
    </dsp:sp>
    <dsp:sp modelId="{7A5EE72C-A388-4EE5-A343-0A915BCE2F1F}">
      <dsp:nvSpPr>
        <dsp:cNvPr id="0" name=""/>
        <dsp:cNvSpPr/>
      </dsp:nvSpPr>
      <dsp:spPr>
        <a:xfrm>
          <a:off x="331236" y="2298132"/>
          <a:ext cx="4637315" cy="4723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79" tIns="0" rIns="17527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latin typeface="Times New Roman" pitchFamily="18" charset="0"/>
              <a:cs typeface="Times New Roman" pitchFamily="18" charset="0"/>
            </a:rPr>
            <a:t>Phù</a:t>
          </a:r>
          <a:endParaRPr lang="en-US" sz="1400" kern="1200">
            <a:latin typeface="Times New Roman" pitchFamily="18" charset="0"/>
            <a:cs typeface="Times New Roman" pitchFamily="18" charset="0"/>
          </a:endParaRPr>
        </a:p>
      </dsp:txBody>
      <dsp:txXfrm>
        <a:off x="354293" y="2321189"/>
        <a:ext cx="4591201" cy="426206"/>
      </dsp:txXfrm>
    </dsp:sp>
    <dsp:sp modelId="{407EAB78-7B85-44A3-81AF-45D382AB1E87}">
      <dsp:nvSpPr>
        <dsp:cNvPr id="0" name=""/>
        <dsp:cNvSpPr/>
      </dsp:nvSpPr>
      <dsp:spPr>
        <a:xfrm>
          <a:off x="0" y="3663252"/>
          <a:ext cx="6624736" cy="1008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153" tIns="333248" rIns="51415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latin typeface="Times New Roman" pitchFamily="18" charset="0"/>
              <a:cs typeface="Times New Roman" pitchFamily="18" charset="0"/>
            </a:rPr>
            <a:t>Các dấu hiệu suy tim, nhịp tim nhanh, thổi tâm thu ở ổ van 3 lá do hở van 3 lá cơ năng hậu quả của giãn buồng thất phải. HATT bình thường, HATTr tăng</a:t>
          </a:r>
          <a:endParaRPr lang="en-US" sz="1400" kern="1200">
            <a:latin typeface="Times New Roman" pitchFamily="18" charset="0"/>
            <a:cs typeface="Times New Roman" pitchFamily="18" charset="0"/>
          </a:endParaRPr>
        </a:p>
      </dsp:txBody>
      <dsp:txXfrm>
        <a:off x="0" y="3663252"/>
        <a:ext cx="6624736" cy="1008000"/>
      </dsp:txXfrm>
    </dsp:sp>
    <dsp:sp modelId="{05D25853-59E1-40B7-8171-2972DE158437}">
      <dsp:nvSpPr>
        <dsp:cNvPr id="0" name=""/>
        <dsp:cNvSpPr/>
      </dsp:nvSpPr>
      <dsp:spPr>
        <a:xfrm>
          <a:off x="331236" y="3427092"/>
          <a:ext cx="4637315" cy="4723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79" tIns="0" rIns="17527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latin typeface="Times New Roman" pitchFamily="18" charset="0"/>
              <a:cs typeface="Times New Roman" pitchFamily="18" charset="0"/>
            </a:rPr>
            <a:t>Khám tim</a:t>
          </a:r>
          <a:endParaRPr lang="en-US" sz="1400" kern="1200">
            <a:latin typeface="Times New Roman" pitchFamily="18" charset="0"/>
            <a:cs typeface="Times New Roman" pitchFamily="18" charset="0"/>
          </a:endParaRPr>
        </a:p>
      </dsp:txBody>
      <dsp:txXfrm>
        <a:off x="354293" y="3450149"/>
        <a:ext cx="4591201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B4981-25C8-4E20-9F64-95AC33203FDC}" type="datetimeFigureOut">
              <a:rPr lang="en-GB" smtClean="0"/>
              <a:t>12/02/2017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D5556-85EC-47AF-9296-E770F12920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411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D5556-85EC-47AF-9296-E770F129207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030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D5556-85EC-47AF-9296-E770F129207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960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C00000"/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C00000"/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1819" y="1851669"/>
            <a:ext cx="3851918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ko-KR" sz="1900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Nhóm 3: k20YDH8</a:t>
            </a:r>
            <a:endParaRPr kumimoji="0" lang="en-US" altLang="ko-KR" sz="19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471265" y="915566"/>
            <a:ext cx="44279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vi-VN" altLang="ko-KR" sz="4000" b="1" smtClean="0">
                <a:solidFill>
                  <a:srgbClr val="C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BÀI 2 :  SUY TIM</a:t>
            </a:r>
            <a:r>
              <a:rPr lang="en-US" altLang="ko-KR" sz="4000" b="1" smtClean="0">
                <a:solidFill>
                  <a:srgbClr val="C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endParaRPr lang="en-US" altLang="ko-KR" sz="4000" b="1" dirty="0" smtClean="0">
              <a:solidFill>
                <a:srgbClr val="C00000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935" y="326955"/>
            <a:ext cx="1301512" cy="32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61819" y="2356817"/>
            <a:ext cx="4176464" cy="2535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 2" pitchFamily="18" charset="2"/>
              <a:buChar char="õ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Định Nghĩa &amp; sinh lý bệnh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 2" pitchFamily="18" charset="2"/>
              <a:buChar char="õ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Nguyên nhân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 2" pitchFamily="18" charset="2"/>
              <a:buChar char="õ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Triệu chứng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 2" pitchFamily="18" charset="2"/>
              <a:buChar char="õ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Phân độ suy tim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 2" pitchFamily="18" charset="2"/>
              <a:buChar char="õ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Điều trị suy tim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 2" pitchFamily="18" charset="2"/>
              <a:buChar char="õ"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93"/>
            <a:ext cx="8280920" cy="692549"/>
          </a:xfrm>
        </p:spPr>
        <p:txBody>
          <a:bodyPr>
            <a:normAutofit/>
          </a:bodyPr>
          <a:lstStyle/>
          <a:p>
            <a:pPr algn="l"/>
            <a:r>
              <a:rPr lang="en-US" sz="3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IV. Phân độ suy tim</a:t>
            </a:r>
            <a:endParaRPr lang="en-US" sz="36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771550"/>
            <a:ext cx="4040188" cy="481012"/>
          </a:xfrm>
        </p:spPr>
        <p:txBody>
          <a:bodyPr>
            <a:normAutofit/>
          </a:bodyPr>
          <a:lstStyle/>
          <a:p>
            <a:r>
              <a:rPr lang="en-US" sz="1800" smtClean="0">
                <a:latin typeface="Arial" pitchFamily="34" charset="0"/>
                <a:cs typeface="Arial" pitchFamily="34" charset="0"/>
              </a:rPr>
              <a:t>Theo Hội tim mạch New York	</a:t>
            </a:r>
            <a:endParaRPr lang="en-US" sz="18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83727281"/>
              </p:ext>
            </p:extLst>
          </p:nvPr>
        </p:nvGraphicFramePr>
        <p:xfrm>
          <a:off x="0" y="1347614"/>
          <a:ext cx="4392488" cy="362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638"/>
                <a:gridCol w="3453850"/>
              </a:tblGrid>
              <a:tr h="420480">
                <a:tc>
                  <a:txBody>
                    <a:bodyPr/>
                    <a:lstStyle/>
                    <a:p>
                      <a:r>
                        <a:rPr lang="en-US" sz="1700" smtClean="0">
                          <a:latin typeface="Times New Roman" pitchFamily="18" charset="0"/>
                          <a:cs typeface="Times New Roman" pitchFamily="18" charset="0"/>
                        </a:rPr>
                        <a:t>Mức</a:t>
                      </a:r>
                      <a:r>
                        <a:rPr lang="en-US" sz="1700" baseline="0" smtClean="0">
                          <a:latin typeface="Times New Roman" pitchFamily="18" charset="0"/>
                          <a:cs typeface="Times New Roman" pitchFamily="18" charset="0"/>
                        </a:rPr>
                        <a:t> độ</a:t>
                      </a:r>
                      <a:endParaRPr lang="en-US" sz="1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smtClean="0">
                          <a:latin typeface="Times New Roman" pitchFamily="18" charset="0"/>
                          <a:cs typeface="Times New Roman" pitchFamily="18" charset="0"/>
                        </a:rPr>
                        <a:t> Đánh</a:t>
                      </a:r>
                      <a:r>
                        <a:rPr lang="en-US" sz="1700" baseline="0" smtClean="0">
                          <a:latin typeface="Times New Roman" pitchFamily="18" charset="0"/>
                          <a:cs typeface="Times New Roman" pitchFamily="18" charset="0"/>
                        </a:rPr>
                        <a:t> giá</a:t>
                      </a:r>
                      <a:endParaRPr lang="en-US" sz="1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5840">
                <a:tc>
                  <a:txBody>
                    <a:bodyPr/>
                    <a:lstStyle/>
                    <a:p>
                      <a:r>
                        <a:rPr lang="en-US" sz="1700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1700" baseline="0" smtClean="0">
                          <a:latin typeface="Times New Roman" pitchFamily="18" charset="0"/>
                          <a:cs typeface="Times New Roman" pitchFamily="18" charset="0"/>
                        </a:rPr>
                        <a:t> I</a:t>
                      </a:r>
                      <a:endParaRPr lang="en-US" sz="1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smtClean="0">
                          <a:latin typeface="Times New Roman" pitchFamily="18" charset="0"/>
                          <a:cs typeface="Times New Roman" pitchFamily="18" charset="0"/>
                        </a:rPr>
                        <a:t>BN có</a:t>
                      </a:r>
                      <a:r>
                        <a:rPr lang="en-US" sz="1700" baseline="0" smtClean="0">
                          <a:latin typeface="Times New Roman" pitchFamily="18" charset="0"/>
                          <a:cs typeface="Times New Roman" pitchFamily="18" charset="0"/>
                        </a:rPr>
                        <a:t> bệnh tim, không triệu chứng cơ năng, hoạt động thể lực bình thường</a:t>
                      </a:r>
                      <a:endParaRPr lang="en-US" sz="1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5840">
                <a:tc>
                  <a:txBody>
                    <a:bodyPr/>
                    <a:lstStyle/>
                    <a:p>
                      <a:r>
                        <a:rPr lang="en-US" sz="1700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1700" baseline="0" smtClean="0">
                          <a:latin typeface="Times New Roman" pitchFamily="18" charset="0"/>
                          <a:cs typeface="Times New Roman" pitchFamily="18" charset="0"/>
                        </a:rPr>
                        <a:t> II</a:t>
                      </a:r>
                      <a:endParaRPr lang="en-US" sz="1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smtClean="0">
                          <a:latin typeface="Times New Roman" pitchFamily="18" charset="0"/>
                          <a:cs typeface="Times New Roman" pitchFamily="18" charset="0"/>
                        </a:rPr>
                        <a:t>Triệu</a:t>
                      </a:r>
                      <a:r>
                        <a:rPr lang="en-US" sz="1700" baseline="0" smtClean="0">
                          <a:latin typeface="Times New Roman" pitchFamily="18" charset="0"/>
                          <a:cs typeface="Times New Roman" pitchFamily="18" charset="0"/>
                        </a:rPr>
                        <a:t> chứng cơ năng chỉ xuất hiện do gắng sức, hạn chế hoạt động thể lực</a:t>
                      </a:r>
                      <a:endParaRPr lang="en-US" sz="1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5840">
                <a:tc>
                  <a:txBody>
                    <a:bodyPr/>
                    <a:lstStyle/>
                    <a:p>
                      <a:r>
                        <a:rPr lang="en-US" sz="1700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1700" baseline="0" smtClean="0">
                          <a:latin typeface="Times New Roman" pitchFamily="18" charset="0"/>
                          <a:cs typeface="Times New Roman" pitchFamily="18" charset="0"/>
                        </a:rPr>
                        <a:t> III</a:t>
                      </a:r>
                      <a:endParaRPr lang="en-US" sz="1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smtClean="0">
                          <a:latin typeface="Times New Roman" pitchFamily="18" charset="0"/>
                          <a:cs typeface="Times New Roman" pitchFamily="18" charset="0"/>
                        </a:rPr>
                        <a:t>Triệu</a:t>
                      </a:r>
                      <a:r>
                        <a:rPr lang="en-US" sz="1700" baseline="0" smtClean="0">
                          <a:latin typeface="Times New Roman" pitchFamily="18" charset="0"/>
                          <a:cs typeface="Times New Roman" pitchFamily="18" charset="0"/>
                        </a:rPr>
                        <a:t> chứng cơ năng xuất hiện kể cả khi gắng sức nhẹ, hạn chế hoạt động thể lực</a:t>
                      </a:r>
                      <a:endParaRPr lang="en-US" sz="1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5840">
                <a:tc>
                  <a:txBody>
                    <a:bodyPr/>
                    <a:lstStyle/>
                    <a:p>
                      <a:r>
                        <a:rPr lang="en-US" sz="1700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1700" baseline="0" smtClean="0">
                          <a:latin typeface="Times New Roman" pitchFamily="18" charset="0"/>
                          <a:cs typeface="Times New Roman" pitchFamily="18" charset="0"/>
                        </a:rPr>
                        <a:t> IV</a:t>
                      </a:r>
                      <a:endParaRPr lang="en-US" sz="1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smtClean="0">
                          <a:latin typeface="Times New Roman" pitchFamily="18" charset="0"/>
                          <a:cs typeface="Times New Roman" pitchFamily="18" charset="0"/>
                        </a:rPr>
                        <a:t>Triệu</a:t>
                      </a:r>
                      <a:r>
                        <a:rPr lang="en-US" sz="1700" baseline="0" smtClean="0">
                          <a:latin typeface="Times New Roman" pitchFamily="18" charset="0"/>
                          <a:cs typeface="Times New Roman" pitchFamily="18" charset="0"/>
                        </a:rPr>
                        <a:t> chứng cơ năng tồn tại thường xuyên kể cả khi nghỉ ngơi</a:t>
                      </a:r>
                      <a:endParaRPr lang="en-US" sz="1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771550"/>
            <a:ext cx="4041775" cy="481012"/>
          </a:xfrm>
        </p:spPr>
        <p:txBody>
          <a:bodyPr>
            <a:normAutofit/>
          </a:bodyPr>
          <a:lstStyle/>
          <a:p>
            <a:r>
              <a:rPr lang="en-US" sz="1800" smtClean="0">
                <a:latin typeface="Arial" pitchFamily="34" charset="0"/>
                <a:cs typeface="Arial" pitchFamily="34" charset="0"/>
              </a:rPr>
              <a:t>Theo Hội tim mạch Việt Nam</a:t>
            </a:r>
            <a:endParaRPr lang="en-US" sz="18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56741526"/>
              </p:ext>
            </p:extLst>
          </p:nvPr>
        </p:nvGraphicFramePr>
        <p:xfrm>
          <a:off x="4536374" y="1347614"/>
          <a:ext cx="4500122" cy="372387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4536"/>
                <a:gridCol w="3475586"/>
              </a:tblGrid>
              <a:tr h="380787">
                <a:tc>
                  <a:txBody>
                    <a:bodyPr/>
                    <a:lstStyle/>
                    <a:p>
                      <a:r>
                        <a:rPr lang="en-US" sz="1700" smtClean="0">
                          <a:latin typeface="Times New Roman" pitchFamily="18" charset="0"/>
                          <a:cs typeface="Times New Roman" pitchFamily="18" charset="0"/>
                        </a:rPr>
                        <a:t>Mức</a:t>
                      </a:r>
                      <a:r>
                        <a:rPr lang="en-US" sz="1700" baseline="0" smtClean="0">
                          <a:latin typeface="Times New Roman" pitchFamily="18" charset="0"/>
                          <a:cs typeface="Times New Roman" pitchFamily="18" charset="0"/>
                        </a:rPr>
                        <a:t> độ</a:t>
                      </a:r>
                      <a:endParaRPr lang="en-US" sz="1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smtClean="0">
                          <a:latin typeface="Times New Roman" pitchFamily="18" charset="0"/>
                          <a:cs typeface="Times New Roman" pitchFamily="18" charset="0"/>
                        </a:rPr>
                        <a:t>Đánh</a:t>
                      </a:r>
                      <a:r>
                        <a:rPr lang="en-US" sz="1700" baseline="0" smtClean="0">
                          <a:latin typeface="Times New Roman" pitchFamily="18" charset="0"/>
                          <a:cs typeface="Times New Roman" pitchFamily="18" charset="0"/>
                        </a:rPr>
                        <a:t> giá</a:t>
                      </a:r>
                      <a:endParaRPr lang="en-US" sz="1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2240">
                <a:tc>
                  <a:txBody>
                    <a:bodyPr/>
                    <a:lstStyle/>
                    <a:p>
                      <a:r>
                        <a:rPr lang="en-US" sz="1700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1700" baseline="0" smtClean="0">
                          <a:latin typeface="Times New Roman" pitchFamily="18" charset="0"/>
                          <a:cs typeface="Times New Roman" pitchFamily="18" charset="0"/>
                        </a:rPr>
                        <a:t> I</a:t>
                      </a:r>
                      <a:endParaRPr lang="en-US" sz="1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smtClean="0">
                          <a:latin typeface="Times New Roman" pitchFamily="18" charset="0"/>
                          <a:cs typeface="Times New Roman" pitchFamily="18" charset="0"/>
                        </a:rPr>
                        <a:t>Khó</a:t>
                      </a:r>
                      <a:r>
                        <a:rPr lang="en-US" sz="1700" baseline="0" smtClean="0">
                          <a:latin typeface="Times New Roman" pitchFamily="18" charset="0"/>
                          <a:cs typeface="Times New Roman" pitchFamily="18" charset="0"/>
                        </a:rPr>
                        <a:t> thở: gắng sức, không phù, gan không to</a:t>
                      </a:r>
                      <a:endParaRPr lang="en-US" sz="1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2240">
                <a:tc>
                  <a:txBody>
                    <a:bodyPr/>
                    <a:lstStyle/>
                    <a:p>
                      <a:r>
                        <a:rPr lang="en-US" sz="1700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1700" baseline="0" smtClean="0">
                          <a:latin typeface="Times New Roman" pitchFamily="18" charset="0"/>
                          <a:cs typeface="Times New Roman" pitchFamily="18" charset="0"/>
                        </a:rPr>
                        <a:t> II</a:t>
                      </a:r>
                      <a:endParaRPr lang="en-US" sz="1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smtClean="0">
                          <a:latin typeface="Times New Roman" pitchFamily="18" charset="0"/>
                          <a:cs typeface="Times New Roman" pitchFamily="18" charset="0"/>
                        </a:rPr>
                        <a:t>Khó</a:t>
                      </a:r>
                      <a:r>
                        <a:rPr lang="en-US" sz="1700" baseline="0" smtClean="0">
                          <a:latin typeface="Times New Roman" pitchFamily="18" charset="0"/>
                          <a:cs typeface="Times New Roman" pitchFamily="18" charset="0"/>
                        </a:rPr>
                        <a:t> thở khi đi lại, gan chưa to hoặc to ít, 2 cm dưới bờ sườn</a:t>
                      </a:r>
                      <a:endParaRPr lang="en-US" sz="1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40953">
                <a:tc>
                  <a:txBody>
                    <a:bodyPr/>
                    <a:lstStyle/>
                    <a:p>
                      <a:r>
                        <a:rPr lang="en-US" sz="1700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1700" baseline="0" smtClean="0">
                          <a:latin typeface="Times New Roman" pitchFamily="18" charset="0"/>
                          <a:cs typeface="Times New Roman" pitchFamily="18" charset="0"/>
                        </a:rPr>
                        <a:t> III</a:t>
                      </a:r>
                      <a:endParaRPr lang="en-US" sz="1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smtClean="0">
                          <a:latin typeface="Times New Roman" pitchFamily="18" charset="0"/>
                          <a:cs typeface="Times New Roman" pitchFamily="18" charset="0"/>
                        </a:rPr>
                        <a:t>Khó</a:t>
                      </a:r>
                      <a:r>
                        <a:rPr lang="en-US" sz="1700" baseline="0" smtClean="0">
                          <a:latin typeface="Times New Roman" pitchFamily="18" charset="0"/>
                          <a:cs typeface="Times New Roman" pitchFamily="18" charset="0"/>
                        </a:rPr>
                        <a:t> thở nặng, phù toàn thân, gan &gt; 3 cm dưới sườn – gần sát rốn, điều trị gan nhỏ lại bình thường</a:t>
                      </a:r>
                      <a:endParaRPr lang="en-US" sz="1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77657">
                <a:tc>
                  <a:txBody>
                    <a:bodyPr/>
                    <a:lstStyle/>
                    <a:p>
                      <a:r>
                        <a:rPr lang="en-US" sz="1700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1700" baseline="0" smtClean="0">
                          <a:latin typeface="Times New Roman" pitchFamily="18" charset="0"/>
                          <a:cs typeface="Times New Roman" pitchFamily="18" charset="0"/>
                        </a:rPr>
                        <a:t> IV</a:t>
                      </a:r>
                      <a:endParaRPr lang="en-US" sz="1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smtClean="0">
                          <a:latin typeface="Times New Roman" pitchFamily="18" charset="0"/>
                          <a:cs typeface="Times New Roman" pitchFamily="18" charset="0"/>
                        </a:rPr>
                        <a:t>Khó</a:t>
                      </a:r>
                      <a:r>
                        <a:rPr lang="en-US" sz="1700" baseline="0" smtClean="0">
                          <a:latin typeface="Times New Roman" pitchFamily="18" charset="0"/>
                          <a:cs typeface="Times New Roman" pitchFamily="18" charset="0"/>
                        </a:rPr>
                        <a:t> thở thường xuyên, gan &gt; 3 cm dưới bờ sườn, điều trị không đáp ứng</a:t>
                      </a:r>
                      <a:endParaRPr lang="en-US" sz="1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22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" y="0"/>
            <a:ext cx="9144000" cy="884466"/>
          </a:xfrm>
        </p:spPr>
        <p:txBody>
          <a:bodyPr/>
          <a:lstStyle/>
          <a:p>
            <a:r>
              <a:rPr lang="en-US" smtClean="0"/>
              <a:t>V.  Điều trị</a:t>
            </a: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047660" y="699542"/>
            <a:ext cx="1440160" cy="8640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Điều trị suy tim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868144" y="1853785"/>
            <a:ext cx="1440160" cy="8640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Loại bỏ yếu tố nguy cơ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50509" y="1865421"/>
            <a:ext cx="1723121" cy="8640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Điều trị nguyên nhân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93528" y="1865421"/>
            <a:ext cx="1485615" cy="86409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Điều trị tình trạng suy tim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5576" y="3095657"/>
            <a:ext cx="1738371" cy="8640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Giảm tiền gánh</a:t>
            </a:r>
          </a:p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(lợi tiểu)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12070" y="3095657"/>
            <a:ext cx="1728192" cy="8640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Giảm hậu gánh</a:t>
            </a:r>
          </a:p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(giãn mạch)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80537" y="3063692"/>
            <a:ext cx="2168114" cy="89606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Tăng co bóp  cơ tim</a:t>
            </a:r>
          </a:p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(trợ tim, ức chế men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23739" y="3079674"/>
            <a:ext cx="1440160" cy="8640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Giảm tần số tim</a:t>
            </a:r>
          </a:p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(ức chế Beta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>
            <a:stCxn id="5" idx="2"/>
          </p:cNvCxnSpPr>
          <p:nvPr/>
        </p:nvCxnSpPr>
        <p:spPr>
          <a:xfrm>
            <a:off x="4767740" y="1563638"/>
            <a:ext cx="0" cy="29014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93947" y="1708711"/>
            <a:ext cx="409427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493947" y="1708711"/>
            <a:ext cx="0" cy="15671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6" idx="0"/>
          </p:cNvCxnSpPr>
          <p:nvPr/>
        </p:nvCxnSpPr>
        <p:spPr>
          <a:xfrm>
            <a:off x="6588224" y="1708711"/>
            <a:ext cx="0" cy="145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850509" y="2859782"/>
            <a:ext cx="581783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50509" y="2859782"/>
            <a:ext cx="0" cy="21989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10" idx="0"/>
          </p:cNvCxnSpPr>
          <p:nvPr/>
        </p:nvCxnSpPr>
        <p:spPr>
          <a:xfrm>
            <a:off x="3576166" y="2859782"/>
            <a:ext cx="0" cy="2358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11" idx="0"/>
          </p:cNvCxnSpPr>
          <p:nvPr/>
        </p:nvCxnSpPr>
        <p:spPr>
          <a:xfrm>
            <a:off x="5664594" y="2859782"/>
            <a:ext cx="0" cy="20391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668344" y="2859782"/>
            <a:ext cx="0" cy="20391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ight Brace 36"/>
          <p:cNvSpPr/>
          <p:nvPr/>
        </p:nvSpPr>
        <p:spPr>
          <a:xfrm>
            <a:off x="1259632" y="987574"/>
            <a:ext cx="590877" cy="1990145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7797" y="1004429"/>
            <a:ext cx="1375558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smtClean="0">
                <a:latin typeface="Times New Roman" pitchFamily="18" charset="0"/>
                <a:cs typeface="Times New Roman" pitchFamily="18" charset="0"/>
              </a:rPr>
              <a:t>Bệnh van tim, viêm cơ tim cấp, nhổi     máu cơ tim, phì đại thất   trái, rối loạn nhịp tim</a:t>
            </a:r>
            <a:endParaRPr lang="en-US" sz="17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Left Brace 38"/>
          <p:cNvSpPr/>
          <p:nvPr/>
        </p:nvSpPr>
        <p:spPr>
          <a:xfrm>
            <a:off x="7339211" y="1057929"/>
            <a:ext cx="504056" cy="1741943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8100392" y="113159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7843266" y="1316256"/>
            <a:ext cx="97720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smtClean="0">
                <a:latin typeface="Times New Roman" pitchFamily="18" charset="0"/>
                <a:cs typeface="Times New Roman" pitchFamily="18" charset="0"/>
              </a:rPr>
              <a:t>Rượu,       thuốc lá,   cà phê,     stress</a:t>
            </a:r>
            <a:endParaRPr lang="en-US" sz="17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3007" y="4166959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Giảm lượng nước và dịch vào cơ thể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95228" y="4205172"/>
            <a:ext cx="198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Ăn nhạt, thuốc  chẹn kênh canxi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30215" y="4339174"/>
            <a:ext cx="1468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Thở oxy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982259" y="4166959"/>
            <a:ext cx="1652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Thuốc chẹn Beta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59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339502"/>
            <a:ext cx="6912768" cy="460648"/>
          </a:xfrm>
        </p:spPr>
        <p:txBody>
          <a:bodyPr/>
          <a:lstStyle/>
          <a:p>
            <a:r>
              <a:rPr lang="en-US" sz="23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Phác đồ điều trị theo 4 cấp độ:</a:t>
            </a:r>
            <a:endParaRPr lang="en-US" sz="23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87574"/>
            <a:ext cx="6767220" cy="3267733"/>
          </a:xfrm>
        </p:spPr>
      </p:pic>
    </p:spTree>
    <p:extLst>
      <p:ext uri="{BB962C8B-B14F-4D97-AF65-F5344CB8AC3E}">
        <p14:creationId xmlns:p14="http://schemas.microsoft.com/office/powerpoint/2010/main" val="114818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827" y="-100854"/>
            <a:ext cx="5799509" cy="524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5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84238"/>
          </a:xfrm>
          <a:prstGeom prst="rect">
            <a:avLst/>
          </a:prstGeom>
        </p:spPr>
        <p:txBody>
          <a:bodyPr/>
          <a:lstStyle/>
          <a:p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 ảnh thuốc</a:t>
            </a:r>
            <a:endParaRPr 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C:\Users\admin\Desktop\tải xuống.jpg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98" y="1196948"/>
            <a:ext cx="2952750" cy="1656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488" y="3059324"/>
            <a:ext cx="2863721" cy="1734015"/>
          </a:xfrm>
          <a:prstGeom prst="rect">
            <a:avLst/>
          </a:prstGeom>
          <a:noFill/>
        </p:spPr>
      </p:pic>
      <p:pic>
        <p:nvPicPr>
          <p:cNvPr id="7" name="Picture 6" descr="C:\Users\admin\Desktop\tải xuống (4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858" y="768219"/>
            <a:ext cx="2592288" cy="2091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admin\Desktop\tải xuống (6)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204" y="3029712"/>
            <a:ext cx="2564765" cy="1793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admin\Desktop\tải xuống (7)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5766"/>
            <a:ext cx="1820663" cy="221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admin\Desktop\tải xuống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78761"/>
            <a:ext cx="3182620" cy="1437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admin\Desktop\tải xuống (2)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59782"/>
            <a:ext cx="2520280" cy="18053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969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2245" y="2110085"/>
            <a:ext cx="3839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 </a:t>
            </a:r>
            <a:endParaRPr lang="en-US" sz="5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770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9144000" cy="699542"/>
          </a:xfrm>
        </p:spPr>
        <p:txBody>
          <a:bodyPr/>
          <a:lstStyle/>
          <a:p>
            <a:pPr marL="857250" indent="-857250">
              <a:buFont typeface="+mj-lt"/>
              <a:buAutoNum type="romanUcPeriod"/>
            </a:pPr>
            <a:r>
              <a:rPr lang="vi-VN" smtClean="0">
                <a:latin typeface="+mj-lt"/>
              </a:rPr>
              <a:t> Định nghĩa và sinh lý bệnh</a:t>
            </a:r>
            <a:r>
              <a:rPr lang="en-US" smtClean="0">
                <a:latin typeface="+mj-lt"/>
              </a:rPr>
              <a:t> :</a:t>
            </a:r>
            <a:endParaRPr lang="en-US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99542"/>
            <a:ext cx="8496944" cy="460648"/>
          </a:xfrm>
        </p:spPr>
        <p:txBody>
          <a:bodyPr/>
          <a:lstStyle/>
          <a:p>
            <a:r>
              <a:rPr lang="vi-VN" sz="2300" b="1" smtClean="0">
                <a:solidFill>
                  <a:schemeClr val="tx1"/>
                </a:solidFill>
                <a:latin typeface="+mj-lt"/>
              </a:rPr>
              <a:t>1. Định nghĩa suy tim:</a:t>
            </a:r>
            <a:endParaRPr lang="en-US" sz="23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67544" y="1203598"/>
            <a:ext cx="8280920" cy="2995737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vi-VN" sz="2000" smtClean="0">
                <a:solidFill>
                  <a:schemeClr val="tx1"/>
                </a:solidFill>
                <a:latin typeface="+mj-lt"/>
              </a:rPr>
              <a:t>Là hội chứng lâm sàng phức tạp, hậu quả do tổn thương cấu trúc,             chức năng tiếp nhận đủ máu của tâm thất hoặc tống máu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vi-VN" sz="2000" smtClean="0">
                <a:solidFill>
                  <a:schemeClr val="tx1"/>
                </a:solidFill>
                <a:latin typeface="+mj-lt"/>
              </a:rPr>
              <a:t>Là một bệnh lý mà cơ tim mất khả năng cung cấp nhu cầu máu cho cơ thể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vi-VN" sz="2000" smtClean="0">
                <a:solidFill>
                  <a:schemeClr val="tx1"/>
                </a:solidFill>
                <a:latin typeface="+mj-lt"/>
              </a:rPr>
              <a:t>Là một bệnh lý mà cung tim không đủ đáp ứng cung cấp Oxy trong sinh hoạt hằng ngày.</a:t>
            </a:r>
            <a:endParaRPr lang="en-US" sz="20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87774"/>
            <a:ext cx="4248472" cy="212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017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5486"/>
            <a:ext cx="8496944" cy="460648"/>
          </a:xfrm>
        </p:spPr>
        <p:txBody>
          <a:bodyPr/>
          <a:lstStyle/>
          <a:p>
            <a:r>
              <a:rPr lang="vi-VN" sz="2300" b="1" smtClean="0">
                <a:solidFill>
                  <a:schemeClr val="tx1"/>
                </a:solidFill>
                <a:latin typeface="+mj-lt"/>
              </a:rPr>
              <a:t>2. Sinh lý bệnh :</a:t>
            </a:r>
            <a:endParaRPr lang="en-US" sz="23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17480" y="731187"/>
            <a:ext cx="8496944" cy="2995737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vi-VN" sz="2000" smtClean="0">
                <a:solidFill>
                  <a:schemeClr val="tx1"/>
                </a:solidFill>
                <a:latin typeface="+mj-lt"/>
              </a:rPr>
              <a:t>Có 4 yếu tố ảnh hưởng đến cung lượng tim: </a:t>
            </a:r>
          </a:p>
          <a:p>
            <a:pPr marL="1200150" lvl="1" indent="-457200">
              <a:buFont typeface="Courier New" pitchFamily="49" charset="0"/>
              <a:buChar char="o"/>
            </a:pPr>
            <a:r>
              <a:rPr lang="vi-VN" sz="2000" smtClean="0">
                <a:solidFill>
                  <a:schemeClr val="tx1"/>
                </a:solidFill>
                <a:latin typeface="+mj-lt"/>
              </a:rPr>
              <a:t>Tiền gánh: Độ kéo dài của sợi cơ tim sau tâm trương</a:t>
            </a:r>
          </a:p>
          <a:p>
            <a:pPr marL="1200150" lvl="1" indent="-457200">
              <a:buFont typeface="Courier New" pitchFamily="49" charset="0"/>
              <a:buChar char="o"/>
            </a:pPr>
            <a:r>
              <a:rPr lang="vi-VN" sz="2000" smtClean="0">
                <a:latin typeface="+mj-lt"/>
              </a:rPr>
              <a:t>Hậu gánh: Sức cản  của tim trong quá trình tống máu</a:t>
            </a:r>
          </a:p>
          <a:p>
            <a:pPr marL="1200150" lvl="1" indent="-457200">
              <a:buFont typeface="Courier New" pitchFamily="49" charset="0"/>
              <a:buChar char="o"/>
            </a:pPr>
            <a:r>
              <a:rPr lang="vi-VN" sz="2000" smtClean="0">
                <a:solidFill>
                  <a:schemeClr val="tx1"/>
                </a:solidFill>
                <a:latin typeface="+mj-lt"/>
              </a:rPr>
              <a:t>Sức co bóp cơ tim: Làm tăng thể tích tống máu tong thì tâm thu</a:t>
            </a:r>
          </a:p>
          <a:p>
            <a:pPr lvl="1" indent="0">
              <a:buNone/>
            </a:pPr>
            <a:endParaRPr lang="vi-VN" sz="2000" smtClean="0">
              <a:solidFill>
                <a:schemeClr val="tx1"/>
              </a:solidFill>
              <a:latin typeface="+mj-lt"/>
            </a:endParaRPr>
          </a:p>
          <a:p>
            <a:pPr marL="1200150" lvl="1" indent="-457200">
              <a:buFont typeface="Courier New" pitchFamily="49" charset="0"/>
              <a:buChar char="o"/>
            </a:pPr>
            <a:endParaRPr lang="en-GB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88231" y="2499742"/>
            <a:ext cx="1296144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mtClean="0">
                <a:latin typeface="+mj-lt"/>
              </a:rPr>
              <a:t>Sức co bóp cơ tim</a:t>
            </a:r>
            <a:endParaRPr lang="en-GB"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70216" y="3344196"/>
            <a:ext cx="1368152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mtClean="0">
                <a:latin typeface="+mj-lt"/>
              </a:rPr>
              <a:t>Cung lượng tim</a:t>
            </a:r>
            <a:endParaRPr lang="en-GB"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13824" y="3344196"/>
            <a:ext cx="1152128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mtClean="0">
                <a:latin typeface="+mj-lt"/>
              </a:rPr>
              <a:t>Hậu gánh</a:t>
            </a:r>
            <a:endParaRPr lang="en-GB">
              <a:latin typeface="+mj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94" y="3344196"/>
            <a:ext cx="1152128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mtClean="0">
                <a:latin typeface="+mj-lt"/>
              </a:rPr>
              <a:t>Tiền gánh</a:t>
            </a:r>
            <a:endParaRPr lang="en-GB"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70216" y="4155926"/>
            <a:ext cx="1368152" cy="68186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mtClean="0">
                <a:latin typeface="+mj-lt"/>
              </a:rPr>
              <a:t>Tần số tim</a:t>
            </a:r>
            <a:endParaRPr lang="en-GB">
              <a:latin typeface="+mj-lt"/>
            </a:endParaRPr>
          </a:p>
        </p:txBody>
      </p:sp>
      <p:cxnSp>
        <p:nvCxnSpPr>
          <p:cNvPr id="14" name="Straight Arrow Connector 13"/>
          <p:cNvCxnSpPr>
            <a:stCxn id="11" idx="3"/>
            <a:endCxn id="9" idx="1"/>
          </p:cNvCxnSpPr>
          <p:nvPr/>
        </p:nvCxnSpPr>
        <p:spPr>
          <a:xfrm>
            <a:off x="1155022" y="3596224"/>
            <a:ext cx="41519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1"/>
            <a:endCxn id="9" idx="3"/>
          </p:cNvCxnSpPr>
          <p:nvPr/>
        </p:nvCxnSpPr>
        <p:spPr>
          <a:xfrm flipH="1">
            <a:off x="2938368" y="3596224"/>
            <a:ext cx="4754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0"/>
          </p:cNvCxnSpPr>
          <p:nvPr/>
        </p:nvCxnSpPr>
        <p:spPr>
          <a:xfrm flipV="1">
            <a:off x="2254292" y="3848252"/>
            <a:ext cx="0" cy="3076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2"/>
            <a:endCxn id="9" idx="0"/>
          </p:cNvCxnSpPr>
          <p:nvPr/>
        </p:nvCxnSpPr>
        <p:spPr>
          <a:xfrm>
            <a:off x="2236303" y="3003798"/>
            <a:ext cx="17989" cy="3403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456" y="2211710"/>
            <a:ext cx="4470544" cy="281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97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265" y="-164554"/>
            <a:ext cx="9144000" cy="884466"/>
          </a:xfrm>
        </p:spPr>
        <p:txBody>
          <a:bodyPr/>
          <a:lstStyle/>
          <a:p>
            <a:r>
              <a:rPr lang="vi-VN" smtClean="0"/>
              <a:t>II.  Nguyên nhân :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0" y="699542"/>
            <a:ext cx="8964488" cy="2923729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vi-VN" sz="2100" b="1" smtClean="0">
                <a:solidFill>
                  <a:schemeClr val="tx1"/>
                </a:solidFill>
                <a:latin typeface="+mj-lt"/>
              </a:rPr>
              <a:t>Suy tim trái :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vi-VN" sz="1900" smtClean="0">
                <a:latin typeface="+mj-lt"/>
              </a:rPr>
              <a:t>Tăng huyết áp động mạch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vi-VN" sz="1900">
                <a:latin typeface="+mj-lt"/>
              </a:rPr>
              <a:t>Rối loạn nhịp </a:t>
            </a:r>
            <a:r>
              <a:rPr lang="vi-VN" sz="1900" smtClean="0">
                <a:latin typeface="+mj-lt"/>
              </a:rPr>
              <a:t>tim; Viêm </a:t>
            </a:r>
            <a:r>
              <a:rPr lang="vi-VN" sz="1900">
                <a:latin typeface="+mj-lt"/>
              </a:rPr>
              <a:t>cơ </a:t>
            </a:r>
            <a:r>
              <a:rPr lang="vi-VN" sz="1900" smtClean="0">
                <a:latin typeface="+mj-lt"/>
              </a:rPr>
              <a:t>tim; nhồi </a:t>
            </a:r>
            <a:r>
              <a:rPr lang="vi-VN" sz="1900">
                <a:latin typeface="+mj-lt"/>
              </a:rPr>
              <a:t>máu cơ tim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vi-VN" sz="1900">
                <a:latin typeface="+mj-lt"/>
              </a:rPr>
              <a:t>Bệnh van </a:t>
            </a:r>
            <a:r>
              <a:rPr lang="vi-VN" sz="1900" smtClean="0">
                <a:latin typeface="+mj-lt"/>
              </a:rPr>
              <a:t>tim: hở van 2 lá...; Bệnh </a:t>
            </a:r>
            <a:r>
              <a:rPr lang="vi-VN" sz="1900">
                <a:latin typeface="+mj-lt"/>
              </a:rPr>
              <a:t>tim bẩm </a:t>
            </a:r>
            <a:r>
              <a:rPr lang="vi-VN" sz="1900" smtClean="0">
                <a:latin typeface="+mj-lt"/>
              </a:rPr>
              <a:t>sinh</a:t>
            </a:r>
            <a:endParaRPr lang="vi-VN" sz="1900">
              <a:latin typeface="+mj-lt"/>
            </a:endParaRPr>
          </a:p>
          <a:p>
            <a:pPr marL="457200" indent="-457200">
              <a:buAutoNum type="arabicPeriod"/>
            </a:pPr>
            <a:r>
              <a:rPr lang="vi-VN" sz="2100" b="1" smtClean="0">
                <a:solidFill>
                  <a:schemeClr val="tx1"/>
                </a:solidFill>
                <a:latin typeface="+mj-lt"/>
              </a:rPr>
              <a:t>Suy tim phải: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vi-VN" sz="1900" smtClean="0">
                <a:latin typeface="+mj-lt"/>
              </a:rPr>
              <a:t>Bệnh phổi mãn tính; nhồi máu phổi;  Tăng áp lực động mạch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vi-VN" sz="1900" smtClean="0">
                <a:solidFill>
                  <a:schemeClr val="tx1"/>
                </a:solidFill>
                <a:latin typeface="+mj-lt"/>
              </a:rPr>
              <a:t>Gù vẹo cột sống và dị dạng lồng ngực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vi-VN" sz="1900" smtClean="0">
                <a:latin typeface="+mj-lt"/>
              </a:rPr>
              <a:t>Hẹp van 2 lá ; Bệnh tim bẩm sinh: hẹp động mạch phổi, thông liên nhĩ thất</a:t>
            </a:r>
            <a:endParaRPr lang="vi-VN" sz="1900" smtClean="0">
              <a:solidFill>
                <a:schemeClr val="tx1"/>
              </a:solidFill>
              <a:latin typeface="+mj-lt"/>
            </a:endParaRPr>
          </a:p>
          <a:p>
            <a:pPr marL="457200" indent="-457200">
              <a:buAutoNum type="arabicPeriod"/>
            </a:pPr>
            <a:r>
              <a:rPr lang="vi-VN" sz="2100" b="1" smtClean="0">
                <a:solidFill>
                  <a:schemeClr val="tx1"/>
                </a:solidFill>
                <a:latin typeface="+mj-lt"/>
              </a:rPr>
              <a:t>Suy tim toàn bộ: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vi-VN" sz="1900" smtClean="0">
                <a:latin typeface="+mj-lt"/>
              </a:rPr>
              <a:t>Suy tim trái </a:t>
            </a:r>
            <a:r>
              <a:rPr lang="vi-VN" sz="1900" smtClean="0">
                <a:latin typeface="+mj-lt"/>
                <a:sym typeface="Wingdings 3"/>
              </a:rPr>
              <a:t> suy tim toàn bộ; Viêm tim toàn bộ do thấp tim, viêm cơ tim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vi-VN" sz="1900" smtClean="0">
                <a:solidFill>
                  <a:schemeClr val="tx1"/>
                </a:solidFill>
                <a:latin typeface="+mj-lt"/>
                <a:sym typeface="Wingdings 3"/>
              </a:rPr>
              <a:t>Bệnh cơ tim giảm; 1 số nguyên nhân khác : cường giáp trạng, thiếu vitamin B1</a:t>
            </a:r>
            <a:endParaRPr lang="vi-VN" sz="1900" smtClean="0">
              <a:solidFill>
                <a:schemeClr val="tx1"/>
              </a:solidFill>
              <a:latin typeface="+mj-lt"/>
            </a:endParaRPr>
          </a:p>
          <a:p>
            <a:pPr marL="1085850" lvl="1" indent="-342900">
              <a:buFont typeface="Arial" pitchFamily="34" charset="0"/>
              <a:buChar char="•"/>
            </a:pPr>
            <a:endParaRPr lang="en-US" sz="1900" b="1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262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000"/>
            <a:ext cx="9144000" cy="884466"/>
          </a:xfrm>
        </p:spPr>
        <p:txBody>
          <a:bodyPr/>
          <a:lstStyle/>
          <a:p>
            <a:r>
              <a:rPr lang="vi-VN" smtClean="0"/>
              <a:t>III.  Triệu chứng: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71550"/>
            <a:ext cx="8496944" cy="460648"/>
          </a:xfrm>
        </p:spPr>
        <p:txBody>
          <a:bodyPr/>
          <a:lstStyle/>
          <a:p>
            <a:r>
              <a:rPr lang="vi-VN" sz="2300" b="1" smtClean="0">
                <a:solidFill>
                  <a:schemeClr val="tx1"/>
                </a:solidFill>
                <a:latin typeface="+mj-lt"/>
              </a:rPr>
              <a:t>1. Suy tim trái:</a:t>
            </a:r>
            <a:endParaRPr lang="en-US" sz="2300" b="1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398120226"/>
              </p:ext>
            </p:extLst>
          </p:nvPr>
        </p:nvGraphicFramePr>
        <p:xfrm>
          <a:off x="107504" y="915566"/>
          <a:ext cx="903649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1560" y="2478453"/>
            <a:ext cx="1681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smtClean="0">
                <a:latin typeface="+mj-lt"/>
              </a:rPr>
              <a:t>a)  Lâm sàng</a:t>
            </a:r>
            <a:endParaRPr lang="en-GB" sz="2000" b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21563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0528" y="239935"/>
            <a:ext cx="8496944" cy="460648"/>
          </a:xfrm>
        </p:spPr>
        <p:txBody>
          <a:bodyPr/>
          <a:lstStyle/>
          <a:p>
            <a:r>
              <a:rPr lang="vi-VN" sz="2300" b="1" smtClean="0">
                <a:solidFill>
                  <a:schemeClr val="tx1"/>
                </a:solidFill>
                <a:latin typeface="+mj-lt"/>
              </a:rPr>
              <a:t>    b)  Cận lâm sàng của suy tim trái: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0" y="646972"/>
            <a:ext cx="4278245" cy="3960440"/>
          </a:xfrm>
        </p:spPr>
        <p:txBody>
          <a:bodyPr/>
          <a:lstStyle/>
          <a:p>
            <a:pPr marL="342900" lvl="0" indent="-342900" latinLnBrk="0">
              <a:buFont typeface="Arial" pitchFamily="34" charset="0"/>
              <a:buChar char="•"/>
            </a:pPr>
            <a:r>
              <a:rPr lang="vi-VN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 quang</a:t>
            </a:r>
            <a:r>
              <a:rPr lang="vi-VN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Tim to, nhĩ trái lớn hơn. Trong hở 2 lá, thất trái gian, cung dưới trái phồng và dày, phổi mờ</a:t>
            </a:r>
          </a:p>
          <a:p>
            <a:pPr marL="342900" lvl="0" indent="-342900" latinLnBrk="0">
              <a:buFont typeface="Arial" pitchFamily="34" charset="0"/>
              <a:buChar char="•"/>
            </a:pPr>
            <a:r>
              <a:rPr lang="vi-VN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 tâm đồ</a:t>
            </a:r>
            <a:r>
              <a:rPr lang="vi-VN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Tăng gánh tâm trương, tâm thu thất trái. Trục trái, dày thất trái</a:t>
            </a:r>
          </a:p>
          <a:p>
            <a:pPr marL="342900" lvl="0" indent="-342900" latinLnBrk="0">
              <a:buFont typeface="Arial" pitchFamily="34" charset="0"/>
              <a:buChar char="•"/>
            </a:pPr>
            <a:r>
              <a:rPr lang="vi-VN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Siêu âm tim</a:t>
            </a:r>
            <a:r>
              <a:rPr lang="vi-VN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Buồng thất trái giãn to, cho biết chức năng và nguyên nhân suy tim trái</a:t>
            </a:r>
          </a:p>
          <a:p>
            <a:pPr marL="342900" lvl="0" indent="-342900" latinLnBrk="0">
              <a:buFont typeface="Arial" pitchFamily="34" charset="0"/>
              <a:buChar char="•"/>
            </a:pPr>
            <a:r>
              <a:rPr lang="vi-VN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Thăm dò huyết động</a:t>
            </a:r>
            <a:r>
              <a:rPr lang="vi-VN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chụp mạch đánh giá chính xác độ nhẹ của bệnh</a:t>
            </a:r>
            <a:endParaRPr lang="en-GB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F:\bệnh lý học\37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7494"/>
            <a:ext cx="3744416" cy="250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bệnh lý học\Phan_loai_suy_tim-300x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79" y="3003798"/>
            <a:ext cx="4553272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14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7494"/>
            <a:ext cx="2592288" cy="460648"/>
          </a:xfrm>
        </p:spPr>
        <p:txBody>
          <a:bodyPr/>
          <a:lstStyle/>
          <a:p>
            <a:r>
              <a:rPr lang="en-US" sz="23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Suy tim phải :</a:t>
            </a:r>
            <a:endParaRPr lang="en-US" sz="23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622030262"/>
              </p:ext>
            </p:extLst>
          </p:nvPr>
        </p:nvGraphicFramePr>
        <p:xfrm>
          <a:off x="2195736" y="123478"/>
          <a:ext cx="6624736" cy="4711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5439" y="987574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a) Lâm sàng</a:t>
            </a:r>
            <a:r>
              <a:rPr lang="en-US" b="1" smtClean="0"/>
              <a:t>: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55083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67494"/>
            <a:ext cx="8496944" cy="460648"/>
          </a:xfrm>
        </p:spPr>
        <p:txBody>
          <a:bodyPr/>
          <a:lstStyle/>
          <a:p>
            <a:r>
              <a:rPr lang="en-US" sz="23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Cận lâm sàng của suy tim phải:</a:t>
            </a:r>
            <a:endParaRPr lang="en-US" sz="23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9703" y="915566"/>
            <a:ext cx="5951733" cy="3312368"/>
          </a:xfrm>
        </p:spPr>
        <p:txBody>
          <a:bodyPr anchor="t"/>
          <a:lstStyle/>
          <a:p>
            <a:pPr marL="36576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 quang:</a:t>
            </a:r>
            <a:r>
              <a:rPr 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Phổi sáng suy tim do hẹp van động     mạch phổi, còn lại phổi mờ, cung động mạch       phổi giãn,  mỏm tim hếch lên,..</a:t>
            </a:r>
          </a:p>
          <a:p>
            <a:pPr marL="36576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 tâm đồ:</a:t>
            </a:r>
            <a:r>
              <a:rPr 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Trục phải, dày thất phải</a:t>
            </a:r>
          </a:p>
          <a:p>
            <a:pPr marL="36576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Siêu âm tim: </a:t>
            </a:r>
            <a:r>
              <a:rPr 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Thất phải giãn to, tăng áp động     mạch phổi</a:t>
            </a:r>
          </a:p>
          <a:p>
            <a:pPr marL="36576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Thăm dò huyết động: </a:t>
            </a:r>
            <a:r>
              <a:rPr 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Tăng áp lực cuối tâm        trương thất phải, áp lực động, áp lực động mạch  chủ thường tăng</a:t>
            </a:r>
            <a:endParaRPr lang="en-US"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F:\bệnh lý học\chỉ mụ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87574"/>
            <a:ext cx="3504343" cy="262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26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3478"/>
            <a:ext cx="8496944" cy="460648"/>
          </a:xfrm>
        </p:spPr>
        <p:txBody>
          <a:bodyPr/>
          <a:lstStyle/>
          <a:p>
            <a:r>
              <a:rPr lang="en-US" sz="23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Suy tim toàn bộ:</a:t>
            </a:r>
            <a:endParaRPr lang="en-US" sz="23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992611"/>
            <a:ext cx="2160240" cy="3939568"/>
          </a:xfrm>
        </p:spPr>
      </p:pic>
      <p:sp>
        <p:nvSpPr>
          <p:cNvPr id="5" name="TextBox 4"/>
          <p:cNvSpPr txBox="1"/>
          <p:nvPr/>
        </p:nvSpPr>
        <p:spPr>
          <a:xfrm>
            <a:off x="467544" y="627534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>
                  <a:lumMod val="75000"/>
                </a:schemeClr>
              </a:buClr>
              <a:buFont typeface="Times New Roman" pitchFamily="18" charset="0"/>
              <a:buChar char="ᴥ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Triệu chứng suy tim phải và trái. Suy tim phải ưu thế hơn 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Times New Roman" pitchFamily="18" charset="0"/>
              <a:buChar char="ᴥ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Chụp X quang tim toàn bộ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91630"/>
            <a:ext cx="356496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AngsanaUPC" pitchFamily="18" charset="-34"/>
              <a:buChar char="๑"/>
            </a:pPr>
            <a:r>
              <a:rPr lang="en-US" sz="1850" b="1" smtClean="0">
                <a:latin typeface="Times New Roman" pitchFamily="18" charset="0"/>
                <a:cs typeface="Times New Roman" pitchFamily="18" charset="0"/>
              </a:rPr>
              <a:t>Suy tim phải</a:t>
            </a:r>
          </a:p>
          <a:p>
            <a:pPr marL="742950" lvl="1" indent="-28575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AngsanaUPC" pitchFamily="18" charset="-34"/>
              <a:buChar char="๑"/>
            </a:pPr>
            <a:r>
              <a:rPr lang="en-US" sz="1850" smtClean="0">
                <a:latin typeface="Times New Roman" pitchFamily="18" charset="0"/>
                <a:cs typeface="Times New Roman" pitchFamily="18" charset="0"/>
              </a:rPr>
              <a:t>Khó thở thường xuyên</a:t>
            </a:r>
          </a:p>
          <a:p>
            <a:pPr marL="742950" lvl="1" indent="-28575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AngsanaUPC" pitchFamily="18" charset="-34"/>
              <a:buChar char="๑"/>
            </a:pPr>
            <a:r>
              <a:rPr lang="en-US" sz="1850" smtClean="0">
                <a:latin typeface="Times New Roman" pitchFamily="18" charset="0"/>
                <a:cs typeface="Times New Roman" pitchFamily="18" charset="0"/>
              </a:rPr>
              <a:t>Gan to, tĩnh mạch cổ nổi</a:t>
            </a:r>
          </a:p>
          <a:p>
            <a:pPr marL="742950" lvl="1" indent="-28575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AngsanaUPC" pitchFamily="18" charset="-34"/>
              <a:buChar char="๑"/>
            </a:pPr>
            <a:r>
              <a:rPr lang="en-US" sz="1850" smtClean="0">
                <a:latin typeface="Times New Roman" pitchFamily="18" charset="0"/>
                <a:cs typeface="Times New Roman" pitchFamily="18" charset="0"/>
              </a:rPr>
              <a:t>Phù: chi dưới   </a:t>
            </a:r>
            <a:r>
              <a:rPr lang="en-US" sz="1850" smtClean="0">
                <a:latin typeface="Times New Roman" pitchFamily="18" charset="0"/>
                <a:cs typeface="Times New Roman" pitchFamily="18" charset="0"/>
                <a:sym typeface="Wingdings 3"/>
              </a:rPr>
              <a:t>                toàn thân, cổ trướng</a:t>
            </a:r>
          </a:p>
          <a:p>
            <a:pPr marL="742950" lvl="1" indent="-28575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AngsanaUPC" pitchFamily="18" charset="-34"/>
              <a:buChar char="๑"/>
            </a:pPr>
            <a:r>
              <a:rPr lang="en-US" sz="1850" smtClean="0">
                <a:latin typeface="Times New Roman" pitchFamily="18" charset="0"/>
                <a:cs typeface="Times New Roman" pitchFamily="18" charset="0"/>
                <a:sym typeface="Wingdings 3"/>
              </a:rPr>
              <a:t>Tràn dịch màng phổi, tim</a:t>
            </a:r>
          </a:p>
          <a:p>
            <a:pPr marL="742950" lvl="1" indent="-28575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AngsanaUPC" pitchFamily="18" charset="-34"/>
              <a:buChar char="๑"/>
            </a:pPr>
            <a:r>
              <a:rPr lang="en-US" sz="1850" smtClean="0">
                <a:latin typeface="Times New Roman" pitchFamily="18" charset="0"/>
                <a:cs typeface="Times New Roman" pitchFamily="18" charset="0"/>
                <a:sym typeface="Wingdings 3"/>
              </a:rPr>
              <a:t>Áp lực tĩnh mạch tăng cao</a:t>
            </a:r>
          </a:p>
          <a:p>
            <a:pPr marL="742950" lvl="1" indent="-28575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AngsanaUPC" pitchFamily="18" charset="-34"/>
              <a:buChar char="๑"/>
            </a:pPr>
            <a:r>
              <a:rPr lang="en-US" sz="1850" smtClean="0">
                <a:latin typeface="Times New Roman" pitchFamily="18" charset="0"/>
                <a:cs typeface="Times New Roman" pitchFamily="18" charset="0"/>
                <a:sym typeface="Wingdings 3"/>
              </a:rPr>
              <a:t>HATTr tăng</a:t>
            </a:r>
            <a:endParaRPr lang="en-US" sz="18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09646" y="1376096"/>
            <a:ext cx="2880320" cy="3793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Font typeface="AngsanaUPC" pitchFamily="18" charset="-34"/>
              <a:buChar char="๑"/>
            </a:pPr>
            <a:r>
              <a:rPr lang="en-US" sz="1850" b="1" smtClean="0">
                <a:latin typeface="Times New Roman" pitchFamily="18" charset="0"/>
                <a:cs typeface="Times New Roman" pitchFamily="18" charset="0"/>
              </a:rPr>
              <a:t>Suy tim trái</a:t>
            </a:r>
          </a:p>
          <a:p>
            <a:pPr marL="742950" lvl="1" indent="-285750"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Font typeface="AngsanaUPC" pitchFamily="18" charset="-34"/>
              <a:buChar char="๑"/>
            </a:pPr>
            <a:r>
              <a:rPr lang="en-US" sz="1850" smtClean="0">
                <a:latin typeface="Times New Roman" pitchFamily="18" charset="0"/>
                <a:cs typeface="Times New Roman" pitchFamily="18" charset="0"/>
              </a:rPr>
              <a:t>Khó thở: gắng sức </a:t>
            </a:r>
            <a:r>
              <a:rPr lang="en-US" sz="1850" smtClean="0">
                <a:latin typeface="Times New Roman" pitchFamily="18" charset="0"/>
                <a:cs typeface="Times New Roman" pitchFamily="18" charset="0"/>
                <a:sym typeface="Wingdings 3"/>
              </a:rPr>
              <a:t> tăng dần</a:t>
            </a:r>
          </a:p>
          <a:p>
            <a:pPr marL="742950" lvl="1" indent="-285750"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Font typeface="AngsanaUPC" pitchFamily="18" charset="-34"/>
              <a:buChar char="๑"/>
            </a:pPr>
            <a:r>
              <a:rPr lang="en-US" sz="1850" smtClean="0">
                <a:latin typeface="Times New Roman" pitchFamily="18" charset="0"/>
                <a:cs typeface="Times New Roman" pitchFamily="18" charset="0"/>
                <a:sym typeface="Wingdings 3"/>
              </a:rPr>
              <a:t>Ho khan</a:t>
            </a:r>
          </a:p>
          <a:p>
            <a:pPr marL="742950" lvl="1" indent="-285750"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Font typeface="AngsanaUPC" pitchFamily="18" charset="-34"/>
              <a:buChar char="๑"/>
            </a:pPr>
            <a:r>
              <a:rPr lang="en-US" sz="1850" smtClean="0">
                <a:latin typeface="Times New Roman" pitchFamily="18" charset="0"/>
                <a:cs typeface="Times New Roman" pitchFamily="18" charset="0"/>
                <a:sym typeface="Wingdings 3"/>
              </a:rPr>
              <a:t>Đáy phổi: ran ẩm</a:t>
            </a:r>
          </a:p>
          <a:p>
            <a:pPr marL="742950" lvl="1" indent="-285750"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Font typeface="AngsanaUPC" pitchFamily="18" charset="-34"/>
              <a:buChar char="๑"/>
            </a:pPr>
            <a:r>
              <a:rPr lang="en-US" sz="1850" smtClean="0">
                <a:latin typeface="Times New Roman" pitchFamily="18" charset="0"/>
                <a:cs typeface="Times New Roman" pitchFamily="18" charset="0"/>
                <a:sym typeface="Wingdings 3"/>
              </a:rPr>
              <a:t>Hen tim: ran rít, ran ngáy</a:t>
            </a:r>
          </a:p>
          <a:p>
            <a:pPr marL="742950" lvl="1" indent="-285750"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Font typeface="AngsanaUPC" pitchFamily="18" charset="-34"/>
              <a:buChar char="๑"/>
            </a:pPr>
            <a:r>
              <a:rPr lang="en-US" sz="1850" smtClean="0">
                <a:latin typeface="Times New Roman" pitchFamily="18" charset="0"/>
                <a:cs typeface="Times New Roman" pitchFamily="18" charset="0"/>
                <a:sym typeface="Wingdings 3"/>
              </a:rPr>
              <a:t>HATT giảm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</a:pPr>
            <a:endParaRPr lang="en-US" sz="185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43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1174</Words>
  <Application>Microsoft Office PowerPoint</Application>
  <PresentationFormat>On-screen Show (16:9)</PresentationFormat>
  <Paragraphs>127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Custom Design</vt:lpstr>
      <vt:lpstr>PowerPoint Presentation</vt:lpstr>
      <vt:lpstr> Định nghĩa và sinh lý bệnh :</vt:lpstr>
      <vt:lpstr>PowerPoint Presentation</vt:lpstr>
      <vt:lpstr>II.  Nguyên nhân :</vt:lpstr>
      <vt:lpstr>III.  Triệu chứng:</vt:lpstr>
      <vt:lpstr>PowerPoint Presentation</vt:lpstr>
      <vt:lpstr>PowerPoint Presentation</vt:lpstr>
      <vt:lpstr>PowerPoint Presentation</vt:lpstr>
      <vt:lpstr>PowerPoint Presentation</vt:lpstr>
      <vt:lpstr>IV. Phân độ suy tim</vt:lpstr>
      <vt:lpstr>V.  Điều trị</vt:lpstr>
      <vt:lpstr>PowerPoint Presentation</vt:lpstr>
      <vt:lpstr>PowerPoint Presentation</vt:lpstr>
      <vt:lpstr>Hình ảnh thuốc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</cp:lastModifiedBy>
  <cp:revision>113</cp:revision>
  <dcterms:created xsi:type="dcterms:W3CDTF">2014-04-01T16:27:38Z</dcterms:created>
  <dcterms:modified xsi:type="dcterms:W3CDTF">2017-02-12T16:36:25Z</dcterms:modified>
</cp:coreProperties>
</file>