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8" r:id="rId9"/>
    <p:sldId id="261" r:id="rId10"/>
    <p:sldId id="269" r:id="rId11"/>
    <p:sldId id="262" r:id="rId12"/>
    <p:sldId id="263" r:id="rId13"/>
    <p:sldId id="264" r:id="rId14"/>
    <p:sldId id="267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28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3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9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21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35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2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1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42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6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53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3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9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762000"/>
            <a:ext cx="7010400" cy="990599"/>
          </a:xfrm>
        </p:spPr>
        <p:txBody>
          <a:bodyPr>
            <a:noAutofit/>
          </a:bodyPr>
          <a:lstStyle/>
          <a:p>
            <a:r>
              <a:rPr lang="en-US" sz="3500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500" u="sng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vi-VN" sz="3500" dirty="0" smtClean="0"/>
              <a:t>ĐẠI </a:t>
            </a:r>
            <a:r>
              <a:rPr lang="vi-VN" sz="3500" dirty="0"/>
              <a:t>CƯƠNG </a:t>
            </a:r>
            <a:r>
              <a:rPr lang="vi-VN" sz="3500" dirty="0" smtClean="0"/>
              <a:t>BỆNH </a:t>
            </a:r>
            <a:r>
              <a:rPr lang="vi-VN" sz="3500" dirty="0"/>
              <a:t>LÝ </a:t>
            </a: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vi-VN" sz="3500" dirty="0" smtClean="0"/>
              <a:t>DỊ </a:t>
            </a:r>
            <a:r>
              <a:rPr lang="vi-VN" sz="3500" dirty="0"/>
              <a:t>ỨNG - MIỄN DỊCH</a:t>
            </a: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38600"/>
            <a:ext cx="7543800" cy="2133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Thu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ằng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057400"/>
            <a:ext cx="4929058" cy="39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22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3733800" cy="4525963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2"/>
            </a:pP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vi-VN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hệ thống miễn dịch của cơ thể </a:t>
            </a:r>
          </a:p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động yếu, không đáp ứng </a:t>
            </a:r>
          </a:p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được với yêu cầu của cuộc sống bình</a:t>
            </a:r>
          </a:p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thường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SGMD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bẩm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SGMD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1524000"/>
            <a:ext cx="5074697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2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Bệnh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lý xảy ra khi bộ máy miễn dịch của cơ thể sản sinh ra kháng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để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chống lại một cơ quan hay một bộ phận nào đó của chính cơ thể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Cấu tạo cơ thể có những tổ chức ở vị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biệt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lập, không tiếp xúc với hệ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miễn dịch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Cơ quan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miễn dịch bị nhầm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lẫn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chất trong cơ thể bị biến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loạn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Kết quả hình ảnh cho bệnh tự miễ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120153"/>
            <a:ext cx="3923899" cy="3671047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56965"/>
            <a:ext cx="4673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4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mẫn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sz="2000" b="1" u="sng" dirty="0" smtClean="0">
                <a:latin typeface="Times New Roman" pitchFamily="18" charset="0"/>
                <a:cs typeface="Times New Roman" pitchFamily="18" charset="0"/>
              </a:rPr>
              <a:t>Quá mẫn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để chỉ tình trạng ĐƯMD của cơ thể với KN ở mức độ quá mạnh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mẽ,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được biểu hiện bằng các hiện tượng bệnh lý toàn thân hay cục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bộ.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typ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7010400" cy="507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48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Cũng là hiện tượng bệnh lý miễn dịch nhưng xảy ra chậm hơn và nhẹ hơn so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phản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ứng quá mẫn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Cơ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tạo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thành phức hợp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KN-KT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sản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sinh một số chất trung gian sinh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kích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thích các trung tâm điều tiết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động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không bình thường và gây ra các hiện tượng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ình ảnh có liên quan"/>
          <p:cNvPicPr>
            <a:picLocks noChangeAspect="1" noChangeArrowheads="1"/>
          </p:cNvPicPr>
          <p:nvPr/>
        </p:nvPicPr>
        <p:blipFill>
          <a:blip r:embed="rId2"/>
          <a:srcRect b="3411"/>
          <a:stretch>
            <a:fillRect/>
          </a:stretch>
        </p:blipFill>
        <p:spPr bwMode="auto">
          <a:xfrm>
            <a:off x="533400" y="2810435"/>
            <a:ext cx="4038600" cy="3352800"/>
          </a:xfrm>
          <a:prstGeom prst="rect">
            <a:avLst/>
          </a:prstGeom>
          <a:noFill/>
        </p:spPr>
      </p:pic>
      <p:pic>
        <p:nvPicPr>
          <p:cNvPr id="5" name="Picture 4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4863" y="2819400"/>
            <a:ext cx="411480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9840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35" y="304800"/>
            <a:ext cx="4038600" cy="26670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Là hiện tượng bệnh lý miễn dịch khi tiêm vào cơ thể một số lượng lớn huyết thanh.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000" dirty="0"/>
          </a:p>
        </p:txBody>
      </p:sp>
      <p:pic>
        <p:nvPicPr>
          <p:cNvPr id="5" name="Picture 2" descr="Kết quả hình ảnh cho bệnh huyết th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34471"/>
            <a:ext cx="4616450" cy="3111488"/>
          </a:xfrm>
          <a:prstGeom prst="rect">
            <a:avLst/>
          </a:prstGeom>
          <a:noFill/>
        </p:spPr>
      </p:pic>
      <p:pic>
        <p:nvPicPr>
          <p:cNvPr id="6" name="Picture 4" descr="Hình ảnh có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0225" y="3357844"/>
            <a:ext cx="4470400" cy="335280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97224" y="4495800"/>
            <a:ext cx="4038600" cy="1643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Là trạng thái mẫn cảm riêng biệt của từng cá thể với các chất khác nhau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25460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72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82751"/>
            <a:ext cx="8305799" cy="54085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500" b="1" u="sng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500" b="1" u="sng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5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u="sng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5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u="sng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u="sng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5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u="sng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5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u="sng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5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u="sng" dirty="0" err="1" smtClean="0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35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u="sng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5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u="sng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5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Định nghĩa</a:t>
            </a:r>
            <a:r>
              <a:rPr lang="vi-VN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Miễn </a:t>
            </a:r>
            <a:r>
              <a:rPr lang="vi-V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 là khả năng phòng vệ của toàn bộ cơ thể đối với các yếu </a:t>
            </a:r>
            <a:r>
              <a:rPr lang="vi-V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mang </a:t>
            </a:r>
            <a:r>
              <a:rPr lang="vi-V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 tin di </a:t>
            </a:r>
            <a:r>
              <a:rPr lang="vi-V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truyền </a:t>
            </a:r>
            <a:r>
              <a:rPr lang="vi-V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ngoại lai (thông tin lạ</a:t>
            </a:r>
            <a:r>
              <a:rPr lang="vi-V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(MD </a:t>
            </a:r>
            <a:r>
              <a:rPr lang="en-US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(MD </a:t>
            </a:r>
            <a:r>
              <a:rPr lang="en-US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598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l"/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u="sng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i="1" u="sng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0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u="sng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000" i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u="sng" dirty="0">
                <a:latin typeface="Times New Roman" pitchFamily="18" charset="0"/>
                <a:cs typeface="Times New Roman" pitchFamily="18" charset="0"/>
              </a:rPr>
            </a:br>
            <a:endParaRPr lang="en-US" sz="2000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696199" cy="4724400"/>
          </a:xfrm>
        </p:spPr>
      </p:pic>
    </p:spTree>
    <p:extLst>
      <p:ext uri="{BB962C8B-B14F-4D97-AF65-F5344CB8AC3E}">
        <p14:creationId xmlns:p14="http://schemas.microsoft.com/office/powerpoint/2010/main" val="116511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Lympho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20 – 30%,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Lympho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Lympho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Lympho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soát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baseline="-250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,T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DTH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lvl="1" indent="0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43200"/>
            <a:ext cx="71437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23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Lympho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B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NK: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virus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TB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676400"/>
            <a:ext cx="6286500" cy="468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828800"/>
            <a:ext cx="6330094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9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chất, 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cả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chất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của cơ thể mà trong 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thời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kỳ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triển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phôi thai chúng 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chưa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được tiếp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cơ quan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MD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cơ thể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KN</a:t>
            </a: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95400"/>
            <a:ext cx="41529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43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314" y="76200"/>
            <a:ext cx="8229600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globulin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20%)</a:t>
            </a:r>
          </a:p>
          <a:p>
            <a:pPr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(KN)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4318"/>
            <a:ext cx="6400800" cy="4471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6" y="1466547"/>
            <a:ext cx="6427694" cy="518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63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protein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Tăng tuần hoàn tại chỗ và tăng tính thấm thành mạch.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Kết dính miễn dịch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Opsonin hoá (C3b)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Chiêu mộ bạch cầu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Làm thủng màng tế bào, màng vi khuẩn dẫn đến ly giải.</a:t>
            </a:r>
            <a:endParaRPr lang="vi-VN" sz="2000" dirty="0" smtClean="0"/>
          </a:p>
          <a:p>
            <a:endParaRPr lang="vi-VN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4876800" cy="368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860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60438"/>
          </a:xfrm>
        </p:spPr>
        <p:txBody>
          <a:bodyPr>
            <a:normAutofit/>
          </a:bodyPr>
          <a:lstStyle/>
          <a:p>
            <a:pPr algn="l"/>
            <a:r>
              <a:rPr lang="en-US" sz="3500" b="1" u="sng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500" b="1" u="sng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u="sng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5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u="sng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5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u="sng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5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u="sng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5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u="sng" dirty="0" err="1" smtClean="0"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35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u="sng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35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534400" cy="54102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do dung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nạp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Là quá trình bệnh lý xảy ra khi đưa KN vào cơ thể, cơ thể hoàn toàn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sinh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KT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cả KT dịch thể và KT tế bào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75329"/>
            <a:ext cx="6096000" cy="422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88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722</Words>
  <Application>Microsoft Office PowerPoint</Application>
  <PresentationFormat>On-screen Show (4:3)</PresentationFormat>
  <Paragraphs>83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Bài 1: ĐẠI CƯƠNG BỆNH LÝ  DỊ ỨNG - MIỄN DỊCH</vt:lpstr>
      <vt:lpstr>I. Nhắc lại các khái niệm về miễn dịch học</vt:lpstr>
      <vt:lpstr>2. Hệ thống đáp ứng miễn dịch đặc hiệu:  Nguồn gốc: </vt:lpstr>
      <vt:lpstr> Vai trò của Lympho bào</vt:lpstr>
      <vt:lpstr>PowerPoint Presentation</vt:lpstr>
      <vt:lpstr>PowerPoint Presentation</vt:lpstr>
      <vt:lpstr>PowerPoint Presentation</vt:lpstr>
      <vt:lpstr>PowerPoint Presentation</vt:lpstr>
      <vt:lpstr>II. Các bệnh lý dị ứng miễn dịch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1: ĐẠI CƯƠNG BỆNH LÝ  DỊ ỨNG - MIỄN DỊCH</dc:title>
  <dc:creator>tv13</dc:creator>
  <cp:lastModifiedBy>DELL</cp:lastModifiedBy>
  <cp:revision>21</cp:revision>
  <dcterms:created xsi:type="dcterms:W3CDTF">2006-08-16T00:00:00Z</dcterms:created>
  <dcterms:modified xsi:type="dcterms:W3CDTF">2017-01-15T01:44:15Z</dcterms:modified>
</cp:coreProperties>
</file>