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84" r:id="rId5"/>
    <p:sldId id="261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63" r:id="rId14"/>
    <p:sldId id="292" r:id="rId15"/>
    <p:sldId id="293" r:id="rId16"/>
  </p:sldIdLst>
  <p:sldSz cx="9144000" cy="5143500" type="screen16x9"/>
  <p:notesSz cx="6858000" cy="9144000"/>
  <p:embeddedFontLst>
    <p:embeddedFont>
      <p:font typeface="Oswald" charset="0"/>
      <p:regular r:id="rId18"/>
      <p:bold r:id="rId19"/>
    </p:embeddedFont>
    <p:embeddedFont>
      <p:font typeface="Wingdings 3" pitchFamily="18" charset="2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Source Sans Pro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189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44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1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76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87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0" t="0" r="0" b="0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4" name="Shape 34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0" t="0" r="0" b="0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5" name="Shape 35"/>
          <p:cNvSpPr/>
          <p:nvPr/>
        </p:nvSpPr>
        <p:spPr>
          <a:xfrm rot="8100000">
            <a:off x="1847980" y="18145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8100000">
            <a:off x="6038980" y="20984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8100000">
            <a:off x="7181980" y="21317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8" name="Shape 38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39" name="Shape 3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0" name="Shape 4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1" name="Shape 4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42" name="Shape 42"/>
          <p:cNvGrpSpPr/>
          <p:nvPr/>
        </p:nvGrpSpPr>
        <p:grpSpPr>
          <a:xfrm>
            <a:off x="-42837" y="2005087"/>
            <a:ext cx="9229574" cy="642787"/>
            <a:chOff x="-42837" y="4443487"/>
            <a:chExt cx="9229574" cy="642787"/>
          </a:xfrm>
        </p:grpSpPr>
        <p:sp>
          <p:nvSpPr>
            <p:cNvPr id="43" name="Shape 4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2990700" y="21478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1085700" y="24335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4895700" y="20776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 rot="8100000">
            <a:off x="8699949" y="18907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5" name="Shape 16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8" name="Shape 20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ctrTitle"/>
          </p:nvPr>
        </p:nvSpPr>
        <p:spPr>
          <a:xfrm>
            <a:off x="166254" y="0"/>
            <a:ext cx="7641083" cy="239932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1: ĐÁI THÁO ĐƯỜNG</a:t>
            </a:r>
            <a:endParaRPr lang="en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4862" y="2529948"/>
            <a:ext cx="43828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Nhóm</a:t>
            </a:r>
            <a:r>
              <a:rPr lang="en-US" sz="2400" b="1" dirty="0" smtClean="0">
                <a:solidFill>
                  <a:schemeClr val="tx1"/>
                </a:solidFill>
              </a:rPr>
              <a:t> 3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Nguyễn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Châu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Thảo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Trương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Quỳnh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Lê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Nguyễn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Phương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Duyên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Lâm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Đức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Dũng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Nguyễn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Phương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 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96600" cy="446809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5.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trị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18208"/>
            <a:ext cx="9144000" cy="4759035"/>
          </a:xfrm>
        </p:spPr>
        <p:txBody>
          <a:bodyPr/>
          <a:lstStyle/>
          <a:p>
            <a:pPr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5.1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Mục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tiêu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điều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trị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kiểm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soát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đường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huyết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theo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n-US" b="1" dirty="0">
              <a:latin typeface="+mn-lt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latin typeface="+mn-lt"/>
              <a:cs typeface="Times New Roman" pitchFamily="18" charset="0"/>
            </a:endParaRPr>
          </a:p>
          <a:p>
            <a:pPr>
              <a:buNone/>
            </a:pPr>
            <a:endParaRPr lang="en-US" b="1" dirty="0">
              <a:latin typeface="+mn-lt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latin typeface="+mn-lt"/>
              <a:cs typeface="Times New Roman" pitchFamily="18" charset="0"/>
            </a:endParaRPr>
          </a:p>
          <a:p>
            <a:pPr>
              <a:buNone/>
            </a:pPr>
            <a:endParaRPr lang="en-US" b="1" dirty="0">
              <a:latin typeface="+mn-lt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latin typeface="+mn-lt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5.2 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Phương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pháp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điều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trị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cụ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thể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5.1.2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>
              <a:buFont typeface="Times New Roman" panose="02020603050405020304" pitchFamily="18" charset="0"/>
              <a:buChar char="−"/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lượng:30-40 Kcal/kg/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 Gluxid:40-50%,protid 15-20%, Lipid 35-%)</a:t>
            </a:r>
          </a:p>
          <a:p>
            <a:pPr>
              <a:buFont typeface="Times New Roman" panose="02020603050405020304" pitchFamily="18" charset="0"/>
              <a:buChar char="−"/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−"/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−"/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isulin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BN ĐTĐ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>
              <a:buFont typeface="Times New Roman" panose="02020603050405020304" pitchFamily="18" charset="0"/>
              <a:buChar char="−"/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1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buNone/>
            </a:pPr>
            <a:endParaRPr lang="en-US" b="1" dirty="0" smtClean="0">
              <a:latin typeface="+mn-lt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latin typeface="+mn-lt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7154"/>
              </p:ext>
            </p:extLst>
          </p:nvPr>
        </p:nvGraphicFramePr>
        <p:xfrm>
          <a:off x="83127" y="691918"/>
          <a:ext cx="8877300" cy="1711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820"/>
                <a:gridCol w="3179618"/>
                <a:gridCol w="2441862"/>
              </a:tblGrid>
              <a:tr h="50973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</a:t>
                      </a:r>
                      <a:r>
                        <a:rPr lang="en-US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2015 ( </a:t>
                      </a:r>
                      <a:r>
                        <a:rPr lang="en-US" sz="1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lang="en-US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hôi</a:t>
                      </a:r>
                      <a:r>
                        <a:rPr lang="en-US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ĐTĐ </a:t>
                      </a:r>
                      <a:r>
                        <a:rPr lang="en-US" sz="1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Kỳ</a:t>
                      </a:r>
                      <a:r>
                        <a:rPr lang="en-US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IDF</a:t>
                      </a:r>
                      <a:r>
                        <a:rPr lang="en-US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2013  (</a:t>
                      </a:r>
                      <a:r>
                        <a:rPr lang="en-US" sz="1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khuyến</a:t>
                      </a:r>
                      <a:r>
                        <a:rPr lang="en-US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 –TBD)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5" marB="45735" anchor="ctr"/>
                </a:tc>
              </a:tr>
              <a:tr h="24300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HbA1C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7.0 %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7.0 %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5" marB="45735"/>
                </a:tc>
              </a:tr>
              <a:tr h="380823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Glucose</a:t>
                      </a:r>
                      <a:r>
                        <a:rPr lang="en-US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huyết</a:t>
                      </a:r>
                      <a:r>
                        <a:rPr lang="en-US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mm </a:t>
                      </a:r>
                      <a:r>
                        <a:rPr lang="en-US" sz="1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80 -130 mg/dl  (4.4</a:t>
                      </a:r>
                      <a:r>
                        <a:rPr lang="en-US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7.2 </a:t>
                      </a:r>
                      <a:r>
                        <a:rPr lang="en-US" sz="1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mmol</a:t>
                      </a:r>
                      <a:r>
                        <a:rPr lang="en-US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/l)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mg</a:t>
                      </a:r>
                      <a:r>
                        <a:rPr lang="en-US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/dl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5" marB="4573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Glucose </a:t>
                      </a:r>
                      <a:r>
                        <a:rPr lang="en-US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huyết</a:t>
                      </a:r>
                      <a:r>
                        <a:rPr lang="en-US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mm </a:t>
                      </a:r>
                      <a:r>
                        <a:rPr lang="en-US" sz="1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(1-2h) 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180 mg</a:t>
                      </a:r>
                      <a:r>
                        <a:rPr lang="en-US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/dl  (&lt;10 </a:t>
                      </a:r>
                      <a:r>
                        <a:rPr lang="en-US" sz="1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mmol</a:t>
                      </a:r>
                      <a:r>
                        <a:rPr lang="en-US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 )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5" marB="4573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160mg/dl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5" marB="45735" anchor="ctr"/>
                </a:tc>
              </a:tr>
            </a:tbl>
          </a:graphicData>
        </a:graphic>
      </p:graphicFrame>
      <p:pic>
        <p:nvPicPr>
          <p:cNvPr id="5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07" y="2403760"/>
            <a:ext cx="3404793" cy="27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6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96600" cy="425748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5.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trị</a:t>
            </a:r>
            <a:endParaRPr lang="en-US" sz="24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38991"/>
            <a:ext cx="9144000" cy="4810991"/>
          </a:xfrm>
        </p:spPr>
        <p:txBody>
          <a:bodyPr/>
          <a:lstStyle/>
          <a:p>
            <a:pPr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5.2.2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Điều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trị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dùng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thuốc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dến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b/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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giảm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biến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chứng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giảm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tỷ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lệ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tử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vong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                                                  </a:t>
            </a:r>
            <a:r>
              <a:rPr lang="en-US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1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ĐTĐ</a:t>
            </a:r>
          </a:p>
          <a:p>
            <a:pPr>
              <a:buNone/>
              <a:defRPr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1.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isulin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defRPr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Sulfonylurea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Tobutamid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Chlopropamid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Diabetol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  <a:p>
            <a:pPr lvl="2">
              <a:defRPr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Glicalazide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Glibenclamide</a:t>
            </a:r>
            <a:endPara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defRPr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Meglitinide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Repaglinide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Nateglitinide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defRPr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2.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l-G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Glucosidase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Acarbose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					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Miglitol</a:t>
            </a:r>
            <a:endPara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defRPr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3.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Biguanide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-Metformin : Glucophage, </a:t>
            </a:r>
            <a:endPara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defRPr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4.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Thiazolidinedione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Pionorm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defRPr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Glucofast</a:t>
            </a:r>
            <a:endPara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defRPr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5.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 DPP-4: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Sitagliptin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Vildagliptin</a:t>
            </a:r>
            <a:endPara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6.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Isulin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Regular,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Actrapid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Isulin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Lente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Lantus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Mixtard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lvl="2">
              <a:defRPr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defRPr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defRPr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64"/>
            <a:ext cx="3917373" cy="405483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09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ệnh lý học\daithaoduo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0" y="0"/>
            <a:ext cx="7848600" cy="52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8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5" y="1767009"/>
            <a:ext cx="2410691" cy="2551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23" y="1963383"/>
            <a:ext cx="290512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113" y="1863370"/>
            <a:ext cx="2352675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87036" y="4449260"/>
            <a:ext cx="302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Insulin </a:t>
            </a:r>
            <a:r>
              <a:rPr lang="en-US" sz="1800" dirty="0" err="1" smtClean="0"/>
              <a:t>đường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hít</a:t>
            </a:r>
            <a:r>
              <a:rPr lang="en-US" sz="1800" dirty="0" smtClean="0"/>
              <a:t>, </a:t>
            </a:r>
            <a:r>
              <a:rPr lang="en-US" sz="1800" dirty="0" err="1" smtClean="0"/>
              <a:t>miệng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3771900" y="492252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87444" y="4418482"/>
            <a:ext cx="23448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err="1"/>
              <a:t>Miếng</a:t>
            </a:r>
            <a:r>
              <a:rPr lang="en-US" sz="2000" dirty="0"/>
              <a:t> </a:t>
            </a:r>
            <a:r>
              <a:rPr lang="en-US" sz="2000" dirty="0" err="1"/>
              <a:t>dán</a:t>
            </a:r>
            <a:r>
              <a:rPr lang="en-US" sz="2000" dirty="0"/>
              <a:t> </a:t>
            </a:r>
            <a:r>
              <a:rPr lang="en-US" sz="2000" dirty="0" smtClean="0"/>
              <a:t>Insulin </a:t>
            </a:r>
            <a:endParaRPr lang="en-US" sz="2000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699533" y="4418482"/>
            <a:ext cx="20712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err="1"/>
              <a:t>Cấy</a:t>
            </a:r>
            <a:r>
              <a:rPr lang="en-US" sz="2000" dirty="0"/>
              <a:t> </a:t>
            </a:r>
            <a:r>
              <a:rPr lang="en-US" sz="2000" dirty="0" smtClean="0"/>
              <a:t>insulin </a:t>
            </a:r>
            <a:r>
              <a:rPr lang="en-US" sz="2000" dirty="0" err="1"/>
              <a:t>bơm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3366" y="166255"/>
            <a:ext cx="8395854" cy="1527465"/>
          </a:xfrm>
        </p:spPr>
        <p:txBody>
          <a:bodyPr/>
          <a:lstStyle/>
          <a:p>
            <a:pPr algn="l"/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Insulin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Glu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- 1/3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ĐTĐ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insulin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gluco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gluco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-14287"/>
            <a:ext cx="1862138" cy="212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8812" y="-72737"/>
            <a:ext cx="3405188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3403697" y="2194213"/>
            <a:ext cx="24070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err="1" smtClean="0"/>
              <a:t>Starlix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135.000 </a:t>
            </a:r>
            <a:endParaRPr lang="en-US" sz="2000" dirty="0"/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6307283" y="2483844"/>
            <a:ext cx="28367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err="1" smtClean="0"/>
              <a:t>Glucobay</a:t>
            </a:r>
            <a:r>
              <a:rPr lang="en-US" sz="2000" dirty="0" smtClean="0"/>
              <a:t> 350.000/</a:t>
            </a:r>
            <a:r>
              <a:rPr lang="en-US" sz="2000" dirty="0" err="1" smtClean="0"/>
              <a:t>hộp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8" y="0"/>
            <a:ext cx="3318549" cy="220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9058" y="2315981"/>
            <a:ext cx="27723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Metformin (</a:t>
            </a:r>
            <a:r>
              <a:rPr lang="en-US" sz="1800" dirty="0" err="1"/>
              <a:t>siofor</a:t>
            </a:r>
            <a:r>
              <a:rPr lang="en-US" sz="1800" dirty="0"/>
              <a:t> 500)</a:t>
            </a:r>
          </a:p>
          <a:p>
            <a:pPr eaLnBrk="1" hangingPunct="1"/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smtClean="0"/>
              <a:t>:1667 đ/ </a:t>
            </a:r>
            <a:r>
              <a:rPr lang="en-US" sz="1800" dirty="0" err="1" smtClean="0"/>
              <a:t>viên</a:t>
            </a:r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92" y="2594323"/>
            <a:ext cx="26717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F:\bệnh lý học\tieuduo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221" y="2962312"/>
            <a:ext cx="2990779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65718" y="4695862"/>
            <a:ext cx="253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Galvus</a:t>
            </a:r>
            <a:r>
              <a:rPr lang="en-US" sz="1800" dirty="0" smtClean="0"/>
              <a:t> 700.000/ </a:t>
            </a:r>
            <a:r>
              <a:rPr lang="en-US" sz="1800" dirty="0" err="1" smtClean="0"/>
              <a:t>hộp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3403697" y="4695862"/>
            <a:ext cx="256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Actor </a:t>
            </a:r>
            <a:r>
              <a:rPr lang="en-US" sz="1800" dirty="0" err="1" smtClean="0"/>
              <a:t>giá</a:t>
            </a:r>
            <a:r>
              <a:rPr lang="en-US" sz="1800" dirty="0" smtClean="0"/>
              <a:t> 1800 đ/</a:t>
            </a:r>
            <a:r>
              <a:rPr lang="en-US" sz="1800" dirty="0" err="1" smtClean="0"/>
              <a:t>viên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538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4691"/>
            <a:ext cx="337185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" y="2624571"/>
            <a:ext cx="36056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err="1" smtClean="0"/>
              <a:t>Glibenclamid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/>
              <a:t>: </a:t>
            </a:r>
            <a:r>
              <a:rPr lang="en-US" sz="2000" dirty="0" smtClean="0"/>
              <a:t>150.000/</a:t>
            </a:r>
            <a:r>
              <a:rPr lang="en-US" sz="2000" dirty="0" err="1" smtClean="0"/>
              <a:t>hộp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71581"/>
            <a:ext cx="2243137" cy="28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270" y="124691"/>
            <a:ext cx="31146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42708" y="1140968"/>
            <a:ext cx="322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 err="1"/>
              <a:t>Mixtard</a:t>
            </a:r>
            <a:r>
              <a:rPr lang="en-US" sz="1800" dirty="0"/>
              <a:t> 30 </a:t>
            </a:r>
            <a:r>
              <a:rPr lang="en-US" sz="1800" dirty="0" smtClean="0"/>
              <a:t>HN </a:t>
            </a: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/>
              <a:t>: </a:t>
            </a:r>
            <a:r>
              <a:rPr lang="en-US" sz="1800" dirty="0" smtClean="0"/>
              <a:t>300.000 </a:t>
            </a:r>
            <a:r>
              <a:rPr lang="en-US" sz="1800" dirty="0" smtClean="0"/>
              <a:t>/</a:t>
            </a:r>
            <a:r>
              <a:rPr lang="en-US" sz="1800" dirty="0" err="1" smtClean="0"/>
              <a:t>lọ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3075" name="Picture 3" descr="F:\bệnh lý học\du-lch-cng-ng-ti-x-ph-mu-33-638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68" y="3248891"/>
            <a:ext cx="580242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8270" y="2161309"/>
            <a:ext cx="334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Lantus </a:t>
            </a:r>
            <a:r>
              <a:rPr lang="en-US" sz="1800" dirty="0" err="1" smtClean="0"/>
              <a:t>giá</a:t>
            </a:r>
            <a:r>
              <a:rPr lang="en-US" sz="1800" dirty="0" smtClean="0"/>
              <a:t>: 3 </a:t>
            </a:r>
            <a:r>
              <a:rPr lang="en-US" sz="1800" dirty="0" err="1" smtClean="0"/>
              <a:t>triệu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1877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0" y="-62347"/>
            <a:ext cx="7294417" cy="56110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Nhắc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lý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insulin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glucose</a:t>
            </a:r>
          </a:p>
        </p:txBody>
      </p:sp>
      <p:sp>
        <p:nvSpPr>
          <p:cNvPr id="459" name="Shape 459"/>
          <p:cNvSpPr txBox="1"/>
          <p:nvPr/>
        </p:nvSpPr>
        <p:spPr>
          <a:xfrm>
            <a:off x="-1" y="301334"/>
            <a:ext cx="9144000" cy="4644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" sz="2000" b="1" dirty="0" smtClean="0">
                <a:solidFill>
                  <a:schemeClr val="tx1"/>
                </a:solidFill>
                <a:latin typeface="+mn-lt"/>
                <a:ea typeface="Source Sans Pro"/>
                <a:cs typeface="Source Sans Pro"/>
                <a:sym typeface="Source Sans Pro"/>
              </a:rPr>
              <a:t>1.1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insulin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Insulin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beta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tụy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Insulin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iền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proisulin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isnsulin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C-peptic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Insulin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T1/2 5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Insulin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24h (1UI/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acid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insulin.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Receptor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insulin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nhạy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insulin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receptor.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insulin.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insulin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recepter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insulin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hocmon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:HbA1a ,HbA1b ,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HbA1c.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rtl="0">
              <a:spcBef>
                <a:spcPts val="600"/>
              </a:spcBef>
              <a:buNone/>
            </a:pPr>
            <a:r>
              <a:rPr lang="en" sz="2000" b="1" dirty="0" smtClean="0">
                <a:solidFill>
                  <a:srgbClr val="28324A"/>
                </a:solidFill>
                <a:latin typeface="+mn-lt"/>
                <a:ea typeface="Source Sans Pro"/>
                <a:cs typeface="Source Sans Pro"/>
                <a:sym typeface="Source Sans Pro"/>
              </a:rPr>
              <a:t>  </a:t>
            </a:r>
            <a:endParaRPr lang="en" sz="2000" b="1" dirty="0">
              <a:solidFill>
                <a:srgbClr val="28324A"/>
              </a:solidFill>
              <a:latin typeface="+mn-lt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64" y="498762"/>
            <a:ext cx="3958935" cy="237951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ctrTitle" idx="4294967295"/>
          </p:nvPr>
        </p:nvSpPr>
        <p:spPr>
          <a:xfrm>
            <a:off x="0" y="-10391"/>
            <a:ext cx="9008918" cy="4775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l"/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Nhắc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lý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insulin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glucose</a:t>
            </a:r>
            <a:endParaRPr lang="en" sz="2400" dirty="0">
              <a:latin typeface="+mn-lt"/>
            </a:endParaRPr>
          </a:p>
        </p:txBody>
      </p:sp>
      <p:sp>
        <p:nvSpPr>
          <p:cNvPr id="468" name="Shape 468"/>
          <p:cNvSpPr txBox="1">
            <a:spLocks noGrp="1"/>
          </p:cNvSpPr>
          <p:nvPr>
            <p:ph type="subTitle" idx="4294967295"/>
          </p:nvPr>
        </p:nvSpPr>
        <p:spPr>
          <a:xfrm>
            <a:off x="0" y="290944"/>
            <a:ext cx="9144000" cy="46759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1.2 </a:t>
            </a: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Tác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dụng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của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insulin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glucose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hocmon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adrenalin,corticoid,glucagon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glucose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glucose qua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GLUT(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Insulin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hocmon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1.3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Thiếu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hụt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insulin </a:t>
            </a:r>
            <a:endParaRPr lang="en-US" b="1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(typ2)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Do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insulin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glucose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Glucose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ngưỡng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&gt;180mg/dl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(typ1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None/>
            </a:pPr>
            <a:endParaRPr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1" y="349827"/>
            <a:ext cx="2933700" cy="3089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1" y="3439390"/>
            <a:ext cx="2933700" cy="170410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922818" y="3475759"/>
            <a:ext cx="0" cy="2182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73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2. </a:t>
            </a:r>
            <a:r>
              <a:rPr lang="en-US" sz="2400" b="1" dirty="0" err="1" smtClean="0"/>
              <a:t>Định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nghĩa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loại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nguyên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nhân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bệnh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77867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2.1 </a:t>
            </a:r>
            <a:r>
              <a:rPr lang="en-US" sz="2000" b="1" dirty="0" err="1" smtClean="0"/>
              <a:t>Định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nghĩa</a:t>
            </a:r>
            <a:r>
              <a:rPr lang="en-US" sz="2000" b="1" dirty="0" smtClean="0"/>
              <a:t> 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r>
              <a:rPr lang="en-US" sz="2000" b="1" dirty="0" err="1" smtClean="0">
                <a:latin typeface="+mn-lt"/>
                <a:cs typeface="Times New Roman" pitchFamily="18" charset="0"/>
              </a:rPr>
              <a:t>Đái</a:t>
            </a:r>
            <a:r>
              <a:rPr lang="en-US" sz="20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+mn-lt"/>
                <a:cs typeface="Times New Roman" pitchFamily="18" charset="0"/>
              </a:rPr>
              <a:t>tháo</a:t>
            </a:r>
            <a:r>
              <a:rPr lang="en-US" sz="20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+mn-lt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+mn-lt"/>
                <a:cs typeface="Times New Roman" pitchFamily="18" charset="0"/>
              </a:rPr>
              <a:t>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carbohydrat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lipid, protein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/>
              <a:t>2.2 </a:t>
            </a:r>
            <a:r>
              <a:rPr lang="en-US" sz="2000" b="1" dirty="0" err="1" smtClean="0"/>
              <a:t>Nguyên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nhân</a:t>
            </a:r>
            <a:r>
              <a:rPr lang="en-US" sz="2000" b="1" dirty="0" smtClean="0"/>
              <a:t> ĐTĐ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 smtClean="0"/>
              <a:t>Yếu</a:t>
            </a:r>
            <a:r>
              <a:rPr lang="en-US" sz="2000" dirty="0" smtClean="0"/>
              <a:t> </a:t>
            </a:r>
            <a:r>
              <a:rPr lang="en-US" sz="2000" dirty="0" err="1" smtClean="0"/>
              <a:t>tố</a:t>
            </a:r>
            <a:r>
              <a:rPr lang="en-US" sz="2000" dirty="0" smtClean="0"/>
              <a:t> di </a:t>
            </a:r>
            <a:r>
              <a:rPr lang="en-US" sz="2000" dirty="0" err="1" smtClean="0"/>
              <a:t>truyền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 smtClean="0"/>
              <a:t>Yếu</a:t>
            </a:r>
            <a:r>
              <a:rPr lang="en-US" sz="2000" dirty="0" smtClean="0"/>
              <a:t> </a:t>
            </a:r>
            <a:r>
              <a:rPr lang="en-US" sz="2000" dirty="0" err="1" smtClean="0"/>
              <a:t>tố</a:t>
            </a:r>
            <a:r>
              <a:rPr lang="en-US" sz="2000" dirty="0" smtClean="0"/>
              <a:t> </a:t>
            </a:r>
            <a:r>
              <a:rPr lang="en-US" sz="2000" dirty="0" err="1" smtClean="0"/>
              <a:t>môi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 (</a:t>
            </a:r>
            <a:r>
              <a:rPr lang="en-US" sz="2000" dirty="0" err="1" smtClean="0"/>
              <a:t>lối</a:t>
            </a:r>
            <a:r>
              <a:rPr lang="en-US" sz="2000" dirty="0" smtClean="0"/>
              <a:t> </a:t>
            </a:r>
            <a:r>
              <a:rPr lang="en-US" sz="2000" dirty="0" err="1" smtClean="0"/>
              <a:t>sống</a:t>
            </a:r>
            <a:r>
              <a:rPr lang="en-US" sz="2000" dirty="0" smtClean="0"/>
              <a:t>, </a:t>
            </a:r>
            <a:r>
              <a:rPr lang="en-US" sz="2000" dirty="0" err="1" smtClean="0"/>
              <a:t>chất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, stress…)</a:t>
            </a:r>
          </a:p>
          <a:p>
            <a:r>
              <a:rPr lang="en-US" sz="2000" dirty="0" err="1" smtClean="0"/>
              <a:t>Tuổi</a:t>
            </a:r>
            <a:r>
              <a:rPr lang="en-US" sz="2000" dirty="0" smtClean="0"/>
              <a:t> </a:t>
            </a:r>
            <a:r>
              <a:rPr lang="en-US" sz="2000" dirty="0" err="1" smtClean="0"/>
              <a:t>thọ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tăng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nguy</a:t>
            </a:r>
            <a:r>
              <a:rPr lang="en-US" sz="2000" dirty="0" smtClean="0"/>
              <a:t> </a:t>
            </a:r>
            <a:r>
              <a:rPr lang="en-US" sz="2000" dirty="0" err="1" smtClean="0"/>
              <a:t>cơ</a:t>
            </a:r>
            <a:r>
              <a:rPr lang="en-US" sz="2000" dirty="0" smtClean="0"/>
              <a:t> </a:t>
            </a:r>
            <a:r>
              <a:rPr lang="en-US" sz="2000" dirty="0" err="1" smtClean="0"/>
              <a:t>mắc</a:t>
            </a:r>
            <a:r>
              <a:rPr lang="en-US" sz="2000" dirty="0" smtClean="0"/>
              <a:t> </a:t>
            </a:r>
            <a:r>
              <a:rPr lang="en-US" sz="2000" dirty="0" err="1" smtClean="0"/>
              <a:t>bệnh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endParaRPr lang="en-US" sz="2000" dirty="0" smtClean="0"/>
          </a:p>
          <a:p>
            <a:r>
              <a:rPr lang="en-US" sz="2000" b="1" dirty="0" smtClean="0"/>
              <a:t>2.3 </a:t>
            </a:r>
            <a:r>
              <a:rPr lang="en-US" sz="2000" b="1" dirty="0" err="1" smtClean="0"/>
              <a:t>Phân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loại</a:t>
            </a:r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026228" y="914400"/>
            <a:ext cx="675408" cy="3117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26228" y="1226128"/>
            <a:ext cx="67540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26228" y="1205347"/>
            <a:ext cx="675408" cy="3428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Shape 301"/>
          <p:cNvSpPr/>
          <p:nvPr/>
        </p:nvSpPr>
        <p:spPr>
          <a:xfrm>
            <a:off x="60930" y="3239285"/>
            <a:ext cx="2225070" cy="1737959"/>
          </a:xfrm>
          <a:prstGeom prst="homePlate">
            <a:avLst>
              <a:gd name="adj" fmla="val 30129"/>
            </a:avLst>
          </a:prstGeom>
          <a:solidFill>
            <a:srgbClr val="FFFFFF">
              <a:alpha val="50000"/>
            </a:srgbClr>
          </a:solidFill>
          <a:ln w="76200" cap="flat" cmpd="sng">
            <a:solidFill>
              <a:srgbClr val="79C6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 smtClean="0">
                <a:solidFill>
                  <a:schemeClr val="tx1"/>
                </a:solidFill>
                <a:latin typeface="Times New Roman" pitchFamily="18" charset="0"/>
                <a:ea typeface="Droid Serif"/>
                <a:cs typeface="Times New Roman" pitchFamily="18" charset="0"/>
                <a:sym typeface="Droid Serif"/>
              </a:rPr>
              <a:t>  Đái tháo đường  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 smtClean="0">
                <a:solidFill>
                  <a:schemeClr val="tx1"/>
                </a:solidFill>
                <a:latin typeface="Times New Roman" pitchFamily="18" charset="0"/>
                <a:ea typeface="Droid Serif"/>
                <a:cs typeface="Times New Roman" pitchFamily="18" charset="0"/>
                <a:sym typeface="Droid Serif"/>
              </a:rPr>
              <a:t>          typ 1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 smtClean="0">
                <a:solidFill>
                  <a:schemeClr val="tx1"/>
                </a:solidFill>
                <a:latin typeface="Times New Roman" pitchFamily="18" charset="0"/>
                <a:ea typeface="Droid Serif"/>
                <a:cs typeface="Times New Roman" pitchFamily="18" charset="0"/>
                <a:sym typeface="Droid Serif"/>
              </a:rPr>
              <a:t>(Đái tháo đường lệ thuộc insulin)</a:t>
            </a:r>
            <a:endParaRPr lang="en" sz="2000" dirty="0">
              <a:solidFill>
                <a:schemeClr val="tx1"/>
              </a:solidFill>
              <a:latin typeface="Times New Roman" pitchFamily="18" charset="0"/>
              <a:ea typeface="Droid Serif"/>
              <a:cs typeface="Times New Roman" pitchFamily="18" charset="0"/>
              <a:sym typeface="Droid Serif"/>
            </a:endParaRPr>
          </a:p>
        </p:txBody>
      </p:sp>
      <p:sp>
        <p:nvSpPr>
          <p:cNvPr id="19" name="Shape 302"/>
          <p:cNvSpPr/>
          <p:nvPr/>
        </p:nvSpPr>
        <p:spPr>
          <a:xfrm>
            <a:off x="1932710" y="3239285"/>
            <a:ext cx="2815936" cy="1737959"/>
          </a:xfrm>
          <a:prstGeom prst="chevron">
            <a:avLst>
              <a:gd name="adj" fmla="val 29853"/>
            </a:avLst>
          </a:prstGeom>
          <a:solidFill>
            <a:srgbClr val="FFFFFF">
              <a:alpha val="50000"/>
            </a:srgbClr>
          </a:solidFill>
          <a:ln w="76200" cap="flat" cmpd="sng">
            <a:solidFill>
              <a:srgbClr val="5E9B5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 dirty="0" smtClean="0">
                <a:solidFill>
                  <a:schemeClr val="tx1"/>
                </a:solidFill>
                <a:latin typeface="Times New Roman" pitchFamily="18" charset="0"/>
                <a:ea typeface="Droid Serif"/>
                <a:cs typeface="Times New Roman" pitchFamily="18" charset="0"/>
                <a:sym typeface="Droid Serif"/>
              </a:rPr>
              <a:t>Đái tháo đường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000" dirty="0" smtClean="0">
                <a:solidFill>
                  <a:schemeClr val="tx1"/>
                </a:solidFill>
                <a:latin typeface="Times New Roman" pitchFamily="18" charset="0"/>
                <a:ea typeface="Droid Serif"/>
                <a:cs typeface="Times New Roman" pitchFamily="18" charset="0"/>
                <a:sym typeface="Droid Serif"/>
              </a:rPr>
              <a:t> typ 2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000" dirty="0" smtClean="0">
                <a:solidFill>
                  <a:schemeClr val="tx1"/>
                </a:solidFill>
                <a:latin typeface="Times New Roman" pitchFamily="18" charset="0"/>
                <a:ea typeface="Droid Serif"/>
                <a:cs typeface="Times New Roman" pitchFamily="18" charset="0"/>
                <a:sym typeface="Droid Serif"/>
              </a:rPr>
              <a:t>(Là tình trạng kháng insulin</a:t>
            </a:r>
            <a:r>
              <a:rPr lang="en" sz="2000" dirty="0" smtClean="0">
                <a:solidFill>
                  <a:srgbClr val="134F5C"/>
                </a:solidFill>
                <a:latin typeface="Times New Roman" pitchFamily="18" charset="0"/>
                <a:ea typeface="Droid Serif"/>
                <a:cs typeface="Times New Roman" pitchFamily="18" charset="0"/>
                <a:sym typeface="Droid Serif"/>
              </a:rPr>
              <a:t>)</a:t>
            </a:r>
            <a:endParaRPr lang="en" sz="2000" dirty="0">
              <a:solidFill>
                <a:srgbClr val="134F5C"/>
              </a:solidFill>
              <a:latin typeface="Times New Roman" pitchFamily="18" charset="0"/>
              <a:ea typeface="Droid Serif"/>
              <a:cs typeface="Times New Roman" pitchFamily="18" charset="0"/>
              <a:sym typeface="Droid Serif"/>
            </a:endParaRPr>
          </a:p>
        </p:txBody>
      </p:sp>
      <p:sp>
        <p:nvSpPr>
          <p:cNvPr id="20" name="Shape 303"/>
          <p:cNvSpPr/>
          <p:nvPr/>
        </p:nvSpPr>
        <p:spPr>
          <a:xfrm>
            <a:off x="4364179" y="3239284"/>
            <a:ext cx="2992583" cy="1737959"/>
          </a:xfrm>
          <a:prstGeom prst="chevron">
            <a:avLst>
              <a:gd name="adj" fmla="val 29853"/>
            </a:avLst>
          </a:prstGeom>
          <a:solidFill>
            <a:srgbClr val="FFFFFF">
              <a:alpha val="50000"/>
            </a:srgbClr>
          </a:solidFill>
          <a:ln w="76200" cap="flat" cmpd="sng">
            <a:solidFill>
              <a:srgbClr val="18776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dirty="0" smtClean="0">
                <a:solidFill>
                  <a:schemeClr val="tx1"/>
                </a:solidFill>
                <a:latin typeface="Times New Roman" pitchFamily="18" charset="0"/>
                <a:ea typeface="Droid Serif"/>
                <a:cs typeface="Times New Roman" pitchFamily="18" charset="0"/>
                <a:sym typeface="Droid Serif"/>
              </a:rPr>
              <a:t>Các thể đặc biệt khác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chemeClr val="tx1"/>
                </a:solidFill>
                <a:latin typeface="Times New Roman" pitchFamily="18" charset="0"/>
                <a:ea typeface="Droid Serif"/>
                <a:cs typeface="Times New Roman" pitchFamily="18" charset="0"/>
                <a:sym typeface="Droid Serif"/>
              </a:rPr>
              <a:t>(khiếm khuyết chức năng tb beta, giảm insulin do gen, nhiễm trùng..)</a:t>
            </a:r>
            <a:endParaRPr lang="en" sz="1800" dirty="0">
              <a:solidFill>
                <a:schemeClr val="tx1"/>
              </a:solidFill>
              <a:latin typeface="Times New Roman" pitchFamily="18" charset="0"/>
              <a:ea typeface="Droid Serif"/>
              <a:cs typeface="Times New Roman" pitchFamily="18" charset="0"/>
              <a:sym typeface="Droid Serif"/>
            </a:endParaRPr>
          </a:p>
        </p:txBody>
      </p:sp>
      <p:sp>
        <p:nvSpPr>
          <p:cNvPr id="23" name="Shape 302"/>
          <p:cNvSpPr/>
          <p:nvPr/>
        </p:nvSpPr>
        <p:spPr>
          <a:xfrm>
            <a:off x="6982691" y="3239285"/>
            <a:ext cx="2161309" cy="1737959"/>
          </a:xfrm>
          <a:prstGeom prst="chevron">
            <a:avLst>
              <a:gd name="adj" fmla="val 29853"/>
            </a:avLst>
          </a:prstGeom>
          <a:solidFill>
            <a:srgbClr val="FFFFFF">
              <a:alpha val="50000"/>
            </a:srgbClr>
          </a:solidFill>
          <a:ln w="76200" cap="flat" cmpd="sng">
            <a:solidFill>
              <a:srgbClr val="5E9B5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 dirty="0" smtClean="0">
                <a:solidFill>
                  <a:schemeClr val="tx1"/>
                </a:solidFill>
                <a:latin typeface="Times New Roman" pitchFamily="18" charset="0"/>
                <a:ea typeface="Droid Serif"/>
                <a:cs typeface="Times New Roman" pitchFamily="18" charset="0"/>
                <a:sym typeface="Droid Serif"/>
              </a:rPr>
              <a:t>Đái tháo đường thai kỳ</a:t>
            </a:r>
            <a:endParaRPr lang="en" sz="2000" dirty="0">
              <a:solidFill>
                <a:schemeClr val="tx1"/>
              </a:solidFill>
              <a:latin typeface="Times New Roman" pitchFamily="18" charset="0"/>
              <a:ea typeface="Droid Serif"/>
              <a:cs typeface="Times New Roman" pitchFamily="18" charset="0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2464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10155" cy="87283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nguyên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chế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bệnh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e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-228600" y="426027"/>
            <a:ext cx="9372600" cy="47174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chemeClr val="tx1"/>
                </a:solidFill>
                <a:latin typeface="+mn-lt"/>
              </a:rPr>
              <a:t>2.4 Cơ chế bệnh sinh</a:t>
            </a:r>
          </a:p>
          <a:p>
            <a:pPr marL="571500" lvl="0" indent="-342900" rtl="0">
              <a:spcBef>
                <a:spcPts val="0"/>
              </a:spcBef>
              <a:buFont typeface="Wingdings" pitchFamily="2" charset="2"/>
              <a:buChar char="Ø"/>
            </a:pPr>
            <a:r>
              <a:rPr lang="e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ĐTĐ typ 1</a:t>
            </a:r>
          </a:p>
          <a:p>
            <a:pPr marL="228600"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Là hậu quả của quá trình hủy hoại các tế bào </a:t>
            </a:r>
          </a:p>
          <a:p>
            <a:pPr marL="228600" lvl="0" rtl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eta của đảo tụy. Cần sử dụng insulin ngoại lai</a:t>
            </a:r>
          </a:p>
          <a:p>
            <a:pPr marL="228600"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ể duy trì chuyển hóa.</a:t>
            </a:r>
          </a:p>
          <a:p>
            <a:pPr marL="571500" lvl="0" indent="-342900" rtl="0">
              <a:spcBef>
                <a:spcPts val="0"/>
              </a:spcBef>
              <a:buFont typeface="Wingdings" pitchFamily="2" charset="2"/>
              <a:buChar char="Ø"/>
            </a:pPr>
            <a:r>
              <a:rPr lang="e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ĐTĐ typ 2</a:t>
            </a:r>
          </a:p>
          <a:p>
            <a:pPr marL="228600"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Suy giảm chức năng tế bào beta và kháng </a:t>
            </a:r>
          </a:p>
          <a:p>
            <a:pPr marL="228600" lvl="0" rtl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nsulin</a:t>
            </a:r>
          </a:p>
          <a:p>
            <a:pPr marL="228600"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Tình trạng thừa cân, béo phì thường thấy ở </a:t>
            </a:r>
          </a:p>
          <a:p>
            <a:pPr marL="228600" lvl="0" rtl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gười đái tháo đường typ 2 có kháng insulin</a:t>
            </a:r>
          </a:p>
          <a:p>
            <a:pPr marL="228600"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Người đái tháo đường typ 2 bên cạch kháng </a:t>
            </a:r>
          </a:p>
          <a:p>
            <a:pPr marL="228600" lvl="0" rtl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nsulin còn có thiếu insulin</a:t>
            </a:r>
          </a:p>
          <a:p>
            <a:pPr marL="228600" lvl="0" rtl="0">
              <a:spcBef>
                <a:spcPts val="0"/>
              </a:spcBef>
              <a:buNone/>
            </a:pPr>
            <a:endParaRPr lang="en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rtl="0">
              <a:spcBef>
                <a:spcPts val="0"/>
              </a:spcBef>
              <a:buNone/>
            </a:pPr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bệnh lý học\15749223-Insulin-action-and-diabetes-type-1-and-2-Stock-Vector-pancre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02" y="462265"/>
            <a:ext cx="3370262" cy="468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011391" cy="529936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3.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Triệu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chứng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tiêu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chuẩn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chẩn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đoán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94855"/>
            <a:ext cx="9144000" cy="4748645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3.1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Triệu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chứng</a:t>
            </a:r>
            <a:endParaRPr lang="en-US" b="1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glucose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gủ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keton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lipid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keton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>
              <a:buNone/>
            </a:pPr>
            <a:endParaRPr lang="en-US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admin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580"/>
            <a:ext cx="3048000" cy="46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2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127" y="0"/>
            <a:ext cx="6246722" cy="488093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3.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Triệu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chứng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tiêu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chuẩn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chẩn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đoán</a:t>
            </a:r>
            <a:endParaRPr lang="en-US" sz="24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11726"/>
            <a:ext cx="9144000" cy="4738255"/>
          </a:xfrm>
        </p:spPr>
        <p:txBody>
          <a:bodyPr/>
          <a:lstStyle/>
          <a:p>
            <a:pPr>
              <a:buNone/>
            </a:pPr>
            <a:r>
              <a:rPr lang="en-US" b="1" dirty="0">
                <a:latin typeface="+mn-lt"/>
                <a:cs typeface="Times New Roman" pitchFamily="18" charset="0"/>
              </a:rPr>
              <a:t>3.2 </a:t>
            </a:r>
            <a:r>
              <a:rPr lang="en-US" b="1" dirty="0" err="1">
                <a:latin typeface="+mn-lt"/>
                <a:cs typeface="Times New Roman" pitchFamily="18" charset="0"/>
              </a:rPr>
              <a:t>tiêu</a:t>
            </a:r>
            <a:r>
              <a:rPr lang="en-US" b="1" dirty="0">
                <a:latin typeface="+mn-lt"/>
                <a:cs typeface="Times New Roman" pitchFamily="18" charset="0"/>
              </a:rPr>
              <a:t> </a:t>
            </a:r>
            <a:r>
              <a:rPr lang="en-US" b="1" dirty="0" err="1">
                <a:latin typeface="+mn-lt"/>
                <a:cs typeface="Times New Roman" pitchFamily="18" charset="0"/>
              </a:rPr>
              <a:t>chuẩn</a:t>
            </a:r>
            <a:r>
              <a:rPr lang="en-US" b="1" dirty="0">
                <a:latin typeface="+mn-lt"/>
                <a:cs typeface="Times New Roman" pitchFamily="18" charset="0"/>
              </a:rPr>
              <a:t> </a:t>
            </a:r>
            <a:r>
              <a:rPr lang="en-US" b="1" dirty="0" err="1">
                <a:latin typeface="+mn-lt"/>
                <a:cs typeface="Times New Roman" pitchFamily="18" charset="0"/>
              </a:rPr>
              <a:t>chẩn</a:t>
            </a:r>
            <a:r>
              <a:rPr lang="en-US" b="1" dirty="0">
                <a:latin typeface="+mn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n-lt"/>
                <a:cs typeface="Times New Roman" pitchFamily="18" charset="0"/>
              </a:rPr>
              <a:t>đoán</a:t>
            </a:r>
            <a:endParaRPr lang="en-US" b="1" dirty="0" smtClean="0">
              <a:latin typeface="+mn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&gt;= 7,0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/l ( &gt;= 126 mg/dl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&gt;= 11,1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/l (200 mg/dl)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2h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Hba1c &gt;= 6,5% (48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/l)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ĐTĐ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&gt;= 11,1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/l (200 mg/dl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3.3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chuẩn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đoán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sớm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bệnh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ĐTĐ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typ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3.3.1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                BMI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              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ĐTĐ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to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lipid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3.3.2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>
              <a:latin typeface="+mn-lt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>
              <a:latin typeface="+mn-lt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97627" y="3314700"/>
            <a:ext cx="3740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23855" y="3314700"/>
            <a:ext cx="3740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0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2736"/>
            <a:ext cx="9144000" cy="540327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+mn-lt"/>
              </a:rPr>
              <a:t>3.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Triệu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chứng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tiêu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chuẩn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chẩn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đoán</a:t>
            </a:r>
            <a:endParaRPr lang="en-US" sz="24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49382"/>
            <a:ext cx="9144000" cy="4727864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WHO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admin\Desktop\Xet nghi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627"/>
            <a:ext cx="5548745" cy="451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48745" y="716377"/>
            <a:ext cx="2209800" cy="43953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vi-VN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XN - Xét nghiệm, ĐHLĐ - Đường huyết lúc đói, ĐHBK - Đường huyết bất kì, ĐH 2giờ - Đường huyết 2 giờ sau uống 75g glucose, NPDNGĐU- Nghiệm pháp dung nạp glucose đường uống, RLĐHLĐ - Rối loạn đường huyết lúc đói, RLDNG - Rối loạn dung nạp glucose, Đái tháo đường.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45286" cy="540048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4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chứng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63682"/>
            <a:ext cx="9144000" cy="4655127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4.1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biến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chứng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cấp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tính</a:t>
            </a:r>
            <a:endParaRPr lang="en-US" b="1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keton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keton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lactic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4.2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biến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chứng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mạn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tính</a:t>
            </a:r>
            <a:endParaRPr lang="en-US" b="1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vữa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nhồi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quỵ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ĐTĐ,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ĐTĐ,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ĐTĐ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ĐTĐ</a:t>
            </a:r>
          </a:p>
          <a:p>
            <a:pPr>
              <a:buNone/>
            </a:pPr>
            <a:endParaRPr lang="en-US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1337</Words>
  <Application>Microsoft Office PowerPoint</Application>
  <PresentationFormat>On-screen Show (16:9)</PresentationFormat>
  <Paragraphs>196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Oswald</vt:lpstr>
      <vt:lpstr>Wingdings 3</vt:lpstr>
      <vt:lpstr>Calibri</vt:lpstr>
      <vt:lpstr>Times New Roman</vt:lpstr>
      <vt:lpstr>Droid Serif</vt:lpstr>
      <vt:lpstr>Wingdings</vt:lpstr>
      <vt:lpstr>Source Sans Pro</vt:lpstr>
      <vt:lpstr>Quince template</vt:lpstr>
      <vt:lpstr>Bài 1: ĐÁI THÁO ĐƯỜNG</vt:lpstr>
      <vt:lpstr>1. Nhắc lại sinh lý insulin và chuyển hóa glucose</vt:lpstr>
      <vt:lpstr>1. Nhắc lại sinh lý insulin và chuyển hóa glucose</vt:lpstr>
      <vt:lpstr>PowerPoint Presentation</vt:lpstr>
      <vt:lpstr>  2. Định nghĩa, phân loại, nguyên nhân, cơ chế bệnh sinh </vt:lpstr>
      <vt:lpstr>3. Triệu chứng và tiêu chuẩn chẩn đoán</vt:lpstr>
      <vt:lpstr>3. Triệu chứng và tiêu chuẩn chẩn đoán</vt:lpstr>
      <vt:lpstr>3. Triệu chứng và tiêu chuẩn chẩn đoán</vt:lpstr>
      <vt:lpstr>4 biến chứng</vt:lpstr>
      <vt:lpstr>5. Điều trị</vt:lpstr>
      <vt:lpstr>5. Điều trị</vt:lpstr>
      <vt:lpstr>PowerPoint Presentation</vt:lpstr>
      <vt:lpstr>Nguyên tắc sử dụng Insulin khi phối hợp thuốc hạ Glu máu bằng đường uống:  - 1/3 Bệnh nhân ĐTĐ typ 2 buộc sử dụng insulin để duy trì gluco máu ổn định  - Tỷ lệ gần tăng cao do thời gian mắc kéo dài  - Duy trì mức gluco máu gần bằng mức độ sinh lý bằng cả đường tiêm và uống là cách tốt nhất để kéo dài sự sống.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cp:lastModifiedBy>PhiLong</cp:lastModifiedBy>
  <cp:revision>59</cp:revision>
  <dcterms:modified xsi:type="dcterms:W3CDTF">2017-03-05T16:57:21Z</dcterms:modified>
</cp:coreProperties>
</file>