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8" r:id="rId2"/>
    <p:sldId id="260" r:id="rId3"/>
    <p:sldId id="262" r:id="rId4"/>
    <p:sldId id="265" r:id="rId5"/>
    <p:sldId id="266" r:id="rId6"/>
    <p:sldId id="268" r:id="rId7"/>
    <p:sldId id="270" r:id="rId8"/>
    <p:sldId id="275" r:id="rId9"/>
    <p:sldId id="276" r:id="rId10"/>
    <p:sldId id="272" r:id="rId11"/>
    <p:sldId id="273" r:id="rId12"/>
    <p:sldId id="274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42CFF-9065-462D-87A7-C45D8D7574C1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681DC-25A0-4C43-A62D-3892E555A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0C11-2AAC-4642-AA34-219FC3B0BE7D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D0A3-2ACD-46D6-B5BD-43B86FB10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8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0C11-2AAC-4642-AA34-219FC3B0BE7D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D0A3-2ACD-46D6-B5BD-43B86FB10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88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0C11-2AAC-4642-AA34-219FC3B0BE7D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D0A3-2ACD-46D6-B5BD-43B86FB10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3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0C11-2AAC-4642-AA34-219FC3B0BE7D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D0A3-2ACD-46D6-B5BD-43B86FB10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9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0C11-2AAC-4642-AA34-219FC3B0BE7D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D0A3-2ACD-46D6-B5BD-43B86FB10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1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0C11-2AAC-4642-AA34-219FC3B0BE7D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D0A3-2ACD-46D6-B5BD-43B86FB10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0C11-2AAC-4642-AA34-219FC3B0BE7D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D0A3-2ACD-46D6-B5BD-43B86FB10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87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0C11-2AAC-4642-AA34-219FC3B0BE7D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D0A3-2ACD-46D6-B5BD-43B86FB10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43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0C11-2AAC-4642-AA34-219FC3B0BE7D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D0A3-2ACD-46D6-B5BD-43B86FB10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5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0C11-2AAC-4642-AA34-219FC3B0BE7D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D0A3-2ACD-46D6-B5BD-43B86FB10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5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0C11-2AAC-4642-AA34-219FC3B0BE7D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D0A3-2ACD-46D6-B5BD-43B86FB10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6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E0C11-2AAC-4642-AA34-219FC3B0BE7D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8D0A3-2ACD-46D6-B5BD-43B86FB10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7400" y="533400"/>
            <a:ext cx="6705600" cy="1524000"/>
          </a:xfrm>
        </p:spPr>
        <p:txBody>
          <a:bodyPr>
            <a:no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: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AMIP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4300" b="1" dirty="0" err="1" smtClean="0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4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4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4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dirty="0" err="1" smtClean="0">
                <a:latin typeface="Times New Roman" pitchFamily="18" charset="0"/>
                <a:cs typeface="Times New Roman" pitchFamily="18" charset="0"/>
              </a:rPr>
              <a:t>dẫn:Ths.Bs</a:t>
            </a:r>
            <a:r>
              <a:rPr lang="en-US" sz="4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4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dirty="0" err="1" smtClean="0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4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4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41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4000" b="1" u="sng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4000" b="1" u="sng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u="sng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latin typeface="Times New Roman" pitchFamily="18" charset="0"/>
                <a:cs typeface="Times New Roman" pitchFamily="18" charset="0"/>
              </a:rPr>
              <a:t>PTH350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 H :</a:t>
            </a:r>
          </a:p>
          <a:p>
            <a:pPr algn="just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Quỳnh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Duyên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19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5.1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mip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đơn thuần 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endParaRPr lang="en-US" sz="2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vi-VN" sz="2400" dirty="0" smtClean="0">
                <a:solidFill>
                  <a:schemeClr val="tx1"/>
                </a:solidFill>
              </a:rPr>
              <a:t> </a:t>
            </a:r>
            <a:r>
              <a:rPr lang="vi-VN" sz="2400" dirty="0" smtClean="0">
                <a:solidFill>
                  <a:schemeClr val="tx1"/>
                </a:solidFill>
                <a:latin typeface="+mj-lt"/>
              </a:rPr>
              <a:t>- Dùng thuốc diệt Amip đơn thuần với các áp xe gan do Amip thể nhẹ hoặc thể vừa</a:t>
            </a:r>
            <a:endParaRPr lang="en-US" sz="2400" dirty="0" smtClean="0">
              <a:solidFill>
                <a:schemeClr val="tx1"/>
              </a:solidFill>
              <a:latin typeface="+mj-lt"/>
            </a:endParaRPr>
          </a:p>
          <a:p>
            <a:pPr algn="l">
              <a:buFontTx/>
              <a:buChar char="-"/>
            </a:pPr>
            <a:r>
              <a:rPr lang="vi-VN" sz="2400" dirty="0" smtClean="0">
                <a:solidFill>
                  <a:schemeClr val="tx1"/>
                </a:solidFill>
                <a:latin typeface="+mj-lt"/>
              </a:rPr>
              <a:t>Dùng thuốc diệt Amip đơn thuần với loại áp xe gan Amip có kích thước không lớn quá (đường kính khoảng 6cm ).</a:t>
            </a:r>
            <a:endParaRPr lang="en-US" sz="2400" dirty="0" smtClean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vi-VN" sz="2400" dirty="0" smtClean="0">
                <a:solidFill>
                  <a:schemeClr val="tx1"/>
                </a:solidFill>
                <a:latin typeface="+mj-lt"/>
              </a:rPr>
              <a:t> - Dùng thuốc diệt Amip đơn thuần cho những bệnh nhân bị áp xe gan do Amip đến sớm ( trước 1 </a:t>
            </a:r>
            <a:r>
              <a:rPr lang="vi-VN" sz="2400" dirty="0" smtClean="0">
                <a:solidFill>
                  <a:schemeClr val="tx1"/>
                </a:solidFill>
                <a:latin typeface="+mj-lt"/>
              </a:rPr>
              <a:t>tháng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7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diệt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Amip</a:t>
            </a:r>
            <a:endParaRPr lang="en-US" sz="2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metine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dược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dametine,mebadin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Nhóm 5 – imidazo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l: 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 yếu dùng metronidazol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tinidazolornidazol,hoặc secnidazol.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Diệt amip dạng kén ở ruột: dùng Intetrix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idooxquinolein,direxiod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/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Benarsal,aminarsone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16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5.2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hut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mủ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amip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thuôc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diệt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amip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700" b="1" dirty="0" smtClean="0">
                <a:latin typeface="Times New Roman" pitchFamily="18" charset="0"/>
                <a:cs typeface="Times New Roman" pitchFamily="18" charset="0"/>
              </a:rPr>
              <a:t>Chỉ định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Ổ áp xe gan quá to đường kính &gt; 6cm.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Bệnh nhân bị áp xe gan o Amip đến muộn trên 1 tháng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Phương pháp chọc hút mủ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Chọc hút mủ dưới hướng dẫn của soi ổ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bụng hoặc của siêu âm. Số lần 1,2 thậm chí 3 lần.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Thực tiễn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2,5 lít mủ phối hợp với thuốc diệt Amip khỏi hoàn toàn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751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vi-VN" sz="3300" b="1" dirty="0" smtClean="0">
                <a:latin typeface="+mj-lt"/>
              </a:rPr>
              <a:t>5.3. Phẫu thuật kết hợp với dùng thuốc diệt Amip </a:t>
            </a:r>
            <a:endParaRPr lang="en-US" sz="3300" b="1" dirty="0" smtClean="0">
              <a:latin typeface="+mj-lt"/>
            </a:endParaRPr>
          </a:p>
          <a:p>
            <a:r>
              <a:rPr lang="vi-VN" b="1" dirty="0" smtClean="0">
                <a:latin typeface="+mj-lt"/>
              </a:rPr>
              <a:t>Chỉ định </a:t>
            </a:r>
            <a:endParaRPr lang="en-US" b="1" dirty="0" smtClean="0">
              <a:latin typeface="+mj-lt"/>
            </a:endParaRPr>
          </a:p>
          <a:p>
            <a:pPr>
              <a:buNone/>
            </a:pPr>
            <a:r>
              <a:rPr lang="vi-VN" dirty="0" smtClean="0">
                <a:latin typeface="+mj-lt"/>
              </a:rPr>
              <a:t>‒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Á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p xe gan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đã biến chứng nguy hiểm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vì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do nào đó không chọc hút mủ ổ áp xe 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phẫu thuật.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‒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ị áp xe gan Amip đến quá muộn ( trên 4 tháng) điều trị nội khoa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 chọc hút mủ và thuốc diệt Amip không có kết quả.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‒ Ổ áp xe quá to, gan to quá rốn tới hố chậu và nổi phồng lên, sờ vào thấy căng như một bọc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2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942109"/>
            <a:ext cx="3505200" cy="193444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19200"/>
            <a:ext cx="3810000" cy="1657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3810000"/>
            <a:ext cx="57150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86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2202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1.1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amip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mủ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amip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Amip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Á,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Ấn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Nam Á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amip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bệnh lý học\36871t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366655"/>
            <a:ext cx="4329545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bệnh lý học\entamoeba-trophozoi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366655"/>
            <a:ext cx="43434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7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1.2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9067800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amip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Vi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ổ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apxe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Kén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Amip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tồn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10 -15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17763" y="1667741"/>
            <a:ext cx="3332017" cy="1447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Amip</a:t>
            </a:r>
            <a:r>
              <a:rPr lang="en-US" sz="2800" dirty="0"/>
              <a:t> </a:t>
            </a:r>
            <a:r>
              <a:rPr lang="en-US" sz="2800" dirty="0" err="1" smtClean="0"/>
              <a:t>Chuyển</a:t>
            </a:r>
            <a:r>
              <a:rPr lang="en-US" sz="2800" dirty="0" smtClean="0"/>
              <a:t> </a:t>
            </a:r>
            <a:r>
              <a:rPr lang="en-US" sz="2800" dirty="0" err="1" smtClean="0"/>
              <a:t>từ</a:t>
            </a:r>
            <a:r>
              <a:rPr lang="en-US" sz="2800" dirty="0" smtClean="0"/>
              <a:t> </a:t>
            </a:r>
            <a:r>
              <a:rPr lang="en-US" sz="2800" dirty="0" err="1" smtClean="0"/>
              <a:t>thể</a:t>
            </a:r>
            <a:r>
              <a:rPr lang="en-US" sz="2800" dirty="0" smtClean="0"/>
              <a:t> </a:t>
            </a:r>
            <a:r>
              <a:rPr lang="en-US" sz="2800" dirty="0" err="1" smtClean="0"/>
              <a:t>minuta</a:t>
            </a:r>
            <a:r>
              <a:rPr lang="en-US" sz="2800" dirty="0" smtClean="0"/>
              <a:t> sang </a:t>
            </a:r>
            <a:r>
              <a:rPr lang="en-US" sz="2800" dirty="0" err="1" smtClean="0"/>
              <a:t>thể</a:t>
            </a:r>
            <a:r>
              <a:rPr lang="en-US" sz="2800" dirty="0" smtClean="0"/>
              <a:t> </a:t>
            </a:r>
            <a:r>
              <a:rPr lang="en-US" sz="2800" dirty="0" err="1" smtClean="0"/>
              <a:t>ăn</a:t>
            </a:r>
            <a:r>
              <a:rPr lang="en-US" sz="2800" dirty="0" smtClean="0"/>
              <a:t> </a:t>
            </a:r>
            <a:r>
              <a:rPr lang="en-US" sz="2800" dirty="0" err="1" smtClean="0"/>
              <a:t>hồng</a:t>
            </a:r>
            <a:r>
              <a:rPr lang="en-US" sz="2800" dirty="0" smtClean="0"/>
              <a:t> </a:t>
            </a:r>
            <a:r>
              <a:rPr lang="en-US" sz="2800" dirty="0" err="1" smtClean="0"/>
              <a:t>cầu</a:t>
            </a:r>
            <a:r>
              <a:rPr lang="en-US" sz="2800" dirty="0" smtClean="0"/>
              <a:t> </a:t>
            </a:r>
            <a:r>
              <a:rPr lang="en-US" sz="2800" dirty="0" err="1" smtClean="0"/>
              <a:t>gây</a:t>
            </a:r>
            <a:r>
              <a:rPr lang="en-US" sz="2800" dirty="0" smtClean="0"/>
              <a:t> </a:t>
            </a:r>
            <a:r>
              <a:rPr lang="en-US" sz="2800" dirty="0" err="1" smtClean="0"/>
              <a:t>bệnh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4911435" y="1595005"/>
            <a:ext cx="2667000" cy="14859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Xâm</a:t>
            </a:r>
            <a:r>
              <a:rPr lang="en-US" sz="2800" dirty="0" smtClean="0"/>
              <a:t> </a:t>
            </a:r>
            <a:r>
              <a:rPr lang="en-US" sz="2800" dirty="0" err="1" smtClean="0"/>
              <a:t>nhập</a:t>
            </a:r>
            <a:r>
              <a:rPr lang="en-US" sz="2800" dirty="0" smtClean="0"/>
              <a:t> </a:t>
            </a:r>
            <a:r>
              <a:rPr lang="en-US" sz="2800" dirty="0" err="1" smtClean="0"/>
              <a:t>vào</a:t>
            </a:r>
            <a:r>
              <a:rPr lang="en-US" sz="2800" dirty="0" smtClean="0"/>
              <a:t> </a:t>
            </a:r>
            <a:r>
              <a:rPr lang="en-US" sz="2800" dirty="0" err="1" smtClean="0"/>
              <a:t>thành</a:t>
            </a:r>
            <a:r>
              <a:rPr lang="en-US" sz="2800" dirty="0" smtClean="0"/>
              <a:t> </a:t>
            </a:r>
            <a:r>
              <a:rPr lang="en-US" sz="2800" dirty="0" err="1" smtClean="0"/>
              <a:t>đại</a:t>
            </a:r>
            <a:r>
              <a:rPr lang="en-US" sz="2800" dirty="0" smtClean="0"/>
              <a:t> </a:t>
            </a:r>
            <a:r>
              <a:rPr lang="en-US" sz="2800" dirty="0" err="1" smtClean="0"/>
              <a:t>tràng</a:t>
            </a:r>
            <a:r>
              <a:rPr lang="en-US" sz="2800" dirty="0" smtClean="0"/>
              <a:t> (</a:t>
            </a:r>
            <a:r>
              <a:rPr lang="en-US" sz="2800" dirty="0" err="1" smtClean="0"/>
              <a:t>nhân</a:t>
            </a:r>
            <a:r>
              <a:rPr lang="en-US" sz="2800" dirty="0" smtClean="0"/>
              <a:t> </a:t>
            </a:r>
            <a:r>
              <a:rPr lang="en-US" sz="2800" dirty="0" err="1" smtClean="0"/>
              <a:t>lên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726872" y="2357005"/>
            <a:ext cx="56110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4814453" y="3283526"/>
            <a:ext cx="3158837" cy="16694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Qua </a:t>
            </a:r>
            <a:r>
              <a:rPr lang="en-US" sz="2800" dirty="0" err="1" smtClean="0"/>
              <a:t>hệ</a:t>
            </a:r>
            <a:r>
              <a:rPr lang="en-US" sz="2800" dirty="0" smtClean="0"/>
              <a:t> </a:t>
            </a:r>
            <a:r>
              <a:rPr lang="en-US" sz="2800" dirty="0" err="1" smtClean="0"/>
              <a:t>thống</a:t>
            </a:r>
            <a:r>
              <a:rPr lang="en-US" sz="2800" dirty="0" smtClean="0"/>
              <a:t> </a:t>
            </a:r>
            <a:r>
              <a:rPr lang="en-US" sz="2800" dirty="0" err="1" smtClean="0"/>
              <a:t>tuần</a:t>
            </a:r>
            <a:r>
              <a:rPr lang="en-US" sz="2800" dirty="0" smtClean="0"/>
              <a:t> </a:t>
            </a:r>
            <a:r>
              <a:rPr lang="en-US" sz="2800" dirty="0" err="1" smtClean="0"/>
              <a:t>hoàn</a:t>
            </a:r>
            <a:r>
              <a:rPr lang="en-US" sz="2800" dirty="0" smtClean="0"/>
              <a:t> </a:t>
            </a:r>
            <a:r>
              <a:rPr lang="en-US" sz="2800" dirty="0" err="1" smtClean="0"/>
              <a:t>mạc</a:t>
            </a:r>
            <a:r>
              <a:rPr lang="en-US" sz="2800" dirty="0" smtClean="0"/>
              <a:t> </a:t>
            </a:r>
            <a:r>
              <a:rPr lang="en-US" sz="2800" dirty="0" err="1" smtClean="0"/>
              <a:t>treo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tới</a:t>
            </a:r>
            <a:r>
              <a:rPr lang="en-US" sz="2800" dirty="0" smtClean="0"/>
              <a:t> </a:t>
            </a:r>
            <a:r>
              <a:rPr lang="en-US" sz="2800" dirty="0" err="1" smtClean="0"/>
              <a:t>tĩnh</a:t>
            </a:r>
            <a:r>
              <a:rPr lang="en-US" sz="2800" dirty="0" smtClean="0"/>
              <a:t> </a:t>
            </a:r>
            <a:r>
              <a:rPr lang="en-US" sz="2800" dirty="0" err="1" smtClean="0"/>
              <a:t>mạch</a:t>
            </a:r>
            <a:r>
              <a:rPr lang="en-US" sz="2800" dirty="0" smtClean="0"/>
              <a:t> </a:t>
            </a:r>
            <a:r>
              <a:rPr lang="en-US" sz="2800" dirty="0" err="1" smtClean="0"/>
              <a:t>cửa</a:t>
            </a:r>
            <a:endParaRPr lang="en-US" sz="28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726874" y="41910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117763" y="3283526"/>
            <a:ext cx="3311236" cy="165215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Gan</a:t>
            </a:r>
            <a:endParaRPr lang="en-US" sz="2800" dirty="0"/>
          </a:p>
          <a:p>
            <a:pPr algn="ctr"/>
            <a:r>
              <a:rPr lang="en-US" sz="2800" dirty="0" smtClean="0"/>
              <a:t>(</a:t>
            </a:r>
            <a:r>
              <a:rPr lang="en-US" sz="2800" dirty="0" err="1" smtClean="0"/>
              <a:t>Hình</a:t>
            </a:r>
            <a:r>
              <a:rPr lang="en-US" sz="2800" dirty="0" smtClean="0"/>
              <a:t> </a:t>
            </a:r>
            <a:r>
              <a:rPr lang="en-US" sz="2800" dirty="0" err="1" smtClean="0"/>
              <a:t>thành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hoặc</a:t>
            </a:r>
            <a:r>
              <a:rPr lang="en-US" sz="2800" dirty="0" smtClean="0"/>
              <a:t> </a:t>
            </a:r>
            <a:r>
              <a:rPr lang="en-US" sz="2800" dirty="0" err="1" smtClean="0"/>
              <a:t>nhiều</a:t>
            </a:r>
            <a:r>
              <a:rPr lang="en-US" sz="2800" dirty="0" smtClean="0"/>
              <a:t> ổ </a:t>
            </a:r>
            <a:r>
              <a:rPr lang="en-US" sz="2800" dirty="0" err="1" smtClean="0"/>
              <a:t>áp</a:t>
            </a:r>
            <a:r>
              <a:rPr lang="en-US" sz="2800" dirty="0" smtClean="0"/>
              <a:t> </a:t>
            </a:r>
            <a:r>
              <a:rPr lang="en-US" sz="2800" dirty="0" err="1" smtClean="0"/>
              <a:t>xe</a:t>
            </a:r>
            <a:r>
              <a:rPr lang="en-US" sz="2800" dirty="0" smtClean="0"/>
              <a:t> </a:t>
            </a:r>
            <a:r>
              <a:rPr lang="en-US" sz="2800" dirty="0" err="1" smtClean="0"/>
              <a:t>tập</a:t>
            </a:r>
            <a:r>
              <a:rPr lang="en-US" sz="2800" dirty="0" smtClean="0"/>
              <a:t> </a:t>
            </a:r>
            <a:r>
              <a:rPr lang="en-US" sz="2800" dirty="0" err="1" smtClean="0"/>
              <a:t>hợp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nhau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7696200" y="2357005"/>
            <a:ext cx="9144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610600" y="2337955"/>
            <a:ext cx="0" cy="20193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8153400" y="4341668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463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73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2.1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điển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76946" y="2071255"/>
            <a:ext cx="6511636" cy="14131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sườn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ctr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ỉ,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sườn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7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76946" y="1066800"/>
            <a:ext cx="6483928" cy="990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3-4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39-40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kèm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rét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run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mồ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hôi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76945" y="3484419"/>
            <a:ext cx="6553200" cy="1600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42900" indent="-342900" algn="ctr">
              <a:buFont typeface="Arial" pitchFamily="34" charset="0"/>
              <a:buChar char="•"/>
              <a:defRPr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3-4 cm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sườn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nhẵn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tù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rung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(+)          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Louddlow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(+)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97725" y="5119254"/>
            <a:ext cx="6532419" cy="12053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nề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Rối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18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505200"/>
          </a:xfrm>
        </p:spPr>
        <p:txBody>
          <a:bodyPr>
            <a:noAutofit/>
          </a:bodyPr>
          <a:lstStyle/>
          <a:p>
            <a:pPr marL="457200" indent="-457200" algn="l">
              <a:buFont typeface="Arial" pitchFamily="34" charset="0"/>
              <a:buChar char="•"/>
              <a:defRPr/>
            </a:pP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điển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352800"/>
            <a:ext cx="4745182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64" y="3276600"/>
            <a:ext cx="380047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84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5943600" cy="411162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2.2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431213" cy="5135563"/>
          </a:xfrm>
        </p:spPr>
        <p:txBody>
          <a:bodyPr>
            <a:normAutofit/>
          </a:bodyPr>
          <a:lstStyle/>
          <a:p>
            <a:pPr eaLnBrk="1" hangingPunct="1">
              <a:buFont typeface="Times New Roman" pitchFamily="18" charset="0"/>
              <a:buChar char="−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B/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Times New Roman" pitchFamily="18" charset="0"/>
              <a:buChar char="−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di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;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Times New Roman" pitchFamily="18" charset="0"/>
              <a:buChar char="−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mủ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buFont typeface="Times New Roman" pitchFamily="18" charset="0"/>
              <a:buChar char="−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ổ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lồi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Fibrin</a:t>
            </a:r>
          </a:p>
          <a:p>
            <a:pPr eaLnBrk="1" hangingPunct="1">
              <a:buFont typeface="Times New Roman" pitchFamily="18" charset="0"/>
              <a:buChar char="−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mủ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socola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mùi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amid</a:t>
            </a:r>
          </a:p>
          <a:p>
            <a:pPr eaLnBrk="1" hangingPunct="1">
              <a:buFont typeface="Times New Roman" pitchFamily="18" charset="0"/>
              <a:buChar char="−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ELISA: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(+)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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amip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hoạt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động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496" y="4269580"/>
            <a:ext cx="4805362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96518"/>
            <a:ext cx="4164013" cy="280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209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85799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5791200" cy="556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3.1 </a:t>
            </a:r>
            <a:r>
              <a:rPr lang="en-US" sz="33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ỡ</a:t>
            </a:r>
            <a:r>
              <a:rPr lang="en-US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ổ </a:t>
            </a:r>
            <a:r>
              <a:rPr lang="en-US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endParaRPr lang="en-US" sz="3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khạc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mủ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mủ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socola</a:t>
            </a:r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tràng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tím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tái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tràng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tim.</a:t>
            </a:r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mạc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thể,đau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sốt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cứng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chọc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mủ</a:t>
            </a:r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nôn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mủ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vỡ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ỉa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mủ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tá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tràng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/>
            <a:r>
              <a:rPr lang="en-US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3.2 </a:t>
            </a:r>
            <a:r>
              <a:rPr lang="en-US" sz="33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uy</a:t>
            </a:r>
            <a:r>
              <a:rPr lang="en-US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kiệt</a:t>
            </a:r>
            <a:r>
              <a:rPr lang="en-US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endParaRPr lang="en-US" sz="3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kiệt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vong</a:t>
            </a:r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3.3 </a:t>
            </a:r>
            <a:r>
              <a:rPr lang="en-US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endParaRPr lang="en-US" sz="3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Ổ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1%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\Desktop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143000"/>
            <a:ext cx="230505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22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đoán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4.1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huẩn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gan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Fontam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BC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tăng,ML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- X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vòm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di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loãng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4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4.2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Amip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Amip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Amip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hùynh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Amip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ELISA.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81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</TotalTime>
  <Words>1058</Words>
  <Application>Microsoft Office PowerPoint</Application>
  <PresentationFormat>On-screen Show 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BÀI 4 : ÁP XE GAN DO AMIP</vt:lpstr>
      <vt:lpstr>1. Định nghĩa, nguyên nhân và bệnh sinh:</vt:lpstr>
      <vt:lpstr>1.2 Nguyên nhân và bệnh sinh</vt:lpstr>
      <vt:lpstr>2. Triệu chứng </vt:lpstr>
      <vt:lpstr>Thể không điển hình: Thể không sốt Thể kéo dài Thể vàng da Thể suy gan Thể áp xe gan trái Thể tràn dịch màng phổi </vt:lpstr>
      <vt:lpstr>2.2 Cận lâm sàng:</vt:lpstr>
      <vt:lpstr>3. Biến chứng</vt:lpstr>
      <vt:lpstr>4. Chuẩn đoán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ĐẠI CƯƠNG BỆNH LÝ  DỊ ỨNG – MIỄN DỊCH</dc:title>
  <dc:creator>PC</dc:creator>
  <cp:lastModifiedBy>PC</cp:lastModifiedBy>
  <cp:revision>13</cp:revision>
  <dcterms:created xsi:type="dcterms:W3CDTF">2017-02-19T09:58:36Z</dcterms:created>
  <dcterms:modified xsi:type="dcterms:W3CDTF">2017-02-19T16:55:29Z</dcterms:modified>
</cp:coreProperties>
</file>