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67" r:id="rId14"/>
    <p:sldId id="268" r:id="rId15"/>
    <p:sldId id="271" r:id="rId16"/>
    <p:sldId id="263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59" autoAdjust="0"/>
  </p:normalViewPr>
  <p:slideViewPr>
    <p:cSldViewPr>
      <p:cViewPr>
        <p:scale>
          <a:sx n="100" d="100"/>
          <a:sy n="100" d="100"/>
        </p:scale>
        <p:origin x="-498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6115-FAE2-4C25-9640-B48A85B3F9E0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FF7CB-CF55-41BF-B900-0A44F8117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5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F7CB-CF55-41BF-B900-0A44F81173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F7CB-CF55-41BF-B900-0A44F81173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mcuutainha.com/phuc-hoi-chuc-nang-benh-nhan-parkinson/" TargetMode="External"/><Relationship Id="rId2" Type="http://schemas.openxmlformats.org/officeDocument/2006/relationships/hyperlink" Target="http://www.benhhoc.com/bai/2646-Benh-Parkinson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ieutri.vn/" TargetMode="External"/><Relationship Id="rId5" Type="http://schemas.openxmlformats.org/officeDocument/2006/relationships/hyperlink" Target="http://m.yduoctinhhoa.com/tin-tuc/chi-tiet/1615-benh-parkinson-va-cac-hoi-chung-parkinson.htm" TargetMode="External"/><Relationship Id="rId4" Type="http://schemas.openxmlformats.org/officeDocument/2006/relationships/hyperlink" Target="http://benhvienlaokhoa.vn/vi/chan-doan-va-dieu-tri-benh-parkins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3826" y="3003798"/>
            <a:ext cx="37083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anose="05020102010507070707" pitchFamily="18" charset="2"/>
              <a:buChar char="õ"/>
              <a:defRPr/>
            </a:pPr>
            <a:r>
              <a:rPr lang="en-US" altLang="ko-K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Hà Phương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anose="05020102010507070707" pitchFamily="18" charset="2"/>
              <a:buChar char="õ"/>
              <a:defRPr/>
            </a:pPr>
            <a:r>
              <a:rPr kumimoji="0" lang="en-US" altLang="ko-K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Châu Thảo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anose="05020102010507070707" pitchFamily="18" charset="2"/>
              <a:buChar char="õ"/>
              <a:defRPr/>
            </a:pPr>
            <a:r>
              <a:rPr lang="en-US" altLang="ko-K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 Thị Lệ Quỳnh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anose="05020102010507070707" pitchFamily="18" charset="2"/>
              <a:buChar char="õ"/>
              <a:defRPr/>
            </a:pPr>
            <a:r>
              <a:rPr kumimoji="0" lang="en-US" altLang="ko-K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 Nguyễn Phương Duyên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anose="05020102010507070707" pitchFamily="18" charset="2"/>
              <a:buChar char="õ"/>
              <a:defRPr/>
            </a:pPr>
            <a:r>
              <a:rPr lang="en-US" altLang="ko-K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 Đức Dũng</a:t>
            </a:r>
            <a:endParaRPr kumimoji="0" lang="en-US" altLang="ko-KR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09728" y="1419622"/>
            <a:ext cx="4032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BÀI 3</a:t>
            </a:r>
          </a:p>
          <a:p>
            <a:r>
              <a:rPr lang="en-US" altLang="ko-KR" sz="3200" b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BỆNH PARKINSON</a:t>
            </a:r>
            <a:endParaRPr lang="en-US" altLang="ko-KR" sz="32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35696" y="0"/>
            <a:ext cx="5217244" cy="7920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ĐẠI HỌC DUY TÂN – KHOA DƯỢC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2538363"/>
            <a:ext cx="269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ko-KR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PTH350 H</a:t>
            </a:r>
          </a:p>
          <a:p>
            <a:endParaRPr 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4" y="1234604"/>
            <a:ext cx="4513254" cy="30088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627534"/>
            <a:ext cx="8496944" cy="4606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Thay thế trực tiếp thiếu hụt Dopamin: </a:t>
            </a:r>
            <a:r>
              <a:rPr lang="vi-VN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phẩm của </a:t>
            </a:r>
            <a:r>
              <a:rPr lang="vi-V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L-dopa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như: </a:t>
            </a:r>
            <a:r>
              <a:rPr lang="vi-VN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madopar</a:t>
            </a:r>
            <a:r>
              <a:rPr lang="vi-V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modopa, sinemet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96562"/>
            <a:ext cx="2984647" cy="2611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23478"/>
            <a:ext cx="3296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6.2 Các nhóm thuốc điều trị</a:t>
            </a:r>
            <a:r>
              <a:rPr lang="en-US">
                <a:cs typeface="Times New Roman" panose="02020603050405020304" pitchFamily="18" charset="0"/>
              </a:rPr>
              <a:t>:</a:t>
            </a:r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17505"/>
            <a:ext cx="3051389" cy="29186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890" y="4746791"/>
            <a:ext cx="2119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4.635 đồng / Viên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486" y="4100460"/>
            <a:ext cx="328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Madopar 250mg</a:t>
            </a:r>
          </a:p>
          <a:p>
            <a:r>
              <a:rPr lang="en-US" smtClean="0"/>
              <a:t>Liều KĐ: 250mg/4 lần/ngày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4008127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Sinemet </a:t>
            </a:r>
          </a:p>
          <a:p>
            <a:r>
              <a:rPr lang="en-US" smtClean="0"/>
              <a:t>KĐ: liều thấp 62.5mg/2-3 lần/ngày sau đó tăng liều sau 3-5 ngày </a:t>
            </a:r>
          </a:p>
        </p:txBody>
      </p:sp>
    </p:spTree>
    <p:extLst>
      <p:ext uri="{BB962C8B-B14F-4D97-AF65-F5344CB8AC3E}">
        <p14:creationId xmlns:p14="http://schemas.microsoft.com/office/powerpoint/2010/main" val="390738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0120"/>
            <a:ext cx="3816424" cy="1560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5671"/>
            <a:ext cx="2652265" cy="1665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37" y="2540218"/>
            <a:ext cx="3234048" cy="1530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51" y="280142"/>
            <a:ext cx="2502909" cy="20755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180528" y="45261"/>
            <a:ext cx="9324528" cy="6995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‒"/>
            </a:pPr>
            <a:r>
              <a:rPr lang="vi-VN" sz="1800">
                <a:solidFill>
                  <a:schemeClr val="tx1"/>
                </a:solidFill>
                <a:latin typeface="+mj-lt"/>
              </a:rPr>
              <a:t>Các thuốc đồng vận dopamine: ronipiron (requip), peribidil (trivastal), pramipexole (sifrol), apomorphin (apokinon</a:t>
            </a:r>
            <a:r>
              <a:rPr lang="vi-VN" sz="1800">
                <a:solidFill>
                  <a:schemeClr val="tx1"/>
                </a:solidFill>
                <a:latin typeface="+mj-lt"/>
              </a:rPr>
              <a:t>),</a:t>
            </a:r>
            <a:r>
              <a:rPr lang="en-US" sz="1800">
                <a:solidFill>
                  <a:schemeClr val="tx1"/>
                </a:solidFill>
                <a:latin typeface="+mj-lt"/>
              </a:rPr>
              <a:t> </a:t>
            </a:r>
            <a:r>
              <a:rPr lang="vi-VN" sz="1800" smtClean="0">
                <a:solidFill>
                  <a:schemeClr val="tx1"/>
                </a:solidFill>
                <a:latin typeface="+mj-lt"/>
              </a:rPr>
              <a:t>bromocriptin </a:t>
            </a:r>
            <a:r>
              <a:rPr lang="vi-VN" sz="1800">
                <a:solidFill>
                  <a:schemeClr val="tx1"/>
                </a:solidFill>
                <a:latin typeface="+mj-lt"/>
              </a:rPr>
              <a:t>(</a:t>
            </a:r>
            <a:r>
              <a:rPr lang="vi-VN" sz="1800">
                <a:solidFill>
                  <a:schemeClr val="tx1"/>
                </a:solidFill>
                <a:latin typeface="+mj-lt"/>
              </a:rPr>
              <a:t>parlodel</a:t>
            </a:r>
            <a:r>
              <a:rPr lang="vi-VN" sz="180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180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Dopergine(Lisuride), Amtadine( Mantadix)</a:t>
            </a:r>
            <a:endParaRPr lang="vi-V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55726"/>
            <a:ext cx="425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Liều 1-6 viên/ngày (viên 2.5mg): CCĐ với H/chứng  Raynaud 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25726" y="1588228"/>
            <a:ext cx="209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8.750 đồng / Viên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05529" y="418176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3.989 đồng / Viên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06682" y="1958215"/>
            <a:ext cx="3375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Liều KĐ: nửa viên 0.2mg / tối, sau đó tăng ½ viên mỗi tuần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19707" y="3540644"/>
            <a:ext cx="266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Viên 100mg</a:t>
            </a:r>
          </a:p>
          <a:p>
            <a:r>
              <a:rPr lang="en-US" smtClean="0"/>
              <a:t>Liều: 1-2 viên /ngày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72251" y="4056934"/>
            <a:ext cx="283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Viên 20mg/2-3 viên/ngày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2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23478"/>
            <a:ext cx="8388424" cy="10801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‒"/>
            </a:pPr>
            <a:r>
              <a:rPr lang="vi-VN" sz="1800" smtClean="0">
                <a:solidFill>
                  <a:schemeClr val="tx1"/>
                </a:solidFill>
                <a:latin typeface="+mj-lt"/>
              </a:rPr>
              <a:t>Thuốc ức chế dị hóa dopamine: ức chế MAO-B (séligiline, rasagiline), ức chế COMT (entacapone, tolcapone)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tác dụng giảm Q/trình Oxi hóa ở nơron</a:t>
            </a:r>
            <a:endParaRPr lang="vi-VN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vi-VN" sz="1800" smtClean="0">
                <a:solidFill>
                  <a:schemeClr val="tx1"/>
                </a:solidFill>
                <a:latin typeface="+mj-lt"/>
              </a:rPr>
              <a:t>Thuốc </a:t>
            </a:r>
            <a:r>
              <a:rPr lang="vi-VN" sz="1800">
                <a:solidFill>
                  <a:schemeClr val="tx1"/>
                </a:solidFill>
                <a:latin typeface="+mj-lt"/>
              </a:rPr>
              <a:t>kháng tiết cholin </a:t>
            </a:r>
            <a:r>
              <a:rPr lang="vi-VN" sz="1800">
                <a:solidFill>
                  <a:schemeClr val="tx1"/>
                </a:solidFill>
                <a:latin typeface="+mj-lt"/>
              </a:rPr>
              <a:t>(</a:t>
            </a:r>
            <a:r>
              <a:rPr lang="vi-VN" sz="1800" smtClean="0">
                <a:solidFill>
                  <a:schemeClr val="tx1"/>
                </a:solidFill>
                <a:latin typeface="+mj-lt"/>
              </a:rPr>
              <a:t>Artane</a:t>
            </a:r>
            <a:r>
              <a:rPr lang="en-US" sz="18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Triexlphenidyle</a:t>
            </a:r>
            <a:r>
              <a:rPr lang="en-US" sz="180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vi-VN" sz="180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180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T/dụng trên run, CCĐ bị thiên đầu thống, u xơ tuyến tiền liệt, rối loạn trí tuệ</a:t>
            </a:r>
            <a:endParaRPr lang="vi-V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5646"/>
            <a:ext cx="2592288" cy="1803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433293" cy="2501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9792" y="4299941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Artane </a:t>
            </a:r>
            <a:r>
              <a:rPr lang="en-US" smtClean="0"/>
              <a:t>viên 2 mg</a:t>
            </a:r>
          </a:p>
          <a:p>
            <a:r>
              <a:rPr lang="en-US" smtClean="0"/>
              <a:t>Liều4-6 mg/3 lần /ngày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03545" y="1858502"/>
            <a:ext cx="3403000" cy="28083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thế mất động: Mantadix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 thế run: Trivastal, Artane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 bại : kết hợp                    Bromocriptine cùng giảm     liều L-dopa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 bại không dung nạp       Bromocriptine dùng:          Mantadix, Trivastal, Atrium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5573492" y="1455626"/>
            <a:ext cx="1455139" cy="360040"/>
          </a:xfrm>
          <a:prstGeom prst="flowChartTermina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Kết luận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5" y="123478"/>
            <a:ext cx="3019138" cy="460648"/>
          </a:xfrm>
        </p:spPr>
        <p:txBody>
          <a:bodyPr/>
          <a:lstStyle/>
          <a:p>
            <a:r>
              <a:rPr lang="en-US" smtClean="0"/>
              <a:t>6.2. Phẫu thuật điều trị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108520" y="624285"/>
            <a:ext cx="4644008" cy="4176464"/>
          </a:xfrm>
        </p:spPr>
        <p:txBody>
          <a:bodyPr/>
          <a:lstStyle/>
          <a:p>
            <a:pPr algn="just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 Nguyên tắc :</a:t>
            </a:r>
          </a:p>
          <a:p>
            <a:pPr marL="342900" indent="-342900" algn="just">
              <a:buFont typeface="Arial" panose="020B0604020202020204" pitchFamily="34" charset="0"/>
              <a:buChar char="‒"/>
            </a:pP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Phẫu thuật chỉ nên sử dụng khi bệnh nhân không đáp ứng với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thuốc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để làm nhóm đối chứng trong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cứu.</a:t>
            </a: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6.2.2 Phương pháp :</a:t>
            </a:r>
          </a:p>
          <a:p>
            <a:pPr marL="342900" indent="-342900" algn="just">
              <a:buFont typeface="Arial" panose="020B0604020202020204" pitchFamily="34" charset="0"/>
              <a:buChar char="‒"/>
            </a:pP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Phẫu thuật định vị: phương pháp phá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 cầu nhạt hoặc nhân VOA hoặc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nhâm VIM của đồi thị </a:t>
            </a:r>
          </a:p>
          <a:p>
            <a:pPr marL="342900" indent="-342900" algn="just">
              <a:buFont typeface="Arial" panose="020B0604020202020204" pitchFamily="34" charset="0"/>
              <a:buChar char="‒"/>
            </a:pP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thích điện vùng liềm đen-thể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vân: cấy điện cực vào vùng nhân VIM và xung kích thích được điều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máy tạo nhịp.</a:t>
            </a:r>
          </a:p>
          <a:p>
            <a:pPr algn="just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4008" y="183533"/>
            <a:ext cx="309634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6.2. Phục hồi chức năng: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0181" y="644181"/>
            <a:ext cx="449999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6.2.1  Nguyên tắc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‒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phối hợp với nội khoa + thuốc +   tâm lý điều trị + PHCN nhằm ngăn sự tiến triển của bệnh về vận động</a:t>
            </a:r>
          </a:p>
          <a:p>
            <a:pPr algn="just">
              <a:spcBef>
                <a:spcPts val="300"/>
              </a:spcBef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6.2.2 Phương pháp và kỹ thuật: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‒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 C/Năng hô hấp: Tập thở + B/tập kích thích cảm thụ TK cơ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‒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Duy trì, gia  kiểm soát tư thế: B/tập    tập  ngửa cổ, duỗi lưng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‒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 co cứng cơ: kéo dãn nhóm cơ co       cứng 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‒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Duy trì tầm vận động các khớp….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0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67494"/>
            <a:ext cx="7848872" cy="460648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Hôi chứng Parkinson (S.Fahn, CD Marsden Và J.Jankovic 1996)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99592" y="555526"/>
            <a:ext cx="7571184" cy="3240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chứng Parkingson nguyên phát (bệnh Parkinson &amp; bệnh thiếu niên)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 hóa nhiều cơ quan 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chứng  Parkinson di truyền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chứng thứ phát (mắc phải, triệu chứng)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 khuẩn nội sọ ; chấn thương sọ não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Thuốc: chẹn thụ thể Dopamine (thuốc chống loạn thần,      chống nôn), resecpin, etrabenazin, aldomet, lithium,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 máu: bệnh Binswanger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toàn thân a/hưởng não: cận giáp trạng, cận ung thư,  xơ gan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TTLS ít nhiều như Parkinson, ưu thế giảm động/mất động hơn Tr/chứng run. Điều trị chủ yếu theo bệnh nguyên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/>
              <a:t>. 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2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5211" y="89416"/>
            <a:ext cx="7524328" cy="884466"/>
          </a:xfrm>
        </p:spPr>
        <p:txBody>
          <a:bodyPr/>
          <a:lstStyle/>
          <a:p>
            <a:r>
              <a:rPr lang="en-US" smtClean="0"/>
              <a:t>Tài liệu tham khảo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5696" y="987574"/>
            <a:ext cx="66247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www.benhhoc.com/bai/2646-Benh-Parkinson.html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www.chamcuutainha.com/phuc-hoi-chuc-nang-benh-nhan-parkinson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benhvienlaokhoa.vn/vi/chan-doan-va-dieu-tri-benh-parkinson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www.benhhoc.com/bai/2646-Benh-Parkinson.html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m.yduoctinhhoa.com/tin-tuc/chi-tiet/1615-benh-parkinson-va-cac-hoi-chung-parkinson.htm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www.dieutri.vn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trình bệnh học PTH 350 (Ths.Bs .Nguyễn Phúc Học)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http://vltl-phcn.rhcloud.com/vltl-phcn-benh-parkinson/</a:t>
            </a:r>
          </a:p>
          <a:p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9895" y="4234617"/>
            <a:ext cx="5222904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Cảm ơn thầy và các bẹn đã theo dõi !!!</a:t>
            </a:r>
            <a:endParaRPr lang="en-US" sz="23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65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694" y="411510"/>
            <a:ext cx="8496944" cy="460648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 Định nghĩa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165567" y="771550"/>
            <a:ext cx="8352928" cy="6194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altLang="ko-KR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Parkinson là bệnh lý thoái hóa Tế bào thần kinh gây thoái hóa tuần tiến nơron Dopaminergic thể nhạt- liềm đen  dẫn đến sự bất thường của hệ ngoại tháp và cân ằng sinh hóa</a:t>
            </a:r>
            <a:endParaRPr lang="ko-K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454" y="-236562"/>
            <a:ext cx="9144000" cy="884466"/>
          </a:xfrm>
        </p:spPr>
        <p:txBody>
          <a:bodyPr/>
          <a:lstStyle/>
          <a:p>
            <a:r>
              <a:rPr lang="en-US" sz="3200" smtClean="0"/>
              <a:t>1. Định nghĩa &amp; nguyên nhân</a:t>
            </a:r>
            <a:endParaRPr lang="en-US" sz="32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7694" y="1607046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 Nguyên nhân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-165567" y="2019509"/>
            <a:ext cx="9468544" cy="3123991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altLang="ko-KR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rõ nguyên nhân bệnh lý </a:t>
            </a:r>
            <a:r>
              <a:rPr lang="en-US" altLang="ko-KR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 cho rằng bệnh tự phát, sự thoái hóa TKTW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altLang="ko-KR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Sự thoái hóa ( Parkinson disease) = liệt rung (Paralysis agitants) gồm nguyên nhân đã biết:</a:t>
            </a:r>
          </a:p>
          <a:p>
            <a:pPr marL="1085850" lvl="1" indent="-342900">
              <a:buFont typeface="Arial" panose="020B0604020202020204" pitchFamily="34" charset="0"/>
              <a:buChar char="+"/>
            </a:pPr>
            <a:r>
              <a:rPr lang="en-US" altLang="ko-KR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Yếu tố di truyền, tuổi tác (người già), giới tính</a:t>
            </a:r>
          </a:p>
          <a:p>
            <a:pPr marL="1085850" lvl="1" indent="-342900">
              <a:buFont typeface="Arial" panose="020B0604020202020204" pitchFamily="34" charset="0"/>
              <a:buChar char="+"/>
            </a:pPr>
            <a:r>
              <a:rPr lang="en-US" altLang="ko-KR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Hủy hoại tế bào,thay đổi chuyển hóa sắt, thay đổi chức năng ty lạp thể..</a:t>
            </a:r>
          </a:p>
          <a:p>
            <a:pPr marL="1085850" lvl="1" indent="-342900">
              <a:buFont typeface="Arial" panose="020B0604020202020204" pitchFamily="34" charset="0"/>
              <a:buChar char="+"/>
            </a:pPr>
            <a:r>
              <a:rPr lang="en-US" altLang="ko-KR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Siêu vi chậm: Phát hiện máu BN có kháng thể kháng hệ giao cảm  tự miễn dịch</a:t>
            </a:r>
          </a:p>
          <a:p>
            <a:pPr marL="1085850" lvl="1" indent="-342900">
              <a:buFont typeface="Arial" panose="020B0604020202020204" pitchFamily="34" charset="0"/>
              <a:buChar char="+"/>
            </a:pPr>
            <a:r>
              <a:rPr lang="en-US" altLang="ko-KR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Yếu tố môi trường: Nhiễm độc thuốc diệt cỏ côn trùng chứa Methylphenyltetrahydropyridine (MPTP) , chất diệt côn trùng rotenon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altLang="ko-KR" sz="600" smtClean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285750">
              <a:buFont typeface="Arial" panose="020B0604020202020204" pitchFamily="34" charset="0"/>
              <a:buChar char="•"/>
            </a:pPr>
            <a:endParaRPr lang="en-US" altLang="ko-KR" sz="2000" smtClean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285750">
              <a:buFont typeface="Arial" panose="020B0604020202020204" pitchFamily="34" charset="0"/>
              <a:buChar char="•"/>
            </a:pPr>
            <a:endParaRPr lang="en-US" altLang="ko-KR" sz="2000" smtClean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smtClean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40722" y="3248823"/>
            <a:ext cx="373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["/>
            </a:pPr>
            <a:r>
              <a:rPr lang="en-US" altLang="ko-KR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Hình: Thể Lewy bắt màu ưa Acid do sự lắng đọng của -synuclein</a:t>
            </a:r>
            <a:endParaRPr lang="en-US" altLang="ko-KR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23140"/>
            <a:ext cx="9144000" cy="884466"/>
          </a:xfrm>
        </p:spPr>
        <p:txBody>
          <a:bodyPr/>
          <a:lstStyle/>
          <a:p>
            <a:r>
              <a:rPr lang="en-US" altLang="ko-KR" sz="3200" smtClean="0"/>
              <a:t>2. Dịch tễ học &amp; đặc điểm giải phẫu</a:t>
            </a:r>
            <a:endParaRPr lang="ko-KR" alt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5" y="311583"/>
            <a:ext cx="8496944" cy="460648"/>
          </a:xfrm>
        </p:spPr>
        <p:txBody>
          <a:bodyPr/>
          <a:lstStyle/>
          <a:p>
            <a:r>
              <a:rPr lang="en-US" sz="19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Dịch tễ học :</a:t>
            </a:r>
            <a:endParaRPr lang="en-US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915" y="1674024"/>
            <a:ext cx="2997278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Đặc điểm giải phẫu: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140"/>
            <a:ext cx="1979711" cy="496188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252536" y="1991651"/>
            <a:ext cx="4320480" cy="31189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altLang="ko-KR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Bệnh là do sự bất thường của hệ thống ngoại tháp (đặc biệt H/thống xám TW ) liên quan tổn thương thể vân cũ (bèo nhạt, liềm đen)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altLang="ko-KR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 chủ yếu ở liềm đen (T/B sắc tố ở phần đặc có chứa thể vùi Lewy)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altLang="ko-KR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vùi Lewy: chất vùi bào tương dạng đồng tâm trong ở TBTK. Thành phần ( sợi tơ TK, ubiquitin,</a:t>
            </a:r>
            <a:r>
              <a:rPr lang="en-US" altLang="ko-KR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-synuclein)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-104471" y="589607"/>
                <a:ext cx="7560840" cy="1152128"/>
              </a:xfrm>
              <a:prstGeom prst="rect">
                <a:avLst/>
              </a:prstGeom>
            </p:spPr>
            <p:txBody>
              <a:bodyPr lIns="396000" anchor="t"/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4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‒"/>
                </a:pPr>
                <a:r>
                  <a:rPr lang="en-US" altLang="ko-KR" sz="1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Parkinson được gọi là bệnh của người già. 70% KB giữa tuổi 45-70. Tuổi TB thường 55 </a:t>
                </a:r>
                <a14:m>
                  <m:oMath xmlns:m="http://schemas.openxmlformats.org/officeDocument/2006/math">
                    <m:r>
                      <a:rPr lang="en-US" altLang="ko-KR" sz="1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±</m:t>
                    </m:r>
                  </m:oMath>
                </a14:m>
                <a:r>
                  <a:rPr lang="en-US" altLang="ko-KR" sz="1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và nam ưu thế hơn nữ</a:t>
                </a:r>
              </a:p>
              <a:p>
                <a:pPr marL="285750" indent="-285750">
                  <a:buFont typeface="Arial" panose="020B0604020202020204" pitchFamily="34" charset="0"/>
                  <a:buChar char="‒"/>
                </a:pPr>
                <a:r>
                  <a:rPr lang="en-US" altLang="ko-KR" sz="1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Tỷ mắc ở Mỹ: sau 65 tuổi chiếm 34%, Pháp chiếm 0.4% từ 40 tuổi </a:t>
                </a:r>
                <a:r>
                  <a:rPr lang="en-US" altLang="ko-KR" sz="1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/>
                  </a:rPr>
                  <a:t> và chiếm 1.5% từ 65 tuổi </a:t>
                </a:r>
                <a:endParaRPr lang="en-US" altLang="ko-KR" sz="1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471" y="589607"/>
                <a:ext cx="7560840" cy="1152128"/>
              </a:xfrm>
              <a:prstGeom prst="rect">
                <a:avLst/>
              </a:prstGeom>
              <a:blipFill rotWithShape="1">
                <a:blip r:embed="rId3"/>
                <a:stretch>
                  <a:fillRect t="-2646" r="-403" b="-1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491630"/>
            <a:ext cx="3244408" cy="1824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82" y="3766520"/>
            <a:ext cx="3276365" cy="1371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22" y="1518794"/>
            <a:ext cx="3531625" cy="36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51471"/>
            <a:ext cx="3068845" cy="3844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6562"/>
            <a:ext cx="9144000" cy="884466"/>
          </a:xfrm>
        </p:spPr>
        <p:txBody>
          <a:bodyPr/>
          <a:lstStyle/>
          <a:p>
            <a:r>
              <a:rPr lang="en-US" sz="3200" smtClean="0"/>
              <a:t>3. Cơ chế bệnh sinh </a:t>
            </a:r>
            <a:endParaRPr lang="en-US" sz="320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324544" y="483518"/>
            <a:ext cx="6624736" cy="33123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phát điểm là sự thiếu hụt men Tyrosinehydroxylase (nó    chuyển hóa Tyrosine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 L-dopa).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Dopa-decarbonxylase  chuyển hóa 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Dopa thành Dopamine . Như vậy, Dopamine tổng hợp       phần đặc liềm đen  ức chế nơron GABAergic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Bệnh Parkinson tổn thương liềm đen  thiếu hụt Dopamine  2 hệ quả:</a:t>
            </a:r>
          </a:p>
          <a:p>
            <a:pPr marL="571500" indent="-285750">
              <a:buFont typeface="Arial" panose="020B0604020202020204" pitchFamily="34" charset="0"/>
              <a:buChar char="+"/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Thụ thể D2 ( thể vân) không bị Ứ/c GABA  Ứ/c thể CNPN   Ứ/c  NDĐT  K/thích mạnh CNPT/CĐPD lên NBĐT  K/thích vỏ não , vùng trán, vùng vận động</a:t>
            </a:r>
          </a:p>
          <a:p>
            <a:pPr marL="571500" indent="-285750">
              <a:buFont typeface="Arial" panose="020B0604020202020204" pitchFamily="34" charset="0"/>
              <a:buChar char="+"/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Thụ thể D1 không bị K/thích . Như vậy, Ứ/c hệ GABA lên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CNPT/CĐPD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  2 tổ chức này  Ứ/c lên đồi thị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8520" y="3895945"/>
            <a:ext cx="8328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85750">
              <a:buFont typeface="Wingdings 3"/>
              <a:buChar char="[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 xung đột D/truyền của GABA từ thể vân, làm động tác hạn chế, chậm chạp. 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285750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Do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đó, sự  C/năng cầu nhạt  vô động (giảm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động)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B/hiện thiếu hụt Dopa</a:t>
            </a:r>
          </a:p>
          <a:p>
            <a:pPr marL="571500" indent="-285750">
              <a:buFont typeface="Wingdings 3"/>
              <a:buChar char="[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 trương lực cơ  ngoại tháp có bản chất phản xạ ; Run sinh ra từ nhân bụng đồi thị</a:t>
            </a:r>
          </a:p>
        </p:txBody>
      </p:sp>
    </p:spTree>
    <p:extLst>
      <p:ext uri="{BB962C8B-B14F-4D97-AF65-F5344CB8AC3E}">
        <p14:creationId xmlns:p14="http://schemas.microsoft.com/office/powerpoint/2010/main" val="31129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65" y="-236562"/>
            <a:ext cx="9144000" cy="884466"/>
          </a:xfrm>
        </p:spPr>
        <p:txBody>
          <a:bodyPr/>
          <a:lstStyle/>
          <a:p>
            <a:r>
              <a:rPr lang="en-US" sz="3200" smtClean="0"/>
              <a:t>4. Triệu chứng</a:t>
            </a:r>
            <a:endParaRPr lang="en-US" sz="320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252536" y="483518"/>
            <a:ext cx="9396536" cy="47525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đầu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:kín đáo, tr/chứng không đ/hình: vô cảm., mệt mỏi, ít linh hoạt</a:t>
            </a:r>
            <a:endParaRPr lang="en-US" sz="2000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GĐ toàn phát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dấu hiệu (Run + vô động +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 trương lực cơ)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19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Phối hợp: rối loạn đi (chậm,lê bước nhỏ, khó khăn); rối loạn lời nói và viết; rối loạn thực vật (ra mồ hôi nhiều, nước bọt, Hạ HA tư thế đứng); Cảm giác kiến bò, chuột rút, bất   an; rối loạn tâm thần (suy nghĩ chậm chạp,quên sự kiện mới, ảo tưởng thị giác)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921" y="1746898"/>
            <a:ext cx="3209829" cy="245387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Run lúc nghỉ ngơi, mất khi làm Đ/tác hữu ý, khi ngủ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Chủ yếu ngọn chi(chi trên)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tạo D/hiệu bóp vụn...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Ít run đầu, đôi khi run môi, cằm, lưỡi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Tần suất 4-6 chu kỳ giây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Xúc động, mệt mỏi, tập     trung, gắng sức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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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0" y="1295228"/>
            <a:ext cx="1944216" cy="38057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Run tĩnh trạng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252972" y="1822703"/>
            <a:ext cx="2891028" cy="2363111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Mặt: ít chớp mắt, ít linh hoạt, đờ đẩn , lạnh nhạt,đầu ít động, chỉ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nhãn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cầu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động khi có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kích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thích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Tay: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/ đi không vung   vẩy, 2 tay dán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sát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vào  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thân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5940152" y="1242842"/>
            <a:ext cx="2664296" cy="504056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Vô động/ giảm động</a:t>
            </a: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60208" y="1802406"/>
            <a:ext cx="2992764" cy="23428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D/hiệu bánh xe răng cưa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 tư thế mới lâu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Ở tất cả cơ, ưu tiên cơ   gấp tạo tư thế hơi gấp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 khi làm Đ/tác hữu ý    (nắm chặt ngón tay-năm đấm)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2915816" y="1242842"/>
            <a:ext cx="2736304" cy="48534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Tăng Trương lực cơ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1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324544" y="411510"/>
            <a:ext cx="9335021" cy="38884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lâm sàng theo</a:t>
            </a:r>
          </a:p>
          <a:p>
            <a:pPr marL="1085850" lvl="1" indent="-342900">
              <a:buFont typeface="Arial" panose="020B0604020202020204" pitchFamily="34" charset="0"/>
              <a:buChar char="+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Tr/chứng: Thể run- ít đ/ứng,tiên lượng nhẹ (tiến triển chậm) &lt; Thể vô động –nhạy cảm đ/ứng, tiên lượng nặng (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trương lực cơ)</a:t>
            </a:r>
          </a:p>
          <a:p>
            <a:pPr marL="1085850" lvl="1" indent="-342900">
              <a:buFont typeface="Arial" panose="020B0604020202020204" pitchFamily="34" charset="0"/>
              <a:buChar char="+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Vị trí: 1 hoặc 2 bên</a:t>
            </a:r>
          </a:p>
          <a:p>
            <a:pPr marL="1085850" lvl="1" indent="-342900">
              <a:buFont typeface="Arial" panose="020B0604020202020204" pitchFamily="34" charset="0"/>
              <a:buChar char="+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Thể vô/giảm động: nhanh hơn thể run liệt giường, B/chứng nhiễm trùng HH, loét, gãy xương..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triển bệnh Parkinson</a:t>
            </a:r>
          </a:p>
          <a:p>
            <a:pPr marL="1085850" lvl="1" indent="-342900">
              <a:buFont typeface="Arial" panose="020B0604020202020204" pitchFamily="34" charset="0"/>
              <a:buChar char="+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cải thiện rõ nét những năm đầu của bệnh – “tuần trăng mật” giữa    bệnh Parkinson + thuốc L-dopa</a:t>
            </a:r>
          </a:p>
          <a:p>
            <a:pPr marL="1085850" lvl="1" indent="-342900">
              <a:buFont typeface="Arial" panose="020B0604020202020204" pitchFamily="34" charset="0"/>
              <a:buChar char="+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xảy ra D/biến thất thường: rối loạn tư thế,vận động, hạ HA do thuốc  hay lú lẫn liên quan tới thuốc L-dopa, kháng cholinegric quá liều</a:t>
            </a:r>
          </a:p>
          <a:p>
            <a:pPr marL="1085850" lvl="1" indent="-342900">
              <a:buFont typeface="Arial" panose="020B0604020202020204" pitchFamily="34" charset="0"/>
              <a:buChar char="+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 thường bệnh có chiều hướng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, kéo dài chục năm, KĐ càng trẻ càng kéo dài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/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285750">
              <a:buFont typeface="Arial" panose="020B0604020202020204" pitchFamily="34" charset="0"/>
              <a:buChar char="•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1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2546"/>
            <a:ext cx="7524328" cy="884466"/>
          </a:xfrm>
        </p:spPr>
        <p:txBody>
          <a:bodyPr/>
          <a:lstStyle/>
          <a:p>
            <a:r>
              <a:rPr lang="en-US" sz="3200" smtClean="0"/>
              <a:t>5. Chuẩn đoán phân biệt</a:t>
            </a:r>
            <a:endParaRPr lang="en-US" sz="320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331640" y="555526"/>
            <a:ext cx="7427168" cy="3672408"/>
          </a:xfrm>
        </p:spPr>
        <p:txBody>
          <a:bodyPr/>
          <a:lstStyle/>
          <a:p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 Với nguyên nhân khác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ở người già: kín đáo, nhanh hơn. Chủ yếu chi trên và đầu,  không kèm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 trương lực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Run T/chất gia đình: Kđầu lúc trẻ, không  trương lực cơ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Run do Hystérie : biên độ lớn, run khi vận động gặp nơi đông    người, gặp ở người trẻ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Run trong cường giáp: Đầu ngọn chi,  khi giơ tay kèm hội        chứng cường giáp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Run do ngộ độc: thủy ngân, cocain, rượu</a:t>
            </a:r>
          </a:p>
          <a:p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5.2 Với bệnh gây tăng trương lực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Bệnh Wilson, bệnh não gan, tăng trương lực kiểu tháp, hội         chứng giả hành tủy, trầm cảm, H/chứng Shy- Drager, thoái hóa  hạch đáy não và vỏ não, bệnh thể Lewy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7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88" y="483518"/>
            <a:ext cx="4780806" cy="465998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484"/>
            <a:ext cx="4413720" cy="4562932"/>
          </a:xfrm>
        </p:spPr>
      </p:pic>
    </p:spTree>
    <p:extLst>
      <p:ext uri="{BB962C8B-B14F-4D97-AF65-F5344CB8AC3E}">
        <p14:creationId xmlns:p14="http://schemas.microsoft.com/office/powerpoint/2010/main" val="193828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554"/>
            <a:ext cx="9144000" cy="884466"/>
          </a:xfrm>
        </p:spPr>
        <p:txBody>
          <a:bodyPr/>
          <a:lstStyle/>
          <a:p>
            <a:r>
              <a:rPr lang="en-US" sz="3200" smtClean="0"/>
              <a:t>6. Điều trị</a:t>
            </a:r>
            <a:endParaRPr lang="en-US" sz="32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699542"/>
            <a:ext cx="8605464" cy="4320480"/>
          </a:xfrm>
        </p:spPr>
        <p:txBody>
          <a:bodyPr/>
          <a:lstStyle/>
          <a:p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  Điều trị bằng thuốc:</a:t>
            </a:r>
          </a:p>
          <a:p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6.1.1 Nguyên tắc điều trị: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Parkinson là bệnh tiến triển mạn tính nên phải điều trị lâu dài.</a:t>
            </a:r>
            <a:endParaRPr lang="en-U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điều trị khi các triệu chứng gây rối loạn chức năng rõ rệt gây ảnh hưởng đến sinh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hàng ngày. </a:t>
            </a:r>
            <a:endParaRPr lang="en-U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đơn trị liệu, liều thấp tăng dần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BN thích nghi</a:t>
            </a: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duy trì ở liều tác dụng.</a:t>
            </a:r>
            <a:endParaRPr lang="en-U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điều trị người bệnh để có thể đảm bảo cuộc sống hàng ngày chứ không nên điều trị hết hoàn toàn triệu chứng.</a:t>
            </a:r>
            <a:endParaRPr lang="en-U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cân nhắc giữa việc cải thiện triệu chứng và tác dụng ngoại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dopamine càng sớm thì nguy cơ gây các rối loạn vận động ở người cao tuổi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 cao.</a:t>
            </a:r>
            <a:endParaRPr lang="en-U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vi-VN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chưa có các thuốc bảo vệ thần kinh thực sự hiệu quả trong bệnh lý n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ày.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thuốc sau khi đã loại trừ CCĐ, nên tránh 1 số phối hợp giảm tác dụng của thuốc   ( ăn nhiều đạm, Vtamin B6, thuốc ăn thần, IMAO, thuốc chống Axid..)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4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1877</Words>
  <Application>Microsoft Office PowerPoint</Application>
  <PresentationFormat>On-screen Show (16:9)</PresentationFormat>
  <Paragraphs>173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1. Định nghĩa &amp; nguyên nhân</vt:lpstr>
      <vt:lpstr>2. Dịch tễ học &amp; đặc điểm giải phẫu</vt:lpstr>
      <vt:lpstr>3. Cơ chế bệnh sinh </vt:lpstr>
      <vt:lpstr>4. Triệu chứng</vt:lpstr>
      <vt:lpstr>PowerPoint Presentation</vt:lpstr>
      <vt:lpstr>5. Chuẩn đoán phân biệt</vt:lpstr>
      <vt:lpstr>PowerPoint Presentation</vt:lpstr>
      <vt:lpstr>6. Điều trị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Tài liệu tham khảo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166</cp:revision>
  <dcterms:created xsi:type="dcterms:W3CDTF">2014-04-01T16:27:38Z</dcterms:created>
  <dcterms:modified xsi:type="dcterms:W3CDTF">2017-04-01T14:31:43Z</dcterms:modified>
</cp:coreProperties>
</file>