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68" r:id="rId6"/>
    <p:sldId id="259" r:id="rId7"/>
    <p:sldId id="267" r:id="rId8"/>
    <p:sldId id="260" r:id="rId9"/>
    <p:sldId id="270" r:id="rId10"/>
    <p:sldId id="262" r:id="rId11"/>
    <p:sldId id="261" r:id="rId12"/>
    <p:sldId id="266" r:id="rId13"/>
    <p:sldId id="271" r:id="rId14"/>
    <p:sldId id="264" r:id="rId15"/>
    <p:sldId id="265" r:id="rId16"/>
    <p:sldId id="269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62" autoAdjust="0"/>
  </p:normalViewPr>
  <p:slideViewPr>
    <p:cSldViewPr>
      <p:cViewPr>
        <p:scale>
          <a:sx n="80" d="100"/>
          <a:sy n="80" d="100"/>
        </p:scale>
        <p:origin x="-1068" y="-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90B3-3290-4951-B966-B7E25395B934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5397E-B084-4489-A3B9-FFCC26BE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5397E-B084-4489-A3B9-FFCC26BE44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5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vdkquangnam.vn/tin-tc/y-hc-thng-thc/939--nhim-trung-va-cac-yu-t-c-lc-ca-vi-sinh-vt.html" TargetMode="External"/><Relationship Id="rId2" Type="http://schemas.openxmlformats.org/officeDocument/2006/relationships/hyperlink" Target="http://yduochoc.vn/truyen-nhiem/benh-nhiem-trung-va-truyen-nhiem-dai-cuo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" TargetMode="External"/><Relationship Id="rId5" Type="http://schemas.openxmlformats.org/officeDocument/2006/relationships/hyperlink" Target="http://www.benhvien103.vn/vietnamese/bai-giang-chuyen-nganh/giai-phau-benh-ly---y-phap/ton-thuong-the-bao-thoai-hoa-va-hoai-tu/1138/" TargetMode="External"/><Relationship Id="rId4" Type="http://schemas.openxmlformats.org/officeDocument/2006/relationships/hyperlink" Target="https://websrv1.ctu.edu.vn/coursewares/khoahoc/sinhhocdc_a2/phan3/ch1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34925" y="843558"/>
            <a:ext cx="51845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altLang="ko-KR" sz="3000" b="1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BÀI 1:</a:t>
            </a:r>
            <a:r>
              <a:rPr lang="en-US" altLang="ko-KR" sz="3000" b="1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vi-VN" altLang="ko-KR" sz="3000" b="1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000" b="1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BỆNH SINH CÁC 		BỆNH TRUYỀN NHIỄM</a:t>
            </a:r>
            <a:endParaRPr lang="en-US" altLang="ko-KR" sz="3000" b="1" dirty="0" smtClean="0">
              <a:solidFill>
                <a:srgbClr val="C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86311" y="-19970"/>
            <a:ext cx="5616624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/>
              <a:t>ĐẠI HỌC DUY TÂN -  KHOA DƯỢC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0156" y="3075806"/>
            <a:ext cx="3294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 2" pitchFamily="18" charset="2"/>
              <a:buChar char="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Nguyễn Thị  Hà Phương</a:t>
            </a:r>
          </a:p>
          <a:p>
            <a:pPr marL="342900" indent="-342900">
              <a:buClr>
                <a:srgbClr val="FF0000"/>
              </a:buClr>
              <a:buFont typeface="Wingdings 2" pitchFamily="18" charset="2"/>
              <a:buChar char="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Nguyễn Thị Châu Thảo</a:t>
            </a:r>
          </a:p>
          <a:p>
            <a:pPr marL="342900" indent="-342900">
              <a:buClr>
                <a:srgbClr val="FF0000"/>
              </a:buClr>
              <a:buFont typeface="Wingdings 2" pitchFamily="18" charset="2"/>
              <a:buChar char="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Lâm Đức Dũng</a:t>
            </a:r>
          </a:p>
          <a:p>
            <a:pPr marL="342900" indent="-342900">
              <a:buClr>
                <a:srgbClr val="FF0000"/>
              </a:buClr>
              <a:buFont typeface="Wingdings 2" pitchFamily="18" charset="2"/>
              <a:buChar char="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Lê Nguyễn Phương Duyên</a:t>
            </a:r>
          </a:p>
          <a:p>
            <a:pPr marL="342900" indent="-342900">
              <a:buClr>
                <a:srgbClr val="FF0000"/>
              </a:buClr>
              <a:buFont typeface="Wingdings 2" pitchFamily="18" charset="2"/>
              <a:buChar char="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Trương Thị Lệ Quỳnh</a:t>
            </a:r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6972" y="2672278"/>
            <a:ext cx="28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</a:t>
            </a:r>
            <a:r>
              <a:rPr lang="en-US" altLang="ko-KR" sz="2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PTH350 H</a:t>
            </a: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9505" y="2302946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Giảng viên: Ths.Bs Nguyễn Phúc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4647"/>
            <a:ext cx="3984810" cy="3170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0" y="-164554"/>
            <a:ext cx="9144000" cy="884466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Cơ chế nhiễm trùng của vi sinh vật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108520" y="411510"/>
            <a:ext cx="5544616" cy="29957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sinh vật gây tổn thương mô theo các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</a:p>
          <a:p>
            <a:pPr marL="457200" indent="-457200">
              <a:buFont typeface="Arial" panose="020B0604020202020204" pitchFamily="34" charset="0"/>
              <a:buChar char="+"/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chết tế bào trực tiếp</a:t>
            </a:r>
          </a:p>
          <a:p>
            <a:pPr marL="457200" indent="-457200">
              <a:buFont typeface="Arial" panose="020B0604020202020204" pitchFamily="34" charset="0"/>
              <a:buChar char="+"/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khuẩn thường gây nhiễm độc bằng độc tố</a:t>
            </a:r>
          </a:p>
          <a:p>
            <a:pPr marL="457200" indent="-457200">
              <a:buFont typeface="Arial" panose="020B0604020202020204" pitchFamily="34" charset="0"/>
              <a:buChar char="+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của tế bào vật chủ chống lại vi sinh vật gây tổn thương mô</a:t>
            </a:r>
          </a:p>
          <a:p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 Virus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xâm nhập vào tế bào vật chủ, ADN của virus     phải bám vào điểm tiếp nhận chuyên biệt trên bề   mặt của tế bào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 nhập và nhân lên gây tổn thương tế bào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gây chết tes bào vật chủ do: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chế tổng hợp DNA, RNA, protein của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T/bào vật 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tổn hại màng tế bào vật chủ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độc tế bào</a:t>
            </a:r>
          </a:p>
          <a:p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‒"/>
            </a:pPr>
            <a:endParaRPr lang="en-U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05" y="2719109"/>
            <a:ext cx="3786862" cy="22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bệnh lý học\danh gia bpl\36871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84" y="555526"/>
            <a:ext cx="2987359" cy="19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Biến đổi cơ thể vật chủ trong nhiễm trùng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203598"/>
            <a:ext cx="5400600" cy="2995737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 hện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 sàng gồm những triệu chứng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Sốt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,sưng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,nóng đỏ ,đau ,rét run ,viêm cục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bộ, tăng bạch cầu, di hóa protein và phản ứng  huyết thanh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BC đa nhân trong máu tăng do Lympho và  ĐTB SX cytokine đáp ứng chống nhiễm        trùng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 của cơ thể gây ra phản ứng có lợi 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hoặc bất lợi</a:t>
            </a:r>
            <a:endParaRPr lang="en-US" sz="20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7614"/>
            <a:ext cx="335736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-19026"/>
            <a:ext cx="9144000" cy="884466"/>
          </a:xfrm>
        </p:spPr>
        <p:txBody>
          <a:bodyPr/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Các hình thái phản ứng mô phỏng </a:t>
            </a:r>
            <a:b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của bệnh nhiễm trùng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699542"/>
            <a:ext cx="7596336" cy="2995737"/>
          </a:xfrm>
        </p:spPr>
        <p:txBody>
          <a:bodyPr/>
          <a:lstStyle/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 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mủ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 xảy ra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khuẩn gram +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viêm có các chất hóa ứng động</a:t>
            </a:r>
          </a:p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6.2 </a:t>
            </a:r>
            <a:r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 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hạt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 ra ở vi  khuẩn phân chia chậm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 thương ổ hoạt tử trung tâm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Xung quanh là tế bào khổng lồ và lympho</a:t>
            </a:r>
          </a:p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6.3 Viêm hoại tử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vi khuẩn có độc tố mạnh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Gây tổn thương mô nặng ,nhanh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6.4 Viêm mạn tính và </a:t>
            </a:r>
            <a:r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sẹo 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tác nhân gây viêm mãn tính( viêm túi mật HIV, cytomegalovirus ) có thể gây sẹo hoá quá mức gây rối loạn chức năng của cơ quan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854" y="943418"/>
            <a:ext cx="3611183" cy="159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a0211cc2_fig1_143808_143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854" y="2522803"/>
            <a:ext cx="3800594" cy="167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0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405158" cy="5066733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1470"/>
            <a:ext cx="6408712" cy="5092030"/>
          </a:xfrm>
        </p:spPr>
      </p:pic>
    </p:spTree>
    <p:extLst>
      <p:ext uri="{BB962C8B-B14F-4D97-AF65-F5344CB8AC3E}">
        <p14:creationId xmlns:p14="http://schemas.microsoft.com/office/powerpoint/2010/main" val="36139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tham khảo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9672" y="3867894"/>
            <a:ext cx="7272808" cy="10367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 ơn thầy và các bạn đã theo dõi !!!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475656" y="771550"/>
            <a:ext cx="7128792" cy="3384376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yduochoc.vn/truyen-nhiem/benh-nhiem-trung-va-truyen-nhiem-dai-cuong.html</a:t>
            </a:r>
            <a:endParaRPr lang="en-US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://bvdkquangnam.vn/tin-tc/y-hc-thng-thc/939--nhim-trung-va-cac-yu-t-c-lc-ca-vi-sinh-vt.html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https://websrv1.ctu.edu.vn/coursewares/khoahoc/sinhhocdc_a2/phan3/ch1.htm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http://www.benhvien103.vn/vietnamese/bai-giang-chuyen-nganh/giai-phau-benh-ly---y-phap/ton-thuong-the-bao-thoai-hoa-va-hoai-tu/1138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en-US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7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bệnh học PTH 350 (</a:t>
            </a:r>
            <a:r>
              <a:rPr lang="en-US" sz="1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Ths.Bs Nguyễn Phúc </a:t>
            </a:r>
            <a:r>
              <a:rPr lang="en-US" sz="17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7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lệu bệnh học (Hà Nội - 2010)</a:t>
            </a:r>
            <a:endParaRPr lang="en-US" sz="1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https://en.wikipedia.org/wiki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smtClean="0"/>
              <a:t>	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-92546"/>
            <a:ext cx="7524328" cy="884466"/>
          </a:xfrm>
        </p:spPr>
        <p:txBody>
          <a:bodyPr/>
          <a:lstStyle/>
          <a:p>
            <a:r>
              <a:rPr lang="vi-VN" sz="3200" smtClean="0">
                <a:latin typeface="+mj-lt"/>
              </a:rPr>
              <a:t>1. Định nghĩa</a:t>
            </a:r>
            <a:r>
              <a:rPr lang="en-US" sz="3200" smtClean="0">
                <a:latin typeface="+mj-lt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tác nhân gây bệnh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4037" y="699542"/>
            <a:ext cx="6912768" cy="460648"/>
          </a:xfrm>
        </p:spPr>
        <p:txBody>
          <a:bodyPr/>
          <a:lstStyle/>
          <a:p>
            <a:r>
              <a:rPr lang="vi-VN" b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1.1 Nhiễm trùng</a:t>
            </a:r>
            <a:endParaRPr 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27914" y="1131590"/>
            <a:ext cx="8136904" cy="1050357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−"/>
            </a:pPr>
            <a:r>
              <a:rPr lang="vi-VN" altLang="ko-KR" sz="2000" smtClean="0">
                <a:solidFill>
                  <a:schemeClr val="tx1"/>
                </a:solidFill>
                <a:latin typeface="+mj-lt"/>
                <a:cs typeface="Arial" pitchFamily="34" charset="0"/>
              </a:rPr>
              <a:t>Nhiễm trùng </a:t>
            </a:r>
            <a:r>
              <a:rPr lang="vi-VN" sz="2000">
                <a:solidFill>
                  <a:schemeClr val="tx1"/>
                </a:solidFill>
                <a:latin typeface="+mj-lt"/>
              </a:rPr>
              <a:t>là hậu quả </a:t>
            </a:r>
            <a:r>
              <a:rPr lang="vi-VN" sz="2000" smtClean="0">
                <a:solidFill>
                  <a:schemeClr val="tx1"/>
                </a:solidFill>
                <a:latin typeface="+mj-lt"/>
              </a:rPr>
              <a:t>bởi tác </a:t>
            </a:r>
            <a:r>
              <a:rPr lang="vi-VN" sz="2000">
                <a:solidFill>
                  <a:schemeClr val="tx1"/>
                </a:solidFill>
                <a:latin typeface="+mj-lt"/>
              </a:rPr>
              <a:t>nhân gây bệnh với phản ứng cơ </a:t>
            </a:r>
            <a:r>
              <a:rPr lang="vi-VN" sz="2000" smtClean="0">
                <a:solidFill>
                  <a:schemeClr val="tx1"/>
                </a:solidFill>
                <a:latin typeface="+mj-lt"/>
              </a:rPr>
              <a:t>thể</a:t>
            </a:r>
            <a:r>
              <a:rPr lang="en-US" sz="20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smtClean="0">
                <a:solidFill>
                  <a:schemeClr val="tx1"/>
                </a:solidFill>
                <a:latin typeface="+mj-lt"/>
              </a:rPr>
              <a:t>khi </a:t>
            </a:r>
            <a:r>
              <a:rPr lang="vi-VN" sz="2000">
                <a:solidFill>
                  <a:schemeClr val="tx1"/>
                </a:solidFill>
                <a:latin typeface="+mj-lt"/>
              </a:rPr>
              <a:t>tác nhân gây bệnh xâm nhập cơ </a:t>
            </a:r>
            <a:r>
              <a:rPr lang="vi-VN" sz="2000" smtClean="0">
                <a:solidFill>
                  <a:schemeClr val="tx1"/>
                </a:solidFill>
                <a:latin typeface="+mj-lt"/>
              </a:rPr>
              <a:t>thể, phản ánh qua triệu chứng lâm sàng và </a:t>
            </a:r>
            <a:r>
              <a:rPr lang="vi-VN" sz="2000">
                <a:solidFill>
                  <a:schemeClr val="tx1"/>
                </a:solidFill>
                <a:latin typeface="+mj-lt"/>
              </a:rPr>
              <a:t>sinh học. Bệnh nhiễm trùng là do vi sinh vật gây nên trên một cá thể</a:t>
            </a:r>
          </a:p>
          <a:p>
            <a:endParaRPr lang="ko-KR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43608" y="2418489"/>
            <a:ext cx="7344816" cy="863749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−"/>
            </a:pPr>
            <a:r>
              <a:rPr lang="vi-VN" altLang="ko-KR" sz="2000" smtClean="0">
                <a:solidFill>
                  <a:schemeClr val="tx1"/>
                </a:solidFill>
                <a:latin typeface="+mj-lt"/>
                <a:cs typeface="Arial" pitchFamily="34" charset="0"/>
              </a:rPr>
              <a:t>Là sự cùng tồn tại và phát triển giữa vi sinh vật với cơ thể người mà không gây bệnh cho con người</a:t>
            </a:r>
            <a:endParaRPr lang="ko-KR" altLang="en-US" sz="2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825" y="2083551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latin typeface="+mj-lt"/>
              </a:rPr>
              <a:t>1.2 Sống ký sinh</a:t>
            </a:r>
            <a:endParaRPr lang="en-GB" sz="20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856" y="304677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latin typeface="+mj-lt"/>
              </a:rPr>
              <a:t>1.3  Bệnh truyền nhiễm</a:t>
            </a:r>
            <a:r>
              <a:rPr lang="vi-VN" smtClean="0"/>
              <a:t>: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71810" y="3378668"/>
            <a:ext cx="7812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−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có tác nhân gây bệnh tồn tại ở 1 số vật chủ nhất định</a:t>
            </a:r>
          </a:p>
          <a:p>
            <a:pPr lvl="1"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(nguồn truyền bệnh) lây cho người (cảm thụ) qua đường xâm nhập </a:t>
            </a:r>
          </a:p>
          <a:p>
            <a:pPr lvl="1"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(đường vào), lây trực tiếp hoặc gián tiếp nhờ 1 số yếu tố khác</a:t>
            </a:r>
          </a:p>
          <a:p>
            <a:pPr lvl="1" algn="just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vật trung gian).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smtClean="0">
                <a:latin typeface="+mj-lt"/>
              </a:rPr>
              <a:t>ệnh </a:t>
            </a:r>
            <a:r>
              <a:rPr lang="vi-VN" sz="2000">
                <a:latin typeface="+mj-lt"/>
              </a:rPr>
              <a:t>truyền nhiễm cũng do vi sinh vật gây nên </a:t>
            </a:r>
            <a:endParaRPr lang="en-US" sz="2000" smtClean="0">
              <a:latin typeface="+mj-lt"/>
            </a:endParaRPr>
          </a:p>
          <a:p>
            <a:pPr lvl="1" algn="just"/>
            <a:r>
              <a:rPr lang="vi-VN" sz="2000" smtClean="0">
                <a:latin typeface="+mj-lt"/>
              </a:rPr>
              <a:t>nhưng </a:t>
            </a:r>
            <a:r>
              <a:rPr lang="vi-VN" sz="2000">
                <a:latin typeface="+mj-lt"/>
              </a:rPr>
              <a:t>lây lan làm nhiều người mắc bệnh</a:t>
            </a:r>
            <a:endParaRPr lang="en-GB" sz="200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6562"/>
            <a:ext cx="9144000" cy="884466"/>
          </a:xfrm>
        </p:spPr>
        <p:txBody>
          <a:bodyPr/>
          <a:lstStyle/>
          <a:p>
            <a:r>
              <a:rPr lang="vi-VN" sz="3200">
                <a:latin typeface="+mj-lt"/>
                <a:cs typeface="Times New Roman" panose="02020603050405020304" pitchFamily="18" charset="0"/>
              </a:rPr>
              <a:t>1. Định nghĩa</a:t>
            </a:r>
            <a:r>
              <a:rPr lang="en-US" sz="3200">
                <a:latin typeface="+mj-lt"/>
                <a:cs typeface="Times New Roman" panose="02020603050405020304" pitchFamily="18" charset="0"/>
              </a:rPr>
              <a:t> &amp; tác nhân gây bệnh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099" y="383001"/>
            <a:ext cx="3960440" cy="460648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1.4  Tác nhân gây bệnh</a:t>
            </a:r>
            <a:endParaRPr lang="en-US" b="1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275" y="1190688"/>
            <a:ext cx="4608512" cy="29957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nhân sống và nhân lên nhờ năng lượng của tế bào vật chủ mà nó xâm nhập. Bắt buộc sống kí sinh trong cơ thể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được phân loại theo acid         nucleic trong nhân (DNA, RNA)     và theo hình dáng vỏ Protein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0" y="1779662"/>
            <a:ext cx="3950096" cy="2995737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08520" y="790432"/>
            <a:ext cx="396044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730040"/>
            <a:ext cx="396044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1.4.2  Vi khuẩn</a:t>
            </a:r>
            <a:endParaRPr lang="en-US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730040"/>
            <a:ext cx="396044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1.4.1 Virus</a:t>
            </a:r>
            <a:endParaRPr lang="en-US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78468"/>
            <a:ext cx="3903439" cy="224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1179120"/>
            <a:ext cx="46636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tế bào vi khuẩn là những tế bào có      nhân phân tán, không có lưới nội           nguyên sinh, thành tế bào gồm: 2 lớp              Phospholipid và 1 lớp Peptidoglycan </a:t>
            </a: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thực khuẩn , plasmid và transposon :   là những yếu tố di truyền động mã    hóa các yếu tố độc của VK (yếu tố dính, độc tố và các men đề kháng)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16" y="2747725"/>
            <a:ext cx="4145510" cy="234918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03648" y="3922317"/>
            <a:ext cx="3291732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chính của VK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khuẩn: 1,2,3,4,5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 khuẩn: 6,7,8,9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Xoắn khuẩn 10,11,12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10" y="784879"/>
            <a:ext cx="3512108" cy="18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3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-164554"/>
            <a:ext cx="9144000" cy="699542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 &amp; tác nhân gây bệnh</a:t>
            </a:r>
            <a:endParaRPr lang="en-US" sz="3200"/>
          </a:p>
        </p:txBody>
      </p:sp>
      <p:sp>
        <p:nvSpPr>
          <p:cNvPr id="5" name="Content Placeholder 4"/>
          <p:cNvSpPr txBox="1">
            <a:spLocks noGrp="1"/>
          </p:cNvSpPr>
          <p:nvPr>
            <p:ph idx="10"/>
          </p:nvPr>
        </p:nvSpPr>
        <p:spPr>
          <a:xfrm>
            <a:off x="-180528" y="778430"/>
            <a:ext cx="8496944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Richkettsia: là VSV có kích thước nhỏ, ký sinh  trong 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bào và </a:t>
            </a:r>
            <a:r>
              <a:rPr 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nội bào nhưng được  khẳng định là Vi khuẩn</a:t>
            </a:r>
          </a:p>
          <a:p>
            <a:pPr marL="742950" lvl="1" indent="-285750">
              <a:buFont typeface="Arial" panose="020B0604020202020204" pitchFamily="34" charset="0"/>
              <a:buChar char="+"/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đặc điểm VK,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 là vách tế bào</a:t>
            </a:r>
          </a:p>
          <a:p>
            <a:pPr marL="742950" lvl="1" indent="-285750">
              <a:buFont typeface="Arial" panose="020B0604020202020204" pitchFamily="34" charset="0"/>
              <a:buChar char="+"/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Ezyem cần thiết để chuyển hóa</a:t>
            </a:r>
          </a:p>
          <a:p>
            <a:pPr marL="742950" lvl="1" indent="-285750">
              <a:buFont typeface="Arial" panose="020B0604020202020204" pitchFamily="34" charset="0"/>
              <a:buChar char="+"/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loại axid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nuleic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AND, ARN</a:t>
            </a:r>
          </a:p>
          <a:p>
            <a:pPr marL="742950" lvl="1" indent="-285750">
              <a:buFont typeface="Arial" panose="020B0604020202020204" pitchFamily="34" charset="0"/>
              <a:buChar char="+"/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bào giống VK</a:t>
            </a:r>
          </a:p>
          <a:p>
            <a:pPr marL="742950" lvl="1" indent="-285750">
              <a:buFont typeface="Arial" panose="020B0604020202020204" pitchFamily="34" charset="0"/>
              <a:buChar char="+"/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Oxy, nhạy cảm K/sinh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Chlamydiae : Là Vi khuẩn sống kí sinh nội bào, kích thước nhỏ bé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Chứa 2 loại axid nuleic: ADN ARN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Vách tế bào bản chất mucopepetid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Ribosom và enzyme chuyển hóa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Nhân lên kiểu phân đôi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Nhảy cảm nhiều K/sinh</a:t>
            </a:r>
          </a:p>
          <a:p>
            <a:pPr marL="457200" lvl="1" indent="0">
              <a:buNone/>
            </a:pPr>
            <a:endParaRPr lang="en-US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/>
            <a:endParaRPr lang="en-US" sz="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+"/>
            </a:pP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5570"/>
            <a:ext cx="3466342" cy="1685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718" y="439299"/>
            <a:ext cx="476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1.4.3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Richkettsia, Chlamydiae,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Mycoplasma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43" y="1377162"/>
            <a:ext cx="2403153" cy="1626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58854"/>
            <a:ext cx="1637389" cy="12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99542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Định nghĩa &amp; tác nhân gây bệnh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31033" y="973273"/>
            <a:ext cx="5256584" cy="38884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Mycoplasma: là VK không có vách tế bào,</a:t>
            </a:r>
            <a:r>
              <a:rPr lang="vi-V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nhỏ,c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 </a:t>
            </a:r>
            <a:r>
              <a:rPr lang="vi-V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 và ARN, tỷ lệ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ARN/ADN </a:t>
            </a:r>
            <a:r>
              <a:rPr lang="vi-V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hơn </a:t>
            </a:r>
            <a:r>
              <a:rPr lang="vi-VN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vách T/bào  nhưng có 1 vỏ mỏng như màng nguyên       tương T/bào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Chlamydiae: bệnh mắt hột,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Nicolas</a:t>
            </a:r>
          </a:p>
          <a:p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-Favre, viêm niệu đạo , viêm nhiễm tiểu khung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Richkettsia: sốt phát ban, sốt đốm xuất      huyết, sốt ve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Mycoplasma: bệnh hô hấp (viêm phổi) ,    khớp (viêm bao khớp), Sinh dục-tiết niệu    ( viêm vòi trứng…)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992229" y="1059582"/>
            <a:ext cx="4151771" cy="2995737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1.4.4  Nấm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thành T/bào dày, Có thể        sinh ra bào tử đề kháng với       môi  trường không thuận lợi</a:t>
            </a:r>
          </a:p>
          <a:p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1.4.5 Sinh vật đơn bào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vận động, có màng bào tương gấp nếp được và có  màng bào quang phức tạp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3" y="3507854"/>
            <a:ext cx="3312367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04" y="987574"/>
            <a:ext cx="3565484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9" y="2859782"/>
            <a:ext cx="4740709" cy="2160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9" y="843708"/>
            <a:ext cx="4680520" cy="19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" y="-184924"/>
            <a:ext cx="9144000" cy="884466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1. Định nghĩa &amp; tác nhân gây bệnh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75556"/>
            <a:ext cx="8496944" cy="460648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1.4.6 Kí sinh trùng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252536" y="1059582"/>
            <a:ext cx="5760640" cy="9795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kí sinh trùng là những cơ thể đa bào biệt hóa, vòng đời phức tạp 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50706"/>
            <a:ext cx="3294232" cy="393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9662"/>
            <a:ext cx="46482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67"/>
            <a:ext cx="9155088" cy="699542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cơ chế bảo vệ chống VSV của vật chủ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86784366"/>
              </p:ext>
            </p:extLst>
          </p:nvPr>
        </p:nvGraphicFramePr>
        <p:xfrm>
          <a:off x="17586" y="699542"/>
          <a:ext cx="9126413" cy="42186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2344"/>
                <a:gridCol w="2396385"/>
                <a:gridCol w="1936468"/>
                <a:gridCol w="1975933"/>
                <a:gridCol w="182528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chế</a:t>
                      </a:r>
                    </a:p>
                    <a:p>
                      <a:pPr algn="ctr"/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bảo Vệ</a:t>
                      </a:r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E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rào vật lý</a:t>
                      </a:r>
                    </a:p>
                    <a:p>
                      <a:pPr algn="ctr"/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hóa học</a:t>
                      </a:r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E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latin typeface="Times New Roman" pitchFamily="18" charset="0"/>
                          <a:cs typeface="Times New Roman" pitchFamily="18" charset="0"/>
                        </a:rPr>
                        <a:t>Đáp ứng viêm</a:t>
                      </a:r>
                    </a:p>
                    <a:p>
                      <a:pPr algn="ctr"/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E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võng </a:t>
                      </a:r>
                    </a:p>
                    <a:p>
                      <a:pPr algn="ctr"/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mạc</a:t>
                      </a:r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E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latin typeface="Times New Roman" pitchFamily="18" charset="0"/>
                          <a:cs typeface="Times New Roman" pitchFamily="18" charset="0"/>
                        </a:rPr>
                        <a:t>Đáp ứng</a:t>
                      </a:r>
                    </a:p>
                    <a:p>
                      <a:pPr algn="ctr"/>
                      <a:r>
                        <a:rPr lang="en-US" sz="1800" b="0" smtClean="0">
                          <a:latin typeface="Times New Roman" pitchFamily="18" charset="0"/>
                          <a:cs typeface="Times New Roman" pitchFamily="18" charset="0"/>
                        </a:rPr>
                        <a:t> miễn dịch</a:t>
                      </a:r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E0DA"/>
                    </a:solidFill>
                  </a:tcPr>
                </a:tc>
              </a:tr>
              <a:tr h="3498539"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toàn vẹn của da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niêm mạc.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cơ vòng, nắp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quản.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 bài tiết bình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thường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 chí nội sinh.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tiết : acid dạ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dày, dịch tụy</a:t>
                      </a:r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T/bào thực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 trong máu       (BCđa nhân,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monocyte)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thể và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thống protein  huyết tương</a:t>
                      </a:r>
                    </a:p>
                    <a:p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thực bào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mô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(T/bào Kupper;    ĐTB phế nang,lách, hạch bạch huyết;      T/b nang cuộn mm thận, T/b đệm nhu mô não)</a:t>
                      </a:r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</a:t>
                      </a: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tế bào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 dịch thể</a:t>
                      </a:r>
                      <a:endParaRPr lang="en-US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4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-1"/>
            <a:ext cx="3096345" cy="2875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1"/>
            <a:ext cx="3817997" cy="322289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1137"/>
            <a:ext cx="3634286" cy="2808312"/>
          </a:xfrm>
        </p:spPr>
      </p:pic>
      <p:sp>
        <p:nvSpPr>
          <p:cNvPr id="9" name="TextBox 8"/>
          <p:cNvSpPr txBox="1"/>
          <p:nvPr/>
        </p:nvSpPr>
        <p:spPr>
          <a:xfrm>
            <a:off x="428829" y="2505844"/>
            <a:ext cx="172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Niêm mạc da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23928" y="20676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Niêm mạc tiết niệu – sinh dục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51315" y="37967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Niêm mạc</a:t>
            </a:r>
          </a:p>
          <a:p>
            <a:r>
              <a:rPr lang="en-US" smtClean="0"/>
              <a:t> tiêu hóa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41925" y="3579862"/>
            <a:ext cx="140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Niêm mạc   hô hấp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" y="2964223"/>
            <a:ext cx="3726052" cy="20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884466"/>
          </a:xfrm>
        </p:spPr>
        <p:txBody>
          <a:bodyPr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Cơ chế VSV gây bệnh vượt hàng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  </a:t>
            </a:r>
            <a:b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bảo vệ cơ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504" y="699542"/>
            <a:ext cx="5462264" cy="2995737"/>
          </a:xfrm>
        </p:spPr>
        <p:txBody>
          <a:bodyPr/>
          <a:lstStyle/>
          <a:p>
            <a:r>
              <a:rPr lang="en-US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1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1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Xước</a:t>
            </a:r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bẩn, chọc, dò, tiêm…</a:t>
            </a:r>
          </a:p>
          <a:p>
            <a:r>
              <a:rPr lang="en-US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sz="19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niêm mạc</a:t>
            </a:r>
          </a:p>
          <a:p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3.2.1 Hô hấp: </a:t>
            </a:r>
            <a:endParaRPr lang="en-US" sz="1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1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 </a:t>
            </a:r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lông chuyển và chât nhầy bị thương tổn, </a:t>
            </a:r>
            <a:endParaRPr lang="en-US" sz="1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khuẩn lên men phân giải nhầy hoặc liệt biểu mô lông chuyển</a:t>
            </a:r>
          </a:p>
          <a:p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3.2.2  Tiêu hóa: </a:t>
            </a:r>
            <a:endParaRPr lang="en-US" sz="1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1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 dày thấp, mất cân bằng vi khuẩn do </a:t>
            </a:r>
            <a:endParaRPr lang="en-US" sz="1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 </a:t>
            </a:r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ruột, độc tố  VK gây loét, tổn thương </a:t>
            </a:r>
            <a:r>
              <a:rPr lang="en-US" sz="1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niêm      mạc</a:t>
            </a:r>
            <a:endParaRPr lang="en-US" sz="19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3.2.3  Tiết niệu: </a:t>
            </a:r>
            <a:endParaRPr lang="en-US" sz="19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tắc do sỏi, đường tình dục</a:t>
            </a:r>
          </a:p>
          <a:p>
            <a:endParaRPr lang="en-US" sz="2000"/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7814"/>
            <a:ext cx="344038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admin\Desktop\tải xuố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7534"/>
            <a:ext cx="273630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1289</Words>
  <Application>Microsoft Office PowerPoint</Application>
  <PresentationFormat>On-screen Show (16:9)</PresentationFormat>
  <Paragraphs>151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1. Định nghĩa &amp; tác nhân gây bệnh</vt:lpstr>
      <vt:lpstr>1. Định nghĩa &amp; tác nhân gây bệnh</vt:lpstr>
      <vt:lpstr> 1. Định nghĩa &amp; tác nhân gây bệnh</vt:lpstr>
      <vt:lpstr> 1. Định nghĩa &amp; tác nhân gây bệnh</vt:lpstr>
      <vt:lpstr> 1. Định nghĩa &amp; tác nhân gây bệnh</vt:lpstr>
      <vt:lpstr>2. Các cơ chế bảo vệ chống VSV của vật chủ</vt:lpstr>
      <vt:lpstr>PowerPoint Presentation</vt:lpstr>
      <vt:lpstr>3. Cơ chế VSV gây bệnh vượt hàng rào                         bảo vệ cơ thể</vt:lpstr>
      <vt:lpstr>4. Cơ chế nhiễm trùng của vi sinh vật</vt:lpstr>
      <vt:lpstr>5. Biến đổi cơ thể vật chủ trong nhiễm trùng</vt:lpstr>
      <vt:lpstr>6. Các hình thái phản ứng mô phỏng          của bệnh nhiễm trùng</vt:lpstr>
      <vt:lpstr>PowerPoint Presentation</vt:lpstr>
      <vt:lpstr>PowerPoint Presentation</vt:lpstr>
      <vt:lpstr>Tài liệu tham khảo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150</cp:revision>
  <dcterms:created xsi:type="dcterms:W3CDTF">2014-04-01T16:27:38Z</dcterms:created>
  <dcterms:modified xsi:type="dcterms:W3CDTF">2017-03-26T14:33:33Z</dcterms:modified>
</cp:coreProperties>
</file>