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3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72" r:id="rId14"/>
    <p:sldId id="271" r:id="rId15"/>
    <p:sldId id="26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FF9B"/>
    <a:srgbClr val="FFE0A3"/>
    <a:srgbClr val="FF3399"/>
    <a:srgbClr val="CC3399"/>
    <a:srgbClr val="70AC2E"/>
    <a:srgbClr val="C19FFF"/>
    <a:srgbClr val="CAB4EA"/>
    <a:srgbClr val="D3B5E9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1360E-2F37-4ADC-A449-7EF9CF498A24}" type="datetimeFigureOut">
              <a:rPr lang="en-US" smtClean="0"/>
              <a:t>19/03/2017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4692A-99D1-456B-9ED4-E5BFB928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4692A-99D1-456B-9ED4-E5BFB92824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4692A-99D1-456B-9ED4-E5BFB92824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388711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65064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1"/>
            <a:ext cx="732984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19/03/2017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enyhocungdung.vn/benh-giam-tieu-cau-nguyen-nhan-va-dinh-duong-hop-ly-20160202230349347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huvienphapluat.vn/van-ban/Tai-chinh-nha-nuoc/Thong-tu-chi-phi-xac-dinh-gia-mot-don-vi-mau-toan-phan-che-pham-mau-dat-tieu-chuan-2016-331816.aspx" TargetMode="External"/><Relationship Id="rId5" Type="http://schemas.openxmlformats.org/officeDocument/2006/relationships/hyperlink" Target="http://bshanhkhat.blogspot.com/2013/03/benh-henoch-scholein.html" TargetMode="External"/><Relationship Id="rId4" Type="http://schemas.openxmlformats.org/officeDocument/2006/relationships/hyperlink" Target="https://www.dieutri.vn/trieuchungnoi/20-10-2011/S1558/Hoi-chung-xuat-huye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20565" y="3123590"/>
            <a:ext cx="7473395" cy="7635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4. XUẤT HUYẾT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54375" y="3887116"/>
            <a:ext cx="6566315" cy="274869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		  </a:t>
            </a:r>
            <a:r>
              <a:rPr lang="en-US" sz="2400" dirty="0" err="1" smtClean="0"/>
              <a:t>Nhóm</a:t>
            </a:r>
            <a:r>
              <a:rPr lang="en-US" sz="2400" dirty="0" smtClean="0"/>
              <a:t> 3: </a:t>
            </a:r>
            <a:r>
              <a:rPr lang="en-US" sz="2400" dirty="0" err="1"/>
              <a:t>L</a:t>
            </a:r>
            <a:r>
              <a:rPr lang="en-US" sz="2400" dirty="0" err="1" smtClean="0"/>
              <a:t>ớp</a:t>
            </a:r>
            <a:r>
              <a:rPr lang="en-US" sz="2400" dirty="0" smtClean="0"/>
              <a:t> PTH350 </a:t>
            </a:r>
            <a:r>
              <a:rPr lang="en-US" dirty="0" smtClean="0"/>
              <a:t>H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Duyên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Châu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Dũng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Trương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Quỳnh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4. </a:t>
            </a:r>
            <a:r>
              <a:rPr lang="en-US" b="1" dirty="0" err="1" smtClean="0"/>
              <a:t>Thiếu</a:t>
            </a:r>
            <a:r>
              <a:rPr lang="en-US" b="1" dirty="0" smtClean="0"/>
              <a:t> vitamin 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778805" cy="6330395"/>
          </a:xfrm>
        </p:spPr>
        <p:txBody>
          <a:bodyPr/>
          <a:lstStyle/>
          <a:p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3 </a:t>
            </a:r>
            <a:r>
              <a:rPr lang="en-US" sz="2400" dirty="0" err="1">
                <a:cs typeface="Times New Roman" pitchFamily="18" charset="0"/>
              </a:rPr>
              <a:t>loại</a:t>
            </a:r>
            <a:r>
              <a:rPr lang="en-US" sz="2400" dirty="0">
                <a:cs typeface="Times New Roman" pitchFamily="18" charset="0"/>
              </a:rPr>
              <a:t> vitamin K: K1,K2,K3</a:t>
            </a:r>
          </a:p>
          <a:p>
            <a:r>
              <a:rPr lang="en-US" sz="2400" dirty="0" err="1">
                <a:cs typeface="Times New Roman" pitchFamily="18" charset="0"/>
              </a:rPr>
              <a:t>Trẻ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tắc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đường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loạn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tiêu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hóa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Vi </a:t>
            </a:r>
            <a:r>
              <a:rPr lang="en-US" sz="2400" dirty="0" err="1">
                <a:cs typeface="Times New Roman" pitchFamily="18" charset="0"/>
              </a:rPr>
              <a:t>khuẩn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đường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ruột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loạn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 err="1">
                <a:cs typeface="Times New Roman" pitchFamily="18" charset="0"/>
              </a:rPr>
              <a:t>Ngộ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số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chất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chứa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thành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phần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kháng</a:t>
            </a:r>
            <a:r>
              <a:rPr lang="en-US" sz="2400" dirty="0">
                <a:cs typeface="Times New Roman" pitchFamily="18" charset="0"/>
              </a:rPr>
              <a:t> K </a:t>
            </a:r>
            <a:r>
              <a:rPr lang="en-US" sz="2400" dirty="0" err="1">
                <a:cs typeface="Times New Roman" pitchFamily="18" charset="0"/>
              </a:rPr>
              <a:t>như</a:t>
            </a:r>
            <a:r>
              <a:rPr lang="en-US" sz="2400" dirty="0">
                <a:cs typeface="Times New Roman" pitchFamily="18" charset="0"/>
              </a:rPr>
              <a:t> warfarin, </a:t>
            </a:r>
            <a:r>
              <a:rPr lang="en-US" sz="2400" dirty="0" err="1">
                <a:cs typeface="Times New Roman" pitchFamily="18" charset="0"/>
              </a:rPr>
              <a:t>suy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chức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năng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gan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cs typeface="Times New Roman" pitchFamily="18" charset="0"/>
              </a:rPr>
              <a:t>4.1 </a:t>
            </a:r>
            <a:r>
              <a:rPr lang="en-US" sz="2400" b="1" dirty="0" err="1">
                <a:cs typeface="Times New Roman" pitchFamily="18" charset="0"/>
              </a:rPr>
              <a:t>triệu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chứng</a:t>
            </a:r>
            <a:endParaRPr lang="en-US" sz="2400" b="1" dirty="0">
              <a:cs typeface="Times New Roman" pitchFamily="18" charset="0"/>
            </a:endParaRPr>
          </a:p>
          <a:p>
            <a:r>
              <a:rPr lang="vi-VN" sz="2400" dirty="0">
                <a:latin typeface="Calibri" pitchFamily="34" charset="0"/>
                <a:cs typeface="Calibri" pitchFamily="34" charset="0"/>
              </a:rPr>
              <a:t>Triệu chứng chủ yếu là chảy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máu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>
                <a:latin typeface="Calibri" pitchFamily="34" charset="0"/>
                <a:cs typeface="Calibri" pitchFamily="34" charset="0"/>
              </a:rPr>
              <a:t>Chảy máu đường tiêu hoá: nôn ra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máu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Chảy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máu ở da, niêm mạc</a:t>
            </a:r>
          </a:p>
          <a:p>
            <a:r>
              <a:rPr lang="vi-VN" sz="2400" dirty="0">
                <a:latin typeface="Calibri" pitchFamily="34" charset="0"/>
                <a:cs typeface="Calibri" pitchFamily="34" charset="0"/>
              </a:rPr>
              <a:t>Chảy máu màng não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hiếm và nặng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None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4.2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trị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>
                <a:cs typeface="Times New Roman" pitchFamily="18" charset="0"/>
              </a:rPr>
              <a:t>Tiêm</a:t>
            </a:r>
            <a:r>
              <a:rPr lang="en-US" sz="2400" dirty="0">
                <a:cs typeface="Times New Roman" pitchFamily="18" charset="0"/>
              </a:rPr>
              <a:t> vitamin K, </a:t>
            </a:r>
            <a:r>
              <a:rPr lang="en-US" sz="2400" dirty="0" err="1">
                <a:cs typeface="Times New Roman" pitchFamily="18" charset="0"/>
              </a:rPr>
              <a:t>không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tiêm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nhiều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dirty="0" err="1" smtClean="0">
                <a:cs typeface="Times New Roman" pitchFamily="18" charset="0"/>
              </a:rPr>
              <a:t>Tiêm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nhiều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có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gây</a:t>
            </a:r>
            <a:r>
              <a:rPr lang="en-US" sz="2400" dirty="0" smtClean="0">
                <a:cs typeface="Times New Roman" pitchFamily="18" charset="0"/>
              </a:rPr>
              <a:t> tan </a:t>
            </a:r>
            <a:r>
              <a:rPr lang="en-US" sz="2400" dirty="0" err="1" smtClean="0">
                <a:cs typeface="Times New Roman" pitchFamily="18" charset="0"/>
              </a:rPr>
              <a:t>máu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62" y="5159642"/>
            <a:ext cx="3025637" cy="16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5.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scholein</a:t>
            </a:r>
            <a:r>
              <a:rPr lang="en-US" b="1" dirty="0" smtClean="0"/>
              <a:t> </a:t>
            </a:r>
            <a:r>
              <a:rPr lang="en-US" b="1" dirty="0" err="1" smtClean="0"/>
              <a:t>Henoch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778805" cy="6330395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Viêm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mạch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scholein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- Henoch là một bệnh lý viêm mạch hệ thống không rõ căn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nguyên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en-US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ổn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thương các mạch nhỏ do lắng đọng phức hợp miễn dịch IgA, liên quan chủ yếu đến da, thận, ruột và khớp 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vi-VN" sz="2400" dirty="0" smtClean="0">
                <a:latin typeface="Calibri" pitchFamily="34" charset="0"/>
                <a:cs typeface="Calibri" pitchFamily="34" charset="0"/>
              </a:rPr>
              <a:t>Các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triệu chứng chính là một phát ban tím, thông thường trên cẳng chân và mông.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vi-VN" sz="2400" dirty="0" smtClean="0">
                <a:latin typeface="Calibri" pitchFamily="34" charset="0"/>
                <a:cs typeface="Calibri" pitchFamily="34" charset="0"/>
              </a:rPr>
              <a:t>Henoch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- Schonlein ban xuất huyết cũng thường gây ra đau bụng và đau khớp xương, và ở một số người vấn đề về thận.</a:t>
            </a:r>
          </a:p>
          <a:p>
            <a:pPr fontAlgn="base"/>
            <a:r>
              <a:rPr lang="vi-VN" sz="2400" dirty="0" smtClean="0">
                <a:latin typeface="Calibri" pitchFamily="34" charset="0"/>
                <a:cs typeface="Calibri" pitchFamily="34" charset="0"/>
              </a:rPr>
              <a:t>Mặc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dù ban xuất huyết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fontAlgn="base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Henoch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Schonlein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en-US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ó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thể ảnh hưởng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đến bất kỳ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ai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en-US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hổ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biến nhất ở trẻ em và người lớn trẻ tuổi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91" y="3692361"/>
            <a:ext cx="3276600" cy="31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778805" cy="6330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5.1 </a:t>
            </a:r>
            <a:r>
              <a:rPr lang="en-US" sz="2400" dirty="0" err="1">
                <a:cs typeface="Times New Roman" pitchFamily="18" charset="0"/>
              </a:rPr>
              <a:t>Triệu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chứng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                          </a:t>
            </a:r>
            <a:r>
              <a:rPr lang="en-US" sz="2400" dirty="0" err="1" smtClean="0">
                <a:cs typeface="Times New Roman" pitchFamily="18" charset="0"/>
              </a:rPr>
              <a:t>Xuất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huyết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tự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nhiên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Xuất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huyết</a:t>
            </a:r>
            <a:r>
              <a:rPr lang="en-US" sz="2400" dirty="0" smtClean="0">
                <a:cs typeface="Times New Roman" pitchFamily="18" charset="0"/>
              </a:rPr>
              <a:t>         </a:t>
            </a:r>
            <a:r>
              <a:rPr lang="en-US" sz="2400" dirty="0" err="1" smtClean="0">
                <a:cs typeface="Times New Roman" pitchFamily="18" charset="0"/>
              </a:rPr>
              <a:t>Xuất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huyết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đôi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xứng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                          </a:t>
            </a:r>
            <a:r>
              <a:rPr lang="en-US" sz="2400" dirty="0" err="1" smtClean="0">
                <a:cs typeface="Times New Roman" pitchFamily="18" charset="0"/>
              </a:rPr>
              <a:t>Xuất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huyết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thành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hình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bốt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                          </a:t>
            </a:r>
            <a:r>
              <a:rPr lang="en-US" sz="2400" dirty="0" err="1" smtClean="0">
                <a:cs typeface="Times New Roman" pitchFamily="18" charset="0"/>
              </a:rPr>
              <a:t>Đau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bụng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Tiêu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hóa</a:t>
            </a:r>
            <a:r>
              <a:rPr lang="en-US" sz="2400" dirty="0" smtClean="0">
                <a:cs typeface="Times New Roman" pitchFamily="18" charset="0"/>
              </a:rPr>
              <a:t>             B</a:t>
            </a:r>
            <a:r>
              <a:rPr lang="vi-VN" sz="2400" dirty="0">
                <a:cs typeface="Times New Roman" pitchFamily="18" charset="0"/>
              </a:rPr>
              <a:t>uồn nôn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                          P</a:t>
            </a:r>
            <a:r>
              <a:rPr lang="vi-VN" sz="2400" dirty="0">
                <a:cs typeface="Times New Roman" pitchFamily="18" charset="0"/>
              </a:rPr>
              <a:t>hân có </a:t>
            </a:r>
            <a:r>
              <a:rPr lang="vi-VN" sz="2400" dirty="0" smtClean="0">
                <a:cs typeface="Times New Roman" pitchFamily="18" charset="0"/>
              </a:rPr>
              <a:t>máu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                          </a:t>
            </a:r>
            <a:r>
              <a:rPr lang="en-US" sz="2400" dirty="0" err="1" smtClean="0">
                <a:cs typeface="Times New Roman" pitchFamily="18" charset="0"/>
              </a:rPr>
              <a:t>Đau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khớp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gối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cổ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chân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Đau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khớp</a:t>
            </a:r>
            <a:r>
              <a:rPr lang="en-US" sz="2400" dirty="0" smtClean="0">
                <a:cs typeface="Times New Roman" pitchFamily="18" charset="0"/>
              </a:rPr>
              <a:t>           </a:t>
            </a:r>
            <a:r>
              <a:rPr lang="en-US" sz="2400" dirty="0" err="1" smtClean="0">
                <a:cs typeface="Times New Roman" pitchFamily="18" charset="0"/>
              </a:rPr>
              <a:t>Thường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</a:t>
            </a:r>
            <a:r>
              <a:rPr lang="en-US" sz="2400" dirty="0" err="1" smtClean="0">
                <a:cs typeface="Times New Roman" pitchFamily="18" charset="0"/>
              </a:rPr>
              <a:t>hỏi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nhanh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không</a:t>
            </a:r>
            <a:r>
              <a:rPr lang="en-US" sz="2400" dirty="0" smtClean="0">
                <a:cs typeface="Times New Roman" pitchFamily="18" charset="0"/>
              </a:rPr>
              <a:t> di </a:t>
            </a:r>
            <a:r>
              <a:rPr lang="en-US" sz="2400" dirty="0" err="1" smtClean="0">
                <a:cs typeface="Times New Roman" pitchFamily="18" charset="0"/>
              </a:rPr>
              <a:t>chứng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/>
              <a:t>                             </a:t>
            </a:r>
            <a:r>
              <a:rPr lang="en-US" sz="2400" dirty="0" err="1" smtClean="0"/>
              <a:t>Phù</a:t>
            </a:r>
            <a:r>
              <a:rPr lang="en-US" sz="2400" dirty="0" smtClean="0"/>
              <a:t> </a:t>
            </a:r>
            <a:r>
              <a:rPr lang="en-US" sz="2400" dirty="0" err="1" smtClean="0"/>
              <a:t>nhẹ</a:t>
            </a:r>
            <a:r>
              <a:rPr lang="en-US" sz="2400" dirty="0" smtClean="0"/>
              <a:t>, </a:t>
            </a:r>
            <a:r>
              <a:rPr lang="en-US" sz="2400" dirty="0" err="1" smtClean="0"/>
              <a:t>tiểu</a:t>
            </a:r>
            <a:r>
              <a:rPr lang="en-US" sz="2400" dirty="0" smtClean="0"/>
              <a:t> </a:t>
            </a:r>
            <a:r>
              <a:rPr lang="en-US" sz="2400" dirty="0" err="1" smtClean="0"/>
              <a:t>ít</a:t>
            </a:r>
            <a:r>
              <a:rPr lang="en-US" sz="2400" dirty="0" smtClean="0"/>
              <a:t>, </a:t>
            </a:r>
            <a:r>
              <a:rPr lang="en-US" sz="2400" dirty="0" err="1" smtClean="0"/>
              <a:t>tiểu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,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huyết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thận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nhẹ</a:t>
            </a:r>
            <a:r>
              <a:rPr lang="en-US" sz="2400" dirty="0" smtClean="0"/>
              <a:t>, </a:t>
            </a:r>
            <a:r>
              <a:rPr lang="en-US" sz="2400" dirty="0" err="1" smtClean="0"/>
              <a:t>ít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</a:t>
            </a:r>
            <a:r>
              <a:rPr lang="en-US" sz="2400" dirty="0" err="1" smtClean="0"/>
              <a:t>Sốt</a:t>
            </a:r>
            <a:r>
              <a:rPr lang="en-US" sz="2400" dirty="0" smtClean="0"/>
              <a:t> </a:t>
            </a:r>
            <a:r>
              <a:rPr lang="en-US" sz="2400" dirty="0" err="1" smtClean="0"/>
              <a:t>nhẹ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17900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5.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scholein</a:t>
            </a:r>
            <a:r>
              <a:rPr lang="en-US" b="1" dirty="0" smtClean="0"/>
              <a:t> </a:t>
            </a:r>
            <a:r>
              <a:rPr lang="en-US" b="1" dirty="0" err="1" smtClean="0"/>
              <a:t>Henoch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2245" y="1291130"/>
            <a:ext cx="458115" cy="30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2245" y="1596540"/>
            <a:ext cx="4581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2244" y="1596540"/>
            <a:ext cx="458116" cy="30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681377" y="2512770"/>
            <a:ext cx="668983" cy="46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81377" y="2976591"/>
            <a:ext cx="66898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92182" y="2976591"/>
            <a:ext cx="658178" cy="452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92182" y="3887115"/>
            <a:ext cx="505473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92182" y="4345230"/>
            <a:ext cx="5054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801308" y="4896755"/>
            <a:ext cx="429120" cy="30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04330" y="5202165"/>
            <a:ext cx="433881" cy="364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1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778805" cy="633039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5.1.2 </a:t>
            </a:r>
            <a:r>
              <a:rPr lang="en-US" sz="2400" b="1" dirty="0" err="1" smtClean="0"/>
              <a:t>Triệu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nghiệm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dirty="0" err="1" smtClean="0">
                <a:cs typeface="Times New Roman" pitchFamily="18" charset="0"/>
              </a:rPr>
              <a:t>Các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xét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nghiệm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máu</a:t>
            </a:r>
            <a:r>
              <a:rPr lang="en-US" sz="2400" dirty="0">
                <a:cs typeface="Times New Roman" pitchFamily="18" charset="0"/>
              </a:rPr>
              <a:t> : </a:t>
            </a:r>
            <a:r>
              <a:rPr lang="en-US" sz="2400" dirty="0" err="1">
                <a:cs typeface="Times New Roman" pitchFamily="18" charset="0"/>
              </a:rPr>
              <a:t>thời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máu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chảy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máu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số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lượng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tiểu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cầu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thời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gian</a:t>
            </a:r>
            <a:r>
              <a:rPr lang="en-US" sz="2400" dirty="0" smtClean="0">
                <a:cs typeface="Times New Roman" pitchFamily="18" charset="0"/>
              </a:rPr>
              <a:t> co </a:t>
            </a:r>
            <a:r>
              <a:rPr lang="en-US" sz="2400" dirty="0" err="1" smtClean="0">
                <a:cs typeface="Times New Roman" pitchFamily="18" charset="0"/>
              </a:rPr>
              <a:t>cục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máu</a:t>
            </a:r>
            <a:r>
              <a:rPr lang="en-US" sz="2400" dirty="0" smtClean="0">
                <a:cs typeface="Times New Roman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dirty="0" err="1" smtClean="0">
                <a:cs typeface="Times New Roman" pitchFamily="18" charset="0"/>
              </a:rPr>
              <a:t>Công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thức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máu</a:t>
            </a:r>
            <a:r>
              <a:rPr lang="en-US" sz="2400" dirty="0"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dirty="0" err="1" smtClean="0">
                <a:cs typeface="Times New Roman" pitchFamily="18" charset="0"/>
              </a:rPr>
              <a:t>Số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lượng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bạch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cầu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</a:rPr>
              <a:t>BC </a:t>
            </a:r>
            <a:r>
              <a:rPr lang="en-US" sz="2400" dirty="0" err="1">
                <a:cs typeface="Times New Roman" pitchFamily="18" charset="0"/>
              </a:rPr>
              <a:t>đa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nhân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trung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tính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tốc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lắng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máu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đều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tăng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>
                <a:cs typeface="Times New Roman" pitchFamily="18" charset="0"/>
              </a:rPr>
              <a:t>50</a:t>
            </a:r>
            <a:r>
              <a:rPr lang="en-US" sz="2400" dirty="0" smtClean="0">
                <a:cs typeface="Times New Roman" pitchFamily="18" charset="0"/>
              </a:rPr>
              <a:t>% TH), BC </a:t>
            </a:r>
            <a:r>
              <a:rPr lang="en-US" sz="2400" dirty="0" err="1">
                <a:cs typeface="Times New Roman" pitchFamily="18" charset="0"/>
              </a:rPr>
              <a:t>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toan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tăng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trên</a:t>
            </a:r>
            <a:r>
              <a:rPr lang="en-US" sz="2400" dirty="0" smtClean="0">
                <a:cs typeface="Times New Roman" pitchFamily="18" charset="0"/>
              </a:rPr>
              <a:t> 5% </a:t>
            </a:r>
            <a:r>
              <a:rPr lang="en-US" sz="2400" dirty="0">
                <a:cs typeface="Times New Roman" pitchFamily="18" charset="0"/>
              </a:rPr>
              <a:t>( 17% </a:t>
            </a:r>
            <a:r>
              <a:rPr lang="en-US" sz="2400" dirty="0" smtClean="0">
                <a:cs typeface="Times New Roman" pitchFamily="18" charset="0"/>
              </a:rPr>
              <a:t>TH), </a:t>
            </a:r>
            <a:r>
              <a:rPr lang="en-US" sz="2400" dirty="0" err="1" smtClean="0">
                <a:cs typeface="Times New Roman" pitchFamily="18" charset="0"/>
              </a:rPr>
              <a:t>Huyết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sắc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tố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dirty="0" err="1" smtClean="0">
                <a:cs typeface="Times New Roman" pitchFamily="18" charset="0"/>
              </a:rPr>
              <a:t>Xét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nghiệm</a:t>
            </a:r>
            <a:r>
              <a:rPr lang="en-US" sz="2400" dirty="0" smtClean="0">
                <a:cs typeface="Times New Roman" pitchFamily="18" charset="0"/>
              </a:rPr>
              <a:t> protein </a:t>
            </a:r>
            <a:r>
              <a:rPr lang="en-US" sz="2400" dirty="0" err="1" smtClean="0">
                <a:cs typeface="Times New Roman" pitchFamily="18" charset="0"/>
              </a:rPr>
              <a:t>niệu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hồng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cầu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niệu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urê</a:t>
            </a:r>
            <a:r>
              <a:rPr lang="en-US" sz="2400" dirty="0" smtClean="0">
                <a:cs typeface="Times New Roman" pitchFamily="18" charset="0"/>
              </a:rPr>
              <a:t>,… </a:t>
            </a:r>
            <a:r>
              <a:rPr lang="en-US" sz="2400" dirty="0" err="1" smtClean="0">
                <a:cs typeface="Times New Roman" pitchFamily="18" charset="0"/>
              </a:rPr>
              <a:t>Phát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hiện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viêm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thận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cs typeface="Times New Roman" pitchFamily="18" charset="0"/>
              </a:rPr>
              <a:t>5.2 </a:t>
            </a:r>
            <a:r>
              <a:rPr lang="en-US" sz="2400" b="1" dirty="0" err="1" smtClean="0">
                <a:cs typeface="Times New Roman" pitchFamily="18" charset="0"/>
              </a:rPr>
              <a:t>Điều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trị</a:t>
            </a:r>
            <a:r>
              <a:rPr lang="en-US" sz="2400" b="1" dirty="0" smtClean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5.2.1</a:t>
            </a:r>
            <a:r>
              <a:rPr lang="vi-VN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i="1" dirty="0">
                <a:latin typeface="Calibri" pitchFamily="34" charset="0"/>
                <a:cs typeface="Calibri" pitchFamily="34" charset="0"/>
              </a:rPr>
              <a:t>Các biện pháp điều trị bảo </a:t>
            </a:r>
            <a:r>
              <a:rPr lang="vi-VN" sz="2400" i="1" dirty="0" smtClean="0">
                <a:latin typeface="Calibri" pitchFamily="34" charset="0"/>
                <a:cs typeface="Calibri" pitchFamily="34" charset="0"/>
              </a:rPr>
              <a:t>tồn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Nghỉ ngơi tại giường trong đợt cấp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Vitamin C liều cao (1-2 gam/ ngày uống hoặc tiêm tĩnh mạch)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Bù dịch.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5.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scholein</a:t>
            </a:r>
            <a:r>
              <a:rPr lang="en-US" b="1" dirty="0" smtClean="0"/>
              <a:t> </a:t>
            </a:r>
            <a:r>
              <a:rPr lang="en-US" b="1" dirty="0" err="1" smtClean="0"/>
              <a:t>Henoch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680310"/>
            <a:ext cx="7778804" cy="617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Calibri" pitchFamily="34" charset="0"/>
                <a:cs typeface="Calibri" pitchFamily="34" charset="0"/>
              </a:rPr>
              <a:t>5.2.2  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Dùng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thuốc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chống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viêm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Thuốc chống viêm không steroid (naproxen, diclofenac, ibuprofen…):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Chỉ định: các trường hợp chỉ có ban xuất huyết và đau khớp đơn thuần.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Hạn chế sử dụng khi bệnh nhân có xuất huyết tiêu hoá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Calibri" pitchFamily="34" charset="0"/>
                <a:cs typeface="Calibri" pitchFamily="34" charset="0"/>
              </a:rPr>
              <a:t>5.2.3 Glucocorticoid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 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prednison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prednisolon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methylprednisolon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…</a:t>
            </a:r>
          </a:p>
          <a:p>
            <a:pPr marL="0" indent="0">
              <a:buNone/>
            </a:pPr>
            <a:r>
              <a:rPr lang="en-US" sz="2400" i="1" dirty="0">
                <a:latin typeface="Calibri" pitchFamily="34" charset="0"/>
                <a:cs typeface="Calibri" pitchFamily="34" charset="0"/>
              </a:rPr>
              <a:t>5.2.4 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thuốc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ức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chế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miễn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dịch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azathioprine, cyclophosphamide, cyclosporine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5.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scholein</a:t>
            </a:r>
            <a:r>
              <a:rPr lang="en-US" b="1" dirty="0" smtClean="0"/>
              <a:t> </a:t>
            </a:r>
            <a:r>
              <a:rPr lang="en-US" b="1" dirty="0" err="1" smtClean="0"/>
              <a:t>Henoch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43555" y="4715163"/>
            <a:ext cx="2813606" cy="211050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197655" y="5064081"/>
            <a:ext cx="1832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cs typeface="Times New Roman" pitchFamily="18" charset="0"/>
              </a:rPr>
              <a:t>250đồng /1viên</a:t>
            </a:r>
            <a:endParaRPr lang="en-US" sz="24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4821163"/>
            <a:ext cx="2840574" cy="189850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7412574" y="5202580"/>
            <a:ext cx="179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cs typeface="Times New Roman" pitchFamily="18" charset="0"/>
              </a:rPr>
              <a:t>334 </a:t>
            </a:r>
            <a:r>
              <a:rPr lang="en-US" sz="2400" dirty="0" err="1" smtClean="0">
                <a:cs typeface="Times New Roman" pitchFamily="18" charset="0"/>
              </a:rPr>
              <a:t>đồng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/ </a:t>
            </a:r>
            <a:r>
              <a:rPr lang="en-US" sz="2400" dirty="0" smtClean="0">
                <a:cs typeface="Times New Roman" pitchFamily="18" charset="0"/>
              </a:rPr>
              <a:t>1viên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thuốc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huyết</a:t>
            </a:r>
            <a:endParaRPr lang="en-US" b="1" dirty="0"/>
          </a:p>
        </p:txBody>
      </p:sp>
      <p:pic>
        <p:nvPicPr>
          <p:cNvPr id="1026" name="Picture 2" descr="F:\bệnh lý học\xuat huyet\prednisolon6338998917760987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1" y="642930"/>
            <a:ext cx="2692052" cy="2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408" y="2978094"/>
            <a:ext cx="253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Prednisolon</a:t>
            </a:r>
            <a:r>
              <a:rPr lang="en-US" sz="2400" dirty="0" smtClean="0"/>
              <a:t> 5mg  162 đ/ </a:t>
            </a:r>
            <a:r>
              <a:rPr lang="en-US" sz="2400" dirty="0" err="1" smtClean="0"/>
              <a:t>viên</a:t>
            </a:r>
            <a:endParaRPr lang="en-US" sz="2400" dirty="0"/>
          </a:p>
        </p:txBody>
      </p:sp>
      <p:pic>
        <p:nvPicPr>
          <p:cNvPr id="1027" name="Picture 3" descr="F:\bệnh lý học\xuat huyet\ACID-ASCORBIC-400x2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48" y="641044"/>
            <a:ext cx="3121542" cy="2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7447" y="2943209"/>
            <a:ext cx="264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Ascorbic 500mg 115 đ/</a:t>
            </a:r>
            <a:r>
              <a:rPr lang="en-US" sz="2400" dirty="0" err="1" smtClean="0"/>
              <a:t>viên</a:t>
            </a:r>
            <a:endParaRPr lang="en-US" sz="2400" dirty="0"/>
          </a:p>
        </p:txBody>
      </p:sp>
      <p:pic>
        <p:nvPicPr>
          <p:cNvPr id="1028" name="Picture 4" descr="F:\bệnh lý học\xuat huyet\vitamink1-10-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40" y="725370"/>
            <a:ext cx="2836371" cy="22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1403" y="2943208"/>
            <a:ext cx="279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Vitamin K1 10mg/ml </a:t>
            </a:r>
          </a:p>
          <a:p>
            <a:r>
              <a:rPr lang="en-US" sz="2400" dirty="0" smtClean="0"/>
              <a:t>3.780 đ/ </a:t>
            </a:r>
            <a:r>
              <a:rPr lang="en-US" sz="2400" dirty="0" err="1" smtClean="0"/>
              <a:t>ống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93567" y="3755253"/>
            <a:ext cx="3105483" cy="249152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019448" y="6102388"/>
            <a:ext cx="3079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cs typeface="Times New Roman" pitchFamily="18" charset="0"/>
              </a:rPr>
              <a:t>3.500đồng/1viên</a:t>
            </a:r>
            <a:endParaRPr lang="en-US" sz="24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6" name="Picture 2" descr="F:\bệnh lý học\xuat huyet\mau_toan_ph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525"/>
            <a:ext cx="2805755" cy="18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6408" y="6027003"/>
            <a:ext cx="2539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Máu</a:t>
            </a:r>
            <a:r>
              <a:rPr lang="en-US" sz="2400" dirty="0" smtClean="0"/>
              <a:t> </a:t>
            </a:r>
            <a:r>
              <a:rPr lang="en-US" sz="2400" dirty="0" err="1" smtClean="0"/>
              <a:t>toàn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100ml  275.000</a:t>
            </a:r>
            <a:endParaRPr lang="en-US" sz="2400" dirty="0"/>
          </a:p>
        </p:txBody>
      </p:sp>
      <p:pic>
        <p:nvPicPr>
          <p:cNvPr id="18" name="Picture 3" descr="F:\bệnh lý học\xuat huyet\paracetamol 500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90" y="4107588"/>
            <a:ext cx="2891256" cy="17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40990" y="5908243"/>
            <a:ext cx="289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Paracetamol</a:t>
            </a:r>
            <a:r>
              <a:rPr lang="en-US" sz="2400" dirty="0" smtClean="0"/>
              <a:t> 500mg: </a:t>
            </a:r>
          </a:p>
          <a:p>
            <a:r>
              <a:rPr lang="en-US" sz="2400" dirty="0" smtClean="0"/>
              <a:t>220 đ/</a:t>
            </a:r>
            <a:r>
              <a:rPr lang="en-US" sz="2400" dirty="0" err="1" smtClean="0"/>
              <a:t>viên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0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6949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Tài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680310"/>
            <a:ext cx="7778805" cy="6177690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http://www.nguyenphuchoc199.com/uploads/7/2/6/7/72679/7.3_xuat_huyet.pdf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http://vienyhocungdung.vn/benh-giam-tieu-cau-nguyen-nhan-va-dinh-duong-hop-ly-20160202230349347.htm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www.dieutri.vn/trieuchungnoi/20-10-2011/S1558/Hoi-chung-xuat-huyet.htm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0000"/>
                </a:solidFill>
                <a:hlinkClick r:id="rId5"/>
              </a:rPr>
              <a:t>http://bshanhkhat.blogspot.com/2013/03/benh-henoch-scholein.html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hlinkClick r:id="rId6"/>
              </a:rPr>
              <a:t>thuvienphapluat.vn/van-ban/Tai-chinh-nha-nuoc/Thong-tu-chi-phi-xac-dinh-gia-mot-don-vi-mau-toan-phan-che-pham-mau-dat-tieu-chuan-2016-331816.aspx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5336" y="5638042"/>
            <a:ext cx="702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Cảm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ơn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thầy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và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bạn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đã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lắng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nghe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6949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huyết</a:t>
            </a:r>
            <a:endParaRPr lang="en-US" b="1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365195" y="680311"/>
            <a:ext cx="7940660" cy="610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1.1 </a:t>
            </a:r>
            <a:r>
              <a:rPr lang="en-US" sz="2500" b="1" dirty="0" err="1" smtClean="0"/>
              <a:t>Nguyên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nhân</a:t>
            </a:r>
            <a:r>
              <a:rPr lang="en-US" sz="2500" b="1" dirty="0" smtClean="0"/>
              <a:t> do:</a:t>
            </a:r>
          </a:p>
          <a:p>
            <a:pPr>
              <a:buFontTx/>
              <a:buChar char="-"/>
            </a:pPr>
            <a:r>
              <a:rPr lang="en-US" sz="2500" b="1" dirty="0" err="1" smtClean="0"/>
              <a:t>Tổn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thương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thành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mạch</a:t>
            </a:r>
            <a:r>
              <a:rPr lang="en-US" sz="2500" b="1" dirty="0" smtClean="0"/>
              <a:t>: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+    </a:t>
            </a:r>
            <a:r>
              <a:rPr lang="en-US" sz="2500" dirty="0" err="1" smtClean="0"/>
              <a:t>tính</a:t>
            </a:r>
            <a:r>
              <a:rPr lang="en-US" sz="2500" dirty="0" smtClean="0"/>
              <a:t> </a:t>
            </a:r>
            <a:r>
              <a:rPr lang="en-US" sz="2500" dirty="0" err="1" smtClean="0"/>
              <a:t>thấm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mạch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+ </a:t>
            </a:r>
            <a:r>
              <a:rPr lang="en-US" sz="2500" dirty="0" err="1"/>
              <a:t>G</a:t>
            </a:r>
            <a:r>
              <a:rPr lang="en-US" sz="2500" dirty="0" err="1" smtClean="0"/>
              <a:t>iảm</a:t>
            </a:r>
            <a:r>
              <a:rPr lang="en-US" sz="2500" dirty="0" smtClean="0"/>
              <a:t> </a:t>
            </a:r>
            <a:r>
              <a:rPr lang="en-US" sz="2500" dirty="0" err="1" smtClean="0"/>
              <a:t>sức</a:t>
            </a:r>
            <a:r>
              <a:rPr lang="en-US" sz="2500" dirty="0" smtClean="0"/>
              <a:t> </a:t>
            </a:r>
            <a:r>
              <a:rPr lang="en-US" sz="2500" dirty="0" err="1" smtClean="0"/>
              <a:t>bền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mạch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   + Ban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, </a:t>
            </a:r>
            <a:r>
              <a:rPr lang="en-US" sz="2500" dirty="0" err="1" smtClean="0"/>
              <a:t>dị</a:t>
            </a:r>
            <a:r>
              <a:rPr lang="en-US" sz="2500" dirty="0" smtClean="0"/>
              <a:t> </a:t>
            </a:r>
            <a:r>
              <a:rPr lang="en-US" sz="2500" dirty="0" err="1" smtClean="0"/>
              <a:t>ứng</a:t>
            </a: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</a:t>
            </a:r>
            <a:r>
              <a:rPr lang="en-US" sz="2500" dirty="0" err="1" smtClean="0"/>
              <a:t>Scholein</a:t>
            </a:r>
            <a:r>
              <a:rPr lang="en-US" sz="2500" dirty="0" smtClean="0"/>
              <a:t> - </a:t>
            </a:r>
            <a:r>
              <a:rPr lang="en-US" sz="2500" dirty="0" err="1" smtClean="0"/>
              <a:t>Henoch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+ </a:t>
            </a:r>
            <a:r>
              <a:rPr lang="en-US" sz="2500" dirty="0" err="1" smtClean="0"/>
              <a:t>Dị</a:t>
            </a:r>
            <a:r>
              <a:rPr lang="en-US" sz="2500" dirty="0" smtClean="0"/>
              <a:t> </a:t>
            </a:r>
            <a:r>
              <a:rPr lang="en-US" sz="2500" dirty="0" err="1" smtClean="0"/>
              <a:t>dạng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mạch</a:t>
            </a: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728458" y="902754"/>
            <a:ext cx="335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>
                <a:cs typeface="Times New Roman" panose="02020603050405020304" pitchFamily="18" charset="0"/>
              </a:rPr>
              <a:t>Nhiễm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khuẩn</a:t>
            </a:r>
            <a:r>
              <a:rPr lang="en-US" sz="2400" dirty="0" smtClean="0"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cs typeface="Times New Roman" panose="02020603050405020304" pitchFamily="18" charset="0"/>
              </a:rPr>
              <a:t>huyết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tụ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cầu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vàng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não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mô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cầu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bệnh</a:t>
            </a:r>
            <a:r>
              <a:rPr lang="en-US" sz="2400" dirty="0">
                <a:cs typeface="Times New Roman" panose="02020603050405020304" pitchFamily="18" charset="0"/>
              </a:rPr>
              <a:t> do Toxoplasma,..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>
                <a:cs typeface="Times New Roman" panose="02020603050405020304" pitchFamily="18" charset="0"/>
              </a:rPr>
              <a:t>Nhiễm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độc</a:t>
            </a:r>
            <a:r>
              <a:rPr lang="en-US" sz="2400" dirty="0"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cs typeface="Times New Roman" panose="02020603050405020304" pitchFamily="18" charset="0"/>
              </a:rPr>
              <a:t>thuốc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hóa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chất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ure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máu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độc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rắn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>
                <a:cs typeface="Times New Roman" panose="02020603050405020304" pitchFamily="18" charset="0"/>
              </a:rPr>
              <a:t>Tăng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huyết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áp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 ĐTĐ</a:t>
            </a:r>
          </a:p>
        </p:txBody>
      </p:sp>
      <p:sp>
        <p:nvSpPr>
          <p:cNvPr id="9" name="Left Brace 8"/>
          <p:cNvSpPr/>
          <p:nvPr/>
        </p:nvSpPr>
        <p:spPr>
          <a:xfrm>
            <a:off x="5475720" y="925987"/>
            <a:ext cx="458115" cy="29611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8681"/>
            <a:ext cx="2691315" cy="2068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8" y="3967146"/>
            <a:ext cx="3049099" cy="2071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62738" y="6053686"/>
            <a:ext cx="3206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cs typeface="Times New Roman" panose="02020603050405020304" pitchFamily="18" charset="0"/>
              </a:rPr>
              <a:t>Bệnh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Scorbut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( </a:t>
            </a:r>
            <a:r>
              <a:rPr lang="en-US" sz="2000" dirty="0" err="1" smtClean="0">
                <a:cs typeface="Times New Roman" panose="02020603050405020304" pitchFamily="18" charset="0"/>
              </a:rPr>
              <a:t>Thiếu</a:t>
            </a:r>
            <a:r>
              <a:rPr lang="en-US" sz="2000" dirty="0" smtClean="0">
                <a:cs typeface="Times New Roman" panose="02020603050405020304" pitchFamily="18" charset="0"/>
              </a:rPr>
              <a:t> vitamin C)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9885" y="6038394"/>
            <a:ext cx="265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cs typeface="Times New Roman" panose="02020603050405020304" pitchFamily="18" charset="0"/>
              </a:rPr>
              <a:t>sốt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xuất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huyết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cs typeface="Times New Roman" panose="02020603050405020304" pitchFamily="18" charset="0"/>
              </a:rPr>
              <a:t>Dengue, </a:t>
            </a:r>
            <a:r>
              <a:rPr lang="en-US" sz="2000" dirty="0" err="1" smtClean="0">
                <a:cs typeface="Times New Roman" panose="02020603050405020304" pitchFamily="18" charset="0"/>
              </a:rPr>
              <a:t>sốt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rét</a:t>
            </a:r>
            <a:endParaRPr lang="en-US" sz="2000" dirty="0" smtClean="0"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31" y="3949742"/>
            <a:ext cx="3182887" cy="21866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4460" y="6184588"/>
            <a:ext cx="2850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rendu</a:t>
            </a:r>
            <a:r>
              <a:rPr lang="en-US" sz="2000" dirty="0" smtClean="0">
                <a:cs typeface="Times New Roman" panose="02020603050405020304" pitchFamily="18" charset="0"/>
              </a:rPr>
              <a:t>– </a:t>
            </a:r>
            <a:r>
              <a:rPr lang="en-US" sz="2000" dirty="0" err="1" smtClean="0">
                <a:cs typeface="Times New Roman" panose="02020603050405020304" pitchFamily="18" charset="0"/>
              </a:rPr>
              <a:t>osle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76015" y="1683545"/>
            <a:ext cx="0" cy="30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680310"/>
            <a:ext cx="7626099" cy="617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- </a:t>
            </a:r>
            <a:r>
              <a:rPr lang="en-US" sz="2500" b="1" dirty="0" err="1" smtClean="0"/>
              <a:t>Tiểu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cầu</a:t>
            </a:r>
            <a:r>
              <a:rPr lang="en-US" sz="2500" b="1" dirty="0" smtClean="0"/>
              <a:t>:</a:t>
            </a:r>
          </a:p>
          <a:p>
            <a:pPr marL="0" indent="0">
              <a:buNone/>
            </a:pPr>
            <a:r>
              <a:rPr lang="en-US" sz="2500" dirty="0" smtClean="0"/>
              <a:t>  + </a:t>
            </a:r>
            <a:r>
              <a:rPr lang="en-US" sz="2500" dirty="0" err="1" smtClean="0"/>
              <a:t>Rối</a:t>
            </a:r>
            <a:r>
              <a:rPr lang="en-US" sz="2500" dirty="0" smtClean="0"/>
              <a:t> </a:t>
            </a:r>
            <a:r>
              <a:rPr lang="en-US" sz="2500" dirty="0" err="1" smtClean="0"/>
              <a:t>loạn</a:t>
            </a:r>
            <a:r>
              <a:rPr lang="en-US" sz="2500" dirty="0" smtClean="0"/>
              <a:t> </a:t>
            </a:r>
            <a:r>
              <a:rPr lang="en-US" sz="2500" dirty="0" err="1" smtClean="0"/>
              <a:t>về</a:t>
            </a:r>
            <a:r>
              <a:rPr lang="en-US" sz="2500" dirty="0" smtClean="0"/>
              <a:t> </a:t>
            </a:r>
            <a:r>
              <a:rPr lang="en-US" sz="2500" dirty="0" err="1" smtClean="0"/>
              <a:t>số</a:t>
            </a:r>
            <a:r>
              <a:rPr lang="en-US" sz="2500" dirty="0" smtClean="0"/>
              <a:t> </a:t>
            </a:r>
            <a:r>
              <a:rPr lang="en-US" sz="2500" dirty="0" err="1" smtClean="0"/>
              <a:t>lượng</a:t>
            </a:r>
            <a:r>
              <a:rPr lang="en-US" sz="2500" dirty="0" smtClean="0"/>
              <a:t>: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       * 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Giảm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tiểu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cầu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phá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hủy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máu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ngoại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vi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 3"/>
              </a:rPr>
              <a:t>;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 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sinh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T/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cầu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ở 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     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tủy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xương</a:t>
            </a:r>
            <a:r>
              <a:rPr lang="en-US" sz="2400" dirty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nhiễm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cs typeface="Times New Roman" panose="02020603050405020304" pitchFamily="18" charset="0"/>
              </a:rPr>
              <a:t>nhiễm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cs typeface="Times New Roman" panose="02020603050405020304" pitchFamily="18" charset="0"/>
              </a:rPr>
              <a:t> (an </a:t>
            </a:r>
            <a:r>
              <a:rPr lang="en-US" sz="2400" dirty="0" err="1" smtClean="0"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cs typeface="Times New Roman" panose="02020603050405020304" pitchFamily="18" charset="0"/>
              </a:rPr>
              <a:t>, K/</a:t>
            </a:r>
            <a:r>
              <a:rPr lang="en-US" sz="2400" dirty="0" err="1" smtClean="0"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cs typeface="Times New Roman" panose="02020603050405020304" pitchFamily="18" charset="0"/>
              </a:rPr>
              <a:t>…)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       * </a:t>
            </a:r>
            <a:r>
              <a:rPr lang="en-US" sz="2400" dirty="0" err="1" smtClean="0"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chủ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yếu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là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nguyên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phát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(do 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quá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mức</a:t>
            </a:r>
            <a:endParaRPr lang="en-US" sz="2400" dirty="0" smtClean="0">
              <a:cs typeface="Times New Roman" panose="02020603050405020304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      T/B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gốc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tủy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  <a:sym typeface="Wingdings 3"/>
              </a:rPr>
              <a:t>xương</a:t>
            </a:r>
            <a:r>
              <a:rPr lang="en-US" sz="2400" dirty="0" smtClean="0">
                <a:cs typeface="Times New Roman" panose="02020603050405020304" pitchFamily="18" charset="0"/>
                <a:sym typeface="Wingdings 3"/>
              </a:rPr>
              <a:t>)</a:t>
            </a:r>
          </a:p>
          <a:p>
            <a:pPr marL="0" indent="0">
              <a:buNone/>
            </a:pPr>
            <a:r>
              <a:rPr lang="en-US" sz="2500" dirty="0" smtClean="0"/>
              <a:t>  + </a:t>
            </a:r>
            <a:r>
              <a:rPr lang="en-US" sz="2500" dirty="0" err="1" smtClean="0"/>
              <a:t>Rối</a:t>
            </a:r>
            <a:r>
              <a:rPr lang="en-US" sz="2500" dirty="0" smtClean="0"/>
              <a:t> </a:t>
            </a:r>
            <a:r>
              <a:rPr lang="en-US" sz="2500" dirty="0" err="1" smtClean="0"/>
              <a:t>loạn</a:t>
            </a:r>
            <a:r>
              <a:rPr lang="en-US" sz="2500" dirty="0" smtClean="0"/>
              <a:t> </a:t>
            </a:r>
            <a:r>
              <a:rPr lang="en-US" sz="2500" dirty="0" err="1" smtClean="0"/>
              <a:t>về</a:t>
            </a:r>
            <a:r>
              <a:rPr lang="en-US" sz="2500" dirty="0" smtClean="0"/>
              <a:t> </a:t>
            </a:r>
            <a:r>
              <a:rPr lang="en-US" sz="2500" dirty="0" err="1" smtClean="0"/>
              <a:t>chất</a:t>
            </a:r>
            <a:r>
              <a:rPr lang="en-US" sz="2500" dirty="0" smtClean="0"/>
              <a:t> </a:t>
            </a:r>
            <a:r>
              <a:rPr lang="en-US" sz="2500" dirty="0" err="1" smtClean="0"/>
              <a:t>lượng</a:t>
            </a:r>
            <a:r>
              <a:rPr lang="en-US" sz="2500" dirty="0" smtClean="0"/>
              <a:t>:</a:t>
            </a:r>
          </a:p>
          <a:p>
            <a:pPr marL="0" lvl="2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dirty="0" smtClean="0"/>
              <a:t>* </a:t>
            </a:r>
            <a:r>
              <a:rPr lang="en-US" dirty="0">
                <a:cs typeface="Times New Roman" panose="02020603050405020304" pitchFamily="18" charset="0"/>
                <a:sym typeface="Wingdings 3"/>
              </a:rPr>
              <a:t>Di </a:t>
            </a:r>
            <a:r>
              <a:rPr lang="en-US" dirty="0" err="1">
                <a:cs typeface="Times New Roman" panose="02020603050405020304" pitchFamily="18" charset="0"/>
                <a:sym typeface="Wingdings 3"/>
              </a:rPr>
              <a:t>truyền</a:t>
            </a:r>
            <a:r>
              <a:rPr lang="en-US" dirty="0"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dirty="0" err="1">
                <a:cs typeface="Times New Roman" panose="02020603050405020304" pitchFamily="18" charset="0"/>
                <a:sym typeface="Wingdings 3"/>
              </a:rPr>
              <a:t>bệ</a:t>
            </a:r>
            <a:r>
              <a:rPr lang="en-US" dirty="0" err="1">
                <a:cs typeface="Times New Roman" panose="02020603050405020304" pitchFamily="18" charset="0"/>
              </a:rPr>
              <a:t>nh</a:t>
            </a:r>
            <a:r>
              <a:rPr lang="en-US" dirty="0">
                <a:cs typeface="Times New Roman" panose="02020603050405020304" pitchFamily="18" charset="0"/>
              </a:rPr>
              <a:t> Von </a:t>
            </a:r>
            <a:r>
              <a:rPr lang="en-US" dirty="0" err="1" smtClean="0">
                <a:cs typeface="Times New Roman" panose="02020603050405020304" pitchFamily="18" charset="0"/>
              </a:rPr>
              <a:t>Willebrand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* </a:t>
            </a:r>
            <a:r>
              <a:rPr lang="en-US" dirty="0" err="1" smtClean="0">
                <a:cs typeface="Times New Roman" panose="02020603050405020304" pitchFamily="18" charset="0"/>
              </a:rPr>
              <a:t>Mắc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phải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* </a:t>
            </a:r>
            <a:r>
              <a:rPr lang="en-US" dirty="0" err="1" smtClean="0"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khác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6949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huyết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95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6949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huyết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17650" y="681038"/>
                <a:ext cx="7626350" cy="6176962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Clr>
                    <a:schemeClr val="tx2"/>
                  </a:buClr>
                  <a:buFont typeface="Times New Roman" panose="02020603050405020304" pitchFamily="18" charset="0"/>
                  <a:buChar char="−"/>
                </a:pPr>
                <a:r>
                  <a:rPr lang="en-US" sz="24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Bệnh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huyết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tương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buClr>
                    <a:schemeClr val="tx2"/>
                  </a:buClr>
                  <a:buFont typeface=".VnPark" panose="020B7200000000000000" pitchFamily="34" charset="0"/>
                  <a:buChar char="+"/>
                </a:pPr>
                <a:r>
                  <a:rPr lang="en-US" sz="2400" dirty="0" err="1">
                    <a:cs typeface="Times New Roman" panose="02020603050405020304" pitchFamily="18" charset="0"/>
                  </a:rPr>
                  <a:t>Rối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loạn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Thromboplastin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nội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sinh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dirty="0">
                    <a:cs typeface="Times New Roman" panose="02020603050405020304" pitchFamily="18" charset="0"/>
                  </a:rPr>
                  <a:t>Hemophilia A (VIII)</a:t>
                </a:r>
              </a:p>
              <a:p>
                <a:pPr lvl="2"/>
                <a:r>
                  <a:rPr lang="en-US" dirty="0">
                    <a:cs typeface="Times New Roman" panose="02020603050405020304" pitchFamily="18" charset="0"/>
                  </a:rPr>
                  <a:t>Hemophilia B (Rosenthal)</a:t>
                </a:r>
              </a:p>
              <a:p>
                <a:pPr lvl="2"/>
                <a:r>
                  <a:rPr lang="en-US" dirty="0" err="1">
                    <a:cs typeface="Times New Roman" panose="02020603050405020304" pitchFamily="18" charset="0"/>
                  </a:rPr>
                  <a:t>Thiếu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máu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yếu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tố</a:t>
                </a:r>
                <a:r>
                  <a:rPr lang="en-US" dirty="0">
                    <a:cs typeface="Times New Roman" panose="02020603050405020304" pitchFamily="18" charset="0"/>
                  </a:rPr>
                  <a:t> XII (</a:t>
                </a:r>
                <a:r>
                  <a:rPr lang="en-US" dirty="0" err="1">
                    <a:cs typeface="Times New Roman" panose="02020603050405020304" pitchFamily="18" charset="0"/>
                  </a:rPr>
                  <a:t>Hegemann</a:t>
                </a:r>
                <a:r>
                  <a:rPr lang="en-US" dirty="0"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:r>
                  <a:rPr lang="en-US" dirty="0" err="1">
                    <a:cs typeface="Times New Roman" panose="02020603050405020304" pitchFamily="18" charset="0"/>
                  </a:rPr>
                  <a:t>Xuất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cs typeface="Times New Roman" panose="02020603050405020304" pitchFamily="18" charset="0"/>
                  </a:rPr>
                  <a:t> do </a:t>
                </a:r>
                <a:r>
                  <a:rPr lang="en-US" dirty="0" err="1">
                    <a:cs typeface="Times New Roman" panose="02020603050405020304" pitchFamily="18" charset="0"/>
                  </a:rPr>
                  <a:t>chất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dông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máu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lvl="1">
                  <a:buFont typeface=".VnPark" panose="020B7200000000000000" pitchFamily="34" charset="0"/>
                  <a:buChar char="+"/>
                </a:pPr>
                <a:r>
                  <a:rPr lang="en-US" sz="2400" dirty="0" err="1">
                    <a:cs typeface="Times New Roman" panose="02020603050405020304" pitchFamily="18" charset="0"/>
                  </a:rPr>
                  <a:t>Rối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loạn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cs typeface="Times New Roman" panose="02020603050405020304" pitchFamily="18" charset="0"/>
                  </a:rPr>
                  <a:t> Thrombin</a:t>
                </a:r>
              </a:p>
              <a:p>
                <a:pPr lvl="2"/>
                <a:r>
                  <a:rPr lang="en-US" dirty="0" err="1">
                    <a:cs typeface="Times New Roman" panose="02020603050405020304" pitchFamily="18" charset="0"/>
                  </a:rPr>
                  <a:t>Thiếu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máu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yếu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tố</a:t>
                </a:r>
                <a:r>
                  <a:rPr lang="en-US" dirty="0">
                    <a:cs typeface="Times New Roman" panose="02020603050405020304" pitchFamily="18" charset="0"/>
                  </a:rPr>
                  <a:t> VII (Alexander)</a:t>
                </a:r>
              </a:p>
              <a:p>
                <a:pPr lvl="2"/>
                <a:r>
                  <a:rPr lang="en-US" dirty="0" err="1">
                    <a:cs typeface="Times New Roman" panose="02020603050405020304" pitchFamily="18" charset="0"/>
                  </a:rPr>
                  <a:t>Thiếu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máu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yếu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tố</a:t>
                </a:r>
                <a:r>
                  <a:rPr lang="en-US" dirty="0">
                    <a:cs typeface="Times New Roman" panose="02020603050405020304" pitchFamily="18" charset="0"/>
                  </a:rPr>
                  <a:t> X (</a:t>
                </a:r>
                <a:r>
                  <a:rPr lang="en-US" dirty="0" err="1">
                    <a:cs typeface="Times New Roman" panose="02020603050405020304" pitchFamily="18" charset="0"/>
                  </a:rPr>
                  <a:t>Prower</a:t>
                </a:r>
                <a:r>
                  <a:rPr lang="en-US" dirty="0">
                    <a:cs typeface="Times New Roman" panose="02020603050405020304" pitchFamily="18" charset="0"/>
                  </a:rPr>
                  <a:t>-Stuart)</a:t>
                </a:r>
              </a:p>
              <a:p>
                <a:pPr lvl="2"/>
                <a:r>
                  <a:rPr lang="en-US" dirty="0" err="1">
                    <a:cs typeface="Times New Roman" panose="02020603050405020304" pitchFamily="18" charset="0"/>
                  </a:rPr>
                  <a:t>Bệnh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bẩm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sinh</a:t>
                </a:r>
                <a:r>
                  <a:rPr lang="en-US" dirty="0"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cs typeface="Times New Roman" panose="02020603050405020304" pitchFamily="18" charset="0"/>
                  </a:rPr>
                  <a:t>thiếu</a:t>
                </a:r>
                <a:r>
                  <a:rPr lang="en-US" dirty="0">
                    <a:cs typeface="Times New Roman" panose="02020603050405020304" pitchFamily="18" charset="0"/>
                  </a:rPr>
                  <a:t> Y/</a:t>
                </a:r>
                <a:r>
                  <a:rPr lang="en-US" dirty="0" err="1">
                    <a:cs typeface="Times New Roman" panose="02020603050405020304" pitchFamily="18" charset="0"/>
                  </a:rPr>
                  <a:t>tố</a:t>
                </a:r>
                <a:r>
                  <a:rPr lang="en-US" dirty="0">
                    <a:cs typeface="Times New Roman" panose="02020603050405020304" pitchFamily="18" charset="0"/>
                  </a:rPr>
                  <a:t> II, V, VII,X (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sinh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tố</a:t>
                </a:r>
                <a:r>
                  <a:rPr lang="en-US" dirty="0">
                    <a:cs typeface="Times New Roman" panose="02020603050405020304" pitchFamily="18" charset="0"/>
                  </a:rPr>
                  <a:t> K)</a:t>
                </a:r>
              </a:p>
              <a:p>
                <a:pPr lvl="2"/>
                <a:r>
                  <a:rPr lang="en-US" dirty="0" err="1">
                    <a:cs typeface="Times New Roman" panose="02020603050405020304" pitchFamily="18" charset="0"/>
                  </a:rPr>
                  <a:t>Mắc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phải</a:t>
                </a:r>
                <a:r>
                  <a:rPr lang="en-US" dirty="0">
                    <a:cs typeface="Times New Roman" panose="02020603050405020304" pitchFamily="18" charset="0"/>
                  </a:rPr>
                  <a:t> : </a:t>
                </a:r>
                <a:r>
                  <a:rPr lang="en-US" dirty="0" err="1">
                    <a:cs typeface="Times New Roman" panose="02020603050405020304" pitchFamily="18" charset="0"/>
                  </a:rPr>
                  <a:t>thiếu</a:t>
                </a:r>
                <a:r>
                  <a:rPr lang="en-US" dirty="0">
                    <a:cs typeface="Times New Roman" panose="02020603050405020304" pitchFamily="18" charset="0"/>
                  </a:rPr>
                  <a:t> vitamin K, </a:t>
                </a:r>
                <a:r>
                  <a:rPr lang="en-US" dirty="0" err="1"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gan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lvl="1">
                  <a:buFont typeface=".VnPark" panose="020B7200000000000000" pitchFamily="34" charset="0"/>
                  <a:buChar char="+"/>
                </a:pPr>
                <a:r>
                  <a:rPr lang="en-US" sz="2400" dirty="0" err="1">
                    <a:cs typeface="Times New Roman" panose="02020603050405020304" pitchFamily="18" charset="0"/>
                  </a:rPr>
                  <a:t>Rối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loạn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cs typeface="Times New Roman" panose="02020603050405020304" pitchFamily="18" charset="0"/>
                  </a:rPr>
                  <a:t> Fibrin</a:t>
                </a:r>
              </a:p>
              <a:p>
                <a:pPr lvl="2"/>
                <a:r>
                  <a:rPr lang="en-US" dirty="0" err="1">
                    <a:cs typeface="Times New Roman" panose="02020603050405020304" pitchFamily="18" charset="0"/>
                  </a:rPr>
                  <a:t>Tiêu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hủy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quá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mức</a:t>
                </a:r>
                <a:r>
                  <a:rPr lang="en-US" dirty="0">
                    <a:cs typeface="Times New Roman" panose="02020603050405020304" pitchFamily="18" charset="0"/>
                  </a:rPr>
                  <a:t> : </a:t>
                </a:r>
              </a:p>
              <a:p>
                <a:pPr lvl="2"/>
                <a:r>
                  <a:rPr lang="en-US" dirty="0" err="1" smtClean="0">
                    <a:cs typeface="Times New Roman" panose="02020603050405020304" pitchFamily="18" charset="0"/>
                  </a:rPr>
                  <a:t>Bất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thường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tổng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hợp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7650" y="681038"/>
                <a:ext cx="7626350" cy="6176962"/>
              </a:xfrm>
              <a:blipFill rotWithShape="1">
                <a:blip r:embed="rId3"/>
                <a:stretch>
                  <a:fillRect l="-1119" t="-790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5246910" y="5553822"/>
            <a:ext cx="345087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9453" y="5565436"/>
            <a:ext cx="372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cs typeface="Times New Roman" panose="02020603050405020304" pitchFamily="18" charset="0"/>
              </a:rPr>
              <a:t>Tiêu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thụ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nhiều</a:t>
            </a:r>
            <a:r>
              <a:rPr lang="en-US" sz="2000" dirty="0"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cs typeface="Times New Roman" panose="02020603050405020304" pitchFamily="18" charset="0"/>
              </a:rPr>
              <a:t>đông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máu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trong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mạch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lan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tỏa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cs typeface="Times New Roman" panose="02020603050405020304" pitchFamily="18" charset="0"/>
              </a:rPr>
              <a:t>Tiêu</a:t>
            </a:r>
            <a:r>
              <a:rPr lang="en-US" sz="2000" dirty="0">
                <a:cs typeface="Times New Roman" panose="02020603050405020304" pitchFamily="18" charset="0"/>
              </a:rPr>
              <a:t> Fibrin : H/</a:t>
            </a:r>
            <a:r>
              <a:rPr lang="en-US" sz="2000" dirty="0" err="1">
                <a:cs typeface="Times New Roman" panose="02020603050405020304" pitchFamily="18" charset="0"/>
              </a:rPr>
              <a:t>chứng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tiêu</a:t>
            </a:r>
            <a:r>
              <a:rPr lang="en-US" sz="2000" dirty="0">
                <a:cs typeface="Times New Roman" panose="02020603050405020304" pitchFamily="18" charset="0"/>
              </a:rPr>
              <a:t> Fibrin </a:t>
            </a:r>
            <a:r>
              <a:rPr lang="en-US" sz="2000" dirty="0" err="1">
                <a:cs typeface="Times New Roman" panose="02020603050405020304" pitchFamily="18" charset="0"/>
              </a:rPr>
              <a:t>cấp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680310"/>
            <a:ext cx="7778804" cy="617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1.2 </a:t>
            </a:r>
            <a:r>
              <a:rPr lang="en-US" sz="2500" b="1" dirty="0" err="1" smtClean="0"/>
              <a:t>Triệu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chứng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xuất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huyết</a:t>
            </a:r>
            <a:r>
              <a:rPr lang="en-US" sz="2500" b="1" dirty="0" smtClean="0"/>
              <a:t>: </a:t>
            </a:r>
            <a:r>
              <a:rPr lang="en-US" sz="2500" dirty="0" smtClean="0"/>
              <a:t>Do </a:t>
            </a:r>
            <a:r>
              <a:rPr lang="en-US" sz="2500" dirty="0" err="1" smtClean="0"/>
              <a:t>tự</a:t>
            </a:r>
            <a:r>
              <a:rPr lang="en-US" sz="2500" dirty="0" smtClean="0"/>
              <a:t> </a:t>
            </a:r>
            <a:r>
              <a:rPr lang="en-US" sz="2500" dirty="0" err="1" smtClean="0"/>
              <a:t>nhiên</a:t>
            </a:r>
            <a:r>
              <a:rPr lang="en-US" sz="2500" dirty="0" smtClean="0"/>
              <a:t> hay </a:t>
            </a:r>
            <a:r>
              <a:rPr lang="en-US" sz="2500" dirty="0" err="1" smtClean="0"/>
              <a:t>va</a:t>
            </a:r>
            <a:r>
              <a:rPr lang="en-US" sz="2500" dirty="0" smtClean="0"/>
              <a:t> </a:t>
            </a:r>
            <a:r>
              <a:rPr lang="en-US" sz="2500" dirty="0" err="1" smtClean="0"/>
              <a:t>chạm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err="1" smtClean="0"/>
              <a:t>Gồm</a:t>
            </a:r>
            <a:r>
              <a:rPr lang="en-US" sz="2500" dirty="0" smtClean="0"/>
              <a:t> </a:t>
            </a:r>
            <a:r>
              <a:rPr lang="en-US" sz="2500" dirty="0" err="1" smtClean="0"/>
              <a:t>nhiều</a:t>
            </a:r>
            <a:r>
              <a:rPr lang="en-US" sz="2500" dirty="0" smtClean="0"/>
              <a:t> </a:t>
            </a:r>
            <a:r>
              <a:rPr lang="en-US" sz="2500" dirty="0" err="1" smtClean="0"/>
              <a:t>dạng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                                            </a:t>
            </a:r>
            <a:r>
              <a:rPr lang="en-US" sz="2500" dirty="0" err="1" smtClean="0"/>
              <a:t>Có</a:t>
            </a:r>
            <a:r>
              <a:rPr lang="en-US" sz="2500" dirty="0" smtClean="0"/>
              <a:t> </a:t>
            </a:r>
            <a:r>
              <a:rPr lang="en-US" sz="2500" dirty="0" err="1" smtClean="0"/>
              <a:t>thể</a:t>
            </a:r>
            <a:r>
              <a:rPr lang="en-US" sz="2500" dirty="0" smtClean="0"/>
              <a:t> ở </a:t>
            </a:r>
            <a:r>
              <a:rPr lang="en-US" sz="2500" dirty="0" err="1" smtClean="0"/>
              <a:t>vị</a:t>
            </a:r>
            <a:r>
              <a:rPr lang="en-US" sz="2500" dirty="0" smtClean="0"/>
              <a:t> </a:t>
            </a:r>
            <a:r>
              <a:rPr lang="en-US" sz="2500" dirty="0" err="1" smtClean="0"/>
              <a:t>trí</a:t>
            </a:r>
            <a:r>
              <a:rPr lang="en-US" sz="2500" dirty="0" smtClean="0"/>
              <a:t> </a:t>
            </a:r>
            <a:r>
              <a:rPr lang="en-US" sz="2500" dirty="0" err="1" smtClean="0"/>
              <a:t>bất</a:t>
            </a:r>
            <a:r>
              <a:rPr lang="en-US" sz="2500" dirty="0" smtClean="0"/>
              <a:t> </a:t>
            </a:r>
            <a:r>
              <a:rPr lang="en-US" sz="2500" dirty="0" err="1" smtClean="0"/>
              <a:t>kỳ</a:t>
            </a:r>
            <a:r>
              <a:rPr lang="en-US" sz="2500" dirty="0" smtClean="0"/>
              <a:t> </a:t>
            </a:r>
            <a:r>
              <a:rPr lang="en-US" sz="2500" dirty="0" err="1" smtClean="0"/>
              <a:t>nào</a:t>
            </a:r>
            <a:r>
              <a:rPr lang="en-US" sz="2500" dirty="0" smtClean="0"/>
              <a:t> </a:t>
            </a:r>
            <a:r>
              <a:rPr lang="en-US" sz="2500" dirty="0" err="1" smtClean="0"/>
              <a:t>trên</a:t>
            </a:r>
            <a:r>
              <a:rPr lang="en-US" sz="2500" dirty="0" smtClean="0"/>
              <a:t> da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 </a:t>
            </a:r>
            <a:r>
              <a:rPr lang="en-US" sz="2500" dirty="0" err="1" smtClean="0"/>
              <a:t>dưới</a:t>
            </a:r>
            <a:r>
              <a:rPr lang="en-US" sz="2500" dirty="0" smtClean="0"/>
              <a:t> da         </a:t>
            </a:r>
            <a:r>
              <a:rPr lang="en-US" sz="2500" dirty="0" err="1" smtClean="0"/>
              <a:t>Màu</a:t>
            </a:r>
            <a:r>
              <a:rPr lang="en-US" sz="2500" dirty="0" smtClean="0"/>
              <a:t> </a:t>
            </a:r>
            <a:r>
              <a:rPr lang="en-US" sz="2500" dirty="0" err="1" smtClean="0"/>
              <a:t>sắc</a:t>
            </a:r>
            <a:r>
              <a:rPr lang="en-US" sz="2500" dirty="0" smtClean="0"/>
              <a:t> </a:t>
            </a:r>
            <a:r>
              <a:rPr lang="en-US" sz="2500" dirty="0" err="1" smtClean="0"/>
              <a:t>có</a:t>
            </a:r>
            <a:r>
              <a:rPr lang="en-US" sz="2500" dirty="0" smtClean="0"/>
              <a:t> </a:t>
            </a:r>
            <a:r>
              <a:rPr lang="en-US" sz="2500" dirty="0" err="1" smtClean="0"/>
              <a:t>thể</a:t>
            </a:r>
            <a:r>
              <a:rPr lang="en-US" sz="2500" dirty="0" smtClean="0"/>
              <a:t> </a:t>
            </a:r>
            <a:r>
              <a:rPr lang="en-US" sz="2500" dirty="0" err="1" smtClean="0"/>
              <a:t>thay</a:t>
            </a:r>
            <a:r>
              <a:rPr lang="en-US" sz="2500" dirty="0" smtClean="0"/>
              <a:t> </a:t>
            </a:r>
            <a:r>
              <a:rPr lang="en-US" sz="2500" dirty="0" err="1" smtClean="0"/>
              <a:t>đổi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                                            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phát</a:t>
            </a:r>
            <a:r>
              <a:rPr lang="en-US" sz="2500" dirty="0" smtClean="0"/>
              <a:t> </a:t>
            </a:r>
            <a:r>
              <a:rPr lang="en-US" sz="2500" dirty="0" err="1" smtClean="0"/>
              <a:t>có</a:t>
            </a:r>
            <a:r>
              <a:rPr lang="en-US" sz="2500" dirty="0" smtClean="0"/>
              <a:t> </a:t>
            </a:r>
            <a:r>
              <a:rPr lang="en-US" sz="2500" dirty="0" err="1" smtClean="0"/>
              <a:t>nhiều</a:t>
            </a:r>
            <a:r>
              <a:rPr lang="en-US" sz="2500" dirty="0" smtClean="0"/>
              <a:t> </a:t>
            </a:r>
            <a:r>
              <a:rPr lang="en-US" sz="2500" dirty="0" err="1" smtClean="0"/>
              <a:t>hình</a:t>
            </a:r>
            <a:r>
              <a:rPr lang="en-US" sz="2500" dirty="0" smtClean="0"/>
              <a:t> </a:t>
            </a:r>
            <a:r>
              <a:rPr lang="en-US" sz="2500" dirty="0" err="1" smtClean="0"/>
              <a:t>thái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 </a:t>
            </a:r>
            <a:r>
              <a:rPr lang="en-US" sz="2500" dirty="0" err="1" smtClean="0"/>
              <a:t>niêm</a:t>
            </a:r>
            <a:r>
              <a:rPr lang="en-US" sz="2500" dirty="0" smtClean="0"/>
              <a:t> </a:t>
            </a:r>
            <a:r>
              <a:rPr lang="en-US" sz="2500" dirty="0" err="1" smtClean="0"/>
              <a:t>mạc</a:t>
            </a:r>
            <a:r>
              <a:rPr lang="en-US" sz="2500" dirty="0" smtClean="0"/>
              <a:t>: </a:t>
            </a:r>
            <a:r>
              <a:rPr lang="en-US" sz="2500" dirty="0" err="1" smtClean="0"/>
              <a:t>Niêm</a:t>
            </a:r>
            <a:r>
              <a:rPr lang="en-US" sz="2500" dirty="0" smtClean="0"/>
              <a:t> </a:t>
            </a:r>
            <a:r>
              <a:rPr lang="en-US" sz="2500" dirty="0" err="1" smtClean="0"/>
              <a:t>mạc</a:t>
            </a:r>
            <a:r>
              <a:rPr lang="en-US" sz="2500" dirty="0" smtClean="0"/>
              <a:t> </a:t>
            </a:r>
            <a:r>
              <a:rPr lang="en-US" sz="2500" dirty="0" err="1" smtClean="0"/>
              <a:t>miệng</a:t>
            </a:r>
            <a:r>
              <a:rPr lang="en-US" sz="2500" dirty="0" smtClean="0"/>
              <a:t>, </a:t>
            </a:r>
            <a:r>
              <a:rPr lang="en-US" sz="2500" dirty="0" err="1" smtClean="0"/>
              <a:t>lưỡi</a:t>
            </a:r>
            <a:r>
              <a:rPr lang="en-US" sz="2500" dirty="0" smtClean="0"/>
              <a:t>, </a:t>
            </a:r>
            <a:r>
              <a:rPr lang="en-US" sz="2500" dirty="0" err="1" smtClean="0"/>
              <a:t>răng</a:t>
            </a:r>
            <a:r>
              <a:rPr lang="en-US" sz="2500" dirty="0" smtClean="0"/>
              <a:t>, </a:t>
            </a:r>
            <a:r>
              <a:rPr lang="en-US" sz="2500" dirty="0" err="1" smtClean="0"/>
              <a:t>lợi</a:t>
            </a:r>
            <a:r>
              <a:rPr lang="en-US" sz="2500" dirty="0" smtClean="0"/>
              <a:t> </a:t>
            </a:r>
            <a:r>
              <a:rPr lang="en-US" sz="2500" dirty="0" err="1" smtClean="0"/>
              <a:t>có</a:t>
            </a:r>
            <a:r>
              <a:rPr lang="en-US" sz="2500" dirty="0" smtClean="0"/>
              <a:t> </a:t>
            </a:r>
            <a:r>
              <a:rPr lang="en-US" sz="2500" dirty="0" err="1" smtClean="0"/>
              <a:t>chấm</a:t>
            </a:r>
            <a:r>
              <a:rPr lang="en-US" sz="2500" dirty="0" smtClean="0"/>
              <a:t>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 </a:t>
            </a:r>
            <a:r>
              <a:rPr lang="en-US" sz="2500" dirty="0" err="1" smtClean="0"/>
              <a:t>hoặc</a:t>
            </a:r>
            <a:r>
              <a:rPr lang="en-US" sz="2500" dirty="0" smtClean="0"/>
              <a:t> </a:t>
            </a:r>
            <a:r>
              <a:rPr lang="en-US" sz="2500" dirty="0" err="1" smtClean="0"/>
              <a:t>khối</a:t>
            </a:r>
            <a:r>
              <a:rPr lang="en-US" sz="2500" dirty="0" smtClean="0"/>
              <a:t> </a:t>
            </a:r>
            <a:r>
              <a:rPr lang="en-US" sz="2500" dirty="0" err="1" smtClean="0"/>
              <a:t>tụ</a:t>
            </a:r>
            <a:r>
              <a:rPr lang="en-US" sz="2500" dirty="0" smtClean="0"/>
              <a:t> </a:t>
            </a:r>
            <a:r>
              <a:rPr lang="en-US" sz="2500" dirty="0" err="1" smtClean="0"/>
              <a:t>máu</a:t>
            </a:r>
            <a:r>
              <a:rPr lang="en-US" sz="2500" dirty="0" smtClean="0"/>
              <a:t>, </a:t>
            </a:r>
            <a:r>
              <a:rPr lang="en-US" sz="2500" dirty="0" err="1" smtClean="0"/>
              <a:t>chảy</a:t>
            </a:r>
            <a:r>
              <a:rPr lang="en-US" sz="2500" dirty="0" smtClean="0"/>
              <a:t> </a:t>
            </a:r>
            <a:r>
              <a:rPr lang="en-US" sz="2500" dirty="0" err="1" smtClean="0"/>
              <a:t>máu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                                         </a:t>
            </a:r>
            <a:r>
              <a:rPr lang="en-US" sz="2500" dirty="0" err="1" smtClean="0"/>
              <a:t>Biểu</a:t>
            </a:r>
            <a:r>
              <a:rPr lang="en-US" sz="2500" dirty="0" smtClean="0"/>
              <a:t> </a:t>
            </a:r>
            <a:r>
              <a:rPr lang="en-US" sz="2500" dirty="0" err="1" smtClean="0"/>
              <a:t>hiện</a:t>
            </a:r>
            <a:r>
              <a:rPr lang="en-US" sz="2500" dirty="0" smtClean="0"/>
              <a:t>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 </a:t>
            </a:r>
            <a:r>
              <a:rPr lang="en-US" sz="2500" dirty="0" err="1" smtClean="0"/>
              <a:t>dạ</a:t>
            </a:r>
            <a:r>
              <a:rPr lang="en-US" sz="2500" dirty="0" smtClean="0"/>
              <a:t> </a:t>
            </a:r>
            <a:r>
              <a:rPr lang="en-US" sz="2500" dirty="0" err="1" smtClean="0"/>
              <a:t>dày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                        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 </a:t>
            </a:r>
            <a:r>
              <a:rPr lang="en-US" sz="2500" dirty="0" err="1" smtClean="0"/>
              <a:t>thận</a:t>
            </a:r>
            <a:r>
              <a:rPr lang="en-US" sz="2500" dirty="0" smtClean="0"/>
              <a:t> – </a:t>
            </a:r>
            <a:r>
              <a:rPr lang="en-US" sz="2500" dirty="0" err="1" smtClean="0"/>
              <a:t>tiết</a:t>
            </a:r>
            <a:r>
              <a:rPr lang="en-US" sz="2500" dirty="0" smtClean="0"/>
              <a:t> </a:t>
            </a:r>
            <a:r>
              <a:rPr lang="en-US" sz="2500" dirty="0" err="1" smtClean="0"/>
              <a:t>niệu</a:t>
            </a:r>
            <a:endParaRPr lang="en-US" sz="2500" dirty="0"/>
          </a:p>
          <a:p>
            <a:pPr marL="0" indent="0">
              <a:buNone/>
            </a:pP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 </a:t>
            </a:r>
            <a:r>
              <a:rPr lang="en-US" sz="2500" dirty="0" err="1" smtClean="0"/>
              <a:t>các</a:t>
            </a:r>
            <a:r>
              <a:rPr lang="en-US" sz="2500" dirty="0" smtClean="0"/>
              <a:t> </a:t>
            </a:r>
            <a:r>
              <a:rPr lang="en-US" sz="2500" dirty="0" err="1" smtClean="0"/>
              <a:t>tạng</a:t>
            </a:r>
            <a:r>
              <a:rPr lang="en-US" sz="2500" dirty="0" smtClean="0"/>
              <a:t>  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                                          </a:t>
            </a:r>
            <a:r>
              <a:rPr lang="en-US" sz="2500" dirty="0" err="1" smtClean="0"/>
              <a:t>Có</a:t>
            </a:r>
            <a:r>
              <a:rPr lang="en-US" sz="2500" dirty="0" smtClean="0"/>
              <a:t> </a:t>
            </a:r>
            <a:r>
              <a:rPr lang="en-US" sz="2500" dirty="0" err="1" smtClean="0"/>
              <a:t>thể</a:t>
            </a:r>
            <a:r>
              <a:rPr lang="en-US" sz="2500" dirty="0" smtClean="0"/>
              <a:t>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huyết</a:t>
            </a:r>
            <a:r>
              <a:rPr lang="en-US" sz="2500" dirty="0" smtClean="0"/>
              <a:t> </a:t>
            </a:r>
            <a:r>
              <a:rPr lang="en-US" sz="2500" dirty="0" err="1" smtClean="0"/>
              <a:t>vào</a:t>
            </a:r>
            <a:r>
              <a:rPr lang="en-US" sz="2500" dirty="0" smtClean="0"/>
              <a:t> </a:t>
            </a:r>
            <a:r>
              <a:rPr lang="en-US" sz="2500" dirty="0" err="1" smtClean="0"/>
              <a:t>các</a:t>
            </a:r>
            <a:r>
              <a:rPr lang="en-US" sz="2500" dirty="0" smtClean="0"/>
              <a:t> </a:t>
            </a:r>
            <a:r>
              <a:rPr lang="en-US" sz="2500" dirty="0" err="1" smtClean="0"/>
              <a:t>tạng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                                           </a:t>
            </a:r>
            <a:r>
              <a:rPr lang="en-US" sz="2500" dirty="0" err="1" smtClean="0"/>
              <a:t>gan</a:t>
            </a:r>
            <a:r>
              <a:rPr lang="en-US" sz="2500" dirty="0" smtClean="0"/>
              <a:t>, </a:t>
            </a:r>
            <a:r>
              <a:rPr lang="en-US" sz="2500" dirty="0" err="1" smtClean="0"/>
              <a:t>lách</a:t>
            </a:r>
            <a:r>
              <a:rPr lang="en-US" sz="2500" dirty="0" smtClean="0"/>
              <a:t>, </a:t>
            </a:r>
            <a:r>
              <a:rPr lang="en-US" sz="2500" dirty="0" err="1" smtClean="0"/>
              <a:t>phổi</a:t>
            </a:r>
            <a:r>
              <a:rPr lang="en-US" sz="2500" dirty="0" smtClean="0"/>
              <a:t> </a:t>
            </a:r>
            <a:r>
              <a:rPr lang="en-US" sz="2500" dirty="0" err="1" smtClean="0"/>
              <a:t>và</a:t>
            </a:r>
            <a:r>
              <a:rPr lang="en-US" sz="2500" dirty="0" smtClean="0"/>
              <a:t> </a:t>
            </a:r>
            <a:r>
              <a:rPr lang="en-US" sz="2500" dirty="0" err="1" smtClean="0"/>
              <a:t>có</a:t>
            </a:r>
            <a:r>
              <a:rPr lang="en-US" sz="2500" dirty="0" smtClean="0"/>
              <a:t> </a:t>
            </a:r>
            <a:r>
              <a:rPr lang="en-US" sz="2500" dirty="0" err="1" smtClean="0"/>
              <a:t>thể</a:t>
            </a:r>
            <a:r>
              <a:rPr lang="en-US" sz="2500" dirty="0" smtClean="0"/>
              <a:t> </a:t>
            </a:r>
            <a:r>
              <a:rPr lang="en-US" sz="2500" dirty="0" err="1" smtClean="0"/>
              <a:t>tái</a:t>
            </a:r>
            <a:r>
              <a:rPr lang="en-US" sz="2500" dirty="0" smtClean="0"/>
              <a:t> </a:t>
            </a:r>
            <a:r>
              <a:rPr lang="en-US" sz="2500" dirty="0" err="1" smtClean="0"/>
              <a:t>phát</a:t>
            </a: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6949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huyết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44002" y="1749243"/>
            <a:ext cx="458115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44002" y="2207358"/>
            <a:ext cx="4581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44002" y="2207358"/>
            <a:ext cx="431016" cy="438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90203" y="4345229"/>
            <a:ext cx="229057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90203" y="4956050"/>
            <a:ext cx="283835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huyết</a:t>
            </a:r>
            <a:r>
              <a:rPr lang="en-US" b="1" dirty="0" smtClean="0"/>
              <a:t> </a:t>
            </a:r>
            <a:r>
              <a:rPr lang="en-US" b="1" dirty="0" err="1" smtClean="0"/>
              <a:t>giảm</a:t>
            </a:r>
            <a:r>
              <a:rPr lang="en-US" b="1" dirty="0" smtClean="0"/>
              <a:t> </a:t>
            </a:r>
            <a:r>
              <a:rPr lang="en-US" b="1" dirty="0" err="1" smtClean="0"/>
              <a:t>tiểu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miễn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1365250" y="527050"/>
            <a:ext cx="7778750" cy="63309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 smtClean="0">
                <a:cs typeface="Times New Roman" pitchFamily="18" charset="0"/>
              </a:rPr>
              <a:t>+ </a:t>
            </a:r>
            <a:r>
              <a:rPr lang="en-US" sz="2400" dirty="0" err="1" smtClean="0">
                <a:cs typeface="Times New Roman" pitchFamily="18" charset="0"/>
              </a:rPr>
              <a:t>Thường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không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rõ</a:t>
            </a:r>
            <a:r>
              <a:rPr lang="en-US" sz="2400" dirty="0" smtClean="0">
                <a:cs typeface="Times New Roman" pitchFamily="18" charset="0"/>
              </a:rPr>
              <a:t>, 60% </a:t>
            </a:r>
            <a:r>
              <a:rPr lang="en-US" sz="2400" dirty="0" err="1" smtClean="0">
                <a:cs typeface="Times New Roman" pitchFamily="18" charset="0"/>
              </a:rPr>
              <a:t>xảy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bệnh</a:t>
            </a:r>
            <a:r>
              <a:rPr lang="en-US" sz="2400" dirty="0" smtClean="0">
                <a:cs typeface="Times New Roman" pitchFamily="18" charset="0"/>
              </a:rPr>
              <a:t> virus, 15% </a:t>
            </a:r>
            <a:r>
              <a:rPr lang="en-US" sz="2400" dirty="0" err="1" smtClean="0">
                <a:cs typeface="Times New Roman" pitchFamily="18" charset="0"/>
              </a:rPr>
              <a:t>sau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bệnh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phát</a:t>
            </a:r>
            <a:r>
              <a:rPr lang="en-US" sz="2400" dirty="0" smtClean="0">
                <a:cs typeface="Times New Roman" pitchFamily="18" charset="0"/>
              </a:rPr>
              <a:t> ban, </a:t>
            </a:r>
            <a:r>
              <a:rPr lang="en-US" sz="2400" dirty="0" err="1" smtClean="0">
                <a:cs typeface="Times New Roman" pitchFamily="18" charset="0"/>
              </a:rPr>
              <a:t>bệnh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có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liên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quan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cơ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chế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miễn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dịch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Đây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là</a:t>
            </a:r>
            <a:r>
              <a:rPr lang="en-US" sz="2400" dirty="0" smtClean="0">
                <a:cs typeface="Times New Roman" pitchFamily="18" charset="0"/>
              </a:rPr>
              <a:t> 1 </a:t>
            </a:r>
            <a:r>
              <a:rPr lang="en-US" sz="2400" dirty="0" err="1" smtClean="0">
                <a:cs typeface="Times New Roman" pitchFamily="18" charset="0"/>
              </a:rPr>
              <a:t>trong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bệnh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phổ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biến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nhất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algn="l"/>
            <a:r>
              <a:rPr lang="en-US" sz="2400" b="1" dirty="0" smtClean="0">
                <a:cs typeface="Times New Roman" pitchFamily="18" charset="0"/>
              </a:rPr>
              <a:t>2.1 </a:t>
            </a:r>
            <a:r>
              <a:rPr lang="en-US" sz="2400" b="1" dirty="0" err="1" smtClean="0">
                <a:cs typeface="Times New Roman" pitchFamily="18" charset="0"/>
              </a:rPr>
              <a:t>triệu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chứng</a:t>
            </a:r>
            <a:r>
              <a:rPr lang="en-US" sz="2400" b="1" dirty="0" smtClean="0">
                <a:cs typeface="Times New Roman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2400" dirty="0">
                <a:cs typeface="Times New Roman" pitchFamily="18" charset="0"/>
              </a:rPr>
              <a:t>+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lâm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sàng</a:t>
            </a:r>
            <a:endParaRPr lang="en-US" sz="2400" dirty="0" smtClean="0"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cs typeface="Times New Roman" pitchFamily="18" charset="0"/>
              </a:rPr>
              <a:t>   -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Xuất huyết với tính chất tự nhiên, xuất huyết dưới dạng nốt, chấm, bầm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máu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Thường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gặp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dưới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da,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niêm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mạc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thể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ở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nội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tạng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như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phổi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não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thể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kinh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đa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kinh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Thiếu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máu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tương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xứng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với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mức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chảy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máu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+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Xét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nghiệm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huyết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học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vi-VN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489787" y="4650640"/>
            <a:ext cx="305410" cy="22073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95197" y="4650640"/>
            <a:ext cx="43488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(Body)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Calibri (Body)"/>
                <a:cs typeface="Times New Roman" pitchFamily="18" charset="0"/>
              </a:rPr>
              <a:t>Thời</a:t>
            </a:r>
            <a:r>
              <a:rPr lang="en-US" sz="2000" dirty="0" smtClean="0">
                <a:latin typeface="Calibri (Body)"/>
                <a:cs typeface="Times New Roman" pitchFamily="18" charset="0"/>
              </a:rPr>
              <a:t> </a:t>
            </a:r>
            <a:r>
              <a:rPr lang="en-US" sz="2000" dirty="0" err="1">
                <a:latin typeface="Calibri (Body)"/>
                <a:cs typeface="Times New Roman" pitchFamily="18" charset="0"/>
              </a:rPr>
              <a:t>gian</a:t>
            </a:r>
            <a:r>
              <a:rPr lang="en-US" sz="2000" dirty="0">
                <a:latin typeface="Calibri (Body)"/>
                <a:cs typeface="Times New Roman" pitchFamily="18" charset="0"/>
              </a:rPr>
              <a:t> </a:t>
            </a:r>
            <a:r>
              <a:rPr lang="en-US" sz="2000" dirty="0" err="1">
                <a:latin typeface="Calibri (Body)"/>
                <a:cs typeface="Times New Roman" pitchFamily="18" charset="0"/>
              </a:rPr>
              <a:t>chảy</a:t>
            </a:r>
            <a:r>
              <a:rPr lang="en-US" sz="2000" dirty="0">
                <a:latin typeface="Calibri (Body)"/>
                <a:cs typeface="Times New Roman" pitchFamily="18" charset="0"/>
              </a:rPr>
              <a:t> </a:t>
            </a:r>
            <a:r>
              <a:rPr lang="en-US" sz="2000" dirty="0" err="1">
                <a:latin typeface="Calibri (Body)"/>
                <a:cs typeface="Times New Roman" pitchFamily="18" charset="0"/>
              </a:rPr>
              <a:t>máu</a:t>
            </a:r>
            <a:r>
              <a:rPr lang="en-US" sz="2000" dirty="0">
                <a:latin typeface="Calibri (Body)"/>
                <a:cs typeface="Times New Roman" pitchFamily="18" charset="0"/>
              </a:rPr>
              <a:t> </a:t>
            </a:r>
            <a:r>
              <a:rPr lang="en-US" sz="2000" dirty="0" err="1">
                <a:latin typeface="Calibri (Body)"/>
                <a:cs typeface="Times New Roman" pitchFamily="18" charset="0"/>
              </a:rPr>
              <a:t>kéo</a:t>
            </a:r>
            <a:r>
              <a:rPr lang="en-US" sz="2000" dirty="0">
                <a:latin typeface="Calibri (Body)"/>
                <a:cs typeface="Times New Roman" pitchFamily="18" charset="0"/>
              </a:rPr>
              <a:t> </a:t>
            </a:r>
            <a:r>
              <a:rPr lang="en-US" sz="2000" dirty="0" err="1">
                <a:latin typeface="Calibri (Body)"/>
                <a:cs typeface="Times New Roman" pitchFamily="18" charset="0"/>
              </a:rPr>
              <a:t>dài</a:t>
            </a:r>
            <a:r>
              <a:rPr lang="en-US" sz="2000" dirty="0">
                <a:latin typeface="Calibri (Body)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Calibri (Body)"/>
                <a:cs typeface="Times New Roman" pitchFamily="18" charset="0"/>
              </a:rPr>
              <a:t>- </a:t>
            </a:r>
            <a:r>
              <a:rPr lang="vi-VN" sz="2000" dirty="0" smtClean="0">
                <a:latin typeface="Calibri (Body)"/>
                <a:cs typeface="Times New Roman" pitchFamily="18" charset="0"/>
              </a:rPr>
              <a:t>Tiểu </a:t>
            </a:r>
            <a:r>
              <a:rPr lang="vi-VN" sz="2000" dirty="0">
                <a:latin typeface="Calibri (Body)"/>
                <a:cs typeface="Times New Roman" pitchFamily="18" charset="0"/>
              </a:rPr>
              <a:t>cầu giảm dưới 100.000/mm3</a:t>
            </a:r>
          </a:p>
          <a:p>
            <a:r>
              <a:rPr lang="en-US" sz="2000" dirty="0" smtClean="0">
                <a:latin typeface="Calibri (Body)"/>
                <a:cs typeface="Times New Roman" pitchFamily="18" charset="0"/>
              </a:rPr>
              <a:t>- </a:t>
            </a:r>
            <a:r>
              <a:rPr lang="vi-VN" sz="2000" dirty="0" smtClean="0">
                <a:latin typeface="Calibri (Body)"/>
                <a:cs typeface="Times New Roman" pitchFamily="18" charset="0"/>
              </a:rPr>
              <a:t>Thời </a:t>
            </a:r>
            <a:r>
              <a:rPr lang="vi-VN" sz="2000" dirty="0">
                <a:latin typeface="Calibri (Body)"/>
                <a:cs typeface="Times New Roman" pitchFamily="18" charset="0"/>
              </a:rPr>
              <a:t>gian co cục máu kéo dài, sau 4 giờ cục máu không co.</a:t>
            </a:r>
          </a:p>
          <a:p>
            <a:r>
              <a:rPr lang="en-US" sz="2000" dirty="0" smtClean="0">
                <a:latin typeface="Calibri (Body)"/>
                <a:cs typeface="Times New Roman" pitchFamily="18" charset="0"/>
              </a:rPr>
              <a:t>- </a:t>
            </a:r>
            <a:r>
              <a:rPr lang="vi-VN" sz="2000" dirty="0" smtClean="0">
                <a:latin typeface="Calibri (Body)"/>
                <a:cs typeface="Times New Roman" pitchFamily="18" charset="0"/>
              </a:rPr>
              <a:t>TEG</a:t>
            </a:r>
            <a:r>
              <a:rPr lang="vi-VN" sz="2000" dirty="0">
                <a:latin typeface="Calibri (Body)"/>
                <a:cs typeface="Times New Roman" pitchFamily="18" charset="0"/>
              </a:rPr>
              <a:t>: biên độ am hẹp.</a:t>
            </a:r>
          </a:p>
          <a:p>
            <a:r>
              <a:rPr lang="en-US" sz="2000" dirty="0" smtClean="0">
                <a:latin typeface="Calibri (Body)"/>
                <a:cs typeface="Times New Roman" pitchFamily="18" charset="0"/>
              </a:rPr>
              <a:t>- </a:t>
            </a:r>
            <a:r>
              <a:rPr lang="vi-VN" sz="2000" dirty="0" smtClean="0">
                <a:latin typeface="Calibri (Body)"/>
                <a:cs typeface="Times New Roman" pitchFamily="18" charset="0"/>
              </a:rPr>
              <a:t>Bigg </a:t>
            </a:r>
            <a:r>
              <a:rPr lang="vi-VN" sz="2000" dirty="0">
                <a:latin typeface="Calibri (Body)"/>
                <a:cs typeface="Times New Roman" pitchFamily="18" charset="0"/>
              </a:rPr>
              <a:t>– Douglas</a:t>
            </a:r>
          </a:p>
          <a:p>
            <a:r>
              <a:rPr lang="en-US" sz="2000" dirty="0" smtClean="0">
                <a:latin typeface="Calibri (Body)"/>
                <a:cs typeface="Times New Roman" pitchFamily="18" charset="0"/>
              </a:rPr>
              <a:t>- </a:t>
            </a:r>
            <a:r>
              <a:rPr lang="vi-VN" sz="2000" dirty="0" smtClean="0">
                <a:latin typeface="Calibri (Body)"/>
                <a:cs typeface="Times New Roman" pitchFamily="18" charset="0"/>
              </a:rPr>
              <a:t>Tuỷ </a:t>
            </a:r>
            <a:r>
              <a:rPr lang="vi-VN" sz="2000" dirty="0">
                <a:latin typeface="Calibri (Body)"/>
                <a:cs typeface="Times New Roman" pitchFamily="18" charset="0"/>
              </a:rPr>
              <a:t>đồ</a:t>
            </a:r>
            <a:endParaRPr lang="en-US" sz="2000" dirty="0">
              <a:latin typeface="Calibri (Body)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0"/>
            <a:ext cx="7016195" cy="61082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huyết</a:t>
            </a:r>
            <a:r>
              <a:rPr lang="en-US" b="1" dirty="0" smtClean="0"/>
              <a:t> </a:t>
            </a:r>
            <a:r>
              <a:rPr lang="en-US" b="1" dirty="0" err="1" smtClean="0"/>
              <a:t>giảm</a:t>
            </a:r>
            <a:r>
              <a:rPr lang="en-US" b="1" dirty="0" smtClean="0"/>
              <a:t> </a:t>
            </a:r>
            <a:r>
              <a:rPr lang="en-US" b="1" dirty="0" err="1" smtClean="0"/>
              <a:t>tiểu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miễn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527605"/>
            <a:ext cx="7778805" cy="633039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Times New Roman" pitchFamily="18" charset="0"/>
              </a:rPr>
              <a:t>2.2 </a:t>
            </a:r>
            <a:r>
              <a:rPr lang="en-US" sz="2400" b="1" dirty="0" err="1">
                <a:cs typeface="Times New Roman" pitchFamily="18" charset="0"/>
              </a:rPr>
              <a:t>điều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trị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65195" y="985720"/>
            <a:ext cx="7778805" cy="587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cs typeface="Times New Roman" pitchFamily="18" charset="0"/>
              </a:rPr>
              <a:t>Cầm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máu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tại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chỗ</a:t>
            </a:r>
            <a:r>
              <a:rPr lang="en-US" sz="2400" dirty="0" smtClean="0">
                <a:cs typeface="Times New Roman" pitchFamily="18" charset="0"/>
              </a:rPr>
              <a:t>: </a:t>
            </a:r>
            <a:r>
              <a:rPr lang="en-US" sz="2400" dirty="0" err="1" smtClean="0">
                <a:cs typeface="Times New Roman" pitchFamily="18" charset="0"/>
              </a:rPr>
              <a:t>băng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ép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nút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mũi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bằng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gạt</a:t>
            </a:r>
            <a:r>
              <a:rPr lang="en-US" sz="2400" dirty="0" smtClean="0">
                <a:cs typeface="Times New Roman" pitchFamily="18" charset="0"/>
              </a:rPr>
              <a:t>…</a:t>
            </a:r>
          </a:p>
          <a:p>
            <a:r>
              <a:rPr lang="en-US" sz="2400" dirty="0" err="1" smtClean="0">
                <a:cs typeface="Times New Roman" pitchFamily="18" charset="0"/>
              </a:rPr>
              <a:t>Dùng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Prednison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đến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không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còn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xuất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huyết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tiểu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cầu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tăng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lên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err="1" smtClean="0">
                <a:cs typeface="Times New Roman" pitchFamily="18" charset="0"/>
              </a:rPr>
              <a:t>Truyền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khối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tiểu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cầu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err="1" smtClean="0">
                <a:cs typeface="Times New Roman" pitchFamily="18" charset="0"/>
              </a:rPr>
              <a:t>Chỉ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định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cắt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lách</a:t>
            </a:r>
            <a:r>
              <a:rPr lang="en-US" sz="2400" dirty="0" smtClean="0">
                <a:cs typeface="Times New Roman" pitchFamily="18" charset="0"/>
              </a:rPr>
              <a:t> ( </a:t>
            </a:r>
            <a:r>
              <a:rPr lang="en-US" sz="2400" dirty="0" err="1" smtClean="0">
                <a:cs typeface="Times New Roman" pitchFamily="18" charset="0"/>
              </a:rPr>
              <a:t>mãn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tính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cs typeface="Times New Roman" pitchFamily="18" charset="0"/>
              </a:rPr>
              <a:t>Sau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cắt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lách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tiểu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tiếp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tục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giảm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xuất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huyết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dùng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Thuốc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ức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chế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miễn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dịch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/>
              <a:t>6MP, </a:t>
            </a:r>
            <a:r>
              <a:rPr lang="en-US" sz="2400" dirty="0" err="1"/>
              <a:t>cyclophosphamid</a:t>
            </a:r>
            <a:r>
              <a:rPr lang="en-US" sz="2400" dirty="0"/>
              <a:t>, </a:t>
            </a:r>
            <a:r>
              <a:rPr lang="en-US" sz="2400" dirty="0" err="1" smtClean="0"/>
              <a:t>Vincristin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1132"/>
            <a:ext cx="7626100" cy="526473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3.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ưa</a:t>
            </a:r>
            <a:r>
              <a:rPr lang="en-US" b="1" dirty="0" smtClean="0"/>
              <a:t> </a:t>
            </a:r>
            <a:r>
              <a:rPr lang="en-US" b="1" dirty="0" err="1" smtClean="0"/>
              <a:t>chảy</a:t>
            </a:r>
            <a:r>
              <a:rPr lang="en-US" b="1" dirty="0" smtClean="0"/>
              <a:t> </a:t>
            </a:r>
            <a:r>
              <a:rPr lang="en-US" b="1" dirty="0" err="1" smtClean="0"/>
              <a:t>máu</a:t>
            </a:r>
            <a:r>
              <a:rPr lang="en-US" b="1" dirty="0" smtClean="0"/>
              <a:t> </a:t>
            </a:r>
            <a:r>
              <a:rPr lang="en-US" b="1" dirty="0" err="1" smtClean="0"/>
              <a:t>hemopilia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778805" cy="633039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400" b="1" dirty="0" err="1">
                <a:cs typeface="Times New Roman" pitchFamily="18" charset="0"/>
              </a:rPr>
              <a:t>Nguyên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nhân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chủ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yếu</a:t>
            </a:r>
            <a:r>
              <a:rPr lang="en-US" sz="2400" b="1" dirty="0">
                <a:cs typeface="Times New Roman" pitchFamily="18" charset="0"/>
              </a:rPr>
              <a:t> </a:t>
            </a:r>
            <a:endParaRPr lang="en-US" sz="2400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-   </a:t>
            </a:r>
            <a:r>
              <a:rPr lang="en-US" sz="2400" dirty="0" err="1" smtClean="0">
                <a:cs typeface="Times New Roman" pitchFamily="18" charset="0"/>
              </a:rPr>
              <a:t>Thiếu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hoặc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kháng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hemophila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bẩm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sinh</a:t>
            </a:r>
            <a:endParaRPr lang="en-US" sz="2400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cs typeface="Times New Roman" pitchFamily="18" charset="0"/>
              </a:rPr>
              <a:t>Phân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biệt</a:t>
            </a:r>
            <a:r>
              <a:rPr lang="en-US" sz="2400" dirty="0" smtClean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loại</a:t>
            </a:r>
            <a:r>
              <a:rPr lang="en-US" sz="2400" dirty="0">
                <a:cs typeface="Times New Roman" pitchFamily="18" charset="0"/>
              </a:rPr>
              <a:t> hemophilia A </a:t>
            </a:r>
            <a:r>
              <a:rPr lang="en-US" sz="2400" dirty="0" err="1">
                <a:cs typeface="Times New Roman" pitchFamily="18" charset="0"/>
              </a:rPr>
              <a:t>và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B</a:t>
            </a:r>
          </a:p>
          <a:p>
            <a:pPr>
              <a:buFontTx/>
              <a:buChar char="-"/>
            </a:pPr>
            <a:r>
              <a:rPr lang="en-US" sz="2400" dirty="0">
                <a:cs typeface="Times New Roman" pitchFamily="18" charset="0"/>
              </a:rPr>
              <a:t>Hemophilia </a:t>
            </a:r>
            <a:r>
              <a:rPr lang="en-US" sz="2400" dirty="0" smtClean="0">
                <a:cs typeface="Times New Roman" pitchFamily="18" charset="0"/>
              </a:rPr>
              <a:t>A </a:t>
            </a:r>
            <a:r>
              <a:rPr lang="en-US" sz="2400" dirty="0" err="1">
                <a:cs typeface="Times New Roman" pitchFamily="18" charset="0"/>
              </a:rPr>
              <a:t>nặng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hơn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phổ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biến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trẻ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em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+ Hemophilia </a:t>
            </a:r>
            <a:r>
              <a:rPr lang="en-US" sz="2400" dirty="0" err="1" smtClean="0">
                <a:cs typeface="Times New Roman" pitchFamily="18" charset="0"/>
              </a:rPr>
              <a:t>là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 err="1">
                <a:cs typeface="Times New Roman" pitchFamily="18" charset="0"/>
              </a:rPr>
              <a:t>bệnh</a:t>
            </a:r>
            <a:r>
              <a:rPr lang="en-US" sz="2400" dirty="0">
                <a:cs typeface="Times New Roman" pitchFamily="18" charset="0"/>
              </a:rPr>
              <a:t> di </a:t>
            </a:r>
            <a:r>
              <a:rPr lang="en-US" sz="2400" dirty="0" err="1">
                <a:cs typeface="Times New Roman" pitchFamily="18" charset="0"/>
              </a:rPr>
              <a:t>truyền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lặn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+ </a:t>
            </a:r>
            <a:r>
              <a:rPr lang="en-US" sz="2400" dirty="0" err="1">
                <a:cs typeface="Times New Roman" pitchFamily="18" charset="0"/>
              </a:rPr>
              <a:t>X</a:t>
            </a:r>
            <a:r>
              <a:rPr lang="en-US" sz="2400" dirty="0" err="1" smtClean="0">
                <a:cs typeface="Times New Roman" pitchFamily="18" charset="0"/>
              </a:rPr>
              <a:t>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ra</a:t>
            </a:r>
            <a:r>
              <a:rPr lang="en-US" sz="2400" dirty="0">
                <a:cs typeface="Times New Roman" pitchFamily="18" charset="0"/>
              </a:rPr>
              <a:t> ở </a:t>
            </a:r>
            <a:r>
              <a:rPr lang="en-US" sz="2400" dirty="0" err="1">
                <a:cs typeface="Times New Roman" pitchFamily="18" charset="0"/>
              </a:rPr>
              <a:t>các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mẹ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+ </a:t>
            </a:r>
            <a:r>
              <a:rPr lang="en-US" sz="2400" dirty="0" err="1" smtClean="0">
                <a:cs typeface="Times New Roman" pitchFamily="18" charset="0"/>
              </a:rPr>
              <a:t>Bệnh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di </a:t>
            </a:r>
            <a:r>
              <a:rPr lang="en-US" sz="2400" dirty="0" err="1">
                <a:cs typeface="Times New Roman" pitchFamily="18" charset="0"/>
              </a:rPr>
              <a:t>truyền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đời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này</a:t>
            </a:r>
            <a:r>
              <a:rPr lang="en-US" sz="2400" dirty="0">
                <a:cs typeface="Times New Roman" pitchFamily="18" charset="0"/>
              </a:rPr>
              <a:t> sang </a:t>
            </a:r>
            <a:r>
              <a:rPr lang="en-US" sz="2400" dirty="0" err="1" smtClean="0">
                <a:cs typeface="Times New Roman" pitchFamily="18" charset="0"/>
              </a:rPr>
              <a:t>đời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khác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3.1 </a:t>
            </a:r>
            <a:r>
              <a:rPr lang="en-US" sz="2400" b="1" dirty="0" err="1">
                <a:cs typeface="Times New Roman" pitchFamily="18" charset="0"/>
              </a:rPr>
              <a:t>T</a:t>
            </a:r>
            <a:r>
              <a:rPr lang="en-US" sz="2400" b="1" dirty="0" err="1" smtClean="0">
                <a:cs typeface="Times New Roman" pitchFamily="18" charset="0"/>
              </a:rPr>
              <a:t>riệu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chứng</a:t>
            </a:r>
            <a:r>
              <a:rPr lang="en-US" sz="2400" b="1" dirty="0" smtClean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cs typeface="Times New Roman" pitchFamily="18" charset="0"/>
              </a:rPr>
              <a:t>A. </a:t>
            </a:r>
            <a:r>
              <a:rPr lang="en-US" sz="2400" b="1" dirty="0" err="1">
                <a:cs typeface="Times New Roman" pitchFamily="18" charset="0"/>
              </a:rPr>
              <a:t>Triệu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chứng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lâm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sàn</a:t>
            </a:r>
            <a:endParaRPr lang="en-US" sz="24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+ </a:t>
            </a:r>
            <a:r>
              <a:rPr lang="en-US" sz="2400" dirty="0" err="1" smtClean="0">
                <a:cs typeface="Times New Roman" pitchFamily="18" charset="0"/>
              </a:rPr>
              <a:t>Xuất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huyết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+ </a:t>
            </a:r>
            <a:r>
              <a:rPr lang="en-US" sz="2400" dirty="0" err="1" smtClean="0">
                <a:cs typeface="Times New Roman" pitchFamily="18" charset="0"/>
              </a:rPr>
              <a:t>xảy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dưới</a:t>
            </a:r>
            <a:r>
              <a:rPr lang="en-US" sz="2400" dirty="0">
                <a:cs typeface="Times New Roman" pitchFamily="18" charset="0"/>
              </a:rPr>
              <a:t> 1 </a:t>
            </a:r>
            <a:r>
              <a:rPr lang="en-US" sz="2400" dirty="0" err="1">
                <a:cs typeface="Times New Roman" pitchFamily="18" charset="0"/>
              </a:rPr>
              <a:t>tuổi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khi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  </a:t>
            </a:r>
            <a:r>
              <a:rPr lang="en-US" sz="2400" dirty="0" err="1" smtClean="0">
                <a:cs typeface="Times New Roman" pitchFamily="18" charset="0"/>
              </a:rPr>
              <a:t>chấn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hoặc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tai </a:t>
            </a:r>
            <a:r>
              <a:rPr lang="en-US" sz="2400" dirty="0" err="1">
                <a:cs typeface="Times New Roman" pitchFamily="18" charset="0"/>
              </a:rPr>
              <a:t>nạn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+ Da </a:t>
            </a:r>
            <a:r>
              <a:rPr lang="en-US" sz="2400" dirty="0" err="1">
                <a:cs typeface="Times New Roman" pitchFamily="18" charset="0"/>
              </a:rPr>
              <a:t>bầm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tím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tụ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máu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trong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err="1" smtClean="0">
                <a:cs typeface="Times New Roman" pitchFamily="18" charset="0"/>
              </a:rPr>
              <a:t>cơ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+ </a:t>
            </a:r>
            <a:r>
              <a:rPr lang="en-US" sz="2400" dirty="0" err="1" smtClean="0">
                <a:cs typeface="Times New Roman" pitchFamily="18" charset="0"/>
              </a:rPr>
              <a:t>Chảy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máu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khớp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lớn</a:t>
            </a:r>
            <a:r>
              <a:rPr lang="en-US" sz="2400" dirty="0">
                <a:cs typeface="Times New Roman" pitchFamily="18" charset="0"/>
              </a:rPr>
              <a:t> ở </a:t>
            </a:r>
            <a:r>
              <a:rPr lang="en-US" sz="2400" dirty="0" err="1">
                <a:cs typeface="Times New Roman" pitchFamily="18" charset="0"/>
              </a:rPr>
              <a:t>gối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 </a:t>
            </a:r>
            <a:r>
              <a:rPr lang="en-US" sz="2400" dirty="0" err="1" smtClean="0">
                <a:cs typeface="Times New Roman" pitchFamily="18" charset="0"/>
              </a:rPr>
              <a:t>nhiều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lần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cứng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cơ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cơ</a:t>
            </a:r>
            <a:r>
              <a:rPr lang="en-US" sz="2400" dirty="0" smtClean="0">
                <a:cs typeface="Times New Roman" pitchFamily="18" charset="0"/>
              </a:rPr>
              <a:t>…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6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dt_151125_hemophilia_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5280" y="558581"/>
            <a:ext cx="2093866" cy="1394928"/>
          </a:xfrm>
          <a:prstGeom prst="rect">
            <a:avLst/>
          </a:prstGeom>
        </p:spPr>
      </p:pic>
      <p:pic>
        <p:nvPicPr>
          <p:cNvPr id="8" name="Picture 7" descr="13043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82" y="3581706"/>
            <a:ext cx="3315506" cy="32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778805" cy="6330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cs typeface="Times New Roman" pitchFamily="18" charset="0"/>
              </a:rPr>
              <a:t>B. </a:t>
            </a:r>
            <a:r>
              <a:rPr lang="en-US" b="1" dirty="0" err="1">
                <a:cs typeface="Times New Roman" pitchFamily="18" charset="0"/>
              </a:rPr>
              <a:t>xét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nghiệm</a:t>
            </a:r>
            <a:endParaRPr lang="en-US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-  </a:t>
            </a:r>
            <a:r>
              <a:rPr lang="en-US" dirty="0" err="1" smtClean="0">
                <a:cs typeface="Times New Roman" pitchFamily="18" charset="0"/>
              </a:rPr>
              <a:t>Thời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gian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đông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máu</a:t>
            </a:r>
            <a:r>
              <a:rPr lang="en-US" dirty="0">
                <a:cs typeface="Times New Roman" pitchFamily="18" charset="0"/>
              </a:rPr>
              <a:t> ,</a:t>
            </a:r>
            <a:r>
              <a:rPr lang="en-US" dirty="0" err="1">
                <a:cs typeface="Times New Roman" pitchFamily="18" charset="0"/>
              </a:rPr>
              <a:t>huyết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Howell </a:t>
            </a:r>
            <a:r>
              <a:rPr lang="en-US" dirty="0" err="1">
                <a:cs typeface="Times New Roman" pitchFamily="18" charset="0"/>
              </a:rPr>
              <a:t>kéo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dài</a:t>
            </a:r>
            <a:endParaRPr lang="en-US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-  </a:t>
            </a:r>
            <a:r>
              <a:rPr lang="en-US" dirty="0" err="1" smtClean="0">
                <a:cs typeface="Times New Roman" pitchFamily="18" charset="0"/>
              </a:rPr>
              <a:t>Thời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prothrobin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dài</a:t>
            </a:r>
            <a:endParaRPr lang="en-US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-  </a:t>
            </a:r>
            <a:r>
              <a:rPr lang="en-US" dirty="0" err="1" smtClean="0">
                <a:cs typeface="Times New Roman" pitchFamily="18" charset="0"/>
              </a:rPr>
              <a:t>Nghiệm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pháp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tiêu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thụ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prothrombin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kém</a:t>
            </a:r>
            <a:endParaRPr lang="en-US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-  </a:t>
            </a:r>
            <a:r>
              <a:rPr lang="en-US" dirty="0" err="1" smtClean="0">
                <a:cs typeface="Times New Roman" pitchFamily="18" charset="0"/>
              </a:rPr>
              <a:t>Đàn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hồi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máu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đông</a:t>
            </a:r>
            <a:r>
              <a:rPr lang="en-US" dirty="0" smtClean="0">
                <a:cs typeface="Times New Roman" pitchFamily="18" charset="0"/>
              </a:rPr>
              <a:t>: r: </a:t>
            </a:r>
            <a:r>
              <a:rPr lang="en-US" dirty="0" err="1" smtClean="0">
                <a:cs typeface="Times New Roman" pitchFamily="18" charset="0"/>
              </a:rPr>
              <a:t>dài</a:t>
            </a:r>
            <a:r>
              <a:rPr lang="en-US" dirty="0" smtClean="0">
                <a:cs typeface="Times New Roman" pitchFamily="18" charset="0"/>
              </a:rPr>
              <a:t> am: </a:t>
            </a:r>
            <a:r>
              <a:rPr lang="en-US" dirty="0" err="1" smtClean="0">
                <a:cs typeface="Times New Roman" pitchFamily="18" charset="0"/>
              </a:rPr>
              <a:t>bình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thường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-  </a:t>
            </a:r>
            <a:r>
              <a:rPr lang="en-US" dirty="0" err="1" smtClean="0">
                <a:cs typeface="Times New Roman" pitchFamily="18" charset="0"/>
              </a:rPr>
              <a:t>Nghiệm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pháp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sinh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thromboplastin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-  APTT </a:t>
            </a:r>
            <a:r>
              <a:rPr lang="en-US" dirty="0" err="1">
                <a:cs typeface="Times New Roman" pitchFamily="18" charset="0"/>
              </a:rPr>
              <a:t>kéo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                                                        </a:t>
            </a:r>
            <a:r>
              <a:rPr lang="en-US" dirty="0" err="1" smtClean="0">
                <a:cs typeface="Times New Roman" pitchFamily="18" charset="0"/>
              </a:rPr>
              <a:t>Nhiều</a:t>
            </a:r>
            <a:r>
              <a:rPr lang="en-US" dirty="0" smtClean="0">
                <a:cs typeface="Times New Roman" pitchFamily="18" charset="0"/>
              </a:rPr>
              <a:t> 5-30%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-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Định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lượng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yếu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tố</a:t>
            </a:r>
            <a:r>
              <a:rPr lang="en-US" dirty="0">
                <a:cs typeface="Times New Roman" pitchFamily="18" charset="0"/>
              </a:rPr>
              <a:t> VIII hay IX </a:t>
            </a:r>
            <a:r>
              <a:rPr lang="en-US" dirty="0" err="1">
                <a:cs typeface="Times New Roman" pitchFamily="18" charset="0"/>
              </a:rPr>
              <a:t>thấy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thiếu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hụt</a:t>
            </a:r>
            <a:r>
              <a:rPr lang="en-US" dirty="0" smtClean="0">
                <a:cs typeface="Times New Roman" pitchFamily="18" charset="0"/>
              </a:rPr>
              <a:t>      </a:t>
            </a:r>
            <a:r>
              <a:rPr lang="en-US" dirty="0" err="1" smtClean="0">
                <a:cs typeface="Times New Roman" pitchFamily="18" charset="0"/>
              </a:rPr>
              <a:t>Vừa</a:t>
            </a:r>
            <a:r>
              <a:rPr lang="en-US" dirty="0" smtClean="0">
                <a:cs typeface="Times New Roman" pitchFamily="18" charset="0"/>
              </a:rPr>
              <a:t> 1-5%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cs typeface="Times New Roman" pitchFamily="18" charset="0"/>
              </a:rPr>
              <a:t>3.2 </a:t>
            </a:r>
            <a:r>
              <a:rPr lang="en-US" b="1" dirty="0" err="1">
                <a:cs typeface="Times New Roman" pitchFamily="18" charset="0"/>
              </a:rPr>
              <a:t>Điều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trị</a:t>
            </a:r>
            <a:r>
              <a:rPr lang="en-US" b="1" dirty="0" smtClean="0">
                <a:cs typeface="Times New Roman" pitchFamily="18" charset="0"/>
              </a:rPr>
              <a:t>:                                                                   </a:t>
            </a:r>
            <a:r>
              <a:rPr lang="en-US" dirty="0" err="1" smtClean="0">
                <a:cs typeface="Times New Roman" pitchFamily="18" charset="0"/>
              </a:rPr>
              <a:t>Nặng</a:t>
            </a:r>
            <a:r>
              <a:rPr lang="en-US" dirty="0" smtClean="0">
                <a:cs typeface="Times New Roman" pitchFamily="18" charset="0"/>
              </a:rPr>
              <a:t> &lt;1%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- </a:t>
            </a:r>
            <a:r>
              <a:rPr lang="en-US" dirty="0" err="1" smtClean="0">
                <a:cs typeface="Times New Roman" pitchFamily="18" charset="0"/>
              </a:rPr>
              <a:t>Cầm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máu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toàn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phòng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xuất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huyết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tiếp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+ </a:t>
            </a:r>
            <a:r>
              <a:rPr lang="en-US" dirty="0" err="1" smtClean="0">
                <a:cs typeface="Times New Roman" pitchFamily="18" charset="0"/>
              </a:rPr>
              <a:t>Huyết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đông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lạnh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+ </a:t>
            </a:r>
            <a:r>
              <a:rPr lang="en-US" dirty="0" err="1" smtClean="0">
                <a:cs typeface="Times New Roman" pitchFamily="18" charset="0"/>
              </a:rPr>
              <a:t>Huyết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tương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lạnh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+ </a:t>
            </a:r>
            <a:r>
              <a:rPr lang="en-US" dirty="0" err="1" smtClean="0">
                <a:cs typeface="Times New Roman" pitchFamily="18" charset="0"/>
              </a:rPr>
              <a:t>Huyết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tươi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+ </a:t>
            </a:r>
            <a:r>
              <a:rPr lang="en-US" dirty="0" err="1" smtClean="0">
                <a:cs typeface="Times New Roman" pitchFamily="18" charset="0"/>
              </a:rPr>
              <a:t>Chế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phẩm</a:t>
            </a:r>
            <a:r>
              <a:rPr lang="en-US" dirty="0">
                <a:cs typeface="Times New Roman" pitchFamily="18" charset="0"/>
              </a:rPr>
              <a:t> PPSP</a:t>
            </a: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- </a:t>
            </a:r>
            <a:r>
              <a:rPr lang="en-US" dirty="0" err="1" smtClean="0">
                <a:cs typeface="Times New Roman" pitchFamily="18" charset="0"/>
              </a:rPr>
              <a:t>Cầm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máu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chỗ</a:t>
            </a:r>
            <a:r>
              <a:rPr lang="en-US" dirty="0" smtClean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ép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chặt</a:t>
            </a:r>
            <a:r>
              <a:rPr lang="en-US" dirty="0">
                <a:cs typeface="Times New Roman" pitchFamily="18" charset="0"/>
              </a:rPr>
              <a:t> ,</a:t>
            </a:r>
            <a:r>
              <a:rPr lang="en-US" dirty="0" err="1">
                <a:cs typeface="Times New Roman" pitchFamily="18" charset="0"/>
              </a:rPr>
              <a:t>đắp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thromin</a:t>
            </a:r>
            <a:r>
              <a:rPr lang="en-US" dirty="0">
                <a:cs typeface="Times New Roman" pitchFamily="18" charset="0"/>
              </a:rPr>
              <a:t> hay fibrin</a:t>
            </a: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- </a:t>
            </a:r>
            <a:r>
              <a:rPr lang="en-US" dirty="0" err="1" smtClean="0">
                <a:cs typeface="Times New Roman" pitchFamily="18" charset="0"/>
              </a:rPr>
              <a:t>Chảy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máu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khớp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cần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định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ít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ngày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thuốc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giảm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hợp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điều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hồi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17900" y="1132"/>
            <a:ext cx="7626100" cy="526473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3.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ưa</a:t>
            </a:r>
            <a:r>
              <a:rPr lang="en-US" b="1" dirty="0" smtClean="0"/>
              <a:t> </a:t>
            </a:r>
            <a:r>
              <a:rPr lang="en-US" b="1" dirty="0" err="1" smtClean="0"/>
              <a:t>chảy</a:t>
            </a:r>
            <a:r>
              <a:rPr lang="en-US" b="1" dirty="0" smtClean="0"/>
              <a:t> </a:t>
            </a:r>
            <a:r>
              <a:rPr lang="en-US" b="1" dirty="0" err="1" smtClean="0"/>
              <a:t>máu</a:t>
            </a:r>
            <a:r>
              <a:rPr lang="en-US" b="1" dirty="0" smtClean="0"/>
              <a:t> </a:t>
            </a:r>
            <a:r>
              <a:rPr lang="en-US" b="1" dirty="0" err="1" smtClean="0"/>
              <a:t>hemopilia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15280" y="2782933"/>
            <a:ext cx="305410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5280" y="3241048"/>
            <a:ext cx="3054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15280" y="3241048"/>
            <a:ext cx="305410" cy="493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uyet_tuong_tuoi_dong_la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80" y="4188953"/>
            <a:ext cx="1985165" cy="13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1423</Words>
  <Application>Microsoft Office PowerPoint</Application>
  <PresentationFormat>On-screen Show (4:3)</PresentationFormat>
  <Paragraphs>196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BÀI 4. XUẤT HUYẾT</vt:lpstr>
      <vt:lpstr>1. Hội chứng xuất huyết</vt:lpstr>
      <vt:lpstr>1. Hội chứng xuất huyết</vt:lpstr>
      <vt:lpstr>1. Hội chứng xuất huyết</vt:lpstr>
      <vt:lpstr>1. Hội chứng xuất huyết</vt:lpstr>
      <vt:lpstr>2. Xuất huyết giảm tiểu cầu tự miễn</vt:lpstr>
      <vt:lpstr>2. Xuất huyết giảm tiểu cầu tự miễn</vt:lpstr>
      <vt:lpstr>3. Bệnh ưa chảy máu hemopilia</vt:lpstr>
      <vt:lpstr>3. Bệnh ưa chảy máu hemopilia</vt:lpstr>
      <vt:lpstr>4. Thiếu vitamin K</vt:lpstr>
      <vt:lpstr>5. Bệnh scholein Henoch</vt:lpstr>
      <vt:lpstr>5. Bệnh scholein Henoch</vt:lpstr>
      <vt:lpstr>5. Bệnh scholein Henoch</vt:lpstr>
      <vt:lpstr>5. Bệnh scholein Henoch</vt:lpstr>
      <vt:lpstr>Các thuốc điều trị xuất huyết</vt:lpstr>
      <vt:lpstr>Tài liệu tham khảo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PhiLong</cp:lastModifiedBy>
  <cp:revision>80</cp:revision>
  <dcterms:created xsi:type="dcterms:W3CDTF">2013-08-21T19:17:07Z</dcterms:created>
  <dcterms:modified xsi:type="dcterms:W3CDTF">2017-03-19T16:49:30Z</dcterms:modified>
</cp:coreProperties>
</file>