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94" r:id="rId2"/>
    <p:sldId id="272" r:id="rId3"/>
    <p:sldId id="293" r:id="rId4"/>
    <p:sldId id="267" r:id="rId5"/>
    <p:sldId id="268" r:id="rId6"/>
    <p:sldId id="287" r:id="rId7"/>
    <p:sldId id="269" r:id="rId8"/>
    <p:sldId id="283" r:id="rId9"/>
    <p:sldId id="284" r:id="rId10"/>
    <p:sldId id="285" r:id="rId11"/>
    <p:sldId id="288" r:id="rId12"/>
    <p:sldId id="289" r:id="rId13"/>
    <p:sldId id="280" r:id="rId14"/>
    <p:sldId id="281" r:id="rId15"/>
    <p:sldId id="261" r:id="rId16"/>
    <p:sldId id="262" r:id="rId17"/>
    <p:sldId id="263" r:id="rId18"/>
    <p:sldId id="264" r:id="rId19"/>
    <p:sldId id="276" r:id="rId20"/>
    <p:sldId id="291" r:id="rId21"/>
    <p:sldId id="290" r:id="rId22"/>
    <p:sldId id="278" r:id="rId23"/>
    <p:sldId id="292" r:id="rId24"/>
    <p:sldId id="279" r:id="rId25"/>
    <p:sldId id="273" r:id="rId26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2" autoAdjust="0"/>
    <p:restoredTop sz="94660"/>
  </p:normalViewPr>
  <p:slideViewPr>
    <p:cSldViewPr>
      <p:cViewPr>
        <p:scale>
          <a:sx n="52" d="100"/>
          <a:sy n="52" d="100"/>
        </p:scale>
        <p:origin x="-10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DC5F9-C1CF-4215-9DCE-C98401EDB648}" type="doc">
      <dgm:prSet loTypeId="urn:microsoft.com/office/officeart/2005/8/layout/hProcess6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DE9B4F-DD12-452C-8416-63E66956043B}">
      <dgm:prSet phldrT="[Text]" custT="1"/>
      <dgm:spPr/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LÀ BỆNH MẠN TÍNH KÉO DÀI</a:t>
          </a:r>
        </a:p>
      </dgm:t>
    </dgm:pt>
    <dgm:pt modelId="{0C9E35B6-9FF3-4675-AE88-D9CA757138B2}" type="parTrans" cxnId="{7FBCED8B-23DC-4474-9CFA-89931F69C26C}">
      <dgm:prSet/>
      <dgm:spPr/>
      <dgm:t>
        <a:bodyPr/>
        <a:lstStyle/>
        <a:p>
          <a:endParaRPr lang="en-US"/>
        </a:p>
      </dgm:t>
    </dgm:pt>
    <dgm:pt modelId="{027C34F9-B2A2-45DC-9396-1B8920E48F2E}" type="sibTrans" cxnId="{7FBCED8B-23DC-4474-9CFA-89931F69C26C}">
      <dgm:prSet/>
      <dgm:spPr/>
      <dgm:t>
        <a:bodyPr/>
        <a:lstStyle/>
        <a:p>
          <a:endParaRPr lang="en-US"/>
        </a:p>
      </dgm:t>
    </dgm:pt>
    <dgm:pt modelId="{DABEADA8-E9BC-4838-A603-02D3D7F93064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BIỆN PHÁP ĐIỀU TRỊ</a:t>
          </a:r>
        </a:p>
      </dgm:t>
    </dgm:pt>
    <dgm:pt modelId="{E668BDCC-6218-4724-B8B9-1D64B52C2A3A}" type="parTrans" cxnId="{496E6BF6-355C-4BBD-9D18-C269EB9927EA}">
      <dgm:prSet/>
      <dgm:spPr/>
      <dgm:t>
        <a:bodyPr/>
        <a:lstStyle/>
        <a:p>
          <a:endParaRPr lang="en-US"/>
        </a:p>
      </dgm:t>
    </dgm:pt>
    <dgm:pt modelId="{6AE07720-31BC-474F-828F-42696FBBE635}" type="sibTrans" cxnId="{496E6BF6-355C-4BBD-9D18-C269EB9927EA}">
      <dgm:prSet/>
      <dgm:spPr/>
      <dgm:t>
        <a:bodyPr/>
        <a:lstStyle/>
        <a:p>
          <a:endParaRPr lang="en-US"/>
        </a:p>
      </dgm:t>
    </dgm:pt>
    <dgm:pt modelId="{D0C54F96-9FDC-498E-AA6A-CA0326100418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NỘI KHOA</a:t>
          </a:r>
        </a:p>
      </dgm:t>
    </dgm:pt>
    <dgm:pt modelId="{B24E11D8-5BA5-4F69-94F5-B18FDFA3F6FC}" type="parTrans" cxnId="{0C6D5619-A6FD-472D-9D2E-78F43E2F7BE6}">
      <dgm:prSet/>
      <dgm:spPr/>
      <dgm:t>
        <a:bodyPr/>
        <a:lstStyle/>
        <a:p>
          <a:endParaRPr lang="en-US"/>
        </a:p>
      </dgm:t>
    </dgm:pt>
    <dgm:pt modelId="{CAF162B4-C710-40FB-B1FD-C176484CB617}" type="sibTrans" cxnId="{0C6D5619-A6FD-472D-9D2E-78F43E2F7BE6}">
      <dgm:prSet/>
      <dgm:spPr/>
      <dgm:t>
        <a:bodyPr/>
        <a:lstStyle/>
        <a:p>
          <a:endParaRPr lang="en-US"/>
        </a:p>
      </dgm:t>
    </dgm:pt>
    <dgm:pt modelId="{36D72EE0-E9F8-465F-8A47-51B9C65F3DBA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Y HỌC CỔ TRUYỀN</a:t>
          </a:r>
        </a:p>
      </dgm:t>
    </dgm:pt>
    <dgm:pt modelId="{1707E8C1-950C-4DB0-8FFC-BACF593F2BD6}" type="parTrans" cxnId="{0539A03A-FB3C-42CD-94BB-F8E0A19AC80D}">
      <dgm:prSet/>
      <dgm:spPr/>
      <dgm:t>
        <a:bodyPr/>
        <a:lstStyle/>
        <a:p>
          <a:endParaRPr lang="en-US"/>
        </a:p>
      </dgm:t>
    </dgm:pt>
    <dgm:pt modelId="{AA446441-BE33-49F0-A1CA-0F389F732D1D}" type="sibTrans" cxnId="{0539A03A-FB3C-42CD-94BB-F8E0A19AC80D}">
      <dgm:prSet/>
      <dgm:spPr/>
      <dgm:t>
        <a:bodyPr/>
        <a:lstStyle/>
        <a:p>
          <a:endParaRPr lang="en-US"/>
        </a:p>
      </dgm:t>
    </dgm:pt>
    <dgm:pt modelId="{8DC44DC9-F460-4052-B3C3-51BE7EFC83F3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ĐIỀU TRỊ THEO GIAI ĐOẠN</a:t>
          </a:r>
        </a:p>
      </dgm:t>
    </dgm:pt>
    <dgm:pt modelId="{D24F1E09-62CF-4156-9749-8C194B6EF98B}" type="parTrans" cxnId="{07C02C09-5E32-43FB-810A-4EADD3620CE9}">
      <dgm:prSet/>
      <dgm:spPr/>
      <dgm:t>
        <a:bodyPr/>
        <a:lstStyle/>
        <a:p>
          <a:endParaRPr lang="en-US"/>
        </a:p>
      </dgm:t>
    </dgm:pt>
    <dgm:pt modelId="{23ECA2A6-2CD1-4E4A-BE8C-DBEAF1B9628C}" type="sibTrans" cxnId="{07C02C09-5E32-43FB-810A-4EADD3620CE9}">
      <dgm:prSet/>
      <dgm:spPr/>
      <dgm:t>
        <a:bodyPr/>
        <a:lstStyle/>
        <a:p>
          <a:endParaRPr lang="en-US"/>
        </a:p>
      </dgm:t>
    </dgm:pt>
    <dgm:pt modelId="{330804A5-E1BC-4B8E-A77F-AD5DA398A401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NỘI TRÚ</a:t>
          </a:r>
        </a:p>
      </dgm:t>
    </dgm:pt>
    <dgm:pt modelId="{49EB8C51-EA21-4F8D-8556-0C3546FA4110}" type="parTrans" cxnId="{AFCAF4C3-9CAA-411E-BD02-63B7DE0D2D80}">
      <dgm:prSet/>
      <dgm:spPr/>
      <dgm:t>
        <a:bodyPr/>
        <a:lstStyle/>
        <a:p>
          <a:endParaRPr lang="en-US"/>
        </a:p>
      </dgm:t>
    </dgm:pt>
    <dgm:pt modelId="{7862F409-F718-4F90-8437-FE544ACEC14A}" type="sibTrans" cxnId="{AFCAF4C3-9CAA-411E-BD02-63B7DE0D2D80}">
      <dgm:prSet/>
      <dgm:spPr/>
      <dgm:t>
        <a:bodyPr/>
        <a:lstStyle/>
        <a:p>
          <a:endParaRPr lang="en-US"/>
        </a:p>
      </dgm:t>
    </dgm:pt>
    <dgm:pt modelId="{F3D3CA1D-35BA-4C33-BBB3-D39DDD97CFF2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CẢ ĐỜ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</a:p>
      </dgm:t>
    </dgm:pt>
    <dgm:pt modelId="{B699F529-7A9A-4BDF-8987-1224073DC982}" type="sibTrans" cxnId="{0215A324-C714-4357-87EB-A0BC2B2718E7}">
      <dgm:prSet/>
      <dgm:spPr/>
      <dgm:t>
        <a:bodyPr/>
        <a:lstStyle/>
        <a:p>
          <a:endParaRPr lang="en-US"/>
        </a:p>
      </dgm:t>
    </dgm:pt>
    <dgm:pt modelId="{8C4A8FF0-8D61-444E-B8FA-9B1B50453B74}" type="parTrans" cxnId="{0215A324-C714-4357-87EB-A0BC2B2718E7}">
      <dgm:prSet/>
      <dgm:spPr/>
      <dgm:t>
        <a:bodyPr/>
        <a:lstStyle/>
        <a:p>
          <a:endParaRPr lang="en-US"/>
        </a:p>
      </dgm:t>
    </dgm:pt>
    <dgm:pt modelId="{E88A75B3-6FB0-4B7C-BD55-B4EB278E06EB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LIÊN TỤC,KÉO DÀI</a:t>
          </a:r>
        </a:p>
      </dgm:t>
    </dgm:pt>
    <dgm:pt modelId="{11417D25-F50F-4373-8D9E-43D7AA136D79}" type="sibTrans" cxnId="{7FFDD5F3-B45F-43F7-B979-A188BC0BE207}">
      <dgm:prSet/>
      <dgm:spPr/>
      <dgm:t>
        <a:bodyPr/>
        <a:lstStyle/>
        <a:p>
          <a:endParaRPr lang="en-US"/>
        </a:p>
      </dgm:t>
    </dgm:pt>
    <dgm:pt modelId="{CE576B91-8C93-4C9B-BC6E-842291168A9F}" type="parTrans" cxnId="{7FFDD5F3-B45F-43F7-B979-A188BC0BE207}">
      <dgm:prSet/>
      <dgm:spPr/>
      <dgm:t>
        <a:bodyPr/>
        <a:lstStyle/>
        <a:p>
          <a:endParaRPr lang="en-US"/>
        </a:p>
      </dgm:t>
    </dgm:pt>
    <dgm:pt modelId="{E81BAAB6-6DB2-49A3-A6C9-45F705F147CD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NGOẠI KHOA</a:t>
          </a:r>
        </a:p>
      </dgm:t>
    </dgm:pt>
    <dgm:pt modelId="{9907D6D1-839F-4E4D-8009-08F6A87AD95B}" type="parTrans" cxnId="{C1126E32-AD2A-4914-8BE2-A07A0A924BA5}">
      <dgm:prSet/>
      <dgm:spPr/>
      <dgm:t>
        <a:bodyPr/>
        <a:lstStyle/>
        <a:p>
          <a:endParaRPr lang="en-US"/>
        </a:p>
      </dgm:t>
    </dgm:pt>
    <dgm:pt modelId="{8191DABE-6071-4A9C-A3EF-384E236B2C03}" type="sibTrans" cxnId="{C1126E32-AD2A-4914-8BE2-A07A0A924BA5}">
      <dgm:prSet/>
      <dgm:spPr/>
      <dgm:t>
        <a:bodyPr/>
        <a:lstStyle/>
        <a:p>
          <a:endParaRPr lang="en-US"/>
        </a:p>
      </dgm:t>
    </dgm:pt>
    <dgm:pt modelId="{94B8A536-890A-48E3-B068-56B15BDF1C59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VẬT LÝ TRỊ LIỆU VÀ PHỤC HỒI CHÚC NĂNG</a:t>
          </a:r>
        </a:p>
      </dgm:t>
    </dgm:pt>
    <dgm:pt modelId="{EA5268A9-AD4B-4C90-80CC-D8C250F7A89E}" type="parTrans" cxnId="{1D1F37ED-767C-4B3E-A7F3-B140A19AE3FA}">
      <dgm:prSet/>
      <dgm:spPr/>
      <dgm:t>
        <a:bodyPr/>
        <a:lstStyle/>
        <a:p>
          <a:endParaRPr lang="en-US"/>
        </a:p>
      </dgm:t>
    </dgm:pt>
    <dgm:pt modelId="{E4C9D1A2-6710-49C0-9BAB-D9FFE5AACBBA}" type="sibTrans" cxnId="{1D1F37ED-767C-4B3E-A7F3-B140A19AE3FA}">
      <dgm:prSet/>
      <dgm:spPr/>
      <dgm:t>
        <a:bodyPr/>
        <a:lstStyle/>
        <a:p>
          <a:endParaRPr lang="en-US"/>
        </a:p>
      </dgm:t>
    </dgm:pt>
    <dgm:pt modelId="{300BD1B7-FD93-403C-AAE2-E1F904711A5F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ĐÔNG TÂY Y KẾT HỢP</a:t>
          </a:r>
        </a:p>
      </dgm:t>
    </dgm:pt>
    <dgm:pt modelId="{F579581C-CEE7-4224-AF81-5DC9ADA2556D}" type="sibTrans" cxnId="{81ED08CC-21EF-42F0-8A3C-26EF3DB07A5A}">
      <dgm:prSet/>
      <dgm:spPr/>
      <dgm:t>
        <a:bodyPr/>
        <a:lstStyle/>
        <a:p>
          <a:endParaRPr lang="en-US"/>
        </a:p>
      </dgm:t>
    </dgm:pt>
    <dgm:pt modelId="{902128B9-CFA9-4343-87CD-C9FAA65FEFF9}" type="parTrans" cxnId="{81ED08CC-21EF-42F0-8A3C-26EF3DB07A5A}">
      <dgm:prSet/>
      <dgm:spPr/>
      <dgm:t>
        <a:bodyPr/>
        <a:lstStyle/>
        <a:p>
          <a:endParaRPr lang="en-US"/>
        </a:p>
      </dgm:t>
    </dgm:pt>
    <dgm:pt modelId="{C159C9DC-4330-4681-A7F3-00A81F45374B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ĐIỀU DƯỠNG</a:t>
          </a:r>
        </a:p>
      </dgm:t>
    </dgm:pt>
    <dgm:pt modelId="{9EA47C94-7709-4E47-BBE6-284086F8D24C}" type="sibTrans" cxnId="{7D648CD9-C4BE-4406-B56D-7CCEB97D8DAD}">
      <dgm:prSet/>
      <dgm:spPr/>
      <dgm:t>
        <a:bodyPr/>
        <a:lstStyle/>
        <a:p>
          <a:endParaRPr lang="en-US"/>
        </a:p>
      </dgm:t>
    </dgm:pt>
    <dgm:pt modelId="{04850C04-717E-434C-8E0D-83DA36EC1576}" type="parTrans" cxnId="{7D648CD9-C4BE-4406-B56D-7CCEB97D8DAD}">
      <dgm:prSet/>
      <dgm:spPr/>
      <dgm:t>
        <a:bodyPr/>
        <a:lstStyle/>
        <a:p>
          <a:endParaRPr lang="en-US"/>
        </a:p>
      </dgm:t>
    </dgm:pt>
    <dgm:pt modelId="{7C485E77-6512-489A-BCEC-E447705CF083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NGOẠI TRÚ</a:t>
          </a:r>
        </a:p>
      </dgm:t>
    </dgm:pt>
    <dgm:pt modelId="{D27970DC-FA35-41E5-BCC3-C7B5D50BEA86}" type="sibTrans" cxnId="{6E9EC378-4B27-498B-849F-0DF102326E0E}">
      <dgm:prSet/>
      <dgm:spPr/>
      <dgm:t>
        <a:bodyPr/>
        <a:lstStyle/>
        <a:p>
          <a:endParaRPr lang="en-US"/>
        </a:p>
      </dgm:t>
    </dgm:pt>
    <dgm:pt modelId="{7C2DCCE3-7714-4280-9A8A-EE796C0B11A7}" type="parTrans" cxnId="{6E9EC378-4B27-498B-849F-0DF102326E0E}">
      <dgm:prSet/>
      <dgm:spPr/>
      <dgm:t>
        <a:bodyPr/>
        <a:lstStyle/>
        <a:p>
          <a:endParaRPr lang="en-US"/>
        </a:p>
      </dgm:t>
    </dgm:pt>
    <dgm:pt modelId="{3B1D4FCF-AD40-4E36-97CB-1819FB99D5CD}" type="pres">
      <dgm:prSet presAssocID="{BE3DC5F9-C1CF-4215-9DCE-C98401EDB64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78A208-D905-4444-B93E-B40E4648728F}" type="pres">
      <dgm:prSet presAssocID="{5FDE9B4F-DD12-452C-8416-63E66956043B}" presName="compNode" presStyleCnt="0"/>
      <dgm:spPr/>
    </dgm:pt>
    <dgm:pt modelId="{99291382-E71A-41D1-892E-31A08D50A279}" type="pres">
      <dgm:prSet presAssocID="{5FDE9B4F-DD12-452C-8416-63E66956043B}" presName="noGeometry" presStyleCnt="0"/>
      <dgm:spPr/>
    </dgm:pt>
    <dgm:pt modelId="{4BEE53E5-2401-46DC-86D4-A95910C71BFC}" type="pres">
      <dgm:prSet presAssocID="{5FDE9B4F-DD12-452C-8416-63E66956043B}" presName="childTextVisible" presStyleLbl="bgAccFollowNode1" presStyleIdx="0" presStyleCnt="3" custScaleX="106376" custScaleY="131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46D9F-668B-48E0-B529-70FBCCAD0778}" type="pres">
      <dgm:prSet presAssocID="{5FDE9B4F-DD12-452C-8416-63E66956043B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92A0ECA3-3AB3-4585-A16C-2654F7304723}" type="pres">
      <dgm:prSet presAssocID="{5FDE9B4F-DD12-452C-8416-63E66956043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D0CB2-E05E-455F-83B9-A7BE1797E678}" type="pres">
      <dgm:prSet presAssocID="{5FDE9B4F-DD12-452C-8416-63E66956043B}" presName="aSpace" presStyleCnt="0"/>
      <dgm:spPr/>
    </dgm:pt>
    <dgm:pt modelId="{1A0F4A96-DEE6-4E5E-9AAF-AE64492456EA}" type="pres">
      <dgm:prSet presAssocID="{DABEADA8-E9BC-4838-A603-02D3D7F93064}" presName="compNode" presStyleCnt="0"/>
      <dgm:spPr/>
    </dgm:pt>
    <dgm:pt modelId="{B6E4331A-4CF5-4BDB-8A91-D8E0473FED17}" type="pres">
      <dgm:prSet presAssocID="{DABEADA8-E9BC-4838-A603-02D3D7F93064}" presName="noGeometry" presStyleCnt="0"/>
      <dgm:spPr/>
    </dgm:pt>
    <dgm:pt modelId="{6B6572F3-64FE-4796-96B7-50E53A1C761A}" type="pres">
      <dgm:prSet presAssocID="{DABEADA8-E9BC-4838-A603-02D3D7F93064}" presName="childTextVisible" presStyleLbl="bgAccFollowNode1" presStyleIdx="1" presStyleCnt="3" custScaleX="104117" custScaleY="133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93CEE-141A-4E4C-A2DD-3005FD89F2AD}" type="pres">
      <dgm:prSet presAssocID="{DABEADA8-E9BC-4838-A603-02D3D7F93064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CC12B675-716C-492B-9A62-D441CF097F42}" type="pres">
      <dgm:prSet presAssocID="{DABEADA8-E9BC-4838-A603-02D3D7F9306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6B0C0-6ED6-4C49-A016-CA44D88BBAB7}" type="pres">
      <dgm:prSet presAssocID="{DABEADA8-E9BC-4838-A603-02D3D7F93064}" presName="aSpace" presStyleCnt="0"/>
      <dgm:spPr/>
    </dgm:pt>
    <dgm:pt modelId="{65B0A7DE-D9D2-44ED-AD8F-ADD4A798F6E9}" type="pres">
      <dgm:prSet presAssocID="{8DC44DC9-F460-4052-B3C3-51BE7EFC83F3}" presName="compNode" presStyleCnt="0"/>
      <dgm:spPr/>
    </dgm:pt>
    <dgm:pt modelId="{6AEA04BE-F5D9-441A-9A17-989F8812408C}" type="pres">
      <dgm:prSet presAssocID="{8DC44DC9-F460-4052-B3C3-51BE7EFC83F3}" presName="noGeometry" presStyleCnt="0"/>
      <dgm:spPr/>
    </dgm:pt>
    <dgm:pt modelId="{734D20EA-610A-4EDD-B481-FE9E056AE9F0}" type="pres">
      <dgm:prSet presAssocID="{8DC44DC9-F460-4052-B3C3-51BE7EFC83F3}" presName="childTextVisible" presStyleLbl="bgAccFollowNode1" presStyleIdx="2" presStyleCnt="3" custScaleY="128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71238-A911-4A4E-97C2-29C05692EDE8}" type="pres">
      <dgm:prSet presAssocID="{8DC44DC9-F460-4052-B3C3-51BE7EFC83F3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3B528EE8-F5F4-47B1-8370-12802FA6C07F}" type="pres">
      <dgm:prSet presAssocID="{8DC44DC9-F460-4052-B3C3-51BE7EFC83F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C04C02-B6AD-4EE4-A9D4-95BE133A4393}" type="presOf" srcId="{D0C54F96-9FDC-498E-AA6A-CA0326100418}" destId="{6B6572F3-64FE-4796-96B7-50E53A1C761A}" srcOrd="0" destOrd="0" presId="urn:microsoft.com/office/officeart/2005/8/layout/hProcess6"/>
    <dgm:cxn modelId="{3376C613-5B71-4111-86A8-48539718E7DB}" type="presOf" srcId="{E81BAAB6-6DB2-49A3-A6C9-45F705F147CD}" destId="{CA393CEE-141A-4E4C-A2DD-3005FD89F2AD}" srcOrd="1" destOrd="1" presId="urn:microsoft.com/office/officeart/2005/8/layout/hProcess6"/>
    <dgm:cxn modelId="{C1126E32-AD2A-4914-8BE2-A07A0A924BA5}" srcId="{DABEADA8-E9BC-4838-A603-02D3D7F93064}" destId="{E81BAAB6-6DB2-49A3-A6C9-45F705F147CD}" srcOrd="1" destOrd="0" parTransId="{9907D6D1-839F-4E4D-8009-08F6A87AD95B}" sibTransId="{8191DABE-6071-4A9C-A3EF-384E236B2C03}"/>
    <dgm:cxn modelId="{044D03B3-AE25-4728-98DF-042685615517}" type="presOf" srcId="{330804A5-E1BC-4B8E-A77F-AD5DA398A401}" destId="{734D20EA-610A-4EDD-B481-FE9E056AE9F0}" srcOrd="0" destOrd="0" presId="urn:microsoft.com/office/officeart/2005/8/layout/hProcess6"/>
    <dgm:cxn modelId="{D568783F-4CAB-49E6-9A38-196A7AC4F033}" type="presOf" srcId="{94B8A536-890A-48E3-B068-56B15BDF1C59}" destId="{6B6572F3-64FE-4796-96B7-50E53A1C761A}" srcOrd="0" destOrd="2" presId="urn:microsoft.com/office/officeart/2005/8/layout/hProcess6"/>
    <dgm:cxn modelId="{54B6DA4B-BC7C-466F-8E12-00015C15BAD2}" type="presOf" srcId="{F3D3CA1D-35BA-4C33-BBB3-D39DDD97CFF2}" destId="{B2D46D9F-668B-48E0-B529-70FBCCAD0778}" srcOrd="1" destOrd="1" presId="urn:microsoft.com/office/officeart/2005/8/layout/hProcess6"/>
    <dgm:cxn modelId="{771E2652-4270-4FE7-A174-EC59FF240161}" type="presOf" srcId="{300BD1B7-FD93-403C-AAE2-E1F904711A5F}" destId="{734D20EA-610A-4EDD-B481-FE9E056AE9F0}" srcOrd="0" destOrd="3" presId="urn:microsoft.com/office/officeart/2005/8/layout/hProcess6"/>
    <dgm:cxn modelId="{AFCAF4C3-9CAA-411E-BD02-63B7DE0D2D80}" srcId="{8DC44DC9-F460-4052-B3C3-51BE7EFC83F3}" destId="{330804A5-E1BC-4B8E-A77F-AD5DA398A401}" srcOrd="0" destOrd="0" parTransId="{49EB8C51-EA21-4F8D-8556-0C3546FA4110}" sibTransId="{7862F409-F718-4F90-8437-FE544ACEC14A}"/>
    <dgm:cxn modelId="{260F1CD4-3D2D-485B-9E7B-89D9A5644990}" type="presOf" srcId="{C159C9DC-4330-4681-A7F3-00A81F45374B}" destId="{734D20EA-610A-4EDD-B481-FE9E056AE9F0}" srcOrd="0" destOrd="2" presId="urn:microsoft.com/office/officeart/2005/8/layout/hProcess6"/>
    <dgm:cxn modelId="{7D648CD9-C4BE-4406-B56D-7CCEB97D8DAD}" srcId="{8DC44DC9-F460-4052-B3C3-51BE7EFC83F3}" destId="{C159C9DC-4330-4681-A7F3-00A81F45374B}" srcOrd="2" destOrd="0" parTransId="{04850C04-717E-434C-8E0D-83DA36EC1576}" sibTransId="{9EA47C94-7709-4E47-BBE6-284086F8D24C}"/>
    <dgm:cxn modelId="{8369BC71-BAF7-4D45-BB13-BA2D143411B0}" type="presOf" srcId="{8DC44DC9-F460-4052-B3C3-51BE7EFC83F3}" destId="{3B528EE8-F5F4-47B1-8370-12802FA6C07F}" srcOrd="0" destOrd="0" presId="urn:microsoft.com/office/officeart/2005/8/layout/hProcess6"/>
    <dgm:cxn modelId="{0215A324-C714-4357-87EB-A0BC2B2718E7}" srcId="{5FDE9B4F-DD12-452C-8416-63E66956043B}" destId="{F3D3CA1D-35BA-4C33-BBB3-D39DDD97CFF2}" srcOrd="1" destOrd="0" parTransId="{8C4A8FF0-8D61-444E-B8FA-9B1B50453B74}" sibTransId="{B699F529-7A9A-4BDF-8987-1224073DC982}"/>
    <dgm:cxn modelId="{27B714AB-FCC5-47F3-B902-C148CED0F4F9}" type="presOf" srcId="{7C485E77-6512-489A-BCEC-E447705CF083}" destId="{734D20EA-610A-4EDD-B481-FE9E056AE9F0}" srcOrd="0" destOrd="1" presId="urn:microsoft.com/office/officeart/2005/8/layout/hProcess6"/>
    <dgm:cxn modelId="{7FBCED8B-23DC-4474-9CFA-89931F69C26C}" srcId="{BE3DC5F9-C1CF-4215-9DCE-C98401EDB648}" destId="{5FDE9B4F-DD12-452C-8416-63E66956043B}" srcOrd="0" destOrd="0" parTransId="{0C9E35B6-9FF3-4675-AE88-D9CA757138B2}" sibTransId="{027C34F9-B2A2-45DC-9396-1B8920E48F2E}"/>
    <dgm:cxn modelId="{E012061F-F76D-4893-B26F-2E92794654FB}" type="presOf" srcId="{5FDE9B4F-DD12-452C-8416-63E66956043B}" destId="{92A0ECA3-3AB3-4585-A16C-2654F7304723}" srcOrd="0" destOrd="0" presId="urn:microsoft.com/office/officeart/2005/8/layout/hProcess6"/>
    <dgm:cxn modelId="{5EAB696E-AA76-43DD-8C94-52B321FEF531}" type="presOf" srcId="{7C485E77-6512-489A-BCEC-E447705CF083}" destId="{A0B71238-A911-4A4E-97C2-29C05692EDE8}" srcOrd="1" destOrd="1" presId="urn:microsoft.com/office/officeart/2005/8/layout/hProcess6"/>
    <dgm:cxn modelId="{8F8A202A-C1B0-44D6-ABBF-6EB63F795C6D}" type="presOf" srcId="{D0C54F96-9FDC-498E-AA6A-CA0326100418}" destId="{CA393CEE-141A-4E4C-A2DD-3005FD89F2AD}" srcOrd="1" destOrd="0" presId="urn:microsoft.com/office/officeart/2005/8/layout/hProcess6"/>
    <dgm:cxn modelId="{BFF57C01-BBAC-4AC5-B41E-7C8B1ED0EA95}" type="presOf" srcId="{E88A75B3-6FB0-4B7C-BD55-B4EB278E06EB}" destId="{B2D46D9F-668B-48E0-B529-70FBCCAD0778}" srcOrd="1" destOrd="0" presId="urn:microsoft.com/office/officeart/2005/8/layout/hProcess6"/>
    <dgm:cxn modelId="{47CE5FE8-222D-422A-B801-216774F93325}" type="presOf" srcId="{E88A75B3-6FB0-4B7C-BD55-B4EB278E06EB}" destId="{4BEE53E5-2401-46DC-86D4-A95910C71BFC}" srcOrd="0" destOrd="0" presId="urn:microsoft.com/office/officeart/2005/8/layout/hProcess6"/>
    <dgm:cxn modelId="{E1251606-4958-4150-B251-BE5BD9E1D4CB}" type="presOf" srcId="{94B8A536-890A-48E3-B068-56B15BDF1C59}" destId="{CA393CEE-141A-4E4C-A2DD-3005FD89F2AD}" srcOrd="1" destOrd="2" presId="urn:microsoft.com/office/officeart/2005/8/layout/hProcess6"/>
    <dgm:cxn modelId="{496E6BF6-355C-4BBD-9D18-C269EB9927EA}" srcId="{BE3DC5F9-C1CF-4215-9DCE-C98401EDB648}" destId="{DABEADA8-E9BC-4838-A603-02D3D7F93064}" srcOrd="1" destOrd="0" parTransId="{E668BDCC-6218-4724-B8B9-1D64B52C2A3A}" sibTransId="{6AE07720-31BC-474F-828F-42696FBBE635}"/>
    <dgm:cxn modelId="{178B6AA0-277E-43E5-9CCA-88B0F98A6DEE}" type="presOf" srcId="{330804A5-E1BC-4B8E-A77F-AD5DA398A401}" destId="{A0B71238-A911-4A4E-97C2-29C05692EDE8}" srcOrd="1" destOrd="0" presId="urn:microsoft.com/office/officeart/2005/8/layout/hProcess6"/>
    <dgm:cxn modelId="{FB1BF62C-37A2-412F-BFD8-2E08389D6023}" type="presOf" srcId="{300BD1B7-FD93-403C-AAE2-E1F904711A5F}" destId="{A0B71238-A911-4A4E-97C2-29C05692EDE8}" srcOrd="1" destOrd="3" presId="urn:microsoft.com/office/officeart/2005/8/layout/hProcess6"/>
    <dgm:cxn modelId="{81ED08CC-21EF-42F0-8A3C-26EF3DB07A5A}" srcId="{8DC44DC9-F460-4052-B3C3-51BE7EFC83F3}" destId="{300BD1B7-FD93-403C-AAE2-E1F904711A5F}" srcOrd="3" destOrd="0" parTransId="{902128B9-CFA9-4343-87CD-C9FAA65FEFF9}" sibTransId="{F579581C-CEE7-4224-AF81-5DC9ADA2556D}"/>
    <dgm:cxn modelId="{5A862031-A048-4A2C-BDBE-391F4A9A37D4}" type="presOf" srcId="{DABEADA8-E9BC-4838-A603-02D3D7F93064}" destId="{CC12B675-716C-492B-9A62-D441CF097F42}" srcOrd="0" destOrd="0" presId="urn:microsoft.com/office/officeart/2005/8/layout/hProcess6"/>
    <dgm:cxn modelId="{CFCFFB0A-3F50-41FD-8502-046961B63478}" type="presOf" srcId="{E81BAAB6-6DB2-49A3-A6C9-45F705F147CD}" destId="{6B6572F3-64FE-4796-96B7-50E53A1C761A}" srcOrd="0" destOrd="1" presId="urn:microsoft.com/office/officeart/2005/8/layout/hProcess6"/>
    <dgm:cxn modelId="{1D1F37ED-767C-4B3E-A7F3-B140A19AE3FA}" srcId="{DABEADA8-E9BC-4838-A603-02D3D7F93064}" destId="{94B8A536-890A-48E3-B068-56B15BDF1C59}" srcOrd="2" destOrd="0" parTransId="{EA5268A9-AD4B-4C90-80CC-D8C250F7A89E}" sibTransId="{E4C9D1A2-6710-49C0-9BAB-D9FFE5AACBBA}"/>
    <dgm:cxn modelId="{0539A03A-FB3C-42CD-94BB-F8E0A19AC80D}" srcId="{DABEADA8-E9BC-4838-A603-02D3D7F93064}" destId="{36D72EE0-E9F8-465F-8A47-51B9C65F3DBA}" srcOrd="3" destOrd="0" parTransId="{1707E8C1-950C-4DB0-8FFC-BACF593F2BD6}" sibTransId="{AA446441-BE33-49F0-A1CA-0F389F732D1D}"/>
    <dgm:cxn modelId="{B9BA5788-FFC7-4DDE-AB57-1DCC646138C0}" type="presOf" srcId="{BE3DC5F9-C1CF-4215-9DCE-C98401EDB648}" destId="{3B1D4FCF-AD40-4E36-97CB-1819FB99D5CD}" srcOrd="0" destOrd="0" presId="urn:microsoft.com/office/officeart/2005/8/layout/hProcess6"/>
    <dgm:cxn modelId="{90A79F4D-22F0-4837-A98F-FF86B3B83535}" type="presOf" srcId="{C159C9DC-4330-4681-A7F3-00A81F45374B}" destId="{A0B71238-A911-4A4E-97C2-29C05692EDE8}" srcOrd="1" destOrd="2" presId="urn:microsoft.com/office/officeart/2005/8/layout/hProcess6"/>
    <dgm:cxn modelId="{07C02C09-5E32-43FB-810A-4EADD3620CE9}" srcId="{BE3DC5F9-C1CF-4215-9DCE-C98401EDB648}" destId="{8DC44DC9-F460-4052-B3C3-51BE7EFC83F3}" srcOrd="2" destOrd="0" parTransId="{D24F1E09-62CF-4156-9749-8C194B6EF98B}" sibTransId="{23ECA2A6-2CD1-4E4A-BE8C-DBEAF1B9628C}"/>
    <dgm:cxn modelId="{816CBD3B-43F4-46A6-82C2-3E1277D214B5}" type="presOf" srcId="{36D72EE0-E9F8-465F-8A47-51B9C65F3DBA}" destId="{CA393CEE-141A-4E4C-A2DD-3005FD89F2AD}" srcOrd="1" destOrd="3" presId="urn:microsoft.com/office/officeart/2005/8/layout/hProcess6"/>
    <dgm:cxn modelId="{7FFDD5F3-B45F-43F7-B979-A188BC0BE207}" srcId="{5FDE9B4F-DD12-452C-8416-63E66956043B}" destId="{E88A75B3-6FB0-4B7C-BD55-B4EB278E06EB}" srcOrd="0" destOrd="0" parTransId="{CE576B91-8C93-4C9B-BC6E-842291168A9F}" sibTransId="{11417D25-F50F-4373-8D9E-43D7AA136D79}"/>
    <dgm:cxn modelId="{6E9EC378-4B27-498B-849F-0DF102326E0E}" srcId="{8DC44DC9-F460-4052-B3C3-51BE7EFC83F3}" destId="{7C485E77-6512-489A-BCEC-E447705CF083}" srcOrd="1" destOrd="0" parTransId="{7C2DCCE3-7714-4280-9A8A-EE796C0B11A7}" sibTransId="{D27970DC-FA35-41E5-BCC3-C7B5D50BEA86}"/>
    <dgm:cxn modelId="{D5F9ABD6-FF11-4B97-9045-48E973D5B0C7}" type="presOf" srcId="{36D72EE0-E9F8-465F-8A47-51B9C65F3DBA}" destId="{6B6572F3-64FE-4796-96B7-50E53A1C761A}" srcOrd="0" destOrd="3" presId="urn:microsoft.com/office/officeart/2005/8/layout/hProcess6"/>
    <dgm:cxn modelId="{0C6D5619-A6FD-472D-9D2E-78F43E2F7BE6}" srcId="{DABEADA8-E9BC-4838-A603-02D3D7F93064}" destId="{D0C54F96-9FDC-498E-AA6A-CA0326100418}" srcOrd="0" destOrd="0" parTransId="{B24E11D8-5BA5-4F69-94F5-B18FDFA3F6FC}" sibTransId="{CAF162B4-C710-40FB-B1FD-C176484CB617}"/>
    <dgm:cxn modelId="{9BB9076E-7FB8-4C37-B462-E9905B850C4D}" type="presOf" srcId="{F3D3CA1D-35BA-4C33-BBB3-D39DDD97CFF2}" destId="{4BEE53E5-2401-46DC-86D4-A95910C71BFC}" srcOrd="0" destOrd="1" presId="urn:microsoft.com/office/officeart/2005/8/layout/hProcess6"/>
    <dgm:cxn modelId="{EF82C530-6A7A-4CCB-BB85-99476B92365F}" type="presParOf" srcId="{3B1D4FCF-AD40-4E36-97CB-1819FB99D5CD}" destId="{ED78A208-D905-4444-B93E-B40E4648728F}" srcOrd="0" destOrd="0" presId="urn:microsoft.com/office/officeart/2005/8/layout/hProcess6"/>
    <dgm:cxn modelId="{42C1829D-09B2-4226-924D-1DFB586432B4}" type="presParOf" srcId="{ED78A208-D905-4444-B93E-B40E4648728F}" destId="{99291382-E71A-41D1-892E-31A08D50A279}" srcOrd="0" destOrd="0" presId="urn:microsoft.com/office/officeart/2005/8/layout/hProcess6"/>
    <dgm:cxn modelId="{6780DB06-BF04-4261-9E64-CA8305F1F6F9}" type="presParOf" srcId="{ED78A208-D905-4444-B93E-B40E4648728F}" destId="{4BEE53E5-2401-46DC-86D4-A95910C71BFC}" srcOrd="1" destOrd="0" presId="urn:microsoft.com/office/officeart/2005/8/layout/hProcess6"/>
    <dgm:cxn modelId="{77CCBFC9-8266-4408-9343-CB7B4306CA5E}" type="presParOf" srcId="{ED78A208-D905-4444-B93E-B40E4648728F}" destId="{B2D46D9F-668B-48E0-B529-70FBCCAD0778}" srcOrd="2" destOrd="0" presId="urn:microsoft.com/office/officeart/2005/8/layout/hProcess6"/>
    <dgm:cxn modelId="{BD02DD90-1B23-4B01-970B-092FA2C6E750}" type="presParOf" srcId="{ED78A208-D905-4444-B93E-B40E4648728F}" destId="{92A0ECA3-3AB3-4585-A16C-2654F7304723}" srcOrd="3" destOrd="0" presId="urn:microsoft.com/office/officeart/2005/8/layout/hProcess6"/>
    <dgm:cxn modelId="{3F5AF21C-2E39-46AB-BC95-DB860B99110A}" type="presParOf" srcId="{3B1D4FCF-AD40-4E36-97CB-1819FB99D5CD}" destId="{2F0D0CB2-E05E-455F-83B9-A7BE1797E678}" srcOrd="1" destOrd="0" presId="urn:microsoft.com/office/officeart/2005/8/layout/hProcess6"/>
    <dgm:cxn modelId="{E3D69FF8-465A-47A4-9FDF-17390082BC67}" type="presParOf" srcId="{3B1D4FCF-AD40-4E36-97CB-1819FB99D5CD}" destId="{1A0F4A96-DEE6-4E5E-9AAF-AE64492456EA}" srcOrd="2" destOrd="0" presId="urn:microsoft.com/office/officeart/2005/8/layout/hProcess6"/>
    <dgm:cxn modelId="{6C6386F8-92B6-45BC-8AEB-76EC79F1ECB1}" type="presParOf" srcId="{1A0F4A96-DEE6-4E5E-9AAF-AE64492456EA}" destId="{B6E4331A-4CF5-4BDB-8A91-D8E0473FED17}" srcOrd="0" destOrd="0" presId="urn:microsoft.com/office/officeart/2005/8/layout/hProcess6"/>
    <dgm:cxn modelId="{B830BEA7-3511-4E6F-B332-D7151CEA2F64}" type="presParOf" srcId="{1A0F4A96-DEE6-4E5E-9AAF-AE64492456EA}" destId="{6B6572F3-64FE-4796-96B7-50E53A1C761A}" srcOrd="1" destOrd="0" presId="urn:microsoft.com/office/officeart/2005/8/layout/hProcess6"/>
    <dgm:cxn modelId="{56CBA311-A480-44A8-B557-F0BDAC8E5B86}" type="presParOf" srcId="{1A0F4A96-DEE6-4E5E-9AAF-AE64492456EA}" destId="{CA393CEE-141A-4E4C-A2DD-3005FD89F2AD}" srcOrd="2" destOrd="0" presId="urn:microsoft.com/office/officeart/2005/8/layout/hProcess6"/>
    <dgm:cxn modelId="{50234F52-6988-49EB-AEBC-B57303398258}" type="presParOf" srcId="{1A0F4A96-DEE6-4E5E-9AAF-AE64492456EA}" destId="{CC12B675-716C-492B-9A62-D441CF097F42}" srcOrd="3" destOrd="0" presId="urn:microsoft.com/office/officeart/2005/8/layout/hProcess6"/>
    <dgm:cxn modelId="{F94B5BC2-B7FD-4B7F-A43A-4988900460D9}" type="presParOf" srcId="{3B1D4FCF-AD40-4E36-97CB-1819FB99D5CD}" destId="{E9C6B0C0-6ED6-4C49-A016-CA44D88BBAB7}" srcOrd="3" destOrd="0" presId="urn:microsoft.com/office/officeart/2005/8/layout/hProcess6"/>
    <dgm:cxn modelId="{096369AD-F753-448E-8438-2C1E7F9DEB26}" type="presParOf" srcId="{3B1D4FCF-AD40-4E36-97CB-1819FB99D5CD}" destId="{65B0A7DE-D9D2-44ED-AD8F-ADD4A798F6E9}" srcOrd="4" destOrd="0" presId="urn:microsoft.com/office/officeart/2005/8/layout/hProcess6"/>
    <dgm:cxn modelId="{F9E1C675-F2F7-40D9-BB2C-9BEDB421E4F6}" type="presParOf" srcId="{65B0A7DE-D9D2-44ED-AD8F-ADD4A798F6E9}" destId="{6AEA04BE-F5D9-441A-9A17-989F8812408C}" srcOrd="0" destOrd="0" presId="urn:microsoft.com/office/officeart/2005/8/layout/hProcess6"/>
    <dgm:cxn modelId="{058AF373-30B8-4EC5-A3B2-1A8633C9990A}" type="presParOf" srcId="{65B0A7DE-D9D2-44ED-AD8F-ADD4A798F6E9}" destId="{734D20EA-610A-4EDD-B481-FE9E056AE9F0}" srcOrd="1" destOrd="0" presId="urn:microsoft.com/office/officeart/2005/8/layout/hProcess6"/>
    <dgm:cxn modelId="{6391B3BC-B39F-437D-A2FD-9CCE224E086F}" type="presParOf" srcId="{65B0A7DE-D9D2-44ED-AD8F-ADD4A798F6E9}" destId="{A0B71238-A911-4A4E-97C2-29C05692EDE8}" srcOrd="2" destOrd="0" presId="urn:microsoft.com/office/officeart/2005/8/layout/hProcess6"/>
    <dgm:cxn modelId="{B054792F-1A82-48D6-BBBD-AAD4D482B6B1}" type="presParOf" srcId="{65B0A7DE-D9D2-44ED-AD8F-ADD4A798F6E9}" destId="{3B528EE8-F5F4-47B1-8370-12802FA6C07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E53E5-2401-46DC-86D4-A95910C71BFC}">
      <dsp:nvSpPr>
        <dsp:cNvPr id="0" name=""/>
        <dsp:cNvSpPr/>
      </dsp:nvSpPr>
      <dsp:spPr>
        <a:xfrm>
          <a:off x="503732" y="476356"/>
          <a:ext cx="2429131" cy="262480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LIÊN TỤC,KÉO DÀI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CẢ ĐỜ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</a:p>
      </dsp:txBody>
      <dsp:txXfrm>
        <a:off x="1111015" y="870077"/>
        <a:ext cx="1184201" cy="1837364"/>
      </dsp:txXfrm>
    </dsp:sp>
    <dsp:sp modelId="{92A0ECA3-3AB3-4585-A16C-2654F7304723}">
      <dsp:nvSpPr>
        <dsp:cNvPr id="0" name=""/>
        <dsp:cNvSpPr/>
      </dsp:nvSpPr>
      <dsp:spPr>
        <a:xfrm>
          <a:off x="5647" y="1217876"/>
          <a:ext cx="1141766" cy="11417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LÀ BỆNH MẠN TÍNH KÉO DÀI</a:t>
          </a:r>
        </a:p>
      </dsp:txBody>
      <dsp:txXfrm>
        <a:off x="172855" y="1385084"/>
        <a:ext cx="807350" cy="807350"/>
      </dsp:txXfrm>
    </dsp:sp>
    <dsp:sp modelId="{6B6572F3-64FE-4796-96B7-50E53A1C761A}">
      <dsp:nvSpPr>
        <dsp:cNvPr id="0" name=""/>
        <dsp:cNvSpPr/>
      </dsp:nvSpPr>
      <dsp:spPr>
        <a:xfrm>
          <a:off x="3599461" y="457304"/>
          <a:ext cx="2377546" cy="266291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NỘI KHOA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NGOẠI KHOA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VẬT LÝ TRỊ LIỆU VÀ PHỤC HỒI CHÚC NĂNG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Y HỌC CỔ TRUYỀN</a:t>
          </a:r>
        </a:p>
      </dsp:txBody>
      <dsp:txXfrm>
        <a:off x="4193848" y="856741"/>
        <a:ext cx="1159053" cy="1864037"/>
      </dsp:txXfrm>
    </dsp:sp>
    <dsp:sp modelId="{CC12B675-716C-492B-9A62-D441CF097F42}">
      <dsp:nvSpPr>
        <dsp:cNvPr id="0" name=""/>
        <dsp:cNvSpPr/>
      </dsp:nvSpPr>
      <dsp:spPr>
        <a:xfrm>
          <a:off x="3075584" y="1217876"/>
          <a:ext cx="1141766" cy="11417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BIỆN PHÁP ĐIỀU TRỊ</a:t>
          </a:r>
        </a:p>
      </dsp:txBody>
      <dsp:txXfrm>
        <a:off x="3242792" y="1385084"/>
        <a:ext cx="807350" cy="807350"/>
      </dsp:txXfrm>
    </dsp:sp>
    <dsp:sp modelId="{734D20EA-610A-4EDD-B481-FE9E056AE9F0}">
      <dsp:nvSpPr>
        <dsp:cNvPr id="0" name=""/>
        <dsp:cNvSpPr/>
      </dsp:nvSpPr>
      <dsp:spPr>
        <a:xfrm>
          <a:off x="6690612" y="504941"/>
          <a:ext cx="2283533" cy="256763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NỘI TRÚ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NGOẠI TRÚ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ĐIỀU DƯỠNG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ĐÔNG TÂY Y KẾT HỢP</a:t>
          </a:r>
        </a:p>
      </dsp:txBody>
      <dsp:txXfrm>
        <a:off x="7261495" y="890087"/>
        <a:ext cx="1113223" cy="1797345"/>
      </dsp:txXfrm>
    </dsp:sp>
    <dsp:sp modelId="{3B528EE8-F5F4-47B1-8370-12802FA6C07F}">
      <dsp:nvSpPr>
        <dsp:cNvPr id="0" name=""/>
        <dsp:cNvSpPr/>
      </dsp:nvSpPr>
      <dsp:spPr>
        <a:xfrm>
          <a:off x="6119729" y="1217876"/>
          <a:ext cx="1141766" cy="11417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ĐIỀU TRỊ THEO GIAI ĐOẠN</a:t>
          </a:r>
        </a:p>
      </dsp:txBody>
      <dsp:txXfrm>
        <a:off x="6286937" y="1385084"/>
        <a:ext cx="807350" cy="807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9990-F7DA-407E-8CC7-7152A7545330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fld id="{613BA272-CF6D-4189-B082-270FBF448394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37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9990-F7DA-407E-8CC7-7152A7545330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A272-CF6D-4189-B082-270FBF448394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499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9990-F7DA-407E-8CC7-7152A7545330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A272-CF6D-4189-B082-270FBF448394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49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9990-F7DA-407E-8CC7-7152A7545330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A272-CF6D-4189-B082-270FBF448394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355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9990-F7DA-407E-8CC7-7152A7545330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A272-CF6D-4189-B082-270FBF448394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34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9990-F7DA-407E-8CC7-7152A7545330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A272-CF6D-4189-B082-270FBF448394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05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9990-F7DA-407E-8CC7-7152A7545330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A272-CF6D-4189-B082-270FBF448394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02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9990-F7DA-407E-8CC7-7152A7545330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A272-CF6D-4189-B082-270FBF448394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13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9990-F7DA-407E-8CC7-7152A7545330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A272-CF6D-4189-B082-270FBF448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6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9990-F7DA-407E-8CC7-7152A7545330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A272-CF6D-4189-B082-270FBF448394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27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fld id="{33839990-F7DA-407E-8CC7-7152A7545330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fld id="{613BA272-CF6D-4189-B082-270FBF448394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34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0" i="0" u="none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39990-F7DA-407E-8CC7-7152A7545330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13BA272-CF6D-4189-B082-270FBF448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6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u="none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C912F448-267F-42CA-B2D1-92BC3600A3A0}"/>
              </a:ext>
            </a:extLst>
          </p:cNvPr>
          <p:cNvSpPr/>
          <p:nvPr/>
        </p:nvSpPr>
        <p:spPr>
          <a:xfrm>
            <a:off x="76200" y="987742"/>
            <a:ext cx="8686800" cy="17059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3C934B-CCD9-4B37-8529-3A09DD121933}"/>
              </a:ext>
            </a:extLst>
          </p:cNvPr>
          <p:cNvSpPr txBox="1"/>
          <p:nvPr/>
        </p:nvSpPr>
        <p:spPr>
          <a:xfrm>
            <a:off x="-381000" y="1447800"/>
            <a:ext cx="9601200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4: VIÊM KHỚP DẠNG THẤP</a:t>
            </a:r>
          </a:p>
        </p:txBody>
      </p:sp>
      <p:sp>
        <p:nvSpPr>
          <p:cNvPr id="8199" name="TextBox 6">
            <a:extLst>
              <a:ext uri="{FF2B5EF4-FFF2-40B4-BE49-F238E27FC236}">
                <a16:creationId xmlns:a16="http://schemas.microsoft.com/office/drawing/2014/main" xmlns="" id="{A2CAA9C6-88C4-4B3D-AB6D-84A16C119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45" y="3213356"/>
            <a:ext cx="495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NGUYỄN PHÚC HỌC. </a:t>
            </a:r>
          </a:p>
        </p:txBody>
      </p:sp>
      <p:sp>
        <p:nvSpPr>
          <p:cNvPr id="8200" name="TextBox 8">
            <a:extLst>
              <a:ext uri="{FF2B5EF4-FFF2-40B4-BE49-F238E27FC236}">
                <a16:creationId xmlns:a16="http://schemas.microsoft.com/office/drawing/2014/main" xmlns="" id="{BF79898D-8D73-481F-B648-562A2F4E1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45" y="3839845"/>
            <a:ext cx="70104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u="sng" dirty="0">
                <a:latin typeface="Times New Roman" pitchFamily="18" charset="0"/>
                <a:cs typeface="Times New Roman" pitchFamily="18" charset="0"/>
              </a:rPr>
              <a:t>Nhóm: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eaLnBrk="1" hangingPunct="1">
              <a:defRPr/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b="1" i="1" u="sng" dirty="0">
                <a:latin typeface="Times New Roman" pitchFamily="18" charset="0"/>
                <a:cs typeface="Times New Roman" pitchFamily="18" charset="0"/>
              </a:rPr>
              <a:t> Sinh viên thực hiện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eaLnBrk="1" hangingPunct="1">
              <a:buFont typeface="Wingdings" panose="05000000000000000000" pitchFamily="2" charset="2"/>
              <a:buChar char="v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Mỹ Hằng</a:t>
            </a:r>
          </a:p>
          <a:p>
            <a:pPr marL="285750" indent="-285750" eaLnBrk="1" hangingPunct="1">
              <a:buFont typeface="Wingdings" panose="05000000000000000000" pitchFamily="2" charset="2"/>
              <a:buChar char="v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Ngọc Tiên </a:t>
            </a:r>
          </a:p>
          <a:p>
            <a:pPr marL="285750" indent="-285750" eaLnBrk="1" hangingPunct="1">
              <a:buFont typeface="Wingdings" panose="05000000000000000000" pitchFamily="2" charset="2"/>
              <a:buChar char="v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Quốc Fin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285750" indent="-285750"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Hồ Thị Lâm Oanh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380940-EF68-4612-8AFE-36DE1E142630}"/>
              </a:ext>
            </a:extLst>
          </p:cNvPr>
          <p:cNvSpPr txBox="1"/>
          <p:nvPr/>
        </p:nvSpPr>
        <p:spPr>
          <a:xfrm>
            <a:off x="381000" y="0"/>
            <a:ext cx="236955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1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37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953000" cy="5105400"/>
          </a:xfrm>
        </p:spPr>
        <p:txBody>
          <a:bodyPr>
            <a:normAutofit fontScale="92500" lnSpcReduction="10000"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• Khớp khuỷu: sưng, đau, hạn chế vận động gấp duỗi.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Khớp cổ 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 sưng, đau, phù nề cả bàn chân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Các khớp ngón chân: khớp ngón chân cái tạo tư thế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ngón cái quặp vào ngón 2, các ngón khác sưng đau, đau gót chân, bàn chân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mất lõm. Lâu dần các ngón chân như thu ngắn 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38400"/>
            <a:ext cx="3048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338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3936"/>
            <a:ext cx="4572000" cy="7937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843" y="1031964"/>
            <a:ext cx="2257582" cy="239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371600"/>
            <a:ext cx="4267200" cy="5181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• Biểu hiện ngoài da: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Hạt thấp dưới 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Da teo hơi tím, móng khô dễ gẫy, gan bàn chân-bàn tay giãn mạch.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Viêm gân Achille.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425" y="1021413"/>
            <a:ext cx="2485575" cy="239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843" y="3428999"/>
            <a:ext cx="3453619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8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8800" y="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692" y="1371600"/>
            <a:ext cx="3352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622" y="1066800"/>
            <a:ext cx="4191000" cy="54229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• Biểu hiện nội tạng: 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Lách to kèm theo giảm bạch cầu đa nhân trung tính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ội chứng felty (tỷ lệ 5%).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 Tim: viêm màng ngoài tim, rối loạn dẫn truyền,</a:t>
            </a:r>
          </a:p>
          <a:p>
            <a:pPr>
              <a:lnSpc>
                <a:spcPct val="120000"/>
              </a:lnSpc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tổn thương màng trong tim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Viêm mống mắt: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ội chứng Sjogren.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Tràn dịch màng phổi, xơ phổi gặp 1-2%.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Thiếu máu nhược sắc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  <a:p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692" y="3429000"/>
            <a:ext cx="3352801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555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72"/>
            <a:ext cx="7467600" cy="533399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x-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143000"/>
            <a:ext cx="76200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CRP,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Fibnnogen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 Rheumatoid factor = RF ), Antibodies to CCP ( anti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cpp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CT, MRI,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khớp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55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467600" cy="6397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x-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6" y="1219200"/>
            <a:ext cx="3733800" cy="51816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3.2 X-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khớp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,..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,..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2133600"/>
            <a:ext cx="51339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574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14400" y="49237"/>
            <a:ext cx="7772400" cy="6096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THỂ LÂM SÀNG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62000"/>
            <a:ext cx="7924800" cy="53340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5784521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4300"/>
            <a:ext cx="8229600" cy="6858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THỂ LÂM SÀNG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(+):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(-)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9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696200" cy="7921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CHẨN ĐOÁN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00"/>
            <a:ext cx="8382000" cy="44958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Tiêu chuẩn chẩn đoán của hội thấp Mỹ (ARA)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(1987):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 nhân nữ tuổi trung niên.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Viêm các khớp nhỏ (cổ tay, khớp bàn ngón, đốt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ngón gần, khớp gối, cổ chân, khuỷu).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Viêm khớp đối xứng.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Cứng khớp buổi sáng.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Diễn biến kéo dài trên 2 tháng.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914" y="96982"/>
            <a:ext cx="8229600" cy="9698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V. CHẨN ĐOÁN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Reiter.</a:t>
            </a:r>
          </a:p>
          <a:p>
            <a:pPr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 khớp trong luput ban đỏ, bệnh gút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10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05" y="184714"/>
            <a:ext cx="9143999" cy="68579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VI. ĐIỀU TRỊ VIÊM KHỚP DẠNG THẤP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003570"/>
              </p:ext>
            </p:extLst>
          </p:nvPr>
        </p:nvGraphicFramePr>
        <p:xfrm>
          <a:off x="82103" y="1734453"/>
          <a:ext cx="8979794" cy="357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457200" y="1017431"/>
            <a:ext cx="4752305" cy="4765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 NGUYÊN TẮC CHUNG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3167" y="5249395"/>
            <a:ext cx="7717665" cy="746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5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3">
            <a:extLst>
              <a:ext uri="{FF2B5EF4-FFF2-40B4-BE49-F238E27FC236}">
                <a16:creationId xmlns:a16="http://schemas.microsoft.com/office/drawing/2014/main" xmlns="" id="{10C630A5-EB76-41C7-8025-F6FC69F39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115" y="76200"/>
            <a:ext cx="2862970" cy="264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>
            <a:extLst>
              <a:ext uri="{FF2B5EF4-FFF2-40B4-BE49-F238E27FC236}">
                <a16:creationId xmlns:a16="http://schemas.microsoft.com/office/drawing/2014/main" xmlns="" id="{F50223A0-FE74-48BC-B70B-D1E9A6911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1"/>
            <a:ext cx="332358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>
            <a:extLst>
              <a:ext uri="{FF2B5EF4-FFF2-40B4-BE49-F238E27FC236}">
                <a16:creationId xmlns:a16="http://schemas.microsoft.com/office/drawing/2014/main" xmlns="" id="{CBCEDF95-A776-4B8C-8B93-ADB701B1C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115" y="3352801"/>
            <a:ext cx="286297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2F4BEA-97E0-4232-B6CC-52B12F2FCE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76200"/>
            <a:ext cx="3323589" cy="2599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4EF422-EE03-4AE8-AF6E-A446C30A7588}"/>
              </a:ext>
            </a:extLst>
          </p:cNvPr>
          <p:cNvSpPr txBox="1"/>
          <p:nvPr/>
        </p:nvSpPr>
        <p:spPr>
          <a:xfrm>
            <a:off x="908929" y="2752029"/>
            <a:ext cx="286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Nguyễn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Mỹ</a:t>
            </a:r>
            <a:r>
              <a:rPr lang="en-US" dirty="0"/>
              <a:t> Hằng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29DFDA-7A79-4136-8166-8D961FD65383}"/>
              </a:ext>
            </a:extLst>
          </p:cNvPr>
          <p:cNvSpPr txBox="1"/>
          <p:nvPr/>
        </p:nvSpPr>
        <p:spPr>
          <a:xfrm>
            <a:off x="4876800" y="274347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Trần</a:t>
            </a:r>
            <a:r>
              <a:rPr lang="en-US" dirty="0"/>
              <a:t> </a:t>
            </a:r>
            <a:r>
              <a:rPr lang="en-US" dirty="0" err="1"/>
              <a:t>Ngọc</a:t>
            </a:r>
            <a:r>
              <a:rPr lang="en-US" dirty="0"/>
              <a:t> </a:t>
            </a:r>
            <a:r>
              <a:rPr lang="en-US" dirty="0" err="1"/>
              <a:t>Tiên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68AA5E1-7A0C-4979-BF55-7468B45FAA89}"/>
              </a:ext>
            </a:extLst>
          </p:cNvPr>
          <p:cNvSpPr txBox="1"/>
          <p:nvPr/>
        </p:nvSpPr>
        <p:spPr>
          <a:xfrm>
            <a:off x="1235514" y="617244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Lâm</a:t>
            </a:r>
            <a:r>
              <a:rPr lang="en-US" dirty="0"/>
              <a:t> </a:t>
            </a:r>
            <a:r>
              <a:rPr lang="en-US" dirty="0" err="1"/>
              <a:t>Oanh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9F81385-23CF-403B-8DBB-785563EFD5AD}"/>
              </a:ext>
            </a:extLst>
          </p:cNvPr>
          <p:cNvSpPr txBox="1"/>
          <p:nvPr/>
        </p:nvSpPr>
        <p:spPr>
          <a:xfrm>
            <a:off x="4679951" y="612085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Nguyễn </a:t>
            </a:r>
            <a:r>
              <a:rPr lang="en-US" dirty="0" err="1"/>
              <a:t>Quốc</a:t>
            </a:r>
            <a:r>
              <a:rPr lang="en-US" dirty="0"/>
              <a:t> Fin</a:t>
            </a:r>
          </a:p>
        </p:txBody>
      </p:sp>
    </p:spTree>
    <p:extLst>
      <p:ext uri="{BB962C8B-B14F-4D97-AF65-F5344CB8AC3E}">
        <p14:creationId xmlns:p14="http://schemas.microsoft.com/office/powerpoint/2010/main" val="4070334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1740"/>
            <a:ext cx="9296400" cy="717550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ĐIỀU TRỊ VIÊM KHỚP DẠNG THẤP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752600"/>
            <a:ext cx="3429000" cy="4373563"/>
          </a:xfrm>
        </p:spPr>
        <p:txBody>
          <a:bodyPr/>
          <a:lstStyle/>
          <a:p>
            <a:r>
              <a:rPr lang="en-GB" b="1" dirty="0"/>
              <a:t>690.000₫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362" y="1083468"/>
            <a:ext cx="3276600" cy="46910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Giai đoạn I: Các thuốc kháng viêm không phải steroid (NSAIDs). ---Ức chế ưu thế COX2 (vì ít tương tác với MTX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 Giai đoạn II (thể trung bình): Corticosteroids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Prednisolone, Prednisone, Methylprednisolone ,meloxicam ,rofecoxib (vioxx)). </a:t>
            </a:r>
          </a:p>
          <a:p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518" y="935110"/>
            <a:ext cx="3429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77718" y="3047144"/>
            <a:ext cx="1548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690.000₫/</a:t>
            </a:r>
            <a:r>
              <a:rPr lang="en-GB" b="1" dirty="0" err="1"/>
              <a:t>hộp</a:t>
            </a:r>
            <a:endParaRPr lang="en-GB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518" y="3428999"/>
            <a:ext cx="3429000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60598" y="4907466"/>
            <a:ext cx="1406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  <a:p>
            <a:r>
              <a:rPr lang="en-GB" b="1" dirty="0"/>
              <a:t>5.500₫/</a:t>
            </a:r>
            <a:r>
              <a:rPr lang="en-GB" b="1" dirty="0" err="1"/>
              <a:t>ống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69843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930" y="-176632"/>
            <a:ext cx="7391400" cy="79375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VI. ĐIỀU TRỊ VIÊM KHỚP DẠNG THẤP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447800"/>
            <a:ext cx="3657600" cy="502920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4283" y="902732"/>
            <a:ext cx="3810000" cy="54102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Giai đoạn III, IV (thể nặng, tiến triển nhiều):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Prednisolon 1-1,5mg/kg/24h.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Đồng thời sử dụng một trong những biện pháp sau: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Methotrexat viên 2,5 mg và 7,5 mg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Các thuốc ức chế miễn dịch: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Cyclophosphamid (endoxan) viên 50 mg.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Azathioprin viên 50 mg. Liều bắt đầu 1,5 mg/kg/24h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647" y="1145345"/>
            <a:ext cx="2209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86717" y="356973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13.000đ/</a:t>
            </a:r>
            <a:r>
              <a:rPr lang="en-GB" b="1" dirty="0" err="1"/>
              <a:t>hộp</a:t>
            </a:r>
            <a:endParaRPr lang="en-GB" b="1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747" y="4044434"/>
            <a:ext cx="2819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68309" y="5754735"/>
            <a:ext cx="1645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.000đ/hộp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60864"/>
            <a:ext cx="2296438" cy="227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28965" y="3541906"/>
            <a:ext cx="1301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.000đ/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lọ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806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8438"/>
            <a:ext cx="8763000" cy="56356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VI. ĐIỀU TRỊ VIÊM KHỚP DẠNG THẤP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52500"/>
            <a:ext cx="8610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6.3. Điều trị ngoại khoa: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hỉ định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trong trường hợp điều trị nội khoa không hiệu quả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hương pháp: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FontTx/>
              <a:buChar char="-"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hay khớp nhân tạo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FontTx/>
              <a:buChar char="-"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ắt đầu xương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FontTx/>
              <a:buChar char="-"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hỉnh hình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làm dính một số khớp tránh biến chứng nguy hiểm</a:t>
            </a:r>
          </a:p>
        </p:txBody>
      </p:sp>
    </p:spTree>
    <p:extLst>
      <p:ext uri="{BB962C8B-B14F-4D97-AF65-F5344CB8AC3E}">
        <p14:creationId xmlns:p14="http://schemas.microsoft.com/office/powerpoint/2010/main" val="1475786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320116" cy="104923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VI. ĐIỀU TRỊ VIÊM KHỚP DẠNG THẤP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290"/>
            <a:ext cx="8229600" cy="44654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6.4. Điều trị bệnh viêm khớp dạng thấp theo y học cổ truyền dân tộc: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Y học cổ truyền gọi chung các bệnh khớp là chứng tý bao gồm: thấp tý, hàn tý, nhiệt tý, phong tý. Kê đơn theo từng loại bệnh kết hợp với châm cứu và bấm huyệt.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Các cây thuốc và vị thuốc có tác dụng chống viêm, giảm đau như: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- Thiên niên kiện, thổ phục linh, ngũ gia bì, ý dĩ, độc hoạt, phòng phong, hy thiêm, ngưu tất, lá lốt...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- Các loại cao động vật (hổ, trăn, rắn, khỉ , nai...).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- Cây trinh nữ, hạt mã tiền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458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8686799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VI. ĐIỀU TRỊ VIÊM KHỚP DẠNG THẤP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4920"/>
            <a:ext cx="9144000" cy="5715000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Clr>
                <a:srgbClr val="A53010"/>
              </a:buClr>
              <a:buNone/>
            </a:pPr>
            <a:r>
              <a:rPr lang="vi-VN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6.5.</a:t>
            </a:r>
            <a:r>
              <a:rPr lang="en-US" sz="2400" b="1" dirty="0">
                <a:solidFill>
                  <a:srgbClr val="3E3E3E"/>
                </a:solidFill>
                <a:latin typeface="+mj-lt"/>
              </a:rPr>
              <a:t>  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Các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biện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pháp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hỗ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trợ</a:t>
            </a:r>
            <a:r>
              <a:rPr lang="vi-VN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:</a:t>
            </a:r>
            <a:endParaRPr lang="en-US" sz="2400" dirty="0">
              <a:latin typeface="+mj-lt"/>
            </a:endParaRPr>
          </a:p>
          <a:p>
            <a:pPr marL="0" lvl="0" indent="0">
              <a:buClr>
                <a:srgbClr val="A53010"/>
              </a:buClr>
              <a:buNone/>
            </a:pPr>
            <a:r>
              <a:rPr lang="vi-VN" sz="2400" dirty="0">
                <a:solidFill>
                  <a:srgbClr val="3E3E3E"/>
                </a:solidFill>
              </a:rPr>
              <a:t>− </a:t>
            </a:r>
            <a:r>
              <a:rPr lang="vi-VN" sz="2400" dirty="0">
                <a:solidFill>
                  <a:srgbClr val="3E3E3E"/>
                </a:solidFill>
                <a:latin typeface="+mj-lt"/>
              </a:rPr>
              <a:t>Tập luyện, vận động</a:t>
            </a:r>
            <a:r>
              <a:rPr lang="vi-VN" sz="2400" dirty="0">
                <a:latin typeface="+mj-lt"/>
              </a:rPr>
              <a:t/>
            </a:r>
            <a:br>
              <a:rPr lang="vi-VN" sz="2400" dirty="0">
                <a:latin typeface="+mj-lt"/>
              </a:rPr>
            </a:br>
            <a:r>
              <a:rPr lang="vi-VN" sz="2400" dirty="0">
                <a:solidFill>
                  <a:srgbClr val="3E3E3E"/>
                </a:solidFill>
                <a:latin typeface="+mj-lt"/>
              </a:rPr>
              <a:t>− Trong đợt viêm cấp: để khớp nghỉ ở tư thế cơ năng, tránh kê, độn</a:t>
            </a:r>
            <a:r>
              <a:rPr lang="vi-VN" sz="2400" dirty="0">
                <a:latin typeface="+mj-lt"/>
              </a:rPr>
              <a:t/>
            </a:r>
            <a:br>
              <a:rPr lang="vi-VN" sz="2400" dirty="0">
                <a:latin typeface="+mj-lt"/>
              </a:rPr>
            </a:br>
            <a:r>
              <a:rPr lang="vi-VN" sz="2400" dirty="0">
                <a:solidFill>
                  <a:srgbClr val="3E3E3E"/>
                </a:solidFill>
                <a:latin typeface="+mj-lt"/>
              </a:rPr>
              <a:t>− Tập ngay khi giảm viêm, tăng dần, nhiều lần trong ngày, cả chủ động và thụ động theo đúng các chức năng sinh lý của khớp.</a:t>
            </a:r>
            <a:r>
              <a:rPr lang="vi-VN" sz="2400" dirty="0">
                <a:latin typeface="+mj-lt"/>
              </a:rPr>
              <a:t/>
            </a:r>
            <a:br>
              <a:rPr lang="vi-VN" sz="2400" dirty="0">
                <a:latin typeface="+mj-lt"/>
              </a:rPr>
            </a:br>
            <a:r>
              <a:rPr lang="vi-VN" sz="2400" dirty="0">
                <a:solidFill>
                  <a:srgbClr val="3E3E3E"/>
                </a:solidFill>
                <a:latin typeface="+mj-lt"/>
              </a:rPr>
              <a:t>− Phục hồi chức năng</a:t>
            </a:r>
            <a:r>
              <a:rPr lang="en-US" sz="2400" dirty="0">
                <a:solidFill>
                  <a:srgbClr val="3E3E3E"/>
                </a:solidFill>
                <a:latin typeface="+mj-lt"/>
              </a:rPr>
              <a:t>, </a:t>
            </a:r>
            <a:r>
              <a:rPr lang="vi-VN" sz="2400" dirty="0">
                <a:solidFill>
                  <a:srgbClr val="3E3E3E"/>
                </a:solidFill>
                <a:latin typeface="+mj-lt"/>
              </a:rPr>
              <a:t>vật lý trị liệu</a:t>
            </a:r>
            <a:r>
              <a:rPr lang="en-US" sz="2400" dirty="0">
                <a:solidFill>
                  <a:srgbClr val="3E3E3E"/>
                </a:solidFill>
                <a:latin typeface="+mj-lt"/>
              </a:rPr>
              <a:t>, </a:t>
            </a:r>
            <a:r>
              <a:rPr lang="vi-VN" sz="2400" dirty="0">
                <a:solidFill>
                  <a:srgbClr val="3E3E3E"/>
                </a:solidFill>
                <a:latin typeface="+mj-lt"/>
              </a:rPr>
              <a:t>Phẫu thuật chỉnh hình (cắt xương sửa trục, thay khớp nhân tạo khi có chỉ định)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80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2">
            <a:extLst>
              <a:ext uri="{FF2B5EF4-FFF2-40B4-BE49-F238E27FC236}">
                <a16:creationId xmlns:a16="http://schemas.microsoft.com/office/drawing/2014/main" xmlns="" id="{D7B0A157-18C1-4CD3-9516-88BB0581C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28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895547F4-180F-479D-A43D-442578A1BBA2}"/>
              </a:ext>
            </a:extLst>
          </p:cNvPr>
          <p:cNvSpPr/>
          <p:nvPr/>
        </p:nvSpPr>
        <p:spPr>
          <a:xfrm>
            <a:off x="8395134" y="5369683"/>
            <a:ext cx="604905" cy="4616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B7950816-DDB9-43CC-8ADC-79647FB59872}"/>
              </a:ext>
            </a:extLst>
          </p:cNvPr>
          <p:cNvSpPr/>
          <p:nvPr/>
        </p:nvSpPr>
        <p:spPr>
          <a:xfrm>
            <a:off x="327786" y="5241618"/>
            <a:ext cx="604905" cy="4616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67F092A5-883F-4DCB-8413-1A3F6C7C89CA}"/>
              </a:ext>
            </a:extLst>
          </p:cNvPr>
          <p:cNvSpPr/>
          <p:nvPr/>
        </p:nvSpPr>
        <p:spPr>
          <a:xfrm>
            <a:off x="8346494" y="3254109"/>
            <a:ext cx="604905" cy="4616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B90F875C-7B3A-4437-9F50-615850485F57}"/>
              </a:ext>
            </a:extLst>
          </p:cNvPr>
          <p:cNvSpPr/>
          <p:nvPr/>
        </p:nvSpPr>
        <p:spPr>
          <a:xfrm>
            <a:off x="157094" y="3381367"/>
            <a:ext cx="604905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FACFE66A-42E4-4D89-9022-9B1744E58CDF}"/>
              </a:ext>
            </a:extLst>
          </p:cNvPr>
          <p:cNvSpPr/>
          <p:nvPr/>
        </p:nvSpPr>
        <p:spPr>
          <a:xfrm>
            <a:off x="8395134" y="1104172"/>
            <a:ext cx="604905" cy="4616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53448657-DB63-49E2-810E-6C0A2D067F25}"/>
              </a:ext>
            </a:extLst>
          </p:cNvPr>
          <p:cNvSpPr/>
          <p:nvPr/>
        </p:nvSpPr>
        <p:spPr>
          <a:xfrm>
            <a:off x="422023" y="1231470"/>
            <a:ext cx="604905" cy="4616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AB30AF78-5863-40B6-BD46-9888ADEE87FA}"/>
              </a:ext>
            </a:extLst>
          </p:cNvPr>
          <p:cNvSpPr txBox="1">
            <a:spLocks/>
          </p:cNvSpPr>
          <p:nvPr/>
        </p:nvSpPr>
        <p:spPr>
          <a:xfrm>
            <a:off x="1031877" y="212309"/>
            <a:ext cx="8229600" cy="431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125D0E94-EB2D-466D-A871-BD40BEE051EE}"/>
              </a:ext>
            </a:extLst>
          </p:cNvPr>
          <p:cNvSpPr txBox="1">
            <a:spLocks/>
          </p:cNvSpPr>
          <p:nvPr/>
        </p:nvSpPr>
        <p:spPr>
          <a:xfrm>
            <a:off x="1031877" y="1143000"/>
            <a:ext cx="3124200" cy="457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xmlns="" id="{8392AAA3-315E-46EE-9D66-562AC349064D}"/>
              </a:ext>
            </a:extLst>
          </p:cNvPr>
          <p:cNvSpPr txBox="1">
            <a:spLocks/>
          </p:cNvSpPr>
          <p:nvPr/>
        </p:nvSpPr>
        <p:spPr>
          <a:xfrm>
            <a:off x="1447800" y="1662082"/>
            <a:ext cx="22000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9CDB98E6-B410-494C-820B-7DADE21749F0}"/>
              </a:ext>
            </a:extLst>
          </p:cNvPr>
          <p:cNvSpPr txBox="1">
            <a:spLocks/>
          </p:cNvSpPr>
          <p:nvPr/>
        </p:nvSpPr>
        <p:spPr>
          <a:xfrm>
            <a:off x="803277" y="3203846"/>
            <a:ext cx="4343400" cy="4503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245261C-F364-4A99-802C-32DC62D32994}"/>
              </a:ext>
            </a:extLst>
          </p:cNvPr>
          <p:cNvSpPr txBox="1"/>
          <p:nvPr/>
        </p:nvSpPr>
        <p:spPr>
          <a:xfrm>
            <a:off x="879477" y="52619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Chẩn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Đoán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37487ADB-36CC-4DB7-B9C2-7B8E20281095}"/>
              </a:ext>
            </a:extLst>
          </p:cNvPr>
          <p:cNvSpPr txBox="1">
            <a:spLocks/>
          </p:cNvSpPr>
          <p:nvPr/>
        </p:nvSpPr>
        <p:spPr>
          <a:xfrm>
            <a:off x="5478588" y="1188590"/>
            <a:ext cx="2320923" cy="4960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F6BECD6E-49B7-4CC2-A9BA-FA6920A63DB3}"/>
              </a:ext>
            </a:extLst>
          </p:cNvPr>
          <p:cNvSpPr txBox="1">
            <a:spLocks/>
          </p:cNvSpPr>
          <p:nvPr/>
        </p:nvSpPr>
        <p:spPr>
          <a:xfrm>
            <a:off x="5672402" y="1745441"/>
            <a:ext cx="2320923" cy="9762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xmlns="" id="{93197AD7-0BB4-429B-B50E-6C4718690510}"/>
              </a:ext>
            </a:extLst>
          </p:cNvPr>
          <p:cNvSpPr txBox="1">
            <a:spLocks/>
          </p:cNvSpPr>
          <p:nvPr/>
        </p:nvSpPr>
        <p:spPr>
          <a:xfrm>
            <a:off x="5442895" y="3199034"/>
            <a:ext cx="2779936" cy="4503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xmlns="" id="{ECB8B713-AD8E-4A8A-8BCE-71B7D4276234}"/>
              </a:ext>
            </a:extLst>
          </p:cNvPr>
          <p:cNvSpPr txBox="1">
            <a:spLocks/>
          </p:cNvSpPr>
          <p:nvPr/>
        </p:nvSpPr>
        <p:spPr>
          <a:xfrm>
            <a:off x="5197545" y="3779370"/>
            <a:ext cx="3962400" cy="1457250"/>
          </a:xfrm>
          <a:prstGeom prst="rect">
            <a:avLst/>
          </a:prstGeom>
        </p:spPr>
        <p:txBody>
          <a:bodyPr numCol="2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5888DF2-7624-43D2-A0C9-708D92AC801B}"/>
              </a:ext>
            </a:extLst>
          </p:cNvPr>
          <p:cNvSpPr txBox="1"/>
          <p:nvPr/>
        </p:nvSpPr>
        <p:spPr>
          <a:xfrm>
            <a:off x="5271885" y="5306085"/>
            <a:ext cx="3119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ĐIỀU TRỊ VIÊM KHỚP DẠNG THẤP</a:t>
            </a:r>
            <a:endParaRPr lang="en-US" sz="2200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0B69EB3D-74CF-4A56-AC24-A3C8F5D9D9AD}"/>
              </a:ext>
            </a:extLst>
          </p:cNvPr>
          <p:cNvSpPr txBox="1">
            <a:spLocks/>
          </p:cNvSpPr>
          <p:nvPr/>
        </p:nvSpPr>
        <p:spPr>
          <a:xfrm>
            <a:off x="584067" y="1111206"/>
            <a:ext cx="355865" cy="10280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FontAwesome"/>
              </a:rPr>
              <a:t>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F1BCC7C-B030-4460-99AB-536EA0CF647A}"/>
              </a:ext>
            </a:extLst>
          </p:cNvPr>
          <p:cNvSpPr txBox="1"/>
          <p:nvPr/>
        </p:nvSpPr>
        <p:spPr>
          <a:xfrm>
            <a:off x="8532764" y="1076980"/>
            <a:ext cx="704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II</a:t>
            </a:r>
            <a:endParaRPr lang="en-US" sz="2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8F6952A-57CC-4114-9A9A-5426028BA596}"/>
              </a:ext>
            </a:extLst>
          </p:cNvPr>
          <p:cNvSpPr txBox="1"/>
          <p:nvPr/>
        </p:nvSpPr>
        <p:spPr>
          <a:xfrm flipH="1">
            <a:off x="198118" y="3381367"/>
            <a:ext cx="563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7E35824-7E39-4CB4-B3F2-B68E2DAB9CFD}"/>
              </a:ext>
            </a:extLst>
          </p:cNvPr>
          <p:cNvSpPr txBox="1"/>
          <p:nvPr/>
        </p:nvSpPr>
        <p:spPr>
          <a:xfrm>
            <a:off x="8466065" y="3255097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BD269CB-A862-45B2-ACED-1AC86B7F9BEC}"/>
              </a:ext>
            </a:extLst>
          </p:cNvPr>
          <p:cNvSpPr txBox="1"/>
          <p:nvPr/>
        </p:nvSpPr>
        <p:spPr>
          <a:xfrm>
            <a:off x="380999" y="522726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194F8D4-5257-4E2C-A04F-583C9693FA41}"/>
              </a:ext>
            </a:extLst>
          </p:cNvPr>
          <p:cNvSpPr txBox="1"/>
          <p:nvPr/>
        </p:nvSpPr>
        <p:spPr>
          <a:xfrm>
            <a:off x="8402757" y="534731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VI</a:t>
            </a:r>
          </a:p>
        </p:txBody>
      </p:sp>
    </p:spTree>
    <p:extLst>
      <p:ext uri="{BB962C8B-B14F-4D97-AF65-F5344CB8AC3E}">
        <p14:creationId xmlns:p14="http://schemas.microsoft.com/office/powerpoint/2010/main" val="2724697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" y="494560"/>
            <a:ext cx="8991600" cy="131196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NGHĨA, NGUYÊN NHÂN, VÀ CƠ CHẾ BỆNH SINH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828800"/>
            <a:ext cx="8763000" cy="4724400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bệnh tự miễn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 mạn tính tổ chức liên kết màng hoạt dịch</a:t>
            </a:r>
          </a:p>
          <a:p>
            <a:pPr marL="457200" indent="-457200" algn="l">
              <a:buFontTx/>
              <a:buChar char="-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 thương khớp ngoại vi</a:t>
            </a:r>
          </a:p>
          <a:p>
            <a:pPr marL="457200" indent="-457200" algn="l">
              <a:buFont typeface="Symbol" panose="05050102010706020507" pitchFamily="18" charset="2"/>
              <a:buChar char="Þ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 cơ biến dạng dính và cứng khớp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3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886700" cy="66260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NGUYÊN NHÂN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968698" cy="6022094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tự miễn hệ thống, nhiều yếu tố tham gia: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tố tác nhân gây bệnh: vius </a:t>
            </a:r>
            <a:r>
              <a:rPr lang="vi-VN" dirty="0">
                <a:latin typeface="+mj-lt"/>
              </a:rPr>
              <a:t>epstein-barr</a:t>
            </a:r>
          </a:p>
          <a:p>
            <a:pPr>
              <a:buFontTx/>
              <a:buChar char="-"/>
            </a:pPr>
            <a:r>
              <a:rPr lang="vi-VN" dirty="0">
                <a:latin typeface="+mj-lt"/>
              </a:rPr>
              <a:t>Yếu tố cơ địa: nữ, 25-55 tuổi</a:t>
            </a:r>
          </a:p>
          <a:p>
            <a:pPr>
              <a:buFontTx/>
              <a:buChar char="-"/>
            </a:pPr>
            <a:r>
              <a:rPr lang="vi-VN" dirty="0">
                <a:latin typeface="+mj-lt"/>
              </a:rPr>
              <a:t>Yếu tố di truyền: tỉ lệ mắc bệnh cao ở người thân gia đình BN</a:t>
            </a:r>
            <a:r>
              <a:rPr lang="en-GB" dirty="0">
                <a:latin typeface="+mj-lt"/>
              </a:rPr>
              <a:t>, n</a:t>
            </a:r>
            <a:r>
              <a:rPr lang="vi-VN" dirty="0">
                <a:latin typeface="+mj-lt"/>
              </a:rPr>
              <a:t>hững cặp sinh đôi cùng trứng và mối liên quan giữa kháng nguyên hoà hợp tổ</a:t>
            </a:r>
            <a:r>
              <a:rPr lang="en-GB" dirty="0">
                <a:latin typeface="+mj-lt"/>
              </a:rPr>
              <a:t> </a:t>
            </a:r>
            <a:r>
              <a:rPr lang="vi-VN" dirty="0">
                <a:latin typeface="+mj-lt"/>
              </a:rPr>
              <a:t>chức HLA-DR4 và bệnh viêm khớp dạng thấp</a:t>
            </a:r>
            <a:endParaRPr lang="vi-VN" sz="35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37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86" y="1600200"/>
            <a:ext cx="3316287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3000"/>
            <a:ext cx="44561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1143000"/>
            <a:ext cx="257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Epstein Barr Virus - HBV</a:t>
            </a:r>
          </a:p>
        </p:txBody>
      </p:sp>
    </p:spTree>
    <p:extLst>
      <p:ext uri="{BB962C8B-B14F-4D97-AF65-F5344CB8AC3E}">
        <p14:creationId xmlns:p14="http://schemas.microsoft.com/office/powerpoint/2010/main" val="384140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77074"/>
            <a:ext cx="7467600" cy="6397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CƠ CHẾ BỆNH SINH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1"/>
            <a:ext cx="7620000" cy="5181600"/>
          </a:xfrm>
        </p:spPr>
      </p:pic>
    </p:spTree>
    <p:extLst>
      <p:ext uri="{BB962C8B-B14F-4D97-AF65-F5344CB8AC3E}">
        <p14:creationId xmlns:p14="http://schemas.microsoft.com/office/powerpoint/2010/main" val="1163162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7585"/>
            <a:ext cx="7467600" cy="6397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876800" cy="5715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2.1. Giai đoạn khởi phát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2600" dirty="0">
                <a:latin typeface="Times New Roman" pitchFamily="18" charset="0"/>
                <a:cs typeface="Times New Roman" pitchFamily="18" charset="0"/>
              </a:rPr>
            </a:b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Bệnh có thể bắt đầu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tăng dần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>
                <a:latin typeface="Times New Roman" pitchFamily="18" charset="0"/>
                <a:cs typeface="Times New Roman" pitchFamily="18" charset="0"/>
              </a:rPr>
            </a:b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ó thể sốt nhẹ, gầy sút, chán 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>
                <a:latin typeface="Times New Roman" pitchFamily="18" charset="0"/>
                <a:cs typeface="Times New Roman" pitchFamily="18" charset="0"/>
              </a:rPr>
            </a:b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mệt mỏi.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GB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Các khớp bị viêm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hời kỳ này kéo dài vài tuần, có khi vài tháng.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>
                <a:latin typeface="Times New Roman" pitchFamily="18" charset="0"/>
                <a:cs typeface="Times New Roman" pitchFamily="18" charset="0"/>
              </a:rPr>
            </a:b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Tình trạng viêm khớp tăng dần và chuyển sang khớp khác.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>
                <a:latin typeface="Times New Roman" pitchFamily="18" charset="0"/>
                <a:cs typeface="Times New Roman" pitchFamily="18" charset="0"/>
              </a:rPr>
            </a:br>
            <a:endParaRPr 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82" y="1639824"/>
            <a:ext cx="3170649" cy="354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551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7162"/>
            <a:ext cx="7467600" cy="6397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5181600" cy="5867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GB" sz="2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. Giai đoạn </a:t>
            </a:r>
            <a:r>
              <a:rPr lang="en-GB" sz="22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 phát</a:t>
            </a:r>
            <a:endParaRPr lang="en-GB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 Bệnh nhân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• Khớp cổ tay: sưng về phía mu tay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nổi gồ lên trông như cái “thìa úp” hoặc như “lưng con lạc đà”.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• Khớp ngón tay: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biến dạng, dính giống “cổ thiên nga”, ngón cái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chữ Z.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• Khớp gối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túi phình Baker, teo cơ đùi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cẳng chân. Khớp gối dính ở tư thế nửa co.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• Khớp khuỷu: sưng, đau, hạn chế vận động gấp duỗi.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endParaRPr lang="en-US" sz="2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40277"/>
            <a:ext cx="3359817" cy="151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08" y="4495800"/>
            <a:ext cx="3359817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22" y="1066800"/>
            <a:ext cx="335981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7040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4&quot;/&gt;&lt;/object&gt;&lt;object type=&quot;3&quot; unique_id=&quot;10004&quot;&gt;&lt;property id=&quot;20148&quot; value=&quot;5&quot;/&gt;&lt;property id=&quot;20300&quot; value=&quot;Slide 2&quot;/&gt;&lt;property id=&quot;20307&quot; value=&quot;272&quot;/&gt;&lt;/object&gt;&lt;object type=&quot;3&quot; unique_id=&quot;10005&quot;&gt;&lt;property id=&quot;20148&quot; value=&quot;5&quot;/&gt;&lt;property id=&quot;20300&quot; value=&quot;Slide 3&quot;/&gt;&lt;property id=&quot;20307&quot; value=&quot;293&quot;/&gt;&lt;/object&gt;&lt;object type=&quot;3&quot; unique_id=&quot;10006&quot;&gt;&lt;property id=&quot;20148&quot; value=&quot;5&quot;/&gt;&lt;property id=&quot;20300&quot; value=&quot;Slide 4 - &amp;quot;I. ĐỊNH NGHĨA, NGUYÊN NHÂN, VÀ CƠ CHẾ BỆNH SINH&amp;quot;&quot;/&gt;&lt;property id=&quot;20307&quot; value=&quot;267&quot;/&gt;&lt;/object&gt;&lt;object type=&quot;3&quot; unique_id=&quot;10007&quot;&gt;&lt;property id=&quot;20148&quot; value=&quot;5&quot;/&gt;&lt;property id=&quot;20300&quot; value=&quot;Slide 5 - &amp;quot;2. NGUYÊN NHÂN&amp;quot;&quot;/&gt;&lt;property id=&quot;20307&quot; value=&quot;268&quot;/&gt;&lt;/object&gt;&lt;object type=&quot;3&quot; unique_id=&quot;10008&quot;&gt;&lt;property id=&quot;20148&quot; value=&quot;5&quot;/&gt;&lt;property id=&quot;20300&quot; value=&quot;Slide 6&quot;/&gt;&lt;property id=&quot;20307&quot; value=&quot;287&quot;/&gt;&lt;/object&gt;&lt;object type=&quot;3&quot; unique_id=&quot;10009&quot;&gt;&lt;property id=&quot;20148&quot; value=&quot;5&quot;/&gt;&lt;property id=&quot;20300&quot; value=&quot;Slide 7 - &amp;quot;3. CƠ CHẾ BỆNH SINH&amp;quot;&quot;/&gt;&lt;property id=&quot;20307&quot; value=&quot;269&quot;/&gt;&lt;/object&gt;&lt;object type=&quot;3&quot; unique_id=&quot;10010&quot;&gt;&lt;property id=&quot;20148&quot; value=&quot;5&quot;/&gt;&lt;property id=&quot;20300&quot; value=&quot;Slide 8 - &amp;quot;II. Lâm sàng &amp;quot;&quot;/&gt;&lt;property id=&quot;20307&quot; value=&quot;283&quot;/&gt;&lt;/object&gt;&lt;object type=&quot;3&quot; unique_id=&quot;10011&quot;&gt;&lt;property id=&quot;20148&quot; value=&quot;5&quot;/&gt;&lt;property id=&quot;20300&quot; value=&quot;Slide 9 - &amp;quot;II. Lâm sàng &amp;quot;&quot;/&gt;&lt;property id=&quot;20307&quot; value=&quot;284&quot;/&gt;&lt;/object&gt;&lt;object type=&quot;3&quot; unique_id=&quot;10012&quot;&gt;&lt;property id=&quot;20148&quot; value=&quot;5&quot;/&gt;&lt;property id=&quot;20300&quot; value=&quot;Slide 10 - &amp;quot;II. Lâm sàng &amp;quot;&quot;/&gt;&lt;property id=&quot;20307&quot; value=&quot;285&quot;/&gt;&lt;/object&gt;&lt;object type=&quot;3&quot; unique_id=&quot;10013&quot;&gt;&lt;property id=&quot;20148&quot; value=&quot;5&quot;/&gt;&lt;property id=&quot;20300&quot; value=&quot;Slide 11 - &amp;quot;II. Lâm sàng &amp;quot;&quot;/&gt;&lt;property id=&quot;20307&quot; value=&quot;288&quot;/&gt;&lt;/object&gt;&lt;object type=&quot;3&quot; unique_id=&quot;10014&quot;&gt;&lt;property id=&quot;20148&quot; value=&quot;5&quot;/&gt;&lt;property id=&quot;20300&quot; value=&quot;Slide 12 - &amp;quot;II. Lâm sàng &amp;quot;&quot;/&gt;&lt;property id=&quot;20307&quot; value=&quot;289&quot;/&gt;&lt;/object&gt;&lt;object type=&quot;3&quot; unique_id=&quot;10015&quot;&gt;&lt;property id=&quot;20148&quot; value=&quot;5&quot;/&gt;&lt;property id=&quot;20300&quot; value=&quot;Slide 13 - &amp;quot;III. Xét nghiệm và x-quang &amp;quot;&quot;/&gt;&lt;property id=&quot;20307&quot; value=&quot;280&quot;/&gt;&lt;/object&gt;&lt;object type=&quot;3&quot; unique_id=&quot;10016&quot;&gt;&lt;property id=&quot;20148&quot; value=&quot;5&quot;/&gt;&lt;property id=&quot;20300&quot; value=&quot;Slide 14 - &amp;quot;III. Xét nghiệm và x-quang &amp;quot;&quot;/&gt;&lt;property id=&quot;20307&quot; value=&quot;281&quot;/&gt;&lt;/object&gt;&lt;object type=&quot;3&quot; unique_id=&quot;10017&quot;&gt;&lt;property id=&quot;20148&quot; value=&quot;5&quot;/&gt;&lt;property id=&quot;20300&quot; value=&quot;Slide 15 - &amp;quot;IV. THỂ LÂM SÀNG&amp;quot;&quot;/&gt;&lt;property id=&quot;20307&quot; value=&quot;261&quot;/&gt;&lt;/object&gt;&lt;object type=&quot;3&quot; unique_id=&quot;10018&quot;&gt;&lt;property id=&quot;20148&quot; value=&quot;5&quot;/&gt;&lt;property id=&quot;20300&quot; value=&quot;Slide 16 - &amp;quot;IV. THỂ LÂM SÀNG &amp;quot;&quot;/&gt;&lt;property id=&quot;20307&quot; value=&quot;262&quot;/&gt;&lt;/object&gt;&lt;object type=&quot;3&quot; unique_id=&quot;10019&quot;&gt;&lt;property id=&quot;20148&quot; value=&quot;5&quot;/&gt;&lt;property id=&quot;20300&quot; value=&quot;Slide 17 - &amp;quot;V. CHẨN ĐOÁN&amp;quot;&quot;/&gt;&lt;property id=&quot;20307&quot; value=&quot;263&quot;/&gt;&lt;/object&gt;&lt;object type=&quot;3&quot; unique_id=&quot;10020&quot;&gt;&lt;property id=&quot;20148&quot; value=&quot;5&quot;/&gt;&lt;property id=&quot;20300&quot; value=&quot;Slide 18 - &amp;quot;V. CHẨN ĐOÁN&amp;quot;&quot;/&gt;&lt;property id=&quot;20307&quot; value=&quot;264&quot;/&gt;&lt;/object&gt;&lt;object type=&quot;3&quot; unique_id=&quot;10021&quot;&gt;&lt;property id=&quot;20148&quot; value=&quot;5&quot;/&gt;&lt;property id=&quot;20300&quot; value=&quot;Slide 19 - &amp;quot;VI. ĐIỀU TRỊ VIÊM KHỚP DẠNG THẤP&amp;quot;&quot;/&gt;&lt;property id=&quot;20307&quot; value=&quot;276&quot;/&gt;&lt;/object&gt;&lt;object type=&quot;3&quot; unique_id=&quot;10022&quot;&gt;&lt;property id=&quot;20148&quot; value=&quot;5&quot;/&gt;&lt;property id=&quot;20300&quot; value=&quot;Slide 20 - &amp;quot;VI. ĐIỀU TRỊ VIÊM KHỚP DẠNG THẤP&amp;quot;&quot;/&gt;&lt;property id=&quot;20307&quot; value=&quot;291&quot;/&gt;&lt;/object&gt;&lt;object type=&quot;3&quot; unique_id=&quot;10023&quot;&gt;&lt;property id=&quot;20148&quot; value=&quot;5&quot;/&gt;&lt;property id=&quot;20300&quot; value=&quot;Slide 21 - &amp;quot;VI. ĐIỀU TRỊ VIÊM KHỚP DẠNG THẤP&amp;quot;&quot;/&gt;&lt;property id=&quot;20307&quot; value=&quot;290&quot;/&gt;&lt;/object&gt;&lt;object type=&quot;3&quot; unique_id=&quot;10024&quot;&gt;&lt;property id=&quot;20148&quot; value=&quot;5&quot;/&gt;&lt;property id=&quot;20300&quot; value=&quot;Slide 22 - &amp;quot;VI. ĐIỀU TRỊ VIÊM KHỚP DẠNG THẤP&amp;quot;&quot;/&gt;&lt;property id=&quot;20307&quot; value=&quot;278&quot;/&gt;&lt;/object&gt;&lt;object type=&quot;3&quot; unique_id=&quot;10025&quot;&gt;&lt;property id=&quot;20148&quot; value=&quot;5&quot;/&gt;&lt;property id=&quot;20300&quot; value=&quot;Slide 23 - &amp;quot;VI. ĐIỀU TRỊ VIÊM KHỚP DẠNG THẤP&amp;quot;&quot;/&gt;&lt;property id=&quot;20307&quot; value=&quot;292&quot;/&gt;&lt;/object&gt;&lt;object type=&quot;3&quot; unique_id=&quot;10026&quot;&gt;&lt;property id=&quot;20148&quot; value=&quot;5&quot;/&gt;&lt;property id=&quot;20300&quot; value=&quot;Slide 24 - &amp;quot;VI. ĐIỀU TRỊ VIÊM KHỚP DẠNG THẤP&amp;quot;&quot;/&gt;&lt;property id=&quot;20307&quot; value=&quot;279&quot;/&gt;&lt;/object&gt;&lt;object type=&quot;3&quot; unique_id=&quot;10027&quot;&gt;&lt;property id=&quot;20148&quot; value=&quot;5&quot;/&gt;&lt;property id=&quot;20300&quot; value=&quot;Slide 25&quot;/&gt;&lt;property id=&quot;20307&quot; value=&quot;273&quot;/&gt;&lt;/object&gt;&lt;/object&gt;&lt;object type=&quot;8&quot; unique_id=&quot;1005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Gallery">
      <a:majorFont>
        <a:latin typeface="Century Gothic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1883</TotalTime>
  <Words>1354</Words>
  <Application>Microsoft Office PowerPoint</Application>
  <PresentationFormat>On-screen Show (4:3)</PresentationFormat>
  <Paragraphs>172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Gallery</vt:lpstr>
      <vt:lpstr>PowerPoint Presentation</vt:lpstr>
      <vt:lpstr>PowerPoint Presentation</vt:lpstr>
      <vt:lpstr>PowerPoint Presentation</vt:lpstr>
      <vt:lpstr>I. ĐỊNH NGHĨA, NGUYÊN NHÂN, VÀ CƠ CHẾ BỆNH SINH</vt:lpstr>
      <vt:lpstr>2. NGUYÊN NHÂN</vt:lpstr>
      <vt:lpstr>PowerPoint Presentation</vt:lpstr>
      <vt:lpstr>3. CƠ CHẾ BỆNH SINH</vt:lpstr>
      <vt:lpstr>II. Lâm sàng </vt:lpstr>
      <vt:lpstr>II. Lâm sàng </vt:lpstr>
      <vt:lpstr>II. Lâm sàng </vt:lpstr>
      <vt:lpstr>II. Lâm sàng </vt:lpstr>
      <vt:lpstr>II. Lâm sàng </vt:lpstr>
      <vt:lpstr>III. Xét nghiệm và x-quang </vt:lpstr>
      <vt:lpstr>III. Xét nghiệm và x-quang </vt:lpstr>
      <vt:lpstr>IV. THỂ LÂM SÀNG</vt:lpstr>
      <vt:lpstr>IV. THỂ LÂM SÀNG </vt:lpstr>
      <vt:lpstr>V. CHẨN ĐOÁN</vt:lpstr>
      <vt:lpstr>V. CHẨN ĐOÁN</vt:lpstr>
      <vt:lpstr>VI. ĐIỀU TRỊ VIÊM KHỚP DẠNG THẤP</vt:lpstr>
      <vt:lpstr>VI. ĐIỀU TRỊ VIÊM KHỚP DẠNG THẤP</vt:lpstr>
      <vt:lpstr>VI. ĐIỀU TRỊ VIÊM KHỚP DẠNG THẤP</vt:lpstr>
      <vt:lpstr>VI. ĐIỀU TRỊ VIÊM KHỚP DẠNG THẤP</vt:lpstr>
      <vt:lpstr>VI. ĐIỀU TRỊ VIÊM KHỚP DẠNG THẤP</vt:lpstr>
      <vt:lpstr>VI. ĐIỀU TRỊ VIÊM KHỚP DẠNG THẤP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Lâm sàng. 2.1. Giai đoạn khởi phát:  • Bệnh thường khởi phát sau yếu tố như: nhiễm khuẩn cấp tính, bán cấp tính, chấn thương, mổ xẻ, cảm lạnh, căng thẳng thể lực hay thần kinh • Bệnh có thể bắt đầu một cách từ từ tăng dần, có 70% bắt đầu bằng viêm một khớp, 15% bắt đầu đột ngột, 30% bắt đầu viêm khớp nhỏ: cổ tay, bàn ngón, khớp đốt gần.  • Bệnh nhân có thể sốt nhẹ, gầy sút, chán ăn, mệt mỏi.  • Các khớp bị viêm: sưng, hơi nóng, đau; đau tăng về đêm về sáng, có cứng khớp buổi sáng, có thể có tràn dịch ổ khớp. • Thời kỳ này kéo dài vài tuần, có khi vài tháng.  • Tình trạng viêm khớp tăng dần và chuyển sang khớp khác.</dc:title>
  <dc:creator>Windows User</dc:creator>
  <cp:lastModifiedBy>AutoBVT</cp:lastModifiedBy>
  <cp:revision>57</cp:revision>
  <dcterms:created xsi:type="dcterms:W3CDTF">2017-01-11T09:06:29Z</dcterms:created>
  <dcterms:modified xsi:type="dcterms:W3CDTF">2018-05-11T07:50:45Z</dcterms:modified>
</cp:coreProperties>
</file>