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CBAE0-0E20-4409-8C21-76647024A4A6}"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CBAE0-0E20-4409-8C21-76647024A4A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CBAE0-0E20-4409-8C21-76647024A4A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CBAE0-0E20-4409-8C21-76647024A4A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CBAE0-0E20-4409-8C21-76647024A4A6}"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CBAE0-0E20-4409-8C21-76647024A4A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CBAE0-0E20-4409-8C21-76647024A4A6}"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CBAE0-0E20-4409-8C21-76647024A4A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CBAE0-0E20-4409-8C21-76647024A4A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CBAE0-0E20-4409-8C21-76647024A4A6}"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E9348A-B93D-4B0A-86F6-02D0F9EE7DBF}" type="datetimeFigureOut">
              <a:rPr lang="en-US" smtClean="0"/>
              <a:t>3/6/2017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CBAE0-0E20-4409-8C21-76647024A4A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6E9348A-B93D-4B0A-86F6-02D0F9EE7DBF}" type="datetimeFigureOut">
              <a:rPr lang="en-US" smtClean="0"/>
              <a:t>3/6/2017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4BCBAE0-0E20-4409-8C21-76647024A4A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848600" cy="1241425"/>
          </a:xfrm>
        </p:spPr>
        <p:txBody>
          <a:bodyPr/>
          <a:lstStyle/>
          <a:p>
            <a:pPr algn="ctr"/>
            <a:r>
              <a:rPr lang="en-US" sz="6000" b="1" dirty="0" smtClean="0"/>
              <a:t>CƯỜNG GIÁP</a:t>
            </a:r>
            <a:endParaRPr lang="en-US" sz="6000" b="1" dirty="0"/>
          </a:p>
        </p:txBody>
      </p:sp>
      <p:sp>
        <p:nvSpPr>
          <p:cNvPr id="3" name="Subtitle 2"/>
          <p:cNvSpPr>
            <a:spLocks noGrp="1"/>
          </p:cNvSpPr>
          <p:nvPr>
            <p:ph type="subTitle" idx="1"/>
          </p:nvPr>
        </p:nvSpPr>
        <p:spPr>
          <a:xfrm>
            <a:off x="4876800" y="3200400"/>
            <a:ext cx="4114800" cy="2133600"/>
          </a:xfrm>
        </p:spPr>
        <p:txBody>
          <a:bodyPr>
            <a:normAutofit fontScale="70000" lnSpcReduction="20000"/>
          </a:bodyPr>
          <a:lstStyle/>
          <a:p>
            <a:pPr algn="r"/>
            <a:r>
              <a:rPr lang="en-US" i="1" dirty="0" smtClean="0"/>
              <a:t>GV </a:t>
            </a:r>
            <a:r>
              <a:rPr lang="en-US" i="1" dirty="0" err="1" smtClean="0"/>
              <a:t>hướng</a:t>
            </a:r>
            <a:r>
              <a:rPr lang="en-US" i="1" dirty="0" smtClean="0"/>
              <a:t> </a:t>
            </a:r>
            <a:r>
              <a:rPr lang="en-US" i="1" dirty="0" err="1" smtClean="0"/>
              <a:t>dẫn</a:t>
            </a:r>
            <a:r>
              <a:rPr lang="en-US" i="1" dirty="0" smtClean="0"/>
              <a:t>: </a:t>
            </a:r>
            <a:r>
              <a:rPr lang="en-US" i="1" dirty="0" err="1" smtClean="0"/>
              <a:t>thầy</a:t>
            </a:r>
            <a:r>
              <a:rPr lang="en-US" i="1" dirty="0" smtClean="0"/>
              <a:t> </a:t>
            </a:r>
            <a:r>
              <a:rPr lang="en-US" i="1" dirty="0" err="1" smtClean="0"/>
              <a:t>Nguyễn</a:t>
            </a:r>
            <a:r>
              <a:rPr lang="en-US" i="1" dirty="0" smtClean="0"/>
              <a:t> </a:t>
            </a:r>
            <a:r>
              <a:rPr lang="en-US" i="1" dirty="0" err="1" smtClean="0"/>
              <a:t>Phúc</a:t>
            </a:r>
            <a:r>
              <a:rPr lang="en-US" i="1" dirty="0" smtClean="0"/>
              <a:t> </a:t>
            </a:r>
            <a:r>
              <a:rPr lang="en-US" i="1" dirty="0" err="1" smtClean="0"/>
              <a:t>Học</a:t>
            </a:r>
            <a:endParaRPr lang="en-US" i="1" dirty="0" smtClean="0"/>
          </a:p>
          <a:p>
            <a:pPr algn="r"/>
            <a:r>
              <a:rPr lang="en-US" i="1" dirty="0" err="1" smtClean="0"/>
              <a:t>Nhóm</a:t>
            </a:r>
            <a:r>
              <a:rPr lang="en-US" i="1" dirty="0" smtClean="0"/>
              <a:t> 2:</a:t>
            </a:r>
          </a:p>
          <a:p>
            <a:pPr algn="r"/>
            <a:r>
              <a:rPr lang="en-US" dirty="0" err="1" smtClean="0"/>
              <a:t>Nguyễn</a:t>
            </a:r>
            <a:r>
              <a:rPr lang="en-US" dirty="0" smtClean="0"/>
              <a:t> </a:t>
            </a:r>
            <a:r>
              <a:rPr lang="en-US" dirty="0" err="1" smtClean="0"/>
              <a:t>Quốc</a:t>
            </a:r>
            <a:r>
              <a:rPr lang="en-US" dirty="0" smtClean="0"/>
              <a:t> </a:t>
            </a:r>
            <a:r>
              <a:rPr lang="en-US" dirty="0" err="1" smtClean="0"/>
              <a:t>Huy</a:t>
            </a:r>
            <a:endParaRPr lang="en-US" dirty="0" smtClean="0"/>
          </a:p>
          <a:p>
            <a:pPr algn="r"/>
            <a:r>
              <a:rPr lang="en-US" dirty="0" err="1" smtClean="0"/>
              <a:t>Vũ</a:t>
            </a:r>
            <a:r>
              <a:rPr lang="en-US" dirty="0" smtClean="0"/>
              <a:t> </a:t>
            </a:r>
            <a:r>
              <a:rPr lang="en-US" dirty="0" err="1" smtClean="0"/>
              <a:t>Thị</a:t>
            </a:r>
            <a:r>
              <a:rPr lang="en-US" dirty="0" smtClean="0"/>
              <a:t> </a:t>
            </a:r>
            <a:r>
              <a:rPr lang="en-US" dirty="0" err="1" smtClean="0"/>
              <a:t>Mỹ</a:t>
            </a:r>
            <a:r>
              <a:rPr lang="en-US" dirty="0" smtClean="0"/>
              <a:t> </a:t>
            </a:r>
            <a:r>
              <a:rPr lang="en-US" dirty="0" err="1" smtClean="0"/>
              <a:t>Yên</a:t>
            </a:r>
            <a:endParaRPr lang="en-US" dirty="0" smtClean="0"/>
          </a:p>
          <a:p>
            <a:pPr algn="r"/>
            <a:r>
              <a:rPr lang="en-US" dirty="0" err="1" smtClean="0"/>
              <a:t>Nguyễn</a:t>
            </a:r>
            <a:r>
              <a:rPr lang="en-US" dirty="0" smtClean="0"/>
              <a:t> </a:t>
            </a:r>
            <a:r>
              <a:rPr lang="en-US" dirty="0" err="1" smtClean="0"/>
              <a:t>Thị</a:t>
            </a:r>
            <a:r>
              <a:rPr lang="en-US" dirty="0" smtClean="0"/>
              <a:t> </a:t>
            </a:r>
            <a:r>
              <a:rPr lang="en-US" dirty="0" err="1" smtClean="0"/>
              <a:t>Quỳnh</a:t>
            </a:r>
            <a:r>
              <a:rPr lang="en-US" dirty="0" smtClean="0"/>
              <a:t> Trang</a:t>
            </a:r>
          </a:p>
          <a:p>
            <a:pPr algn="r"/>
            <a:r>
              <a:rPr lang="en-US" dirty="0" err="1" smtClean="0"/>
              <a:t>Nguyễn</a:t>
            </a:r>
            <a:r>
              <a:rPr lang="en-US" dirty="0" smtClean="0"/>
              <a:t> </a:t>
            </a:r>
            <a:r>
              <a:rPr lang="en-US" dirty="0" err="1" smtClean="0"/>
              <a:t>Thị</a:t>
            </a:r>
            <a:r>
              <a:rPr lang="en-US" dirty="0" smtClean="0"/>
              <a:t> </a:t>
            </a:r>
            <a:r>
              <a:rPr lang="en-US" dirty="0" err="1" smtClean="0"/>
              <a:t>Diệu</a:t>
            </a:r>
            <a:r>
              <a:rPr lang="en-US" dirty="0" smtClean="0"/>
              <a:t> </a:t>
            </a:r>
            <a:r>
              <a:rPr lang="en-US" dirty="0" err="1" smtClean="0"/>
              <a:t>Hằng</a:t>
            </a:r>
            <a:endParaRPr lang="en-US" dirty="0" smtClean="0"/>
          </a:p>
          <a:p>
            <a:pPr algn="r"/>
            <a:r>
              <a:rPr lang="en-US" dirty="0" smtClean="0"/>
              <a:t>Phan </a:t>
            </a:r>
            <a:r>
              <a:rPr lang="en-US" dirty="0" err="1" smtClean="0"/>
              <a:t>Thị</a:t>
            </a:r>
            <a:r>
              <a:rPr lang="en-US" dirty="0" smtClean="0"/>
              <a:t> </a:t>
            </a:r>
            <a:r>
              <a:rPr lang="en-US" dirty="0" err="1" smtClean="0"/>
              <a:t>Hoài</a:t>
            </a:r>
            <a:r>
              <a:rPr lang="en-US" dirty="0" smtClean="0"/>
              <a:t> Thu</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16" y="2743200"/>
            <a:ext cx="465541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99323" y="457200"/>
            <a:ext cx="3327834" cy="646331"/>
          </a:xfrm>
          <a:prstGeom prst="rect">
            <a:avLst/>
          </a:prstGeom>
          <a:noFill/>
        </p:spPr>
        <p:txBody>
          <a:bodyPr wrap="none" rtlCol="0">
            <a:spAutoFit/>
          </a:bodyPr>
          <a:lstStyle/>
          <a:p>
            <a:pPr algn="ctr"/>
            <a:r>
              <a:rPr lang="en-US" dirty="0" smtClean="0">
                <a:solidFill>
                  <a:srgbClr val="C00000"/>
                </a:solidFill>
              </a:rPr>
              <a:t>TRƯỜNG ĐẠI HỌC DUY TÂN</a:t>
            </a:r>
          </a:p>
          <a:p>
            <a:pPr algn="ctr"/>
            <a:r>
              <a:rPr lang="en-US" dirty="0" smtClean="0">
                <a:solidFill>
                  <a:srgbClr val="C00000"/>
                </a:solidFill>
              </a:rPr>
              <a:t>KHOA DƯỢC</a:t>
            </a:r>
            <a:endParaRPr lang="en-US" dirty="0">
              <a:solidFill>
                <a:srgbClr val="C00000"/>
              </a:solidFill>
            </a:endParaRPr>
          </a:p>
        </p:txBody>
      </p:sp>
      <p:cxnSp>
        <p:nvCxnSpPr>
          <p:cNvPr id="6" name="Straight Connector 5"/>
          <p:cNvCxnSpPr/>
          <p:nvPr/>
        </p:nvCxnSpPr>
        <p:spPr>
          <a:xfrm>
            <a:off x="471616" y="2667000"/>
            <a:ext cx="783418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3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450" y="4762500"/>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608" y="1777246"/>
            <a:ext cx="2370630" cy="189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514" y="3410940"/>
            <a:ext cx="2228850" cy="198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110" y="4544044"/>
            <a:ext cx="21336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76200" y="304801"/>
            <a:ext cx="9067800" cy="1066799"/>
          </a:xfrm>
        </p:spPr>
        <p:txBody>
          <a:bodyPr>
            <a:noAutofit/>
          </a:bodyPr>
          <a:lstStyle/>
          <a:p>
            <a:pPr marL="274320" lvl="1" indent="0">
              <a:buNone/>
            </a:pPr>
            <a:r>
              <a:rPr lang="en-US" dirty="0" smtClean="0">
                <a:latin typeface="Times New Roman" panose="02020603050405020304" pitchFamily="18" charset="0"/>
                <a:cs typeface="Times New Roman" panose="02020603050405020304" pitchFamily="18" charset="0"/>
              </a:rPr>
              <a:t>3.5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 </a:t>
            </a:r>
          </a:p>
          <a:p>
            <a:pPr marL="274320" lvl="1" indent="0">
              <a:buNone/>
            </a:pPr>
            <a:r>
              <a:rPr lang="en-US" sz="1800" dirty="0" err="1" smtClean="0">
                <a:latin typeface="Times New Roman" panose="02020603050405020304" pitchFamily="18" charset="0"/>
                <a:cs typeface="Times New Roman" panose="02020603050405020304" pitchFamily="18" charset="0"/>
              </a:rPr>
              <a:t>Nguyên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tắc</a:t>
            </a:r>
            <a:r>
              <a:rPr lang="en-US"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Tất cả trường hợp suy giáp đều cần được điều trị ngoại trừ các thể suy giáp chỉ </a:t>
            </a:r>
            <a:r>
              <a:rPr lang="vi-VN" sz="1800" dirty="0" smtClean="0">
                <a:latin typeface="Times New Roman" panose="02020603050405020304" pitchFamily="18" charset="0"/>
                <a:cs typeface="Times New Roman" panose="02020603050405020304" pitchFamily="18" charset="0"/>
              </a:rPr>
              <a:t>có</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biểu </a:t>
            </a:r>
            <a:r>
              <a:rPr lang="vi-VN" sz="1800" dirty="0">
                <a:latin typeface="Times New Roman" panose="02020603050405020304" pitchFamily="18" charset="0"/>
                <a:cs typeface="Times New Roman" panose="02020603050405020304" pitchFamily="18" charset="0"/>
              </a:rPr>
              <a:t>hiện các dấu sinh học nhẹ</a:t>
            </a:r>
            <a:endParaRPr lang="en-US" sz="1800" dirty="0" smtClean="0">
              <a:latin typeface="Times New Roman" panose="02020603050405020304" pitchFamily="18" charset="0"/>
              <a:cs typeface="Times New Roman" panose="02020603050405020304" pitchFamily="18" charset="0"/>
            </a:endParaRPr>
          </a:p>
        </p:txBody>
      </p:sp>
      <p:sp>
        <p:nvSpPr>
          <p:cNvPr id="2" name="Oval 1"/>
          <p:cNvSpPr/>
          <p:nvPr/>
        </p:nvSpPr>
        <p:spPr>
          <a:xfrm>
            <a:off x="7239000" y="1005069"/>
            <a:ext cx="1676400" cy="1113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Hormone </a:t>
            </a:r>
            <a:r>
              <a:rPr lang="en-US" dirty="0" err="1" smtClean="0"/>
              <a:t>giáp</a:t>
            </a:r>
            <a:r>
              <a:rPr lang="en-US" dirty="0" smtClean="0"/>
              <a:t> </a:t>
            </a:r>
            <a:r>
              <a:rPr lang="en-US" dirty="0" err="1" smtClean="0"/>
              <a:t>tổng</a:t>
            </a:r>
            <a:r>
              <a:rPr lang="en-US" dirty="0" smtClean="0"/>
              <a:t> </a:t>
            </a:r>
            <a:r>
              <a:rPr lang="en-US" dirty="0" err="1" smtClean="0"/>
              <a:t>hợp</a:t>
            </a:r>
            <a:endParaRPr lang="en-US"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399" y="2249508"/>
            <a:ext cx="1930002" cy="232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105400" y="1066800"/>
            <a:ext cx="1524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Thuốc</a:t>
            </a:r>
            <a:r>
              <a:rPr lang="en-US" dirty="0" smtClean="0"/>
              <a:t> </a:t>
            </a:r>
            <a:r>
              <a:rPr lang="en-US" dirty="0" err="1" smtClean="0"/>
              <a:t>hormon</a:t>
            </a:r>
            <a:r>
              <a:rPr lang="en-US" dirty="0" smtClean="0"/>
              <a:t> </a:t>
            </a:r>
            <a:r>
              <a:rPr lang="en-US" dirty="0" err="1" smtClean="0"/>
              <a:t>giáp</a:t>
            </a:r>
            <a:endParaRPr lang="en-US" dirty="0"/>
          </a:p>
        </p:txBody>
      </p:sp>
      <p:sp>
        <p:nvSpPr>
          <p:cNvPr id="10" name="Content Placeholder 2"/>
          <p:cNvSpPr txBox="1">
            <a:spLocks/>
          </p:cNvSpPr>
          <p:nvPr/>
        </p:nvSpPr>
        <p:spPr>
          <a:xfrm>
            <a:off x="266700" y="1317294"/>
            <a:ext cx="4457700" cy="523590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buFont typeface="Arial" pitchFamily="34" charset="0"/>
              <a:buNone/>
            </a:pPr>
            <a:r>
              <a:rPr lang="en-US" sz="1700" u="sng" dirty="0" err="1" smtClean="0">
                <a:latin typeface="Times New Roman" panose="02020603050405020304" pitchFamily="18" charset="0"/>
                <a:cs typeface="Times New Roman" panose="02020603050405020304" pitchFamily="18" charset="0"/>
              </a:rPr>
              <a:t>Điều</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trị</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triệu</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chứng</a:t>
            </a:r>
            <a:r>
              <a:rPr lang="en-US" sz="1700" u="sng" dirty="0" smtClean="0">
                <a:latin typeface="Times New Roman" panose="02020603050405020304" pitchFamily="18" charset="0"/>
                <a:cs typeface="Times New Roman" panose="02020603050405020304" pitchFamily="18" charset="0"/>
              </a:rPr>
              <a:t>:</a:t>
            </a:r>
          </a:p>
          <a:p>
            <a:pPr lvl="1">
              <a:buFontTx/>
              <a:buChar char="-"/>
            </a:pPr>
            <a:r>
              <a:rPr lang="vi-VN" sz="1700" dirty="0" smtClean="0">
                <a:latin typeface="Times New Roman" panose="02020603050405020304" pitchFamily="18" charset="0"/>
                <a:cs typeface="Times New Roman" panose="02020603050405020304" pitchFamily="18" charset="0"/>
              </a:rPr>
              <a:t>Hỗ trợ hô hấp; oxy liệu pháp, đặt nội khí quản, giúp thở, đồng thời điều trị</a:t>
            </a:r>
            <a:r>
              <a:rPr lang="en-US" sz="170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tình trạnh truỵ mạch một cách tích cực. Nhanh chóng xác định chẩn đoán</a:t>
            </a:r>
            <a:r>
              <a:rPr lang="en-US" sz="170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bằng định lượng TSH, FT4 trước khi cho thyroxine.</a:t>
            </a:r>
            <a:endParaRPr lang="en-US" sz="1700" dirty="0" smtClean="0">
              <a:latin typeface="Times New Roman" panose="02020603050405020304" pitchFamily="18" charset="0"/>
              <a:cs typeface="Times New Roman" panose="02020603050405020304" pitchFamily="18" charset="0"/>
            </a:endParaRPr>
          </a:p>
          <a:p>
            <a:pPr lvl="1">
              <a:buFontTx/>
              <a:buChar char="-"/>
            </a:pPr>
            <a:r>
              <a:rPr lang="vi-VN" sz="1700" dirty="0" smtClean="0">
                <a:latin typeface="Times New Roman" panose="02020603050405020304" pitchFamily="18" charset="0"/>
                <a:cs typeface="Times New Roman" panose="02020603050405020304" pitchFamily="18" charset="0"/>
              </a:rPr>
              <a:t>Sưởi ấm từ từ ở nhiệt độ phòng là 22</a:t>
            </a:r>
            <a:r>
              <a:rPr lang="en-US" sz="1700" dirty="0" smtClean="0">
                <a:latin typeface="Times New Roman" panose="02020603050405020304" pitchFamily="18" charset="0"/>
                <a:cs typeface="Times New Roman" panose="02020603050405020304" pitchFamily="18" charset="0"/>
              </a:rPr>
              <a:t>o</a:t>
            </a:r>
            <a:r>
              <a:rPr lang="vi-VN" sz="1700" dirty="0" smtClean="0">
                <a:latin typeface="Times New Roman" panose="02020603050405020304" pitchFamily="18" charset="0"/>
                <a:cs typeface="Times New Roman" panose="02020603050405020304" pitchFamily="18" charset="0"/>
              </a:rPr>
              <a:t>C</a:t>
            </a:r>
            <a:r>
              <a:rPr lang="en-US" sz="170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Bù nước điện giải, glucose.</a:t>
            </a:r>
            <a:endParaRPr lang="en-US" sz="1700" dirty="0" smtClean="0">
              <a:latin typeface="Times New Roman" panose="02020603050405020304" pitchFamily="18" charset="0"/>
              <a:cs typeface="Times New Roman" panose="02020603050405020304" pitchFamily="18" charset="0"/>
            </a:endParaRPr>
          </a:p>
          <a:p>
            <a:pPr lvl="1">
              <a:buFontTx/>
              <a:buChar char="-"/>
            </a:pPr>
            <a:r>
              <a:rPr lang="vi-VN" sz="1700" dirty="0" smtClean="0">
                <a:latin typeface="Times New Roman" panose="02020603050405020304" pitchFamily="18" charset="0"/>
                <a:cs typeface="Times New Roman" panose="02020603050405020304" pitchFamily="18" charset="0"/>
              </a:rPr>
              <a:t>Thyroxine: 50-100</a:t>
            </a:r>
            <a:r>
              <a:rPr lang="el-GR" sz="1700" dirty="0" smtClean="0">
                <a:latin typeface="Times New Roman" panose="02020603050405020304" pitchFamily="18" charset="0"/>
                <a:cs typeface="Times New Roman" panose="02020603050405020304" pitchFamily="18" charset="0"/>
              </a:rPr>
              <a:t>μ</a:t>
            </a:r>
            <a:r>
              <a:rPr lang="vi-VN" sz="1700" dirty="0" smtClean="0">
                <a:latin typeface="Times New Roman" panose="02020603050405020304" pitchFamily="18" charset="0"/>
                <a:cs typeface="Times New Roman" panose="02020603050405020304" pitchFamily="18" charset="0"/>
              </a:rPr>
              <a:t>g TM mỗi 6-8 giờ trong 24 giờ, sau đó 75-100</a:t>
            </a:r>
            <a:r>
              <a:rPr lang="el-GR" sz="1700" dirty="0" smtClean="0">
                <a:latin typeface="Times New Roman" panose="02020603050405020304" pitchFamily="18" charset="0"/>
                <a:cs typeface="Times New Roman" panose="02020603050405020304" pitchFamily="18" charset="0"/>
              </a:rPr>
              <a:t>μ</a:t>
            </a:r>
            <a:r>
              <a:rPr lang="vi-VN" sz="1700" dirty="0" smtClean="0">
                <a:latin typeface="Times New Roman" panose="02020603050405020304" pitchFamily="18" charset="0"/>
                <a:cs typeface="Times New Roman" panose="02020603050405020304" pitchFamily="18" charset="0"/>
              </a:rPr>
              <a:t>g/ngày</a:t>
            </a:r>
            <a:r>
              <a:rPr lang="en-US" sz="170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TM cho đến khi uống được</a:t>
            </a:r>
            <a:r>
              <a:rPr lang="en-US" sz="1700" dirty="0" smtClean="0">
                <a:latin typeface="Times New Roman" panose="02020603050405020304" pitchFamily="18" charset="0"/>
                <a:cs typeface="Times New Roman" panose="02020603050405020304" pitchFamily="18" charset="0"/>
              </a:rPr>
              <a:t>.</a:t>
            </a:r>
          </a:p>
          <a:p>
            <a:pPr lvl="1">
              <a:buFontTx/>
              <a:buChar char="-"/>
            </a:pPr>
            <a:r>
              <a:rPr lang="vi-VN" sz="1700" dirty="0" smtClean="0">
                <a:latin typeface="Times New Roman" panose="02020603050405020304" pitchFamily="18" charset="0"/>
                <a:cs typeface="Times New Roman" panose="02020603050405020304" pitchFamily="18" charset="0"/>
              </a:rPr>
              <a:t>Hydrocortisone:100mg tĩnh mạch sau đó tiêm bắp 50mg mỗi 8h trong đợt</a:t>
            </a:r>
            <a:r>
              <a:rPr lang="en-US" sz="170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cấp, tiếp đó tùy tiến triển có thể giảm bớt liều lượng</a:t>
            </a:r>
            <a:endParaRPr lang="en-US" sz="1700" dirty="0" smtClean="0">
              <a:latin typeface="Times New Roman" panose="02020603050405020304" pitchFamily="18" charset="0"/>
              <a:cs typeface="Times New Roman" panose="02020603050405020304" pitchFamily="18" charset="0"/>
            </a:endParaRPr>
          </a:p>
          <a:p>
            <a:pPr marL="274320" lvl="1" indent="0">
              <a:buFont typeface="Arial" pitchFamily="34" charset="0"/>
              <a:buNone/>
            </a:pPr>
            <a:endParaRPr lang="en-US" sz="1700" dirty="0" smtClean="0">
              <a:latin typeface="Times New Roman" panose="02020603050405020304" pitchFamily="18" charset="0"/>
              <a:cs typeface="Times New Roman" panose="02020603050405020304" pitchFamily="18" charset="0"/>
            </a:endParaRPr>
          </a:p>
          <a:p>
            <a:pPr marL="274320" lvl="1" indent="0">
              <a:buFont typeface="Arial" pitchFamily="34" charset="0"/>
              <a:buNone/>
            </a:pPr>
            <a:endParaRPr lang="en-US" sz="17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981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838200"/>
            <a:ext cx="9144000" cy="6019800"/>
          </a:xfrm>
        </p:spPr>
        <p:txBody>
          <a:bodyPr>
            <a:normAutofit/>
          </a:bodyPr>
          <a:lstStyle/>
          <a:p>
            <a:pPr marL="274320" lvl="1" indent="0">
              <a:buNone/>
            </a:pPr>
            <a:r>
              <a:rPr lang="en-US" sz="1800" dirty="0" smtClean="0">
                <a:latin typeface="Times New Roman" panose="02020603050405020304" pitchFamily="18" charset="0"/>
                <a:cs typeface="Times New Roman" panose="02020603050405020304" pitchFamily="18" charset="0"/>
              </a:rPr>
              <a:t>	4.1 </a:t>
            </a:r>
            <a:r>
              <a:rPr lang="en-US" sz="1800" u="sng" dirty="0" err="1" smtClean="0">
                <a:latin typeface="Times New Roman" panose="02020603050405020304" pitchFamily="18" charset="0"/>
                <a:cs typeface="Times New Roman" panose="02020603050405020304" pitchFamily="18" charset="0"/>
              </a:rPr>
              <a:t>Định</a:t>
            </a:r>
            <a:r>
              <a:rPr lang="en-US" sz="1800" u="sng" dirty="0" smtClean="0">
                <a:latin typeface="Times New Roman" panose="02020603050405020304" pitchFamily="18" charset="0"/>
                <a:cs typeface="Times New Roman" panose="02020603050405020304" pitchFamily="18" charset="0"/>
              </a:rPr>
              <a:t> </a:t>
            </a:r>
            <a:r>
              <a:rPr lang="en-US" sz="1800" u="sng" dirty="0" err="1" smtClean="0">
                <a:latin typeface="Times New Roman" panose="02020603050405020304" pitchFamily="18" charset="0"/>
                <a:cs typeface="Times New Roman" panose="02020603050405020304" pitchFamily="18" charset="0"/>
              </a:rPr>
              <a:t>nghĩa</a:t>
            </a:r>
            <a:endParaRPr lang="en-US" sz="1800" dirty="0" smtClean="0">
              <a:latin typeface="Times New Roman" panose="02020603050405020304" pitchFamily="18" charset="0"/>
              <a:cs typeface="Times New Roman" panose="02020603050405020304" pitchFamily="18" charset="0"/>
            </a:endParaRPr>
          </a:p>
          <a:p>
            <a:pPr marL="274320" lvl="1"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Bướu </a:t>
            </a:r>
            <a:r>
              <a:rPr lang="vi-VN" sz="1800" dirty="0">
                <a:latin typeface="Times New Roman" panose="02020603050405020304" pitchFamily="18" charset="0"/>
                <a:cs typeface="Times New Roman" panose="02020603050405020304" pitchFamily="18" charset="0"/>
              </a:rPr>
              <a:t>cổ dịch tễ </a:t>
            </a:r>
            <a:r>
              <a:rPr lang="en-US" sz="1800" dirty="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bướu </a:t>
            </a:r>
            <a:r>
              <a:rPr lang="vi-VN" sz="1800" dirty="0">
                <a:latin typeface="Times New Roman" panose="02020603050405020304" pitchFamily="18" charset="0"/>
                <a:cs typeface="Times New Roman" panose="02020603050405020304" pitchFamily="18" charset="0"/>
              </a:rPr>
              <a:t>giáp địa phương hay bướu giáp lưu </a:t>
            </a:r>
            <a:r>
              <a:rPr lang="vi-VN" sz="1800" dirty="0" smtClean="0">
                <a:latin typeface="Times New Roman" panose="02020603050405020304" pitchFamily="18" charset="0"/>
                <a:cs typeface="Times New Roman" panose="02020603050405020304" pitchFamily="18" charset="0"/>
              </a:rPr>
              <a:t>hành</a:t>
            </a:r>
            <a:r>
              <a:rPr lang="en-US" sz="18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p>
            <a:pPr marL="274320" lvl="1" indent="0">
              <a:buNone/>
            </a:pPr>
            <a:r>
              <a:rPr lang="vi-VN" sz="1800" dirty="0">
                <a:latin typeface="Times New Roman" panose="02020603050405020304" pitchFamily="18" charset="0"/>
                <a:cs typeface="Times New Roman" panose="02020603050405020304" pitchFamily="18" charset="0"/>
              </a:rPr>
              <a:t>+ Khi nhu cầu sinh lý của iode không đủ trong quần thể dân chúng, thì </a:t>
            </a:r>
            <a:r>
              <a:rPr lang="vi-VN" sz="1800" dirty="0" smtClean="0">
                <a:latin typeface="Times New Roman" panose="02020603050405020304" pitchFamily="18" charset="0"/>
                <a:cs typeface="Times New Roman" panose="02020603050405020304" pitchFamily="18" charset="0"/>
              </a:rPr>
              <a:t>sẽ</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phát </a:t>
            </a:r>
            <a:r>
              <a:rPr lang="vi-VN" sz="1800" dirty="0">
                <a:latin typeface="Times New Roman" panose="02020603050405020304" pitchFamily="18" charset="0"/>
                <a:cs typeface="Times New Roman" panose="02020603050405020304" pitchFamily="18" charset="0"/>
              </a:rPr>
              <a:t>sinh hàng loạt bất thường, bao gồm tổn thương chức năng </a:t>
            </a:r>
            <a:r>
              <a:rPr lang="vi-VN" sz="1800" dirty="0" smtClean="0">
                <a:latin typeface="Times New Roman" panose="02020603050405020304" pitchFamily="18" charset="0"/>
                <a:cs typeface="Times New Roman" panose="02020603050405020304" pitchFamily="18" charset="0"/>
              </a:rPr>
              <a:t>tuyến</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giáp</a:t>
            </a:r>
            <a:r>
              <a:rPr lang="vi-VN" sz="1800" dirty="0">
                <a:latin typeface="Times New Roman" panose="02020603050405020304" pitchFamily="18" charset="0"/>
                <a:cs typeface="Times New Roman" panose="02020603050405020304" pitchFamily="18" charset="0"/>
              </a:rPr>
              <a:t>, khi thiếu iode trầm trọng gây ra bướu cổ dịch tễ hay đần độn </a:t>
            </a:r>
            <a:r>
              <a:rPr lang="vi-VN" sz="1800" dirty="0" smtClean="0">
                <a:latin typeface="Times New Roman" panose="02020603050405020304" pitchFamily="18" charset="0"/>
                <a:cs typeface="Times New Roman" panose="02020603050405020304" pitchFamily="18" charset="0"/>
              </a:rPr>
              <a:t>dịch</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tễ</a:t>
            </a:r>
            <a:r>
              <a:rPr lang="vi-VN" sz="1800" dirty="0">
                <a:latin typeface="Times New Roman" panose="02020603050405020304" pitchFamily="18" charset="0"/>
                <a:cs typeface="Times New Roman" panose="02020603050405020304" pitchFamily="18" charset="0"/>
              </a:rPr>
              <a:t>, giảm thông minh và tăng tử suất chu sinh và sơ sinh.</a:t>
            </a:r>
          </a:p>
          <a:p>
            <a:pPr marL="274320" lvl="1" indent="0">
              <a:buNone/>
            </a:pPr>
            <a:r>
              <a:rPr lang="vi-VN"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Gọi</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chung là rối loạn do thiếu iode.</a:t>
            </a:r>
          </a:p>
          <a:p>
            <a:pPr marL="274320" lvl="1" indent="0">
              <a:buNone/>
            </a:pPr>
            <a:r>
              <a:rPr lang="vi-VN" sz="1800" dirty="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Bướu</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cổ </a:t>
            </a:r>
            <a:r>
              <a:rPr lang="vi-VN" sz="1800" dirty="0">
                <a:latin typeface="Times New Roman" panose="02020603050405020304" pitchFamily="18" charset="0"/>
                <a:cs typeface="Times New Roman" panose="02020603050405020304" pitchFamily="18" charset="0"/>
              </a:rPr>
              <a:t>dịch </a:t>
            </a:r>
            <a:r>
              <a:rPr lang="vi-VN" sz="1800" dirty="0" smtClean="0">
                <a:latin typeface="Times New Roman" panose="02020603050405020304" pitchFamily="18" charset="0"/>
                <a:cs typeface="Times New Roman" panose="02020603050405020304" pitchFamily="18" charset="0"/>
              </a:rPr>
              <a:t>t</a:t>
            </a:r>
            <a:r>
              <a:rPr lang="en-US" sz="1800" dirty="0" smtClean="0">
                <a:latin typeface="Times New Roman" panose="02020603050405020304" pitchFamily="18" charset="0"/>
                <a:cs typeface="Times New Roman" panose="02020603050405020304" pitchFamily="18" charset="0"/>
              </a:rPr>
              <a:t>ễ</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như là sự phì đại của </a:t>
            </a:r>
            <a:r>
              <a:rPr lang="vi-VN" sz="1800" dirty="0" smtClean="0">
                <a:latin typeface="Times New Roman" panose="02020603050405020304" pitchFamily="18" charset="0"/>
                <a:cs typeface="Times New Roman" panose="02020603050405020304" pitchFamily="18" charset="0"/>
              </a:rPr>
              <a:t>tuyến</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giáp </a:t>
            </a:r>
            <a:r>
              <a:rPr lang="vi-VN" sz="1800" dirty="0">
                <a:latin typeface="Times New Roman" panose="02020603050405020304" pitchFamily="18" charset="0"/>
                <a:cs typeface="Times New Roman" panose="02020603050405020304" pitchFamily="18" charset="0"/>
              </a:rPr>
              <a:t>khu trú hay toàn thể trong hơn 10% quần chúng</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274320" lvl="1" indent="0">
              <a:buNone/>
            </a:pPr>
            <a:r>
              <a:rPr lang="en-US"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Định nghĩa bướu cổ lẻ tẻ rải rác:</a:t>
            </a:r>
          </a:p>
          <a:p>
            <a:pPr marL="274320" lvl="1" indent="0">
              <a:buNone/>
            </a:pPr>
            <a:r>
              <a:rPr lang="vi-VN"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L</a:t>
            </a:r>
            <a:r>
              <a:rPr lang="vi-VN" sz="1800" dirty="0" smtClean="0">
                <a:latin typeface="Times New Roman" panose="02020603050405020304" pitchFamily="18" charset="0"/>
                <a:cs typeface="Times New Roman" panose="02020603050405020304" pitchFamily="18" charset="0"/>
              </a:rPr>
              <a:t>à </a:t>
            </a:r>
            <a:r>
              <a:rPr lang="vi-VN" sz="1800" dirty="0">
                <a:latin typeface="Times New Roman" panose="02020603050405020304" pitchFamily="18" charset="0"/>
                <a:cs typeface="Times New Roman" panose="02020603050405020304" pitchFamily="18" charset="0"/>
              </a:rPr>
              <a:t>sự phì đại tổ chức tuyến giáp có tính chất lành tính toàn bộ hay </a:t>
            </a:r>
            <a:r>
              <a:rPr lang="vi-VN" sz="1800" dirty="0" smtClean="0">
                <a:latin typeface="Times New Roman" panose="02020603050405020304" pitchFamily="18" charset="0"/>
                <a:cs typeface="Times New Roman" panose="02020603050405020304" pitchFamily="18" charset="0"/>
              </a:rPr>
              <a:t>từng</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phần </a:t>
            </a:r>
            <a:r>
              <a:rPr lang="vi-VN" sz="1800" dirty="0">
                <a:latin typeface="Times New Roman" panose="02020603050405020304" pitchFamily="18" charset="0"/>
                <a:cs typeface="Times New Roman" panose="02020603050405020304" pitchFamily="18" charset="0"/>
              </a:rPr>
              <a:t>không có triệu chứng suy hay cường giáp, không do viêm, không </a:t>
            </a:r>
            <a:r>
              <a:rPr lang="vi-VN" sz="1800" dirty="0" smtClean="0">
                <a:latin typeface="Times New Roman" panose="02020603050405020304" pitchFamily="18" charset="0"/>
                <a:cs typeface="Times New Roman" panose="02020603050405020304" pitchFamily="18" charset="0"/>
              </a:rPr>
              <a:t>có</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tính </a:t>
            </a:r>
            <a:r>
              <a:rPr lang="vi-VN" sz="1800" dirty="0">
                <a:latin typeface="Times New Roman" panose="02020603050405020304" pitchFamily="18" charset="0"/>
                <a:cs typeface="Times New Roman" panose="02020603050405020304" pitchFamily="18" charset="0"/>
              </a:rPr>
              <a:t>chất địa phương (tức vùng không có dịch tễ), các yếu tố gây </a:t>
            </a:r>
            <a:r>
              <a:rPr lang="vi-VN" sz="1800" dirty="0" smtClean="0">
                <a:latin typeface="Times New Roman" panose="02020603050405020304" pitchFamily="18" charset="0"/>
                <a:cs typeface="Times New Roman" panose="02020603050405020304" pitchFamily="18" charset="0"/>
              </a:rPr>
              <a:t>bệnh</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không </a:t>
            </a:r>
            <a:r>
              <a:rPr lang="vi-VN" sz="1800" dirty="0">
                <a:latin typeface="Times New Roman" panose="02020603050405020304" pitchFamily="18" charset="0"/>
                <a:cs typeface="Times New Roman" panose="02020603050405020304" pitchFamily="18" charset="0"/>
              </a:rPr>
              <a:t>ảnh hưởng trong quần thể chung</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marL="274320" lvl="1" indent="0">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4.2 </a:t>
            </a:r>
            <a:r>
              <a:rPr lang="en-US" sz="1800" u="sng" dirty="0" err="1" smtClean="0">
                <a:latin typeface="Times New Roman" panose="02020603050405020304" pitchFamily="18" charset="0"/>
                <a:cs typeface="Times New Roman" panose="02020603050405020304" pitchFamily="18" charset="0"/>
              </a:rPr>
              <a:t>Nguyên</a:t>
            </a:r>
            <a:r>
              <a:rPr lang="en-US" sz="1800" u="sng" dirty="0" smtClean="0">
                <a:latin typeface="Times New Roman" panose="02020603050405020304" pitchFamily="18" charset="0"/>
                <a:cs typeface="Times New Roman" panose="02020603050405020304" pitchFamily="18" charset="0"/>
              </a:rPr>
              <a:t> </a:t>
            </a:r>
            <a:r>
              <a:rPr lang="en-US" sz="1800" u="sng" dirty="0" err="1" smtClean="0">
                <a:latin typeface="Times New Roman" panose="02020603050405020304" pitchFamily="18" charset="0"/>
                <a:cs typeface="Times New Roman" panose="02020603050405020304" pitchFamily="18" charset="0"/>
              </a:rPr>
              <a:t>nhân</a:t>
            </a:r>
            <a:endParaRPr lang="en-US" sz="1800" u="sng" dirty="0" smtClean="0">
              <a:latin typeface="Times New Roman" panose="02020603050405020304" pitchFamily="18" charset="0"/>
              <a:cs typeface="Times New Roman" panose="02020603050405020304" pitchFamily="18" charset="0"/>
            </a:endParaRPr>
          </a:p>
          <a:p>
            <a:pPr marL="274320" lvl="1" indent="0">
              <a:buNone/>
            </a:pP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Thiếu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iode</a:t>
            </a:r>
            <a:r>
              <a:rPr lang="en-US" sz="1800" dirty="0" smtClean="0">
                <a:latin typeface="Times New Roman" panose="02020603050405020304" pitchFamily="18" charset="0"/>
                <a:cs typeface="Times New Roman" panose="02020603050405020304" pitchFamily="18" charset="0"/>
              </a:rPr>
              <a:t>.</a:t>
            </a:r>
          </a:p>
          <a:p>
            <a:pPr lvl="1">
              <a:buFontTx/>
              <a:buChar char="-"/>
            </a:pPr>
            <a:r>
              <a:rPr lang="en-US" sz="1800" dirty="0" smtClean="0">
                <a:latin typeface="Times New Roman" panose="02020603050405020304" pitchFamily="18" charset="0"/>
                <a:cs typeface="Times New Roman" panose="02020603050405020304" pitchFamily="18" charset="0"/>
              </a:rPr>
              <a:t>Do </a:t>
            </a:r>
            <a:r>
              <a:rPr lang="en-US" sz="1800" dirty="0" err="1" smtClean="0">
                <a:latin typeface="Times New Roman" panose="02020603050405020304" pitchFamily="18" charset="0"/>
                <a:cs typeface="Times New Roman" panose="02020603050405020304" pitchFamily="18" charset="0"/>
              </a:rPr>
              <a:t>chất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kháng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giáp</a:t>
            </a:r>
            <a:endParaRPr lang="en-US" sz="1800" dirty="0" smtClean="0">
              <a:latin typeface="Times New Roman" panose="02020603050405020304" pitchFamily="18" charset="0"/>
              <a:cs typeface="Times New Roman" panose="02020603050405020304" pitchFamily="18" charset="0"/>
            </a:endParaRPr>
          </a:p>
          <a:p>
            <a:pPr lvl="1">
              <a:buFontTx/>
              <a:buChar char="-"/>
            </a:pPr>
            <a:r>
              <a:rPr lang="en-US" sz="1800" dirty="0" smtClean="0">
                <a:latin typeface="Times New Roman" panose="02020603050405020304" pitchFamily="18" charset="0"/>
                <a:cs typeface="Times New Roman" panose="02020603050405020304" pitchFamily="18" charset="0"/>
              </a:rPr>
              <a:t>D</a:t>
            </a:r>
            <a:r>
              <a:rPr lang="vi-VN" sz="1800" dirty="0" smtClean="0">
                <a:latin typeface="Times New Roman" panose="02020603050405020304" pitchFamily="18" charset="0"/>
                <a:cs typeface="Times New Roman" panose="02020603050405020304" pitchFamily="18" charset="0"/>
              </a:rPr>
              <a:t>o </a:t>
            </a:r>
            <a:r>
              <a:rPr lang="vi-VN" sz="1800" dirty="0">
                <a:latin typeface="Times New Roman" panose="02020603050405020304" pitchFamily="18" charset="0"/>
                <a:cs typeface="Times New Roman" panose="02020603050405020304" pitchFamily="18" charset="0"/>
              </a:rPr>
              <a:t>bất thường tổng hợp </a:t>
            </a:r>
            <a:r>
              <a:rPr lang="en-US" sz="1800" dirty="0" err="1" smtClean="0">
                <a:latin typeface="Times New Roman" panose="02020603050405020304" pitchFamily="18" charset="0"/>
                <a:cs typeface="Times New Roman" panose="02020603050405020304" pitchFamily="18" charset="0"/>
              </a:rPr>
              <a:t>kích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thích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tố</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tuyến </a:t>
            </a:r>
            <a:r>
              <a:rPr lang="vi-VN" sz="1800" dirty="0" smtClean="0">
                <a:latin typeface="Times New Roman" panose="02020603050405020304" pitchFamily="18" charset="0"/>
                <a:cs typeface="Times New Roman" panose="02020603050405020304" pitchFamily="18" charset="0"/>
              </a:rPr>
              <a:t>giáp</a:t>
            </a:r>
            <a:endParaRPr lang="en-US" sz="1800" dirty="0">
              <a:latin typeface="Times New Roman" panose="02020603050405020304" pitchFamily="18" charset="0"/>
              <a:cs typeface="Times New Roman" panose="02020603050405020304" pitchFamily="18" charset="0"/>
            </a:endParaRPr>
          </a:p>
          <a:p>
            <a:pPr lvl="1">
              <a:buFontTx/>
              <a:buChar char="-"/>
            </a:pPr>
            <a:r>
              <a:rPr lang="en-US" sz="1800" dirty="0" err="1" smtClean="0">
                <a:latin typeface="Times New Roman" panose="02020603050405020304" pitchFamily="18" charset="0"/>
                <a:cs typeface="Times New Roman" panose="02020603050405020304" pitchFamily="18" charset="0"/>
              </a:rPr>
              <a:t>Mất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iod</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381000" y="381000"/>
            <a:ext cx="8229600" cy="457200"/>
          </a:xfrm>
        </p:spPr>
        <p:txBody>
          <a:bodyPr>
            <a:noAutofit/>
          </a:bodyPr>
          <a:lstStyle/>
          <a:p>
            <a:r>
              <a:rPr lang="en-US" sz="3200" dirty="0" smtClean="0">
                <a:latin typeface="Times New Roman" panose="02020603050405020304" pitchFamily="18" charset="0"/>
                <a:cs typeface="Times New Roman" panose="02020603050405020304" pitchFamily="18" charset="0"/>
              </a:rPr>
              <a:t>4. </a:t>
            </a:r>
            <a:r>
              <a:rPr lang="en-US" sz="3200" dirty="0" err="1" smtClean="0">
                <a:latin typeface="Times New Roman" panose="02020603050405020304" pitchFamily="18" charset="0"/>
                <a:cs typeface="Times New Roman" panose="02020603050405020304" pitchFamily="18" charset="0"/>
              </a:rPr>
              <a:t>Bướu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thuần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946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4.3 </a:t>
            </a:r>
            <a:r>
              <a:rPr lang="en-US" sz="2000" u="sng" dirty="0" err="1" smtClean="0">
                <a:latin typeface="Times New Roman" panose="02020603050405020304" pitchFamily="18" charset="0"/>
                <a:cs typeface="Times New Roman" panose="02020603050405020304" pitchFamily="18" charset="0"/>
              </a:rPr>
              <a:t>Bệnh</a:t>
            </a:r>
            <a:r>
              <a:rPr lang="en-US" sz="2000" u="sng" dirty="0" smtClean="0">
                <a:latin typeface="Times New Roman" panose="02020603050405020304" pitchFamily="18" charset="0"/>
                <a:cs typeface="Times New Roman" panose="02020603050405020304" pitchFamily="18" charset="0"/>
              </a:rPr>
              <a:t> </a:t>
            </a:r>
            <a:r>
              <a:rPr lang="en-US" sz="2000" u="sng" dirty="0" err="1" smtClean="0">
                <a:latin typeface="Times New Roman" panose="02020603050405020304" pitchFamily="18" charset="0"/>
                <a:cs typeface="Times New Roman" panose="02020603050405020304" pitchFamily="18" charset="0"/>
              </a:rPr>
              <a:t>sinh</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Trong </a:t>
            </a:r>
            <a:r>
              <a:rPr lang="vi-VN" sz="2000" dirty="0">
                <a:latin typeface="Times New Roman" panose="02020603050405020304" pitchFamily="18" charset="0"/>
                <a:cs typeface="Times New Roman" panose="02020603050405020304" pitchFamily="18" charset="0"/>
              </a:rPr>
              <a:t>bướu cổ, giảm thyroxin </a:t>
            </a:r>
            <a:r>
              <a:rPr lang="en-US" sz="2000" dirty="0" smtClean="0">
                <a:latin typeface="Times New Roman" panose="02020603050405020304" pitchFamily="18" charset="0"/>
                <a:cs typeface="Times New Roman" panose="02020603050405020304" pitchFamily="18" charset="0"/>
              </a:rPr>
              <a:t>=&gt; </a:t>
            </a:r>
            <a:r>
              <a:rPr lang="vi-VN" sz="2000" dirty="0" smtClean="0">
                <a:latin typeface="Times New Roman" panose="02020603050405020304" pitchFamily="18" charset="0"/>
                <a:cs typeface="Times New Roman" panose="02020603050405020304" pitchFamily="18" charset="0"/>
              </a:rPr>
              <a:t>tăng </a:t>
            </a:r>
            <a:r>
              <a:rPr lang="vi-VN" sz="2000" dirty="0">
                <a:latin typeface="Times New Roman" panose="02020603050405020304" pitchFamily="18" charset="0"/>
                <a:cs typeface="Times New Roman" panose="02020603050405020304" pitchFamily="18" charset="0"/>
              </a:rPr>
              <a:t>tiết TSH gây </a:t>
            </a:r>
            <a:r>
              <a:rPr lang="vi-VN" sz="2000" dirty="0" smtClean="0">
                <a:latin typeface="Times New Roman" panose="02020603050405020304" pitchFamily="18" charset="0"/>
                <a:cs typeface="Times New Roman" panose="02020603050405020304" pitchFamily="18" charset="0"/>
              </a:rPr>
              <a:t>bướu</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giáp </a:t>
            </a:r>
            <a:r>
              <a:rPr lang="vi-VN" sz="2000" dirty="0">
                <a:latin typeface="Times New Roman" panose="02020603050405020304" pitchFamily="18" charset="0"/>
                <a:cs typeface="Times New Roman" panose="02020603050405020304" pitchFamily="18" charset="0"/>
              </a:rPr>
              <a:t>và tăng sản xuất hormon giáp, đây chỉ là hiện tượng bù trừ, phản </a:t>
            </a:r>
            <a:r>
              <a:rPr lang="vi-VN" sz="2000" dirty="0" smtClean="0">
                <a:latin typeface="Times New Roman" panose="02020603050405020304" pitchFamily="18" charset="0"/>
                <a:cs typeface="Times New Roman" panose="02020603050405020304" pitchFamily="18" charset="0"/>
              </a:rPr>
              <a:t>ứng</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để </a:t>
            </a:r>
            <a:r>
              <a:rPr lang="vi-VN" sz="2000" dirty="0">
                <a:latin typeface="Times New Roman" panose="02020603050405020304" pitchFamily="18" charset="0"/>
                <a:cs typeface="Times New Roman" panose="02020603050405020304" pitchFamily="18" charset="0"/>
              </a:rPr>
              <a:t>cung cấp cho cơ thể </a:t>
            </a:r>
            <a:r>
              <a:rPr lang="vi-VN" sz="2000" dirty="0" smtClean="0">
                <a:latin typeface="Times New Roman" panose="02020603050405020304" pitchFamily="18" charset="0"/>
                <a:cs typeface="Times New Roman" panose="02020603050405020304" pitchFamily="18" charset="0"/>
              </a:rPr>
              <a:t>đủ</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thyroxin</a:t>
            </a:r>
            <a:r>
              <a:rPr lang="vi-VN" sz="2000" dirty="0">
                <a:latin typeface="Times New Roman" panose="02020603050405020304" pitchFamily="18" charset="0"/>
                <a:cs typeface="Times New Roman" panose="02020603050405020304" pitchFamily="18" charset="0"/>
              </a:rPr>
              <a:t>, do đó tuyến giáp không bị suy hay </a:t>
            </a:r>
            <a:r>
              <a:rPr lang="vi-VN" sz="2000" dirty="0" smtClean="0">
                <a:latin typeface="Times New Roman" panose="02020603050405020304" pitchFamily="18" charset="0"/>
                <a:cs typeface="Times New Roman" panose="02020603050405020304" pitchFamily="18" charset="0"/>
              </a:rPr>
              <a:t>giảm</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chức </a:t>
            </a:r>
            <a:r>
              <a:rPr lang="vi-VN" sz="2000" dirty="0">
                <a:latin typeface="Times New Roman" panose="02020603050405020304" pitchFamily="18" charset="0"/>
                <a:cs typeface="Times New Roman" panose="02020603050405020304" pitchFamily="18" charset="0"/>
              </a:rPr>
              <a:t>năng.</a:t>
            </a:r>
          </a:p>
          <a:p>
            <a:pPr marL="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Nồng </a:t>
            </a:r>
            <a:r>
              <a:rPr lang="vi-VN" sz="2000" dirty="0">
                <a:latin typeface="Times New Roman" panose="02020603050405020304" pitchFamily="18" charset="0"/>
                <a:cs typeface="Times New Roman" panose="02020603050405020304" pitchFamily="18" charset="0"/>
              </a:rPr>
              <a:t>độ iode trong máu </a:t>
            </a:r>
            <a:r>
              <a:rPr lang="vi-VN" sz="2000" dirty="0"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trong </a:t>
            </a:r>
            <a:r>
              <a:rPr lang="vi-VN" sz="2000" dirty="0">
                <a:latin typeface="Times New Roman" panose="02020603050405020304" pitchFamily="18" charset="0"/>
                <a:cs typeface="Times New Roman" panose="02020603050405020304" pitchFamily="18" charset="0"/>
              </a:rPr>
              <a:t>tuyến giáp giảm, làm tuyến giáp phì đại để</a:t>
            </a:r>
          </a:p>
          <a:p>
            <a:pPr marL="0" indent="0">
              <a:buNone/>
            </a:pPr>
            <a:r>
              <a:rPr lang="vi-VN" sz="2000" dirty="0">
                <a:latin typeface="Times New Roman" panose="02020603050405020304" pitchFamily="18" charset="0"/>
                <a:cs typeface="Times New Roman" panose="02020603050405020304" pitchFamily="18" charset="0"/>
              </a:rPr>
              <a:t>bù trừ cũng qua cơ chế trên.</a:t>
            </a:r>
          </a:p>
          <a:p>
            <a:pPr marL="0" indent="0">
              <a:buNone/>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Vấn </a:t>
            </a:r>
            <a:r>
              <a:rPr lang="vi-VN" sz="2000" dirty="0">
                <a:latin typeface="Times New Roman" panose="02020603050405020304" pitchFamily="18" charset="0"/>
                <a:cs typeface="Times New Roman" panose="02020603050405020304" pitchFamily="18" charset="0"/>
              </a:rPr>
              <a:t>đề bướu nhân chưa được giải thích rõ rệt </a:t>
            </a:r>
            <a:r>
              <a:rPr lang="vi-VN" sz="2000" dirty="0" smtClean="0">
                <a:latin typeface="Times New Roman" panose="02020603050405020304" pitchFamily="18" charset="0"/>
                <a:cs typeface="Times New Roman" panose="02020603050405020304" pitchFamily="18" charset="0"/>
              </a:rPr>
              <a:t>lắm</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    	4.4 </a:t>
            </a:r>
            <a:r>
              <a:rPr lang="en-US" sz="2000" u="sng" dirty="0" err="1" smtClean="0">
                <a:latin typeface="Times New Roman" panose="02020603050405020304" pitchFamily="18" charset="0"/>
                <a:cs typeface="Times New Roman" panose="02020603050405020304" pitchFamily="18" charset="0"/>
              </a:rPr>
              <a:t>Triệu</a:t>
            </a:r>
            <a:r>
              <a:rPr lang="en-US" sz="2000" u="sng" dirty="0" smtClean="0">
                <a:latin typeface="Times New Roman" panose="02020603050405020304" pitchFamily="18" charset="0"/>
                <a:cs typeface="Times New Roman" panose="02020603050405020304" pitchFamily="18" charset="0"/>
              </a:rPr>
              <a:t> </a:t>
            </a:r>
            <a:r>
              <a:rPr lang="en-US" sz="2000" u="sng" dirty="0" err="1" smtClean="0">
                <a:latin typeface="Times New Roman" panose="02020603050405020304" pitchFamily="18" charset="0"/>
                <a:cs typeface="Times New Roman" panose="02020603050405020304" pitchFamily="18" charset="0"/>
              </a:rPr>
              <a:t>chứng</a:t>
            </a:r>
            <a:r>
              <a:rPr lang="en-US" sz="2000" u="sng"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rPr>
              <a:t>a. Lâm </a:t>
            </a:r>
            <a:r>
              <a:rPr lang="en-US" sz="2000" u="sng" dirty="0" err="1" smtClean="0">
                <a:latin typeface="Times New Roman" panose="02020603050405020304" pitchFamily="18" charset="0"/>
                <a:cs typeface="Times New Roman" panose="02020603050405020304" pitchFamily="18" charset="0"/>
              </a:rPr>
              <a:t>sàng</a:t>
            </a:r>
            <a:endParaRPr lang="en-US" sz="20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42631926"/>
              </p:ext>
            </p:extLst>
          </p:nvPr>
        </p:nvGraphicFramePr>
        <p:xfrm>
          <a:off x="762000" y="3581400"/>
          <a:ext cx="7681784" cy="3093720"/>
        </p:xfrm>
        <a:graphic>
          <a:graphicData uri="http://schemas.openxmlformats.org/drawingml/2006/table">
            <a:tbl>
              <a:tblPr firstRow="1" bandRow="1">
                <a:tableStyleId>{5C22544A-7EE6-4342-B048-85BDC9FD1C3A}</a:tableStyleId>
              </a:tblPr>
              <a:tblGrid>
                <a:gridCol w="4191000"/>
                <a:gridCol w="3490784"/>
              </a:tblGrid>
              <a:tr h="533400">
                <a:tc>
                  <a:txBody>
                    <a:bodyPr/>
                    <a:lstStyle/>
                    <a:p>
                      <a:pPr algn="ctr"/>
                      <a:r>
                        <a:rPr lang="en-US" dirty="0" err="1" smtClean="0"/>
                        <a:t>Triệu</a:t>
                      </a:r>
                      <a:r>
                        <a:rPr lang="en-US" baseline="0" dirty="0" smtClean="0"/>
                        <a:t> </a:t>
                      </a:r>
                      <a:r>
                        <a:rPr lang="en-US" baseline="0" dirty="0" err="1" smtClean="0"/>
                        <a:t>chứng</a:t>
                      </a:r>
                      <a:r>
                        <a:rPr lang="en-US" baseline="0" dirty="0" smtClean="0"/>
                        <a:t> </a:t>
                      </a:r>
                      <a:r>
                        <a:rPr lang="en-US" baseline="0" dirty="0" err="1" smtClean="0"/>
                        <a:t>thực</a:t>
                      </a:r>
                      <a:r>
                        <a:rPr lang="en-US" baseline="0" dirty="0" smtClean="0"/>
                        <a:t> </a:t>
                      </a:r>
                      <a:r>
                        <a:rPr lang="en-US" baseline="0" dirty="0" err="1" smtClean="0"/>
                        <a:t>thể</a:t>
                      </a:r>
                      <a:endParaRPr lang="en-US" dirty="0"/>
                    </a:p>
                  </a:txBody>
                  <a:tcPr/>
                </a:tc>
                <a:tc>
                  <a:txBody>
                    <a:bodyPr/>
                    <a:lstStyle/>
                    <a:p>
                      <a:pPr algn="ctr"/>
                      <a:r>
                        <a:rPr lang="en-US" dirty="0" err="1" smtClean="0"/>
                        <a:t>Triệu</a:t>
                      </a:r>
                      <a:r>
                        <a:rPr lang="en-US" baseline="0" dirty="0" smtClean="0"/>
                        <a:t> </a:t>
                      </a:r>
                      <a:r>
                        <a:rPr lang="en-US" baseline="0" dirty="0" err="1" smtClean="0"/>
                        <a:t>chứng</a:t>
                      </a:r>
                      <a:r>
                        <a:rPr lang="en-US" baseline="0" dirty="0" smtClean="0"/>
                        <a:t> </a:t>
                      </a:r>
                      <a:r>
                        <a:rPr lang="en-US" baseline="0" dirty="0" err="1" smtClean="0"/>
                        <a:t>cơ</a:t>
                      </a:r>
                      <a:r>
                        <a:rPr lang="en-US" baseline="0" dirty="0" smtClean="0"/>
                        <a:t> </a:t>
                      </a:r>
                      <a:r>
                        <a:rPr lang="en-US" baseline="0" dirty="0" err="1" smtClean="0"/>
                        <a:t>năng</a:t>
                      </a:r>
                      <a:endParaRPr lang="en-US" dirty="0"/>
                    </a:p>
                  </a:txBody>
                  <a:tcPr/>
                </a:tc>
              </a:tr>
              <a:tr h="1419422">
                <a:tc>
                  <a:txBody>
                    <a:bodyPr/>
                    <a:lstStyle/>
                    <a:p>
                      <a:r>
                        <a:rPr lang="en-US" sz="1800" i="1" dirty="0" smtClean="0">
                          <a:latin typeface="Times New Roman" panose="02020603050405020304" pitchFamily="18" charset="0"/>
                          <a:cs typeface="Times New Roman" panose="02020603050405020304" pitchFamily="18" charset="0"/>
                        </a:rPr>
                        <a:t>B</a:t>
                      </a:r>
                      <a:r>
                        <a:rPr lang="vi-VN" sz="1800" i="1" dirty="0" smtClean="0">
                          <a:latin typeface="Times New Roman" panose="02020603050405020304" pitchFamily="18" charset="0"/>
                          <a:cs typeface="Times New Roman" panose="02020603050405020304" pitchFamily="18" charset="0"/>
                        </a:rPr>
                        <a:t>ướu giáp đơn đều:</a:t>
                      </a:r>
                    </a:p>
                    <a:p>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chỉ tình cờ thấy bướu lớn, hoặc do người khác phát hiện có một khối u</a:t>
                      </a:r>
                      <a:r>
                        <a:rPr lang="en-US" sz="1800" baseline="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ở giữa cổ, sờ có ranh giới rõ, không dính vào da, không đau, mềm hay</a:t>
                      </a:r>
                      <a:r>
                        <a:rPr lang="en-US" sz="1800" baseline="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chắc, di động theo nhịp nuốt lên xuống, khi bướu to có thể gây chèn;</a:t>
                      </a:r>
                      <a:r>
                        <a:rPr lang="en-US" sz="1800" baseline="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không có tiếng thổi tại đỉnh bướu.</a:t>
                      </a:r>
                    </a:p>
                    <a:p>
                      <a:r>
                        <a:rPr lang="en-US" sz="1800" i="1" dirty="0" smtClean="0">
                          <a:latin typeface="Times New Roman" panose="02020603050405020304" pitchFamily="18" charset="0"/>
                          <a:cs typeface="Times New Roman" panose="02020603050405020304" pitchFamily="18" charset="0"/>
                        </a:rPr>
                        <a:t>B</a:t>
                      </a:r>
                      <a:r>
                        <a:rPr lang="vi-VN" sz="1800" i="1" dirty="0" smtClean="0">
                          <a:latin typeface="Times New Roman" panose="02020603050405020304" pitchFamily="18" charset="0"/>
                          <a:cs typeface="Times New Roman" panose="02020603050405020304" pitchFamily="18" charset="0"/>
                        </a:rPr>
                        <a:t>ướu giáp nhiều nhân:</a:t>
                      </a:r>
                      <a:r>
                        <a:rPr lang="en-US" sz="1800" baseline="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nhiều khối tròn đường kính từ 0,5 - vài cm.</a:t>
                      </a:r>
                      <a:endParaRPr lang="en-US" sz="1800" dirty="0">
                        <a:latin typeface="Times New Roman" panose="02020603050405020304" pitchFamily="18" charset="0"/>
                        <a:cs typeface="Times New Roman" panose="02020603050405020304" pitchFamily="18" charset="0"/>
                      </a:endParaRPr>
                    </a:p>
                  </a:txBody>
                  <a:tcPr/>
                </a:tc>
                <a:tc>
                  <a:txBody>
                    <a:bodyPr/>
                    <a:lstStyle/>
                    <a:p>
                      <a:r>
                        <a:rPr lang="en-US" sz="1800" i="1" dirty="0" smtClean="0">
                          <a:latin typeface="Times New Roman" panose="02020603050405020304" pitchFamily="18" charset="0"/>
                          <a:cs typeface="Times New Roman" panose="02020603050405020304" pitchFamily="18" charset="0"/>
                        </a:rPr>
                        <a:t>B</a:t>
                      </a:r>
                      <a:r>
                        <a:rPr lang="vi-VN" sz="1800" i="1" dirty="0" smtClean="0">
                          <a:latin typeface="Times New Roman" panose="02020603050405020304" pitchFamily="18" charset="0"/>
                          <a:cs typeface="Times New Roman" panose="02020603050405020304" pitchFamily="18" charset="0"/>
                        </a:rPr>
                        <a:t>ướu giáp đơn thuần:</a:t>
                      </a:r>
                    </a:p>
                    <a:p>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bệnh nhân thường có tình trạng bình giáp.</a:t>
                      </a:r>
                    </a:p>
                    <a:p>
                      <a:r>
                        <a:rPr lang="en-US" sz="1800" i="1" dirty="0" smtClean="0">
                          <a:latin typeface="Times New Roman" panose="02020603050405020304" pitchFamily="18" charset="0"/>
                          <a:cs typeface="Times New Roman" panose="02020603050405020304" pitchFamily="18" charset="0"/>
                        </a:rPr>
                        <a:t>B</a:t>
                      </a:r>
                      <a:r>
                        <a:rPr lang="vi-VN" sz="1800" i="1" dirty="0" smtClean="0">
                          <a:latin typeface="Times New Roman" panose="02020603050405020304" pitchFamily="18" charset="0"/>
                          <a:cs typeface="Times New Roman" panose="02020603050405020304" pitchFamily="18" charset="0"/>
                        </a:rPr>
                        <a:t>ướu cổ dịch tễ</a:t>
                      </a:r>
                      <a:r>
                        <a:rPr lang="en-US" sz="1800" i="1" dirty="0" smtClean="0">
                          <a:latin typeface="Times New Roman" panose="02020603050405020304" pitchFamily="18" charset="0"/>
                          <a:cs typeface="Times New Roman" panose="02020603050405020304" pitchFamily="18" charset="0"/>
                        </a:rPr>
                        <a:t>:</a:t>
                      </a:r>
                      <a:endParaRPr lang="vi-VN" sz="1800" i="1"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thì ảnh hưởng đến sự phát triển cơ thể nhất là ở trẻ em, giảm thông</a:t>
                      </a:r>
                    </a:p>
                    <a:p>
                      <a:r>
                        <a:rPr lang="vi-VN" sz="1800" dirty="0" smtClean="0">
                          <a:latin typeface="Times New Roman" panose="02020603050405020304" pitchFamily="18" charset="0"/>
                          <a:cs typeface="Times New Roman" panose="02020603050405020304" pitchFamily="18" charset="0"/>
                        </a:rPr>
                        <a:t>minh, đần độn.</a:t>
                      </a:r>
                      <a:endParaRPr lang="en-US" sz="1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72816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marL="274320" lvl="1" indent="0">
              <a:buNone/>
            </a:pPr>
            <a:r>
              <a:rPr lang="en-US"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b. Cận lâm </a:t>
            </a:r>
            <a:r>
              <a:rPr lang="en-US" u="sng" dirty="0" err="1" smtClean="0">
                <a:latin typeface="Times New Roman" panose="02020603050405020304" pitchFamily="18" charset="0"/>
                <a:cs typeface="Times New Roman" panose="02020603050405020304" pitchFamily="18" charset="0"/>
              </a:rPr>
              <a:t>sàng</a:t>
            </a:r>
            <a:endParaRPr lang="en-US" dirty="0" smtClean="0">
              <a:latin typeface="Times New Roman" panose="02020603050405020304" pitchFamily="18" charset="0"/>
              <a:cs typeface="Times New Roman" panose="02020603050405020304" pitchFamily="18" charset="0"/>
            </a:endParaRPr>
          </a:p>
          <a:p>
            <a:pPr marL="274320" lvl="1" indent="0">
              <a:buNone/>
            </a:pPr>
            <a:r>
              <a:rPr lang="vi-VN" sz="1800" dirty="0">
                <a:latin typeface="Times New Roman" panose="02020603050405020304" pitchFamily="18" charset="0"/>
                <a:cs typeface="Times New Roman" panose="02020603050405020304" pitchFamily="18" charset="0"/>
              </a:rPr>
              <a:t>− Định lượng T3, T4 tự </a:t>
            </a:r>
            <a:r>
              <a:rPr lang="vi-VN" sz="1800" dirty="0" smtClean="0">
                <a:latin typeface="Times New Roman" panose="02020603050405020304" pitchFamily="18" charset="0"/>
                <a:cs typeface="Times New Roman" panose="02020603050405020304" pitchFamily="18" charset="0"/>
              </a:rPr>
              <a:t>do</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FT3</a:t>
            </a:r>
            <a:r>
              <a:rPr lang="vi-VN" sz="1800" dirty="0">
                <a:latin typeface="Times New Roman" panose="02020603050405020304" pitchFamily="18" charset="0"/>
                <a:cs typeface="Times New Roman" panose="02020603050405020304" pitchFamily="18" charset="0"/>
              </a:rPr>
              <a:t>, FT4 bình thường </a:t>
            </a:r>
            <a:endParaRPr lang="en-US" sz="1800" dirty="0" smtClean="0">
              <a:latin typeface="Times New Roman" panose="02020603050405020304" pitchFamily="18" charset="0"/>
              <a:cs typeface="Times New Roman" panose="02020603050405020304" pitchFamily="18" charset="0"/>
            </a:endParaRPr>
          </a:p>
          <a:p>
            <a:pPr marL="274320" lvl="1" indent="0">
              <a:buNone/>
            </a:pP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Yếu tố tăng protein tải hay tăng T4 toàn phần: oestrogen, thai </a:t>
            </a:r>
            <a:r>
              <a:rPr lang="vi-VN" sz="1800" dirty="0" smtClean="0">
                <a:latin typeface="Times New Roman" panose="02020603050405020304" pitchFamily="18" charset="0"/>
                <a:cs typeface="Times New Roman" panose="02020603050405020304" pitchFamily="18" charset="0"/>
              </a:rPr>
              <a:t>nghén</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viêm </a:t>
            </a:r>
            <a:r>
              <a:rPr lang="vi-VN" sz="1800" dirty="0">
                <a:latin typeface="Times New Roman" panose="02020603050405020304" pitchFamily="18" charset="0"/>
                <a:cs typeface="Times New Roman" panose="02020603050405020304" pitchFamily="18" charset="0"/>
              </a:rPr>
              <a:t>gan nhiễm trùng, u tủy, collagenose.</a:t>
            </a:r>
          </a:p>
          <a:p>
            <a:pPr marL="274320" lvl="1" indent="0">
              <a:buNone/>
            </a:pPr>
            <a:r>
              <a:rPr lang="vi-VN" sz="1800" dirty="0">
                <a:latin typeface="Times New Roman" panose="02020603050405020304" pitchFamily="18" charset="0"/>
                <a:cs typeface="Times New Roman" panose="02020603050405020304" pitchFamily="18" charset="0"/>
              </a:rPr>
              <a:t>− Yếu tố </a:t>
            </a:r>
            <a:r>
              <a:rPr lang="vi-VN" sz="1800" dirty="0" smtClean="0">
                <a:latin typeface="Times New Roman" panose="02020603050405020304" pitchFamily="18" charset="0"/>
                <a:cs typeface="Times New Roman" panose="02020603050405020304" pitchFamily="18" charset="0"/>
              </a:rPr>
              <a:t>giảm </a:t>
            </a:r>
            <a:r>
              <a:rPr lang="vi-VN" sz="1800" dirty="0">
                <a:latin typeface="Times New Roman" panose="02020603050405020304" pitchFamily="18" charset="0"/>
                <a:cs typeface="Times New Roman" panose="02020603050405020304" pitchFamily="18" charset="0"/>
              </a:rPr>
              <a:t>T4: suy dưỡng, giảm protid máu, xơ gan, </a:t>
            </a:r>
            <a:r>
              <a:rPr lang="vi-VN" sz="1800" dirty="0" smtClean="0">
                <a:latin typeface="Times New Roman" panose="02020603050405020304" pitchFamily="18" charset="0"/>
                <a:cs typeface="Times New Roman" panose="02020603050405020304" pitchFamily="18" charset="0"/>
              </a:rPr>
              <a:t>thuốc</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androgene</a:t>
            </a:r>
            <a:r>
              <a:rPr lang="vi-VN" sz="1800" dirty="0">
                <a:latin typeface="Times New Roman" panose="02020603050405020304" pitchFamily="18" charset="0"/>
                <a:cs typeface="Times New Roman" panose="02020603050405020304" pitchFamily="18" charset="0"/>
              </a:rPr>
              <a:t>, corticoide liều cao.</a:t>
            </a:r>
          </a:p>
          <a:p>
            <a:pPr marL="274320" lvl="1" indent="0">
              <a:buNone/>
            </a:pPr>
            <a:r>
              <a:rPr lang="vi-VN" sz="1800" dirty="0">
                <a:latin typeface="Times New Roman" panose="02020603050405020304" pitchFamily="18" charset="0"/>
                <a:cs typeface="Times New Roman" panose="02020603050405020304" pitchFamily="18" charset="0"/>
              </a:rPr>
              <a:t>− Yếu tố ngăn cản sự kết hợp với protein tải: hydantoin, </a:t>
            </a:r>
            <a:r>
              <a:rPr lang="vi-VN" sz="1800" dirty="0" smtClean="0">
                <a:latin typeface="Times New Roman" panose="02020603050405020304" pitchFamily="18" charset="0"/>
                <a:cs typeface="Times New Roman" panose="02020603050405020304" pitchFamily="18" charset="0"/>
              </a:rPr>
              <a:t>clofibrate,</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héparine</a:t>
            </a:r>
            <a:r>
              <a:rPr lang="vi-VN" sz="1800" dirty="0">
                <a:latin typeface="Times New Roman" panose="02020603050405020304" pitchFamily="18" charset="0"/>
                <a:cs typeface="Times New Roman" panose="02020603050405020304" pitchFamily="18" charset="0"/>
              </a:rPr>
              <a:t>, phenylbutazone.</a:t>
            </a:r>
          </a:p>
          <a:p>
            <a:pPr marL="274320" lvl="1" indent="0">
              <a:buNone/>
            </a:pPr>
            <a:r>
              <a:rPr lang="vi-VN" sz="1800" dirty="0">
                <a:latin typeface="Times New Roman" panose="02020603050405020304" pitchFamily="18" charset="0"/>
                <a:cs typeface="Times New Roman" panose="02020603050405020304" pitchFamily="18" charset="0"/>
              </a:rPr>
              <a:t>− TSH cực nhạy (TSH us) bình thường (TSH = 0,3 - 4mUI/L).</a:t>
            </a:r>
          </a:p>
          <a:p>
            <a:pPr marL="274320" lvl="1" indent="0">
              <a:buNone/>
            </a:pPr>
            <a:r>
              <a:rPr lang="vi-VN" sz="1800" dirty="0">
                <a:latin typeface="Times New Roman" panose="02020603050405020304" pitchFamily="18" charset="0"/>
                <a:cs typeface="Times New Roman" panose="02020603050405020304" pitchFamily="18" charset="0"/>
              </a:rPr>
              <a:t>− Độ tập trung I131 bình </a:t>
            </a:r>
            <a:r>
              <a:rPr lang="vi-VN" sz="1800" dirty="0" smtClean="0">
                <a:latin typeface="Times New Roman" panose="02020603050405020304" pitchFamily="18" charset="0"/>
                <a:cs typeface="Times New Roman" panose="02020603050405020304" pitchFamily="18" charset="0"/>
              </a:rPr>
              <a:t>thường</a:t>
            </a:r>
            <a:r>
              <a:rPr lang="en-US" sz="1800" dirty="0" smtClean="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Chụp nhấp nháy xạ hình giáp (</a:t>
            </a:r>
            <a:r>
              <a:rPr lang="vi-VN" sz="1800" dirty="0" smtClean="0">
                <a:latin typeface="Times New Roman" panose="02020603050405020304" pitchFamily="18" charset="0"/>
                <a:cs typeface="Times New Roman" panose="02020603050405020304" pitchFamily="18" charset="0"/>
              </a:rPr>
              <a:t>Sintigraphie</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Sinh thiết</a:t>
            </a:r>
            <a:endParaRPr lang="en-US" sz="1800" dirty="0" smtClean="0">
              <a:latin typeface="Times New Roman" panose="02020603050405020304" pitchFamily="18" charset="0"/>
              <a:cs typeface="Times New Roman" panose="02020603050405020304" pitchFamily="18" charset="0"/>
            </a:endParaRPr>
          </a:p>
          <a:p>
            <a:pPr marL="274320" lvl="1" indent="0">
              <a:buNone/>
            </a:pP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Đối với bướu cổ dịch tễ hay bướu cổ địa phương, cần đo iode </a:t>
            </a:r>
            <a:r>
              <a:rPr lang="vi-VN" sz="1800" dirty="0" smtClean="0">
                <a:latin typeface="Times New Roman" panose="02020603050405020304" pitchFamily="18" charset="0"/>
                <a:cs typeface="Times New Roman" panose="02020603050405020304" pitchFamily="18" charset="0"/>
              </a:rPr>
              <a:t>niệu/ngày,</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hoặc </a:t>
            </a:r>
            <a:r>
              <a:rPr lang="vi-VN" sz="1800" dirty="0">
                <a:latin typeface="Times New Roman" panose="02020603050405020304" pitchFamily="18" charset="0"/>
                <a:cs typeface="Times New Roman" panose="02020603050405020304" pitchFamily="18" charset="0"/>
              </a:rPr>
              <a:t>tỉ lệ iode niệu/créatinine niệu để đánh giá sự trầm trọng của </a:t>
            </a:r>
            <a:r>
              <a:rPr lang="vi-VN" sz="1800" dirty="0" smtClean="0">
                <a:latin typeface="Times New Roman" panose="02020603050405020304" pitchFamily="18" charset="0"/>
                <a:cs typeface="Times New Roman" panose="02020603050405020304" pitchFamily="18" charset="0"/>
              </a:rPr>
              <a:t>thiếu</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hụt </a:t>
            </a:r>
            <a:r>
              <a:rPr lang="vi-VN" sz="1800" dirty="0">
                <a:latin typeface="Times New Roman" panose="02020603050405020304" pitchFamily="18" charset="0"/>
                <a:cs typeface="Times New Roman" panose="02020603050405020304" pitchFamily="18" charset="0"/>
              </a:rPr>
              <a:t>iode.</a:t>
            </a:r>
          </a:p>
          <a:p>
            <a:pPr marL="274320" lvl="1" indent="0">
              <a:buNone/>
            </a:pPr>
            <a:r>
              <a:rPr lang="vi-VN" sz="1800" dirty="0">
                <a:latin typeface="Times New Roman" panose="02020603050405020304" pitchFamily="18" charset="0"/>
                <a:cs typeface="Times New Roman" panose="02020603050405020304" pitchFamily="18" charset="0"/>
              </a:rPr>
              <a:t>− Thể tích tối đa tuyến giáp (giới hạn trên) ở người trưởng thành 18 </a:t>
            </a:r>
            <a:r>
              <a:rPr lang="vi-VN" sz="1800" dirty="0" smtClean="0">
                <a:latin typeface="Times New Roman" panose="02020603050405020304" pitchFamily="18" charset="0"/>
                <a:cs typeface="Times New Roman" panose="02020603050405020304" pitchFamily="18" charset="0"/>
              </a:rPr>
              <a:t>ml</a:t>
            </a:r>
            <a:endParaRPr lang="en-US" sz="1800" dirty="0" smtClean="0">
              <a:latin typeface="Times New Roman" panose="02020603050405020304" pitchFamily="18" charset="0"/>
              <a:cs typeface="Times New Roman" panose="02020603050405020304" pitchFamily="18" charset="0"/>
            </a:endParaRPr>
          </a:p>
          <a:p>
            <a:pPr marL="274320" lvl="1" indent="0">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en-US" sz="2100" u="sng" dirty="0" smtClean="0">
                <a:latin typeface="Times New Roman" panose="02020603050405020304" pitchFamily="18" charset="0"/>
                <a:cs typeface="Times New Roman" panose="02020603050405020304" pitchFamily="18" charset="0"/>
              </a:rPr>
              <a:t>c. </a:t>
            </a:r>
            <a:r>
              <a:rPr lang="en-US" sz="2100" u="sng" dirty="0" err="1" smtClean="0">
                <a:latin typeface="Times New Roman" panose="02020603050405020304" pitchFamily="18" charset="0"/>
                <a:cs typeface="Times New Roman" panose="02020603050405020304" pitchFamily="18" charset="0"/>
              </a:rPr>
              <a:t>Tiến</a:t>
            </a:r>
            <a:r>
              <a:rPr lang="en-US" sz="2100" u="sng" dirty="0" smtClean="0">
                <a:latin typeface="Times New Roman" panose="02020603050405020304" pitchFamily="18" charset="0"/>
                <a:cs typeface="Times New Roman" panose="02020603050405020304" pitchFamily="18" charset="0"/>
              </a:rPr>
              <a:t> </a:t>
            </a:r>
            <a:r>
              <a:rPr lang="en-US" sz="2100" u="sng" dirty="0" err="1" smtClean="0">
                <a:latin typeface="Times New Roman" panose="02020603050405020304" pitchFamily="18" charset="0"/>
                <a:cs typeface="Times New Roman" panose="02020603050405020304" pitchFamily="18" charset="0"/>
              </a:rPr>
              <a:t>triển</a:t>
            </a:r>
            <a:r>
              <a:rPr lang="en-US" sz="2100" u="sng" dirty="0" smtClean="0">
                <a:latin typeface="Times New Roman" panose="02020603050405020304" pitchFamily="18" charset="0"/>
                <a:cs typeface="Times New Roman" panose="02020603050405020304" pitchFamily="18" charset="0"/>
              </a:rPr>
              <a:t> </a:t>
            </a:r>
            <a:r>
              <a:rPr lang="en-US" sz="2100" u="sng" dirty="0" err="1" smtClean="0">
                <a:latin typeface="Times New Roman" panose="02020603050405020304" pitchFamily="18" charset="0"/>
                <a:cs typeface="Times New Roman" panose="02020603050405020304" pitchFamily="18" charset="0"/>
              </a:rPr>
              <a:t>và</a:t>
            </a:r>
            <a:r>
              <a:rPr lang="en-US" sz="2100" u="sng" dirty="0" smtClean="0">
                <a:latin typeface="Times New Roman" panose="02020603050405020304" pitchFamily="18" charset="0"/>
                <a:cs typeface="Times New Roman" panose="02020603050405020304" pitchFamily="18" charset="0"/>
              </a:rPr>
              <a:t> </a:t>
            </a:r>
            <a:r>
              <a:rPr lang="en-US" sz="2100" u="sng" dirty="0" err="1" smtClean="0">
                <a:latin typeface="Times New Roman" panose="02020603050405020304" pitchFamily="18" charset="0"/>
                <a:cs typeface="Times New Roman" panose="02020603050405020304" pitchFamily="18" charset="0"/>
              </a:rPr>
              <a:t>biến</a:t>
            </a:r>
            <a:r>
              <a:rPr lang="en-US" sz="2100" u="sng" dirty="0" smtClean="0">
                <a:latin typeface="Times New Roman" panose="02020603050405020304" pitchFamily="18" charset="0"/>
                <a:cs typeface="Times New Roman" panose="02020603050405020304" pitchFamily="18" charset="0"/>
              </a:rPr>
              <a:t> </a:t>
            </a:r>
            <a:r>
              <a:rPr lang="en-US" sz="2100" u="sng" dirty="0" err="1" smtClean="0">
                <a:latin typeface="Times New Roman" panose="02020603050405020304" pitchFamily="18" charset="0"/>
                <a:cs typeface="Times New Roman" panose="02020603050405020304" pitchFamily="18" charset="0"/>
              </a:rPr>
              <a:t>chứng</a:t>
            </a:r>
            <a:endParaRPr lang="en-US" sz="2100" u="sng" dirty="0" smtClean="0">
              <a:latin typeface="Times New Roman" panose="02020603050405020304" pitchFamily="18" charset="0"/>
              <a:cs typeface="Times New Roman" panose="02020603050405020304" pitchFamily="18" charset="0"/>
            </a:endParaRPr>
          </a:p>
          <a:p>
            <a:pPr marL="274320" lvl="1" indent="0">
              <a:buNone/>
            </a:pPr>
            <a:r>
              <a:rPr lang="vi-VN" sz="1800" dirty="0">
                <a:latin typeface="Times New Roman" panose="02020603050405020304" pitchFamily="18" charset="0"/>
                <a:cs typeface="Times New Roman" panose="02020603050405020304" pitchFamily="18" charset="0"/>
              </a:rPr>
              <a:t>− Xuất huyết trong bướu: bướu to nhanh, đau và nóng, dấu chèn ép cấp.</a:t>
            </a:r>
          </a:p>
          <a:p>
            <a:pPr marL="274320" lvl="1" indent="0">
              <a:buNone/>
            </a:pPr>
            <a:r>
              <a:rPr lang="vi-VN" sz="1800" dirty="0">
                <a:latin typeface="Times New Roman" panose="02020603050405020304" pitchFamily="18" charset="0"/>
                <a:cs typeface="Times New Roman" panose="02020603050405020304" pitchFamily="18" charset="0"/>
              </a:rPr>
              <a:t>− Cường giáp: Thường xảy ra ở bướu nhiều nhân, bướu lâu năm, Basedow </a:t>
            </a:r>
            <a:r>
              <a:rPr lang="vi-VN" sz="1800" dirty="0" smtClean="0">
                <a:latin typeface="Times New Roman" panose="02020603050405020304" pitchFamily="18" charset="0"/>
                <a:cs typeface="Times New Roman" panose="02020603050405020304" pitchFamily="18" charset="0"/>
              </a:rPr>
              <a:t>hóa</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phần </a:t>
            </a:r>
            <a:r>
              <a:rPr lang="vi-VN" sz="1800" dirty="0">
                <a:latin typeface="Times New Roman" panose="02020603050405020304" pitchFamily="18" charset="0"/>
                <a:cs typeface="Times New Roman" panose="02020603050405020304" pitchFamily="18" charset="0"/>
              </a:rPr>
              <a:t>tuyến bình thường xen kẽ giữa các nhân, thường do cung cấp iode </a:t>
            </a:r>
            <a:r>
              <a:rPr lang="vi-VN" sz="1800" dirty="0" smtClean="0">
                <a:latin typeface="Times New Roman" panose="02020603050405020304" pitchFamily="18" charset="0"/>
                <a:cs typeface="Times New Roman" panose="02020603050405020304" pitchFamily="18" charset="0"/>
              </a:rPr>
              <a:t>quá</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nhiều </a:t>
            </a:r>
            <a:r>
              <a:rPr lang="vi-VN" sz="1800" dirty="0">
                <a:latin typeface="Times New Roman" panose="02020603050405020304" pitchFamily="18" charset="0"/>
                <a:cs typeface="Times New Roman" panose="02020603050405020304" pitchFamily="18" charset="0"/>
              </a:rPr>
              <a:t>(iode- Basedow).</a:t>
            </a:r>
          </a:p>
          <a:p>
            <a:pPr marL="274320" lvl="1" indent="0">
              <a:buNone/>
            </a:pPr>
            <a:r>
              <a:rPr lang="vi-VN" sz="1800" dirty="0">
                <a:latin typeface="Times New Roman" panose="02020603050405020304" pitchFamily="18" charset="0"/>
                <a:cs typeface="Times New Roman" panose="02020603050405020304" pitchFamily="18" charset="0"/>
              </a:rPr>
              <a:t>− Ung thư hóa.</a:t>
            </a:r>
          </a:p>
          <a:p>
            <a:pPr marL="274320" lvl="1" indent="0">
              <a:buNone/>
            </a:pPr>
            <a:r>
              <a:rPr lang="vi-VN" sz="1800" dirty="0">
                <a:latin typeface="Times New Roman" panose="02020603050405020304" pitchFamily="18" charset="0"/>
                <a:cs typeface="Times New Roman" panose="02020603050405020304" pitchFamily="18" charset="0"/>
              </a:rPr>
              <a:t>− Riêng đối với bướu cổ do thiếu iode ở người mẹ mang thai: có thể ảnh </a:t>
            </a:r>
            <a:r>
              <a:rPr lang="vi-VN" sz="1800" dirty="0" smtClean="0">
                <a:latin typeface="Times New Roman" panose="02020603050405020304" pitchFamily="18" charset="0"/>
                <a:cs typeface="Times New Roman" panose="02020603050405020304" pitchFamily="18" charset="0"/>
              </a:rPr>
              <a:t>hưởng</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đến </a:t>
            </a:r>
            <a:r>
              <a:rPr lang="vi-VN" sz="1800" dirty="0">
                <a:latin typeface="Times New Roman" panose="02020603050405020304" pitchFamily="18" charset="0"/>
                <a:cs typeface="Times New Roman" panose="02020603050405020304" pitchFamily="18" charset="0"/>
              </a:rPr>
              <a:t>sự chậm phát triển về tinh thần và thể chất của thai nhi.</a:t>
            </a:r>
          </a:p>
          <a:p>
            <a:pPr marL="274320" lvl="1" indent="0">
              <a:buNone/>
            </a:pPr>
            <a:r>
              <a:rPr lang="vi-VN" sz="1800" dirty="0">
                <a:latin typeface="Times New Roman" panose="02020603050405020304" pitchFamily="18" charset="0"/>
                <a:cs typeface="Times New Roman" panose="02020603050405020304" pitchFamily="18" charset="0"/>
              </a:rPr>
              <a:t>− Ung thư giáp: Biểu hiện tuyến giáp to, xuất hiện một nhân hoặc nhiều </a:t>
            </a:r>
            <a:r>
              <a:rPr lang="vi-VN" sz="1800" dirty="0" smtClean="0">
                <a:latin typeface="Times New Roman" panose="02020603050405020304" pitchFamily="18" charset="0"/>
                <a:cs typeface="Times New Roman" panose="02020603050405020304" pitchFamily="18" charset="0"/>
              </a:rPr>
              <a:t>nhân</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cứng</a:t>
            </a:r>
            <a:r>
              <a:rPr lang="vi-VN" sz="1800" dirty="0">
                <a:latin typeface="Times New Roman" panose="02020603050405020304" pitchFamily="18" charset="0"/>
                <a:cs typeface="Times New Roman" panose="02020603050405020304" pitchFamily="18" charset="0"/>
              </a:rPr>
              <a:t>, bờ gồ ghề di động theo nhịp nuốt, nếu khối u to có thể chèn ép </a:t>
            </a:r>
            <a:r>
              <a:rPr lang="vi-VN" sz="1800" dirty="0" smtClean="0">
                <a:latin typeface="Times New Roman" panose="02020603050405020304" pitchFamily="18" charset="0"/>
                <a:cs typeface="Times New Roman" panose="02020603050405020304" pitchFamily="18" charset="0"/>
              </a:rPr>
              <a:t>gây</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khàn </a:t>
            </a:r>
            <a:r>
              <a:rPr lang="vi-VN" sz="1800" dirty="0">
                <a:latin typeface="Times New Roman" panose="02020603050405020304" pitchFamily="18" charset="0"/>
                <a:cs typeface="Times New Roman" panose="02020603050405020304" pitchFamily="18" charset="0"/>
              </a:rPr>
              <a:t>tiếng, khó thở, khó nuốt.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67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2895600"/>
          </a:xfrm>
        </p:spPr>
        <p:txBody>
          <a:bodyPr/>
          <a:lstStyle/>
          <a:p>
            <a:pPr marL="548640" lvl="2" indent="0">
              <a:buNone/>
            </a:pPr>
            <a:r>
              <a:rPr lang="en-US" dirty="0" smtClean="0">
                <a:latin typeface="Times New Roman" panose="02020603050405020304" pitchFamily="18" charset="0"/>
                <a:cs typeface="Times New Roman" panose="02020603050405020304" pitchFamily="18" charset="0"/>
              </a:rPr>
              <a:t>	4.5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và</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dự</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phòng</a:t>
            </a:r>
            <a:endParaRPr lang="en-US" u="sng" dirty="0" smtClean="0">
              <a:latin typeface="Times New Roman" panose="02020603050405020304" pitchFamily="18" charset="0"/>
              <a:cs typeface="Times New Roman" panose="02020603050405020304" pitchFamily="18" charset="0"/>
            </a:endParaRPr>
          </a:p>
          <a:p>
            <a:pPr marL="548640" lvl="2" indent="0">
              <a:buNone/>
            </a:pP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Nguyên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hormone </a:t>
            </a:r>
            <a:r>
              <a:rPr lang="en-US" dirty="0" err="1" smtClean="0">
                <a:latin typeface="Times New Roman" panose="02020603050405020304" pitchFamily="18" charset="0"/>
                <a:cs typeface="Times New Roman" panose="02020603050405020304" pitchFamily="18" charset="0"/>
              </a:rPr>
              <a:t>tuyến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giáp</a:t>
            </a:r>
            <a:r>
              <a:rPr lang="en-US" dirty="0" smtClean="0">
                <a:latin typeface="Times New Roman" panose="02020603050405020304" pitchFamily="18" charset="0"/>
                <a:cs typeface="Times New Roman" panose="02020603050405020304" pitchFamily="18" charset="0"/>
              </a:rPr>
              <a:t>.</a:t>
            </a:r>
          </a:p>
          <a:p>
            <a:pPr marL="548640" lvl="2"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Thiếu iode </a:t>
            </a:r>
            <a:r>
              <a:rPr lang="en-US" dirty="0" smtClean="0">
                <a:latin typeface="Times New Roman" panose="02020603050405020304" pitchFamily="18" charset="0"/>
                <a:cs typeface="Times New Roman" panose="02020603050405020304" pitchFamily="18" charset="0"/>
              </a:rPr>
              <a:t>-&gt;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cung cấp iode, </a:t>
            </a:r>
            <a:r>
              <a:rPr lang="vi-VN" dirty="0"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do </a:t>
            </a:r>
            <a:r>
              <a:rPr lang="vi-VN" dirty="0">
                <a:latin typeface="Times New Roman" panose="02020603050405020304" pitchFamily="18" charset="0"/>
                <a:cs typeface="Times New Roman" panose="02020603050405020304" pitchFamily="18" charset="0"/>
              </a:rPr>
              <a:t>thiếu iode, cung cấp </a:t>
            </a:r>
            <a:r>
              <a:rPr lang="vi-VN" dirty="0" smtClean="0">
                <a:latin typeface="Times New Roman" panose="02020603050405020304" pitchFamily="18" charset="0"/>
                <a:cs typeface="Times New Roman" panose="02020603050405020304" pitchFamily="18" charset="0"/>
              </a:rPr>
              <a:t>thêm</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hormonee </a:t>
            </a:r>
            <a:r>
              <a:rPr lang="vi-VN" dirty="0">
                <a:latin typeface="Times New Roman" panose="02020603050405020304" pitchFamily="18" charset="0"/>
                <a:cs typeface="Times New Roman" panose="02020603050405020304" pitchFamily="18" charset="0"/>
              </a:rPr>
              <a:t>giáp tổng hợp.</a:t>
            </a:r>
          </a:p>
          <a:p>
            <a:pPr marL="548640" lvl="2" indent="0">
              <a:buNone/>
            </a:pPr>
            <a:r>
              <a:rPr lang="vi-VN" dirty="0">
                <a:latin typeface="Times New Roman" panose="02020603050405020304" pitchFamily="18" charset="0"/>
                <a:cs typeface="Times New Roman" panose="02020603050405020304" pitchFamily="18" charset="0"/>
              </a:rPr>
              <a:t>+ Trong bướu giáp đơn do thiếu </a:t>
            </a:r>
            <a:r>
              <a:rPr lang="vi-VN" dirty="0" smtClean="0">
                <a:latin typeface="Times New Roman" panose="02020603050405020304" pitchFamily="18" charset="0"/>
                <a:cs typeface="Times New Roman" panose="02020603050405020304" pitchFamily="18" charset="0"/>
              </a:rPr>
              <a:t>iode,</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điều </a:t>
            </a:r>
            <a:r>
              <a:rPr lang="vi-VN" dirty="0">
                <a:latin typeface="Times New Roman" panose="02020603050405020304" pitchFamily="18" charset="0"/>
                <a:cs typeface="Times New Roman" panose="02020603050405020304" pitchFamily="18" charset="0"/>
              </a:rPr>
              <a:t>trị bằng iode hay hormone </a:t>
            </a:r>
            <a:r>
              <a:rPr lang="vi-VN" dirty="0" smtClean="0">
                <a:latin typeface="Times New Roman" panose="02020603050405020304" pitchFamily="18" charset="0"/>
                <a:cs typeface="Times New Roman" panose="02020603050405020304" pitchFamily="18" charset="0"/>
              </a:rPr>
              <a:t>giáp</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làm </a:t>
            </a:r>
            <a:r>
              <a:rPr lang="vi-VN" dirty="0">
                <a:latin typeface="Times New Roman" panose="02020603050405020304" pitchFamily="18" charset="0"/>
                <a:cs typeface="Times New Roman" panose="02020603050405020304" pitchFamily="18" charset="0"/>
              </a:rPr>
              <a:t>tuyến giáp nhỏ lại nhiều hay ít </a:t>
            </a:r>
            <a:r>
              <a:rPr lang="vi-VN" dirty="0" smtClean="0">
                <a:latin typeface="Times New Roman" panose="02020603050405020304" pitchFamily="18" charset="0"/>
                <a:cs typeface="Times New Roman" panose="02020603050405020304" pitchFamily="18" charset="0"/>
              </a:rPr>
              <a:t>thay</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đổi </a:t>
            </a:r>
            <a:r>
              <a:rPr lang="vi-VN" dirty="0">
                <a:latin typeface="Times New Roman" panose="02020603050405020304" pitchFamily="18" charset="0"/>
                <a:cs typeface="Times New Roman" panose="02020603050405020304" pitchFamily="18" charset="0"/>
              </a:rPr>
              <a:t>tuỳ thuộc nhiều yếu </a:t>
            </a:r>
            <a:r>
              <a:rPr lang="vi-VN" dirty="0" smtClean="0">
                <a:latin typeface="Times New Roman" panose="02020603050405020304" pitchFamily="18" charset="0"/>
                <a:cs typeface="Times New Roman" panose="02020603050405020304" pitchFamily="18" charset="0"/>
              </a:rPr>
              <a:t>tố</a:t>
            </a:r>
            <a:r>
              <a:rPr lang="en-US" dirty="0" smtClean="0">
                <a:latin typeface="Times New Roman" panose="02020603050405020304" pitchFamily="18" charset="0"/>
                <a:cs typeface="Times New Roman" panose="02020603050405020304" pitchFamily="18" charset="0"/>
              </a:rPr>
              <a:t>.</a:t>
            </a:r>
          </a:p>
          <a:p>
            <a:pPr marL="548640" lvl="2"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Trong những nguyên nhân </a:t>
            </a:r>
            <a:r>
              <a:rPr lang="vi-VN" dirty="0"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gây </a:t>
            </a:r>
            <a:r>
              <a:rPr lang="vi-VN" dirty="0">
                <a:latin typeface="Times New Roman" panose="02020603050405020304" pitchFamily="18" charset="0"/>
                <a:cs typeface="Times New Roman" panose="02020603050405020304" pitchFamily="18" charset="0"/>
              </a:rPr>
              <a:t>bướu giáp đơn lan toả </a:t>
            </a:r>
            <a:r>
              <a:rPr lang="vi-VN" dirty="0"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độc</a:t>
            </a:r>
            <a:r>
              <a:rPr lang="vi-VN" dirty="0">
                <a:latin typeface="Times New Roman" panose="02020603050405020304" pitchFamily="18" charset="0"/>
                <a:cs typeface="Times New Roman" panose="02020603050405020304" pitchFamily="18" charset="0"/>
              </a:rPr>
              <a:t>, Levothyroxine có thể được </a:t>
            </a:r>
            <a:r>
              <a:rPr lang="vi-VN" dirty="0"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với </a:t>
            </a:r>
            <a:r>
              <a:rPr lang="vi-VN" dirty="0">
                <a:latin typeface="Times New Roman" panose="02020603050405020304" pitchFamily="18" charset="0"/>
                <a:cs typeface="Times New Roman" panose="02020603050405020304" pitchFamily="18" charset="0"/>
              </a:rPr>
              <a:t>mục đích nhằm giảm kích </a:t>
            </a:r>
            <a:r>
              <a:rPr lang="vi-VN" dirty="0" smtClean="0">
                <a:latin typeface="Times New Roman" panose="02020603050405020304" pitchFamily="18" charset="0"/>
                <a:cs typeface="Times New Roman" panose="02020603050405020304" pitchFamily="18" charset="0"/>
              </a:rPr>
              <a:t>thước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tuyến giáp</a:t>
            </a:r>
            <a:endParaRPr lang="en-US" dirty="0" smtClean="0">
              <a:latin typeface="Times New Roman" panose="02020603050405020304" pitchFamily="18" charset="0"/>
              <a:cs typeface="Times New Roman" panose="02020603050405020304" pitchFamily="18" charset="0"/>
            </a:endParaRPr>
          </a:p>
          <a:p>
            <a:pPr marL="548640" lvl="2" indent="0">
              <a:buNone/>
            </a:pPr>
            <a:r>
              <a:rPr lang="en-US" i="1"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Điều </a:t>
            </a:r>
            <a:r>
              <a:rPr lang="vi-VN" i="1" dirty="0">
                <a:latin typeface="Times New Roman" panose="02020603050405020304" pitchFamily="18" charset="0"/>
                <a:cs typeface="Times New Roman" panose="02020603050405020304" pitchFamily="18" charset="0"/>
              </a:rPr>
              <a:t>trị cụ thể với bướu giáp đơn lan toả (không độc</a:t>
            </a:r>
            <a:r>
              <a:rPr lang="vi-VN" i="1" dirty="0" smtClean="0">
                <a:latin typeface="Times New Roman" panose="02020603050405020304" pitchFamily="18" charset="0"/>
                <a:cs typeface="Times New Roman" panose="02020603050405020304" pitchFamily="18" charset="0"/>
              </a:rPr>
              <a:t>):</a:t>
            </a:r>
            <a:endParaRPr lang="en-US" i="1"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0" y="3170859"/>
            <a:ext cx="4114800" cy="2308324"/>
          </a:xfrm>
          <a:prstGeom prst="rect">
            <a:avLst/>
          </a:prstGeom>
          <a:noFill/>
        </p:spPr>
        <p:txBody>
          <a:bodyPr wrap="square" rtlCol="0">
            <a:spAutoFit/>
          </a:bodyPr>
          <a:lstStyle/>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a:t>
            </a:r>
            <a:r>
              <a:rPr lang="en-US" dirty="0">
                <a:latin typeface="Times New Roman" panose="02020603050405020304" pitchFamily="18" charset="0"/>
                <a:cs typeface="Times New Roman" panose="02020603050405020304" pitchFamily="18" charset="0"/>
              </a:rPr>
              <a:t>:</a:t>
            </a:r>
          </a:p>
          <a:p>
            <a:pPr marL="548640" lvl="2"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Bướu giáp quá lớn gây chèn ép </a:t>
            </a:r>
            <a:endParaRPr lang="en-US" dirty="0">
              <a:latin typeface="Times New Roman" panose="02020603050405020304" pitchFamily="18" charset="0"/>
              <a:cs typeface="Times New Roman" panose="02020603050405020304" pitchFamily="18" charset="0"/>
            </a:endParaRPr>
          </a:p>
          <a:p>
            <a:pPr marL="548640" lvl="2"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Bướu giáp lâu năm dễ bị ung thư hoá hoặc nghi ngờ ung thư hoá.</a:t>
            </a:r>
          </a:p>
          <a:p>
            <a:pPr marL="548640" lvl="2"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Bướu nhiều nhân.</a:t>
            </a:r>
          </a:p>
          <a:p>
            <a:pPr marL="548640" lvl="2"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Vì lý do thẩm mỹ..</a:t>
            </a:r>
            <a:endParaRPr lang="en-US" dirty="0">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4038600" y="3172918"/>
            <a:ext cx="4648201" cy="3693319"/>
          </a:xfrm>
          <a:prstGeom prst="rect">
            <a:avLst/>
          </a:prstGeom>
          <a:noFill/>
        </p:spPr>
        <p:txBody>
          <a:bodyPr wrap="square" rtlCol="0">
            <a:spAutoFit/>
          </a:bodyPr>
          <a:lstStyle/>
          <a:p>
            <a:pPr marL="548640" lvl="2"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a:t>
            </a:r>
            <a:r>
              <a:rPr lang="en-US" dirty="0">
                <a:latin typeface="Times New Roman" panose="02020603050405020304" pitchFamily="18" charset="0"/>
                <a:cs typeface="Times New Roman" panose="02020603050405020304" pitchFamily="18" charset="0"/>
              </a:rPr>
              <a:t>:</a:t>
            </a:r>
          </a:p>
          <a:p>
            <a:pPr marL="548640" lvl="2"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Đối với bướu giáp do thiếu iode hay bướu giáp địa phương: Tốt nhất là</a:t>
            </a:r>
          </a:p>
          <a:p>
            <a:pPr marL="548640" lvl="2" indent="0">
              <a:buNone/>
            </a:pPr>
            <a:r>
              <a:rPr lang="vi-VN" dirty="0">
                <a:latin typeface="Times New Roman" panose="02020603050405020304" pitchFamily="18" charset="0"/>
                <a:cs typeface="Times New Roman" panose="02020603050405020304" pitchFamily="18" charset="0"/>
              </a:rPr>
              <a:t>đưa iode vào điều trị và dự </a:t>
            </a:r>
            <a:r>
              <a:rPr lang="vi-VN" dirty="0" smtClean="0">
                <a:latin typeface="Times New Roman" panose="02020603050405020304" pitchFamily="18" charset="0"/>
                <a:cs typeface="Times New Roman" panose="02020603050405020304" pitchFamily="18" charset="0"/>
              </a:rPr>
              <a:t>phòng</a:t>
            </a:r>
            <a:endParaRPr lang="en-US" dirty="0" smtClean="0">
              <a:latin typeface="Times New Roman" panose="02020603050405020304" pitchFamily="18" charset="0"/>
              <a:cs typeface="Times New Roman" panose="02020603050405020304" pitchFamily="18" charset="0"/>
            </a:endParaRPr>
          </a:p>
          <a:p>
            <a:pPr marL="548640" lvl="2" indent="0">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 Thyroxine viên được chỉ định khi:</a:t>
            </a:r>
          </a:p>
          <a:p>
            <a:pPr marL="548640" lvl="2" indent="0">
              <a:buNone/>
            </a:pPr>
            <a:r>
              <a:rPr lang="vi-VN" dirty="0">
                <a:latin typeface="Times New Roman" panose="02020603050405020304" pitchFamily="18" charset="0"/>
                <a:cs typeface="Times New Roman" panose="02020603050405020304" pitchFamily="18" charset="0"/>
              </a:rPr>
              <a:t>+ Lâm sàng và siêu âm xác định bướu giáp lớn…</a:t>
            </a:r>
          </a:p>
          <a:p>
            <a:pPr marL="548640" lvl="2" indent="0">
              <a:buNone/>
            </a:pPr>
            <a:r>
              <a:rPr lang="vi-VN" dirty="0">
                <a:latin typeface="Times New Roman" panose="02020603050405020304" pitchFamily="18" charset="0"/>
                <a:cs typeface="Times New Roman" panose="02020603050405020304" pitchFamily="18" charset="0"/>
              </a:rPr>
              <a:t>+ Thyroxin (Levothyroxine, L-Thyroxine, Levothyrox) (T4), viên 50</a:t>
            </a:r>
            <a:r>
              <a:rPr lang="el-GR" dirty="0">
                <a:latin typeface="Times New Roman" panose="02020603050405020304" pitchFamily="18" charset="0"/>
                <a:cs typeface="Times New Roman" panose="02020603050405020304" pitchFamily="18" charset="0"/>
              </a:rPr>
              <a:t>μ</a:t>
            </a:r>
            <a:r>
              <a:rPr lang="vi-VN" dirty="0">
                <a:latin typeface="Times New Roman" panose="02020603050405020304" pitchFamily="18" charset="0"/>
                <a:cs typeface="Times New Roman" panose="02020603050405020304" pitchFamily="18" charset="0"/>
              </a:rPr>
              <a:t>g, 75</a:t>
            </a:r>
            <a:r>
              <a:rPr lang="el-GR" dirty="0">
                <a:latin typeface="Times New Roman" panose="02020603050405020304" pitchFamily="18" charset="0"/>
                <a:cs typeface="Times New Roman" panose="02020603050405020304" pitchFamily="18" charset="0"/>
              </a:rPr>
              <a:t>μ</a:t>
            </a:r>
            <a:r>
              <a:rPr lang="vi-VN" dirty="0">
                <a:latin typeface="Times New Roman" panose="02020603050405020304" pitchFamily="18" charset="0"/>
                <a:cs typeface="Times New Roman" panose="02020603050405020304" pitchFamily="18" charset="0"/>
              </a:rPr>
              <a:t>g,</a:t>
            </a:r>
          </a:p>
          <a:p>
            <a:pPr marL="548640" lvl="2" indent="0">
              <a:buNone/>
            </a:pPr>
            <a:r>
              <a:rPr lang="vi-VN" dirty="0">
                <a:latin typeface="Times New Roman" panose="02020603050405020304" pitchFamily="18" charset="0"/>
                <a:cs typeface="Times New Roman" panose="02020603050405020304" pitchFamily="18" charset="0"/>
              </a:rPr>
              <a:t>100</a:t>
            </a:r>
            <a:r>
              <a:rPr lang="el-GR" dirty="0">
                <a:latin typeface="Times New Roman" panose="02020603050405020304" pitchFamily="18" charset="0"/>
                <a:cs typeface="Times New Roman" panose="02020603050405020304" pitchFamily="18" charset="0"/>
              </a:rPr>
              <a:t>μ</a:t>
            </a:r>
            <a:r>
              <a:rPr lang="vi-VN" dirty="0">
                <a:latin typeface="Times New Roman" panose="02020603050405020304" pitchFamily="18" charset="0"/>
                <a:cs typeface="Times New Roman" panose="02020603050405020304" pitchFamily="18" charset="0"/>
              </a:rPr>
              <a:t>g, liều 0.5- 2 viên/ng</a:t>
            </a:r>
          </a:p>
          <a:p>
            <a:pPr marL="548640" lvl="2" indent="0">
              <a:buNone/>
            </a:pPr>
            <a:r>
              <a:rPr lang="vi-VN" dirty="0">
                <a:latin typeface="Times New Roman" panose="02020603050405020304" pitchFamily="18" charset="0"/>
                <a:cs typeface="Times New Roman" panose="02020603050405020304" pitchFamily="18" charset="0"/>
              </a:rPr>
              <a:t>+ Triiodothyronine (Liothyronine) (T3) viên 25 </a:t>
            </a:r>
            <a:r>
              <a:rPr lang="el-GR" dirty="0">
                <a:latin typeface="Times New Roman" panose="02020603050405020304" pitchFamily="18" charset="0"/>
                <a:cs typeface="Times New Roman" panose="02020603050405020304" pitchFamily="18" charset="0"/>
              </a:rPr>
              <a:t>μ</a:t>
            </a:r>
            <a:r>
              <a:rPr lang="vi-VN" dirty="0">
                <a:latin typeface="Times New Roman" panose="02020603050405020304" pitchFamily="18" charset="0"/>
                <a:cs typeface="Times New Roman" panose="02020603050405020304" pitchFamily="18" charset="0"/>
              </a:rPr>
              <a:t>g, 1- 2 viên/ng</a:t>
            </a:r>
          </a:p>
          <a:p>
            <a:pPr marL="548640" lvl="2" indent="0">
              <a:buNone/>
            </a:pPr>
            <a:r>
              <a:rPr lang="vi-VN" dirty="0">
                <a:latin typeface="Times New Roman" panose="02020603050405020304" pitchFamily="18" charset="0"/>
                <a:cs typeface="Times New Roman" panose="02020603050405020304" pitchFamily="18" charset="0"/>
              </a:rPr>
              <a:t>+ Xạ </a:t>
            </a:r>
            <a:r>
              <a:rPr lang="vi-VN" dirty="0"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liệu</a:t>
            </a:r>
            <a:endParaRPr lang="en-US" dirty="0"/>
          </a:p>
        </p:txBody>
      </p:sp>
    </p:spTree>
    <p:extLst>
      <p:ext uri="{BB962C8B-B14F-4D97-AF65-F5344CB8AC3E}">
        <p14:creationId xmlns:p14="http://schemas.microsoft.com/office/powerpoint/2010/main" val="1844809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4572000" cy="6477000"/>
          </a:xfrm>
        </p:spPr>
        <p:txBody>
          <a:bodyPr>
            <a:normAutofit/>
          </a:bodyPr>
          <a:lstStyle/>
          <a:p>
            <a:pPr marL="274320" lvl="1" indent="0">
              <a:buNone/>
            </a:pPr>
            <a:r>
              <a:rPr lang="vi-VN" b="1" dirty="0">
                <a:latin typeface="Times New Roman" panose="02020603050405020304" pitchFamily="18" charset="0"/>
                <a:cs typeface="Times New Roman" panose="02020603050405020304" pitchFamily="18" charset="0"/>
              </a:rPr>
              <a:t>Phòng bệnh</a:t>
            </a:r>
          </a:p>
          <a:p>
            <a:pPr marL="274320" lvl="1" indent="0">
              <a:buNone/>
            </a:pPr>
            <a:r>
              <a:rPr lang="vi-VN" dirty="0">
                <a:latin typeface="Times New Roman" panose="02020603050405020304" pitchFamily="18" charset="0"/>
                <a:cs typeface="Times New Roman" panose="02020603050405020304" pitchFamily="18" charset="0"/>
              </a:rPr>
              <a:t>Đối với vùng thiếu iode, có nhiều cách bổ sung iode, nhưng iode hóa muối là</a:t>
            </a:r>
          </a:p>
          <a:p>
            <a:pPr marL="274320" lvl="1" indent="0">
              <a:buNone/>
            </a:pPr>
            <a:r>
              <a:rPr lang="vi-VN" dirty="0">
                <a:latin typeface="Times New Roman" panose="02020603050405020304" pitchFamily="18" charset="0"/>
                <a:cs typeface="Times New Roman" panose="02020603050405020304" pitchFamily="18" charset="0"/>
              </a:rPr>
              <a:t>phương pháp được ưa chuộng nhất </a:t>
            </a:r>
            <a:endParaRPr lang="en-US" dirty="0" smtClean="0">
              <a:latin typeface="Times New Roman" panose="02020603050405020304" pitchFamily="18" charset="0"/>
              <a:cs typeface="Times New Roman" panose="02020603050405020304" pitchFamily="18" charset="0"/>
            </a:endParaRPr>
          </a:p>
          <a:p>
            <a:pPr marL="274320" lvl="1"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Muối iode hóa (iodat bền vững hơn iodure</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Nồng </a:t>
            </a:r>
            <a:r>
              <a:rPr lang="vi-VN" dirty="0">
                <a:latin typeface="Times New Roman" panose="02020603050405020304" pitchFamily="18" charset="0"/>
                <a:cs typeface="Times New Roman" panose="02020603050405020304" pitchFamily="18" charset="0"/>
              </a:rPr>
              <a:t>độ iode trộn vào muối được đề nghị là 1 phần iode cho </a:t>
            </a:r>
            <a:r>
              <a:rPr lang="vi-VN" dirty="0" smtClean="0">
                <a:latin typeface="Times New Roman" panose="02020603050405020304" pitchFamily="18" charset="0"/>
                <a:cs typeface="Times New Roman" panose="02020603050405020304" pitchFamily="18" charset="0"/>
              </a:rPr>
              <a:t>10.000-100.000</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phần muối</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274320" lvl="1"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Dầu iode: Lipiodol</a:t>
            </a:r>
          </a:p>
          <a:p>
            <a:pPr marL="274320" lvl="1" indent="0">
              <a:buNone/>
            </a:pPr>
            <a:r>
              <a:rPr lang="vi-VN" dirty="0">
                <a:latin typeface="Times New Roman" panose="02020603050405020304" pitchFamily="18" charset="0"/>
                <a:cs typeface="Times New Roman" panose="02020603050405020304" pitchFamily="18" charset="0"/>
              </a:rPr>
              <a:t>Đường </a:t>
            </a:r>
            <a:r>
              <a:rPr lang="vi-VN" dirty="0"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t</a:t>
            </a:r>
            <a:r>
              <a:rPr lang="vi-VN" dirty="0" smtClean="0">
                <a:latin typeface="Times New Roman" panose="02020603050405020304" pitchFamily="18" charset="0"/>
                <a:cs typeface="Times New Roman" panose="02020603050405020304" pitchFamily="18" charset="0"/>
              </a:rPr>
              <a:t>iêm bắp</a:t>
            </a:r>
            <a:endParaRPr lang="vi-VN" dirty="0">
              <a:latin typeface="Times New Roman" panose="02020603050405020304" pitchFamily="18" charset="0"/>
              <a:cs typeface="Times New Roman" panose="02020603050405020304" pitchFamily="18" charset="0"/>
            </a:endParaRPr>
          </a:p>
          <a:p>
            <a:pPr lvl="1">
              <a:buFontTx/>
              <a:buChar char="-"/>
            </a:pPr>
            <a:r>
              <a:rPr lang="vi-VN" dirty="0" smtClean="0">
                <a:latin typeface="Times New Roman" panose="02020603050405020304" pitchFamily="18" charset="0"/>
                <a:cs typeface="Times New Roman" panose="02020603050405020304" pitchFamily="18" charset="0"/>
              </a:rPr>
              <a:t>Nuớc </a:t>
            </a:r>
            <a:r>
              <a:rPr lang="vi-VN" dirty="0">
                <a:latin typeface="Times New Roman" panose="02020603050405020304" pitchFamily="18" charset="0"/>
                <a:cs typeface="Times New Roman" panose="02020603050405020304" pitchFamily="18" charset="0"/>
              </a:rPr>
              <a:t>pha </a:t>
            </a:r>
            <a:r>
              <a:rPr lang="vi-VN" dirty="0" smtClean="0">
                <a:latin typeface="Times New Roman" panose="02020603050405020304" pitchFamily="18" charset="0"/>
                <a:cs typeface="Times New Roman" panose="02020603050405020304" pitchFamily="18" charset="0"/>
              </a:rPr>
              <a:t>iode</a:t>
            </a:r>
            <a:endParaRPr lang="en-US" dirty="0" smtClean="0">
              <a:latin typeface="Times New Roman" panose="02020603050405020304" pitchFamily="18" charset="0"/>
              <a:cs typeface="Times New Roman" panose="02020603050405020304" pitchFamily="18" charset="0"/>
            </a:endParaRPr>
          </a:p>
          <a:p>
            <a:pPr lvl="1">
              <a:buFontTx/>
              <a:buChar char="-"/>
            </a:pPr>
            <a:r>
              <a:rPr lang="vi-VN" dirty="0" smtClean="0">
                <a:latin typeface="Times New Roman" panose="02020603050405020304" pitchFamily="18" charset="0"/>
                <a:cs typeface="Times New Roman" panose="02020603050405020304" pitchFamily="18" charset="0"/>
              </a:rPr>
              <a:t> Lugol:</a:t>
            </a:r>
          </a:p>
          <a:p>
            <a:pPr marL="274320" lvl="1" indent="0">
              <a:buNone/>
            </a:pPr>
            <a:r>
              <a:rPr lang="vi-VN" dirty="0" smtClean="0">
                <a:latin typeface="Times New Roman" panose="02020603050405020304" pitchFamily="18" charset="0"/>
                <a:cs typeface="Times New Roman" panose="02020603050405020304" pitchFamily="18" charset="0"/>
              </a:rPr>
              <a:t>5g I2 + 10g IK trong 100ml (hoặc 6mg iode chứa trong 1 giọt Lugol). Thời gian</a:t>
            </a:r>
          </a:p>
          <a:p>
            <a:pPr marL="274320" lvl="1" indent="0">
              <a:buNone/>
            </a:pPr>
            <a:r>
              <a:rPr lang="vi-VN" dirty="0" smtClean="0">
                <a:latin typeface="Times New Roman" panose="02020603050405020304" pitchFamily="18" charset="0"/>
                <a:cs typeface="Times New Roman" panose="02020603050405020304" pitchFamily="18" charset="0"/>
              </a:rPr>
              <a:t>tác dụng ngắn hơn so với loại dầu iode, nên cho nhiều lần trong ngày.</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447" y="4038600"/>
            <a:ext cx="4124901" cy="2715004"/>
          </a:xfrm>
          <a:prstGeom prst="rect">
            <a:avLst/>
          </a:prstGeom>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0"/>
            <a:ext cx="41074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168" y="416729"/>
            <a:ext cx="2590800" cy="2435493"/>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719" y="533400"/>
            <a:ext cx="2300287" cy="230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31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Autofit/>
          </a:bodyPr>
          <a:lstStyle/>
          <a:p>
            <a:r>
              <a:rPr lang="en-US" sz="3000" dirty="0">
                <a:latin typeface="Times New Roman" panose="02020603050405020304" pitchFamily="18" charset="0"/>
                <a:cs typeface="Times New Roman" panose="02020603050405020304" pitchFamily="18" charset="0"/>
              </a:rPr>
              <a:t>1. </a:t>
            </a:r>
            <a:r>
              <a:rPr lang="en-US" sz="3000" dirty="0" err="1">
                <a:latin typeface="Times New Roman" panose="02020603050405020304" pitchFamily="18" charset="0"/>
                <a:cs typeface="Times New Roman" panose="02020603050405020304" pitchFamily="18" charset="0"/>
              </a:rPr>
              <a:t>Nhắc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phẫu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tuyến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giáp</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2125"/>
            <a:ext cx="9144000" cy="5943600"/>
          </a:xfrm>
        </p:spPr>
        <p:txBody>
          <a:bodyPr>
            <a:noAutofit/>
          </a:bodyPr>
          <a:lstStyle/>
          <a:p>
            <a:pPr marL="0" indent="0">
              <a:buNone/>
            </a:pPr>
            <a:r>
              <a:rPr lang="en-US" sz="1800" dirty="0" smtClean="0">
                <a:latin typeface="Times New Roman" panose="02020603050405020304" pitchFamily="18" charset="0"/>
                <a:cs typeface="Times New Roman" panose="02020603050405020304" pitchFamily="18" charset="0"/>
              </a:rPr>
              <a:t>	1.1 </a:t>
            </a:r>
            <a:r>
              <a:rPr lang="en-US" sz="1800" u="sng" dirty="0" err="1" smtClean="0">
                <a:latin typeface="Times New Roman" panose="02020603050405020304" pitchFamily="18" charset="0"/>
                <a:cs typeface="Times New Roman" panose="02020603050405020304" pitchFamily="18" charset="0"/>
              </a:rPr>
              <a:t>Giải</a:t>
            </a:r>
            <a:r>
              <a:rPr lang="en-US" sz="1800" u="sng" dirty="0" smtClean="0">
                <a:latin typeface="Times New Roman" panose="02020603050405020304" pitchFamily="18" charset="0"/>
                <a:cs typeface="Times New Roman" panose="02020603050405020304" pitchFamily="18" charset="0"/>
              </a:rPr>
              <a:t> </a:t>
            </a:r>
            <a:r>
              <a:rPr lang="en-US" sz="1800" u="sng" dirty="0" err="1" smtClean="0">
                <a:latin typeface="Times New Roman" panose="02020603050405020304" pitchFamily="18" charset="0"/>
                <a:cs typeface="Times New Roman" panose="02020603050405020304" pitchFamily="18" charset="0"/>
              </a:rPr>
              <a:t>phẫu</a:t>
            </a:r>
            <a:endParaRPr lang="en-US" sz="1800" u="sng" dirty="0" smtClean="0">
              <a:latin typeface="Times New Roman" panose="02020603050405020304" pitchFamily="18" charset="0"/>
              <a:cs typeface="Times New Roman" panose="02020603050405020304" pitchFamily="18" charset="0"/>
            </a:endParaRPr>
          </a:p>
          <a:p>
            <a:pPr>
              <a:buFontTx/>
              <a:buChar char="-"/>
            </a:pPr>
            <a:r>
              <a:rPr lang="en-US" sz="1800" dirty="0" smtClean="0">
                <a:latin typeface="Times New Roman" panose="02020603050405020304" pitchFamily="18" charset="0"/>
                <a:cs typeface="Times New Roman" panose="02020603050405020304" pitchFamily="18" charset="0"/>
              </a:rPr>
              <a:t>N</a:t>
            </a:r>
            <a:r>
              <a:rPr lang="vi-VN" sz="1800" dirty="0" smtClean="0">
                <a:latin typeface="Times New Roman" panose="02020603050405020304" pitchFamily="18" charset="0"/>
                <a:cs typeface="Times New Roman" panose="02020603050405020304" pitchFamily="18" charset="0"/>
              </a:rPr>
              <a:t>ằm </a:t>
            </a:r>
            <a:r>
              <a:rPr lang="vi-VN" sz="1800" dirty="0">
                <a:latin typeface="Times New Roman" panose="02020603050405020304" pitchFamily="18" charset="0"/>
                <a:cs typeface="Times New Roman" panose="02020603050405020304" pitchFamily="18" charset="0"/>
              </a:rPr>
              <a:t>trước khí quản, dưới sụn giáp</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20-25g</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2 thùy, có </a:t>
            </a:r>
            <a:r>
              <a:rPr lang="vi-VN" sz="1800" dirty="0" smtClean="0">
                <a:latin typeface="Times New Roman" panose="02020603050405020304" pitchFamily="18" charset="0"/>
                <a:cs typeface="Times New Roman" panose="02020603050405020304" pitchFamily="18" charset="0"/>
              </a:rPr>
              <a:t>eo</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ở </a:t>
            </a:r>
            <a:r>
              <a:rPr lang="vi-VN" sz="1800" dirty="0">
                <a:latin typeface="Times New Roman" panose="02020603050405020304" pitchFamily="18" charset="0"/>
                <a:cs typeface="Times New Roman" panose="02020603050405020304" pitchFamily="18" charset="0"/>
              </a:rPr>
              <a:t>giữa, cao 6cm, rộng 3cm, dày 2cm</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a:buFontTx/>
              <a:buChar char="-"/>
            </a:pPr>
            <a:r>
              <a:rPr lang="en-US" sz="1800" dirty="0" smtClean="0">
                <a:latin typeface="Times New Roman" panose="02020603050405020304" pitchFamily="18" charset="0"/>
                <a:cs typeface="Times New Roman" panose="02020603050405020304" pitchFamily="18" charset="0"/>
              </a:rPr>
              <a:t>G</a:t>
            </a:r>
            <a:r>
              <a:rPr lang="vi-VN" sz="1800" dirty="0" smtClean="0">
                <a:latin typeface="Times New Roman" panose="02020603050405020304" pitchFamily="18" charset="0"/>
                <a:cs typeface="Times New Roman" panose="02020603050405020304" pitchFamily="18" charset="0"/>
              </a:rPr>
              <a:t>ồm </a:t>
            </a:r>
            <a:r>
              <a:rPr lang="vi-VN" sz="1800" dirty="0">
                <a:latin typeface="Times New Roman" panose="02020603050405020304" pitchFamily="18" charset="0"/>
                <a:cs typeface="Times New Roman" panose="02020603050405020304" pitchFamily="18" charset="0"/>
              </a:rPr>
              <a:t>nhiều nang giáp, trong chứa đầy dịch keo, xen lẫn hệ </a:t>
            </a:r>
            <a:r>
              <a:rPr lang="vi-VN" sz="1800" dirty="0" smtClean="0">
                <a:latin typeface="Times New Roman" panose="02020603050405020304" pitchFamily="18" charset="0"/>
                <a:cs typeface="Times New Roman" panose="02020603050405020304" pitchFamily="18" charset="0"/>
              </a:rPr>
              <a:t>thống</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mạch máu</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phong phú</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tổng </a:t>
            </a:r>
            <a:r>
              <a:rPr lang="vi-VN" sz="1800" dirty="0">
                <a:latin typeface="Times New Roman" panose="02020603050405020304" pitchFamily="18" charset="0"/>
                <a:cs typeface="Times New Roman" panose="02020603050405020304" pitchFamily="18" charset="0"/>
              </a:rPr>
              <a:t>hợp và dự </a:t>
            </a:r>
            <a:r>
              <a:rPr lang="vi-VN" sz="1800" dirty="0" smtClean="0">
                <a:latin typeface="Times New Roman" panose="02020603050405020304" pitchFamily="18" charset="0"/>
                <a:cs typeface="Times New Roman" panose="02020603050405020304" pitchFamily="18" charset="0"/>
              </a:rPr>
              <a:t>trữ</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hormon </a:t>
            </a:r>
            <a:r>
              <a:rPr lang="vi-VN" sz="1800" dirty="0">
                <a:latin typeface="Times New Roman" panose="02020603050405020304" pitchFamily="18" charset="0"/>
                <a:cs typeface="Times New Roman" panose="02020603050405020304" pitchFamily="18" charset="0"/>
              </a:rPr>
              <a:t>T3, T4</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a:buFontTx/>
              <a:buChar char="-"/>
            </a:pP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	1.2 </a:t>
            </a:r>
            <a:r>
              <a:rPr lang="en-US" sz="1800" u="sng" dirty="0" err="1">
                <a:latin typeface="Times New Roman" panose="02020603050405020304" pitchFamily="18" charset="0"/>
                <a:cs typeface="Times New Roman" panose="02020603050405020304" pitchFamily="18" charset="0"/>
              </a:rPr>
              <a:t>Sinh</a:t>
            </a:r>
            <a:r>
              <a:rPr lang="en-US" sz="1800" u="sng" dirty="0">
                <a:latin typeface="Times New Roman" panose="02020603050405020304" pitchFamily="18" charset="0"/>
                <a:cs typeface="Times New Roman" panose="02020603050405020304" pitchFamily="18" charset="0"/>
              </a:rPr>
              <a:t> </a:t>
            </a:r>
            <a:r>
              <a:rPr lang="en-US" sz="1800" u="sng" dirty="0" err="1">
                <a:latin typeface="Times New Roman" panose="02020603050405020304" pitchFamily="18" charset="0"/>
                <a:cs typeface="Times New Roman" panose="02020603050405020304" pitchFamily="18" charset="0"/>
              </a:rPr>
              <a:t>tổng</a:t>
            </a:r>
            <a:r>
              <a:rPr lang="en-US" sz="1800" u="sng" dirty="0">
                <a:latin typeface="Times New Roman" panose="02020603050405020304" pitchFamily="18" charset="0"/>
                <a:cs typeface="Times New Roman" panose="02020603050405020304" pitchFamily="18" charset="0"/>
              </a:rPr>
              <a:t> </a:t>
            </a:r>
            <a:r>
              <a:rPr lang="en-US" sz="1800" u="sng" dirty="0" err="1">
                <a:latin typeface="Times New Roman" panose="02020603050405020304" pitchFamily="18" charset="0"/>
                <a:cs typeface="Times New Roman" panose="02020603050405020304" pitchFamily="18" charset="0"/>
              </a:rPr>
              <a:t>hợp</a:t>
            </a:r>
            <a:r>
              <a:rPr lang="en-US" sz="1800" u="sng" dirty="0">
                <a:latin typeface="Times New Roman" panose="02020603050405020304" pitchFamily="18" charset="0"/>
                <a:cs typeface="Times New Roman" panose="02020603050405020304" pitchFamily="18" charset="0"/>
              </a:rPr>
              <a:t> hormone </a:t>
            </a:r>
            <a:r>
              <a:rPr lang="en-US" sz="1800" u="sng" dirty="0" err="1">
                <a:latin typeface="Times New Roman" panose="02020603050405020304" pitchFamily="18" charset="0"/>
                <a:cs typeface="Times New Roman" panose="02020603050405020304" pitchFamily="18" charset="0"/>
              </a:rPr>
              <a:t>tuyến</a:t>
            </a:r>
            <a:r>
              <a:rPr lang="en-US" sz="1800" u="sng" dirty="0">
                <a:latin typeface="Times New Roman" panose="02020603050405020304" pitchFamily="18" charset="0"/>
                <a:cs typeface="Times New Roman" panose="02020603050405020304" pitchFamily="18" charset="0"/>
              </a:rPr>
              <a:t> </a:t>
            </a:r>
            <a:r>
              <a:rPr lang="en-US" sz="1800" u="sng" dirty="0" err="1" smtClean="0">
                <a:latin typeface="Times New Roman" panose="02020603050405020304" pitchFamily="18" charset="0"/>
                <a:cs typeface="Times New Roman" panose="02020603050405020304" pitchFamily="18" charset="0"/>
              </a:rPr>
              <a:t>giáp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Iod</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chính</a:t>
            </a:r>
            <a:r>
              <a:rPr lang="en-US" sz="1800" dirty="0" smtClean="0">
                <a:latin typeface="Times New Roman" panose="02020603050405020304" pitchFamily="18" charset="0"/>
                <a:cs typeface="Times New Roman" panose="02020603050405020304" pitchFamily="18" charset="0"/>
              </a:rPr>
              <a:t>.</a:t>
            </a:r>
          </a:p>
          <a:p>
            <a:pPr>
              <a:buFontTx/>
              <a:buChar char="-"/>
            </a:pPr>
            <a:r>
              <a:rPr lang="en-US" sz="1800" dirty="0" smtClean="0">
                <a:latin typeface="Times New Roman" panose="02020603050405020304" pitchFamily="18" charset="0"/>
                <a:cs typeface="Times New Roman" panose="02020603050405020304" pitchFamily="18" charset="0"/>
              </a:rPr>
              <a:t>4 </a:t>
            </a:r>
            <a:r>
              <a:rPr lang="en-US" sz="1800" dirty="0" err="1" smtClean="0">
                <a:latin typeface="Times New Roman" panose="02020603050405020304" pitchFamily="18" charset="0"/>
                <a:cs typeface="Times New Roman" panose="02020603050405020304" pitchFamily="18" charset="0"/>
              </a:rPr>
              <a:t>giai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đoạn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Bắt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giữ</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Iod</a:t>
            </a:r>
            <a:r>
              <a:rPr lang="en-US" sz="1800" dirty="0" smtClean="0">
                <a:latin typeface="Times New Roman" panose="02020603050405020304" pitchFamily="18" charset="0"/>
                <a:cs typeface="Times New Roman" panose="02020603050405020304" pitchFamily="18" charset="0"/>
              </a:rPr>
              <a:t> – </a:t>
            </a:r>
            <a:r>
              <a:rPr lang="en-US" sz="1800" dirty="0" err="1" smtClean="0">
                <a:latin typeface="Times New Roman" panose="02020603050405020304" pitchFamily="18" charset="0"/>
                <a:cs typeface="Times New Roman" panose="02020603050405020304" pitchFamily="18" charset="0"/>
              </a:rPr>
              <a:t>Tổng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hợp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và</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dự</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trữ</a:t>
            </a:r>
            <a:r>
              <a:rPr lang="en-US" sz="1800" dirty="0" smtClean="0">
                <a:latin typeface="Times New Roman" panose="02020603050405020304" pitchFamily="18" charset="0"/>
                <a:cs typeface="Times New Roman" panose="02020603050405020304" pitchFamily="18" charset="0"/>
              </a:rPr>
              <a:t> hormone </a:t>
            </a:r>
            <a:r>
              <a:rPr lang="en-US" sz="1800" dirty="0" err="1" smtClean="0">
                <a:latin typeface="Times New Roman" panose="02020603050405020304" pitchFamily="18" charset="0"/>
                <a:cs typeface="Times New Roman" panose="02020603050405020304" pitchFamily="18" charset="0"/>
              </a:rPr>
              <a:t>giáp</a:t>
            </a:r>
            <a:r>
              <a:rPr lang="en-US" sz="1800" dirty="0" smtClean="0">
                <a:latin typeface="Times New Roman" panose="02020603050405020304" pitchFamily="18" charset="0"/>
                <a:cs typeface="Times New Roman" panose="02020603050405020304" pitchFamily="18" charset="0"/>
              </a:rPr>
              <a:t> – Oxy </a:t>
            </a:r>
            <a:r>
              <a:rPr lang="en-US" sz="1800" dirty="0" err="1" smtClean="0">
                <a:latin typeface="Times New Roman" panose="02020603050405020304" pitchFamily="18" charset="0"/>
                <a:cs typeface="Times New Roman" panose="02020603050405020304" pitchFamily="18" charset="0"/>
              </a:rPr>
              <a:t>hóa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Iod</a:t>
            </a:r>
            <a:r>
              <a:rPr lang="en-US" sz="1800" dirty="0" smtClean="0">
                <a:latin typeface="Times New Roman" panose="02020603050405020304" pitchFamily="18" charset="0"/>
                <a:cs typeface="Times New Roman" panose="02020603050405020304" pitchFamily="18" charset="0"/>
              </a:rPr>
              <a:t> – </a:t>
            </a:r>
            <a:r>
              <a:rPr lang="en-US" sz="1800" dirty="0" err="1" smtClean="0">
                <a:latin typeface="Times New Roman" panose="02020603050405020304" pitchFamily="18" charset="0"/>
                <a:cs typeface="Times New Roman" panose="02020603050405020304" pitchFamily="18" charset="0"/>
              </a:rPr>
              <a:t>Sự</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gắn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Iod</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vào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Tyrosin</a:t>
            </a:r>
            <a:r>
              <a:rPr lang="en-US" sz="1800" dirty="0" smtClean="0">
                <a:latin typeface="Times New Roman" panose="02020603050405020304" pitchFamily="18" charset="0"/>
                <a:cs typeface="Times New Roman" panose="02020603050405020304" pitchFamily="18" charset="0"/>
              </a:rPr>
              <a:t>.</a:t>
            </a:r>
          </a:p>
          <a:p>
            <a:pPr>
              <a:buFontTx/>
              <a:buChar char="-"/>
            </a:pPr>
            <a:r>
              <a:rPr lang="vi-VN" sz="1800" dirty="0">
                <a:latin typeface="Times New Roman" panose="02020603050405020304" pitchFamily="18" charset="0"/>
                <a:cs typeface="Times New Roman" panose="02020603050405020304" pitchFamily="18" charset="0"/>
              </a:rPr>
              <a:t>Sự di chuyển của hormon giáp: Quá trình này diễn ra ngược lại với sự </a:t>
            </a:r>
            <a:r>
              <a:rPr lang="vi-VN" sz="1800" dirty="0" smtClean="0">
                <a:latin typeface="Times New Roman" panose="02020603050405020304" pitchFamily="18" charset="0"/>
                <a:cs typeface="Times New Roman" panose="02020603050405020304" pitchFamily="18" charset="0"/>
              </a:rPr>
              <a:t>thu</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nhận iod</a:t>
            </a:r>
            <a:endParaRPr lang="en-US" sz="1800" dirty="0" smtClean="0">
              <a:latin typeface="Times New Roman" panose="02020603050405020304" pitchFamily="18" charset="0"/>
              <a:cs typeface="Times New Roman" panose="02020603050405020304" pitchFamily="18" charset="0"/>
            </a:endParaRPr>
          </a:p>
          <a:p>
            <a:pPr>
              <a:buFontTx/>
              <a:buChar char="-"/>
            </a:pPr>
            <a:r>
              <a:rPr lang="vi-VN" sz="1800" dirty="0">
                <a:latin typeface="Times New Roman" panose="02020603050405020304" pitchFamily="18" charset="0"/>
                <a:cs typeface="Times New Roman" panose="02020603050405020304" pitchFamily="18" charset="0"/>
              </a:rPr>
              <a:t>Sự bài tiết hormon giáp: </a:t>
            </a:r>
            <a:r>
              <a:rPr lang="en-US" sz="1800" dirty="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93% hormon được phóng thích từ tuyến giáp </a:t>
            </a:r>
            <a:r>
              <a:rPr lang="vi-VN" sz="1800" dirty="0" smtClean="0">
                <a:latin typeface="Times New Roman" panose="02020603050405020304" pitchFamily="18" charset="0"/>
                <a:cs typeface="Times New Roman" panose="02020603050405020304" pitchFamily="18" charset="0"/>
              </a:rPr>
              <a:t>là</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thyroxine </a:t>
            </a:r>
            <a:r>
              <a:rPr lang="vi-VN" sz="1800" dirty="0">
                <a:latin typeface="Times New Roman" panose="02020603050405020304" pitchFamily="18" charset="0"/>
                <a:cs typeface="Times New Roman" panose="02020603050405020304" pitchFamily="18" charset="0"/>
              </a:rPr>
              <a:t>(100nmol/24giờ) và </a:t>
            </a:r>
            <a:r>
              <a:rPr lang="en-US" sz="1800" dirty="0">
                <a:latin typeface="Times New Roman" panose="02020603050405020304" pitchFamily="18" charset="0"/>
                <a:cs typeface="Times New Roman" panose="02020603050405020304" pitchFamily="18" charset="0"/>
              </a:rPr>
              <a:t>~</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7% là T3 (10 nmol/24giờ</a:t>
            </a:r>
            <a:r>
              <a:rPr lang="vi-VN" sz="1800"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a:p>
            <a:pPr>
              <a:buFontTx/>
              <a:buChar char="-"/>
            </a:pPr>
            <a:endParaRPr lang="en-US"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1.3 </a:t>
            </a:r>
            <a:r>
              <a:rPr lang="vi-VN" sz="1800" u="sng" dirty="0">
                <a:latin typeface="Times New Roman" panose="02020603050405020304" pitchFamily="18" charset="0"/>
                <a:cs typeface="Times New Roman" panose="02020603050405020304" pitchFamily="18" charset="0"/>
              </a:rPr>
              <a:t>Điều hòa bài tiết theo các cơ chế sau</a:t>
            </a:r>
            <a:endParaRPr lang="en-US" sz="1800" u="sng"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Tuyến giáp được kiểm soát bởi TSH tiền yên, sự bài tiết TSH tăng dưới tác </a:t>
            </a:r>
            <a:r>
              <a:rPr lang="vi-VN" sz="1800" dirty="0" smtClean="0">
                <a:latin typeface="Times New Roman" panose="02020603050405020304" pitchFamily="18" charset="0"/>
                <a:cs typeface="Times New Roman" panose="02020603050405020304" pitchFamily="18" charset="0"/>
              </a:rPr>
              <a:t>dụng</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của </a:t>
            </a:r>
            <a:r>
              <a:rPr lang="vi-VN" sz="1800" dirty="0">
                <a:latin typeface="Times New Roman" panose="02020603050405020304" pitchFamily="18" charset="0"/>
                <a:cs typeface="Times New Roman" panose="02020603050405020304" pitchFamily="18" charset="0"/>
              </a:rPr>
              <a:t>TRH và lạnh, giảm khi bị stress, nóng...T4,T3 tự do ức chế ngược sự bài </a:t>
            </a:r>
            <a:r>
              <a:rPr lang="vi-VN" sz="1800" dirty="0" smtClean="0">
                <a:latin typeface="Times New Roman" panose="02020603050405020304" pitchFamily="18" charset="0"/>
                <a:cs typeface="Times New Roman" panose="02020603050405020304" pitchFamily="18" charset="0"/>
              </a:rPr>
              <a:t>tiết</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TSH</a:t>
            </a:r>
            <a:r>
              <a:rPr lang="vi-VN" sz="1800" dirty="0">
                <a:latin typeface="Times New Roman" panose="02020603050405020304" pitchFamily="18" charset="0"/>
                <a:cs typeface="Times New Roman" panose="02020603050405020304" pitchFamily="18" charset="0"/>
              </a:rPr>
              <a:t>, TSH bị </a:t>
            </a:r>
            <a:r>
              <a:rPr lang="vi-VN" sz="1800" dirty="0" smtClean="0">
                <a:latin typeface="Times New Roman" panose="02020603050405020304" pitchFamily="18" charset="0"/>
                <a:cs typeface="Times New Roman" panose="02020603050405020304" pitchFamily="18" charset="0"/>
              </a:rPr>
              <a:t>đ</a:t>
            </a:r>
            <a:r>
              <a:rPr lang="en-US" sz="1800" dirty="0" err="1" smtClean="0">
                <a:latin typeface="Times New Roman" panose="02020603050405020304" pitchFamily="18" charset="0"/>
                <a:cs typeface="Times New Roman" panose="02020603050405020304" pitchFamily="18" charset="0"/>
              </a:rPr>
              <a:t>iều</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khiển bởi TRH.</a:t>
            </a:r>
          </a:p>
          <a:p>
            <a:pPr marL="0" indent="0">
              <a:buNone/>
            </a:pPr>
            <a:r>
              <a:rPr lang="vi-VN" sz="1800" dirty="0">
                <a:latin typeface="Times New Roman" panose="02020603050405020304" pitchFamily="18" charset="0"/>
                <a:cs typeface="Times New Roman" panose="02020603050405020304" pitchFamily="18" charset="0"/>
              </a:rPr>
              <a:t>− Trong </a:t>
            </a:r>
            <a:r>
              <a:rPr lang="en-US" sz="1800" dirty="0" smtClean="0">
                <a:latin typeface="Times New Roman" panose="02020603050405020304" pitchFamily="18" charset="0"/>
                <a:cs typeface="Times New Roman" panose="02020603050405020304" pitchFamily="18" charset="0"/>
              </a:rPr>
              <a:t>ĐK</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sinh lý, chỉ cần </a:t>
            </a:r>
            <a:r>
              <a:rPr lang="vi-VN" sz="1800" dirty="0" smtClean="0">
                <a:latin typeface="Times New Roman" panose="02020603050405020304" pitchFamily="18" charset="0"/>
                <a:cs typeface="Times New Roman" panose="02020603050405020304" pitchFamily="18" charset="0"/>
              </a:rPr>
              <a:t>55g </a:t>
            </a:r>
            <a:r>
              <a:rPr lang="vi-VN" sz="1800" dirty="0">
                <a:latin typeface="Times New Roman" panose="02020603050405020304" pitchFamily="18" charset="0"/>
                <a:cs typeface="Times New Roman" panose="02020603050405020304" pitchFamily="18" charset="0"/>
              </a:rPr>
              <a:t>iod/ngày vào tuyến giáp, nếu sự cung </a:t>
            </a:r>
            <a:r>
              <a:rPr lang="vi-VN" sz="1800" dirty="0" smtClean="0">
                <a:latin typeface="Times New Roman" panose="02020603050405020304" pitchFamily="18" charset="0"/>
                <a:cs typeface="Times New Roman" panose="02020603050405020304" pitchFamily="18" charset="0"/>
              </a:rPr>
              <a:t>cấp</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gia </a:t>
            </a:r>
            <a:r>
              <a:rPr lang="vi-VN" sz="1800" dirty="0">
                <a:latin typeface="Times New Roman" panose="02020603050405020304" pitchFamily="18" charset="0"/>
                <a:cs typeface="Times New Roman" panose="02020603050405020304" pitchFamily="18" charset="0"/>
              </a:rPr>
              <a:t>tăng (10 giọt Lugol chứa 60.000(g iod) xuất hiện sự giảm thu nhận iod </a:t>
            </a:r>
            <a:r>
              <a:rPr lang="vi-VN" sz="1800" dirty="0" smtClean="0">
                <a:latin typeface="Times New Roman" panose="02020603050405020304" pitchFamily="18" charset="0"/>
                <a:cs typeface="Times New Roman" panose="02020603050405020304" pitchFamily="18" charset="0"/>
              </a:rPr>
              <a:t>hữu</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cơ</a:t>
            </a:r>
            <a:r>
              <a:rPr lang="vi-VN" sz="1800" dirty="0">
                <a:latin typeface="Times New Roman" panose="02020603050405020304" pitchFamily="18" charset="0"/>
                <a:cs typeface="Times New Roman" panose="02020603050405020304" pitchFamily="18" charset="0"/>
              </a:rPr>
              <a:t>, cũng như ức chế giải phóng hormon.</a:t>
            </a: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153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	1.4 </a:t>
            </a:r>
            <a:r>
              <a:rPr lang="en-US" sz="2000" u="sng" dirty="0" err="1" smtClean="0">
                <a:latin typeface="Times New Roman" panose="02020603050405020304" pitchFamily="18" charset="0"/>
                <a:cs typeface="Times New Roman" panose="02020603050405020304" pitchFamily="18" charset="0"/>
              </a:rPr>
              <a:t>Tác</a:t>
            </a:r>
            <a:r>
              <a:rPr lang="en-US" sz="2000" u="sng" dirty="0" smtClean="0">
                <a:latin typeface="Times New Roman" panose="02020603050405020304" pitchFamily="18" charset="0"/>
                <a:cs typeface="Times New Roman" panose="02020603050405020304" pitchFamily="18" charset="0"/>
              </a:rPr>
              <a:t> </a:t>
            </a:r>
            <a:r>
              <a:rPr lang="en-US" sz="2000" u="sng" dirty="0" err="1" smtClean="0">
                <a:latin typeface="Times New Roman" panose="02020603050405020304" pitchFamily="18" charset="0"/>
                <a:cs typeface="Times New Roman" panose="02020603050405020304" pitchFamily="18" charset="0"/>
              </a:rPr>
              <a:t>dụng</a:t>
            </a:r>
            <a:r>
              <a:rPr lang="en-US" sz="2000" u="sng" dirty="0" smtClean="0">
                <a:latin typeface="Times New Roman" panose="02020603050405020304" pitchFamily="18" charset="0"/>
                <a:cs typeface="Times New Roman" panose="02020603050405020304" pitchFamily="18" charset="0"/>
              </a:rPr>
              <a:t> </a:t>
            </a:r>
            <a:r>
              <a:rPr lang="en-US" sz="2000" u="sng" dirty="0" err="1" smtClean="0">
                <a:latin typeface="Times New Roman" panose="02020603050405020304" pitchFamily="18" charset="0"/>
                <a:cs typeface="Times New Roman" panose="02020603050405020304" pitchFamily="18" charset="0"/>
              </a:rPr>
              <a:t>của</a:t>
            </a:r>
            <a:r>
              <a:rPr lang="en-US" sz="2000" u="sng" dirty="0" smtClean="0">
                <a:latin typeface="Times New Roman" panose="02020603050405020304" pitchFamily="18" charset="0"/>
                <a:cs typeface="Times New Roman" panose="02020603050405020304" pitchFamily="18" charset="0"/>
              </a:rPr>
              <a:t> hormone </a:t>
            </a:r>
            <a:r>
              <a:rPr lang="en-US" sz="2000" u="sng" dirty="0" err="1" smtClean="0">
                <a:latin typeface="Times New Roman" panose="02020603050405020304" pitchFamily="18" charset="0"/>
                <a:cs typeface="Times New Roman" panose="02020603050405020304" pitchFamily="18" charset="0"/>
              </a:rPr>
              <a:t>tuyến</a:t>
            </a:r>
            <a:r>
              <a:rPr lang="en-US" sz="2000" u="sng" dirty="0" smtClean="0">
                <a:latin typeface="Times New Roman" panose="02020603050405020304" pitchFamily="18" charset="0"/>
                <a:cs typeface="Times New Roman" panose="02020603050405020304" pitchFamily="18" charset="0"/>
              </a:rPr>
              <a:t> </a:t>
            </a:r>
            <a:r>
              <a:rPr lang="en-US" sz="2000" u="sng" dirty="0" err="1" smtClean="0">
                <a:latin typeface="Times New Roman" panose="02020603050405020304" pitchFamily="18" charset="0"/>
                <a:cs typeface="Times New Roman" panose="02020603050405020304" pitchFamily="18" charset="0"/>
              </a:rPr>
              <a:t>giáp</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0582412"/>
              </p:ext>
            </p:extLst>
          </p:nvPr>
        </p:nvGraphicFramePr>
        <p:xfrm>
          <a:off x="152400" y="762000"/>
          <a:ext cx="8839200" cy="6001595"/>
        </p:xfrm>
        <a:graphic>
          <a:graphicData uri="http://schemas.openxmlformats.org/drawingml/2006/table">
            <a:tbl>
              <a:tblPr firstRow="1" bandRow="1">
                <a:tableStyleId>{5C22544A-7EE6-4342-B048-85BDC9FD1C3A}</a:tableStyleId>
              </a:tblPr>
              <a:tblGrid>
                <a:gridCol w="1905000"/>
                <a:gridCol w="6934200"/>
              </a:tblGrid>
              <a:tr h="362334">
                <a:tc>
                  <a:txBody>
                    <a:bodyPr/>
                    <a:lstStyle/>
                    <a:p>
                      <a:endParaRPr lang="en-US" sz="1700" dirty="0"/>
                    </a:p>
                  </a:txBody>
                  <a:tcPr/>
                </a:tc>
                <a:tc>
                  <a:txBody>
                    <a:bodyPr/>
                    <a:lstStyle/>
                    <a:p>
                      <a:pPr algn="ctr"/>
                      <a:r>
                        <a:rPr lang="en-US" sz="1700" dirty="0" err="1" smtClean="0"/>
                        <a:t>Tác</a:t>
                      </a:r>
                      <a:r>
                        <a:rPr lang="en-US" sz="1700" baseline="0" dirty="0" smtClean="0"/>
                        <a:t> </a:t>
                      </a:r>
                      <a:r>
                        <a:rPr lang="en-US" sz="1700" baseline="0" dirty="0" err="1" smtClean="0"/>
                        <a:t>dụng</a:t>
                      </a:r>
                      <a:endParaRPr lang="en-US" sz="1700" dirty="0"/>
                    </a:p>
                  </a:txBody>
                  <a:tcPr/>
                </a:tc>
              </a:tr>
              <a:tr h="891342">
                <a:tc>
                  <a:txBody>
                    <a:bodyPr/>
                    <a:lstStyle/>
                    <a:p>
                      <a:r>
                        <a:rPr lang="en-US" sz="2000" dirty="0" err="1" smtClean="0">
                          <a:latin typeface="Times New Roman" panose="02020603050405020304" pitchFamily="18" charset="0"/>
                          <a:cs typeface="Times New Roman" panose="02020603050405020304" pitchFamily="18" charset="0"/>
                        </a:rPr>
                        <a:t>Chuyển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hóa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tế</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bào</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50" dirty="0" err="1" smtClean="0">
                          <a:latin typeface="Times New Roman" panose="02020603050405020304" pitchFamily="18" charset="0"/>
                          <a:cs typeface="Times New Roman" panose="02020603050405020304" pitchFamily="18" charset="0"/>
                        </a:rPr>
                        <a:t>Tăng</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tiêu</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thụ</a:t>
                      </a:r>
                      <a:r>
                        <a:rPr lang="en-US" sz="1850" baseline="0" dirty="0" smtClean="0">
                          <a:latin typeface="Times New Roman" panose="02020603050405020304" pitchFamily="18" charset="0"/>
                          <a:cs typeface="Times New Roman" panose="02020603050405020304" pitchFamily="18" charset="0"/>
                        </a:rPr>
                        <a:t> O2 ở </a:t>
                      </a:r>
                      <a:r>
                        <a:rPr lang="en-US" sz="1850" baseline="0" dirty="0" err="1" smtClean="0">
                          <a:latin typeface="Times New Roman" panose="02020603050405020304" pitchFamily="18" charset="0"/>
                          <a:cs typeface="Times New Roman" panose="02020603050405020304" pitchFamily="18" charset="0"/>
                        </a:rPr>
                        <a:t>hầu</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hết</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các</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mô</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trong</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cơ</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thể</a:t>
                      </a:r>
                      <a:r>
                        <a:rPr lang="en-US" sz="1850" baseline="0" dirty="0" smtClean="0">
                          <a:latin typeface="Times New Roman" panose="02020603050405020304" pitchFamily="18" charset="0"/>
                          <a:cs typeface="Times New Roman" panose="02020603050405020304" pitchFamily="18" charset="0"/>
                        </a:rPr>
                        <a:t> -&gt; </a:t>
                      </a:r>
                      <a:r>
                        <a:rPr lang="en-US" sz="1850" baseline="0" dirty="0" err="1" smtClean="0">
                          <a:latin typeface="Times New Roman" panose="02020603050405020304" pitchFamily="18" charset="0"/>
                          <a:cs typeface="Times New Roman" panose="02020603050405020304" pitchFamily="18" charset="0"/>
                        </a:rPr>
                        <a:t>tăng</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chuyển</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hóa</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cơ</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sở</a:t>
                      </a:r>
                      <a:r>
                        <a:rPr lang="en-US" sz="1850" baseline="0" dirty="0" smtClean="0">
                          <a:latin typeface="Times New Roman" panose="02020603050405020304" pitchFamily="18" charset="0"/>
                          <a:cs typeface="Times New Roman" panose="02020603050405020304" pitchFamily="18" charset="0"/>
                        </a:rPr>
                        <a:t> (- </a:t>
                      </a:r>
                      <a:r>
                        <a:rPr lang="en-US" sz="1850" baseline="0" dirty="0" err="1" smtClean="0">
                          <a:latin typeface="Times New Roman" panose="02020603050405020304" pitchFamily="18" charset="0"/>
                          <a:cs typeface="Times New Roman" panose="02020603050405020304" pitchFamily="18" charset="0"/>
                        </a:rPr>
                        <a:t>não</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tinh</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hoàn</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tử</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cung</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lách</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bạch</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huyết</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tiền</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yên</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CHCS có thể tăng từ 60-100% trên mức bình thường</a:t>
                      </a:r>
                      <a:r>
                        <a:rPr lang="en-US" sz="1850" baseline="0" dirty="0" smtClean="0">
                          <a:latin typeface="Times New Roman" panose="02020603050405020304" pitchFamily="18" charset="0"/>
                          <a:cs typeface="Times New Roman" panose="02020603050405020304" pitchFamily="18" charset="0"/>
                        </a:rPr>
                        <a:t>.</a:t>
                      </a:r>
                      <a:endParaRPr lang="en-US" sz="1850" dirty="0">
                        <a:latin typeface="Times New Roman" panose="02020603050405020304" pitchFamily="18" charset="0"/>
                        <a:cs typeface="Times New Roman" panose="02020603050405020304" pitchFamily="18" charset="0"/>
                      </a:endParaRPr>
                    </a:p>
                  </a:txBody>
                  <a:tcPr/>
                </a:tc>
              </a:tr>
              <a:tr h="623215">
                <a:tc>
                  <a:txBody>
                    <a:bodyPr/>
                    <a:lstStyle/>
                    <a:p>
                      <a:r>
                        <a:rPr lang="en-US" sz="2000" dirty="0" err="1" smtClean="0">
                          <a:latin typeface="Times New Roman" panose="02020603050405020304" pitchFamily="18" charset="0"/>
                          <a:cs typeface="Times New Roman" panose="02020603050405020304" pitchFamily="18" charset="0"/>
                        </a:rPr>
                        <a:t>Sự</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tăng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trưởng</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50" dirty="0" smtClean="0">
                          <a:latin typeface="Times New Roman" panose="02020603050405020304" pitchFamily="18" charset="0"/>
                          <a:cs typeface="Times New Roman" panose="02020603050405020304" pitchFamily="18" charset="0"/>
                        </a:rPr>
                        <a:t>+ GH </a:t>
                      </a:r>
                      <a:r>
                        <a:rPr lang="en-US" sz="1850" dirty="0" err="1" smtClean="0">
                          <a:latin typeface="Times New Roman" panose="02020603050405020304" pitchFamily="18" charset="0"/>
                          <a:cs typeface="Times New Roman" panose="02020603050405020304" pitchFamily="18" charset="0"/>
                        </a:rPr>
                        <a:t>làm</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cơ</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thể</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phát</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triển</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trong</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thời</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kỳ</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đang</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lớn</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của</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trẻ</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Đặc</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biệt</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là</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phát triển não</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bộ</a:t>
                      </a:r>
                      <a:r>
                        <a:rPr lang="vi-VN" sz="1850" baseline="0" dirty="0" smtClean="0">
                          <a:latin typeface="Times New Roman" panose="02020603050405020304" pitchFamily="18" charset="0"/>
                          <a:cs typeface="Times New Roman" panose="02020603050405020304" pitchFamily="18" charset="0"/>
                        </a:rPr>
                        <a:t> thai nhi và những năm đầu sau</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sinh</a:t>
                      </a:r>
                      <a:endParaRPr lang="en-US" sz="1850" dirty="0">
                        <a:latin typeface="Times New Roman" panose="02020603050405020304" pitchFamily="18" charset="0"/>
                        <a:cs typeface="Times New Roman" panose="02020603050405020304" pitchFamily="18" charset="0"/>
                      </a:endParaRPr>
                    </a:p>
                  </a:txBody>
                  <a:tcPr/>
                </a:tc>
              </a:tr>
              <a:tr h="891342">
                <a:tc>
                  <a:txBody>
                    <a:bodyPr/>
                    <a:lstStyle/>
                    <a:p>
                      <a:r>
                        <a:rPr lang="en-US" sz="2000" dirty="0" err="1" smtClean="0">
                          <a:latin typeface="Times New Roman" panose="02020603050405020304" pitchFamily="18" charset="0"/>
                          <a:cs typeface="Times New Roman" panose="02020603050405020304" pitchFamily="18" charset="0"/>
                        </a:rPr>
                        <a:t>Chuyển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hóa</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50" dirty="0" err="1" smtClean="0">
                          <a:latin typeface="Times New Roman" panose="02020603050405020304" pitchFamily="18" charset="0"/>
                          <a:cs typeface="Times New Roman" panose="02020603050405020304" pitchFamily="18" charset="0"/>
                        </a:rPr>
                        <a:t>Tăng</a:t>
                      </a:r>
                      <a:r>
                        <a:rPr lang="en-US" sz="1850" baseline="0" dirty="0" smtClean="0">
                          <a:latin typeface="Times New Roman" panose="02020603050405020304" pitchFamily="18" charset="0"/>
                          <a:cs typeface="Times New Roman" panose="02020603050405020304" pitchFamily="18" charset="0"/>
                        </a:rPr>
                        <a:t> Glucose </a:t>
                      </a:r>
                      <a:r>
                        <a:rPr lang="en-US" sz="1850" baseline="0" dirty="0" err="1" smtClean="0">
                          <a:latin typeface="Times New Roman" panose="02020603050405020304" pitchFamily="18" charset="0"/>
                          <a:cs typeface="Times New Roman" panose="02020603050405020304" pitchFamily="18" charset="0"/>
                        </a:rPr>
                        <a:t>máu</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nhẹ</a:t>
                      </a:r>
                      <a:r>
                        <a:rPr lang="en-US" sz="1850" baseline="0" dirty="0" smtClean="0">
                          <a:latin typeface="Times New Roman" panose="02020603050405020304" pitchFamily="18" charset="0"/>
                          <a:cs typeface="Times New Roman" panose="02020603050405020304" pitchFamily="18" charset="0"/>
                        </a:rPr>
                        <a:t>. T</a:t>
                      </a:r>
                      <a:r>
                        <a:rPr lang="vi-VN" sz="1850" baseline="0" dirty="0" smtClean="0">
                          <a:latin typeface="Times New Roman" panose="02020603050405020304" pitchFamily="18" charset="0"/>
                          <a:cs typeface="Times New Roman" panose="02020603050405020304" pitchFamily="18" charset="0"/>
                        </a:rPr>
                        <a:t>ăng thoái hóa lipid ở mô mỡ dự trữ</a:t>
                      </a:r>
                      <a:r>
                        <a:rPr lang="en-US" sz="1850" baseline="0" dirty="0" smtClean="0">
                          <a:latin typeface="Times New Roman" panose="02020603050405020304" pitchFamily="18" charset="0"/>
                          <a:cs typeface="Times New Roman" panose="02020603050405020304" pitchFamily="18" charset="0"/>
                        </a:rPr>
                        <a:t>. L</a:t>
                      </a:r>
                      <a:r>
                        <a:rPr lang="vi-VN" sz="1850" baseline="0" dirty="0" smtClean="0">
                          <a:latin typeface="Times New Roman" panose="02020603050405020304" pitchFamily="18" charset="0"/>
                          <a:cs typeface="Times New Roman" panose="02020603050405020304" pitchFamily="18" charset="0"/>
                        </a:rPr>
                        <a:t>iều sinh lý, T3,T4 làm tăng tổng hợp protein</a:t>
                      </a:r>
                      <a:r>
                        <a:rPr lang="en-US" sz="1850" baseline="0" dirty="0" smtClean="0">
                          <a:latin typeface="Times New Roman" panose="02020603050405020304" pitchFamily="18" charset="0"/>
                          <a:cs typeface="Times New Roman" panose="02020603050405020304" pitchFamily="18" charset="0"/>
                        </a:rPr>
                        <a:t>. L</a:t>
                      </a:r>
                      <a:r>
                        <a:rPr lang="vi-VN" sz="1850" baseline="0" dirty="0" smtClean="0">
                          <a:latin typeface="Times New Roman" panose="02020603050405020304" pitchFamily="18" charset="0"/>
                          <a:cs typeface="Times New Roman" panose="02020603050405020304" pitchFamily="18" charset="0"/>
                        </a:rPr>
                        <a:t>iều cao, tác dụng dị hóa nổi bật, gây mất</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protein ở mô</a:t>
                      </a:r>
                      <a:r>
                        <a:rPr lang="en-US" sz="1850" baseline="0" dirty="0" smtClean="0">
                          <a:latin typeface="Times New Roman" panose="02020603050405020304" pitchFamily="18" charset="0"/>
                          <a:cs typeface="Times New Roman" panose="02020603050405020304" pitchFamily="18" charset="0"/>
                        </a:rPr>
                        <a:t> -&gt; </a:t>
                      </a:r>
                      <a:r>
                        <a:rPr lang="vi-VN" sz="1850" baseline="0" dirty="0" smtClean="0">
                          <a:latin typeface="Times New Roman" panose="02020603050405020304" pitchFamily="18" charset="0"/>
                          <a:cs typeface="Times New Roman" panose="02020603050405020304" pitchFamily="18" charset="0"/>
                        </a:rPr>
                        <a:t>người bệnh cường giáp thường gầy</a:t>
                      </a:r>
                      <a:endParaRPr lang="en-US" sz="1850" dirty="0">
                        <a:latin typeface="Times New Roman" panose="02020603050405020304" pitchFamily="18" charset="0"/>
                        <a:cs typeface="Times New Roman" panose="02020603050405020304" pitchFamily="18" charset="0"/>
                      </a:endParaRPr>
                    </a:p>
                  </a:txBody>
                  <a:tcPr/>
                </a:tc>
              </a:tr>
              <a:tr h="613026">
                <a:tc>
                  <a:txBody>
                    <a:bodyPr/>
                    <a:lstStyle/>
                    <a:p>
                      <a:r>
                        <a:rPr lang="en-US" sz="2000" dirty="0" err="1" smtClean="0">
                          <a:latin typeface="Times New Roman" panose="02020603050405020304" pitchFamily="18" charset="0"/>
                          <a:cs typeface="Times New Roman" panose="02020603050405020304" pitchFamily="18" charset="0"/>
                        </a:rPr>
                        <a:t>Chuyển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hóa</a:t>
                      </a:r>
                      <a:r>
                        <a:rPr lang="en-US" sz="2000" baseline="0" dirty="0" smtClean="0">
                          <a:latin typeface="Times New Roman" panose="02020603050405020304" pitchFamily="18" charset="0"/>
                          <a:cs typeface="Times New Roman" panose="02020603050405020304" pitchFamily="18" charset="0"/>
                        </a:rPr>
                        <a:t> Vitamin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50" dirty="0" smtClean="0">
                          <a:latin typeface="Times New Roman" panose="02020603050405020304" pitchFamily="18" charset="0"/>
                          <a:cs typeface="Times New Roman" panose="02020603050405020304" pitchFamily="18" charset="0"/>
                        </a:rPr>
                        <a:t>T3,T4 </a:t>
                      </a:r>
                      <a:r>
                        <a:rPr lang="en-US" sz="1850" dirty="0" err="1" smtClean="0">
                          <a:latin typeface="Times New Roman" panose="02020603050405020304" pitchFamily="18" charset="0"/>
                          <a:cs typeface="Times New Roman" panose="02020603050405020304" pitchFamily="18" charset="0"/>
                        </a:rPr>
                        <a:t>cần</a:t>
                      </a:r>
                      <a:r>
                        <a:rPr lang="en-US" sz="1850" dirty="0" smtClean="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cho</a:t>
                      </a:r>
                      <a:r>
                        <a:rPr lang="en-US" sz="1850" dirty="0" smtClean="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sự</a:t>
                      </a:r>
                      <a:r>
                        <a:rPr lang="en-US" sz="1850" dirty="0" smtClean="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hấp</a:t>
                      </a:r>
                      <a:r>
                        <a:rPr lang="en-US" sz="1850" dirty="0" smtClean="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thu</a:t>
                      </a:r>
                      <a:r>
                        <a:rPr lang="en-US" sz="1850" dirty="0" smtClean="0">
                          <a:latin typeface="Times New Roman" panose="02020603050405020304" pitchFamily="18" charset="0"/>
                          <a:cs typeface="Times New Roman" panose="02020603050405020304" pitchFamily="18" charset="0"/>
                        </a:rPr>
                        <a:t> vitamin B12 ở </a:t>
                      </a:r>
                      <a:r>
                        <a:rPr lang="en-US" sz="1850" dirty="0" err="1" smtClean="0">
                          <a:latin typeface="Times New Roman" panose="02020603050405020304" pitchFamily="18" charset="0"/>
                          <a:cs typeface="Times New Roman" panose="02020603050405020304" pitchFamily="18" charset="0"/>
                        </a:rPr>
                        <a:t>ruột</a:t>
                      </a:r>
                      <a:r>
                        <a:rPr lang="en-US" sz="1850" dirty="0" smtClean="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và</a:t>
                      </a:r>
                      <a:r>
                        <a:rPr lang="en-US" sz="1850" dirty="0" smtClean="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chuyển</a:t>
                      </a:r>
                      <a:r>
                        <a:rPr lang="en-US" sz="1850" dirty="0" smtClean="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caroten</a:t>
                      </a:r>
                      <a:r>
                        <a:rPr lang="en-US" sz="1850" dirty="0" smtClean="0">
                          <a:latin typeface="Times New Roman" panose="02020603050405020304" pitchFamily="18" charset="0"/>
                          <a:cs typeface="Times New Roman" panose="02020603050405020304" pitchFamily="18" charset="0"/>
                        </a:rPr>
                        <a:t> </a:t>
                      </a:r>
                      <a:r>
                        <a:rPr lang="en-US" sz="1850" dirty="0" err="1" smtClean="0">
                          <a:latin typeface="Times New Roman" panose="02020603050405020304" pitchFamily="18" charset="0"/>
                          <a:cs typeface="Times New Roman" panose="02020603050405020304" pitchFamily="18" charset="0"/>
                        </a:rPr>
                        <a:t>thành</a:t>
                      </a:r>
                      <a:r>
                        <a:rPr lang="en-US" sz="1850" baseline="0" dirty="0" smtClean="0">
                          <a:latin typeface="Times New Roman" panose="02020603050405020304" pitchFamily="18" charset="0"/>
                          <a:cs typeface="Times New Roman" panose="02020603050405020304" pitchFamily="18" charset="0"/>
                        </a:rPr>
                        <a:t> </a:t>
                      </a:r>
                      <a:r>
                        <a:rPr lang="en-US" sz="1850" dirty="0" smtClean="0">
                          <a:latin typeface="Times New Roman" panose="02020603050405020304" pitchFamily="18" charset="0"/>
                          <a:cs typeface="Times New Roman" panose="02020603050405020304" pitchFamily="18" charset="0"/>
                        </a:rPr>
                        <a:t>vitamin A.</a:t>
                      </a:r>
                      <a:endParaRPr lang="en-US" sz="1850" dirty="0">
                        <a:latin typeface="Times New Roman" panose="02020603050405020304" pitchFamily="18" charset="0"/>
                        <a:cs typeface="Times New Roman" panose="02020603050405020304" pitchFamily="18" charset="0"/>
                      </a:endParaRPr>
                    </a:p>
                  </a:txBody>
                  <a:tcPr/>
                </a:tc>
              </a:tr>
              <a:tr h="673986">
                <a:tc>
                  <a:txBody>
                    <a:bodyPr/>
                    <a:lstStyle/>
                    <a:p>
                      <a:r>
                        <a:rPr lang="en-US" sz="2000" dirty="0" smtClean="0">
                          <a:latin typeface="Times New Roman" panose="02020603050405020304" pitchFamily="18" charset="0"/>
                          <a:cs typeface="Times New Roman" panose="02020603050405020304" pitchFamily="18" charset="0"/>
                        </a:rPr>
                        <a:t>H</a:t>
                      </a:r>
                      <a:r>
                        <a:rPr lang="vi-VN" sz="2000" dirty="0" smtClean="0">
                          <a:latin typeface="Times New Roman" panose="02020603050405020304" pitchFamily="18" charset="0"/>
                          <a:cs typeface="Times New Roman" panose="02020603050405020304" pitchFamily="18" charset="0"/>
                        </a:rPr>
                        <a:t>ệ thần kinh cơ</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50" dirty="0" smtClean="0">
                          <a:latin typeface="Times New Roman" panose="02020603050405020304" pitchFamily="18" charset="0"/>
                          <a:cs typeface="Times New Roman" panose="02020603050405020304" pitchFamily="18" charset="0"/>
                        </a:rPr>
                        <a:t>T</a:t>
                      </a:r>
                      <a:r>
                        <a:rPr lang="vi-VN" sz="1850" dirty="0" smtClean="0">
                          <a:latin typeface="Times New Roman" panose="02020603050405020304" pitchFamily="18" charset="0"/>
                          <a:cs typeface="Times New Roman" panose="02020603050405020304" pitchFamily="18" charset="0"/>
                        </a:rPr>
                        <a:t>húc đẩy phát triển trí tuệ</a:t>
                      </a:r>
                      <a:r>
                        <a:rPr lang="en-US" sz="1850" dirty="0" smtClean="0">
                          <a:latin typeface="Times New Roman" panose="02020603050405020304" pitchFamily="18" charset="0"/>
                          <a:cs typeface="Times New Roman" panose="02020603050405020304" pitchFamily="18" charset="0"/>
                        </a:rPr>
                        <a:t>.</a:t>
                      </a:r>
                      <a:r>
                        <a:rPr lang="en-US" sz="1850" baseline="0" dirty="0" smtClean="0">
                          <a:latin typeface="Times New Roman" panose="02020603050405020304" pitchFamily="18" charset="0"/>
                          <a:cs typeface="Times New Roman" panose="02020603050405020304" pitchFamily="18" charset="0"/>
                        </a:rPr>
                        <a:t> L</a:t>
                      </a:r>
                      <a:r>
                        <a:rPr lang="vi-VN" sz="1850" dirty="0" smtClean="0">
                          <a:latin typeface="Times New Roman" panose="02020603050405020304" pitchFamily="18" charset="0"/>
                          <a:cs typeface="Times New Roman" panose="02020603050405020304" pitchFamily="18" charset="0"/>
                        </a:rPr>
                        <a:t>iều cao gây hoạt bát, bồn chồn, kích</a:t>
                      </a:r>
                    </a:p>
                    <a:p>
                      <a:r>
                        <a:rPr lang="vi-VN" sz="1850" dirty="0" smtClean="0">
                          <a:latin typeface="Times New Roman" panose="02020603050405020304" pitchFamily="18" charset="0"/>
                          <a:cs typeface="Times New Roman" panose="02020603050405020304" pitchFamily="18" charset="0"/>
                        </a:rPr>
                        <a:t>thích; nhược năng ở trẻ gây chậm phát</a:t>
                      </a:r>
                      <a:r>
                        <a:rPr lang="en-US" sz="1850" baseline="0" dirty="0" smtClean="0">
                          <a:latin typeface="Times New Roman" panose="02020603050405020304" pitchFamily="18" charset="0"/>
                          <a:cs typeface="Times New Roman" panose="02020603050405020304" pitchFamily="18" charset="0"/>
                        </a:rPr>
                        <a:t> </a:t>
                      </a:r>
                      <a:r>
                        <a:rPr lang="vi-VN" sz="1850" dirty="0" smtClean="0">
                          <a:latin typeface="Times New Roman" panose="02020603050405020304" pitchFamily="18" charset="0"/>
                          <a:cs typeface="Times New Roman" panose="02020603050405020304" pitchFamily="18" charset="0"/>
                        </a:rPr>
                        <a:t>triển về trí tuệ.</a:t>
                      </a:r>
                      <a:endParaRPr lang="en-US" sz="1850" dirty="0">
                        <a:latin typeface="Times New Roman" panose="02020603050405020304" pitchFamily="18" charset="0"/>
                        <a:cs typeface="Times New Roman" panose="02020603050405020304" pitchFamily="18" charset="0"/>
                      </a:endParaRPr>
                    </a:p>
                  </a:txBody>
                  <a:tcPr/>
                </a:tc>
              </a:tr>
              <a:tr h="797135">
                <a:tc>
                  <a:txBody>
                    <a:bodyPr/>
                    <a:lstStyle/>
                    <a:p>
                      <a:r>
                        <a:rPr lang="en-US" sz="2000" dirty="0" smtClean="0">
                          <a:latin typeface="Times New Roman" panose="02020603050405020304" pitchFamily="18" charset="0"/>
                          <a:cs typeface="Times New Roman" panose="02020603050405020304" pitchFamily="18" charset="0"/>
                        </a:rPr>
                        <a:t>Tim </a:t>
                      </a:r>
                      <a:r>
                        <a:rPr lang="en-US" sz="2000" dirty="0" err="1" smtClean="0">
                          <a:latin typeface="Times New Roman" panose="02020603050405020304" pitchFamily="18" charset="0"/>
                          <a:cs typeface="Times New Roman" panose="02020603050405020304" pitchFamily="18" charset="0"/>
                        </a:rPr>
                        <a:t>mạch</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50" dirty="0" smtClean="0">
                          <a:latin typeface="Times New Roman" panose="02020603050405020304" pitchFamily="18" charset="0"/>
                          <a:cs typeface="Times New Roman" panose="02020603050405020304" pitchFamily="18" charset="0"/>
                        </a:rPr>
                        <a:t>T</a:t>
                      </a:r>
                      <a:r>
                        <a:rPr lang="vi-VN" sz="1850" dirty="0" smtClean="0">
                          <a:latin typeface="Times New Roman" panose="02020603050405020304" pitchFamily="18" charset="0"/>
                          <a:cs typeface="Times New Roman" panose="02020603050405020304" pitchFamily="18" charset="0"/>
                        </a:rPr>
                        <a:t>ăng số lượng (-receptor ở</a:t>
                      </a:r>
                      <a:r>
                        <a:rPr lang="en-US" sz="1850" baseline="0" dirty="0" smtClean="0">
                          <a:latin typeface="Times New Roman" panose="02020603050405020304" pitchFamily="18" charset="0"/>
                          <a:cs typeface="Times New Roman" panose="02020603050405020304" pitchFamily="18" charset="0"/>
                        </a:rPr>
                        <a:t> </a:t>
                      </a:r>
                      <a:r>
                        <a:rPr lang="vi-VN" sz="1850" dirty="0" smtClean="0">
                          <a:latin typeface="Times New Roman" panose="02020603050405020304" pitchFamily="18" charset="0"/>
                          <a:cs typeface="Times New Roman" panose="02020603050405020304" pitchFamily="18" charset="0"/>
                        </a:rPr>
                        <a:t>tim</a:t>
                      </a:r>
                      <a:r>
                        <a:rPr lang="en-US" sz="1850" dirty="0" smtClean="0">
                          <a:latin typeface="Times New Roman" panose="02020603050405020304" pitchFamily="18" charset="0"/>
                          <a:cs typeface="Times New Roman" panose="02020603050405020304" pitchFamily="18" charset="0"/>
                        </a:rPr>
                        <a:t>)</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Trên mạch máu: tăng chuyển hóa và</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tăng các sản phẩm chuyển hóa ở mô</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gây dãn mạch, làm tăng lưu lượng tim.</a:t>
                      </a:r>
                      <a:endParaRPr lang="en-US" sz="1850" dirty="0">
                        <a:latin typeface="Times New Roman" panose="02020603050405020304" pitchFamily="18" charset="0"/>
                        <a:cs typeface="Times New Roman" panose="02020603050405020304" pitchFamily="18" charset="0"/>
                      </a:endParaRPr>
                    </a:p>
                  </a:txBody>
                  <a:tcPr/>
                </a:tc>
              </a:tr>
              <a:tr h="797135">
                <a:tc>
                  <a:txBody>
                    <a:bodyPr/>
                    <a:lstStyle/>
                    <a:p>
                      <a:r>
                        <a:rPr lang="en-US" sz="2000" dirty="0" err="1" smtClean="0">
                          <a:latin typeface="Times New Roman" panose="02020603050405020304" pitchFamily="18" charset="0"/>
                          <a:cs typeface="Times New Roman" panose="02020603050405020304" pitchFamily="18" charset="0"/>
                        </a:rPr>
                        <a:t>Cơ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quan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sinh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dục</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50" dirty="0" smtClean="0">
                          <a:latin typeface="Times New Roman" panose="02020603050405020304" pitchFamily="18" charset="0"/>
                          <a:cs typeface="Times New Roman" panose="02020603050405020304" pitchFamily="18" charset="0"/>
                        </a:rPr>
                        <a:t>Nam: </a:t>
                      </a:r>
                      <a:r>
                        <a:rPr lang="en-US" sz="1850" dirty="0" err="1" smtClean="0">
                          <a:latin typeface="Times New Roman" panose="02020603050405020304" pitchFamily="18" charset="0"/>
                          <a:cs typeface="Times New Roman" panose="02020603050405020304" pitchFamily="18" charset="0"/>
                        </a:rPr>
                        <a:t>thiếu</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mất</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dục</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tính</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nhiều</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bất</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lực</a:t>
                      </a:r>
                      <a:r>
                        <a:rPr lang="en-US" sz="1850" baseline="0" dirty="0" smtClean="0">
                          <a:latin typeface="Times New Roman" panose="02020603050405020304" pitchFamily="18" charset="0"/>
                          <a:cs typeface="Times New Roman" panose="02020603050405020304" pitchFamily="18" charset="0"/>
                        </a:rPr>
                        <a:t>)</a:t>
                      </a:r>
                    </a:p>
                    <a:p>
                      <a:r>
                        <a:rPr lang="en-US" sz="1850" baseline="0" dirty="0" err="1" smtClean="0">
                          <a:latin typeface="Times New Roman" panose="02020603050405020304" pitchFamily="18" charset="0"/>
                          <a:cs typeface="Times New Roman" panose="02020603050405020304" pitchFamily="18" charset="0"/>
                        </a:rPr>
                        <a:t>Nữ</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thiếu</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rong</a:t>
                      </a:r>
                      <a:r>
                        <a:rPr lang="en-US" sz="1850" baseline="0" dirty="0" smtClean="0">
                          <a:latin typeface="Times New Roman" panose="02020603050405020304" pitchFamily="18" charset="0"/>
                          <a:cs typeface="Times New Roman" panose="02020603050405020304" pitchFamily="18" charset="0"/>
                        </a:rPr>
                        <a:t> </a:t>
                      </a:r>
                      <a:r>
                        <a:rPr lang="vi-VN" sz="1850" baseline="0" dirty="0" smtClean="0">
                          <a:latin typeface="Times New Roman" panose="02020603050405020304" pitchFamily="18" charset="0"/>
                          <a:cs typeface="Times New Roman" panose="02020603050405020304" pitchFamily="18" charset="0"/>
                        </a:rPr>
                        <a:t>kinh</a:t>
                      </a:r>
                      <a:r>
                        <a:rPr lang="en-US" sz="1850" baseline="0" dirty="0" smtClean="0">
                          <a:latin typeface="Times New Roman" panose="02020603050405020304" pitchFamily="18" charset="0"/>
                          <a:cs typeface="Times New Roman" panose="02020603050405020304" pitchFamily="18" charset="0"/>
                        </a:rPr>
                        <a:t>/</a:t>
                      </a:r>
                      <a:r>
                        <a:rPr lang="vi-VN" sz="1850" baseline="0" dirty="0" smtClean="0">
                          <a:latin typeface="Times New Roman" panose="02020603050405020304" pitchFamily="18" charset="0"/>
                          <a:cs typeface="Times New Roman" panose="02020603050405020304" pitchFamily="18" charset="0"/>
                        </a:rPr>
                        <a:t>đa kinh</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nhiều</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ít</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kinh</a:t>
                      </a:r>
                      <a:r>
                        <a:rPr lang="en-US" sz="1850" baseline="0" dirty="0" smtClean="0">
                          <a:latin typeface="Times New Roman" panose="02020603050405020304" pitchFamily="18" charset="0"/>
                          <a:cs typeface="Times New Roman" panose="02020603050405020304" pitchFamily="18" charset="0"/>
                        </a:rPr>
                        <a:t>/</a:t>
                      </a:r>
                      <a:r>
                        <a:rPr lang="en-US" sz="1850" baseline="0" dirty="0" err="1" smtClean="0">
                          <a:latin typeface="Times New Roman" panose="02020603050405020304" pitchFamily="18" charset="0"/>
                          <a:cs typeface="Times New Roman" panose="02020603050405020304" pitchFamily="18" charset="0"/>
                        </a:rPr>
                        <a:t>vô</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kinh</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giảm</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dục</a:t>
                      </a:r>
                      <a:r>
                        <a:rPr lang="en-US" sz="1850" baseline="0" dirty="0" smtClean="0">
                          <a:latin typeface="Times New Roman" panose="02020603050405020304" pitchFamily="18" charset="0"/>
                          <a:cs typeface="Times New Roman" panose="02020603050405020304" pitchFamily="18" charset="0"/>
                        </a:rPr>
                        <a:t> </a:t>
                      </a:r>
                      <a:r>
                        <a:rPr lang="en-US" sz="1850" baseline="0" dirty="0" err="1" smtClean="0">
                          <a:latin typeface="Times New Roman" panose="02020603050405020304" pitchFamily="18" charset="0"/>
                          <a:cs typeface="Times New Roman" panose="02020603050405020304" pitchFamily="18" charset="0"/>
                        </a:rPr>
                        <a:t>tính</a:t>
                      </a:r>
                      <a:r>
                        <a:rPr lang="en-US" sz="1850" baseline="0" dirty="0" smtClean="0">
                          <a:latin typeface="Times New Roman" panose="02020603050405020304" pitchFamily="18" charset="0"/>
                          <a:cs typeface="Times New Roman" panose="02020603050405020304" pitchFamily="18" charset="0"/>
                        </a:rPr>
                        <a:t>)</a:t>
                      </a:r>
                      <a:endParaRPr lang="en-US" sz="185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05436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457200"/>
          </a:xfrm>
        </p:spPr>
        <p:txBody>
          <a:bodyPr>
            <a:noAutofit/>
          </a:bodyPr>
          <a:lstStyle/>
          <a:p>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Cường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marL="0" indent="0">
              <a:buNone/>
            </a:pPr>
            <a:r>
              <a:rPr lang="en-US" sz="18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2.1 </a:t>
            </a:r>
            <a:r>
              <a:rPr lang="en-US" sz="2000" u="sng" dirty="0" err="1" smtClean="0">
                <a:latin typeface="Times New Roman" panose="02020603050405020304" pitchFamily="18" charset="0"/>
                <a:cs typeface="Times New Roman" panose="02020603050405020304" pitchFamily="18" charset="0"/>
              </a:rPr>
              <a:t>Định</a:t>
            </a:r>
            <a:r>
              <a:rPr lang="en-US" sz="2000" u="sng" dirty="0" smtClean="0">
                <a:latin typeface="Times New Roman" panose="02020603050405020304" pitchFamily="18" charset="0"/>
                <a:cs typeface="Times New Roman" panose="02020603050405020304" pitchFamily="18" charset="0"/>
              </a:rPr>
              <a:t> </a:t>
            </a:r>
            <a:r>
              <a:rPr lang="en-US" sz="2000" u="sng" dirty="0" err="1" smtClean="0">
                <a:latin typeface="Times New Roman" panose="02020603050405020304" pitchFamily="18" charset="0"/>
                <a:cs typeface="Times New Roman" panose="02020603050405020304" pitchFamily="18" charset="0"/>
              </a:rPr>
              <a:t>nghĩa</a:t>
            </a:r>
            <a:endParaRPr lang="en-US" sz="2000" u="sng" dirty="0" smtClean="0">
              <a:latin typeface="Times New Roman" panose="02020603050405020304" pitchFamily="18" charset="0"/>
              <a:cs typeface="Times New Roman" panose="02020603050405020304" pitchFamily="18" charset="0"/>
            </a:endParaRPr>
          </a:p>
          <a:p>
            <a:pPr>
              <a:buFontTx/>
              <a:buChar char="-"/>
            </a:pPr>
            <a:r>
              <a:rPr lang="en-US" sz="2000" dirty="0" smtClean="0">
                <a:latin typeface="Times New Roman" panose="02020603050405020304" pitchFamily="18" charset="0"/>
                <a:cs typeface="Times New Roman" panose="02020603050405020304" pitchFamily="18" charset="0"/>
              </a:rPr>
              <a:t>T</a:t>
            </a:r>
            <a:r>
              <a:rPr lang="vi-VN" sz="2000" dirty="0" smtClean="0">
                <a:latin typeface="Times New Roman" panose="02020603050405020304" pitchFamily="18" charset="0"/>
                <a:cs typeface="Times New Roman" panose="02020603050405020304" pitchFamily="18" charset="0"/>
              </a:rPr>
              <a:t>ình </a:t>
            </a:r>
            <a:r>
              <a:rPr lang="vi-VN" sz="2000" dirty="0">
                <a:latin typeface="Times New Roman" panose="02020603050405020304" pitchFamily="18" charset="0"/>
                <a:cs typeface="Times New Roman" panose="02020603050405020304" pitchFamily="18" charset="0"/>
              </a:rPr>
              <a:t>trạng mà trong đó tuyến giáp tạo ra quá nhiều </a:t>
            </a:r>
            <a:r>
              <a:rPr lang="vi-VN" sz="2000" dirty="0" smtClean="0">
                <a:latin typeface="Times New Roman" panose="02020603050405020304" pitchFamily="18" charset="0"/>
                <a:cs typeface="Times New Roman" panose="02020603050405020304" pitchFamily="18" charset="0"/>
              </a:rPr>
              <a:t>h</a:t>
            </a:r>
            <a:r>
              <a:rPr lang="en-US" sz="2000" dirty="0" err="1" smtClean="0">
                <a:latin typeface="Times New Roman" panose="02020603050405020304" pitchFamily="18" charset="0"/>
                <a:cs typeface="Times New Roman" panose="02020603050405020304" pitchFamily="18" charset="0"/>
              </a:rPr>
              <a:t>ormone</a:t>
            </a:r>
            <a:r>
              <a:rPr lang="vi-VN" sz="2000" dirty="0" smtClean="0">
                <a:latin typeface="Times New Roman" panose="02020603050405020304" pitchFamily="18" charset="0"/>
                <a:cs typeface="Times New Roman" panose="02020603050405020304" pitchFamily="18" charset="0"/>
              </a:rPr>
              <a:t> thyroxine</a:t>
            </a:r>
            <a:endParaRPr lang="en-US" sz="2000" dirty="0" smtClean="0">
              <a:latin typeface="Times New Roman" panose="02020603050405020304" pitchFamily="18" charset="0"/>
              <a:cs typeface="Times New Roman" panose="02020603050405020304" pitchFamily="18" charset="0"/>
            </a:endParaRPr>
          </a:p>
          <a:p>
            <a:pPr>
              <a:buFontTx/>
              <a:buChar char="-"/>
            </a:pPr>
            <a:r>
              <a:rPr lang="en-US" sz="2000" dirty="0" smtClean="0">
                <a:latin typeface="Times New Roman" panose="02020603050405020304" pitchFamily="18" charset="0"/>
                <a:cs typeface="Times New Roman" panose="02020603050405020304" pitchFamily="18" charset="0"/>
              </a:rPr>
              <a:t>T</a:t>
            </a:r>
            <a:r>
              <a:rPr lang="vi-VN" sz="2000" dirty="0" smtClean="0">
                <a:latin typeface="Times New Roman" panose="02020603050405020304" pitchFamily="18" charset="0"/>
                <a:cs typeface="Times New Roman" panose="02020603050405020304" pitchFamily="18" charset="0"/>
              </a:rPr>
              <a:t>ăng </a:t>
            </a:r>
            <a:r>
              <a:rPr lang="vi-VN" sz="2000" dirty="0">
                <a:latin typeface="Times New Roman" panose="02020603050405020304" pitchFamily="18" charset="0"/>
                <a:cs typeface="Times New Roman" panose="02020603050405020304" pitchFamily="18" charset="0"/>
              </a:rPr>
              <a:t>tốc đáng kể sự trao đổi chất của cơ thể, làm giảm </a:t>
            </a:r>
            <a:r>
              <a:rPr lang="vi-VN" sz="2000" dirty="0" smtClean="0">
                <a:latin typeface="Times New Roman" panose="02020603050405020304" pitchFamily="18" charset="0"/>
                <a:cs typeface="Times New Roman" panose="02020603050405020304" pitchFamily="18" charset="0"/>
              </a:rPr>
              <a:t>cân</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đột </a:t>
            </a:r>
            <a:r>
              <a:rPr lang="vi-VN" sz="2000" dirty="0">
                <a:latin typeface="Times New Roman" panose="02020603050405020304" pitchFamily="18" charset="0"/>
                <a:cs typeface="Times New Roman" panose="02020603050405020304" pitchFamily="18" charset="0"/>
              </a:rPr>
              <a:t>ngột, nhịp tim nhanh hoặc không đều, ra mồ hôi và căng thẳng hoặc </a:t>
            </a:r>
            <a:r>
              <a:rPr lang="vi-VN" sz="2000" dirty="0" smtClean="0">
                <a:latin typeface="Times New Roman" panose="02020603050405020304" pitchFamily="18" charset="0"/>
                <a:cs typeface="Times New Roman" panose="02020603050405020304" pitchFamily="18" charset="0"/>
              </a:rPr>
              <a:t>khó</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chịu.</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2.2 </a:t>
            </a:r>
            <a:r>
              <a:rPr lang="en-US" sz="2000" u="sng" dirty="0" err="1" smtClean="0">
                <a:latin typeface="Times New Roman" panose="02020603050405020304" pitchFamily="18" charset="0"/>
                <a:cs typeface="Times New Roman" panose="02020603050405020304" pitchFamily="18" charset="0"/>
              </a:rPr>
              <a:t>Nguyên</a:t>
            </a:r>
            <a:r>
              <a:rPr lang="en-US" sz="2000" u="sng" dirty="0" smtClean="0">
                <a:latin typeface="Times New Roman" panose="02020603050405020304" pitchFamily="18" charset="0"/>
                <a:cs typeface="Times New Roman" panose="02020603050405020304" pitchFamily="18" charset="0"/>
              </a:rPr>
              <a:t> </a:t>
            </a:r>
            <a:r>
              <a:rPr lang="en-US" sz="2000" u="sng" dirty="0" err="1" smtClean="0">
                <a:latin typeface="Times New Roman" panose="02020603050405020304" pitchFamily="18" charset="0"/>
                <a:cs typeface="Times New Roman" panose="02020603050405020304" pitchFamily="18" charset="0"/>
              </a:rPr>
              <a:t>nhân</a:t>
            </a:r>
            <a:endParaRPr lang="en-US" sz="2000" u="sng" dirty="0" smtClean="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 Tuyến giáp tạo ra hai hormone chính, thyroxine (T-4) và triiodothyronine (T-3), có ảnh hưởng đến mọi tế bào trong cơ thể. </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Nó duy trì tốc độ cơ thể sử dụng các chất béo và carbohydrate, giúp kiểm soát nhiệt độ cơ thể, ảnh hưởng đến nhịp tim và giúp điều chỉnh việc sản xuất các protein</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Tuyến giáp cũng sản xuất calcitonin, một hormon giúp điều chỉnh lượng canxi trong máu</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giáp</a:t>
            </a:r>
            <a:endParaRPr lang="en-US" sz="2000" dirty="0" smtClean="0">
              <a:latin typeface="Times New Roman" panose="02020603050405020304" pitchFamily="18" charset="0"/>
              <a:cs typeface="Times New Roman" panose="02020603050405020304" pitchFamily="18" charset="0"/>
            </a:endParaRPr>
          </a:p>
          <a:p>
            <a:pPr>
              <a:buFontTx/>
              <a:buChar char="-"/>
            </a:pPr>
            <a:r>
              <a:rPr lang="en-US" sz="2000" dirty="0" err="1" smtClean="0">
                <a:latin typeface="Times New Roman" panose="02020603050405020304" pitchFamily="18" charset="0"/>
                <a:cs typeface="Times New Roman" panose="02020603050405020304" pitchFamily="18" charset="0"/>
              </a:rPr>
              <a:t>Lý</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do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thyroxine (T-4</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Bình </a:t>
            </a:r>
            <a:r>
              <a:rPr lang="vi-VN" sz="2000" dirty="0">
                <a:latin typeface="Times New Roman" panose="02020603050405020304" pitchFamily="18" charset="0"/>
                <a:cs typeface="Times New Roman" panose="02020603050405020304" pitchFamily="18" charset="0"/>
              </a:rPr>
              <a:t>thường, tuyến giáp phát hành đúng lượng kích thích tố, nhưng đôi khi nó tạo ra quá nhiều T-4</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1">
              <a:buFontTx/>
              <a:buChar char="-"/>
            </a:pPr>
            <a:r>
              <a:rPr lang="en-US" dirty="0" smtClean="0">
                <a:latin typeface="Times New Roman" panose="02020603050405020304" pitchFamily="18" charset="0"/>
                <a:cs typeface="Times New Roman" panose="02020603050405020304" pitchFamily="18" charset="0"/>
              </a:rPr>
              <a:t>+ Graves</a:t>
            </a:r>
          </a:p>
          <a:p>
            <a:pPr lvl="1">
              <a:buFontTx/>
              <a:buChar char="-"/>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tuyến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giáp</a:t>
            </a:r>
            <a:endParaRPr lang="en-US" dirty="0" smtClean="0">
              <a:latin typeface="Times New Roman" panose="02020603050405020304" pitchFamily="18" charset="0"/>
              <a:cs typeface="Times New Roman" panose="02020603050405020304" pitchFamily="18" charset="0"/>
            </a:endParaRPr>
          </a:p>
          <a:p>
            <a:pPr lvl="1">
              <a:buFontTx/>
              <a:buChar char="-"/>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tuyến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giáp</a:t>
            </a:r>
            <a:endParaRPr lang="en-US" dirty="0" smtClean="0">
              <a:latin typeface="Times New Roman" panose="02020603050405020304" pitchFamily="18" charset="0"/>
              <a:cs typeface="Times New Roman" panose="02020603050405020304" pitchFamily="18" charset="0"/>
            </a:endParaRPr>
          </a:p>
          <a:p>
            <a:pPr>
              <a:buFontTx/>
              <a:buChar char="-"/>
            </a:pPr>
            <a:endParaRPr lang="en-US" sz="1800" u="sng" dirty="0" smtClean="0">
              <a:latin typeface="Times New Roman" panose="02020603050405020304" pitchFamily="18" charset="0"/>
              <a:cs typeface="Times New Roman" panose="02020603050405020304" pitchFamily="18" charset="0"/>
            </a:endParaRPr>
          </a:p>
          <a:p>
            <a:pPr marL="0" indent="0">
              <a:buNone/>
            </a:pPr>
            <a:endParaRPr lang="en-US" sz="1800" u="sng" dirty="0" smtClean="0">
              <a:latin typeface="Times New Roman" panose="02020603050405020304" pitchFamily="18" charset="0"/>
              <a:cs typeface="Times New Roman" panose="02020603050405020304" pitchFamily="18" charset="0"/>
            </a:endParaRPr>
          </a:p>
          <a:p>
            <a:pPr marL="0" indent="0">
              <a:buNone/>
            </a:pPr>
            <a:endParaRPr lang="en-US" sz="18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5205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16" y="-31689"/>
            <a:ext cx="8229600" cy="479854"/>
          </a:xfrm>
        </p:spPr>
        <p:txBody>
          <a:bodyPr>
            <a:normAutofit/>
          </a:bodyPr>
          <a:lstStyle/>
          <a:p>
            <a:r>
              <a:rPr lang="en-US" sz="2000" dirty="0" smtClean="0">
                <a:solidFill>
                  <a:schemeClr val="tx1"/>
                </a:solidFill>
                <a:latin typeface="Times New Roman" panose="02020603050405020304" pitchFamily="18" charset="0"/>
                <a:cs typeface="Times New Roman" panose="02020603050405020304" pitchFamily="18" charset="0"/>
              </a:rPr>
              <a:t>	2.3. </a:t>
            </a:r>
            <a:r>
              <a:rPr lang="en-US" sz="2000" u="sng" dirty="0" err="1" smtClean="0">
                <a:solidFill>
                  <a:schemeClr val="tx1"/>
                </a:solidFill>
                <a:latin typeface="Times New Roman" panose="02020603050405020304" pitchFamily="18" charset="0"/>
                <a:cs typeface="Times New Roman" panose="02020603050405020304" pitchFamily="18" charset="0"/>
              </a:rPr>
              <a:t>Cơ</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err="1" smtClean="0">
                <a:solidFill>
                  <a:schemeClr val="tx1"/>
                </a:solidFill>
                <a:latin typeface="Times New Roman" panose="02020603050405020304" pitchFamily="18" charset="0"/>
                <a:cs typeface="Times New Roman" panose="02020603050405020304" pitchFamily="18" charset="0"/>
              </a:rPr>
              <a:t>chế</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err="1" smtClean="0">
                <a:solidFill>
                  <a:schemeClr val="tx1"/>
                </a:solidFill>
                <a:latin typeface="Times New Roman" panose="02020603050405020304" pitchFamily="18" charset="0"/>
                <a:cs typeface="Times New Roman" panose="02020603050405020304" pitchFamily="18" charset="0"/>
              </a:rPr>
              <a:t>bệnh</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err="1" smtClean="0">
                <a:solidFill>
                  <a:schemeClr val="tx1"/>
                </a:solidFill>
                <a:latin typeface="Times New Roman" panose="02020603050405020304" pitchFamily="18" charset="0"/>
                <a:cs typeface="Times New Roman" panose="02020603050405020304" pitchFamily="18" charset="0"/>
              </a:rPr>
              <a:t>sinh</a:t>
            </a:r>
            <a:endParaRPr lang="en-US" sz="2000" u="sng"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47644" y="2944230"/>
            <a:ext cx="1867930" cy="5592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Basedow</a:t>
            </a:r>
            <a:endParaRPr lang="en-US"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6496" y="2012017"/>
            <a:ext cx="1889078" cy="84904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Bướu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endParaRPr lang="en-US"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3248" y="1151797"/>
            <a:ext cx="1874109" cy="77284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tuyến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miễn</a:t>
            </a:r>
            <a:r>
              <a:rPr lang="en-US" dirty="0" smtClean="0">
                <a:latin typeface="Times New Roman" panose="02020603050405020304" pitchFamily="18" charset="0"/>
                <a:cs typeface="Times New Roman" panose="02020603050405020304" pitchFamily="18" charset="0"/>
              </a:rPr>
              <a:t> Hashimoto</a:t>
            </a:r>
            <a:endParaRPr lang="en-US"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37070" y="436650"/>
            <a:ext cx="1867930" cy="6233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Cường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Iod</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2005160" y="2800675"/>
            <a:ext cx="7103829" cy="923330"/>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lympho</a:t>
            </a:r>
            <a:r>
              <a:rPr lang="en-US" dirty="0">
                <a:latin typeface="Times New Roman" panose="02020603050405020304" pitchFamily="18" charset="0"/>
                <a:cs typeface="Times New Roman" panose="02020603050405020304" pitchFamily="18" charset="0"/>
              </a:rPr>
              <a:t> T </a:t>
            </a:r>
            <a:r>
              <a:rPr lang="en-US" dirty="0" err="1">
                <a:latin typeface="Times New Roman" panose="02020603050405020304" pitchFamily="18" charset="0"/>
                <a:cs typeface="Times New Roman" panose="02020603050405020304" pitchFamily="18" charset="0"/>
              </a:rPr>
              <a:t>ức</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thyroglobulin. </a:t>
            </a:r>
            <a:r>
              <a:rPr lang="vi-VN" dirty="0" smtClean="0">
                <a:latin typeface="Times New Roman" panose="02020603050405020304" pitchFamily="18" charset="0"/>
                <a:cs typeface="Times New Roman" panose="02020603050405020304" pitchFamily="18" charset="0"/>
              </a:rPr>
              <a:t>Có </a:t>
            </a:r>
            <a:r>
              <a:rPr lang="vi-VN" dirty="0">
                <a:latin typeface="Times New Roman" panose="02020603050405020304" pitchFamily="18" charset="0"/>
                <a:cs typeface="Times New Roman" panose="02020603050405020304" pitchFamily="18" charset="0"/>
              </a:rPr>
              <a:t>thể kèm các bệnh tự miễn khác như lupus ban </a:t>
            </a:r>
            <a:r>
              <a:rPr lang="en-US" dirty="0" err="1" smtClean="0">
                <a:latin typeface="Times New Roman" panose="02020603050405020304" pitchFamily="18" charset="0"/>
                <a:cs typeface="Times New Roman" panose="02020603050405020304" pitchFamily="18" charset="0"/>
              </a:rPr>
              <a:t>đỏ</a:t>
            </a:r>
            <a:r>
              <a:rPr lang="vi-VN"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t>
            </a:r>
            <a:r>
              <a:rPr lang="vi-VN" dirty="0" smtClean="0">
                <a:latin typeface="Times New Roman" panose="02020603050405020304" pitchFamily="18" charset="0"/>
                <a:cs typeface="Times New Roman" panose="02020603050405020304" pitchFamily="18" charset="0"/>
              </a:rPr>
              <a:t>ó </a:t>
            </a:r>
            <a:r>
              <a:rPr lang="vi-VN" dirty="0">
                <a:latin typeface="Times New Roman" panose="02020603050405020304" pitchFamily="18" charset="0"/>
                <a:cs typeface="Times New Roman" panose="02020603050405020304" pitchFamily="18" charset="0"/>
              </a:rPr>
              <a:t>yếu tố di </a:t>
            </a:r>
            <a:r>
              <a:rPr lang="vi-VN" dirty="0"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953686" y="1956266"/>
            <a:ext cx="7130602" cy="923330"/>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Tuyến </a:t>
            </a:r>
            <a:r>
              <a:rPr lang="vi-VN" dirty="0">
                <a:latin typeface="Times New Roman" panose="02020603050405020304" pitchFamily="18" charset="0"/>
                <a:cs typeface="Times New Roman" panose="02020603050405020304" pitchFamily="18" charset="0"/>
              </a:rPr>
              <a:t>giáp xuất hiện một nhân và vài nhân nằm ở một thùy, nhân này là nang giáp tăng cường tổng hợp các hormon tuyến giáp và ức chế các mô lành xung quanh cũng như ức chế tuyến yên giảm tiết TSH</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953686" y="1017787"/>
            <a:ext cx="7130602" cy="923330"/>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Tuyến </a:t>
            </a:r>
            <a:r>
              <a:rPr lang="vi-VN" dirty="0">
                <a:latin typeface="Times New Roman" panose="02020603050405020304" pitchFamily="18" charset="0"/>
                <a:cs typeface="Times New Roman" panose="02020603050405020304" pitchFamily="18" charset="0"/>
              </a:rPr>
              <a:t>giáp viêm mạn tính có thâm nhiễm tế bào lympho. </a:t>
            </a:r>
            <a:r>
              <a:rPr lang="vi-VN" dirty="0" smtClean="0">
                <a:latin typeface="Times New Roman" panose="02020603050405020304" pitchFamily="18" charset="0"/>
                <a:cs typeface="Times New Roman" panose="02020603050405020304" pitchFamily="18" charset="0"/>
              </a:rPr>
              <a:t>Hormon </a:t>
            </a:r>
            <a:r>
              <a:rPr lang="vi-VN" dirty="0">
                <a:latin typeface="Times New Roman" panose="02020603050405020304" pitchFamily="18" charset="0"/>
                <a:cs typeface="Times New Roman" panose="02020603050405020304" pitchFamily="18" charset="0"/>
              </a:rPr>
              <a:t>tuyến giáp tăng cao và xuất hiện các triệu chứng cường giáp, nhất là ở giai đoạn đầu. </a:t>
            </a:r>
            <a:r>
              <a:rPr lang="vi-VN" dirty="0" smtClean="0">
                <a:latin typeface="Times New Roman" panose="02020603050405020304" pitchFamily="18" charset="0"/>
                <a:cs typeface="Times New Roman" panose="02020603050405020304" pitchFamily="18" charset="0"/>
              </a:rPr>
              <a:t>Triệu </a:t>
            </a:r>
            <a:r>
              <a:rPr lang="vi-VN" dirty="0">
                <a:latin typeface="Times New Roman" panose="02020603050405020304" pitchFamily="18" charset="0"/>
                <a:cs typeface="Times New Roman" panose="02020603050405020304" pitchFamily="18" charset="0"/>
              </a:rPr>
              <a:t>chứng cường giáp thường tự hết. </a:t>
            </a:r>
            <a:r>
              <a:rPr lang="en-US" dirty="0" smtClean="0">
                <a:latin typeface="Times New Roman" panose="02020603050405020304" pitchFamily="18" charset="0"/>
                <a:cs typeface="Times New Roman" panose="02020603050405020304" pitchFamily="18" charset="0"/>
              </a:rPr>
              <a:t>K</a:t>
            </a:r>
            <a:r>
              <a:rPr lang="vi-VN" dirty="0" smtClean="0">
                <a:latin typeface="Times New Roman" panose="02020603050405020304" pitchFamily="18" charset="0"/>
                <a:cs typeface="Times New Roman" panose="02020603050405020304" pitchFamily="18" charset="0"/>
              </a:rPr>
              <a:t>hông </a:t>
            </a:r>
            <a:r>
              <a:rPr lang="vi-VN" dirty="0">
                <a:latin typeface="Times New Roman" panose="02020603050405020304" pitchFamily="18" charset="0"/>
                <a:cs typeface="Times New Roman" panose="02020603050405020304" pitchFamily="18" charset="0"/>
              </a:rPr>
              <a:t>bao giờ tái phát</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904998" y="404053"/>
            <a:ext cx="7179290" cy="646331"/>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Quá </a:t>
            </a:r>
            <a:r>
              <a:rPr lang="vi-VN" dirty="0">
                <a:latin typeface="Times New Roman" panose="02020603050405020304" pitchFamily="18" charset="0"/>
                <a:cs typeface="Times New Roman" panose="02020603050405020304" pitchFamily="18" charset="0"/>
              </a:rPr>
              <a:t>tải </a:t>
            </a:r>
            <a:r>
              <a:rPr lang="vi-VN" dirty="0" smtClean="0">
                <a:latin typeface="Times New Roman" panose="02020603050405020304" pitchFamily="18" charset="0"/>
                <a:cs typeface="Times New Roman" panose="02020603050405020304" pitchFamily="18" charset="0"/>
              </a:rPr>
              <a:t>iod</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Iod </a:t>
            </a:r>
            <a:r>
              <a:rPr lang="vi-VN" dirty="0">
                <a:latin typeface="Times New Roman" panose="02020603050405020304" pitchFamily="18" charset="0"/>
                <a:cs typeface="Times New Roman" panose="02020603050405020304" pitchFamily="18" charset="0"/>
              </a:rPr>
              <a:t>thúc </a:t>
            </a:r>
            <a:r>
              <a:rPr lang="vi-VN" dirty="0" smtClean="0">
                <a:latin typeface="Times New Roman" panose="02020603050405020304" pitchFamily="18" charset="0"/>
                <a:cs typeface="Times New Roman" panose="02020603050405020304" pitchFamily="18" charset="0"/>
              </a:rPr>
              <a:t>đẩy </a:t>
            </a:r>
            <a:r>
              <a:rPr lang="vi-VN" dirty="0">
                <a:latin typeface="Times New Roman" panose="02020603050405020304" pitchFamily="18" charset="0"/>
                <a:cs typeface="Times New Roman" panose="02020603050405020304" pitchFamily="18" charset="0"/>
              </a:rPr>
              <a:t>xuất hiện triệu chứng cường giáp trên lâm </a:t>
            </a:r>
            <a:r>
              <a:rPr lang="en-US" dirty="0" err="1" smtClean="0">
                <a:latin typeface="Times New Roman" panose="02020603050405020304" pitchFamily="18" charset="0"/>
                <a:cs typeface="Times New Roman" panose="02020603050405020304" pitchFamily="18" charset="0"/>
              </a:rPr>
              <a:t>sàng</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a:t>
            </a:r>
            <a:r>
              <a:rPr lang="vi-VN" dirty="0" smtClean="0">
                <a:latin typeface="Times New Roman" panose="02020603050405020304" pitchFamily="18" charset="0"/>
                <a:cs typeface="Times New Roman" panose="02020603050405020304" pitchFamily="18" charset="0"/>
              </a:rPr>
              <a:t>ó </a:t>
            </a:r>
            <a:r>
              <a:rPr lang="vi-VN" dirty="0">
                <a:latin typeface="Times New Roman" panose="02020603050405020304" pitchFamily="18" charset="0"/>
                <a:cs typeface="Times New Roman" panose="02020603050405020304" pitchFamily="18" charset="0"/>
              </a:rPr>
              <a:t>thể do dùng thuốc điều trị có iod</a:t>
            </a:r>
            <a:endParaRPr lang="en-US"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152400" y="3724005"/>
            <a:ext cx="8229600" cy="381000"/>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2000" dirty="0" smtClean="0">
                <a:solidFill>
                  <a:schemeClr val="tx1"/>
                </a:solidFill>
                <a:latin typeface="Times New Roman" panose="02020603050405020304" pitchFamily="18" charset="0"/>
                <a:cs typeface="Times New Roman" panose="02020603050405020304" pitchFamily="18" charset="0"/>
              </a:rPr>
              <a:t>	2.4. </a:t>
            </a:r>
            <a:r>
              <a:rPr lang="en-US" sz="2000" u="sng" dirty="0" err="1" smtClean="0">
                <a:solidFill>
                  <a:schemeClr val="tx1"/>
                </a:solidFill>
                <a:latin typeface="Times New Roman" panose="02020603050405020304" pitchFamily="18" charset="0"/>
                <a:cs typeface="Times New Roman" panose="02020603050405020304" pitchFamily="18" charset="0"/>
              </a:rPr>
              <a:t>Triệu</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err="1" smtClean="0">
                <a:solidFill>
                  <a:schemeClr val="tx1"/>
                </a:solidFill>
                <a:latin typeface="Times New Roman" panose="02020603050405020304" pitchFamily="18" charset="0"/>
                <a:cs typeface="Times New Roman" panose="02020603050405020304" pitchFamily="18" charset="0"/>
              </a:rPr>
              <a:t>chứng</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err="1" smtClean="0">
                <a:solidFill>
                  <a:schemeClr val="tx1"/>
                </a:solidFill>
                <a:latin typeface="Times New Roman" panose="02020603050405020304" pitchFamily="18" charset="0"/>
                <a:cs typeface="Times New Roman" panose="02020603050405020304" pitchFamily="18" charset="0"/>
              </a:rPr>
              <a:t>của</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err="1" smtClean="0">
                <a:solidFill>
                  <a:schemeClr val="tx1"/>
                </a:solidFill>
                <a:latin typeface="Times New Roman" panose="02020603050405020304" pitchFamily="18" charset="0"/>
                <a:cs typeface="Times New Roman" panose="02020603050405020304" pitchFamily="18" charset="0"/>
              </a:rPr>
              <a:t>cường</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err="1" smtClean="0">
                <a:solidFill>
                  <a:schemeClr val="tx1"/>
                </a:solidFill>
                <a:latin typeface="Times New Roman" panose="02020603050405020304" pitchFamily="18" charset="0"/>
                <a:cs typeface="Times New Roman" panose="02020603050405020304" pitchFamily="18" charset="0"/>
              </a:rPr>
              <a:t>giáp</a:t>
            </a:r>
            <a:endParaRPr lang="en-US" sz="2000" u="sng" dirty="0">
              <a:solidFill>
                <a:schemeClr val="tx1"/>
              </a:solidFill>
              <a:latin typeface="Times New Roman" panose="02020603050405020304" pitchFamily="18" charset="0"/>
              <a:cs typeface="Times New Roman" panose="02020603050405020304" pitchFamily="18" charset="0"/>
            </a:endParaRPr>
          </a:p>
        </p:txBody>
      </p:sp>
      <p:sp>
        <p:nvSpPr>
          <p:cNvPr id="14" name="Content Placeholder 2"/>
          <p:cNvSpPr>
            <a:spLocks noGrp="1"/>
          </p:cNvSpPr>
          <p:nvPr>
            <p:ph idx="1"/>
          </p:nvPr>
        </p:nvSpPr>
        <p:spPr>
          <a:xfrm>
            <a:off x="2069392" y="4061554"/>
            <a:ext cx="6998408" cy="769359"/>
          </a:xfrm>
        </p:spPr>
        <p:txBody>
          <a:bodyPr>
            <a:normAutofit fontScale="92500" lnSpcReduction="20000"/>
          </a:bodyPr>
          <a:lstStyle/>
          <a:p>
            <a:pPr marL="0" indent="0">
              <a:buNone/>
            </a:pP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Giảm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cân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ngột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Nhịp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tim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nhanh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Tăng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sự</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thèm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ăn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Căng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thẳng</a:t>
            </a:r>
            <a:r>
              <a:rPr lang="en-US" sz="1800" dirty="0" smtClean="0">
                <a:latin typeface="Times New Roman" panose="02020603050405020304" pitchFamily="18" charset="0"/>
                <a:cs typeface="Times New Roman" panose="02020603050405020304" pitchFamily="18" charset="0"/>
              </a:rPr>
              <a:t> lo </a:t>
            </a:r>
            <a:r>
              <a:rPr lang="en-US" sz="1800" dirty="0" err="1" smtClean="0">
                <a:latin typeface="Times New Roman" panose="02020603050405020304" pitchFamily="18" charset="0"/>
                <a:cs typeface="Times New Roman" panose="02020603050405020304" pitchFamily="18" charset="0"/>
              </a:rPr>
              <a:t>âu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khó</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chịu</a:t>
            </a:r>
            <a:r>
              <a:rPr lang="en-US" sz="1800" dirty="0" smtClean="0">
                <a:latin typeface="Times New Roman" panose="02020603050405020304" pitchFamily="18" charset="0"/>
                <a:cs typeface="Times New Roman" panose="02020603050405020304" pitchFamily="18" charset="0"/>
              </a:rPr>
              <a:t>. Run. Ra </a:t>
            </a:r>
            <a:r>
              <a:rPr lang="en-US" sz="1800" dirty="0" err="1" smtClean="0">
                <a:latin typeface="Times New Roman" panose="02020603050405020304" pitchFamily="18" charset="0"/>
                <a:cs typeface="Times New Roman" panose="02020603050405020304" pitchFamily="18" charset="0"/>
              </a:rPr>
              <a:t>mồ</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hôi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Thay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đổi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kinh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nguyệt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cầu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thường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xuyên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Phì</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đại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tuyến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giáp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Mệt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mỏi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yếu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cơ</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Thiếu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ngủ</a:t>
            </a:r>
            <a:endParaRPr lang="en-US" sz="1800" dirty="0" smtClean="0">
              <a:latin typeface="Times New Roman" panose="02020603050405020304" pitchFamily="18" charset="0"/>
              <a:cs typeface="Times New Roman" panose="02020603050405020304" pitchFamily="18" charset="0"/>
            </a:endParaRPr>
          </a:p>
        </p:txBody>
      </p:sp>
      <p:sp>
        <p:nvSpPr>
          <p:cNvPr id="15" name="Content Placeholder 2"/>
          <p:cNvSpPr txBox="1">
            <a:spLocks/>
          </p:cNvSpPr>
          <p:nvPr/>
        </p:nvSpPr>
        <p:spPr>
          <a:xfrm>
            <a:off x="2119842" y="4847084"/>
            <a:ext cx="6629400" cy="109651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700" dirty="0" smtClean="0">
                <a:latin typeface="Times New Roman" panose="02020603050405020304" pitchFamily="18" charset="0"/>
                <a:cs typeface="Times New Roman" panose="02020603050405020304" pitchFamily="18" charset="0"/>
              </a:rPr>
              <a:t>-</a:t>
            </a:r>
            <a:r>
              <a:rPr lang="en-US" sz="1700" dirty="0" err="1" smtClean="0">
                <a:latin typeface="Times New Roman" panose="02020603050405020304" pitchFamily="18" charset="0"/>
                <a:cs typeface="Times New Roman" panose="02020603050405020304" pitchFamily="18" charset="0"/>
              </a:rPr>
              <a:t>Xét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nghiệm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miễn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dịch</a:t>
            </a:r>
            <a:r>
              <a:rPr lang="en-US" sz="1700" dirty="0" smtClean="0">
                <a:latin typeface="Times New Roman" panose="02020603050405020304" pitchFamily="18" charset="0"/>
                <a:cs typeface="Times New Roman" panose="02020603050405020304" pitchFamily="18" charset="0"/>
              </a:rPr>
              <a:t>: KT </a:t>
            </a:r>
            <a:r>
              <a:rPr lang="en-US" sz="1700" dirty="0" err="1">
                <a:latin typeface="Times New Roman" panose="02020603050405020304" pitchFamily="18" charset="0"/>
                <a:cs typeface="Times New Roman" panose="02020603050405020304" pitchFamily="18" charset="0"/>
              </a:rPr>
              <a:t>kích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thích</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TSH (</a:t>
            </a:r>
            <a:r>
              <a:rPr lang="en-US" sz="1700" dirty="0" err="1" smtClean="0">
                <a:latin typeface="Times New Roman" panose="02020603050405020304" pitchFamily="18" charset="0"/>
                <a:cs typeface="Times New Roman" panose="02020603050405020304" pitchFamily="18" charset="0"/>
              </a:rPr>
              <a:t>bệnh</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Basedow</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KT </a:t>
            </a:r>
            <a:r>
              <a:rPr lang="en-US" sz="1700" dirty="0" err="1" smtClean="0">
                <a:latin typeface="Times New Roman" panose="02020603050405020304" pitchFamily="18" charset="0"/>
                <a:cs typeface="Times New Roman" panose="02020603050405020304" pitchFamily="18" charset="0"/>
              </a:rPr>
              <a:t>kháng</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enzym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peroxydase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giáp</a:t>
            </a:r>
            <a:r>
              <a:rPr lang="en-US" sz="1700" dirty="0">
                <a:latin typeface="Times New Roman" panose="02020603050405020304" pitchFamily="18" charset="0"/>
                <a:cs typeface="Times New Roman" panose="02020603050405020304" pitchFamily="18" charset="0"/>
              </a:rPr>
              <a:t> (TPO</a:t>
            </a:r>
            <a:r>
              <a:rPr lang="en-US" sz="1700" dirty="0" smtClean="0">
                <a:latin typeface="Times New Roman" panose="02020603050405020304" pitchFamily="18" charset="0"/>
                <a:cs typeface="Times New Roman" panose="02020603050405020304" pitchFamily="18" charset="0"/>
              </a:rPr>
              <a:t>). KT </a:t>
            </a:r>
            <a:r>
              <a:rPr lang="en-US" sz="1700" dirty="0" err="1" smtClean="0">
                <a:latin typeface="Times New Roman" panose="02020603050405020304" pitchFamily="18" charset="0"/>
                <a:cs typeface="Times New Roman" panose="02020603050405020304" pitchFamily="18" charset="0"/>
              </a:rPr>
              <a:t>kháng</a:t>
            </a:r>
            <a:r>
              <a:rPr lang="en-US" sz="1700" dirty="0" smtClean="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thyroglobulin (</a:t>
            </a:r>
            <a:r>
              <a:rPr lang="en-US" sz="1700" dirty="0" err="1">
                <a:latin typeface="Times New Roman" panose="02020603050405020304" pitchFamily="18" charset="0"/>
                <a:cs typeface="Times New Roman" panose="02020603050405020304" pitchFamily="18" charset="0"/>
              </a:rPr>
              <a:t>Tg</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kháng</a:t>
            </a:r>
            <a:r>
              <a:rPr lang="en-US" sz="1700" dirty="0">
                <a:latin typeface="Times New Roman" panose="02020603050405020304" pitchFamily="18" charset="0"/>
                <a:cs typeface="Times New Roman" panose="02020603050405020304" pitchFamily="18" charset="0"/>
              </a:rPr>
              <a:t> vi </a:t>
            </a:r>
            <a:r>
              <a:rPr lang="en-US" sz="1700" dirty="0" err="1">
                <a:latin typeface="Times New Roman" panose="02020603050405020304" pitchFamily="18" charset="0"/>
                <a:cs typeface="Times New Roman" panose="02020603050405020304" pitchFamily="18" charset="0"/>
              </a:rPr>
              <a:t>tiểu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thể</a:t>
            </a:r>
            <a:r>
              <a:rPr lang="en-US" sz="1700" dirty="0">
                <a:latin typeface="Times New Roman" panose="02020603050405020304" pitchFamily="18" charset="0"/>
                <a:cs typeface="Times New Roman" panose="02020603050405020304" pitchFamily="18" charset="0"/>
              </a:rPr>
              <a:t> (MIC</a:t>
            </a:r>
            <a:r>
              <a:rPr lang="en-US" sz="170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Xét </a:t>
            </a:r>
            <a:r>
              <a:rPr lang="vi-VN" sz="1700" dirty="0">
                <a:latin typeface="Times New Roman" panose="02020603050405020304" pitchFamily="18" charset="0"/>
                <a:cs typeface="Times New Roman" panose="02020603050405020304" pitchFamily="18" charset="0"/>
              </a:rPr>
              <a:t>nghiệm đánh giá chức năng cường </a:t>
            </a:r>
            <a:r>
              <a:rPr lang="vi-VN" sz="1700" dirty="0" smtClean="0">
                <a:latin typeface="Times New Roman" panose="02020603050405020304" pitchFamily="18" charset="0"/>
                <a:cs typeface="Times New Roman" panose="02020603050405020304" pitchFamily="18" charset="0"/>
              </a:rPr>
              <a:t>giáp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Xét</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nghiệm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thái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cấu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trúc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tuyến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giáp</a:t>
            </a:r>
            <a:endParaRPr lang="en-US" sz="1700" dirty="0" smtClean="0">
              <a:latin typeface="Times New Roman" panose="02020603050405020304" pitchFamily="18" charset="0"/>
              <a:cs typeface="Times New Roman" panose="02020603050405020304" pitchFamily="18" charset="0"/>
            </a:endParaRPr>
          </a:p>
        </p:txBody>
      </p:sp>
      <p:sp>
        <p:nvSpPr>
          <p:cNvPr id="16" name="Rounded Rectangle 15"/>
          <p:cNvSpPr/>
          <p:nvPr/>
        </p:nvSpPr>
        <p:spPr>
          <a:xfrm>
            <a:off x="62048" y="4105005"/>
            <a:ext cx="1842950" cy="5231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Times New Roman" panose="02020603050405020304" pitchFamily="18" charset="0"/>
                <a:cs typeface="Times New Roman" panose="02020603050405020304" pitchFamily="18" charset="0"/>
              </a:rPr>
              <a:t>Lâm </a:t>
            </a:r>
            <a:r>
              <a:rPr lang="en-US" sz="2000" dirty="0" err="1" smtClean="0">
                <a:solidFill>
                  <a:schemeClr val="bg1"/>
                </a:solidFill>
                <a:latin typeface="Times New Roman" panose="02020603050405020304" pitchFamily="18" charset="0"/>
                <a:cs typeface="Times New Roman" panose="02020603050405020304" pitchFamily="18" charset="0"/>
              </a:rPr>
              <a:t>sàng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62047" y="5083464"/>
            <a:ext cx="1842951" cy="4992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Cận lâm </a:t>
            </a:r>
            <a:r>
              <a:rPr lang="en-US" sz="2000" dirty="0" err="1" smtClean="0">
                <a:latin typeface="Times New Roman" panose="02020603050405020304" pitchFamily="18" charset="0"/>
                <a:cs typeface="Times New Roman" panose="02020603050405020304" pitchFamily="18" charset="0"/>
              </a:rPr>
              <a:t>sàng</a:t>
            </a:r>
            <a:endParaRPr lang="en-US" sz="2000"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62048" y="5943600"/>
            <a:ext cx="1853526"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Times New Roman" panose="02020603050405020304" pitchFamily="18" charset="0"/>
                <a:cs typeface="Times New Roman" panose="02020603050405020304" pitchFamily="18" charset="0"/>
              </a:rPr>
              <a:t>Tiến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triển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chứng</a:t>
            </a:r>
            <a:endParaRPr 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2119842" y="5871373"/>
            <a:ext cx="6964445" cy="877163"/>
          </a:xfrm>
          <a:prstGeom prst="rect">
            <a:avLst/>
          </a:prstGeom>
          <a:noFill/>
        </p:spPr>
        <p:txBody>
          <a:bodyPr wrap="square" rtlCol="0">
            <a:spAutoFit/>
          </a:bodyPr>
          <a:lstStyle/>
          <a:p>
            <a:r>
              <a:rPr lang="en-US" sz="170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Tim </a:t>
            </a:r>
            <a:r>
              <a:rPr lang="vi-VN" sz="1700" dirty="0">
                <a:latin typeface="Times New Roman" panose="02020603050405020304" pitchFamily="18" charset="0"/>
                <a:cs typeface="Times New Roman" panose="02020603050405020304" pitchFamily="18" charset="0"/>
              </a:rPr>
              <a:t>mạch: gồm nhịp tim nhanh, rung nhĩ và suy tim sung huyết </a:t>
            </a:r>
            <a:r>
              <a:rPr lang="vi-VN" sz="1700" dirty="0" smtClean="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Giòn</a:t>
            </a:r>
            <a:r>
              <a:rPr lang="en-US" sz="170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xương.</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M</a:t>
            </a:r>
            <a:r>
              <a:rPr lang="vi-VN" sz="1700" dirty="0" smtClean="0">
                <a:latin typeface="Times New Roman" panose="02020603050405020304" pitchFamily="18" charset="0"/>
                <a:cs typeface="Times New Roman" panose="02020603050405020304" pitchFamily="18" charset="0"/>
              </a:rPr>
              <a:t>ắt </a:t>
            </a:r>
            <a:r>
              <a:rPr lang="vi-VN" sz="1700" dirty="0">
                <a:latin typeface="Times New Roman" panose="02020603050405020304" pitchFamily="18" charset="0"/>
                <a:cs typeface="Times New Roman" panose="02020603050405020304" pitchFamily="18" charset="0"/>
              </a:rPr>
              <a:t>phồng lên, mắt đỏ hoặc sưng</a:t>
            </a:r>
            <a:r>
              <a:rPr lang="vi-VN" sz="1700" dirty="0" smtClean="0">
                <a:latin typeface="Times New Roman" panose="02020603050405020304" pitchFamily="18" charset="0"/>
                <a:cs typeface="Times New Roman" panose="02020603050405020304" pitchFamily="18" charset="0"/>
              </a:rPr>
              <a:t>,</a:t>
            </a:r>
            <a:r>
              <a:rPr lang="en-US" sz="1700" dirty="0" smtClean="0">
                <a:latin typeface="Times New Roman" panose="02020603050405020304" pitchFamily="18" charset="0"/>
                <a:cs typeface="Times New Roman" panose="02020603050405020304" pitchFamily="18" charset="0"/>
              </a:rPr>
              <a:t>..</a:t>
            </a:r>
            <a:r>
              <a:rPr lang="vi-VN" sz="1700" dirty="0" smtClean="0">
                <a:latin typeface="Times New Roman" panose="02020603050405020304" pitchFamily="18" charset="0"/>
                <a:cs typeface="Times New Roman" panose="02020603050405020304" pitchFamily="18" charset="0"/>
              </a:rPr>
              <a:t> Đỏ</a:t>
            </a:r>
            <a:r>
              <a:rPr lang="vi-VN" sz="1700" dirty="0">
                <a:latin typeface="Times New Roman" panose="02020603050405020304" pitchFamily="18" charset="0"/>
                <a:cs typeface="Times New Roman" panose="02020603050405020304" pitchFamily="18" charset="0"/>
              </a:rPr>
              <a:t>, sưng </a:t>
            </a:r>
            <a:r>
              <a:rPr lang="en-US" sz="1700" dirty="0" smtClean="0">
                <a:latin typeface="Times New Roman" panose="02020603050405020304" pitchFamily="18" charset="0"/>
                <a:cs typeface="Times New Roman" panose="02020603050405020304" pitchFamily="18" charset="0"/>
              </a:rPr>
              <a:t>da. </a:t>
            </a:r>
            <a:r>
              <a:rPr lang="vi-VN" sz="1700" dirty="0" smtClean="0">
                <a:latin typeface="Times New Roman" panose="02020603050405020304" pitchFamily="18" charset="0"/>
                <a:cs typeface="Times New Roman" panose="02020603050405020304" pitchFamily="18" charset="0"/>
              </a:rPr>
              <a:t>Cơn </a:t>
            </a:r>
            <a:r>
              <a:rPr lang="vi-VN" sz="1700" dirty="0">
                <a:latin typeface="Times New Roman" panose="02020603050405020304" pitchFamily="18" charset="0"/>
                <a:cs typeface="Times New Roman" panose="02020603050405020304" pitchFamily="18" charset="0"/>
              </a:rPr>
              <a:t>cường giáp cấp: sốt cao, nhịp tim nhanh và thậm chí mê sảng…</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003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9" y="1400273"/>
            <a:ext cx="2454197" cy="252856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637" y="4042537"/>
            <a:ext cx="2320680" cy="27629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451" y="1350560"/>
            <a:ext cx="2414588" cy="2911275"/>
          </a:xfrm>
          <a:prstGeom prst="rect">
            <a:avLst/>
          </a:prstGeom>
        </p:spPr>
      </p:pic>
      <p:sp>
        <p:nvSpPr>
          <p:cNvPr id="2" name="Title 1"/>
          <p:cNvSpPr>
            <a:spLocks noGrp="1"/>
          </p:cNvSpPr>
          <p:nvPr>
            <p:ph type="title"/>
          </p:nvPr>
        </p:nvSpPr>
        <p:spPr>
          <a:xfrm>
            <a:off x="228600" y="228600"/>
            <a:ext cx="8229600" cy="838200"/>
          </a:xfrm>
        </p:spPr>
        <p:txBody>
          <a:bodyPr>
            <a:normAutofit/>
          </a:bodyPr>
          <a:lstStyle/>
          <a:p>
            <a:r>
              <a:rPr lang="en-US" sz="2000" dirty="0" smtClean="0">
                <a:solidFill>
                  <a:schemeClr val="tx1"/>
                </a:solidFill>
                <a:latin typeface="Times New Roman" panose="02020603050405020304" pitchFamily="18" charset="0"/>
                <a:cs typeface="Times New Roman" panose="02020603050405020304" pitchFamily="18" charset="0"/>
              </a:rPr>
              <a:t>	2.5. </a:t>
            </a:r>
            <a:r>
              <a:rPr lang="en-US" sz="2000" u="sng" dirty="0" err="1" smtClean="0">
                <a:solidFill>
                  <a:schemeClr val="tx1"/>
                </a:solidFill>
                <a:latin typeface="Times New Roman" panose="02020603050405020304" pitchFamily="18" charset="0"/>
                <a:cs typeface="Times New Roman" panose="02020603050405020304" pitchFamily="18" charset="0"/>
              </a:rPr>
              <a:t>Điều</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err="1" smtClean="0">
                <a:solidFill>
                  <a:schemeClr val="tx1"/>
                </a:solidFill>
                <a:latin typeface="Times New Roman" panose="02020603050405020304" pitchFamily="18" charset="0"/>
                <a:cs typeface="Times New Roman" panose="02020603050405020304" pitchFamily="18" charset="0"/>
              </a:rPr>
              <a:t>trị</a:t>
            </a:r>
            <a:endParaRPr lang="en-US" sz="2000" u="sng" dirty="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6844637" y="571500"/>
            <a:ext cx="2057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khoa</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08" y="4419600"/>
            <a:ext cx="1828800" cy="227076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8693" y="2077156"/>
            <a:ext cx="2644578" cy="138769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6471" y="3808294"/>
            <a:ext cx="1714500" cy="30099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3129" y="3891678"/>
            <a:ext cx="2429586" cy="2962910"/>
          </a:xfrm>
          <a:prstGeom prst="rect">
            <a:avLst/>
          </a:prstGeom>
        </p:spPr>
      </p:pic>
      <p:sp>
        <p:nvSpPr>
          <p:cNvPr id="11" name="Oval 10"/>
          <p:cNvSpPr/>
          <p:nvPr/>
        </p:nvSpPr>
        <p:spPr>
          <a:xfrm>
            <a:off x="2057400" y="855260"/>
            <a:ext cx="1828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801" y="1169774"/>
            <a:ext cx="2105437" cy="401595"/>
          </a:xfrm>
        </p:spPr>
        <p:txBody>
          <a:bodyPr>
            <a:normAutofit/>
          </a:bodyPr>
          <a:lstStyle/>
          <a:p>
            <a:pPr marL="0" indent="0">
              <a:buNone/>
            </a:pPr>
            <a:r>
              <a:rPr lang="en-US" sz="2000" dirty="0" err="1" smtClean="0">
                <a:latin typeface="Times New Roman" panose="02020603050405020304" pitchFamily="18" charset="0"/>
                <a:cs typeface="Times New Roman" panose="02020603050405020304" pitchFamily="18" charset="0"/>
              </a:rPr>
              <a:t>Thuốc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kháng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giáp</a:t>
            </a:r>
            <a:endParaRPr lang="en-US" sz="2000"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3886200" y="1209773"/>
            <a:ext cx="2111565" cy="3810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000" dirty="0" smtClean="0">
                <a:latin typeface="Times New Roman" panose="02020603050405020304" pitchFamily="18" charset="0"/>
                <a:cs typeface="Times New Roman" panose="02020603050405020304" pitchFamily="18" charset="0"/>
              </a:rPr>
              <a:t>Beta blocker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129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 </a:t>
            </a:r>
            <a:r>
              <a:rPr lang="vi-VN" sz="2000" u="sng" dirty="0" smtClean="0">
                <a:latin typeface="Times New Roman" panose="02020603050405020304" pitchFamily="18" charset="0"/>
                <a:cs typeface="Times New Roman" panose="02020603050405020304" pitchFamily="18" charset="0"/>
              </a:rPr>
              <a:t>Điều </a:t>
            </a:r>
            <a:r>
              <a:rPr lang="vi-VN" sz="2000" u="sng" dirty="0">
                <a:latin typeface="Times New Roman" panose="02020603050405020304" pitchFamily="18" charset="0"/>
                <a:cs typeface="Times New Roman" panose="02020603050405020304" pitchFamily="18" charset="0"/>
              </a:rPr>
              <a:t>trị bằng đồng vị phóng </a:t>
            </a:r>
            <a:r>
              <a:rPr lang="vi-VN" sz="2000" u="sng" dirty="0" smtClean="0">
                <a:latin typeface="Times New Roman" panose="02020603050405020304" pitchFamily="18" charset="0"/>
                <a:cs typeface="Times New Roman" panose="02020603050405020304" pitchFamily="18" charset="0"/>
              </a:rPr>
              <a:t>xạ</a:t>
            </a:r>
            <a:r>
              <a:rPr lang="en-US" sz="2000" u="sng" dirty="0" smtClean="0">
                <a:latin typeface="Times New Roman" panose="02020603050405020304" pitchFamily="18" charset="0"/>
                <a:cs typeface="Times New Roman" panose="02020603050405020304" pitchFamily="18" charset="0"/>
              </a:rPr>
              <a:t> </a:t>
            </a:r>
            <a:r>
              <a:rPr lang="vi-VN" sz="2000" u="sng" dirty="0" smtClean="0">
                <a:latin typeface="Times New Roman" panose="02020603050405020304" pitchFamily="18" charset="0"/>
                <a:cs typeface="Times New Roman" panose="02020603050405020304" pitchFamily="18" charset="0"/>
              </a:rPr>
              <a:t>I131</a:t>
            </a:r>
            <a:r>
              <a:rPr lang="en-US"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marL="0" indent="0">
              <a:buNone/>
            </a:pPr>
            <a:r>
              <a:rPr lang="vi-VN" sz="2000" dirty="0">
                <a:latin typeface="Times New Roman" panose="02020603050405020304" pitchFamily="18" charset="0"/>
                <a:cs typeface="Times New Roman" panose="02020603050405020304" pitchFamily="18" charset="0"/>
              </a:rPr>
              <a:t>I-ốt phóng xạ. Uống iốt phóng </a:t>
            </a:r>
            <a:r>
              <a:rPr lang="vi-VN" sz="2000" dirty="0" smtClean="0">
                <a:latin typeface="Times New Roman" panose="02020603050405020304" pitchFamily="18" charset="0"/>
                <a:cs typeface="Times New Roman" panose="02020603050405020304" pitchFamily="18" charset="0"/>
              </a:rPr>
              <a:t>xạ</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được </a:t>
            </a:r>
            <a:r>
              <a:rPr lang="vi-VN" sz="2000" dirty="0">
                <a:latin typeface="Times New Roman" panose="02020603050405020304" pitchFamily="18" charset="0"/>
                <a:cs typeface="Times New Roman" panose="02020603050405020304" pitchFamily="18" charset="0"/>
              </a:rPr>
              <a:t>hấp thu bởi tuyến giáp, </a:t>
            </a:r>
            <a:r>
              <a:rPr lang="vi-VN" sz="2000" dirty="0" smtClean="0">
                <a:latin typeface="Times New Roman" panose="02020603050405020304" pitchFamily="18" charset="0"/>
                <a:cs typeface="Times New Roman" panose="02020603050405020304" pitchFamily="18" charset="0"/>
              </a:rPr>
              <a:t>nó</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thu </a:t>
            </a:r>
            <a:r>
              <a:rPr lang="vi-VN" sz="2000" dirty="0">
                <a:latin typeface="Times New Roman" panose="02020603050405020304" pitchFamily="18" charset="0"/>
                <a:cs typeface="Times New Roman" panose="02020603050405020304" pitchFamily="18" charset="0"/>
              </a:rPr>
              <a:t>nhỏ tuyến và các triệu </a:t>
            </a:r>
            <a:r>
              <a:rPr lang="vi-VN" sz="2000" dirty="0" smtClean="0">
                <a:latin typeface="Times New Roman" panose="02020603050405020304" pitchFamily="18" charset="0"/>
                <a:cs typeface="Times New Roman" panose="02020603050405020304" pitchFamily="18" charset="0"/>
              </a:rPr>
              <a:t>chứng</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giảm dần</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3</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6 </a:t>
            </a:r>
            <a:r>
              <a:rPr lang="vi-VN" sz="2000" dirty="0" smtClean="0">
                <a:latin typeface="Times New Roman" panose="02020603050405020304" pitchFamily="18" charset="0"/>
                <a:cs typeface="Times New Roman" panose="02020603050405020304" pitchFamily="18" charset="0"/>
              </a:rPr>
              <a:t>tháng</a:t>
            </a:r>
            <a:r>
              <a:rPr lang="en-US" sz="2000" dirty="0" smtClean="0">
                <a:latin typeface="Times New Roman" panose="02020603050405020304" pitchFamily="18" charset="0"/>
                <a:cs typeface="Times New Roman" panose="02020603050405020304" pitchFamily="18" charset="0"/>
              </a:rPr>
              <a:t>)</a:t>
            </a:r>
            <a:r>
              <a:rPr lang="vi-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Bởi </a:t>
            </a:r>
            <a:r>
              <a:rPr lang="vi-VN" sz="2000" dirty="0">
                <a:latin typeface="Times New Roman" panose="02020603050405020304" pitchFamily="18" charset="0"/>
                <a:cs typeface="Times New Roman" panose="02020603050405020304" pitchFamily="18" charset="0"/>
              </a:rPr>
              <a:t>vì điều trị nguyên </a:t>
            </a:r>
            <a:r>
              <a:rPr lang="vi-VN" sz="2000" dirty="0" smtClean="0">
                <a:latin typeface="Times New Roman" panose="02020603050405020304" pitchFamily="18" charset="0"/>
                <a:cs typeface="Times New Roman" panose="02020603050405020304" pitchFamily="18" charset="0"/>
              </a:rPr>
              <a:t>nhân</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cường </a:t>
            </a:r>
            <a:r>
              <a:rPr lang="vi-VN" sz="2000" dirty="0">
                <a:latin typeface="Times New Roman" panose="02020603050405020304" pitchFamily="18" charset="0"/>
                <a:cs typeface="Times New Roman" panose="02020603050405020304" pitchFamily="18" charset="0"/>
              </a:rPr>
              <a:t>giáp chậm đáng kể, </a:t>
            </a:r>
            <a:r>
              <a:rPr lang="vi-VN" sz="2000" dirty="0" smtClean="0">
                <a:latin typeface="Times New Roman" panose="02020603050405020304" pitchFamily="18" charset="0"/>
                <a:cs typeface="Times New Roman" panose="02020603050405020304" pitchFamily="18" charset="0"/>
              </a:rPr>
              <a:t>cuối</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cùng </a:t>
            </a:r>
            <a:r>
              <a:rPr lang="vi-VN" sz="2000" dirty="0">
                <a:latin typeface="Times New Roman" panose="02020603050405020304" pitchFamily="18" charset="0"/>
                <a:cs typeface="Times New Roman" panose="02020603050405020304" pitchFamily="18" charset="0"/>
              </a:rPr>
              <a:t>có thể cần phải uống </a:t>
            </a:r>
            <a:r>
              <a:rPr lang="vi-VN" sz="2000" dirty="0" smtClean="0">
                <a:latin typeface="Times New Roman" panose="02020603050405020304" pitchFamily="18" charset="0"/>
                <a:cs typeface="Times New Roman" panose="02020603050405020304" pitchFamily="18" charset="0"/>
              </a:rPr>
              <a:t>thuốc</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mỗi </a:t>
            </a:r>
            <a:r>
              <a:rPr lang="vi-VN" sz="2000" dirty="0">
                <a:latin typeface="Times New Roman" panose="02020603050405020304" pitchFamily="18" charset="0"/>
                <a:cs typeface="Times New Roman" panose="02020603050405020304" pitchFamily="18" charset="0"/>
              </a:rPr>
              <a:t>ngày để thay thế thyroxine</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a:buFontTx/>
              <a:buChar char="-"/>
            </a:pPr>
            <a:r>
              <a:rPr lang="en-US" sz="2000" u="sng" dirty="0" err="1" smtClean="0">
                <a:latin typeface="Times New Roman" panose="02020603050405020304" pitchFamily="18" charset="0"/>
                <a:cs typeface="Times New Roman" panose="02020603050405020304" pitchFamily="18" charset="0"/>
              </a:rPr>
              <a:t>Điều</a:t>
            </a:r>
            <a:r>
              <a:rPr lang="en-US" sz="2000" u="sng" dirty="0" smtClean="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trị</a:t>
            </a:r>
            <a:r>
              <a:rPr lang="en-US" sz="2000" u="sng" dirty="0">
                <a:latin typeface="Times New Roman" panose="02020603050405020304" pitchFamily="18" charset="0"/>
                <a:cs typeface="Times New Roman" panose="02020603050405020304" pitchFamily="18" charset="0"/>
              </a:rPr>
              <a:t> </a:t>
            </a:r>
            <a:r>
              <a:rPr lang="en-US" sz="2000" u="sng" dirty="0" err="1">
                <a:latin typeface="Times New Roman" panose="02020603050405020304" pitchFamily="18" charset="0"/>
                <a:cs typeface="Times New Roman" panose="02020603050405020304" pitchFamily="18" charset="0"/>
              </a:rPr>
              <a:t>biến</a:t>
            </a:r>
            <a:r>
              <a:rPr lang="en-US" sz="2000" u="sng" dirty="0">
                <a:latin typeface="Times New Roman" panose="02020603050405020304" pitchFamily="18" charset="0"/>
                <a:cs typeface="Times New Roman" panose="02020603050405020304" pitchFamily="18" charset="0"/>
              </a:rPr>
              <a:t> </a:t>
            </a:r>
            <a:r>
              <a:rPr lang="en-US" sz="2000" u="sng" dirty="0" err="1" smtClean="0">
                <a:latin typeface="Times New Roman" panose="02020603050405020304" pitchFamily="18" charset="0"/>
                <a:cs typeface="Times New Roman" panose="02020603050405020304" pitchFamily="18" charset="0"/>
              </a:rPr>
              <a:t>chứng</a:t>
            </a:r>
            <a:endParaRPr lang="en-US" sz="2000" u="sng" dirty="0" smtClean="0">
              <a:latin typeface="Times New Roman" panose="02020603050405020304" pitchFamily="18" charset="0"/>
              <a:cs typeface="Times New Roman" panose="02020603050405020304" pitchFamily="18" charset="0"/>
            </a:endParaRPr>
          </a:p>
          <a:p>
            <a:pPr marL="0" indent="0">
              <a:buNone/>
            </a:pPr>
            <a:endParaRPr lang="en-US" sz="2000" u="sng"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5495772"/>
              </p:ext>
            </p:extLst>
          </p:nvPr>
        </p:nvGraphicFramePr>
        <p:xfrm>
          <a:off x="304800" y="2286002"/>
          <a:ext cx="8534400" cy="3322318"/>
        </p:xfrm>
        <a:graphic>
          <a:graphicData uri="http://schemas.openxmlformats.org/drawingml/2006/table">
            <a:tbl>
              <a:tblPr firstRow="1" bandRow="1">
                <a:tableStyleId>{5C22544A-7EE6-4342-B048-85BDC9FD1C3A}</a:tableStyleId>
              </a:tblPr>
              <a:tblGrid>
                <a:gridCol w="1600200"/>
                <a:gridCol w="6934200"/>
              </a:tblGrid>
              <a:tr h="761998">
                <a:tc>
                  <a:txBody>
                    <a:bodyPr/>
                    <a:lstStyle/>
                    <a:p>
                      <a:r>
                        <a:rPr lang="en-US" b="0" dirty="0" smtClean="0">
                          <a:latin typeface="Times New Roman" panose="02020603050405020304" pitchFamily="18" charset="0"/>
                          <a:cs typeface="Times New Roman" panose="02020603050405020304" pitchFamily="18" charset="0"/>
                        </a:rPr>
                        <a:t>Tim</a:t>
                      </a:r>
                      <a:endParaRPr lang="en-US" b="0" dirty="0">
                        <a:latin typeface="Times New Roman" panose="02020603050405020304" pitchFamily="18" charset="0"/>
                        <a:cs typeface="Times New Roman" panose="02020603050405020304" pitchFamily="18" charset="0"/>
                      </a:endParaRPr>
                    </a:p>
                  </a:txBody>
                  <a:tcPr/>
                </a:tc>
                <a:tc>
                  <a:txBody>
                    <a:bodyPr/>
                    <a:lstStyle/>
                    <a:p>
                      <a:r>
                        <a:rPr lang="en-US" b="0" dirty="0" err="1" smtClean="0">
                          <a:latin typeface="Times New Roman" panose="02020603050405020304" pitchFamily="18" charset="0"/>
                          <a:cs typeface="Times New Roman" panose="02020603050405020304" pitchFamily="18" charset="0"/>
                        </a:rPr>
                        <a:t>Biến</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chứng</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nghiêm</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trọng</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nhất</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Nhịp</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tim</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nhanh</a:t>
                      </a:r>
                      <a:r>
                        <a:rPr lang="en-US" b="0" baseline="0" dirty="0" smtClean="0">
                          <a:latin typeface="Times New Roman" panose="02020603050405020304" pitchFamily="18" charset="0"/>
                          <a:cs typeface="Times New Roman" panose="02020603050405020304" pitchFamily="18" charset="0"/>
                        </a:rPr>
                        <a:t>, RL</a:t>
                      </a:r>
                      <a:r>
                        <a:rPr lang="vi-VN" b="0" baseline="0" dirty="0" smtClean="0">
                          <a:latin typeface="Times New Roman" panose="02020603050405020304" pitchFamily="18" charset="0"/>
                          <a:cs typeface="Times New Roman" panose="02020603050405020304" pitchFamily="18" charset="0"/>
                        </a:rPr>
                        <a:t> nhịp tim được gọi là</a:t>
                      </a:r>
                      <a:r>
                        <a:rPr lang="en-US" b="0" baseline="0" dirty="0" smtClean="0">
                          <a:latin typeface="Times New Roman" panose="02020603050405020304" pitchFamily="18" charset="0"/>
                          <a:cs typeface="Times New Roman" panose="02020603050405020304" pitchFamily="18" charset="0"/>
                        </a:rPr>
                        <a:t> </a:t>
                      </a:r>
                      <a:r>
                        <a:rPr lang="vi-VN" b="0" baseline="0" dirty="0" smtClean="0">
                          <a:latin typeface="Times New Roman" panose="02020603050405020304" pitchFamily="18" charset="0"/>
                          <a:cs typeface="Times New Roman" panose="02020603050405020304" pitchFamily="18" charset="0"/>
                        </a:rPr>
                        <a:t>rung nhĩ và suy tim sung huyết</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Giảm</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khi</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điều</a:t>
                      </a:r>
                      <a:r>
                        <a:rPr lang="en-US" b="0" baseline="0" dirty="0" smtClean="0">
                          <a:latin typeface="Times New Roman" panose="02020603050405020304" pitchFamily="18" charset="0"/>
                          <a:cs typeface="Times New Roman" panose="02020603050405020304" pitchFamily="18" charset="0"/>
                        </a:rPr>
                        <a:t> </a:t>
                      </a:r>
                      <a:r>
                        <a:rPr lang="en-US" b="0" baseline="0" dirty="0" err="1" smtClean="0">
                          <a:latin typeface="Times New Roman" panose="02020603050405020304" pitchFamily="18" charset="0"/>
                          <a:cs typeface="Times New Roman" panose="02020603050405020304" pitchFamily="18" charset="0"/>
                        </a:rPr>
                        <a:t>trị</a:t>
                      </a:r>
                      <a:r>
                        <a:rPr lang="en-US" b="0" baseline="0" dirty="0" smtClean="0">
                          <a:latin typeface="Times New Roman" panose="02020603050405020304" pitchFamily="18" charset="0"/>
                          <a:cs typeface="Times New Roman" panose="02020603050405020304" pitchFamily="18" charset="0"/>
                        </a:rPr>
                        <a:t>.</a:t>
                      </a:r>
                      <a:endParaRPr lang="en-US" b="0" dirty="0">
                        <a:latin typeface="Times New Roman" panose="02020603050405020304" pitchFamily="18" charset="0"/>
                        <a:cs typeface="Times New Roman" panose="02020603050405020304" pitchFamily="18" charset="0"/>
                      </a:endParaRPr>
                    </a:p>
                  </a:txBody>
                  <a:tcPr/>
                </a:tc>
              </a:tr>
              <a:tr h="551156">
                <a:tc>
                  <a:txBody>
                    <a:bodyPr/>
                    <a:lstStyle/>
                    <a:p>
                      <a:r>
                        <a:rPr lang="en-US" dirty="0" err="1" smtClean="0">
                          <a:latin typeface="Times New Roman" panose="02020603050405020304" pitchFamily="18" charset="0"/>
                          <a:cs typeface="Times New Roman" panose="02020603050405020304" pitchFamily="18" charset="0"/>
                        </a:rPr>
                        <a:t>Giòn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xương</a:t>
                      </a:r>
                      <a:endParaRPr lang="en-US" dirty="0">
                        <a:latin typeface="Times New Roman" panose="02020603050405020304" pitchFamily="18" charset="0"/>
                        <a:cs typeface="Times New Roman" panose="02020603050405020304" pitchFamily="18" charset="0"/>
                      </a:endParaRPr>
                    </a:p>
                  </a:txBody>
                  <a:tcPr/>
                </a:tc>
                <a:tc>
                  <a:txBody>
                    <a:bodyPr/>
                    <a:lstStyle/>
                    <a:p>
                      <a:r>
                        <a:rPr lang="vi-VN" dirty="0" smtClean="0">
                          <a:latin typeface="Times New Roman" panose="02020603050405020304" pitchFamily="18" charset="0"/>
                          <a:cs typeface="Times New Roman" panose="02020603050405020304" pitchFamily="18" charset="0"/>
                        </a:rPr>
                        <a:t>Quá nhiều hormon tuyến giáp cản trở khả năng kết hợp canxi</a:t>
                      </a:r>
                    </a:p>
                    <a:p>
                      <a:r>
                        <a:rPr lang="vi-VN" dirty="0" smtClean="0">
                          <a:latin typeface="Times New Roman" panose="02020603050405020304" pitchFamily="18" charset="0"/>
                          <a:cs typeface="Times New Roman" panose="02020603050405020304" pitchFamily="18" charset="0"/>
                        </a:rPr>
                        <a:t>vào xương của cơ thể.</a:t>
                      </a:r>
                      <a:endParaRPr lang="en-US" dirty="0">
                        <a:latin typeface="Times New Roman" panose="02020603050405020304" pitchFamily="18" charset="0"/>
                        <a:cs typeface="Times New Roman" panose="02020603050405020304" pitchFamily="18" charset="0"/>
                      </a:endParaRPr>
                    </a:p>
                  </a:txBody>
                  <a:tcPr/>
                </a:tc>
              </a:tr>
              <a:tr h="551156">
                <a:tc>
                  <a:txBody>
                    <a:bodyPr/>
                    <a:lstStyle/>
                    <a:p>
                      <a:r>
                        <a:rPr lang="en-US" dirty="0" err="1" smtClean="0">
                          <a:latin typeface="Times New Roman" panose="02020603050405020304" pitchFamily="18" charset="0"/>
                          <a:cs typeface="Times New Roman" panose="02020603050405020304" pitchFamily="18" charset="0"/>
                        </a:rPr>
                        <a:t>Mắt</a:t>
                      </a:r>
                      <a:endParaRPr lang="en-US" dirty="0">
                        <a:latin typeface="Times New Roman" panose="02020603050405020304" pitchFamily="18" charset="0"/>
                        <a:cs typeface="Times New Roman" panose="02020603050405020304" pitchFamily="18" charset="0"/>
                      </a:endParaRPr>
                    </a:p>
                  </a:txBody>
                  <a:tcPr/>
                </a:tc>
                <a:tc>
                  <a:txBody>
                    <a:bodyPr/>
                    <a:lstStyle/>
                    <a:p>
                      <a:r>
                        <a:rPr lang="vi-VN" dirty="0" smtClean="0">
                          <a:latin typeface="Times New Roman" panose="02020603050405020304" pitchFamily="18" charset="0"/>
                          <a:cs typeface="Times New Roman" panose="02020603050405020304" pitchFamily="18" charset="0"/>
                        </a:rPr>
                        <a:t>Mắt</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phồng lên, mắt đỏ hoặc sưng, nhạy cảm với ánh sáng và mờ hoặc nhìn đôi</a:t>
                      </a:r>
                      <a:endParaRPr lang="en-US" dirty="0">
                        <a:latin typeface="Times New Roman" panose="02020603050405020304" pitchFamily="18" charset="0"/>
                        <a:cs typeface="Times New Roman" panose="02020603050405020304" pitchFamily="18" charset="0"/>
                      </a:endParaRPr>
                    </a:p>
                  </a:txBody>
                  <a:tcPr/>
                </a:tc>
              </a:tr>
              <a:tr h="551156">
                <a:tc>
                  <a:txBody>
                    <a:bodyPr/>
                    <a:lstStyle/>
                    <a:p>
                      <a:r>
                        <a:rPr lang="en-US" dirty="0" err="1" smtClean="0">
                          <a:latin typeface="Times New Roman" panose="02020603050405020304" pitchFamily="18" charset="0"/>
                          <a:cs typeface="Times New Roman" panose="02020603050405020304" pitchFamily="18" charset="0"/>
                        </a:rPr>
                        <a:t>Đỏ</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sưng</a:t>
                      </a:r>
                      <a:r>
                        <a:rPr lang="en-US" baseline="0" dirty="0" smtClean="0">
                          <a:latin typeface="Times New Roman" panose="02020603050405020304" pitchFamily="18" charset="0"/>
                          <a:cs typeface="Times New Roman" panose="02020603050405020304" pitchFamily="18" charset="0"/>
                        </a:rPr>
                        <a:t> da</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smtClean="0">
                          <a:latin typeface="Times New Roman" panose="02020603050405020304" pitchFamily="18" charset="0"/>
                          <a:cs typeface="Times New Roman" panose="02020603050405020304" pitchFamily="18" charset="0"/>
                        </a:rPr>
                        <a:t>Hiếm</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gặp</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bệnh</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nhân</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Graves</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gây mẩn đỏ và sưng, thường trên mào xương chày và</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bàn chân.</a:t>
                      </a:r>
                      <a:endParaRPr lang="en-US" dirty="0">
                        <a:latin typeface="Times New Roman" panose="02020603050405020304" pitchFamily="18" charset="0"/>
                        <a:cs typeface="Times New Roman" panose="02020603050405020304" pitchFamily="18" charset="0"/>
                      </a:endParaRPr>
                    </a:p>
                  </a:txBody>
                  <a:tcPr/>
                </a:tc>
              </a:tr>
              <a:tr h="551156">
                <a:tc>
                  <a:txBody>
                    <a:bodyPr/>
                    <a:lstStyle/>
                    <a:p>
                      <a:r>
                        <a:rPr lang="en-US" dirty="0" err="1" smtClean="0">
                          <a:latin typeface="Times New Roman" panose="02020603050405020304" pitchFamily="18" charset="0"/>
                          <a:cs typeface="Times New Roman" panose="02020603050405020304" pitchFamily="18" charset="0"/>
                        </a:rPr>
                        <a:t>Cơn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cường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giáp</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cấp</a:t>
                      </a:r>
                      <a:endParaRPr lang="en-US" dirty="0">
                        <a:latin typeface="Times New Roman" panose="02020603050405020304" pitchFamily="18" charset="0"/>
                        <a:cs typeface="Times New Roman" panose="02020603050405020304" pitchFamily="18" charset="0"/>
                      </a:endParaRPr>
                    </a:p>
                  </a:txBody>
                  <a:tcPr/>
                </a:tc>
                <a:tc>
                  <a:txBody>
                    <a:bodyPr/>
                    <a:lstStyle/>
                    <a:p>
                      <a:r>
                        <a:rPr lang="vi-VN" dirty="0" smtClean="0">
                          <a:latin typeface="Times New Roman" panose="02020603050405020304" pitchFamily="18" charset="0"/>
                          <a:cs typeface="Times New Roman" panose="02020603050405020304" pitchFamily="18" charset="0"/>
                        </a:rPr>
                        <a:t>tăng đột ngột các</a:t>
                      </a:r>
                      <a:r>
                        <a:rPr lang="en-US" baseline="0"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triệu chứng, dẫn đến một cơn sốt, nhịp tim nhanh và thậm chí mê sảng</a:t>
                      </a:r>
                      <a:endParaRPr lang="en-U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80476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457200"/>
          </a:xfrm>
        </p:spPr>
        <p:txBody>
          <a:bodyPr>
            <a:noAutofit/>
          </a:bodyPr>
          <a:lstStyle/>
          <a:p>
            <a:r>
              <a:rPr lang="en-US" sz="3200" dirty="0" smtClean="0">
                <a:latin typeface="Times New Roman" panose="02020603050405020304" pitchFamily="18" charset="0"/>
                <a:cs typeface="Times New Roman" panose="02020603050405020304" pitchFamily="18" charset="0"/>
              </a:rPr>
              <a:t>3. </a:t>
            </a:r>
            <a:r>
              <a:rPr lang="en-US" sz="3200" dirty="0" err="1" smtClean="0">
                <a:latin typeface="Times New Roman" panose="02020603050405020304" pitchFamily="18" charset="0"/>
                <a:cs typeface="Times New Roman" panose="02020603050405020304" pitchFamily="18" charset="0"/>
              </a:rPr>
              <a:t>Suy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356" y="776416"/>
            <a:ext cx="9055444" cy="1509584"/>
          </a:xfrm>
        </p:spPr>
        <p:txBody>
          <a:bodyPr>
            <a:noAutofit/>
          </a:bodyPr>
          <a:lstStyle/>
          <a:p>
            <a:pPr marL="274320" lvl="1" indent="0">
              <a:buNone/>
            </a:pPr>
            <a:r>
              <a:rPr lang="en-US" sz="1900" dirty="0" smtClean="0">
                <a:latin typeface="Times New Roman" panose="02020603050405020304" pitchFamily="18" charset="0"/>
                <a:cs typeface="Times New Roman" panose="02020603050405020304" pitchFamily="18" charset="0"/>
              </a:rPr>
              <a:t>	3.1 </a:t>
            </a:r>
            <a:r>
              <a:rPr lang="en-US" sz="1900" u="sng" dirty="0" err="1" smtClean="0">
                <a:latin typeface="Times New Roman" panose="02020603050405020304" pitchFamily="18" charset="0"/>
                <a:cs typeface="Times New Roman" panose="02020603050405020304" pitchFamily="18" charset="0"/>
              </a:rPr>
              <a:t>Định</a:t>
            </a:r>
            <a:r>
              <a:rPr lang="en-US" sz="1900" u="sng" dirty="0" smtClean="0">
                <a:latin typeface="Times New Roman" panose="02020603050405020304" pitchFamily="18" charset="0"/>
                <a:cs typeface="Times New Roman" panose="02020603050405020304" pitchFamily="18" charset="0"/>
              </a:rPr>
              <a:t> </a:t>
            </a:r>
            <a:r>
              <a:rPr lang="en-US" sz="1900" u="sng" dirty="0" err="1" smtClean="0">
                <a:latin typeface="Times New Roman" panose="02020603050405020304" pitchFamily="18" charset="0"/>
                <a:cs typeface="Times New Roman" panose="02020603050405020304" pitchFamily="18" charset="0"/>
              </a:rPr>
              <a:t>nghĩa</a:t>
            </a:r>
            <a:r>
              <a:rPr lang="en-US" sz="1900" u="sng" dirty="0" smtClean="0">
                <a:latin typeface="Times New Roman" panose="02020603050405020304" pitchFamily="18" charset="0"/>
                <a:cs typeface="Times New Roman" panose="02020603050405020304" pitchFamily="18" charset="0"/>
              </a:rPr>
              <a:t>:</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Xảy</a:t>
            </a: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ra</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do </a:t>
            </a:r>
            <a:r>
              <a:rPr lang="vi-VN" sz="1900" dirty="0">
                <a:latin typeface="Times New Roman" panose="02020603050405020304" pitchFamily="18" charset="0"/>
                <a:cs typeface="Times New Roman" panose="02020603050405020304" pitchFamily="18" charset="0"/>
              </a:rPr>
              <a:t>sự thiếu </a:t>
            </a:r>
            <a:r>
              <a:rPr lang="vi-VN" sz="1900" dirty="0" smtClean="0">
                <a:latin typeface="Times New Roman" panose="02020603050405020304" pitchFamily="18" charset="0"/>
                <a:cs typeface="Times New Roman" panose="02020603050405020304" pitchFamily="18" charset="0"/>
              </a:rPr>
              <a:t>hụt</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hormone </a:t>
            </a:r>
            <a:r>
              <a:rPr lang="vi-VN" sz="1900" dirty="0">
                <a:latin typeface="Times New Roman" panose="02020603050405020304" pitchFamily="18" charset="0"/>
                <a:cs typeface="Times New Roman" panose="02020603050405020304" pitchFamily="18" charset="0"/>
              </a:rPr>
              <a:t>giáp, gây nên </a:t>
            </a:r>
            <a:r>
              <a:rPr lang="vi-VN" sz="1900" dirty="0" smtClean="0">
                <a:latin typeface="Times New Roman" panose="02020603050405020304" pitchFamily="18" charset="0"/>
                <a:cs typeface="Times New Roman" panose="02020603050405020304" pitchFamily="18" charset="0"/>
              </a:rPr>
              <a:t>những</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tổn </a:t>
            </a:r>
            <a:r>
              <a:rPr lang="vi-VN" sz="1900" dirty="0">
                <a:latin typeface="Times New Roman" panose="02020603050405020304" pitchFamily="18" charset="0"/>
                <a:cs typeface="Times New Roman" panose="02020603050405020304" pitchFamily="18" charset="0"/>
              </a:rPr>
              <a:t>thương ở mô, và những </a:t>
            </a:r>
            <a:r>
              <a:rPr lang="vi-VN" sz="1900" dirty="0" smtClean="0">
                <a:latin typeface="Times New Roman" panose="02020603050405020304" pitchFamily="18" charset="0"/>
                <a:cs typeface="Times New Roman" panose="02020603050405020304" pitchFamily="18" charset="0"/>
              </a:rPr>
              <a:t>rối</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loạn </a:t>
            </a:r>
            <a:r>
              <a:rPr lang="vi-VN" sz="1900" dirty="0">
                <a:latin typeface="Times New Roman" panose="02020603050405020304" pitchFamily="18" charset="0"/>
                <a:cs typeface="Times New Roman" panose="02020603050405020304" pitchFamily="18" charset="0"/>
              </a:rPr>
              <a:t>chuyển </a:t>
            </a:r>
            <a:r>
              <a:rPr lang="vi-VN" sz="1900" dirty="0" smtClean="0">
                <a:latin typeface="Times New Roman" panose="02020603050405020304" pitchFamily="18" charset="0"/>
                <a:cs typeface="Times New Roman" panose="02020603050405020304" pitchFamily="18" charset="0"/>
              </a:rPr>
              <a:t>hóa.</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Những </a:t>
            </a:r>
            <a:r>
              <a:rPr lang="vi-VN" sz="1900" dirty="0">
                <a:latin typeface="Times New Roman" panose="02020603050405020304" pitchFamily="18" charset="0"/>
                <a:cs typeface="Times New Roman" panose="02020603050405020304" pitchFamily="18" charset="0"/>
              </a:rPr>
              <a:t>thay đổi bệnh lý </a:t>
            </a:r>
            <a:r>
              <a:rPr lang="vi-VN" sz="1900" dirty="0" smtClean="0">
                <a:latin typeface="Times New Roman" panose="02020603050405020304" pitchFamily="18" charset="0"/>
                <a:cs typeface="Times New Roman" panose="02020603050405020304" pitchFamily="18" charset="0"/>
              </a:rPr>
              <a:t>này</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được </a:t>
            </a:r>
            <a:r>
              <a:rPr lang="vi-VN" sz="1900" dirty="0">
                <a:latin typeface="Times New Roman" panose="02020603050405020304" pitchFamily="18" charset="0"/>
                <a:cs typeface="Times New Roman" panose="02020603050405020304" pitchFamily="18" charset="0"/>
              </a:rPr>
              <a:t>gọi là triệu chứng </a:t>
            </a:r>
            <a:r>
              <a:rPr lang="vi-VN" sz="1900" dirty="0" smtClean="0">
                <a:latin typeface="Times New Roman" panose="02020603050405020304" pitchFamily="18" charset="0"/>
                <a:cs typeface="Times New Roman" panose="02020603050405020304" pitchFamily="18" charset="0"/>
              </a:rPr>
              <a:t>giảm</a:t>
            </a:r>
            <a:r>
              <a:rPr lang="en-US" sz="1900" dirty="0" smtClean="0">
                <a:latin typeface="Times New Roman" panose="02020603050405020304" pitchFamily="18" charset="0"/>
                <a:cs typeface="Times New Roman" panose="02020603050405020304" pitchFamily="18" charset="0"/>
              </a:rPr>
              <a:t> </a:t>
            </a:r>
            <a:r>
              <a:rPr lang="vi-VN" sz="1900" dirty="0" smtClean="0">
                <a:latin typeface="Times New Roman" panose="02020603050405020304" pitchFamily="18" charset="0"/>
                <a:cs typeface="Times New Roman" panose="02020603050405020304" pitchFamily="18" charset="0"/>
              </a:rPr>
              <a:t>chuyển </a:t>
            </a:r>
            <a:r>
              <a:rPr lang="vi-VN" sz="1900" dirty="0">
                <a:latin typeface="Times New Roman" panose="02020603050405020304" pitchFamily="18" charset="0"/>
                <a:cs typeface="Times New Roman" panose="02020603050405020304" pitchFamily="18" charset="0"/>
              </a:rPr>
              <a:t>hóa (hypometabolism</a:t>
            </a:r>
            <a:r>
              <a:rPr lang="vi-VN" sz="1900" dirty="0" smtClean="0">
                <a:latin typeface="Times New Roman" panose="02020603050405020304" pitchFamily="18" charset="0"/>
                <a:cs typeface="Times New Roman" panose="02020603050405020304" pitchFamily="18" charset="0"/>
              </a:rPr>
              <a:t>).</a:t>
            </a:r>
            <a:endParaRPr lang="en-US" sz="1900" dirty="0" smtClean="0">
              <a:latin typeface="Times New Roman" panose="02020603050405020304" pitchFamily="18" charset="0"/>
              <a:cs typeface="Times New Roman" panose="02020603050405020304" pitchFamily="18" charset="0"/>
            </a:endParaRPr>
          </a:p>
          <a:p>
            <a:pPr marL="274320" lvl="1" indent="0">
              <a:buNone/>
            </a:pP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3.2 </a:t>
            </a:r>
            <a:r>
              <a:rPr lang="en-US" sz="1900" u="sng" dirty="0" err="1" smtClean="0">
                <a:latin typeface="Times New Roman" panose="02020603050405020304" pitchFamily="18" charset="0"/>
                <a:cs typeface="Times New Roman" panose="02020603050405020304" pitchFamily="18" charset="0"/>
              </a:rPr>
              <a:t>Nguyên</a:t>
            </a:r>
            <a:r>
              <a:rPr lang="en-US" sz="1900" u="sng" dirty="0" smtClean="0">
                <a:latin typeface="Times New Roman" panose="02020603050405020304" pitchFamily="18" charset="0"/>
                <a:cs typeface="Times New Roman" panose="02020603050405020304" pitchFamily="18" charset="0"/>
              </a:rPr>
              <a:t> </a:t>
            </a:r>
            <a:r>
              <a:rPr lang="en-US" sz="1900" u="sng" dirty="0" err="1" smtClean="0">
                <a:latin typeface="Times New Roman" panose="02020603050405020304" pitchFamily="18" charset="0"/>
                <a:cs typeface="Times New Roman" panose="02020603050405020304" pitchFamily="18" charset="0"/>
              </a:rPr>
              <a:t>nhân</a:t>
            </a:r>
            <a:r>
              <a:rPr lang="en-US" sz="1900" dirty="0" smtClean="0">
                <a:latin typeface="Times New Roman" panose="02020603050405020304" pitchFamily="18" charset="0"/>
                <a:cs typeface="Times New Roman" panose="02020603050405020304" pitchFamily="18" charset="0"/>
              </a:rPr>
              <a:t> </a:t>
            </a:r>
          </a:p>
          <a:p>
            <a:pPr marL="274320" lvl="1" indent="0">
              <a:buNone/>
            </a:pPr>
            <a:endParaRPr lang="en-US" sz="1900" dirty="0">
              <a:latin typeface="Times New Roman" panose="02020603050405020304" pitchFamily="18" charset="0"/>
              <a:cs typeface="Times New Roman" panose="02020603050405020304" pitchFamily="18" charset="0"/>
            </a:endParaRPr>
          </a:p>
          <a:p>
            <a:pPr marL="274320" lvl="1" indent="0">
              <a:buNone/>
            </a:pPr>
            <a:endParaRPr lang="en-US" sz="1900" dirty="0" smtClean="0">
              <a:latin typeface="Times New Roman" panose="02020603050405020304" pitchFamily="18" charset="0"/>
              <a:cs typeface="Times New Roman" panose="02020603050405020304" pitchFamily="18" charset="0"/>
            </a:endParaRPr>
          </a:p>
          <a:p>
            <a:pPr marL="274320" lvl="1" indent="0">
              <a:buNone/>
            </a:pPr>
            <a:endParaRPr lang="en-US" sz="1900" dirty="0">
              <a:latin typeface="Times New Roman" panose="02020603050405020304" pitchFamily="18" charset="0"/>
              <a:cs typeface="Times New Roman" panose="02020603050405020304" pitchFamily="18" charset="0"/>
            </a:endParaRPr>
          </a:p>
          <a:p>
            <a:pPr marL="274320" lvl="1" indent="0">
              <a:buNone/>
            </a:pPr>
            <a:endParaRPr lang="en-US" sz="1900" dirty="0" smtClean="0">
              <a:latin typeface="Times New Roman" panose="02020603050405020304" pitchFamily="18" charset="0"/>
              <a:cs typeface="Times New Roman" panose="02020603050405020304" pitchFamily="18" charset="0"/>
            </a:endParaRPr>
          </a:p>
          <a:p>
            <a:pPr marL="274320" lvl="1" indent="0">
              <a:buNone/>
            </a:pPr>
            <a:endParaRPr lang="en-US" sz="1900" dirty="0">
              <a:latin typeface="Times New Roman" panose="02020603050405020304" pitchFamily="18" charset="0"/>
              <a:cs typeface="Times New Roman" panose="02020603050405020304" pitchFamily="18" charset="0"/>
            </a:endParaRPr>
          </a:p>
          <a:p>
            <a:pPr marL="274320" lvl="1" indent="0">
              <a:buNone/>
            </a:pPr>
            <a:endParaRPr lang="en-US" sz="1900" dirty="0" smtClean="0">
              <a:latin typeface="Times New Roman" panose="02020603050405020304" pitchFamily="18" charset="0"/>
              <a:cs typeface="Times New Roman" panose="02020603050405020304" pitchFamily="18" charset="0"/>
            </a:endParaRPr>
          </a:p>
          <a:p>
            <a:pPr marL="274320" lvl="1" indent="0">
              <a:buNone/>
            </a:pPr>
            <a:endParaRPr lang="en-US" sz="1900" dirty="0">
              <a:latin typeface="Times New Roman" panose="02020603050405020304" pitchFamily="18" charset="0"/>
              <a:cs typeface="Times New Roman" panose="02020603050405020304" pitchFamily="18" charset="0"/>
            </a:endParaRPr>
          </a:p>
          <a:p>
            <a:pPr marL="274320" lvl="1" indent="0">
              <a:buNone/>
            </a:pPr>
            <a:r>
              <a:rPr lang="en-US" sz="1900" dirty="0" smtClean="0">
                <a:latin typeface="Times New Roman" panose="02020603050405020304" pitchFamily="18" charset="0"/>
                <a:cs typeface="Times New Roman" panose="02020603050405020304" pitchFamily="18" charset="0"/>
              </a:rPr>
              <a:t>		</a:t>
            </a:r>
            <a:endParaRPr lang="en-US" sz="1900" b="1" dirty="0" smtClean="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13720616"/>
              </p:ext>
            </p:extLst>
          </p:nvPr>
        </p:nvGraphicFramePr>
        <p:xfrm>
          <a:off x="120748" y="2209800"/>
          <a:ext cx="8991600" cy="2164080"/>
        </p:xfrm>
        <a:graphic>
          <a:graphicData uri="http://schemas.openxmlformats.org/drawingml/2006/table">
            <a:tbl>
              <a:tblPr firstRow="1" bandRow="1">
                <a:tableStyleId>{5C22544A-7EE6-4342-B048-85BDC9FD1C3A}</a:tableStyleId>
              </a:tblPr>
              <a:tblGrid>
                <a:gridCol w="4114800"/>
                <a:gridCol w="4876800"/>
              </a:tblGrid>
              <a:tr h="304800">
                <a:tc>
                  <a:txBody>
                    <a:bodyPr/>
                    <a:lstStyle/>
                    <a:p>
                      <a:pPr algn="ctr"/>
                      <a:r>
                        <a:rPr lang="en-US" sz="1600" dirty="0" err="1" smtClean="0"/>
                        <a:t>Tiên</a:t>
                      </a:r>
                      <a:r>
                        <a:rPr lang="en-US" sz="1600" baseline="0" dirty="0" smtClean="0"/>
                        <a:t> </a:t>
                      </a:r>
                      <a:r>
                        <a:rPr lang="en-US" sz="1600" baseline="0" dirty="0" err="1" smtClean="0"/>
                        <a:t>phát</a:t>
                      </a:r>
                      <a:endParaRPr lang="en-US" sz="1600" dirty="0"/>
                    </a:p>
                  </a:txBody>
                  <a:tcPr/>
                </a:tc>
                <a:tc>
                  <a:txBody>
                    <a:bodyPr/>
                    <a:lstStyle/>
                    <a:p>
                      <a:pPr algn="ctr"/>
                      <a:r>
                        <a:rPr lang="en-US" sz="1600" dirty="0" err="1" smtClean="0"/>
                        <a:t>Thứ</a:t>
                      </a:r>
                      <a:r>
                        <a:rPr lang="en-US" sz="1600" baseline="0" dirty="0" smtClean="0"/>
                        <a:t> </a:t>
                      </a:r>
                      <a:r>
                        <a:rPr lang="en-US" sz="1600" baseline="0" dirty="0" err="1" smtClean="0"/>
                        <a:t>phát</a:t>
                      </a:r>
                      <a:endParaRPr lang="en-US" sz="1600" dirty="0"/>
                    </a:p>
                  </a:txBody>
                  <a:tcPr/>
                </a:tc>
              </a:tr>
              <a:tr h="1828800">
                <a:tc>
                  <a:txBody>
                    <a:bodyPr/>
                    <a:lstStyle/>
                    <a:p>
                      <a:pPr marL="285750" indent="-285750">
                        <a:buFontTx/>
                        <a:buChar char="-"/>
                      </a:pPr>
                      <a:r>
                        <a:rPr lang="en-US" sz="1600" dirty="0" err="1" smtClean="0"/>
                        <a:t>Tổn</a:t>
                      </a:r>
                      <a:r>
                        <a:rPr lang="en-US" sz="1600" baseline="0" dirty="0" smtClean="0"/>
                        <a:t> </a:t>
                      </a:r>
                      <a:r>
                        <a:rPr lang="en-US" sz="1600" baseline="0" dirty="0" err="1" smtClean="0"/>
                        <a:t>thương</a:t>
                      </a:r>
                      <a:r>
                        <a:rPr lang="en-US" sz="1600" baseline="0" dirty="0" smtClean="0"/>
                        <a:t> </a:t>
                      </a:r>
                      <a:r>
                        <a:rPr lang="en-US" sz="1600" baseline="0" dirty="0" err="1" smtClean="0"/>
                        <a:t>tại</a:t>
                      </a:r>
                      <a:r>
                        <a:rPr lang="en-US" sz="1600" baseline="0" dirty="0" smtClean="0"/>
                        <a:t> </a:t>
                      </a:r>
                      <a:r>
                        <a:rPr lang="en-US" sz="1600" baseline="0" dirty="0" err="1" smtClean="0"/>
                        <a:t>tuyến</a:t>
                      </a:r>
                      <a:r>
                        <a:rPr lang="en-US" sz="1600" baseline="0" dirty="0" smtClean="0"/>
                        <a:t> </a:t>
                      </a:r>
                      <a:r>
                        <a:rPr lang="en-US" sz="1600" baseline="0" dirty="0" err="1" smtClean="0"/>
                        <a:t>giáp</a:t>
                      </a:r>
                      <a:r>
                        <a:rPr lang="en-US" sz="1600" baseline="0" dirty="0" smtClean="0"/>
                        <a:t> (&gt;90%)</a:t>
                      </a:r>
                    </a:p>
                    <a:p>
                      <a:pPr marL="285750" indent="-285750">
                        <a:buFontTx/>
                        <a:buChar char="-"/>
                      </a:pPr>
                      <a:r>
                        <a:rPr lang="en-US" sz="1600" dirty="0" err="1" smtClean="0"/>
                        <a:t>Viêm</a:t>
                      </a:r>
                      <a:r>
                        <a:rPr lang="en-US" sz="1600" dirty="0" smtClean="0"/>
                        <a:t> </a:t>
                      </a:r>
                      <a:r>
                        <a:rPr lang="en-US" sz="1600" dirty="0" err="1" smtClean="0"/>
                        <a:t>tuyến</a:t>
                      </a:r>
                      <a:r>
                        <a:rPr lang="en-US" sz="1600" dirty="0" smtClean="0"/>
                        <a:t> </a:t>
                      </a:r>
                      <a:r>
                        <a:rPr lang="en-US" sz="1600" dirty="0" err="1" smtClean="0"/>
                        <a:t>giáp</a:t>
                      </a:r>
                      <a:r>
                        <a:rPr lang="en-US" sz="1600" dirty="0" smtClean="0"/>
                        <a:t> Hashimoto (hay </a:t>
                      </a:r>
                      <a:r>
                        <a:rPr lang="en-US" sz="1600" dirty="0" err="1" smtClean="0"/>
                        <a:t>gặp</a:t>
                      </a:r>
                      <a:r>
                        <a:rPr lang="en-US" sz="1600" baseline="0" dirty="0" smtClean="0"/>
                        <a:t> </a:t>
                      </a:r>
                      <a:r>
                        <a:rPr lang="en-US" sz="1600" baseline="0" dirty="0" err="1" smtClean="0"/>
                        <a:t>nhất</a:t>
                      </a:r>
                      <a:r>
                        <a:rPr lang="en-US" sz="1600" baseline="0" dirty="0" smtClean="0"/>
                        <a:t>) </a:t>
                      </a:r>
                    </a:p>
                    <a:p>
                      <a:pPr marL="285750" indent="-285750">
                        <a:buFontTx/>
                        <a:buChar char="-"/>
                      </a:pPr>
                      <a:r>
                        <a:rPr lang="en-US" sz="1600" baseline="0" dirty="0" smtClean="0"/>
                        <a:t>Tai </a:t>
                      </a:r>
                      <a:r>
                        <a:rPr lang="en-US" sz="1600" baseline="0" dirty="0" err="1" smtClean="0"/>
                        <a:t>biến</a:t>
                      </a:r>
                      <a:r>
                        <a:rPr lang="en-US" sz="1600" baseline="0" dirty="0" smtClean="0"/>
                        <a:t> do </a:t>
                      </a:r>
                      <a:r>
                        <a:rPr lang="en-US" sz="1600" baseline="0" dirty="0" err="1" smtClean="0"/>
                        <a:t>điều</a:t>
                      </a:r>
                      <a:r>
                        <a:rPr lang="en-US" sz="1600" baseline="0" dirty="0" smtClean="0"/>
                        <a:t> </a:t>
                      </a:r>
                      <a:r>
                        <a:rPr lang="en-US" sz="1600" baseline="0" dirty="0" err="1" smtClean="0"/>
                        <a:t>trị</a:t>
                      </a:r>
                      <a:r>
                        <a:rPr lang="en-US" sz="1600" baseline="0" dirty="0" smtClean="0"/>
                        <a:t>.</a:t>
                      </a:r>
                    </a:p>
                    <a:p>
                      <a:pPr marL="285750" indent="-285750">
                        <a:buFontTx/>
                        <a:buChar char="-"/>
                      </a:pPr>
                      <a:r>
                        <a:rPr lang="en-US" sz="1600" baseline="0" dirty="0" err="1" smtClean="0"/>
                        <a:t>Cung</a:t>
                      </a:r>
                      <a:r>
                        <a:rPr lang="en-US" sz="1600" baseline="0" dirty="0" smtClean="0"/>
                        <a:t> </a:t>
                      </a:r>
                      <a:r>
                        <a:rPr lang="en-US" sz="1600" baseline="0" dirty="0" err="1" smtClean="0"/>
                        <a:t>cấp</a:t>
                      </a:r>
                      <a:r>
                        <a:rPr lang="en-US" sz="1600" baseline="0" dirty="0" smtClean="0"/>
                        <a:t> </a:t>
                      </a:r>
                      <a:r>
                        <a:rPr lang="en-US" sz="1600" baseline="0" dirty="0" err="1" smtClean="0"/>
                        <a:t>iod</a:t>
                      </a:r>
                      <a:r>
                        <a:rPr lang="en-US" sz="1600" baseline="0" dirty="0" smtClean="0"/>
                        <a:t> </a:t>
                      </a:r>
                      <a:r>
                        <a:rPr lang="en-US" sz="1600" baseline="0" dirty="0" err="1" smtClean="0"/>
                        <a:t>không</a:t>
                      </a:r>
                      <a:r>
                        <a:rPr lang="en-US" sz="1600" baseline="0" dirty="0" smtClean="0"/>
                        <a:t> </a:t>
                      </a:r>
                      <a:r>
                        <a:rPr lang="en-US" sz="1600" baseline="0" dirty="0" err="1" smtClean="0"/>
                        <a:t>hợp</a:t>
                      </a:r>
                      <a:r>
                        <a:rPr lang="en-US" sz="1600" baseline="0" dirty="0" smtClean="0"/>
                        <a:t> </a:t>
                      </a:r>
                      <a:r>
                        <a:rPr lang="en-US" sz="1600" baseline="0" dirty="0" err="1" smtClean="0"/>
                        <a:t>lý</a:t>
                      </a:r>
                      <a:endParaRPr lang="en-US" sz="1600" baseline="0" dirty="0" smtClean="0"/>
                    </a:p>
                    <a:p>
                      <a:pPr marL="285750" indent="-285750">
                        <a:buFontTx/>
                        <a:buChar char="-"/>
                      </a:pPr>
                      <a:r>
                        <a:rPr lang="en-US" sz="1600" baseline="0" dirty="0" err="1" smtClean="0"/>
                        <a:t>Viêm</a:t>
                      </a:r>
                      <a:r>
                        <a:rPr lang="en-US" sz="1600" baseline="0" dirty="0" smtClean="0"/>
                        <a:t> </a:t>
                      </a:r>
                      <a:r>
                        <a:rPr lang="en-US" sz="1600" baseline="0" dirty="0" err="1" smtClean="0"/>
                        <a:t>tuyến</a:t>
                      </a:r>
                      <a:r>
                        <a:rPr lang="en-US" sz="1600" baseline="0" dirty="0" smtClean="0"/>
                        <a:t> </a:t>
                      </a:r>
                      <a:r>
                        <a:rPr lang="en-US" sz="1600" baseline="0" dirty="0" err="1" smtClean="0"/>
                        <a:t>giáp</a:t>
                      </a:r>
                      <a:r>
                        <a:rPr lang="en-US" sz="1600" baseline="0" dirty="0" smtClean="0"/>
                        <a:t> </a:t>
                      </a:r>
                    </a:p>
                    <a:p>
                      <a:pPr marL="285750" indent="-285750">
                        <a:buFontTx/>
                        <a:buChar char="-"/>
                      </a:pPr>
                      <a:r>
                        <a:rPr lang="en-US" sz="1600" baseline="0" dirty="0" err="1" smtClean="0"/>
                        <a:t>Khác</a:t>
                      </a:r>
                      <a:r>
                        <a:rPr lang="en-US" sz="1600" baseline="0" dirty="0" smtClean="0"/>
                        <a:t>… : </a:t>
                      </a:r>
                      <a:r>
                        <a:rPr lang="en-US" sz="1600" baseline="0" dirty="0" err="1" smtClean="0"/>
                        <a:t>điều</a:t>
                      </a:r>
                      <a:r>
                        <a:rPr lang="en-US" sz="1600" baseline="0" dirty="0" smtClean="0"/>
                        <a:t> </a:t>
                      </a:r>
                      <a:r>
                        <a:rPr lang="en-US" sz="1600" baseline="0" dirty="0" err="1" smtClean="0"/>
                        <a:t>trị</a:t>
                      </a:r>
                      <a:r>
                        <a:rPr lang="en-US" sz="1600" baseline="0" dirty="0" smtClean="0"/>
                        <a:t> </a:t>
                      </a:r>
                      <a:r>
                        <a:rPr lang="en-US" sz="1600" baseline="0" dirty="0" err="1" smtClean="0"/>
                        <a:t>bệnh</a:t>
                      </a:r>
                      <a:r>
                        <a:rPr lang="en-US" sz="1600" baseline="0" dirty="0" smtClean="0"/>
                        <a:t> </a:t>
                      </a:r>
                      <a:r>
                        <a:rPr lang="en-US" sz="1600" baseline="0" dirty="0" err="1" smtClean="0"/>
                        <a:t>tâm</a:t>
                      </a:r>
                      <a:r>
                        <a:rPr lang="en-US" sz="1600" baseline="0" dirty="0" smtClean="0"/>
                        <a:t> </a:t>
                      </a:r>
                      <a:r>
                        <a:rPr lang="en-US" sz="1600" baseline="0" dirty="0" err="1" smtClean="0"/>
                        <a:t>thần</a:t>
                      </a:r>
                      <a:endParaRPr lang="en-US" sz="1600" dirty="0"/>
                    </a:p>
                  </a:txBody>
                  <a:tcPr/>
                </a:tc>
                <a:tc>
                  <a:txBody>
                    <a:bodyPr/>
                    <a:lstStyle/>
                    <a:p>
                      <a:pPr marL="0" indent="0">
                        <a:buFontTx/>
                        <a:buNone/>
                      </a:pPr>
                      <a:r>
                        <a:rPr lang="en-US" sz="1600" dirty="0" smtClean="0"/>
                        <a:t>-U </a:t>
                      </a:r>
                      <a:r>
                        <a:rPr lang="en-US" sz="1600" dirty="0" err="1" smtClean="0"/>
                        <a:t>lành</a:t>
                      </a:r>
                      <a:r>
                        <a:rPr lang="en-US" sz="1600" dirty="0" smtClean="0"/>
                        <a:t> (adenoma) </a:t>
                      </a:r>
                      <a:r>
                        <a:rPr lang="en-US" sz="1600" dirty="0" err="1" smtClean="0"/>
                        <a:t>tuyến</a:t>
                      </a:r>
                      <a:r>
                        <a:rPr lang="en-US" sz="1600" dirty="0" smtClean="0"/>
                        <a:t> </a:t>
                      </a:r>
                      <a:r>
                        <a:rPr lang="en-US" sz="1600" dirty="0" err="1" smtClean="0"/>
                        <a:t>yên</a:t>
                      </a:r>
                      <a:r>
                        <a:rPr lang="en-US" sz="1600" dirty="0" smtClean="0"/>
                        <a:t>, do </a:t>
                      </a:r>
                      <a:r>
                        <a:rPr lang="en-US" sz="1600" dirty="0" err="1" smtClean="0"/>
                        <a:t>phẫu</a:t>
                      </a:r>
                      <a:r>
                        <a:rPr lang="en-US" sz="1600" dirty="0" smtClean="0"/>
                        <a:t> </a:t>
                      </a:r>
                      <a:r>
                        <a:rPr lang="en-US" sz="1600" dirty="0" err="1" smtClean="0"/>
                        <a:t>thuật</a:t>
                      </a:r>
                      <a:r>
                        <a:rPr lang="en-US" sz="1600" dirty="0" smtClean="0"/>
                        <a:t> </a:t>
                      </a:r>
                      <a:r>
                        <a:rPr lang="en-US" sz="1600" dirty="0" err="1" smtClean="0"/>
                        <a:t>tuyến</a:t>
                      </a:r>
                      <a:r>
                        <a:rPr lang="en-US" sz="1600" dirty="0" smtClean="0"/>
                        <a:t> </a:t>
                      </a:r>
                      <a:r>
                        <a:rPr lang="en-US" sz="1600" dirty="0" err="1" smtClean="0"/>
                        <a:t>yên</a:t>
                      </a:r>
                      <a:r>
                        <a:rPr lang="en-US" sz="1600" dirty="0" smtClean="0"/>
                        <a:t>,</a:t>
                      </a:r>
                      <a:r>
                        <a:rPr lang="en-US" sz="1600" baseline="0" dirty="0" smtClean="0"/>
                        <a:t> </a:t>
                      </a:r>
                      <a:r>
                        <a:rPr lang="en-US" sz="1600" dirty="0" err="1" smtClean="0"/>
                        <a:t>hoặc</a:t>
                      </a:r>
                      <a:r>
                        <a:rPr lang="en-US" sz="1600" dirty="0" smtClean="0"/>
                        <a:t> do </a:t>
                      </a:r>
                      <a:r>
                        <a:rPr lang="en-US" sz="1600" dirty="0" err="1" smtClean="0"/>
                        <a:t>tuyến</a:t>
                      </a:r>
                      <a:r>
                        <a:rPr lang="en-US" sz="1600" dirty="0" smtClean="0"/>
                        <a:t> </a:t>
                      </a:r>
                      <a:r>
                        <a:rPr lang="en-US" sz="1600" dirty="0" err="1" smtClean="0"/>
                        <a:t>yên</a:t>
                      </a:r>
                      <a:r>
                        <a:rPr lang="en-US" sz="1600" dirty="0" smtClean="0"/>
                        <a:t> </a:t>
                      </a:r>
                      <a:r>
                        <a:rPr lang="en-US" sz="1600" dirty="0" err="1" smtClean="0"/>
                        <a:t>bị</a:t>
                      </a:r>
                      <a:r>
                        <a:rPr lang="en-US" sz="1600" dirty="0" smtClean="0"/>
                        <a:t> </a:t>
                      </a:r>
                      <a:r>
                        <a:rPr lang="en-US" sz="1600" dirty="0" err="1" smtClean="0"/>
                        <a:t>hoại</a:t>
                      </a:r>
                      <a:r>
                        <a:rPr lang="en-US" sz="1600" dirty="0" smtClean="0"/>
                        <a:t> </a:t>
                      </a:r>
                      <a:r>
                        <a:rPr lang="en-US" sz="1600" dirty="0" err="1" smtClean="0"/>
                        <a:t>tử</a:t>
                      </a:r>
                      <a:r>
                        <a:rPr lang="en-US" sz="1600" dirty="0" smtClean="0"/>
                        <a:t> </a:t>
                      </a:r>
                      <a:r>
                        <a:rPr lang="en-US" sz="1600" dirty="0" err="1" smtClean="0"/>
                        <a:t>trong</a:t>
                      </a:r>
                      <a:r>
                        <a:rPr lang="en-US" sz="1600" dirty="0" smtClean="0"/>
                        <a:t> </a:t>
                      </a:r>
                      <a:r>
                        <a:rPr lang="en-US" sz="1600" dirty="0" err="1" smtClean="0"/>
                        <a:t>bệnh</a:t>
                      </a:r>
                      <a:r>
                        <a:rPr lang="en-US" sz="1600" dirty="0" smtClean="0"/>
                        <a:t> Sheehan.</a:t>
                      </a:r>
                      <a:r>
                        <a:rPr lang="en-US" sz="1600" baseline="0" dirty="0" smtClean="0"/>
                        <a:t> </a:t>
                      </a:r>
                    </a:p>
                    <a:p>
                      <a:pPr marL="0" indent="0">
                        <a:buFontTx/>
                        <a:buNone/>
                      </a:pPr>
                      <a:r>
                        <a:rPr lang="en-US" sz="1600" baseline="0" dirty="0" smtClean="0"/>
                        <a:t>-</a:t>
                      </a:r>
                      <a:r>
                        <a:rPr lang="vi-VN" sz="1600" dirty="0" smtClean="0"/>
                        <a:t>Suy giáp đệ tam cấp. Do rối loạn chức năng hướng yên giáp tại vùng dưới</a:t>
                      </a:r>
                      <a:r>
                        <a:rPr lang="en-US" sz="1600" baseline="0" dirty="0" smtClean="0"/>
                        <a:t> </a:t>
                      </a:r>
                      <a:r>
                        <a:rPr lang="vi-VN" sz="1600" dirty="0" smtClean="0"/>
                        <a:t>đồi, bệnh cảnh hiếm.</a:t>
                      </a:r>
                      <a:endParaRPr lang="en-US" sz="1600" dirty="0" smtClean="0"/>
                    </a:p>
                    <a:p>
                      <a:pPr marL="0" indent="0">
                        <a:buFontTx/>
                        <a:buNone/>
                      </a:pPr>
                      <a:r>
                        <a:rPr lang="en-US" sz="1600" dirty="0" smtClean="0"/>
                        <a:t>-Đ</a:t>
                      </a:r>
                      <a:r>
                        <a:rPr lang="vi-VN" sz="1600" dirty="0" smtClean="0"/>
                        <a:t>ề kháng hormone giáp ở ngoại biên. Bệnh ít gặp.</a:t>
                      </a:r>
                      <a:endParaRPr lang="en-US" sz="1600" dirty="0"/>
                    </a:p>
                  </a:txBody>
                  <a:tcPr/>
                </a:tc>
              </a:tr>
            </a:tbl>
          </a:graphicData>
        </a:graphic>
      </p:graphicFrame>
      <p:sp>
        <p:nvSpPr>
          <p:cNvPr id="5" name="Rounded Rectangle 4"/>
          <p:cNvSpPr/>
          <p:nvPr/>
        </p:nvSpPr>
        <p:spPr>
          <a:xfrm>
            <a:off x="43752" y="4800600"/>
            <a:ext cx="14802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LS </a:t>
            </a:r>
            <a:r>
              <a:rPr lang="en-US" dirty="0" err="1" smtClean="0">
                <a:solidFill>
                  <a:schemeClr val="bg1"/>
                </a:solidFill>
              </a:rPr>
              <a:t>suy</a:t>
            </a:r>
            <a:r>
              <a:rPr lang="en-US" dirty="0" smtClean="0">
                <a:solidFill>
                  <a:schemeClr val="bg1"/>
                </a:solidFill>
              </a:rPr>
              <a:t> </a:t>
            </a:r>
            <a:r>
              <a:rPr lang="en-US" dirty="0" err="1" smtClean="0">
                <a:solidFill>
                  <a:schemeClr val="bg1"/>
                </a:solidFill>
              </a:rPr>
              <a:t>giáp</a:t>
            </a:r>
            <a:r>
              <a:rPr lang="en-US" dirty="0" smtClean="0">
                <a:solidFill>
                  <a:schemeClr val="bg1"/>
                </a:solidFill>
              </a:rPr>
              <a:t> </a:t>
            </a:r>
            <a:r>
              <a:rPr lang="en-US" dirty="0" err="1" smtClean="0">
                <a:solidFill>
                  <a:schemeClr val="bg1"/>
                </a:solidFill>
              </a:rPr>
              <a:t>tiên</a:t>
            </a:r>
            <a:r>
              <a:rPr lang="en-US" dirty="0" smtClean="0">
                <a:solidFill>
                  <a:schemeClr val="bg1"/>
                </a:solidFill>
              </a:rPr>
              <a:t> </a:t>
            </a:r>
            <a:r>
              <a:rPr lang="en-US" dirty="0" err="1" smtClean="0">
                <a:solidFill>
                  <a:schemeClr val="bg1"/>
                </a:solidFill>
              </a:rPr>
              <a:t>phát</a:t>
            </a:r>
            <a:endParaRPr lang="en-US" dirty="0">
              <a:solidFill>
                <a:schemeClr val="bg1"/>
              </a:solidFill>
            </a:endParaRPr>
          </a:p>
        </p:txBody>
      </p:sp>
      <p:sp>
        <p:nvSpPr>
          <p:cNvPr id="7" name="TextBox 6"/>
          <p:cNvSpPr txBox="1"/>
          <p:nvPr/>
        </p:nvSpPr>
        <p:spPr>
          <a:xfrm>
            <a:off x="1058347" y="4392530"/>
            <a:ext cx="1729769" cy="384721"/>
          </a:xfrm>
          <a:prstGeom prst="rect">
            <a:avLst/>
          </a:prstGeom>
          <a:noFill/>
        </p:spPr>
        <p:txBody>
          <a:bodyPr wrap="none" rtlCol="0">
            <a:spAutoFit/>
          </a:bodyPr>
          <a:lstStyle/>
          <a:p>
            <a:r>
              <a:rPr lang="en-US" sz="1900" dirty="0" smtClean="0">
                <a:latin typeface="Times New Roman" panose="02020603050405020304" pitchFamily="18" charset="0"/>
                <a:cs typeface="Times New Roman" panose="02020603050405020304" pitchFamily="18" charset="0"/>
              </a:rPr>
              <a:t>3.3 </a:t>
            </a:r>
            <a:r>
              <a:rPr lang="en-US" sz="1900" u="sng" dirty="0" err="1" smtClean="0">
                <a:latin typeface="Times New Roman" panose="02020603050405020304" pitchFamily="18" charset="0"/>
                <a:cs typeface="Times New Roman" panose="02020603050405020304" pitchFamily="18" charset="0"/>
              </a:rPr>
              <a:t>Triệu</a:t>
            </a:r>
            <a:r>
              <a:rPr lang="en-US" sz="1900" u="sng" dirty="0" smtClean="0">
                <a:latin typeface="Times New Roman" panose="02020603050405020304" pitchFamily="18" charset="0"/>
                <a:cs typeface="Times New Roman" panose="02020603050405020304" pitchFamily="18" charset="0"/>
              </a:rPr>
              <a:t> </a:t>
            </a:r>
            <a:r>
              <a:rPr lang="en-US" sz="1900" u="sng" dirty="0" err="1" smtClean="0">
                <a:latin typeface="Times New Roman" panose="02020603050405020304" pitchFamily="18" charset="0"/>
                <a:cs typeface="Times New Roman" panose="02020603050405020304" pitchFamily="18" charset="0"/>
              </a:rPr>
              <a:t>chứng</a:t>
            </a:r>
            <a:endParaRPr lang="en-US" sz="1900" u="sng"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95399" y="4648200"/>
            <a:ext cx="7848600" cy="1138773"/>
          </a:xfrm>
          <a:prstGeom prst="rect">
            <a:avLst/>
          </a:prstGeom>
          <a:noFill/>
        </p:spPr>
        <p:txBody>
          <a:bodyPr wrap="square" rtlCol="0">
            <a:spAutoFit/>
          </a:bodyPr>
          <a:lstStyle/>
          <a:p>
            <a:pPr marL="274320" lvl="1" indent="0" algn="just">
              <a:buNone/>
            </a:pPr>
            <a:r>
              <a:rPr lang="en-US" sz="1700" dirty="0" err="1">
                <a:latin typeface="Times New Roman" panose="02020603050405020304" pitchFamily="18" charset="0"/>
                <a:cs typeface="Times New Roman" panose="02020603050405020304" pitchFamily="18" charset="0"/>
              </a:rPr>
              <a:t>Bệnh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phù</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niêm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Nữ</a:t>
            </a:r>
            <a:r>
              <a:rPr lang="en-US" sz="1700" dirty="0">
                <a:latin typeface="Times New Roman" panose="02020603050405020304" pitchFamily="18" charset="0"/>
                <a:cs typeface="Times New Roman" panose="02020603050405020304" pitchFamily="18" charset="0"/>
              </a:rPr>
              <a:t>, ~ 50 </a:t>
            </a:r>
            <a:r>
              <a:rPr lang="en-US" sz="1700" dirty="0" err="1">
                <a:latin typeface="Times New Roman" panose="02020603050405020304" pitchFamily="18" charset="0"/>
                <a:cs typeface="Times New Roman" panose="02020603050405020304" pitchFamily="18" charset="0"/>
              </a:rPr>
              <a:t>tuổi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xuất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hiện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từ</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từ</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dễ</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nhầm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với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mãn</a:t>
            </a:r>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kinh</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Triệu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chứng</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mệt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mỏi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rét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tăng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nhịp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chậm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hồi</a:t>
            </a:r>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hộp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đau</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vùng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trước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tim</a:t>
            </a:r>
            <a:r>
              <a:rPr lang="en-US" sz="1700" dirty="0">
                <a:latin typeface="Times New Roman" panose="02020603050405020304" pitchFamily="18" charset="0"/>
                <a:cs typeface="Times New Roman" panose="02020603050405020304" pitchFamily="18" charset="0"/>
              </a:rPr>
              <a:t>, da </a:t>
            </a:r>
            <a:r>
              <a:rPr lang="en-US" sz="1700" dirty="0" err="1">
                <a:latin typeface="Times New Roman" panose="02020603050405020304" pitchFamily="18" charset="0"/>
                <a:cs typeface="Times New Roman" panose="02020603050405020304" pitchFamily="18" charset="0"/>
              </a:rPr>
              <a:t>khô</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giảm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tiết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mồ</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hôi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lưỡi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lớn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dày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rụng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lông</a:t>
            </a:r>
            <a:r>
              <a:rPr lang="en-US" sz="1700" dirty="0">
                <a:latin typeface="Times New Roman" panose="02020603050405020304" pitchFamily="18" charset="0"/>
                <a:cs typeface="Times New Roman" panose="02020603050405020304" pitchFamily="18" charset="0"/>
              </a:rPr>
              <a:t> – </a:t>
            </a:r>
            <a:r>
              <a:rPr lang="en-US" sz="1700" dirty="0" err="1">
                <a:latin typeface="Times New Roman" panose="02020603050405020304" pitchFamily="18" charset="0"/>
                <a:cs typeface="Times New Roman" panose="02020603050405020304" pitchFamily="18" charset="0"/>
              </a:rPr>
              <a:t>tóc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phù</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khàn</a:t>
            </a:r>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giọng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điếc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táo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bón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chuột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rút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lừ</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đừ</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nói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chậm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giảm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trí</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nhớ</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rối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loạn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tâm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thần</a:t>
            </a:r>
            <a:r>
              <a:rPr lang="en-US" sz="17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348553" y="5715000"/>
            <a:ext cx="9100247" cy="1138773"/>
          </a:xfrm>
          <a:prstGeom prst="rect">
            <a:avLst/>
          </a:prstGeom>
          <a:noFill/>
        </p:spPr>
        <p:txBody>
          <a:bodyPr wrap="square" rtlCol="0">
            <a:spAutoFit/>
          </a:bodyPr>
          <a:lstStyle/>
          <a:p>
            <a:r>
              <a:rPr lang="en-US" sz="1700" b="1" dirty="0" err="1">
                <a:latin typeface="Times New Roman" panose="02020603050405020304" pitchFamily="18" charset="0"/>
                <a:cs typeface="Times New Roman" panose="02020603050405020304" pitchFamily="18" charset="0"/>
              </a:rPr>
              <a:t>Hôn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mê</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suy</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giáp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Biến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chứng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nặng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hiếm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gặp</a:t>
            </a:r>
            <a:r>
              <a:rPr lang="en-US" sz="1700" dirty="0">
                <a:latin typeface="Times New Roman" panose="02020603050405020304" pitchFamily="18" charset="0"/>
                <a:cs typeface="Times New Roman" panose="02020603050405020304" pitchFamily="18" charset="0"/>
              </a:rPr>
              <a:t> ở BN </a:t>
            </a:r>
            <a:r>
              <a:rPr lang="en-US" sz="1700" dirty="0" err="1">
                <a:latin typeface="Times New Roman" panose="02020603050405020304" pitchFamily="18" charset="0"/>
                <a:cs typeface="Times New Roman" panose="02020603050405020304" pitchFamily="18" charset="0"/>
              </a:rPr>
              <a:t>không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trị</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hoặc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điều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trị</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không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đủ</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Tiên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lượng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nặng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tỷ</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lệ</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tử</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vong</a:t>
            </a:r>
            <a:r>
              <a:rPr lang="en-US" sz="1700" dirty="0">
                <a:latin typeface="Times New Roman" panose="02020603050405020304" pitchFamily="18" charset="0"/>
                <a:cs typeface="Times New Roman" panose="02020603050405020304" pitchFamily="18" charset="0"/>
              </a:rPr>
              <a:t> &gt;50%. Lâm </a:t>
            </a:r>
            <a:r>
              <a:rPr lang="en-US" sz="1700" dirty="0" err="1">
                <a:latin typeface="Times New Roman" panose="02020603050405020304" pitchFamily="18" charset="0"/>
                <a:cs typeface="Times New Roman" panose="02020603050405020304" pitchFamily="18" charset="0"/>
              </a:rPr>
              <a:t>sàng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hôn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mê</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lặng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kèm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dấu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thân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nhiệt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rối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loạn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hô</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hấp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nhịp</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chậm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hạ</a:t>
            </a:r>
            <a:r>
              <a:rPr lang="en-US" sz="1700" dirty="0">
                <a:latin typeface="Times New Roman" panose="02020603050405020304" pitchFamily="18" charset="0"/>
                <a:cs typeface="Times New Roman" panose="02020603050405020304" pitchFamily="18" charset="0"/>
              </a:rPr>
              <a:t> HA, </a:t>
            </a:r>
            <a:r>
              <a:rPr lang="en-US" sz="1700" dirty="0" err="1">
                <a:latin typeface="Times New Roman" panose="02020603050405020304" pitchFamily="18" charset="0"/>
                <a:cs typeface="Times New Roman" panose="02020603050405020304" pitchFamily="18" charset="0"/>
              </a:rPr>
              <a:t>cung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lượng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giảm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lớn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xét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nghiệm</a:t>
            </a:r>
            <a:r>
              <a:rPr lang="en-US" sz="1700" dirty="0">
                <a:latin typeface="Times New Roman" panose="02020603050405020304" pitchFamily="18" charset="0"/>
                <a:cs typeface="Times New Roman" panose="02020603050405020304" pitchFamily="18" charset="0"/>
              </a:rPr>
              <a:t> hormone. Đ</a:t>
            </a:r>
            <a:r>
              <a:rPr lang="vi-VN" sz="1700" dirty="0">
                <a:latin typeface="Times New Roman" panose="02020603050405020304" pitchFamily="18" charset="0"/>
                <a:cs typeface="Times New Roman" panose="02020603050405020304" pitchFamily="18" charset="0"/>
              </a:rPr>
              <a:t>iện giải đồ máu và nước tiểu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giảm</a:t>
            </a:r>
            <a:r>
              <a:rPr lang="en-US" sz="1700" dirty="0">
                <a:latin typeface="Times New Roman" panose="02020603050405020304" pitchFamily="18" charset="0"/>
                <a:cs typeface="Times New Roman" panose="02020603050405020304" pitchFamily="18" charset="0"/>
              </a:rPr>
              <a:t> Na, Cl, </a:t>
            </a:r>
            <a:r>
              <a:rPr lang="en-US" sz="1700" dirty="0" err="1">
                <a:latin typeface="Times New Roman" panose="02020603050405020304" pitchFamily="18" charset="0"/>
                <a:cs typeface="Times New Roman" panose="02020603050405020304" pitchFamily="18" charset="0"/>
              </a:rPr>
              <a:t>protid</a:t>
            </a:r>
            <a:r>
              <a:rPr lang="en-US" sz="1700" dirty="0">
                <a:latin typeface="Times New Roman" panose="02020603050405020304" pitchFamily="18" charset="0"/>
                <a:cs typeface="Times New Roman" panose="02020603050405020304" pitchFamily="18" charset="0"/>
              </a:rPr>
              <a:t> / </a:t>
            </a:r>
            <a:r>
              <a:rPr lang="en-US" sz="1700" dirty="0" err="1">
                <a:latin typeface="Times New Roman" panose="02020603050405020304" pitchFamily="18" charset="0"/>
                <a:cs typeface="Times New Roman" panose="02020603050405020304" pitchFamily="18" charset="0"/>
              </a:rPr>
              <a:t>máu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phù</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não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giảm</a:t>
            </a:r>
            <a:r>
              <a:rPr lang="en-US" sz="1700" dirty="0">
                <a:latin typeface="Times New Roman" panose="02020603050405020304" pitchFamily="18" charset="0"/>
                <a:cs typeface="Times New Roman" panose="02020603050405020304" pitchFamily="18" charset="0"/>
              </a:rPr>
              <a:t> glucose </a:t>
            </a:r>
            <a:r>
              <a:rPr lang="en-US" sz="1700" dirty="0" err="1">
                <a:latin typeface="Times New Roman" panose="02020603050405020304" pitchFamily="18" charset="0"/>
                <a:cs typeface="Times New Roman" panose="02020603050405020304" pitchFamily="18" charset="0"/>
              </a:rPr>
              <a:t>máu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tăng</a:t>
            </a:r>
            <a:r>
              <a:rPr lang="en-US" sz="1700" dirty="0">
                <a:latin typeface="Times New Roman" panose="02020603050405020304" pitchFamily="18" charset="0"/>
                <a:cs typeface="Times New Roman" panose="02020603050405020304" pitchFamily="18" charset="0"/>
              </a:rPr>
              <a:t> ADH)</a:t>
            </a:r>
          </a:p>
        </p:txBody>
      </p:sp>
    </p:spTree>
    <p:extLst>
      <p:ext uri="{BB962C8B-B14F-4D97-AF65-F5344CB8AC3E}">
        <p14:creationId xmlns:p14="http://schemas.microsoft.com/office/powerpoint/2010/main" val="3380725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2667000"/>
          </a:xfrm>
        </p:spPr>
        <p:txBody>
          <a:bodyPr>
            <a:normAutofit/>
          </a:bodyPr>
          <a:lstStyle/>
          <a:p>
            <a:pPr marL="0"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Ảnh hưởng thiếu hormone giáp lên chuyển hóa và tổ chức ngoại vi:</a:t>
            </a:r>
          </a:p>
          <a:p>
            <a:pPr marL="0" indent="0">
              <a:buNone/>
            </a:pP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Định lượng hormone giáp lưu hành:</a:t>
            </a:r>
          </a:p>
          <a:p>
            <a:pPr marL="0" indent="0">
              <a:buNone/>
            </a:pPr>
            <a:r>
              <a:rPr lang="vi-VN" sz="1800" dirty="0">
                <a:latin typeface="Times New Roman" panose="02020603050405020304" pitchFamily="18" charset="0"/>
                <a:cs typeface="Times New Roman" panose="02020603050405020304" pitchFamily="18" charset="0"/>
              </a:rPr>
              <a:t>Iode toàn phần (iode trong hormone) &lt; 4(g/ </a:t>
            </a:r>
            <a:r>
              <a:rPr lang="vi-VN" sz="1800" dirty="0" smtClean="0">
                <a:latin typeface="Times New Roman" panose="02020603050405020304" pitchFamily="18" charset="0"/>
                <a:cs typeface="Times New Roman" panose="02020603050405020304" pitchFamily="18" charset="0"/>
              </a:rPr>
              <a:t>100ml. </a:t>
            </a:r>
            <a:r>
              <a:rPr lang="vi-VN" sz="1800" dirty="0">
                <a:latin typeface="Times New Roman" panose="02020603050405020304" pitchFamily="18" charset="0"/>
                <a:cs typeface="Times New Roman" panose="02020603050405020304" pitchFamily="18" charset="0"/>
              </a:rPr>
              <a:t>T4 &lt; 3</a:t>
            </a:r>
            <a:r>
              <a:rPr lang="el-GR" sz="1800" dirty="0">
                <a:latin typeface="Times New Roman" panose="02020603050405020304" pitchFamily="18" charset="0"/>
                <a:cs typeface="Times New Roman" panose="02020603050405020304" pitchFamily="18" charset="0"/>
              </a:rPr>
              <a:t>μ</a:t>
            </a:r>
            <a:r>
              <a:rPr lang="vi-VN" sz="1800" dirty="0">
                <a:latin typeface="Times New Roman" panose="02020603050405020304" pitchFamily="18" charset="0"/>
                <a:cs typeface="Times New Roman" panose="02020603050405020304" pitchFamily="18" charset="0"/>
              </a:rPr>
              <a:t>g/dl.</a:t>
            </a:r>
          </a:p>
          <a:p>
            <a:pPr marL="0" indent="0">
              <a:buNone/>
            </a:pPr>
            <a:r>
              <a:rPr lang="vi-VN" sz="1800" dirty="0">
                <a:latin typeface="Times New Roman" panose="02020603050405020304" pitchFamily="18" charset="0"/>
                <a:cs typeface="Times New Roman" panose="02020603050405020304" pitchFamily="18" charset="0"/>
              </a:rPr>
              <a:t>FT4I </a:t>
            </a:r>
            <a:r>
              <a:rPr lang="vi-VN" sz="1800" dirty="0" smtClean="0">
                <a:latin typeface="Times New Roman" panose="02020603050405020304" pitchFamily="18" charset="0"/>
                <a:cs typeface="Times New Roman" panose="02020603050405020304" pitchFamily="18" charset="0"/>
              </a:rPr>
              <a:t>giảm.</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T3 &lt; 80mg/dl (&lt; 1,2 mmol/l).</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FT4 </a:t>
            </a:r>
            <a:r>
              <a:rPr lang="vi-VN" sz="1800" dirty="0">
                <a:latin typeface="Times New Roman" panose="02020603050405020304" pitchFamily="18" charset="0"/>
                <a:cs typeface="Times New Roman" panose="02020603050405020304" pitchFamily="18" charset="0"/>
              </a:rPr>
              <a:t>&lt; 0,8(g/dl.(T4 tự do).</a:t>
            </a:r>
          </a:p>
          <a:p>
            <a:pPr marL="0" indent="0">
              <a:buNone/>
            </a:pPr>
            <a:r>
              <a:rPr lang="vi-VN" sz="1800" dirty="0">
                <a:latin typeface="Times New Roman" panose="02020603050405020304" pitchFamily="18" charset="0"/>
                <a:cs typeface="Times New Roman" panose="02020603050405020304" pitchFamily="18" charset="0"/>
              </a:rPr>
              <a:t>- Định lượng </a:t>
            </a:r>
            <a:r>
              <a:rPr lang="vi-VN" sz="1800" dirty="0" smtClean="0">
                <a:latin typeface="Times New Roman" panose="02020603050405020304" pitchFamily="18" charset="0"/>
                <a:cs typeface="Times New Roman" panose="02020603050405020304" pitchFamily="18" charset="0"/>
              </a:rPr>
              <a:t>TSH:</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Nếu </a:t>
            </a:r>
            <a:r>
              <a:rPr lang="vi-VN" sz="1800" dirty="0">
                <a:latin typeface="Times New Roman" panose="02020603050405020304" pitchFamily="18" charset="0"/>
                <a:cs typeface="Times New Roman" panose="02020603050405020304" pitchFamily="18" charset="0"/>
              </a:rPr>
              <a:t>suy giáp tiên phát TSH luôn luôn tăng trên 10 (</a:t>
            </a:r>
            <a:r>
              <a:rPr lang="vi-VN" sz="1800" dirty="0" smtClean="0">
                <a:latin typeface="Times New Roman" panose="02020603050405020304" pitchFamily="18" charset="0"/>
                <a:cs typeface="Times New Roman" panose="02020603050405020304" pitchFamily="18" charset="0"/>
              </a:rPr>
              <a:t>UI/ml</a:t>
            </a:r>
            <a:r>
              <a:rPr lang="en-US" sz="1800" dirty="0" smtClean="0">
                <a:latin typeface="Times New Roman" panose="02020603050405020304" pitchFamily="18" charset="0"/>
                <a:cs typeface="Times New Roman" panose="02020603050405020304" pitchFamily="18" charset="0"/>
              </a:rPr>
              <a:t>)</a:t>
            </a:r>
          </a:p>
          <a:p>
            <a:pPr marL="0" indent="0">
              <a:buNone/>
            </a:pPr>
            <a:r>
              <a:rPr lang="vi-VN" sz="1800" dirty="0" smtClean="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Đo độ tập trung iode phóng xạ tại tuyến </a:t>
            </a:r>
            <a:r>
              <a:rPr lang="vi-VN" sz="1800" dirty="0" smtClean="0">
                <a:latin typeface="Times New Roman" panose="02020603050405020304" pitchFamily="18" charset="0"/>
                <a:cs typeface="Times New Roman" panose="02020603050405020304" pitchFamily="18" charset="0"/>
              </a:rPr>
              <a:t>giáp:</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Độ </a:t>
            </a:r>
            <a:r>
              <a:rPr lang="vi-VN" sz="1800" dirty="0">
                <a:latin typeface="Times New Roman" panose="02020603050405020304" pitchFamily="18" charset="0"/>
                <a:cs typeface="Times New Roman" panose="02020603050405020304" pitchFamily="18" charset="0"/>
              </a:rPr>
              <a:t>tập trung iode phóng xạ đạt dưới 5%, 10% và 20% vào các thời điểm </a:t>
            </a:r>
            <a:r>
              <a:rPr lang="vi-VN" sz="1800" dirty="0" smtClean="0">
                <a:latin typeface="Times New Roman" panose="02020603050405020304" pitchFamily="18" charset="0"/>
                <a:cs typeface="Times New Roman" panose="02020603050405020304" pitchFamily="18" charset="0"/>
              </a:rPr>
              <a:t>2h,</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6h </a:t>
            </a:r>
            <a:r>
              <a:rPr lang="vi-VN" sz="1800" dirty="0">
                <a:latin typeface="Times New Roman" panose="02020603050405020304" pitchFamily="18" charset="0"/>
                <a:cs typeface="Times New Roman" panose="02020603050405020304" pitchFamily="18" charset="0"/>
              </a:rPr>
              <a:t>và </a:t>
            </a:r>
            <a:r>
              <a:rPr lang="vi-VN" sz="1800" dirty="0" smtClean="0">
                <a:latin typeface="Times New Roman" panose="02020603050405020304" pitchFamily="18" charset="0"/>
                <a:cs typeface="Times New Roman" panose="02020603050405020304" pitchFamily="18" charset="0"/>
              </a:rPr>
              <a:t>24h</a:t>
            </a:r>
            <a:r>
              <a:rPr lang="en-US" sz="1800" dirty="0" smtClean="0">
                <a:latin typeface="Times New Roman" panose="02020603050405020304" pitchFamily="18" charset="0"/>
                <a:cs typeface="Times New Roman" panose="02020603050405020304" pitchFamily="18" charset="0"/>
              </a:rPr>
              <a:t>. </a:t>
            </a:r>
            <a:r>
              <a:rPr lang="vi-VN" sz="1800" dirty="0" smtClean="0">
                <a:latin typeface="Times New Roman" panose="02020603050405020304" pitchFamily="18" charset="0"/>
                <a:cs typeface="Times New Roman" panose="02020603050405020304" pitchFamily="18" charset="0"/>
              </a:rPr>
              <a:t>Xạ </a:t>
            </a:r>
            <a:r>
              <a:rPr lang="vi-VN" sz="1800" dirty="0">
                <a:latin typeface="Times New Roman" panose="02020603050405020304" pitchFamily="18" charset="0"/>
                <a:cs typeface="Times New Roman" panose="02020603050405020304" pitchFamily="18" charset="0"/>
              </a:rPr>
              <a:t>hình tuyến giáp thấy hình ảnh iode tập trung rời rạc, không đồng chất…</a:t>
            </a:r>
            <a:endParaRPr lang="en-US" sz="1800" dirty="0" smtClean="0">
              <a:latin typeface="Times New Roman" panose="02020603050405020304" pitchFamily="18" charset="0"/>
              <a:cs typeface="Times New Roman" panose="02020603050405020304" pitchFamily="18" charset="0"/>
            </a:endParaRPr>
          </a:p>
        </p:txBody>
      </p:sp>
      <p:sp>
        <p:nvSpPr>
          <p:cNvPr id="4" name="Rounded Rectangle 3"/>
          <p:cNvSpPr/>
          <p:nvPr/>
        </p:nvSpPr>
        <p:spPr>
          <a:xfrm>
            <a:off x="76200" y="457200"/>
            <a:ext cx="1828800" cy="49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Cận lâm sàng</a:t>
            </a:r>
            <a:endParaRPr lang="en-US" dirty="0"/>
          </a:p>
        </p:txBody>
      </p:sp>
      <p:sp>
        <p:nvSpPr>
          <p:cNvPr id="6" name="TextBox 5"/>
          <p:cNvSpPr txBox="1"/>
          <p:nvPr/>
        </p:nvSpPr>
        <p:spPr>
          <a:xfrm>
            <a:off x="762000" y="2813853"/>
            <a:ext cx="1524776"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3.4 </a:t>
            </a:r>
            <a:r>
              <a:rPr lang="en-US" u="sng" dirty="0" err="1" smtClean="0">
                <a:latin typeface="Times New Roman" panose="02020603050405020304" pitchFamily="18" charset="0"/>
                <a:cs typeface="Times New Roman" panose="02020603050405020304" pitchFamily="18" charset="0"/>
              </a:rPr>
              <a:t>Chẩn</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đoán</a:t>
            </a:r>
            <a:endParaRPr lang="en-US"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29233068"/>
              </p:ext>
            </p:extLst>
          </p:nvPr>
        </p:nvGraphicFramePr>
        <p:xfrm>
          <a:off x="228600" y="3276600"/>
          <a:ext cx="8686800" cy="3010913"/>
        </p:xfrm>
        <a:graphic>
          <a:graphicData uri="http://schemas.openxmlformats.org/drawingml/2006/table">
            <a:tbl>
              <a:tblPr firstRow="1" bandRow="1">
                <a:tableStyleId>{5C22544A-7EE6-4342-B048-85BDC9FD1C3A}</a:tableStyleId>
              </a:tblPr>
              <a:tblGrid>
                <a:gridCol w="3962400"/>
                <a:gridCol w="4724400"/>
              </a:tblGrid>
              <a:tr h="404873">
                <a:tc>
                  <a:txBody>
                    <a:bodyPr/>
                    <a:lstStyle/>
                    <a:p>
                      <a:r>
                        <a:rPr lang="en-US" dirty="0" err="1" smtClean="0"/>
                        <a:t>Chẩn</a:t>
                      </a:r>
                      <a:r>
                        <a:rPr lang="en-US" baseline="0" dirty="0" smtClean="0"/>
                        <a:t> </a:t>
                      </a:r>
                      <a:r>
                        <a:rPr lang="en-US" baseline="0" dirty="0" err="1" smtClean="0"/>
                        <a:t>đoán</a:t>
                      </a:r>
                      <a:r>
                        <a:rPr lang="en-US" baseline="0" dirty="0" smtClean="0"/>
                        <a:t> </a:t>
                      </a:r>
                      <a:r>
                        <a:rPr lang="en-US" baseline="0" dirty="0" err="1" smtClean="0"/>
                        <a:t>xác</a:t>
                      </a:r>
                      <a:r>
                        <a:rPr lang="en-US" baseline="0" dirty="0" smtClean="0"/>
                        <a:t> </a:t>
                      </a:r>
                      <a:r>
                        <a:rPr lang="en-US" baseline="0" dirty="0" err="1" smtClean="0"/>
                        <a:t>định</a:t>
                      </a:r>
                      <a:endParaRPr lang="en-US" dirty="0"/>
                    </a:p>
                  </a:txBody>
                  <a:tcPr/>
                </a:tc>
                <a:tc>
                  <a:txBody>
                    <a:bodyPr/>
                    <a:lstStyle/>
                    <a:p>
                      <a:r>
                        <a:rPr lang="en-US" dirty="0" err="1" smtClean="0"/>
                        <a:t>Chẩn</a:t>
                      </a:r>
                      <a:r>
                        <a:rPr lang="en-US" baseline="0" dirty="0" smtClean="0"/>
                        <a:t> </a:t>
                      </a:r>
                      <a:r>
                        <a:rPr lang="en-US" baseline="0" dirty="0" err="1" smtClean="0"/>
                        <a:t>đoán</a:t>
                      </a:r>
                      <a:r>
                        <a:rPr lang="en-US" baseline="0" dirty="0" smtClean="0"/>
                        <a:t> </a:t>
                      </a:r>
                      <a:r>
                        <a:rPr lang="en-US" baseline="0" dirty="0" err="1" smtClean="0"/>
                        <a:t>phân</a:t>
                      </a:r>
                      <a:r>
                        <a:rPr lang="en-US" baseline="0" dirty="0" smtClean="0"/>
                        <a:t> </a:t>
                      </a:r>
                      <a:r>
                        <a:rPr lang="en-US" baseline="0" dirty="0" err="1" smtClean="0"/>
                        <a:t>biệt</a:t>
                      </a:r>
                      <a:endParaRPr lang="en-US" dirty="0"/>
                    </a:p>
                  </a:txBody>
                  <a:tcPr/>
                </a:tc>
              </a:tr>
              <a:tr h="1347727">
                <a:tc>
                  <a:txBody>
                    <a:bodyPr/>
                    <a:lstStyle/>
                    <a:p>
                      <a:r>
                        <a:rPr lang="vi-VN" sz="1700" dirty="0" smtClean="0">
                          <a:latin typeface="Times New Roman" panose="02020603050405020304" pitchFamily="18" charset="0"/>
                          <a:cs typeface="Times New Roman" panose="02020603050405020304" pitchFamily="18" charset="0"/>
                        </a:rPr>
                        <a:t>Cần nghĩ đến suy giáp trước tất cả</a:t>
                      </a:r>
                      <a:r>
                        <a:rPr lang="en-US" sz="1700" baseline="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những trường hợp có biểu hiện nghi ngờ như tuyến giáp lớn hoặc có</a:t>
                      </a:r>
                      <a:r>
                        <a:rPr lang="en-US" sz="1700" baseline="0" dirty="0" smtClean="0">
                          <a:latin typeface="Times New Roman" panose="02020603050405020304" pitchFamily="18" charset="0"/>
                          <a:cs typeface="Times New Roman" panose="02020603050405020304" pitchFamily="18" charset="0"/>
                        </a:rPr>
                        <a:t> </a:t>
                      </a:r>
                      <a:r>
                        <a:rPr lang="vi-VN" sz="1700" dirty="0" smtClean="0">
                          <a:latin typeface="Times New Roman" panose="02020603050405020304" pitchFamily="18" charset="0"/>
                          <a:cs typeface="Times New Roman" panose="02020603050405020304" pitchFamily="18" charset="0"/>
                        </a:rPr>
                        <a:t>điều trị iode phóng xạ hoặc phẫu thuật giáp.</a:t>
                      </a:r>
                      <a:r>
                        <a:rPr lang="en-US" sz="1700" dirty="0" smtClean="0">
                          <a:latin typeface="Times New Roman" panose="02020603050405020304" pitchFamily="18" charset="0"/>
                          <a:cs typeface="Times New Roman" panose="02020603050405020304" pitchFamily="18" charset="0"/>
                        </a:rPr>
                        <a:t> </a:t>
                      </a:r>
                    </a:p>
                    <a:p>
                      <a:r>
                        <a:rPr lang="en-US" sz="1700" dirty="0" err="1" smtClean="0">
                          <a:latin typeface="Times New Roman" panose="02020603050405020304" pitchFamily="18" charset="0"/>
                          <a:cs typeface="Times New Roman" panose="02020603050405020304" pitchFamily="18" charset="0"/>
                        </a:rPr>
                        <a:t>Xét</a:t>
                      </a:r>
                      <a:r>
                        <a:rPr lang="en-US" sz="1700" baseline="0" dirty="0" smtClean="0">
                          <a:latin typeface="Times New Roman" panose="02020603050405020304" pitchFamily="18" charset="0"/>
                          <a:cs typeface="Times New Roman" panose="02020603050405020304" pitchFamily="18" charset="0"/>
                        </a:rPr>
                        <a:t> </a:t>
                      </a:r>
                      <a:r>
                        <a:rPr lang="en-US" sz="1700" baseline="0" dirty="0" err="1" smtClean="0">
                          <a:latin typeface="Times New Roman" panose="02020603050405020304" pitchFamily="18" charset="0"/>
                          <a:cs typeface="Times New Roman" panose="02020603050405020304" pitchFamily="18" charset="0"/>
                        </a:rPr>
                        <a:t>nghiệm</a:t>
                      </a:r>
                      <a:r>
                        <a:rPr lang="en-US" sz="1700" baseline="0" dirty="0" smtClean="0">
                          <a:latin typeface="Times New Roman" panose="02020603050405020304" pitchFamily="18" charset="0"/>
                          <a:cs typeface="Times New Roman" panose="02020603050405020304" pitchFamily="18" charset="0"/>
                        </a:rPr>
                        <a:t> TSH.</a:t>
                      </a:r>
                    </a:p>
                    <a:p>
                      <a:r>
                        <a:rPr lang="en-US" sz="1700" baseline="0" dirty="0" err="1" smtClean="0">
                          <a:latin typeface="Times New Roman" panose="02020603050405020304" pitchFamily="18" charset="0"/>
                          <a:cs typeface="Times New Roman" panose="02020603050405020304" pitchFamily="18" charset="0"/>
                        </a:rPr>
                        <a:t>Nghi</a:t>
                      </a:r>
                      <a:r>
                        <a:rPr lang="en-US" sz="1700" baseline="0" dirty="0" smtClean="0">
                          <a:latin typeface="Times New Roman" panose="02020603050405020304" pitchFamily="18" charset="0"/>
                          <a:cs typeface="Times New Roman" panose="02020603050405020304" pitchFamily="18" charset="0"/>
                        </a:rPr>
                        <a:t> </a:t>
                      </a:r>
                      <a:r>
                        <a:rPr lang="en-US" sz="1700" baseline="0" dirty="0" err="1" smtClean="0">
                          <a:latin typeface="Times New Roman" panose="02020603050405020304" pitchFamily="18" charset="0"/>
                          <a:cs typeface="Times New Roman" panose="02020603050405020304" pitchFamily="18" charset="0"/>
                        </a:rPr>
                        <a:t>ngờ</a:t>
                      </a:r>
                      <a:r>
                        <a:rPr lang="en-US" sz="1700" baseline="0" dirty="0" smtClean="0">
                          <a:latin typeface="Times New Roman" panose="02020603050405020304" pitchFamily="18" charset="0"/>
                          <a:cs typeface="Times New Roman" panose="02020603050405020304" pitchFamily="18" charset="0"/>
                        </a:rPr>
                        <a:t> </a:t>
                      </a:r>
                      <a:r>
                        <a:rPr lang="en-US" sz="1700" baseline="0" dirty="0" err="1" smtClean="0">
                          <a:latin typeface="Times New Roman" panose="02020603050405020304" pitchFamily="18" charset="0"/>
                          <a:cs typeface="Times New Roman" panose="02020603050405020304" pitchFamily="18" charset="0"/>
                        </a:rPr>
                        <a:t>suy</a:t>
                      </a:r>
                      <a:r>
                        <a:rPr lang="en-US" sz="1700" baseline="0" dirty="0" smtClean="0">
                          <a:latin typeface="Times New Roman" panose="02020603050405020304" pitchFamily="18" charset="0"/>
                          <a:cs typeface="Times New Roman" panose="02020603050405020304" pitchFamily="18" charset="0"/>
                        </a:rPr>
                        <a:t> </a:t>
                      </a:r>
                      <a:r>
                        <a:rPr lang="en-US" sz="1700" baseline="0" dirty="0" err="1" smtClean="0">
                          <a:latin typeface="Times New Roman" panose="02020603050405020304" pitchFamily="18" charset="0"/>
                          <a:cs typeface="Times New Roman" panose="02020603050405020304" pitchFamily="18" charset="0"/>
                        </a:rPr>
                        <a:t>giáp</a:t>
                      </a:r>
                      <a:r>
                        <a:rPr lang="en-US" sz="1700" baseline="0" dirty="0" smtClean="0">
                          <a:latin typeface="Times New Roman" panose="02020603050405020304" pitchFamily="18" charset="0"/>
                          <a:cs typeface="Times New Roman" panose="02020603050405020304" pitchFamily="18" charset="0"/>
                        </a:rPr>
                        <a:t> </a:t>
                      </a:r>
                      <a:r>
                        <a:rPr lang="en-US" sz="1700" baseline="0" dirty="0" err="1" smtClean="0">
                          <a:latin typeface="Times New Roman" panose="02020603050405020304" pitchFamily="18" charset="0"/>
                          <a:cs typeface="Times New Roman" panose="02020603050405020304" pitchFamily="18" charset="0"/>
                        </a:rPr>
                        <a:t>thứ</a:t>
                      </a:r>
                      <a:r>
                        <a:rPr lang="en-US" sz="1700" baseline="0" dirty="0" smtClean="0">
                          <a:latin typeface="Times New Roman" panose="02020603050405020304" pitchFamily="18" charset="0"/>
                          <a:cs typeface="Times New Roman" panose="02020603050405020304" pitchFamily="18" charset="0"/>
                        </a:rPr>
                        <a:t> </a:t>
                      </a:r>
                      <a:r>
                        <a:rPr lang="en-US" sz="1700" baseline="0" dirty="0" err="1" smtClean="0">
                          <a:latin typeface="Times New Roman" panose="02020603050405020304" pitchFamily="18" charset="0"/>
                          <a:cs typeface="Times New Roman" panose="02020603050405020304" pitchFamily="18" charset="0"/>
                        </a:rPr>
                        <a:t>phát</a:t>
                      </a:r>
                      <a:r>
                        <a:rPr lang="en-US" sz="1700" baseline="0" dirty="0" smtClean="0">
                          <a:latin typeface="Times New Roman" panose="02020603050405020304" pitchFamily="18" charset="0"/>
                          <a:cs typeface="Times New Roman" panose="02020603050405020304" pitchFamily="18" charset="0"/>
                        </a:rPr>
                        <a:t>: </a:t>
                      </a:r>
                      <a:r>
                        <a:rPr lang="en-US" sz="1700" baseline="0" dirty="0" err="1" smtClean="0">
                          <a:latin typeface="Times New Roman" panose="02020603050405020304" pitchFamily="18" charset="0"/>
                          <a:cs typeface="Times New Roman" panose="02020603050405020304" pitchFamily="18" charset="0"/>
                        </a:rPr>
                        <a:t>định</a:t>
                      </a:r>
                      <a:r>
                        <a:rPr lang="en-US" sz="1700" baseline="0" dirty="0" smtClean="0">
                          <a:latin typeface="Times New Roman" panose="02020603050405020304" pitchFamily="18" charset="0"/>
                          <a:cs typeface="Times New Roman" panose="02020603050405020304" pitchFamily="18" charset="0"/>
                        </a:rPr>
                        <a:t> </a:t>
                      </a:r>
                      <a:r>
                        <a:rPr lang="en-US" sz="1700" baseline="0" dirty="0" err="1" smtClean="0">
                          <a:latin typeface="Times New Roman" panose="02020603050405020304" pitchFamily="18" charset="0"/>
                          <a:cs typeface="Times New Roman" panose="02020603050405020304" pitchFamily="18" charset="0"/>
                        </a:rPr>
                        <a:t>lượng</a:t>
                      </a:r>
                      <a:r>
                        <a:rPr lang="en-US" sz="1700" baseline="0" dirty="0" smtClean="0">
                          <a:latin typeface="Times New Roman" panose="02020603050405020304" pitchFamily="18" charset="0"/>
                          <a:cs typeface="Times New Roman" panose="02020603050405020304" pitchFamily="18" charset="0"/>
                        </a:rPr>
                        <a:t> FT4</a:t>
                      </a:r>
                      <a:endParaRPr lang="en-US" sz="1700" dirty="0">
                        <a:latin typeface="Times New Roman" panose="02020603050405020304" pitchFamily="18" charset="0"/>
                        <a:cs typeface="Times New Roman" panose="02020603050405020304" pitchFamily="18" charset="0"/>
                      </a:endParaRPr>
                    </a:p>
                  </a:txBody>
                  <a:tcPr/>
                </a:tc>
                <a:tc>
                  <a:txBody>
                    <a:bodyPr/>
                    <a:lstStyle/>
                    <a:p>
                      <a:r>
                        <a:rPr lang="vi-VN" sz="1500" dirty="0" smtClean="0">
                          <a:latin typeface="Times New Roman" panose="02020603050405020304" pitchFamily="18" charset="0"/>
                          <a:cs typeface="Times New Roman" panose="02020603050405020304" pitchFamily="18" charset="0"/>
                        </a:rPr>
                        <a:t>+ Tuổi già: Do suy thoái cơ thể, biểu hiện chậm chạp về tinh thần và thể</a:t>
                      </a:r>
                    </a:p>
                    <a:p>
                      <a:r>
                        <a:rPr lang="vi-VN" sz="1500" dirty="0" smtClean="0">
                          <a:latin typeface="Times New Roman" panose="02020603050405020304" pitchFamily="18" charset="0"/>
                          <a:cs typeface="Times New Roman" panose="02020603050405020304" pitchFamily="18" charset="0"/>
                        </a:rPr>
                        <a:t>chất... Các biểu hiện trên cũng có thể có một phần do giảm hoạt giáp.</a:t>
                      </a:r>
                    </a:p>
                    <a:p>
                      <a:r>
                        <a:rPr lang="vi-VN" sz="1500" dirty="0" smtClean="0">
                          <a:latin typeface="Times New Roman" panose="02020603050405020304" pitchFamily="18" charset="0"/>
                          <a:cs typeface="Times New Roman" panose="02020603050405020304" pitchFamily="18" charset="0"/>
                        </a:rPr>
                        <a:t>+ Suy thận mạn: urê, créatinin máu tăng...</a:t>
                      </a:r>
                    </a:p>
                    <a:p>
                      <a:r>
                        <a:rPr lang="vi-VN" sz="1500" dirty="0" smtClean="0">
                          <a:latin typeface="Times New Roman" panose="02020603050405020304" pitchFamily="18" charset="0"/>
                          <a:cs typeface="Times New Roman" panose="02020603050405020304" pitchFamily="18" charset="0"/>
                        </a:rPr>
                        <a:t>+ Hội chứng thận hư: Phù, thiếu máu, cholesterol máu tăng...</a:t>
                      </a:r>
                    </a:p>
                    <a:p>
                      <a:r>
                        <a:rPr lang="vi-VN" sz="1500" dirty="0" smtClean="0">
                          <a:latin typeface="Times New Roman" panose="02020603050405020304" pitchFamily="18" charset="0"/>
                          <a:cs typeface="Times New Roman" panose="02020603050405020304" pitchFamily="18" charset="0"/>
                        </a:rPr>
                        <a:t>+ Bệnh Langdon Down: Trí tuệ, tay chân kém phát triển...</a:t>
                      </a:r>
                    </a:p>
                    <a:p>
                      <a:r>
                        <a:rPr lang="vi-VN" sz="1500" dirty="0" smtClean="0">
                          <a:latin typeface="Times New Roman" panose="02020603050405020304" pitchFamily="18" charset="0"/>
                          <a:cs typeface="Times New Roman" panose="02020603050405020304" pitchFamily="18" charset="0"/>
                        </a:rPr>
                        <a:t>+ Thiếu máu, suy dinh dưỡng: Da tái, phù nhẹ, tóc lông có thể rụng</a:t>
                      </a:r>
                    </a:p>
                    <a:p>
                      <a:r>
                        <a:rPr lang="vi-VN" sz="1500" dirty="0" smtClean="0">
                          <a:latin typeface="Times New Roman" panose="02020603050405020304" pitchFamily="18" charset="0"/>
                          <a:cs typeface="Times New Roman" panose="02020603050405020304" pitchFamily="18" charset="0"/>
                        </a:rPr>
                        <a:t>+ Béo phì: Tăng cân, nặng nề trong vận động...</a:t>
                      </a:r>
                      <a:endParaRPr lang="en-US" sz="15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5137303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1069</TotalTime>
  <Words>1799</Words>
  <Application>Microsoft Office PowerPoint</Application>
  <PresentationFormat>On-screen Show (4:3)</PresentationFormat>
  <Paragraphs>221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CƯỜNG GIÁP</vt:lpstr>
      <vt:lpstr>1. Nhắc lại giải phẫu sinh lý tuyến giáp</vt:lpstr>
      <vt:lpstr>PowerPoint Presentation</vt:lpstr>
      <vt:lpstr>2. Cường giáp</vt:lpstr>
      <vt:lpstr> 2.3. Cơ chế bệnh sinh</vt:lpstr>
      <vt:lpstr> 2.5. Điều trị</vt:lpstr>
      <vt:lpstr>PowerPoint Presentation</vt:lpstr>
      <vt:lpstr>3. Suy giáp</vt:lpstr>
      <vt:lpstr>PowerPoint Presentation</vt:lpstr>
      <vt:lpstr>PowerPoint Presentation</vt:lpstr>
      <vt:lpstr>4. Bướu giáp đơn thuần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 Bay</dc:creator>
  <cp:lastModifiedBy>Ga Bay</cp:lastModifiedBy>
  <cp:revision>46</cp:revision>
  <dcterms:created xsi:type="dcterms:W3CDTF">2017-03-04T16:15:55Z</dcterms:created>
  <dcterms:modified xsi:type="dcterms:W3CDTF">2017-03-06T06:20:39Z</dcterms:modified>
</cp:coreProperties>
</file>