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1" r:id="rId8"/>
    <p:sldId id="262" r:id="rId9"/>
    <p:sldId id="263" r:id="rId10"/>
    <p:sldId id="264" r:id="rId11"/>
    <p:sldId id="265" r:id="rId12"/>
    <p:sldId id="267" r:id="rId13"/>
    <p:sldId id="270" r:id="rId14"/>
    <p:sldId id="271" r:id="rId15"/>
    <p:sldId id="269"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24" autoAdjust="0"/>
  </p:normalViewPr>
  <p:slideViewPr>
    <p:cSldViewPr>
      <p:cViewPr>
        <p:scale>
          <a:sx n="78" d="100"/>
          <a:sy n="78" d="100"/>
        </p:scale>
        <p:origin x="-1158" y="204"/>
      </p:cViewPr>
      <p:guideLst>
        <p:guide orient="horz" pos="2160"/>
        <p:guide pos="2880"/>
      </p:guideLst>
    </p:cSldViewPr>
  </p:slideViewPr>
  <p:outlineViewPr>
    <p:cViewPr>
      <p:scale>
        <a:sx n="33" d="100"/>
        <a:sy n="33" d="100"/>
      </p:scale>
      <p:origin x="84" y="92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222CA-DB23-4EB2-8748-11557085CD5F}" type="doc">
      <dgm:prSet loTypeId="urn:microsoft.com/office/officeart/2005/8/layout/cycle4#1" loCatId="relationship" qsTypeId="urn:microsoft.com/office/officeart/2005/8/quickstyle/simple3" qsCatId="simple" csTypeId="urn:microsoft.com/office/officeart/2005/8/colors/accent1_2" csCatId="accent1" phldr="1"/>
      <dgm:spPr/>
      <dgm:t>
        <a:bodyPr/>
        <a:lstStyle/>
        <a:p>
          <a:endParaRPr lang="vi-VN"/>
        </a:p>
      </dgm:t>
    </dgm:pt>
    <dgm:pt modelId="{9027E7B7-D965-4EC5-AE9F-26BBC1DE0050}">
      <dgm:prSet phldrT="[Text]"/>
      <dgm:spPr/>
      <dgm:t>
        <a:bodyPr/>
        <a:lstStyle/>
        <a:p>
          <a:r>
            <a:rPr lang="vi-VN" dirty="0" smtClean="0"/>
            <a:t>Chảy máu</a:t>
          </a:r>
          <a:endParaRPr lang="vi-VN" dirty="0"/>
        </a:p>
      </dgm:t>
    </dgm:pt>
    <dgm:pt modelId="{489EB36D-BE79-4A9A-A616-418AD26ECCAA}" type="parTrans" cxnId="{1A5A7D01-8C85-445F-9362-2263CD9195FE}">
      <dgm:prSet/>
      <dgm:spPr/>
      <dgm:t>
        <a:bodyPr/>
        <a:lstStyle/>
        <a:p>
          <a:endParaRPr lang="vi-VN"/>
        </a:p>
      </dgm:t>
    </dgm:pt>
    <dgm:pt modelId="{B6523DB7-C279-47B5-B2BE-96266F1F2C18}" type="sibTrans" cxnId="{1A5A7D01-8C85-445F-9362-2263CD9195FE}">
      <dgm:prSet/>
      <dgm:spPr/>
      <dgm:t>
        <a:bodyPr/>
        <a:lstStyle/>
        <a:p>
          <a:endParaRPr lang="vi-VN"/>
        </a:p>
      </dgm:t>
    </dgm:pt>
    <dgm:pt modelId="{02174EC7-B323-47F8-A68C-6B69DF80E1B1}">
      <dgm:prSet phldrT="[Text]"/>
      <dgm:spPr/>
      <dgm:t>
        <a:bodyPr/>
        <a:lstStyle/>
        <a:p>
          <a:r>
            <a:rPr lang="vi-VN" dirty="0" smtClean="0"/>
            <a:t>Khó đánh giá tần số chính xác</a:t>
          </a:r>
          <a:endParaRPr lang="vi-VN" dirty="0"/>
        </a:p>
      </dgm:t>
    </dgm:pt>
    <dgm:pt modelId="{B0C59B8F-18AA-4633-AAF5-D7D22EEC0166}" type="parTrans" cxnId="{109D1783-EC21-4B6A-B28F-0C28F3BB8966}">
      <dgm:prSet/>
      <dgm:spPr/>
      <dgm:t>
        <a:bodyPr/>
        <a:lstStyle/>
        <a:p>
          <a:endParaRPr lang="vi-VN"/>
        </a:p>
      </dgm:t>
    </dgm:pt>
    <dgm:pt modelId="{9FE9EB67-5FD4-445F-95BA-D0471EAD02BF}" type="sibTrans" cxnId="{109D1783-EC21-4B6A-B28F-0C28F3BB8966}">
      <dgm:prSet/>
      <dgm:spPr/>
      <dgm:t>
        <a:bodyPr/>
        <a:lstStyle/>
        <a:p>
          <a:endParaRPr lang="vi-VN"/>
        </a:p>
      </dgm:t>
    </dgm:pt>
    <dgm:pt modelId="{EAE212F8-3030-4A3E-8477-F5423B4A3D46}">
      <dgm:prSet phldrT="[Text]" custT="1"/>
      <dgm:spPr/>
      <dgm:t>
        <a:bodyPr/>
        <a:lstStyle/>
        <a:p>
          <a:r>
            <a:rPr lang="vi-VN" sz="1500" dirty="0" smtClean="0"/>
            <a:t>6%. Ở đàn ông nhiều hơn.</a:t>
          </a:r>
          <a:endParaRPr lang="vi-VN" sz="1500" dirty="0"/>
        </a:p>
      </dgm:t>
    </dgm:pt>
    <dgm:pt modelId="{CE5C75DB-DC20-4AF5-9D51-312BE838C8DA}" type="parTrans" cxnId="{09A24708-5F88-4771-A6C7-0D0B03D438A0}">
      <dgm:prSet/>
      <dgm:spPr/>
      <dgm:t>
        <a:bodyPr/>
        <a:lstStyle/>
        <a:p>
          <a:endParaRPr lang="vi-VN"/>
        </a:p>
      </dgm:t>
    </dgm:pt>
    <dgm:pt modelId="{2DD22ABC-3C80-4BF2-B470-0546D3E858D3}" type="sibTrans" cxnId="{09A24708-5F88-4771-A6C7-0D0B03D438A0}">
      <dgm:prSet/>
      <dgm:spPr/>
      <dgm:t>
        <a:bodyPr/>
        <a:lstStyle/>
        <a:p>
          <a:endParaRPr lang="vi-VN"/>
        </a:p>
      </dgm:t>
    </dgm:pt>
    <dgm:pt modelId="{1264C27A-6005-4EB3-8A27-A0B9E0C4D611}">
      <dgm:prSet phldrT="[Text]"/>
      <dgm:spPr/>
      <dgm:t>
        <a:bodyPr/>
        <a:lstStyle/>
        <a:p>
          <a:r>
            <a:rPr lang="vi-VN" dirty="0" smtClean="0"/>
            <a:t>Hẹp môn vị</a:t>
          </a:r>
          <a:endParaRPr lang="vi-VN" dirty="0"/>
        </a:p>
      </dgm:t>
    </dgm:pt>
    <dgm:pt modelId="{B7EDCB87-ABB0-41A9-A4AE-343443994554}" type="parTrans" cxnId="{928C0E9B-0EAE-48D5-BDDB-4318A608967D}">
      <dgm:prSet/>
      <dgm:spPr/>
      <dgm:t>
        <a:bodyPr/>
        <a:lstStyle/>
        <a:p>
          <a:endParaRPr lang="vi-VN"/>
        </a:p>
      </dgm:t>
    </dgm:pt>
    <dgm:pt modelId="{F71F669C-4BC6-42CF-8789-FBB156A4C5C4}" type="sibTrans" cxnId="{928C0E9B-0EAE-48D5-BDDB-4318A608967D}">
      <dgm:prSet/>
      <dgm:spPr/>
      <dgm:t>
        <a:bodyPr/>
        <a:lstStyle/>
        <a:p>
          <a:endParaRPr lang="vi-VN"/>
        </a:p>
      </dgm:t>
    </dgm:pt>
    <dgm:pt modelId="{3B1953C7-F6D1-4571-896F-14D6B68A3246}">
      <dgm:prSet custT="1"/>
      <dgm:spPr/>
      <dgm:t>
        <a:bodyPr/>
        <a:lstStyle/>
        <a:p>
          <a:r>
            <a:rPr lang="vi-VN" sz="1500" dirty="0" smtClean="0"/>
            <a:t>Nặng bụng sau ăn. </a:t>
          </a:r>
          <a:r>
            <a:rPr lang="vi-VN" sz="1500" dirty="0" smtClean="0"/>
            <a:t>Nôn </a:t>
          </a:r>
          <a:r>
            <a:rPr lang="vi-VN" sz="1500" dirty="0" smtClean="0"/>
            <a:t>ra thức ăn cũ &gt; 24 giờ. Dấu óc ách dạ dày lúc đói và dấu Bouveret. Gầy và dấu mất nước.</a:t>
          </a:r>
          <a:endParaRPr lang="vi-VN" sz="1500" dirty="0"/>
        </a:p>
      </dgm:t>
    </dgm:pt>
    <dgm:pt modelId="{4424AF8F-30D9-4FAB-9BD6-B4F565F1A229}" type="parTrans" cxnId="{6DC4BB9D-C9D2-4C24-A0E4-6886158535AB}">
      <dgm:prSet/>
      <dgm:spPr/>
      <dgm:t>
        <a:bodyPr/>
        <a:lstStyle/>
        <a:p>
          <a:endParaRPr lang="vi-VN"/>
        </a:p>
      </dgm:t>
    </dgm:pt>
    <dgm:pt modelId="{5639AD09-B2E4-49FD-9D0F-7E6254FFF91F}" type="sibTrans" cxnId="{6DC4BB9D-C9D2-4C24-A0E4-6886158535AB}">
      <dgm:prSet/>
      <dgm:spPr/>
      <dgm:t>
        <a:bodyPr/>
        <a:lstStyle/>
        <a:p>
          <a:endParaRPr lang="vi-VN"/>
        </a:p>
      </dgm:t>
    </dgm:pt>
    <dgm:pt modelId="{6EA6BE3B-1D67-4D93-AC44-4367191943C6}">
      <dgm:prSet phldrT="[Text]"/>
      <dgm:spPr/>
      <dgm:t>
        <a:bodyPr/>
        <a:lstStyle/>
        <a:p>
          <a:r>
            <a:rPr lang="vi-VN" dirty="0" smtClean="0"/>
            <a:t>Loét ung thư hóa</a:t>
          </a:r>
          <a:endParaRPr lang="vi-VN" dirty="0"/>
        </a:p>
      </dgm:t>
    </dgm:pt>
    <dgm:pt modelId="{82ED162E-D7F3-4335-9B79-6C3A90DBC959}" type="parTrans" cxnId="{DA231C93-237A-45C5-9D9F-4D3C9AF29890}">
      <dgm:prSet/>
      <dgm:spPr/>
      <dgm:t>
        <a:bodyPr/>
        <a:lstStyle/>
        <a:p>
          <a:endParaRPr lang="vi-VN"/>
        </a:p>
      </dgm:t>
    </dgm:pt>
    <dgm:pt modelId="{12245FBB-AE7E-401B-A177-BFC05A41233D}" type="sibTrans" cxnId="{DA231C93-237A-45C5-9D9F-4D3C9AF29890}">
      <dgm:prSet/>
      <dgm:spPr/>
      <dgm:t>
        <a:bodyPr/>
        <a:lstStyle/>
        <a:p>
          <a:endParaRPr lang="vi-VN"/>
        </a:p>
      </dgm:t>
    </dgm:pt>
    <dgm:pt modelId="{07BFC8E2-E091-4773-931D-836B2A1A0880}">
      <dgm:prSet phldrT="[Text]"/>
      <dgm:spPr/>
      <dgm:t>
        <a:bodyPr/>
        <a:lstStyle/>
        <a:p>
          <a:r>
            <a:rPr lang="vi-VN" dirty="0" smtClean="0"/>
            <a:t>5-10%. &gt; 10 năm. Loét tá tràng hiếm gặp</a:t>
          </a:r>
          <a:endParaRPr lang="vi-VN" dirty="0"/>
        </a:p>
      </dgm:t>
    </dgm:pt>
    <dgm:pt modelId="{F3A97715-4962-4073-A137-13168ABA58BF}" type="parTrans" cxnId="{695ECCBE-3B35-4631-93F4-A30504C8415B}">
      <dgm:prSet/>
      <dgm:spPr/>
      <dgm:t>
        <a:bodyPr/>
        <a:lstStyle/>
        <a:p>
          <a:endParaRPr lang="vi-VN"/>
        </a:p>
      </dgm:t>
    </dgm:pt>
    <dgm:pt modelId="{BF8D41EA-AB2B-4CB0-BF16-350329A891D0}" type="sibTrans" cxnId="{695ECCBE-3B35-4631-93F4-A30504C8415B}">
      <dgm:prSet/>
      <dgm:spPr/>
      <dgm:t>
        <a:bodyPr/>
        <a:lstStyle/>
        <a:p>
          <a:endParaRPr lang="vi-VN"/>
        </a:p>
      </dgm:t>
    </dgm:pt>
    <dgm:pt modelId="{D1448602-3555-49B9-AC8D-56038CDA6A7F}">
      <dgm:prSet phldrT="[Text]"/>
      <dgm:spPr/>
      <dgm:t>
        <a:bodyPr/>
        <a:lstStyle/>
        <a:p>
          <a:r>
            <a:rPr lang="vi-VN" dirty="0" smtClean="0"/>
            <a:t>15 – 20%</a:t>
          </a:r>
          <a:endParaRPr lang="vi-VN" dirty="0"/>
        </a:p>
      </dgm:t>
    </dgm:pt>
    <dgm:pt modelId="{3E7C0CE4-E154-4AE4-A95A-6F54E7ACED10}" type="parTrans" cxnId="{6A6345E5-45B2-4E7E-83EB-E38235DFDB72}">
      <dgm:prSet/>
      <dgm:spPr/>
      <dgm:t>
        <a:bodyPr/>
        <a:lstStyle/>
        <a:p>
          <a:endParaRPr lang="vi-VN"/>
        </a:p>
      </dgm:t>
    </dgm:pt>
    <dgm:pt modelId="{E6A27576-408D-46D2-AA01-4629457DB323}" type="sibTrans" cxnId="{6A6345E5-45B2-4E7E-83EB-E38235DFDB72}">
      <dgm:prSet/>
      <dgm:spPr/>
      <dgm:t>
        <a:bodyPr/>
        <a:lstStyle/>
        <a:p>
          <a:endParaRPr lang="vi-VN"/>
        </a:p>
      </dgm:t>
    </dgm:pt>
    <dgm:pt modelId="{661C4442-13B3-4D8C-8849-02A6832CE07B}">
      <dgm:prSet phldrT="[Text]" custT="1"/>
      <dgm:spPr/>
      <dgm:t>
        <a:bodyPr/>
        <a:lstStyle/>
        <a:p>
          <a:r>
            <a:rPr lang="vi-VN" sz="1500" dirty="0" smtClean="0"/>
            <a:t>khởi đầu bằng cơn đau dữ dội kiểu dao đâm</a:t>
          </a:r>
          <a:endParaRPr lang="vi-VN" sz="1500" dirty="0"/>
        </a:p>
      </dgm:t>
    </dgm:pt>
    <dgm:pt modelId="{E6EAF410-C625-412D-AAC4-817F1CE602B2}" type="parTrans" cxnId="{562F3DF5-C3A5-4A1E-B109-2D74A8D9885A}">
      <dgm:prSet/>
      <dgm:spPr/>
      <dgm:t>
        <a:bodyPr/>
        <a:lstStyle/>
        <a:p>
          <a:endParaRPr lang="vi-VN"/>
        </a:p>
      </dgm:t>
    </dgm:pt>
    <dgm:pt modelId="{441830F5-96A9-4EE2-AAAF-A0AD4507B6ED}" type="sibTrans" cxnId="{562F3DF5-C3A5-4A1E-B109-2D74A8D9885A}">
      <dgm:prSet/>
      <dgm:spPr/>
      <dgm:t>
        <a:bodyPr/>
        <a:lstStyle/>
        <a:p>
          <a:endParaRPr lang="vi-VN"/>
        </a:p>
      </dgm:t>
    </dgm:pt>
    <dgm:pt modelId="{836BEFB6-B36B-41D8-89E4-70D8D998BBC5}">
      <dgm:prSet phldrT="[Text]"/>
      <dgm:spPr/>
      <dgm:t>
        <a:bodyPr/>
        <a:lstStyle/>
        <a:p>
          <a:r>
            <a:rPr lang="vi-VN" dirty="0" smtClean="0"/>
            <a:t>Thủng</a:t>
          </a:r>
          <a:endParaRPr lang="vi-VN" dirty="0"/>
        </a:p>
      </dgm:t>
    </dgm:pt>
    <dgm:pt modelId="{2016DA89-D055-4A0F-9C52-F3E2A77918C3}" type="sibTrans" cxnId="{F0AEEBDA-E284-4A71-BB8A-719250F4E062}">
      <dgm:prSet/>
      <dgm:spPr/>
      <dgm:t>
        <a:bodyPr/>
        <a:lstStyle/>
        <a:p>
          <a:endParaRPr lang="vi-VN"/>
        </a:p>
      </dgm:t>
    </dgm:pt>
    <dgm:pt modelId="{7D4A7D84-386E-48A6-8145-2B3DF55D477D}" type="parTrans" cxnId="{F0AEEBDA-E284-4A71-BB8A-719250F4E062}">
      <dgm:prSet/>
      <dgm:spPr/>
      <dgm:t>
        <a:bodyPr/>
        <a:lstStyle/>
        <a:p>
          <a:endParaRPr lang="vi-VN"/>
        </a:p>
      </dgm:t>
    </dgm:pt>
    <dgm:pt modelId="{0761C95B-E2A2-4BE0-9F00-6212310A6810}" type="pres">
      <dgm:prSet presAssocID="{776222CA-DB23-4EB2-8748-11557085CD5F}" presName="cycleMatrixDiagram" presStyleCnt="0">
        <dgm:presLayoutVars>
          <dgm:chMax val="1"/>
          <dgm:dir/>
          <dgm:animLvl val="lvl"/>
          <dgm:resizeHandles val="exact"/>
        </dgm:presLayoutVars>
      </dgm:prSet>
      <dgm:spPr/>
      <dgm:t>
        <a:bodyPr/>
        <a:lstStyle/>
        <a:p>
          <a:endParaRPr lang="en-US"/>
        </a:p>
      </dgm:t>
    </dgm:pt>
    <dgm:pt modelId="{00585B33-5216-4625-807E-CFBCB23DF690}" type="pres">
      <dgm:prSet presAssocID="{776222CA-DB23-4EB2-8748-11557085CD5F}" presName="children" presStyleCnt="0"/>
      <dgm:spPr/>
    </dgm:pt>
    <dgm:pt modelId="{3B8A78CD-C1C6-4107-93B8-B615A22FC271}" type="pres">
      <dgm:prSet presAssocID="{776222CA-DB23-4EB2-8748-11557085CD5F}" presName="child1group" presStyleCnt="0"/>
      <dgm:spPr/>
    </dgm:pt>
    <dgm:pt modelId="{C6290767-E9A6-4706-B921-AF7A42F2705F}" type="pres">
      <dgm:prSet presAssocID="{776222CA-DB23-4EB2-8748-11557085CD5F}" presName="child1" presStyleLbl="bgAcc1" presStyleIdx="0" presStyleCnt="4" custLinFactNeighborX="1208" custLinFactNeighborY="14587"/>
      <dgm:spPr/>
      <dgm:t>
        <a:bodyPr/>
        <a:lstStyle/>
        <a:p>
          <a:endParaRPr lang="vi-VN"/>
        </a:p>
      </dgm:t>
    </dgm:pt>
    <dgm:pt modelId="{26A9B3D8-972D-4398-AA7E-0453C39055DD}" type="pres">
      <dgm:prSet presAssocID="{776222CA-DB23-4EB2-8748-11557085CD5F}" presName="child1Text" presStyleLbl="bgAcc1" presStyleIdx="0" presStyleCnt="4">
        <dgm:presLayoutVars>
          <dgm:bulletEnabled val="1"/>
        </dgm:presLayoutVars>
      </dgm:prSet>
      <dgm:spPr/>
      <dgm:t>
        <a:bodyPr/>
        <a:lstStyle/>
        <a:p>
          <a:endParaRPr lang="vi-VN"/>
        </a:p>
      </dgm:t>
    </dgm:pt>
    <dgm:pt modelId="{819CCD4B-78F1-4E4C-960A-86A4C11E37F3}" type="pres">
      <dgm:prSet presAssocID="{776222CA-DB23-4EB2-8748-11557085CD5F}" presName="child2group" presStyleCnt="0"/>
      <dgm:spPr/>
    </dgm:pt>
    <dgm:pt modelId="{55AFD50E-DBED-4FA8-957B-7CA032F91416}" type="pres">
      <dgm:prSet presAssocID="{776222CA-DB23-4EB2-8748-11557085CD5F}" presName="child2" presStyleLbl="bgAcc1" presStyleIdx="1" presStyleCnt="4" custScaleX="128598" custLinFactNeighborX="20705" custLinFactNeighborY="9057"/>
      <dgm:spPr/>
      <dgm:t>
        <a:bodyPr/>
        <a:lstStyle/>
        <a:p>
          <a:endParaRPr lang="vi-VN"/>
        </a:p>
      </dgm:t>
    </dgm:pt>
    <dgm:pt modelId="{FB3CF058-6919-4515-9DA7-29A2DF745902}" type="pres">
      <dgm:prSet presAssocID="{776222CA-DB23-4EB2-8748-11557085CD5F}" presName="child2Text" presStyleLbl="bgAcc1" presStyleIdx="1" presStyleCnt="4">
        <dgm:presLayoutVars>
          <dgm:bulletEnabled val="1"/>
        </dgm:presLayoutVars>
      </dgm:prSet>
      <dgm:spPr/>
      <dgm:t>
        <a:bodyPr/>
        <a:lstStyle/>
        <a:p>
          <a:endParaRPr lang="vi-VN"/>
        </a:p>
      </dgm:t>
    </dgm:pt>
    <dgm:pt modelId="{5A4D8CC0-B816-43DF-A6A6-3601241F9363}" type="pres">
      <dgm:prSet presAssocID="{776222CA-DB23-4EB2-8748-11557085CD5F}" presName="child3group" presStyleCnt="0"/>
      <dgm:spPr/>
    </dgm:pt>
    <dgm:pt modelId="{EA2CD561-E333-49C4-A1D4-687176CBE9BE}" type="pres">
      <dgm:prSet presAssocID="{776222CA-DB23-4EB2-8748-11557085CD5F}" presName="child3" presStyleLbl="bgAcc1" presStyleIdx="2" presStyleCnt="4" custScaleX="122379" custScaleY="175374" custLinFactNeighborX="39227" custLinFactNeighborY="-19154"/>
      <dgm:spPr/>
      <dgm:t>
        <a:bodyPr/>
        <a:lstStyle/>
        <a:p>
          <a:endParaRPr lang="vi-VN"/>
        </a:p>
      </dgm:t>
    </dgm:pt>
    <dgm:pt modelId="{0D67762B-2140-495B-BE45-93B3C32EC45F}" type="pres">
      <dgm:prSet presAssocID="{776222CA-DB23-4EB2-8748-11557085CD5F}" presName="child3Text" presStyleLbl="bgAcc1" presStyleIdx="2" presStyleCnt="4">
        <dgm:presLayoutVars>
          <dgm:bulletEnabled val="1"/>
        </dgm:presLayoutVars>
      </dgm:prSet>
      <dgm:spPr/>
      <dgm:t>
        <a:bodyPr/>
        <a:lstStyle/>
        <a:p>
          <a:endParaRPr lang="vi-VN"/>
        </a:p>
      </dgm:t>
    </dgm:pt>
    <dgm:pt modelId="{C3A4EB83-8B6E-4E3C-90EA-269996E6079C}" type="pres">
      <dgm:prSet presAssocID="{776222CA-DB23-4EB2-8748-11557085CD5F}" presName="child4group" presStyleCnt="0"/>
      <dgm:spPr/>
    </dgm:pt>
    <dgm:pt modelId="{708D5139-38A1-4047-A14C-FE8582E2D2EF}" type="pres">
      <dgm:prSet presAssocID="{776222CA-DB23-4EB2-8748-11557085CD5F}" presName="child4" presStyleLbl="bgAcc1" presStyleIdx="3" presStyleCnt="4"/>
      <dgm:spPr/>
      <dgm:t>
        <a:bodyPr/>
        <a:lstStyle/>
        <a:p>
          <a:endParaRPr lang="vi-VN"/>
        </a:p>
      </dgm:t>
    </dgm:pt>
    <dgm:pt modelId="{AF65263F-2CFE-464D-8A88-FA0C95F1F2BB}" type="pres">
      <dgm:prSet presAssocID="{776222CA-DB23-4EB2-8748-11557085CD5F}" presName="child4Text" presStyleLbl="bgAcc1" presStyleIdx="3" presStyleCnt="4">
        <dgm:presLayoutVars>
          <dgm:bulletEnabled val="1"/>
        </dgm:presLayoutVars>
      </dgm:prSet>
      <dgm:spPr/>
      <dgm:t>
        <a:bodyPr/>
        <a:lstStyle/>
        <a:p>
          <a:endParaRPr lang="vi-VN"/>
        </a:p>
      </dgm:t>
    </dgm:pt>
    <dgm:pt modelId="{17FFD032-B809-4F3B-AAC5-EB79ED46AC40}" type="pres">
      <dgm:prSet presAssocID="{776222CA-DB23-4EB2-8748-11557085CD5F}" presName="childPlaceholder" presStyleCnt="0"/>
      <dgm:spPr/>
    </dgm:pt>
    <dgm:pt modelId="{549773B1-4E03-450A-B73C-5DCCBD34C025}" type="pres">
      <dgm:prSet presAssocID="{776222CA-DB23-4EB2-8748-11557085CD5F}" presName="circle" presStyleCnt="0"/>
      <dgm:spPr/>
    </dgm:pt>
    <dgm:pt modelId="{E6A66EAD-CB69-4294-BD67-A69025E1E8D1}" type="pres">
      <dgm:prSet presAssocID="{776222CA-DB23-4EB2-8748-11557085CD5F}" presName="quadrant1" presStyleLbl="node1" presStyleIdx="0" presStyleCnt="4">
        <dgm:presLayoutVars>
          <dgm:chMax val="1"/>
          <dgm:bulletEnabled val="1"/>
        </dgm:presLayoutVars>
      </dgm:prSet>
      <dgm:spPr/>
      <dgm:t>
        <a:bodyPr/>
        <a:lstStyle/>
        <a:p>
          <a:endParaRPr lang="vi-VN"/>
        </a:p>
      </dgm:t>
    </dgm:pt>
    <dgm:pt modelId="{E78D4D0A-E635-47DD-BEFF-9BBA056A68F5}" type="pres">
      <dgm:prSet presAssocID="{776222CA-DB23-4EB2-8748-11557085CD5F}" presName="quadrant2" presStyleLbl="node1" presStyleIdx="1" presStyleCnt="4">
        <dgm:presLayoutVars>
          <dgm:chMax val="1"/>
          <dgm:bulletEnabled val="1"/>
        </dgm:presLayoutVars>
      </dgm:prSet>
      <dgm:spPr/>
      <dgm:t>
        <a:bodyPr/>
        <a:lstStyle/>
        <a:p>
          <a:endParaRPr lang="vi-VN"/>
        </a:p>
      </dgm:t>
    </dgm:pt>
    <dgm:pt modelId="{655A1863-2CB5-4BEA-A477-460D9588E7D2}" type="pres">
      <dgm:prSet presAssocID="{776222CA-DB23-4EB2-8748-11557085CD5F}" presName="quadrant3" presStyleLbl="node1" presStyleIdx="2" presStyleCnt="4">
        <dgm:presLayoutVars>
          <dgm:chMax val="1"/>
          <dgm:bulletEnabled val="1"/>
        </dgm:presLayoutVars>
      </dgm:prSet>
      <dgm:spPr/>
      <dgm:t>
        <a:bodyPr/>
        <a:lstStyle/>
        <a:p>
          <a:endParaRPr lang="vi-VN"/>
        </a:p>
      </dgm:t>
    </dgm:pt>
    <dgm:pt modelId="{C643BF65-53F9-403D-BB53-B52AC92A9FA5}" type="pres">
      <dgm:prSet presAssocID="{776222CA-DB23-4EB2-8748-11557085CD5F}" presName="quadrant4" presStyleLbl="node1" presStyleIdx="3" presStyleCnt="4">
        <dgm:presLayoutVars>
          <dgm:chMax val="1"/>
          <dgm:bulletEnabled val="1"/>
        </dgm:presLayoutVars>
      </dgm:prSet>
      <dgm:spPr/>
      <dgm:t>
        <a:bodyPr/>
        <a:lstStyle/>
        <a:p>
          <a:endParaRPr lang="vi-VN"/>
        </a:p>
      </dgm:t>
    </dgm:pt>
    <dgm:pt modelId="{F5238C42-69DD-4B88-8721-48D92BB6C70F}" type="pres">
      <dgm:prSet presAssocID="{776222CA-DB23-4EB2-8748-11557085CD5F}" presName="quadrantPlaceholder" presStyleCnt="0"/>
      <dgm:spPr/>
    </dgm:pt>
    <dgm:pt modelId="{F399FD37-FD7B-48C2-A083-443C4EC94D07}" type="pres">
      <dgm:prSet presAssocID="{776222CA-DB23-4EB2-8748-11557085CD5F}" presName="center1" presStyleLbl="fgShp" presStyleIdx="0" presStyleCnt="2" custFlipVert="1" custFlipHor="1" custScaleX="7102" custScaleY="18328" custLinFactX="87399" custLinFactY="-139474" custLinFactNeighborX="100000" custLinFactNeighborY="-200000"/>
      <dgm:spPr/>
      <dgm:t>
        <a:bodyPr/>
        <a:lstStyle/>
        <a:p>
          <a:endParaRPr lang="vi-VN"/>
        </a:p>
      </dgm:t>
    </dgm:pt>
    <dgm:pt modelId="{896B0700-87A6-46FA-9B09-02E70DFC76A5}" type="pres">
      <dgm:prSet presAssocID="{776222CA-DB23-4EB2-8748-11557085CD5F}" presName="center2" presStyleLbl="fgShp" presStyleIdx="1" presStyleCnt="2" custFlipVert="1" custFlipHor="1" custScaleX="7102" custScaleY="36118" custLinFactX="-200000" custLinFactY="12087" custLinFactNeighborX="-239925" custLinFactNeighborY="100000"/>
      <dgm:spPr/>
    </dgm:pt>
  </dgm:ptLst>
  <dgm:cxnLst>
    <dgm:cxn modelId="{9A3EB9FB-3279-4A12-AD10-A2AEC36AD798}" type="presOf" srcId="{1264C27A-6005-4EB3-8A27-A0B9E0C4D611}" destId="{655A1863-2CB5-4BEA-A477-460D9588E7D2}" srcOrd="0" destOrd="0" presId="urn:microsoft.com/office/officeart/2005/8/layout/cycle4#1"/>
    <dgm:cxn modelId="{1BA69769-98C0-4815-9C9B-69409EB4FADE}" type="presOf" srcId="{07BFC8E2-E091-4773-931D-836B2A1A0880}" destId="{708D5139-38A1-4047-A14C-FE8582E2D2EF}" srcOrd="0" destOrd="0" presId="urn:microsoft.com/office/officeart/2005/8/layout/cycle4#1"/>
    <dgm:cxn modelId="{DE5F4BA7-04FF-4CA7-9859-E7B30C1838BA}" type="presOf" srcId="{661C4442-13B3-4D8C-8849-02A6832CE07B}" destId="{55AFD50E-DBED-4FA8-957B-7CA032F91416}" srcOrd="0" destOrd="1" presId="urn:microsoft.com/office/officeart/2005/8/layout/cycle4#1"/>
    <dgm:cxn modelId="{8089EE76-738D-4EB3-BD11-3BA0C6CBF106}" type="presOf" srcId="{661C4442-13B3-4D8C-8849-02A6832CE07B}" destId="{FB3CF058-6919-4515-9DA7-29A2DF745902}" srcOrd="1" destOrd="1" presId="urn:microsoft.com/office/officeart/2005/8/layout/cycle4#1"/>
    <dgm:cxn modelId="{AB3C3E65-399D-451E-9944-5D9882003079}" type="presOf" srcId="{6EA6BE3B-1D67-4D93-AC44-4367191943C6}" destId="{C643BF65-53F9-403D-BB53-B52AC92A9FA5}" srcOrd="0" destOrd="0" presId="urn:microsoft.com/office/officeart/2005/8/layout/cycle4#1"/>
    <dgm:cxn modelId="{0FBF7E2C-9D9B-4ED6-9E28-891083E2B98B}" type="presOf" srcId="{07BFC8E2-E091-4773-931D-836B2A1A0880}" destId="{AF65263F-2CFE-464D-8A88-FA0C95F1F2BB}" srcOrd="1" destOrd="0" presId="urn:microsoft.com/office/officeart/2005/8/layout/cycle4#1"/>
    <dgm:cxn modelId="{09A24708-5F88-4771-A6C7-0D0B03D438A0}" srcId="{836BEFB6-B36B-41D8-89E4-70D8D998BBC5}" destId="{EAE212F8-3030-4A3E-8477-F5423B4A3D46}" srcOrd="0" destOrd="0" parTransId="{CE5C75DB-DC20-4AF5-9D51-312BE838C8DA}" sibTransId="{2DD22ABC-3C80-4BF2-B470-0546D3E858D3}"/>
    <dgm:cxn modelId="{3B732308-8B8B-46A0-88AE-5A7A4CA549B6}" type="presOf" srcId="{D1448602-3555-49B9-AC8D-56038CDA6A7F}" destId="{C6290767-E9A6-4706-B921-AF7A42F2705F}" srcOrd="0" destOrd="1" presId="urn:microsoft.com/office/officeart/2005/8/layout/cycle4#1"/>
    <dgm:cxn modelId="{A89038E4-FC00-4CE4-96B2-6A8CA253EF16}" type="presOf" srcId="{02174EC7-B323-47F8-A68C-6B69DF80E1B1}" destId="{C6290767-E9A6-4706-B921-AF7A42F2705F}" srcOrd="0" destOrd="0" presId="urn:microsoft.com/office/officeart/2005/8/layout/cycle4#1"/>
    <dgm:cxn modelId="{8A056F15-9A51-43EC-B50A-8D35435BC823}" type="presOf" srcId="{EAE212F8-3030-4A3E-8477-F5423B4A3D46}" destId="{55AFD50E-DBED-4FA8-957B-7CA032F91416}" srcOrd="0" destOrd="0" presId="urn:microsoft.com/office/officeart/2005/8/layout/cycle4#1"/>
    <dgm:cxn modelId="{109D1783-EC21-4B6A-B28F-0C28F3BB8966}" srcId="{9027E7B7-D965-4EC5-AE9F-26BBC1DE0050}" destId="{02174EC7-B323-47F8-A68C-6B69DF80E1B1}" srcOrd="0" destOrd="0" parTransId="{B0C59B8F-18AA-4633-AAF5-D7D22EEC0166}" sibTransId="{9FE9EB67-5FD4-445F-95BA-D0471EAD02BF}"/>
    <dgm:cxn modelId="{BE5528B1-F7C9-4A0D-8B45-A7A0FD65C42F}" type="presOf" srcId="{EAE212F8-3030-4A3E-8477-F5423B4A3D46}" destId="{FB3CF058-6919-4515-9DA7-29A2DF745902}" srcOrd="1" destOrd="0" presId="urn:microsoft.com/office/officeart/2005/8/layout/cycle4#1"/>
    <dgm:cxn modelId="{DA231C93-237A-45C5-9D9F-4D3C9AF29890}" srcId="{776222CA-DB23-4EB2-8748-11557085CD5F}" destId="{6EA6BE3B-1D67-4D93-AC44-4367191943C6}" srcOrd="3" destOrd="0" parTransId="{82ED162E-D7F3-4335-9B79-6C3A90DBC959}" sibTransId="{12245FBB-AE7E-401B-A177-BFC05A41233D}"/>
    <dgm:cxn modelId="{811C4D64-5E62-4C19-B860-22F3BFD571AF}" type="presOf" srcId="{D1448602-3555-49B9-AC8D-56038CDA6A7F}" destId="{26A9B3D8-972D-4398-AA7E-0453C39055DD}" srcOrd="1" destOrd="1" presId="urn:microsoft.com/office/officeart/2005/8/layout/cycle4#1"/>
    <dgm:cxn modelId="{562F3DF5-C3A5-4A1E-B109-2D74A8D9885A}" srcId="{836BEFB6-B36B-41D8-89E4-70D8D998BBC5}" destId="{661C4442-13B3-4D8C-8849-02A6832CE07B}" srcOrd="1" destOrd="0" parTransId="{E6EAF410-C625-412D-AAC4-817F1CE602B2}" sibTransId="{441830F5-96A9-4EE2-AAAF-A0AD4507B6ED}"/>
    <dgm:cxn modelId="{4B0EEDA2-4EF3-43D8-B65B-99F7FDB5459B}" type="presOf" srcId="{02174EC7-B323-47F8-A68C-6B69DF80E1B1}" destId="{26A9B3D8-972D-4398-AA7E-0453C39055DD}" srcOrd="1" destOrd="0" presId="urn:microsoft.com/office/officeart/2005/8/layout/cycle4#1"/>
    <dgm:cxn modelId="{11856DE6-6CED-4332-A8F5-3BDE0DF485E7}" type="presOf" srcId="{836BEFB6-B36B-41D8-89E4-70D8D998BBC5}" destId="{E78D4D0A-E635-47DD-BEFF-9BBA056A68F5}" srcOrd="0" destOrd="0" presId="urn:microsoft.com/office/officeart/2005/8/layout/cycle4#1"/>
    <dgm:cxn modelId="{1A5A7D01-8C85-445F-9362-2263CD9195FE}" srcId="{776222CA-DB23-4EB2-8748-11557085CD5F}" destId="{9027E7B7-D965-4EC5-AE9F-26BBC1DE0050}" srcOrd="0" destOrd="0" parTransId="{489EB36D-BE79-4A9A-A616-418AD26ECCAA}" sibTransId="{B6523DB7-C279-47B5-B2BE-96266F1F2C18}"/>
    <dgm:cxn modelId="{C15CF9AD-554D-469B-AC87-AB0938E497C5}" type="presOf" srcId="{3B1953C7-F6D1-4571-896F-14D6B68A3246}" destId="{0D67762B-2140-495B-BE45-93B3C32EC45F}" srcOrd="1" destOrd="0" presId="urn:microsoft.com/office/officeart/2005/8/layout/cycle4#1"/>
    <dgm:cxn modelId="{6DC4BB9D-C9D2-4C24-A0E4-6886158535AB}" srcId="{1264C27A-6005-4EB3-8A27-A0B9E0C4D611}" destId="{3B1953C7-F6D1-4571-896F-14D6B68A3246}" srcOrd="0" destOrd="0" parTransId="{4424AF8F-30D9-4FAB-9BD6-B4F565F1A229}" sibTransId="{5639AD09-B2E4-49FD-9D0F-7E6254FFF91F}"/>
    <dgm:cxn modelId="{FE20EFE3-A6C3-4327-A1EA-F1E83FF0E720}" type="presOf" srcId="{3B1953C7-F6D1-4571-896F-14D6B68A3246}" destId="{EA2CD561-E333-49C4-A1D4-687176CBE9BE}" srcOrd="0" destOrd="0" presId="urn:microsoft.com/office/officeart/2005/8/layout/cycle4#1"/>
    <dgm:cxn modelId="{6A6345E5-45B2-4E7E-83EB-E38235DFDB72}" srcId="{9027E7B7-D965-4EC5-AE9F-26BBC1DE0050}" destId="{D1448602-3555-49B9-AC8D-56038CDA6A7F}" srcOrd="1" destOrd="0" parTransId="{3E7C0CE4-E154-4AE4-A95A-6F54E7ACED10}" sibTransId="{E6A27576-408D-46D2-AA01-4629457DB323}"/>
    <dgm:cxn modelId="{56B3C7F6-0E92-46C2-AF02-A28025793F3E}" type="presOf" srcId="{9027E7B7-D965-4EC5-AE9F-26BBC1DE0050}" destId="{E6A66EAD-CB69-4294-BD67-A69025E1E8D1}" srcOrd="0" destOrd="0" presId="urn:microsoft.com/office/officeart/2005/8/layout/cycle4#1"/>
    <dgm:cxn modelId="{F0AEEBDA-E284-4A71-BB8A-719250F4E062}" srcId="{776222CA-DB23-4EB2-8748-11557085CD5F}" destId="{836BEFB6-B36B-41D8-89E4-70D8D998BBC5}" srcOrd="1" destOrd="0" parTransId="{7D4A7D84-386E-48A6-8145-2B3DF55D477D}" sibTransId="{2016DA89-D055-4A0F-9C52-F3E2A77918C3}"/>
    <dgm:cxn modelId="{928C0E9B-0EAE-48D5-BDDB-4318A608967D}" srcId="{776222CA-DB23-4EB2-8748-11557085CD5F}" destId="{1264C27A-6005-4EB3-8A27-A0B9E0C4D611}" srcOrd="2" destOrd="0" parTransId="{B7EDCB87-ABB0-41A9-A4AE-343443994554}" sibTransId="{F71F669C-4BC6-42CF-8789-FBB156A4C5C4}"/>
    <dgm:cxn modelId="{2D05F56F-A8B6-4C2C-A794-DA8D4BC57692}" type="presOf" srcId="{776222CA-DB23-4EB2-8748-11557085CD5F}" destId="{0761C95B-E2A2-4BE0-9F00-6212310A6810}" srcOrd="0" destOrd="0" presId="urn:microsoft.com/office/officeart/2005/8/layout/cycle4#1"/>
    <dgm:cxn modelId="{695ECCBE-3B35-4631-93F4-A30504C8415B}" srcId="{6EA6BE3B-1D67-4D93-AC44-4367191943C6}" destId="{07BFC8E2-E091-4773-931D-836B2A1A0880}" srcOrd="0" destOrd="0" parTransId="{F3A97715-4962-4073-A137-13168ABA58BF}" sibTransId="{BF8D41EA-AB2B-4CB0-BF16-350329A891D0}"/>
    <dgm:cxn modelId="{193245EB-3526-4847-B299-F7ACFB1E5197}" type="presParOf" srcId="{0761C95B-E2A2-4BE0-9F00-6212310A6810}" destId="{00585B33-5216-4625-807E-CFBCB23DF690}" srcOrd="0" destOrd="0" presId="urn:microsoft.com/office/officeart/2005/8/layout/cycle4#1"/>
    <dgm:cxn modelId="{5C519096-4BF7-4FA6-8F12-3618721D5CFF}" type="presParOf" srcId="{00585B33-5216-4625-807E-CFBCB23DF690}" destId="{3B8A78CD-C1C6-4107-93B8-B615A22FC271}" srcOrd="0" destOrd="0" presId="urn:microsoft.com/office/officeart/2005/8/layout/cycle4#1"/>
    <dgm:cxn modelId="{EE02BAC6-0E4D-45CF-A330-346E38236D3F}" type="presParOf" srcId="{3B8A78CD-C1C6-4107-93B8-B615A22FC271}" destId="{C6290767-E9A6-4706-B921-AF7A42F2705F}" srcOrd="0" destOrd="0" presId="urn:microsoft.com/office/officeart/2005/8/layout/cycle4#1"/>
    <dgm:cxn modelId="{67F2FCC1-F454-40DE-867D-08829A65311F}" type="presParOf" srcId="{3B8A78CD-C1C6-4107-93B8-B615A22FC271}" destId="{26A9B3D8-972D-4398-AA7E-0453C39055DD}" srcOrd="1" destOrd="0" presId="urn:microsoft.com/office/officeart/2005/8/layout/cycle4#1"/>
    <dgm:cxn modelId="{70C8FEEF-F15C-4F13-A811-88293344930B}" type="presParOf" srcId="{00585B33-5216-4625-807E-CFBCB23DF690}" destId="{819CCD4B-78F1-4E4C-960A-86A4C11E37F3}" srcOrd="1" destOrd="0" presId="urn:microsoft.com/office/officeart/2005/8/layout/cycle4#1"/>
    <dgm:cxn modelId="{351E3508-1152-4068-B8CC-199BC160264B}" type="presParOf" srcId="{819CCD4B-78F1-4E4C-960A-86A4C11E37F3}" destId="{55AFD50E-DBED-4FA8-957B-7CA032F91416}" srcOrd="0" destOrd="0" presId="urn:microsoft.com/office/officeart/2005/8/layout/cycle4#1"/>
    <dgm:cxn modelId="{AF92901B-D033-4FCE-9A02-F8F9915E3D40}" type="presParOf" srcId="{819CCD4B-78F1-4E4C-960A-86A4C11E37F3}" destId="{FB3CF058-6919-4515-9DA7-29A2DF745902}" srcOrd="1" destOrd="0" presId="urn:microsoft.com/office/officeart/2005/8/layout/cycle4#1"/>
    <dgm:cxn modelId="{4884BEAC-8971-4233-B236-4E9005407B32}" type="presParOf" srcId="{00585B33-5216-4625-807E-CFBCB23DF690}" destId="{5A4D8CC0-B816-43DF-A6A6-3601241F9363}" srcOrd="2" destOrd="0" presId="urn:microsoft.com/office/officeart/2005/8/layout/cycle4#1"/>
    <dgm:cxn modelId="{5D02E14F-3228-4134-834A-454E93D8B158}" type="presParOf" srcId="{5A4D8CC0-B816-43DF-A6A6-3601241F9363}" destId="{EA2CD561-E333-49C4-A1D4-687176CBE9BE}" srcOrd="0" destOrd="0" presId="urn:microsoft.com/office/officeart/2005/8/layout/cycle4#1"/>
    <dgm:cxn modelId="{1703B469-A098-4AF0-81AF-11BC2DBF2792}" type="presParOf" srcId="{5A4D8CC0-B816-43DF-A6A6-3601241F9363}" destId="{0D67762B-2140-495B-BE45-93B3C32EC45F}" srcOrd="1" destOrd="0" presId="urn:microsoft.com/office/officeart/2005/8/layout/cycle4#1"/>
    <dgm:cxn modelId="{46C97635-2C08-4F7D-92E0-8E549667A472}" type="presParOf" srcId="{00585B33-5216-4625-807E-CFBCB23DF690}" destId="{C3A4EB83-8B6E-4E3C-90EA-269996E6079C}" srcOrd="3" destOrd="0" presId="urn:microsoft.com/office/officeart/2005/8/layout/cycle4#1"/>
    <dgm:cxn modelId="{F90CFC96-6531-4A10-BF7F-BE17298BF221}" type="presParOf" srcId="{C3A4EB83-8B6E-4E3C-90EA-269996E6079C}" destId="{708D5139-38A1-4047-A14C-FE8582E2D2EF}" srcOrd="0" destOrd="0" presId="urn:microsoft.com/office/officeart/2005/8/layout/cycle4#1"/>
    <dgm:cxn modelId="{143F7ED2-F299-4DA7-9E6F-A28068DF47DB}" type="presParOf" srcId="{C3A4EB83-8B6E-4E3C-90EA-269996E6079C}" destId="{AF65263F-2CFE-464D-8A88-FA0C95F1F2BB}" srcOrd="1" destOrd="0" presId="urn:microsoft.com/office/officeart/2005/8/layout/cycle4#1"/>
    <dgm:cxn modelId="{E4374CDE-112E-4F18-8D98-2C53013CA9E8}" type="presParOf" srcId="{00585B33-5216-4625-807E-CFBCB23DF690}" destId="{17FFD032-B809-4F3B-AAC5-EB79ED46AC40}" srcOrd="4" destOrd="0" presId="urn:microsoft.com/office/officeart/2005/8/layout/cycle4#1"/>
    <dgm:cxn modelId="{C3837D79-F039-4150-B735-68E5EAC6A91E}" type="presParOf" srcId="{0761C95B-E2A2-4BE0-9F00-6212310A6810}" destId="{549773B1-4E03-450A-B73C-5DCCBD34C025}" srcOrd="1" destOrd="0" presId="urn:microsoft.com/office/officeart/2005/8/layout/cycle4#1"/>
    <dgm:cxn modelId="{FDB06B39-9534-4F30-90C4-E1FB9B18E901}" type="presParOf" srcId="{549773B1-4E03-450A-B73C-5DCCBD34C025}" destId="{E6A66EAD-CB69-4294-BD67-A69025E1E8D1}" srcOrd="0" destOrd="0" presId="urn:microsoft.com/office/officeart/2005/8/layout/cycle4#1"/>
    <dgm:cxn modelId="{266CCFB1-F5D3-4FAE-B1D2-B2DDA50A5B58}" type="presParOf" srcId="{549773B1-4E03-450A-B73C-5DCCBD34C025}" destId="{E78D4D0A-E635-47DD-BEFF-9BBA056A68F5}" srcOrd="1" destOrd="0" presId="urn:microsoft.com/office/officeart/2005/8/layout/cycle4#1"/>
    <dgm:cxn modelId="{D8F89FEF-4417-4285-8839-ECB06D917B47}" type="presParOf" srcId="{549773B1-4E03-450A-B73C-5DCCBD34C025}" destId="{655A1863-2CB5-4BEA-A477-460D9588E7D2}" srcOrd="2" destOrd="0" presId="urn:microsoft.com/office/officeart/2005/8/layout/cycle4#1"/>
    <dgm:cxn modelId="{F5BB35AA-08AE-4E8B-8351-B94EB3A1FCB4}" type="presParOf" srcId="{549773B1-4E03-450A-B73C-5DCCBD34C025}" destId="{C643BF65-53F9-403D-BB53-B52AC92A9FA5}" srcOrd="3" destOrd="0" presId="urn:microsoft.com/office/officeart/2005/8/layout/cycle4#1"/>
    <dgm:cxn modelId="{CFEF5760-3651-4FFD-B4F8-343489220949}" type="presParOf" srcId="{549773B1-4E03-450A-B73C-5DCCBD34C025}" destId="{F5238C42-69DD-4B88-8721-48D92BB6C70F}" srcOrd="4" destOrd="0" presId="urn:microsoft.com/office/officeart/2005/8/layout/cycle4#1"/>
    <dgm:cxn modelId="{88D32DB2-FA29-4463-A42B-58CA3BD3C66D}" type="presParOf" srcId="{0761C95B-E2A2-4BE0-9F00-6212310A6810}" destId="{F399FD37-FD7B-48C2-A083-443C4EC94D07}" srcOrd="2" destOrd="0" presId="urn:microsoft.com/office/officeart/2005/8/layout/cycle4#1"/>
    <dgm:cxn modelId="{C6619070-9101-41B3-A613-6CC7A81E9A1D}" type="presParOf" srcId="{0761C95B-E2A2-4BE0-9F00-6212310A6810}" destId="{896B0700-87A6-46FA-9B09-02E70DFC76A5}"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CD561-E333-49C4-A1D4-687176CBE9BE}">
      <dsp:nvSpPr>
        <dsp:cNvPr id="0" name=""/>
        <dsp:cNvSpPr/>
      </dsp:nvSpPr>
      <dsp:spPr>
        <a:xfrm>
          <a:off x="5184572" y="2016221"/>
          <a:ext cx="2603347" cy="2416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vi-VN" sz="1500" kern="1200" dirty="0" smtClean="0"/>
            <a:t>Nặng bụng sau ăn. </a:t>
          </a:r>
          <a:r>
            <a:rPr lang="vi-VN" sz="1500" kern="1200" dirty="0" smtClean="0"/>
            <a:t>Nôn </a:t>
          </a:r>
          <a:r>
            <a:rPr lang="vi-VN" sz="1500" kern="1200" dirty="0" smtClean="0"/>
            <a:t>ra thức ăn cũ &gt; 24 giờ. Dấu óc ách dạ dày lúc đói và dấu Bouveret. Gầy và dấu mất nước.</a:t>
          </a:r>
          <a:endParaRPr lang="vi-VN" sz="1500" kern="1200" dirty="0"/>
        </a:p>
      </dsp:txBody>
      <dsp:txXfrm>
        <a:off x="6018662" y="2673469"/>
        <a:ext cx="1716171" cy="1706314"/>
      </dsp:txXfrm>
    </dsp:sp>
    <dsp:sp modelId="{708D5139-38A1-4047-A14C-FE8582E2D2EF}">
      <dsp:nvSpPr>
        <dsp:cNvPr id="0" name=""/>
        <dsp:cNvSpPr/>
      </dsp:nvSpPr>
      <dsp:spPr>
        <a:xfrm>
          <a:off x="1117305" y="2799488"/>
          <a:ext cx="2127282" cy="13779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vi-VN" sz="1500" kern="1200" dirty="0" smtClean="0"/>
            <a:t>5-10%. &gt; 10 năm. Loét tá tràng hiếm gặp</a:t>
          </a:r>
          <a:endParaRPr lang="vi-VN" sz="1500" kern="1200" dirty="0"/>
        </a:p>
      </dsp:txBody>
      <dsp:txXfrm>
        <a:off x="1147575" y="3174257"/>
        <a:ext cx="1428557" cy="972957"/>
      </dsp:txXfrm>
    </dsp:sp>
    <dsp:sp modelId="{55AFD50E-DBED-4FA8-957B-7CA032F91416}">
      <dsp:nvSpPr>
        <dsp:cNvPr id="0" name=""/>
        <dsp:cNvSpPr/>
      </dsp:nvSpPr>
      <dsp:spPr>
        <a:xfrm>
          <a:off x="4724409" y="-3949"/>
          <a:ext cx="2735642" cy="13779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vi-VN" sz="1500" kern="1200" dirty="0" smtClean="0"/>
            <a:t>6%. Ở đàn ông nhiều hơn.</a:t>
          </a:r>
          <a:endParaRPr lang="vi-VN" sz="1500" kern="1200" dirty="0"/>
        </a:p>
        <a:p>
          <a:pPr marL="114300" lvl="1" indent="-114300" algn="l" defTabSz="666750">
            <a:lnSpc>
              <a:spcPct val="90000"/>
            </a:lnSpc>
            <a:spcBef>
              <a:spcPct val="0"/>
            </a:spcBef>
            <a:spcAft>
              <a:spcPct val="15000"/>
            </a:spcAft>
            <a:buChar char="••"/>
          </a:pPr>
          <a:r>
            <a:rPr lang="vi-VN" sz="1500" kern="1200" dirty="0" smtClean="0"/>
            <a:t>khởi đầu bằng cơn đau dữ dội kiểu dao đâm</a:t>
          </a:r>
          <a:endParaRPr lang="vi-VN" sz="1500" kern="1200" dirty="0"/>
        </a:p>
      </dsp:txBody>
      <dsp:txXfrm>
        <a:off x="5575371" y="26321"/>
        <a:ext cx="1854410" cy="972957"/>
      </dsp:txXfrm>
    </dsp:sp>
    <dsp:sp modelId="{C6290767-E9A6-4706-B921-AF7A42F2705F}">
      <dsp:nvSpPr>
        <dsp:cNvPr id="0" name=""/>
        <dsp:cNvSpPr/>
      </dsp:nvSpPr>
      <dsp:spPr>
        <a:xfrm>
          <a:off x="1143003" y="72253"/>
          <a:ext cx="2127282" cy="13779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vi-VN" sz="1500" kern="1200" dirty="0" smtClean="0"/>
            <a:t>Khó đánh giá tần số chính xác</a:t>
          </a:r>
          <a:endParaRPr lang="vi-VN" sz="1500" kern="1200" dirty="0"/>
        </a:p>
        <a:p>
          <a:pPr marL="114300" lvl="1" indent="-114300" algn="l" defTabSz="666750">
            <a:lnSpc>
              <a:spcPct val="90000"/>
            </a:lnSpc>
            <a:spcBef>
              <a:spcPct val="0"/>
            </a:spcBef>
            <a:spcAft>
              <a:spcPct val="15000"/>
            </a:spcAft>
            <a:buChar char="••"/>
          </a:pPr>
          <a:r>
            <a:rPr lang="vi-VN" sz="1500" kern="1200" dirty="0" smtClean="0"/>
            <a:t>15 – 20%</a:t>
          </a:r>
          <a:endParaRPr lang="vi-VN" sz="1500" kern="1200" dirty="0"/>
        </a:p>
      </dsp:txBody>
      <dsp:txXfrm>
        <a:off x="1173273" y="102523"/>
        <a:ext cx="1428557" cy="972957"/>
      </dsp:txXfrm>
    </dsp:sp>
    <dsp:sp modelId="{E6A66EAD-CB69-4294-BD67-A69025E1E8D1}">
      <dsp:nvSpPr>
        <dsp:cNvPr id="0" name=""/>
        <dsp:cNvSpPr/>
      </dsp:nvSpPr>
      <dsp:spPr>
        <a:xfrm>
          <a:off x="2160787" y="376363"/>
          <a:ext cx="1864601" cy="1864601"/>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t>Chảy máu</a:t>
          </a:r>
          <a:endParaRPr lang="vi-VN" sz="2200" kern="1200" dirty="0"/>
        </a:p>
      </dsp:txBody>
      <dsp:txXfrm>
        <a:off x="2706916" y="922492"/>
        <a:ext cx="1318472" cy="1318472"/>
      </dsp:txXfrm>
    </dsp:sp>
    <dsp:sp modelId="{E78D4D0A-E635-47DD-BEFF-9BBA056A68F5}">
      <dsp:nvSpPr>
        <dsp:cNvPr id="0" name=""/>
        <dsp:cNvSpPr/>
      </dsp:nvSpPr>
      <dsp:spPr>
        <a:xfrm rot="5400000">
          <a:off x="4111514" y="376363"/>
          <a:ext cx="1864601" cy="1864601"/>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t>Thủng</a:t>
          </a:r>
          <a:endParaRPr lang="vi-VN" sz="2200" kern="1200" dirty="0"/>
        </a:p>
      </dsp:txBody>
      <dsp:txXfrm rot="-5400000">
        <a:off x="4111514" y="922492"/>
        <a:ext cx="1318472" cy="1318472"/>
      </dsp:txXfrm>
    </dsp:sp>
    <dsp:sp modelId="{655A1863-2CB5-4BEA-A477-460D9588E7D2}">
      <dsp:nvSpPr>
        <dsp:cNvPr id="0" name=""/>
        <dsp:cNvSpPr/>
      </dsp:nvSpPr>
      <dsp:spPr>
        <a:xfrm rot="10800000">
          <a:off x="4111514" y="2327090"/>
          <a:ext cx="1864601" cy="1864601"/>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t>Hẹp môn vị</a:t>
          </a:r>
          <a:endParaRPr lang="vi-VN" sz="2200" kern="1200" dirty="0"/>
        </a:p>
      </dsp:txBody>
      <dsp:txXfrm rot="10800000">
        <a:off x="4111514" y="2327090"/>
        <a:ext cx="1318472" cy="1318472"/>
      </dsp:txXfrm>
    </dsp:sp>
    <dsp:sp modelId="{C643BF65-53F9-403D-BB53-B52AC92A9FA5}">
      <dsp:nvSpPr>
        <dsp:cNvPr id="0" name=""/>
        <dsp:cNvSpPr/>
      </dsp:nvSpPr>
      <dsp:spPr>
        <a:xfrm rot="16200000">
          <a:off x="2160787" y="2327090"/>
          <a:ext cx="1864601" cy="1864601"/>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t>Loét ung thư hóa</a:t>
          </a:r>
          <a:endParaRPr lang="vi-VN" sz="2200" kern="1200" dirty="0"/>
        </a:p>
      </dsp:txBody>
      <dsp:txXfrm rot="5400000">
        <a:off x="2706916" y="2327090"/>
        <a:ext cx="1318472" cy="1318472"/>
      </dsp:txXfrm>
    </dsp:sp>
    <dsp:sp modelId="{F399FD37-FD7B-48C2-A083-443C4EC94D07}">
      <dsp:nvSpPr>
        <dsp:cNvPr id="0" name=""/>
        <dsp:cNvSpPr/>
      </dsp:nvSpPr>
      <dsp:spPr>
        <a:xfrm flipH="1" flipV="1">
          <a:off x="5252033" y="224657"/>
          <a:ext cx="45721" cy="102602"/>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96B0700-87A6-46FA-9B09-02E70DFC76A5}">
      <dsp:nvSpPr>
        <dsp:cNvPr id="0" name=""/>
        <dsp:cNvSpPr/>
      </dsp:nvSpPr>
      <dsp:spPr>
        <a:xfrm rot="10800000" flipH="1" flipV="1">
          <a:off x="1213429" y="2918063"/>
          <a:ext cx="45721" cy="202192"/>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10822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1801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14005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51268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365070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324544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82864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387829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308079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372113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5AE36-BFB4-46B4-96DD-B2E62329C7E6}" type="datetimeFigureOut">
              <a:rPr lang="vi-VN" smtClean="0"/>
              <a:pPr/>
              <a:t>18/02/2017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D5D7CB-6505-44CD-B5D2-BABB8D451C11}" type="slidenum">
              <a:rPr lang="vi-VN" smtClean="0"/>
              <a:pPr/>
              <a:t>‹#›</a:t>
            </a:fld>
            <a:endParaRPr lang="vi-VN"/>
          </a:p>
        </p:txBody>
      </p:sp>
    </p:spTree>
    <p:extLst>
      <p:ext uri="{BB962C8B-B14F-4D97-AF65-F5344CB8AC3E}">
        <p14:creationId xmlns:p14="http://schemas.microsoft.com/office/powerpoint/2010/main" val="125609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5AE36-BFB4-46B4-96DD-B2E62329C7E6}" type="datetimeFigureOut">
              <a:rPr lang="vi-VN" smtClean="0"/>
              <a:pPr/>
              <a:t>18/02/2017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D7CB-6505-44CD-B5D2-BABB8D451C11}" type="slidenum">
              <a:rPr lang="vi-VN" smtClean="0"/>
              <a:pPr/>
              <a:t>‹#›</a:t>
            </a:fld>
            <a:endParaRPr lang="vi-VN"/>
          </a:p>
        </p:txBody>
      </p:sp>
    </p:spTree>
    <p:extLst>
      <p:ext uri="{BB962C8B-B14F-4D97-AF65-F5344CB8AC3E}">
        <p14:creationId xmlns:p14="http://schemas.microsoft.com/office/powerpoint/2010/main" val="138016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60" y="1259967"/>
            <a:ext cx="8496436" cy="1470025"/>
          </a:xfrm>
        </p:spPr>
        <p:txBody>
          <a:bodyPr/>
          <a:lstStyle/>
          <a:p>
            <a:r>
              <a:rPr lang="vi-VN" b="1" dirty="0" smtClean="0">
                <a:solidFill>
                  <a:srgbClr val="FF2121"/>
                </a:solidFill>
              </a:rPr>
              <a:t>LOÉT DẠ DÀY – TÁ TRÀNG</a:t>
            </a:r>
            <a:r>
              <a:rPr lang="vi-VN" dirty="0" smtClean="0"/>
              <a:t/>
            </a:r>
            <a:br>
              <a:rPr lang="vi-VN" dirty="0" smtClean="0"/>
            </a:br>
            <a:endParaRPr lang="vi-VN" dirty="0"/>
          </a:p>
        </p:txBody>
      </p:sp>
      <p:sp>
        <p:nvSpPr>
          <p:cNvPr id="3" name="Subtitle 2"/>
          <p:cNvSpPr>
            <a:spLocks noGrp="1"/>
          </p:cNvSpPr>
          <p:nvPr>
            <p:ph type="subTitle" idx="1"/>
          </p:nvPr>
        </p:nvSpPr>
        <p:spPr>
          <a:xfrm>
            <a:off x="1403648" y="260648"/>
            <a:ext cx="6400800" cy="936104"/>
          </a:xfrm>
        </p:spPr>
        <p:txBody>
          <a:bodyPr>
            <a:normAutofit/>
          </a:bodyPr>
          <a:lstStyle/>
          <a:p>
            <a:r>
              <a:rPr lang="vi-VN" sz="2000" dirty="0" smtClean="0">
                <a:solidFill>
                  <a:srgbClr val="FF2121"/>
                </a:solidFill>
                <a:latin typeface="+mj-lt"/>
              </a:rPr>
              <a:t>TRƯỜNG ĐẠI HỌC DUY TÂN</a:t>
            </a:r>
          </a:p>
          <a:p>
            <a:r>
              <a:rPr lang="vi-VN" sz="2000" dirty="0" smtClean="0">
                <a:solidFill>
                  <a:srgbClr val="FF2121"/>
                </a:solidFill>
                <a:latin typeface="+mj-lt"/>
              </a:rPr>
              <a:t>KHOA DƯỢC</a:t>
            </a:r>
            <a:endParaRPr lang="vi-VN" sz="2000" dirty="0">
              <a:solidFill>
                <a:srgbClr val="FF2121"/>
              </a:solidFill>
              <a:latin typeface="+mj-lt"/>
            </a:endParaRPr>
          </a:p>
        </p:txBody>
      </p:sp>
      <p:sp>
        <p:nvSpPr>
          <p:cNvPr id="4" name="Subtitle 2"/>
          <p:cNvSpPr txBox="1">
            <a:spLocks/>
          </p:cNvSpPr>
          <p:nvPr/>
        </p:nvSpPr>
        <p:spPr>
          <a:xfrm>
            <a:off x="1691680" y="3645024"/>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vi-VN" dirty="0"/>
          </a:p>
        </p:txBody>
      </p:sp>
      <p:sp>
        <p:nvSpPr>
          <p:cNvPr id="5" name="TextBox 4"/>
          <p:cNvSpPr txBox="1"/>
          <p:nvPr/>
        </p:nvSpPr>
        <p:spPr>
          <a:xfrm>
            <a:off x="1077266" y="2629406"/>
            <a:ext cx="7672300" cy="3046988"/>
          </a:xfrm>
          <a:prstGeom prst="rect">
            <a:avLst/>
          </a:prstGeom>
          <a:noFill/>
        </p:spPr>
        <p:txBody>
          <a:bodyPr wrap="square" rtlCol="0">
            <a:spAutoFit/>
          </a:bodyPr>
          <a:lstStyle/>
          <a:p>
            <a:pPr algn="r"/>
            <a:r>
              <a:rPr lang="vi-VN" dirty="0" smtClean="0">
                <a:latin typeface="+mj-lt"/>
              </a:rPr>
              <a:t>	</a:t>
            </a:r>
            <a:r>
              <a:rPr lang="vi-VN" sz="2400" i="1" dirty="0" smtClean="0">
                <a:latin typeface="+mj-lt"/>
              </a:rPr>
              <a:t> </a:t>
            </a:r>
            <a:endParaRPr lang="vi-VN" sz="2400" i="1" dirty="0" smtClean="0">
              <a:latin typeface="+mj-lt"/>
            </a:endParaRPr>
          </a:p>
          <a:p>
            <a:pPr algn="r"/>
            <a:r>
              <a:rPr lang="vi-VN" sz="2400" b="1" i="1" u="sng" dirty="0" smtClean="0">
                <a:latin typeface="+mj-lt"/>
              </a:rPr>
              <a:t>Nhóm 2</a:t>
            </a:r>
            <a:r>
              <a:rPr lang="vi-VN" sz="2400" i="1" u="sng" dirty="0" smtClean="0">
                <a:latin typeface="+mj-lt"/>
              </a:rPr>
              <a:t>:</a:t>
            </a:r>
          </a:p>
          <a:p>
            <a:pPr algn="r"/>
            <a:r>
              <a:rPr lang="vi-VN" sz="2400" i="1" dirty="0" smtClean="0">
                <a:latin typeface="+mj-lt"/>
              </a:rPr>
              <a:t>Nguyễn Thị Diệu Hằng</a:t>
            </a:r>
          </a:p>
          <a:p>
            <a:pPr algn="r"/>
            <a:r>
              <a:rPr lang="vi-VN" sz="2400" i="1" dirty="0" smtClean="0">
                <a:latin typeface="+mj-lt"/>
              </a:rPr>
              <a:t>Phan Thị Hoài Thu</a:t>
            </a:r>
          </a:p>
          <a:p>
            <a:pPr algn="r"/>
            <a:r>
              <a:rPr lang="vi-VN" sz="2400" i="1" dirty="0" smtClean="0">
                <a:latin typeface="+mj-lt"/>
              </a:rPr>
              <a:t>Vũ Thị Mỹ Yên</a:t>
            </a:r>
          </a:p>
          <a:p>
            <a:pPr algn="r"/>
            <a:r>
              <a:rPr lang="vi-VN" sz="2400" i="1" dirty="0" smtClean="0">
                <a:latin typeface="+mj-lt"/>
              </a:rPr>
              <a:t>Nguyễn Quốc Huy</a:t>
            </a:r>
            <a:endParaRPr lang="en-US" sz="2400" i="1" dirty="0" smtClean="0">
              <a:latin typeface="+mj-lt"/>
            </a:endParaRPr>
          </a:p>
          <a:p>
            <a:pPr algn="r"/>
            <a:r>
              <a:rPr lang="vi-VN" sz="2400" i="1" dirty="0" smtClean="0">
                <a:latin typeface="+mj-lt"/>
              </a:rPr>
              <a:t>Nguyễn Thị Quỳnh Trang</a:t>
            </a:r>
          </a:p>
          <a:p>
            <a:pPr algn="r"/>
            <a:endParaRPr lang="vi-VN" sz="2400" i="1"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519248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32656"/>
            <a:ext cx="8458200" cy="5793507"/>
          </a:xfrm>
        </p:spPr>
        <p:txBody>
          <a:bodyPr>
            <a:normAutofit/>
          </a:bodyPr>
          <a:lstStyle/>
          <a:p>
            <a:pPr marL="571500" indent="-571500">
              <a:buAutoNum type="romanUcPeriod" startAt="4"/>
            </a:pPr>
            <a:r>
              <a:rPr lang="vi-VN" sz="2800" b="1" dirty="0" smtClean="0">
                <a:latin typeface="+mj-lt"/>
              </a:rPr>
              <a:t>Điều trị:</a:t>
            </a:r>
          </a:p>
          <a:p>
            <a:pPr marL="457200" indent="-457200">
              <a:buAutoNum type="arabicPeriod"/>
            </a:pPr>
            <a:r>
              <a:rPr lang="vi-VN" sz="2800" dirty="0" smtClean="0">
                <a:latin typeface="+mj-lt"/>
              </a:rPr>
              <a:t>Mục đích: </a:t>
            </a:r>
            <a:r>
              <a:rPr lang="vi-VN" sz="2400" dirty="0" smtClean="0">
                <a:latin typeface="+mj-lt"/>
              </a:rPr>
              <a:t>Giảm yếu tố gây loét. Tăng yếu tố bảo vệ. Diệt HP</a:t>
            </a:r>
          </a:p>
          <a:p>
            <a:pPr marL="457200" indent="-457200">
              <a:buAutoNum type="arabicPeriod"/>
            </a:pPr>
            <a:r>
              <a:rPr lang="vi-VN" sz="2800" dirty="0" smtClean="0">
                <a:latin typeface="+mj-lt"/>
              </a:rPr>
              <a:t>Chế độ ăn uống và sinh hoạt </a:t>
            </a:r>
            <a:r>
              <a:rPr lang="vi-VN" sz="2400" dirty="0" smtClean="0">
                <a:latin typeface="+mj-lt"/>
              </a:rPr>
              <a:t>làm giảm tiết dịch vị</a:t>
            </a:r>
          </a:p>
        </p:txBody>
      </p:sp>
      <p:sp>
        <p:nvSpPr>
          <p:cNvPr id="7172" name="AutoShape 4" descr="Kết quả hình ảnh cho chế độ ăn uống cho người loét dạ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Kết quả hình ảnh cho chế độ ăn uống cho người loét dạ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Kết quả hình ảnh cho chế độ ăn uống cho người loét dạ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8" name="Picture 10" descr="Hình ảnh có liên quan"/>
          <p:cNvPicPr>
            <a:picLocks noChangeAspect="1" noChangeArrowheads="1"/>
          </p:cNvPicPr>
          <p:nvPr/>
        </p:nvPicPr>
        <p:blipFill>
          <a:blip r:embed="rId2" cstate="print"/>
          <a:srcRect/>
          <a:stretch>
            <a:fillRect/>
          </a:stretch>
        </p:blipFill>
        <p:spPr bwMode="auto">
          <a:xfrm>
            <a:off x="342900" y="1905000"/>
            <a:ext cx="5105400" cy="4648200"/>
          </a:xfrm>
          <a:prstGeom prst="rect">
            <a:avLst/>
          </a:prstGeom>
          <a:noFill/>
        </p:spPr>
      </p:pic>
      <p:pic>
        <p:nvPicPr>
          <p:cNvPr id="7180" name="Picture 12" descr="Hình ảnh có liên quan"/>
          <p:cNvPicPr>
            <a:picLocks noChangeAspect="1" noChangeArrowheads="1"/>
          </p:cNvPicPr>
          <p:nvPr/>
        </p:nvPicPr>
        <p:blipFill>
          <a:blip r:embed="rId3"/>
          <a:srcRect l="20690" r="17241"/>
          <a:stretch>
            <a:fillRect/>
          </a:stretch>
        </p:blipFill>
        <p:spPr bwMode="auto">
          <a:xfrm>
            <a:off x="5638800" y="1981200"/>
            <a:ext cx="3175000" cy="4495800"/>
          </a:xfrm>
          <a:prstGeom prst="rect">
            <a:avLst/>
          </a:prstGeom>
          <a:noFill/>
        </p:spPr>
      </p:pic>
    </p:spTree>
    <p:extLst>
      <p:ext uri="{BB962C8B-B14F-4D97-AF65-F5344CB8AC3E}">
        <p14:creationId xmlns:p14="http://schemas.microsoft.com/office/powerpoint/2010/main" val="14588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404664"/>
            <a:ext cx="4533900" cy="5721499"/>
          </a:xfrm>
        </p:spPr>
        <p:txBody>
          <a:bodyPr>
            <a:normAutofit lnSpcReduction="10000"/>
          </a:bodyPr>
          <a:lstStyle/>
          <a:p>
            <a:pPr marL="0" indent="0">
              <a:buNone/>
            </a:pPr>
            <a:r>
              <a:rPr lang="vi-VN" sz="2800" b="1" dirty="0" smtClean="0">
                <a:latin typeface="+mj-lt"/>
              </a:rPr>
              <a:t>3. Các thuốc điều trị loét dạ dày – tá tràng</a:t>
            </a:r>
          </a:p>
          <a:p>
            <a:pPr marL="457200" indent="-457200">
              <a:buAutoNum type="alphaLcPeriod"/>
            </a:pPr>
            <a:r>
              <a:rPr lang="vi-VN" sz="2400" i="1" dirty="0" smtClean="0">
                <a:latin typeface="+mj-lt"/>
              </a:rPr>
              <a:t>Thuốc trung hòa acid dịch vị: </a:t>
            </a:r>
            <a:r>
              <a:rPr lang="vi-VN" sz="2400" dirty="0" smtClean="0">
                <a:latin typeface="+mj-lt"/>
              </a:rPr>
              <a:t>Maalox, Gelox, Alusi, Mylanta, Trigel, Phospholugel,...</a:t>
            </a:r>
          </a:p>
          <a:p>
            <a:pPr marL="457200" indent="-457200">
              <a:buAutoNum type="alphaLcPeriod"/>
            </a:pPr>
            <a:r>
              <a:rPr lang="vi-VN" sz="2400" i="1" dirty="0" smtClean="0">
                <a:latin typeface="+mj-lt"/>
              </a:rPr>
              <a:t>Thuốc chống bài tiết HCl: </a:t>
            </a:r>
          </a:p>
          <a:p>
            <a:pPr marL="0" indent="0">
              <a:buNone/>
            </a:pPr>
            <a:r>
              <a:rPr lang="vi-VN" sz="2400" dirty="0" smtClean="0">
                <a:latin typeface="+mj-lt"/>
              </a:rPr>
              <a:t>-    Thuốc kháng choline: Gastrozepine, Leblon,...</a:t>
            </a:r>
          </a:p>
          <a:p>
            <a:pPr>
              <a:buFontTx/>
              <a:buChar char="-"/>
            </a:pPr>
            <a:r>
              <a:rPr lang="vi-VN" sz="2400" dirty="0" smtClean="0">
                <a:latin typeface="+mj-lt"/>
              </a:rPr>
              <a:t>Thuốc kháng H2: Ranitidine, Famotidine,  Nizacid,...</a:t>
            </a:r>
          </a:p>
          <a:p>
            <a:pPr>
              <a:buFontTx/>
              <a:buChar char="-"/>
            </a:pPr>
            <a:r>
              <a:rPr lang="vi-VN" sz="2400" dirty="0" smtClean="0">
                <a:latin typeface="+mj-lt"/>
              </a:rPr>
              <a:t>Thuốc kháng bơm proton: Omeprazole, Esomeprazole, Rabeprazole,...</a:t>
            </a:r>
          </a:p>
          <a:p>
            <a:pPr>
              <a:buFontTx/>
              <a:buChar char="-"/>
            </a:pPr>
            <a:r>
              <a:rPr lang="vi-VN" sz="2400" dirty="0" smtClean="0">
                <a:latin typeface="+mj-lt"/>
              </a:rPr>
              <a:t>Thuốc kháng Gastrin: Proglumide</a:t>
            </a:r>
            <a:endParaRPr lang="vi-VN" sz="2400" dirty="0">
              <a:latin typeface="+mj-lt"/>
            </a:endParaRPr>
          </a:p>
        </p:txBody>
      </p:sp>
      <p:pic>
        <p:nvPicPr>
          <p:cNvPr id="6148" name="Picture 4" descr="https://scontent.fhan2-1.fna.fbcdn.net/v/t34.0-12/16831627_707023926135870_705566105_n.jpg?oh=60ad3e5441f4126d3b9b26077788a480&amp;oe=58AA87ED"/>
          <p:cNvPicPr>
            <a:picLocks noChangeAspect="1" noChangeArrowheads="1"/>
          </p:cNvPicPr>
          <p:nvPr/>
        </p:nvPicPr>
        <p:blipFill>
          <a:blip r:embed="rId2"/>
          <a:srcRect/>
          <a:stretch>
            <a:fillRect/>
          </a:stretch>
        </p:blipFill>
        <p:spPr bwMode="auto">
          <a:xfrm rot="16200000">
            <a:off x="5787231" y="-605632"/>
            <a:ext cx="1912939" cy="3886201"/>
          </a:xfrm>
          <a:prstGeom prst="rect">
            <a:avLst/>
          </a:prstGeom>
          <a:noFill/>
        </p:spPr>
      </p:pic>
      <p:pic>
        <p:nvPicPr>
          <p:cNvPr id="6150" name="Picture 6" descr="https://scontent.fhan2-1.fna.fbcdn.net/v/t34.0-12/16808478_707023946135868_1318274804_n.jpg?oh=fce51baa0afa2b5a67ed4c54946b8347&amp;oe=58AA868C"/>
          <p:cNvPicPr>
            <a:picLocks noChangeAspect="1" noChangeArrowheads="1"/>
          </p:cNvPicPr>
          <p:nvPr/>
        </p:nvPicPr>
        <p:blipFill>
          <a:blip r:embed="rId3"/>
          <a:srcRect/>
          <a:stretch>
            <a:fillRect/>
          </a:stretch>
        </p:blipFill>
        <p:spPr bwMode="auto">
          <a:xfrm rot="16200000">
            <a:off x="5715003" y="1386838"/>
            <a:ext cx="2057404" cy="3886201"/>
          </a:xfrm>
          <a:prstGeom prst="rect">
            <a:avLst/>
          </a:prstGeom>
          <a:noFill/>
        </p:spPr>
      </p:pic>
      <p:pic>
        <p:nvPicPr>
          <p:cNvPr id="6152" name="Picture 8" descr="https://scontent.fhan2-1.fna.fbcdn.net/v/t35.0-12/16805216_707023939469202_958045937_o.jpg?oh=214fabd35d168f405b0351b8cd22b8be&amp;oe=58AA4954"/>
          <p:cNvPicPr>
            <a:picLocks noChangeAspect="1" noChangeArrowheads="1"/>
          </p:cNvPicPr>
          <p:nvPr/>
        </p:nvPicPr>
        <p:blipFill>
          <a:blip r:embed="rId4" cstate="print"/>
          <a:srcRect/>
          <a:stretch>
            <a:fillRect/>
          </a:stretch>
        </p:blipFill>
        <p:spPr bwMode="auto">
          <a:xfrm>
            <a:off x="4800600" y="4343401"/>
            <a:ext cx="3886200" cy="2209800"/>
          </a:xfrm>
          <a:prstGeom prst="rect">
            <a:avLst/>
          </a:prstGeom>
          <a:noFill/>
        </p:spPr>
      </p:pic>
    </p:spTree>
    <p:extLst>
      <p:ext uri="{BB962C8B-B14F-4D97-AF65-F5344CB8AC3E}">
        <p14:creationId xmlns:p14="http://schemas.microsoft.com/office/powerpoint/2010/main" val="40050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12968" cy="5649491"/>
          </a:xfrm>
        </p:spPr>
        <p:txBody>
          <a:bodyPr>
            <a:normAutofit/>
          </a:bodyPr>
          <a:lstStyle/>
          <a:p>
            <a:pPr marL="0" indent="0">
              <a:buNone/>
            </a:pPr>
            <a:r>
              <a:rPr lang="vi-VN" sz="2400" i="1" dirty="0" smtClean="0">
                <a:latin typeface="+mj-lt"/>
              </a:rPr>
              <a:t>c. Thuốc bảo vệ niêm mạc:</a:t>
            </a:r>
            <a:endParaRPr lang="en-US" sz="2400" i="1" dirty="0" smtClean="0">
              <a:latin typeface="+mj-lt"/>
            </a:endParaRPr>
          </a:p>
          <a:p>
            <a:pPr marL="0" indent="0">
              <a:buNone/>
            </a:pPr>
            <a:r>
              <a:rPr lang="en-US" sz="2400" dirty="0" smtClean="0">
                <a:latin typeface="+mj-lt"/>
              </a:rPr>
              <a:t> </a:t>
            </a:r>
            <a:r>
              <a:rPr lang="vi-VN" sz="2400" dirty="0" smtClean="0">
                <a:latin typeface="+mj-lt"/>
              </a:rPr>
              <a:t>Carbénoxolone, Bismuth, Sucralfate, Prostaglandine E2,...</a:t>
            </a:r>
            <a:endParaRPr lang="en-US" sz="2400" dirty="0" smtClean="0">
              <a:latin typeface="+mj-lt"/>
            </a:endParaRPr>
          </a:p>
          <a:p>
            <a:pPr marL="0" indent="0">
              <a:buNone/>
            </a:pPr>
            <a:r>
              <a:rPr lang="vi-VN" sz="2400" i="1" dirty="0" smtClean="0">
                <a:latin typeface="+mj-lt"/>
              </a:rPr>
              <a:t>d. Thuốc diệt HP: </a:t>
            </a:r>
            <a:r>
              <a:rPr lang="vi-VN" sz="2400" dirty="0" smtClean="0">
                <a:latin typeface="+mj-lt"/>
              </a:rPr>
              <a:t>Kháng sinh</a:t>
            </a:r>
          </a:p>
          <a:p>
            <a:pPr marL="0" indent="0">
              <a:buNone/>
            </a:pPr>
            <a:r>
              <a:rPr lang="vi-VN" sz="2400" dirty="0" smtClean="0">
                <a:latin typeface="+mj-lt"/>
              </a:rPr>
              <a:t>- Nhóm lactamine: Pénicilline, Ampicilline, Amoxicilline, các</a:t>
            </a:r>
          </a:p>
          <a:p>
            <a:pPr marL="0" indent="0">
              <a:buNone/>
            </a:pPr>
            <a:r>
              <a:rPr lang="vi-VN" sz="2400" dirty="0" smtClean="0">
                <a:latin typeface="+mj-lt"/>
              </a:rPr>
              <a:t>Céphalosporines</a:t>
            </a:r>
            <a:r>
              <a:rPr lang="vi-VN" sz="2400" dirty="0" smtClean="0">
                <a:latin typeface="+mj-lt"/>
              </a:rPr>
              <a:t>.</a:t>
            </a:r>
            <a:endParaRPr lang="vi-VN" sz="2400" dirty="0" smtClean="0">
              <a:latin typeface="+mj-lt"/>
            </a:endParaRPr>
          </a:p>
          <a:p>
            <a:pPr marL="0" indent="0">
              <a:buNone/>
            </a:pPr>
            <a:r>
              <a:rPr lang="vi-VN" sz="2400" dirty="0" smtClean="0">
                <a:latin typeface="+mj-lt"/>
              </a:rPr>
              <a:t>- Nhóm cycline: Tétracycline, Doxycycline.</a:t>
            </a:r>
          </a:p>
          <a:p>
            <a:pPr marL="0" indent="0">
              <a:buNone/>
            </a:pPr>
            <a:r>
              <a:rPr lang="vi-VN" sz="2400" dirty="0" smtClean="0">
                <a:latin typeface="+mj-lt"/>
              </a:rPr>
              <a:t>- Nhóm macrolides: Erythromycine, Roxithromycine, Azithromycine,</a:t>
            </a:r>
          </a:p>
          <a:p>
            <a:pPr marL="0" indent="0">
              <a:buNone/>
            </a:pPr>
            <a:r>
              <a:rPr lang="vi-VN" sz="2400" dirty="0" smtClean="0">
                <a:latin typeface="+mj-lt"/>
              </a:rPr>
              <a:t>Clarithromycine, Levofloxacin</a:t>
            </a:r>
            <a:r>
              <a:rPr lang="en-US" sz="2400" dirty="0" smtClean="0">
                <a:latin typeface="+mj-lt"/>
              </a:rPr>
              <a:t>.</a:t>
            </a:r>
            <a:endParaRPr lang="vi-VN" sz="2400" dirty="0" smtClean="0">
              <a:latin typeface="+mj-lt"/>
            </a:endParaRPr>
          </a:p>
          <a:p>
            <a:pPr marL="0" indent="0">
              <a:buNone/>
            </a:pPr>
            <a:r>
              <a:rPr lang="vi-VN" sz="2400" dirty="0" smtClean="0">
                <a:latin typeface="+mj-lt"/>
              </a:rPr>
              <a:t>- Nhóm Quinolone và nhóm </a:t>
            </a:r>
            <a:r>
              <a:rPr lang="vi-VN" sz="2400" dirty="0">
                <a:latin typeface="+mj-lt"/>
              </a:rPr>
              <a:t>I</a:t>
            </a:r>
            <a:r>
              <a:rPr lang="vi-VN" sz="2400" dirty="0" smtClean="0">
                <a:latin typeface="+mj-lt"/>
              </a:rPr>
              <a:t>midazoles</a:t>
            </a:r>
            <a:r>
              <a:rPr lang="vi-VN" sz="2400" dirty="0" smtClean="0">
                <a:latin typeface="+mj-lt"/>
              </a:rPr>
              <a:t>: Métronidazole, Tinidazole,</a:t>
            </a:r>
          </a:p>
          <a:p>
            <a:pPr marL="0" indent="0">
              <a:buNone/>
            </a:pPr>
            <a:r>
              <a:rPr lang="vi-VN" sz="2400" dirty="0" smtClean="0">
                <a:latin typeface="+mj-lt"/>
              </a:rPr>
              <a:t>Secnidazole...</a:t>
            </a:r>
          </a:p>
          <a:p>
            <a:pPr marL="0" indent="0">
              <a:buNone/>
            </a:pPr>
            <a:r>
              <a:rPr lang="vi-VN" sz="2400" dirty="0" smtClean="0">
                <a:latin typeface="+mj-lt"/>
              </a:rPr>
              <a:t>- Nhóm Bisthmus: Như trymo, </a:t>
            </a:r>
            <a:r>
              <a:rPr lang="en-US" sz="2400" dirty="0" smtClean="0">
                <a:latin typeface="Times New Roman" pitchFamily="18" charset="0"/>
                <a:cs typeface="Times New Roman" pitchFamily="18" charset="0"/>
              </a:rPr>
              <a:t>D</a:t>
            </a:r>
            <a:r>
              <a:rPr lang="vi-VN" sz="2400" dirty="0" smtClean="0">
                <a:latin typeface="+mj-lt"/>
              </a:rPr>
              <a:t>enol, Peptobismol.</a:t>
            </a:r>
            <a:endParaRPr lang="vi-VN" sz="2400" dirty="0">
              <a:latin typeface="+mj-lt"/>
            </a:endParaRPr>
          </a:p>
        </p:txBody>
      </p:sp>
    </p:spTree>
    <p:extLst>
      <p:ext uri="{BB962C8B-B14F-4D97-AF65-F5344CB8AC3E}">
        <p14:creationId xmlns:p14="http://schemas.microsoft.com/office/powerpoint/2010/main" val="16352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466730"/>
          </a:xfrm>
        </p:spPr>
        <p:txBody>
          <a:bodyPr>
            <a:normAutofit/>
          </a:bodyPr>
          <a:lstStyle/>
          <a:p>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ảnh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thuốc</a:t>
            </a:r>
            <a:endParaRPr lang="vi-VN" sz="3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73" y="253961"/>
            <a:ext cx="3237807" cy="25429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6906" y="167815"/>
            <a:ext cx="3140968" cy="25006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73" y="3503063"/>
            <a:ext cx="3237807" cy="31203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240" y="3993071"/>
            <a:ext cx="2869975" cy="269085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7874" y="382458"/>
            <a:ext cx="2496126" cy="29025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3826787"/>
            <a:ext cx="2427881" cy="2857143"/>
          </a:xfrm>
          <a:prstGeom prst="rect">
            <a:avLst/>
          </a:prstGeom>
        </p:spPr>
      </p:pic>
    </p:spTree>
    <p:extLst>
      <p:ext uri="{BB962C8B-B14F-4D97-AF65-F5344CB8AC3E}">
        <p14:creationId xmlns:p14="http://schemas.microsoft.com/office/powerpoint/2010/main" val="2719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625" y="207825"/>
            <a:ext cx="8116978" cy="639543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vi-VN" sz="2800" b="1" dirty="0" smtClean="0">
                <a:latin typeface="+mj-lt"/>
              </a:rPr>
              <a:t>4. Chỉ định điều trị ngoại khoa</a:t>
            </a:r>
          </a:p>
          <a:p>
            <a:pPr marL="0" indent="0">
              <a:buNone/>
            </a:pPr>
            <a:r>
              <a:rPr lang="vi-VN" sz="2400" dirty="0" smtClean="0">
                <a:latin typeface="+mj-lt"/>
              </a:rPr>
              <a:t>- Chỉ định phẫu thuật </a:t>
            </a:r>
            <a:r>
              <a:rPr lang="vi-VN" sz="2400" i="1" dirty="0" smtClean="0">
                <a:latin typeface="+mj-lt"/>
              </a:rPr>
              <a:t>tuyệt đối</a:t>
            </a:r>
            <a:r>
              <a:rPr lang="vi-VN" sz="2400" dirty="0" smtClean="0">
                <a:latin typeface="+mj-lt"/>
              </a:rPr>
              <a:t>:</a:t>
            </a:r>
          </a:p>
          <a:p>
            <a:pPr marL="0" indent="0">
              <a:buNone/>
            </a:pPr>
            <a:r>
              <a:rPr lang="vi-VN" sz="2400" dirty="0" smtClean="0">
                <a:latin typeface="+mj-lt"/>
              </a:rPr>
              <a:t>+ </a:t>
            </a:r>
            <a:r>
              <a:rPr lang="vi-VN" sz="2400" dirty="0">
                <a:latin typeface="+mj-lt"/>
              </a:rPr>
              <a:t>L</a:t>
            </a:r>
            <a:r>
              <a:rPr lang="vi-VN" sz="2400" dirty="0" smtClean="0">
                <a:latin typeface="+mj-lt"/>
              </a:rPr>
              <a:t>oét </a:t>
            </a:r>
            <a:r>
              <a:rPr lang="vi-VN" sz="2400" dirty="0" smtClean="0">
                <a:latin typeface="+mj-lt"/>
              </a:rPr>
              <a:t>biến chứng chảy máu cấp nặng không cầm máu được</a:t>
            </a:r>
          </a:p>
          <a:p>
            <a:pPr marL="0" indent="0">
              <a:buNone/>
            </a:pPr>
            <a:r>
              <a:rPr lang="vi-VN" sz="2400" dirty="0" smtClean="0">
                <a:latin typeface="+mj-lt"/>
              </a:rPr>
              <a:t>+ </a:t>
            </a:r>
            <a:r>
              <a:rPr lang="vi-VN" sz="2400" dirty="0" smtClean="0">
                <a:latin typeface="+mj-lt"/>
              </a:rPr>
              <a:t>Loét </a:t>
            </a:r>
            <a:r>
              <a:rPr lang="vi-VN" sz="2400" dirty="0" smtClean="0">
                <a:latin typeface="+mj-lt"/>
              </a:rPr>
              <a:t>thủng , hẹp môn vị, ung thư hóa.</a:t>
            </a:r>
          </a:p>
          <a:p>
            <a:pPr marL="0" indent="0">
              <a:buNone/>
            </a:pPr>
            <a:r>
              <a:rPr lang="vi-VN" sz="2400" dirty="0" smtClean="0">
                <a:latin typeface="+mj-lt"/>
              </a:rPr>
              <a:t>- Chỉ định </a:t>
            </a:r>
            <a:r>
              <a:rPr lang="vi-VN" sz="2400" i="1" dirty="0" smtClean="0">
                <a:latin typeface="+mj-lt"/>
              </a:rPr>
              <a:t>tương đối</a:t>
            </a:r>
            <a:r>
              <a:rPr lang="vi-VN" sz="2400" dirty="0" smtClean="0">
                <a:latin typeface="+mj-lt"/>
              </a:rPr>
              <a:t>:</a:t>
            </a:r>
          </a:p>
          <a:p>
            <a:pPr marL="0" indent="0">
              <a:buNone/>
            </a:pPr>
            <a:r>
              <a:rPr lang="vi-VN" sz="2400" dirty="0" smtClean="0">
                <a:latin typeface="+mj-lt"/>
              </a:rPr>
              <a:t>+ Chảy máu ổ loét tái phát nhiều lần nghi ngờ chảy tiếp.</a:t>
            </a:r>
          </a:p>
          <a:p>
            <a:pPr marL="0" indent="0">
              <a:buNone/>
            </a:pPr>
            <a:r>
              <a:rPr lang="vi-VN" sz="2400" dirty="0" smtClean="0">
                <a:latin typeface="+mj-lt"/>
              </a:rPr>
              <a:t>+ Bệnh nhân &gt; 40 tuổi, đã điều trị nội khoa tích cực mà không đỡ, đau nhiều</a:t>
            </a:r>
            <a:r>
              <a:rPr lang="en-US" sz="2400" dirty="0" smtClean="0">
                <a:latin typeface="+mj-lt"/>
              </a:rPr>
              <a:t> </a:t>
            </a:r>
            <a:r>
              <a:rPr lang="vi-VN" sz="2400" dirty="0" smtClean="0">
                <a:latin typeface="+mj-lt"/>
              </a:rPr>
              <a:t>làm ảnh hưởng đến khả năng lao động và cuộc sống bình thường</a:t>
            </a:r>
            <a:r>
              <a:rPr lang="vi-VN" sz="2400" dirty="0" smtClean="0">
                <a:latin typeface="+mj-lt"/>
              </a:rPr>
              <a:t>.</a:t>
            </a:r>
          </a:p>
          <a:p>
            <a:pPr marL="0" indent="0">
              <a:buNone/>
            </a:pPr>
            <a:endParaRPr lang="vi-VN" sz="2400" dirty="0">
              <a:latin typeface="+mj-lt"/>
            </a:endParaRPr>
          </a:p>
          <a:p>
            <a:pPr marL="0" indent="0" algn="ctr">
              <a:buNone/>
            </a:pPr>
            <a:r>
              <a:rPr lang="vi-VN" sz="2400" b="1" i="1" dirty="0" smtClean="0">
                <a:latin typeface="+mj-lt"/>
              </a:rPr>
              <a:t>CẢM ƠN THẦY VÀ CÁC BẠN ĐÃ LẮNG NGHE!</a:t>
            </a:r>
            <a:endParaRPr lang="vi-VN" sz="2400" b="1" i="1" dirty="0">
              <a:latin typeface="+mj-lt"/>
            </a:endParaRPr>
          </a:p>
        </p:txBody>
      </p:sp>
    </p:spTree>
    <p:extLst>
      <p:ext uri="{BB962C8B-B14F-4D97-AF65-F5344CB8AC3E}">
        <p14:creationId xmlns:p14="http://schemas.microsoft.com/office/powerpoint/2010/main" val="227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5793507"/>
          </a:xfrm>
        </p:spPr>
        <p:txBody>
          <a:bodyPr>
            <a:normAutofit/>
          </a:bodyPr>
          <a:lstStyle/>
          <a:p>
            <a:pPr marL="571500" indent="-571500">
              <a:buFont typeface="+mj-lt"/>
              <a:buAutoNum type="romanUcPeriod"/>
            </a:pPr>
            <a:r>
              <a:rPr lang="vi-VN" sz="2800" b="1" dirty="0" smtClean="0">
                <a:latin typeface="+mj-lt"/>
              </a:rPr>
              <a:t>Định nghĩa, nguyên nhân và bệnh sinh</a:t>
            </a:r>
          </a:p>
          <a:p>
            <a:pPr marL="914400" lvl="1" indent="-514350">
              <a:buFont typeface="+mj-lt"/>
              <a:buAutoNum type="arabicPeriod"/>
            </a:pPr>
            <a:r>
              <a:rPr lang="vi-VN" b="1" dirty="0" smtClean="0">
                <a:latin typeface="+mj-lt"/>
              </a:rPr>
              <a:t>Định nghĩa</a:t>
            </a:r>
          </a:p>
          <a:p>
            <a:pPr marL="400050" lvl="1" indent="0" algn="just">
              <a:buNone/>
            </a:pPr>
            <a:r>
              <a:rPr lang="vi-VN" sz="2400" dirty="0" smtClean="0">
                <a:latin typeface="+mj-lt"/>
              </a:rPr>
              <a:t>	Loét dạ dày tá tràng (Peptic ulcer) là một bệnh mạn tính, diễn biến có tính chu kỳ. Tổn thương là những ổ loét niêm mạc dạ dày-tá tràng, có thể xâm lấn vào lớp dưới niêm mạc; vị trí: dạ dày (loét dạ dày) hoặc ở hành tá tràng (loét hành tá tràng).</a:t>
            </a:r>
          </a:p>
          <a:p>
            <a:pPr marL="400050" lvl="1" indent="0" algn="just">
              <a:buNone/>
            </a:pPr>
            <a:r>
              <a:rPr lang="vi-VN" sz="2400" dirty="0">
                <a:latin typeface="+mj-lt"/>
              </a:rPr>
              <a:t>	</a:t>
            </a:r>
            <a:r>
              <a:rPr lang="vi-VN" sz="2400" dirty="0" smtClean="0">
                <a:latin typeface="+mj-lt"/>
              </a:rPr>
              <a:t>Thế giới: 10 – 15%</a:t>
            </a:r>
          </a:p>
          <a:p>
            <a:pPr marL="914400" lvl="1" indent="-514350" algn="just">
              <a:buAutoNum type="arabicPeriod" startAt="2"/>
            </a:pPr>
            <a:r>
              <a:rPr lang="vi-VN" b="1" dirty="0" smtClean="0">
                <a:latin typeface="+mj-lt"/>
              </a:rPr>
              <a:t>Nguyên nhân &amp; </a:t>
            </a:r>
            <a:r>
              <a:rPr lang="vi-VN" b="1" dirty="0" smtClean="0">
                <a:latin typeface="+mj-lt"/>
              </a:rPr>
              <a:t>bệnh sinh</a:t>
            </a:r>
            <a:endParaRPr lang="vi-VN"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000"/>
          <a:stretch>
            <a:fillRect/>
          </a:stretch>
        </p:blipFill>
        <p:spPr>
          <a:xfrm>
            <a:off x="5410200" y="3272036"/>
            <a:ext cx="3733800" cy="3276600"/>
          </a:xfrm>
          <a:prstGeom prst="rect">
            <a:avLst/>
          </a:prstGeom>
        </p:spPr>
      </p:pic>
      <p:sp>
        <p:nvSpPr>
          <p:cNvPr id="5" name="AutoShape 2" descr="Kết quả hình ảnh cho nguyên nhân loét dạ dà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4" descr="Kết quả hình ảnh cho nguyên nhân loét dạ dà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038600"/>
            <a:ext cx="4648200" cy="251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92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5181600" cy="5721499"/>
          </a:xfrm>
        </p:spPr>
        <p:txBody>
          <a:bodyPr>
            <a:normAutofit lnSpcReduction="10000"/>
          </a:bodyPr>
          <a:lstStyle/>
          <a:p>
            <a:pPr marL="0" indent="0">
              <a:buNone/>
            </a:pPr>
            <a:r>
              <a:rPr lang="vi-VN" sz="2800" dirty="0" smtClean="0">
                <a:latin typeface="+mj-lt"/>
              </a:rPr>
              <a:t>2</a:t>
            </a:r>
            <a:r>
              <a:rPr lang="en-US" sz="2800" dirty="0" smtClean="0">
                <a:latin typeface="+mj-lt"/>
              </a:rPr>
              <a:t>.</a:t>
            </a:r>
            <a:r>
              <a:rPr lang="en-US" sz="2800" dirty="0" smtClean="0">
                <a:latin typeface="Times New Roman" pitchFamily="18" charset="0"/>
                <a:cs typeface="Times New Roman" pitchFamily="18" charset="0"/>
              </a:rPr>
              <a:t>1.</a:t>
            </a:r>
            <a:r>
              <a:rPr lang="en-US" sz="2800" dirty="0" smtClean="0">
                <a:latin typeface="+mj-lt"/>
              </a:rPr>
              <a:t> </a:t>
            </a:r>
            <a:r>
              <a:rPr lang="vi-VN" sz="2800" dirty="0" smtClean="0">
                <a:latin typeface="+mj-lt"/>
              </a:rPr>
              <a:t>Vai trò của acid và pepsine </a:t>
            </a:r>
            <a:r>
              <a:rPr lang="en-US" sz="2800" dirty="0" smtClean="0">
                <a:latin typeface="+mj-lt"/>
              </a:rPr>
              <a:t>        </a:t>
            </a:r>
            <a:r>
              <a:rPr lang="vi-VN" sz="2800" dirty="0" smtClean="0">
                <a:latin typeface="+mj-lt"/>
              </a:rPr>
              <a:t>dịch vị</a:t>
            </a:r>
          </a:p>
          <a:p>
            <a:pPr>
              <a:buFontTx/>
              <a:buChar char="-"/>
            </a:pPr>
            <a:r>
              <a:rPr lang="vi-VN" sz="2400" dirty="0" smtClean="0">
                <a:latin typeface="+mj-lt"/>
              </a:rPr>
              <a:t>Pepsine: HCl tác động biến pepsinogen thành pepsine khi pH&lt;3.5 làm tiêu màng nhầy và collagen.</a:t>
            </a:r>
          </a:p>
          <a:p>
            <a:pPr>
              <a:buFontTx/>
              <a:buChar char="-"/>
            </a:pPr>
            <a:r>
              <a:rPr lang="vi-VN" sz="2400" dirty="0" smtClean="0">
                <a:latin typeface="+mj-lt"/>
              </a:rPr>
              <a:t>Phân tán ngược ion H+: Số lượng TB thành quá nhiều/ quá hoạt động =&gt; tăng tiết HCl =&gt; loét</a:t>
            </a:r>
          </a:p>
          <a:p>
            <a:pPr>
              <a:buFontTx/>
              <a:buChar char="-"/>
            </a:pPr>
            <a:r>
              <a:rPr lang="vi-VN" sz="2400" dirty="0" smtClean="0">
                <a:latin typeface="+mj-lt"/>
              </a:rPr>
              <a:t>Yếu tố bảo vệ:</a:t>
            </a:r>
          </a:p>
          <a:p>
            <a:pPr lvl="1">
              <a:buFont typeface="Arial" pitchFamily="34" charset="0"/>
              <a:buChar char="•"/>
            </a:pPr>
            <a:r>
              <a:rPr lang="vi-VN" sz="2400" dirty="0" smtClean="0">
                <a:latin typeface="+mj-lt"/>
              </a:rPr>
              <a:t>Hàng rào niêm dịch: chống lại ion H+</a:t>
            </a:r>
          </a:p>
          <a:p>
            <a:pPr lvl="1">
              <a:buFont typeface="Arial" pitchFamily="34" charset="0"/>
              <a:buChar char="•"/>
            </a:pPr>
            <a:r>
              <a:rPr lang="vi-VN" sz="2400" dirty="0" smtClean="0">
                <a:latin typeface="+mj-lt"/>
              </a:rPr>
              <a:t>Lớp niêm mạc dạ dày: tiết glycoproteins, lipides và bicarbonate</a:t>
            </a:r>
          </a:p>
          <a:p>
            <a:pPr lvl="1">
              <a:buFont typeface="Arial" pitchFamily="34" charset="0"/>
              <a:buChar char="•"/>
            </a:pPr>
            <a:r>
              <a:rPr lang="vi-VN" sz="2400" smtClean="0">
                <a:latin typeface="+mj-lt"/>
              </a:rPr>
              <a:t>Lớp </a:t>
            </a:r>
            <a:r>
              <a:rPr lang="vi-VN" sz="2400" smtClean="0">
                <a:latin typeface="+mj-lt"/>
              </a:rPr>
              <a:t>lamina </a:t>
            </a:r>
            <a:r>
              <a:rPr lang="vi-VN" sz="2400" dirty="0" smtClean="0">
                <a:latin typeface="+mj-lt"/>
              </a:rPr>
              <a:t>propria: điều hòa</a:t>
            </a:r>
          </a:p>
          <a:p>
            <a:pPr marL="457200" lvl="1" indent="0">
              <a:buNone/>
            </a:pPr>
            <a:endParaRPr lang="vi-VN" sz="2000" dirty="0" smtClean="0">
              <a:latin typeface="+mj-lt"/>
            </a:endParaRPr>
          </a:p>
          <a:p>
            <a:pPr marL="457200" lvl="1" indent="0">
              <a:buNone/>
            </a:pPr>
            <a:endParaRPr lang="vi-VN" sz="2000" dirty="0" smtClean="0">
              <a:latin typeface="+mj-lt"/>
            </a:endParaRPr>
          </a:p>
        </p:txBody>
      </p:sp>
      <p:pic>
        <p:nvPicPr>
          <p:cNvPr id="13314" name="Picture 2" descr="http://www.ninh-hoa.com/dacsan-2007/images/BSNguyenViLiet-08.jpg"/>
          <p:cNvPicPr>
            <a:picLocks noChangeAspect="1" noChangeArrowheads="1"/>
          </p:cNvPicPr>
          <p:nvPr/>
        </p:nvPicPr>
        <p:blipFill>
          <a:blip r:embed="rId2"/>
          <a:srcRect/>
          <a:stretch>
            <a:fillRect/>
          </a:stretch>
        </p:blipFill>
        <p:spPr bwMode="auto">
          <a:xfrm>
            <a:off x="5715000" y="1032916"/>
            <a:ext cx="3429000" cy="4682084"/>
          </a:xfrm>
          <a:prstGeom prst="rect">
            <a:avLst/>
          </a:prstGeom>
          <a:noFill/>
        </p:spPr>
      </p:pic>
    </p:spTree>
    <p:extLst>
      <p:ext uri="{BB962C8B-B14F-4D97-AF65-F5344CB8AC3E}">
        <p14:creationId xmlns:p14="http://schemas.microsoft.com/office/powerpoint/2010/main" val="20591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3">
                                            <p:txEl>
                                              <p:pRg st="5" end="5"/>
                                            </p:txEl>
                                          </p:spTgt>
                                        </p:tgtEl>
                                      </p:cBhvr>
                                    </p:animEffect>
                                    <p:animScale>
                                      <p:cBhvr>
                                        <p:cTn id="28" dur="250" autoRev="1" fill="hold"/>
                                        <p:tgtEl>
                                          <p:spTgt spid="3">
                                            <p:txEl>
                                              <p:pRg st="5" end="5"/>
                                            </p:txEl>
                                          </p:spTgt>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
                                            <p:txEl>
                                              <p:pRg st="6" end="6"/>
                                            </p:txEl>
                                          </p:spTgt>
                                        </p:tgtEl>
                                      </p:cBhvr>
                                    </p:animEffect>
                                    <p:animScale>
                                      <p:cBhvr>
                                        <p:cTn id="31"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a:bodyPr>
          <a:lstStyle/>
          <a:p>
            <a:pPr marL="0" indent="0">
              <a:buNone/>
            </a:pPr>
            <a:r>
              <a:rPr lang="vi-VN" sz="2800" dirty="0" smtClean="0">
                <a:latin typeface="+mj-lt"/>
              </a:rPr>
              <a:t>2.2</a:t>
            </a:r>
            <a:r>
              <a:rPr lang="en-US" sz="2800" dirty="0" smtClean="0">
                <a:latin typeface="+mj-lt"/>
              </a:rPr>
              <a:t>.</a:t>
            </a:r>
            <a:r>
              <a:rPr lang="vi-VN" sz="2800" dirty="0" smtClean="0">
                <a:latin typeface="+mj-lt"/>
              </a:rPr>
              <a:t> Vai trò </a:t>
            </a:r>
            <a:r>
              <a:rPr lang="vi-VN" sz="2800" b="1" dirty="0" smtClean="0">
                <a:latin typeface="+mj-lt"/>
              </a:rPr>
              <a:t>Helicobacter Pylori (HP)</a:t>
            </a:r>
          </a:p>
          <a:p>
            <a:pPr marL="0" indent="0" algn="just">
              <a:lnSpc>
                <a:spcPct val="110000"/>
              </a:lnSpc>
              <a:buNone/>
            </a:pPr>
            <a:r>
              <a:rPr lang="vi-VN" sz="1800" i="1" dirty="0" smtClean="0">
                <a:latin typeface="+mj-lt"/>
              </a:rPr>
              <a:t>Được Marshall và Warren phát hiện vào năm 1983</a:t>
            </a:r>
          </a:p>
          <a:p>
            <a:pPr marL="0" indent="0" algn="just">
              <a:lnSpc>
                <a:spcPct val="110000"/>
              </a:lnSpc>
              <a:buNone/>
            </a:pPr>
            <a:r>
              <a:rPr lang="vi-VN" sz="2400" dirty="0">
                <a:latin typeface="+mj-lt"/>
              </a:rPr>
              <a:t> </a:t>
            </a:r>
            <a:r>
              <a:rPr lang="vi-VN" sz="2400" dirty="0" smtClean="0">
                <a:latin typeface="+mj-lt"/>
              </a:rPr>
              <a:t>     </a:t>
            </a:r>
            <a:r>
              <a:rPr lang="en-US" sz="2400" dirty="0" smtClean="0">
                <a:latin typeface="+mj-lt"/>
              </a:rPr>
              <a:t>- </a:t>
            </a:r>
            <a:r>
              <a:rPr lang="vi-VN" sz="2400" dirty="0" smtClean="0">
                <a:latin typeface="+mj-lt"/>
              </a:rPr>
              <a:t>HP gây VDDMT nhất là vùng</a:t>
            </a:r>
          </a:p>
          <a:p>
            <a:pPr marL="0" indent="0" algn="just">
              <a:lnSpc>
                <a:spcPct val="110000"/>
              </a:lnSpc>
              <a:buNone/>
            </a:pPr>
            <a:r>
              <a:rPr lang="vi-VN" sz="2400" dirty="0" smtClean="0">
                <a:latin typeface="+mj-lt"/>
              </a:rPr>
              <a:t>hang vị (type B), và viêm tá tràng </a:t>
            </a:r>
          </a:p>
          <a:p>
            <a:pPr marL="0" indent="0" algn="just">
              <a:lnSpc>
                <a:spcPct val="110000"/>
              </a:lnSpc>
              <a:buNone/>
            </a:pPr>
            <a:r>
              <a:rPr lang="vi-VN" sz="2400" dirty="0" smtClean="0">
                <a:latin typeface="+mj-lt"/>
              </a:rPr>
              <a:t>do dị sản niêm mạc dạ dày vào </a:t>
            </a:r>
          </a:p>
          <a:p>
            <a:pPr marL="0" indent="0" algn="just">
              <a:lnSpc>
                <a:spcPct val="110000"/>
              </a:lnSpc>
              <a:buNone/>
            </a:pPr>
            <a:r>
              <a:rPr lang="vi-VN" sz="2400" dirty="0" smtClean="0">
                <a:latin typeface="+mj-lt"/>
              </a:rPr>
              <a:t>ruột non, rồi từ đó gây loét.</a:t>
            </a:r>
          </a:p>
          <a:p>
            <a:pPr marL="0" indent="0" algn="just">
              <a:lnSpc>
                <a:spcPct val="110000"/>
              </a:lnSpc>
              <a:buNone/>
            </a:pPr>
            <a:r>
              <a:rPr lang="vi-VN" sz="2400" dirty="0" smtClean="0">
                <a:latin typeface="+mj-lt"/>
              </a:rPr>
              <a:t> 90% loét dạ dày, và 95% loét </a:t>
            </a:r>
          </a:p>
          <a:p>
            <a:pPr marL="0" indent="0" algn="just">
              <a:lnSpc>
                <a:spcPct val="110000"/>
              </a:lnSpc>
              <a:buNone/>
            </a:pPr>
            <a:r>
              <a:rPr lang="vi-VN" sz="2400" dirty="0" smtClean="0">
                <a:latin typeface="+mj-lt"/>
              </a:rPr>
              <a:t>tá tràng có HP nơi ổ loét.</a:t>
            </a:r>
          </a:p>
          <a:p>
            <a:pPr marL="0" indent="0" algn="just">
              <a:lnSpc>
                <a:spcPct val="110000"/>
              </a:lnSpc>
              <a:buNone/>
            </a:pPr>
            <a:r>
              <a:rPr lang="vi-VN" sz="2400" dirty="0">
                <a:latin typeface="+mj-lt"/>
              </a:rPr>
              <a:t> </a:t>
            </a:r>
            <a:r>
              <a:rPr lang="vi-VN" sz="2400" dirty="0" smtClean="0">
                <a:latin typeface="+mj-lt"/>
              </a:rPr>
              <a:t>    </a:t>
            </a:r>
            <a:endParaRPr lang="en-US" sz="2400" dirty="0" smtClean="0">
              <a:latin typeface="+mj-lt"/>
            </a:endParaRPr>
          </a:p>
          <a:p>
            <a:pPr marL="0" indent="0" algn="just">
              <a:lnSpc>
                <a:spcPct val="110000"/>
              </a:lnSpc>
              <a:buNone/>
            </a:pPr>
            <a:r>
              <a:rPr lang="en-US" sz="2400" dirty="0" smtClean="0">
                <a:latin typeface="+mj-lt"/>
              </a:rPr>
              <a:t>       </a:t>
            </a:r>
            <a:r>
              <a:rPr lang="vi-VN" sz="2400" dirty="0" smtClean="0">
                <a:latin typeface="+mj-lt"/>
              </a:rPr>
              <a:t> </a:t>
            </a:r>
            <a:r>
              <a:rPr lang="en-US" sz="2400" dirty="0" smtClean="0">
                <a:latin typeface="+mj-lt"/>
              </a:rPr>
              <a:t>- </a:t>
            </a:r>
            <a:r>
              <a:rPr lang="vi-VN" sz="2400" dirty="0">
                <a:latin typeface="+mj-lt"/>
              </a:rPr>
              <a:t>T</a:t>
            </a:r>
            <a:r>
              <a:rPr lang="vi-VN" sz="2400" dirty="0" smtClean="0">
                <a:latin typeface="+mj-lt"/>
              </a:rPr>
              <a:t>ổn </a:t>
            </a:r>
            <a:r>
              <a:rPr lang="vi-VN" sz="2400" dirty="0" smtClean="0">
                <a:latin typeface="+mj-lt"/>
              </a:rPr>
              <a:t>thương niêm mạc DD-TT, sản xuất: amoniac (acid hóa môi trường), urease (tổn thương NM), protein bề mặt, các chất tiền viêm, chất gây viêm và hoại tử TB, men protease, phospholipase làm phá huỷ chất nhầy niêm mạc dạ dày</a:t>
            </a:r>
            <a:endParaRPr lang="vi-VN"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973066" cy="329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1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5649491"/>
          </a:xfrm>
        </p:spPr>
        <p:txBody>
          <a:bodyPr>
            <a:normAutofit/>
          </a:bodyPr>
          <a:lstStyle/>
          <a:p>
            <a:pPr marL="0" indent="0">
              <a:buNone/>
            </a:pPr>
            <a:r>
              <a:rPr lang="vi-VN" sz="2400" dirty="0" smtClean="0">
                <a:latin typeface="+mj-lt"/>
              </a:rPr>
              <a:t>	</a:t>
            </a:r>
            <a:r>
              <a:rPr lang="vi-VN" sz="2800" dirty="0" smtClean="0">
                <a:latin typeface="+mj-lt"/>
              </a:rPr>
              <a:t>2.3 Yếu tố tinh thần: </a:t>
            </a:r>
            <a:r>
              <a:rPr lang="vi-VN" sz="2400" dirty="0" smtClean="0">
                <a:latin typeface="+mj-lt"/>
              </a:rPr>
              <a:t>nhân cách và stress</a:t>
            </a:r>
          </a:p>
          <a:p>
            <a:pPr marL="0" indent="0">
              <a:buNone/>
            </a:pPr>
            <a:r>
              <a:rPr lang="vi-VN" sz="2400" dirty="0">
                <a:latin typeface="+mj-lt"/>
              </a:rPr>
              <a:t>	</a:t>
            </a:r>
            <a:r>
              <a:rPr lang="vi-VN" sz="2800" dirty="0" smtClean="0">
                <a:latin typeface="+mj-lt"/>
              </a:rPr>
              <a:t>2.4 Thuốc lá: </a:t>
            </a:r>
            <a:r>
              <a:rPr lang="vi-VN" sz="2400" dirty="0" smtClean="0">
                <a:latin typeface="+mj-lt"/>
              </a:rPr>
              <a:t>thường gặp, xuất hiện ổ loét mới, lâu lành sẹo</a:t>
            </a:r>
          </a:p>
          <a:p>
            <a:pPr marL="0" indent="0">
              <a:buNone/>
            </a:pPr>
            <a:r>
              <a:rPr lang="vi-VN" sz="2400" dirty="0">
                <a:latin typeface="+mj-lt"/>
              </a:rPr>
              <a:t>	</a:t>
            </a:r>
            <a:r>
              <a:rPr lang="vi-VN" sz="2800" dirty="0" smtClean="0">
                <a:latin typeface="+mj-lt"/>
              </a:rPr>
              <a:t>2.5 Một số thuốc:</a:t>
            </a:r>
          </a:p>
          <a:p>
            <a:pPr>
              <a:buFontTx/>
              <a:buChar char="-"/>
            </a:pPr>
            <a:r>
              <a:rPr lang="vi-VN" sz="2400" dirty="0" smtClean="0">
                <a:latin typeface="+mj-lt"/>
              </a:rPr>
              <a:t>Aspirin: loét và chảy máu, dạ dày, ăn mòn niêm mạc</a:t>
            </a:r>
          </a:p>
          <a:p>
            <a:pPr>
              <a:buFontTx/>
              <a:buChar char="-"/>
            </a:pPr>
            <a:r>
              <a:rPr lang="vi-VN" sz="2400" dirty="0" smtClean="0">
                <a:latin typeface="+mj-lt"/>
              </a:rPr>
              <a:t>NSAID: giống aspirin, không ăn mòn.</a:t>
            </a:r>
          </a:p>
          <a:p>
            <a:pPr>
              <a:buFontTx/>
              <a:buChar char="-"/>
            </a:pPr>
            <a:r>
              <a:rPr lang="vi-VN" sz="2400" dirty="0" smtClean="0">
                <a:latin typeface="+mj-lt"/>
              </a:rPr>
              <a:t>Corticoide: bộc phát ổ loét cũ hoặc bẩm sinh</a:t>
            </a:r>
          </a:p>
          <a:p>
            <a:pPr marL="0" indent="0">
              <a:buNone/>
            </a:pPr>
            <a:r>
              <a:rPr lang="vi-VN" sz="2400" dirty="0" smtClean="0">
                <a:latin typeface="+mj-lt"/>
              </a:rPr>
              <a:t>	</a:t>
            </a:r>
            <a:r>
              <a:rPr lang="vi-VN" sz="2800" dirty="0" smtClean="0">
                <a:latin typeface="+mj-lt"/>
              </a:rPr>
              <a:t>2.6 Di truyền</a:t>
            </a:r>
          </a:p>
          <a:p>
            <a:pPr marL="0" indent="0">
              <a:buNone/>
            </a:pPr>
            <a:r>
              <a:rPr lang="vi-VN" sz="2400" dirty="0">
                <a:latin typeface="+mj-lt"/>
              </a:rPr>
              <a:t>	</a:t>
            </a:r>
            <a:r>
              <a:rPr lang="vi-VN" sz="2800" dirty="0" smtClean="0">
                <a:latin typeface="+mj-lt"/>
              </a:rPr>
              <a:t>2.7 Ăn uống: </a:t>
            </a:r>
            <a:r>
              <a:rPr lang="vi-VN" sz="2400" dirty="0" smtClean="0">
                <a:latin typeface="+mj-lt"/>
              </a:rPr>
              <a:t>sự làm vơi dạ dày và sự trào ngược của </a:t>
            </a:r>
            <a:r>
              <a:rPr lang="vi-VN" sz="2400" dirty="0" smtClean="0">
                <a:latin typeface="+mj-lt"/>
              </a:rPr>
              <a:t>TT-DD</a:t>
            </a:r>
            <a:endParaRPr lang="vi-VN" sz="2400" dirty="0" smtClean="0">
              <a:latin typeface="+mj-lt"/>
            </a:endParaRPr>
          </a:p>
          <a:p>
            <a:pPr marL="0" indent="0">
              <a:buNone/>
            </a:pPr>
            <a:r>
              <a:rPr lang="vi-VN" sz="2400" dirty="0">
                <a:latin typeface="+mj-lt"/>
              </a:rPr>
              <a:t> </a:t>
            </a:r>
            <a:r>
              <a:rPr lang="vi-VN" sz="2400" dirty="0" smtClean="0">
                <a:latin typeface="+mj-lt"/>
              </a:rPr>
              <a:t>Loét tá tràng có sự làm vơi dạ dày quá nhanh =&gt; tăng acid tới TT.          Ngược lại trong loét dạ dày sự làm vơi dạ dày quá chậm =&gt; ứ trệ acide ở dạ dày.</a:t>
            </a:r>
          </a:p>
          <a:p>
            <a:pPr marL="0" indent="0">
              <a:buNone/>
            </a:pPr>
            <a:endParaRPr lang="vi-VN" sz="2400" dirty="0" smtClean="0">
              <a:latin typeface="+mj-lt"/>
            </a:endParaRPr>
          </a:p>
          <a:p>
            <a:pPr marL="0" indent="0">
              <a:buNone/>
            </a:pPr>
            <a:endParaRPr lang="vi-VN" sz="2400" dirty="0">
              <a:latin typeface="+mj-lt"/>
            </a:endParaRPr>
          </a:p>
        </p:txBody>
      </p:sp>
    </p:spTree>
    <p:extLst>
      <p:ext uri="{BB962C8B-B14F-4D97-AF65-F5344CB8AC3E}">
        <p14:creationId xmlns:p14="http://schemas.microsoft.com/office/powerpoint/2010/main" val="27451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266"/>
            <a:ext cx="8229600" cy="685800"/>
          </a:xfrm>
        </p:spPr>
        <p:txBody>
          <a:bodyPr/>
          <a:lstStyle/>
          <a:p>
            <a:pPr marL="342900" lvl="1" indent="-342900">
              <a:buNone/>
            </a:pPr>
            <a:r>
              <a:rPr lang="en-US" b="1" dirty="0" smtClean="0">
                <a:latin typeface="Times New Roman" pitchFamily="18" charset="0"/>
                <a:cs typeface="Times New Roman" pitchFamily="18" charset="0"/>
              </a:rPr>
              <a:t>II.   </a:t>
            </a:r>
            <a:r>
              <a:rPr lang="en-US" b="1" dirty="0" err="1" smtClean="0">
                <a:latin typeface="Times New Roman" pitchFamily="18" charset="0"/>
                <a:cs typeface="Times New Roman" pitchFamily="18" charset="0"/>
              </a:rPr>
              <a:t>Triệu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chứng</a:t>
            </a:r>
            <a:endParaRPr lang="en-US" b="1" dirty="0" smtClean="0">
              <a:latin typeface="Times New Roman" pitchFamily="18" charset="0"/>
              <a:cs typeface="Times New Roman" pitchFamily="18" charset="0"/>
            </a:endParaRPr>
          </a:p>
          <a:p>
            <a:endParaRPr lang="en-US" dirty="0"/>
          </a:p>
        </p:txBody>
      </p:sp>
      <p:pic>
        <p:nvPicPr>
          <p:cNvPr id="31746" name="Picture 2" descr="Kết quả hình ảnh cho triệu chứng viêm loét dạ dày tá tràng"/>
          <p:cNvPicPr>
            <a:picLocks noChangeAspect="1" noChangeArrowheads="1"/>
          </p:cNvPicPr>
          <p:nvPr/>
        </p:nvPicPr>
        <p:blipFill>
          <a:blip r:embed="rId2"/>
          <a:srcRect/>
          <a:stretch>
            <a:fillRect/>
          </a:stretch>
        </p:blipFill>
        <p:spPr bwMode="auto">
          <a:xfrm>
            <a:off x="914400" y="990600"/>
            <a:ext cx="7239000" cy="5105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120680"/>
          </a:xfrm>
        </p:spPr>
        <p:txBody>
          <a:bodyPr>
            <a:normAutofit/>
          </a:bodyPr>
          <a:lstStyle/>
          <a:p>
            <a:pPr marL="914400" lvl="1" indent="-514350">
              <a:buFont typeface="+mj-lt"/>
              <a:buAutoNum type="arabicPeriod"/>
            </a:pPr>
            <a:r>
              <a:rPr lang="vi-VN" b="1" dirty="0" smtClean="0">
                <a:latin typeface="+mj-lt"/>
              </a:rPr>
              <a:t>Loét dạ dày: </a:t>
            </a:r>
            <a:r>
              <a:rPr lang="vi-VN" sz="2400" dirty="0" smtClean="0">
                <a:latin typeface="+mj-lt"/>
              </a:rPr>
              <a:t>đau là triệu chứng chính với nhiều tính chất.</a:t>
            </a:r>
            <a:endParaRPr lang="vi-VN" sz="2400" dirty="0">
              <a:latin typeface="+mj-lt"/>
            </a:endParaRPr>
          </a:p>
          <a:p>
            <a:pPr lvl="1" indent="-342900">
              <a:buFontTx/>
              <a:buChar char="-"/>
            </a:pPr>
            <a:r>
              <a:rPr lang="vi-VN" sz="2400" dirty="0" smtClean="0">
                <a:latin typeface="+mj-lt"/>
              </a:rPr>
              <a:t>Đau theo đợt, 2-8 tuần/ 1 đợt cách vài tháng đến vài năm</a:t>
            </a:r>
          </a:p>
          <a:p>
            <a:pPr lvl="1" indent="-342900">
              <a:buFontTx/>
              <a:buChar char="-"/>
            </a:pPr>
            <a:r>
              <a:rPr lang="vi-VN" sz="2400" dirty="0" smtClean="0">
                <a:latin typeface="+mj-lt"/>
              </a:rPr>
              <a:t>Đau sau ăn 30p– 2h</a:t>
            </a:r>
          </a:p>
          <a:p>
            <a:pPr lvl="1" indent="-342900">
              <a:buFontTx/>
              <a:buChar char="-"/>
            </a:pPr>
            <a:r>
              <a:rPr lang="vi-VN" sz="2400" dirty="0" smtClean="0">
                <a:latin typeface="+mj-lt"/>
              </a:rPr>
              <a:t>Đau kiểu quặn tức, đau đói hiếm hơn là đau kiểu rát bỏng. Thuốc kháng acid hoặc thức ăn có thể làm dịu nhưng nếu kèm viêm có thể đau nặng hơn.</a:t>
            </a:r>
          </a:p>
          <a:p>
            <a:pPr lvl="1" indent="-342900">
              <a:buFontTx/>
              <a:buChar char="-"/>
            </a:pPr>
            <a:r>
              <a:rPr lang="vi-VN" sz="2400" dirty="0" smtClean="0">
                <a:latin typeface="+mj-lt"/>
              </a:rPr>
              <a:t>Thường đau ở vùng thượng vị, có thể lan ra sau lưng</a:t>
            </a:r>
          </a:p>
          <a:p>
            <a:pPr lvl="1" indent="-342900">
              <a:buFont typeface="Wingdings" pitchFamily="2" charset="2"/>
              <a:buChar char="v"/>
            </a:pPr>
            <a:r>
              <a:rPr lang="vi-VN" sz="2400" b="1" dirty="0" smtClean="0">
                <a:latin typeface="+mj-lt"/>
              </a:rPr>
              <a:t>Xét nghiệm: </a:t>
            </a:r>
            <a:r>
              <a:rPr lang="vi-VN" sz="2400" dirty="0" smtClean="0">
                <a:latin typeface="+mj-lt"/>
              </a:rPr>
              <a:t>Các xét nghiệm sinh hóa ít có giá trị trong chẩn đoán</a:t>
            </a:r>
          </a:p>
          <a:p>
            <a:pPr marL="400050" lvl="1" indent="0">
              <a:buNone/>
            </a:pPr>
            <a:r>
              <a:rPr lang="vi-VN" sz="2400" dirty="0" smtClean="0">
                <a:latin typeface="+mj-lt"/>
              </a:rPr>
              <a:t>- Chụp phim dạ dày baryte và nội soi cho thấy ổ loét thường nằm ở hang vị, góc bờ cong nhỏ, đôi khi ở thân dạ dày hay tiền môn vị. Đồng thời có thể sinh thiết ổ loét để xét nghiệm mô bệnh học và tìm HP.</a:t>
            </a:r>
          </a:p>
        </p:txBody>
      </p:sp>
    </p:spTree>
    <p:extLst>
      <p:ext uri="{BB962C8B-B14F-4D97-AF65-F5344CB8AC3E}">
        <p14:creationId xmlns:p14="http://schemas.microsoft.com/office/powerpoint/2010/main" val="25837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192688"/>
          </a:xfrm>
        </p:spPr>
        <p:txBody>
          <a:bodyPr>
            <a:normAutofit/>
          </a:bodyPr>
          <a:lstStyle/>
          <a:p>
            <a:pPr marL="0" indent="0">
              <a:buNone/>
            </a:pPr>
            <a:r>
              <a:rPr lang="vi-VN" sz="2500" dirty="0" smtClean="0">
                <a:latin typeface="+mj-lt"/>
              </a:rPr>
              <a:t>	</a:t>
            </a:r>
            <a:r>
              <a:rPr lang="vi-VN" sz="2800" b="1" dirty="0" smtClean="0">
                <a:latin typeface="+mj-lt"/>
              </a:rPr>
              <a:t>2.  Loét tá tràng: </a:t>
            </a:r>
            <a:r>
              <a:rPr lang="vi-VN" sz="2500" dirty="0" smtClean="0">
                <a:latin typeface="+mj-lt"/>
              </a:rPr>
              <a:t>Người lớn, trước 60 tuổi. Nam = 2 nữ, gia đình. Cơn đau loét TT đặc trưng hơn. Xuất hiện từng đợt, rõ ràng, mỗi đợt từ vài tuần đến vài tháng. Không có triệu chứng giữa các kì đau.</a:t>
            </a:r>
          </a:p>
          <a:p>
            <a:pPr>
              <a:buFontTx/>
              <a:buChar char="-"/>
            </a:pPr>
            <a:r>
              <a:rPr lang="vi-VN" sz="2500" dirty="0" smtClean="0">
                <a:latin typeface="+mj-lt"/>
              </a:rPr>
              <a:t>Sau ăn 2-4h hoặc 1-2h đêm khuya.</a:t>
            </a:r>
          </a:p>
          <a:p>
            <a:pPr>
              <a:buFontTx/>
              <a:buChar char="-"/>
            </a:pPr>
            <a:r>
              <a:rPr lang="vi-VN" sz="2500" dirty="0" smtClean="0">
                <a:latin typeface="+mj-lt"/>
              </a:rPr>
              <a:t>Đau đói và đau quặn thắt nhiều hơn là đau nóng ran</a:t>
            </a:r>
          </a:p>
          <a:p>
            <a:pPr>
              <a:buFontTx/>
              <a:buChar char="-"/>
            </a:pPr>
            <a:r>
              <a:rPr lang="vi-VN" sz="2500" dirty="0" smtClean="0">
                <a:latin typeface="+mj-lt"/>
              </a:rPr>
              <a:t>Đau ở thượng vị lan ra sau lưng về phía bên phải (1/3 TH)</a:t>
            </a:r>
          </a:p>
          <a:p>
            <a:pPr>
              <a:buFont typeface="Wingdings" pitchFamily="2" charset="2"/>
              <a:buChar char="v"/>
            </a:pPr>
            <a:r>
              <a:rPr lang="vi-VN" sz="2500" dirty="0">
                <a:latin typeface="+mj-lt"/>
              </a:rPr>
              <a:t> </a:t>
            </a:r>
            <a:r>
              <a:rPr lang="vi-VN" sz="2500" b="1" dirty="0" smtClean="0">
                <a:latin typeface="+mj-lt"/>
              </a:rPr>
              <a:t>Xét nghiệm: </a:t>
            </a:r>
            <a:r>
              <a:rPr lang="vi-VN" sz="2500" dirty="0" smtClean="0">
                <a:latin typeface="+mj-lt"/>
              </a:rPr>
              <a:t>Trên 90% loét nằm ở mặt trước hoặc mặt </a:t>
            </a:r>
            <a:r>
              <a:rPr lang="vi-VN" sz="2500" dirty="0" smtClean="0">
                <a:latin typeface="+mj-lt"/>
              </a:rPr>
              <a:t>sau của </a:t>
            </a:r>
            <a:r>
              <a:rPr lang="vi-VN" sz="2500" dirty="0" smtClean="0">
                <a:latin typeface="+mj-lt"/>
              </a:rPr>
              <a:t>hành tá tràng cách môn vị 2 cm.</a:t>
            </a:r>
          </a:p>
          <a:p>
            <a:pPr>
              <a:buFontTx/>
              <a:buChar char="-"/>
            </a:pPr>
            <a:r>
              <a:rPr lang="vi-VN" sz="2500" dirty="0" smtClean="0">
                <a:latin typeface="+mj-lt"/>
              </a:rPr>
              <a:t>Nội soi: loét tròn, loét không </a:t>
            </a:r>
            <a:r>
              <a:rPr lang="vi-VN" sz="2500" dirty="0" smtClean="0">
                <a:latin typeface="+mj-lt"/>
              </a:rPr>
              <a:t>đều,</a:t>
            </a:r>
          </a:p>
          <a:p>
            <a:pPr marL="0" indent="0">
              <a:buNone/>
            </a:pPr>
            <a:r>
              <a:rPr lang="vi-VN" sz="2500" dirty="0" smtClean="0">
                <a:latin typeface="+mj-lt"/>
              </a:rPr>
              <a:t> </a:t>
            </a:r>
            <a:r>
              <a:rPr lang="vi-VN" sz="2500" dirty="0" smtClean="0">
                <a:latin typeface="+mj-lt"/>
              </a:rPr>
              <a:t>loét dọc,...</a:t>
            </a:r>
          </a:p>
          <a:p>
            <a:pPr>
              <a:buFontTx/>
              <a:buChar char="-"/>
            </a:pPr>
            <a:r>
              <a:rPr lang="vi-VN" sz="2500" dirty="0" smtClean="0">
                <a:latin typeface="+mj-lt"/>
              </a:rPr>
              <a:t>Acid dạ dày cao bất thường.</a:t>
            </a:r>
          </a:p>
          <a:p>
            <a:pPr>
              <a:buFontTx/>
              <a:buChar char="-"/>
            </a:pPr>
            <a:endParaRPr lang="vi-VN" sz="2500" dirty="0" smtClean="0">
              <a:latin typeface="+mj-lt"/>
            </a:endParaRPr>
          </a:p>
          <a:p>
            <a:pPr>
              <a:buFontTx/>
              <a:buChar char="-"/>
            </a:pPr>
            <a:endParaRPr lang="vi-VN" sz="2500" dirty="0" smtClean="0">
              <a:latin typeface="+mj-lt"/>
            </a:endParaRPr>
          </a:p>
          <a:p>
            <a:pPr>
              <a:buFontTx/>
              <a:buChar char="-"/>
            </a:pPr>
            <a:endParaRPr lang="vi-VN" sz="2500" dirty="0" smtClean="0">
              <a:latin typeface="+mj-lt"/>
            </a:endParaRPr>
          </a:p>
          <a:p>
            <a:pPr marL="0" indent="0">
              <a:buNone/>
            </a:pPr>
            <a:endParaRPr lang="vi-VN" sz="25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068" y="3767328"/>
            <a:ext cx="359159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1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457200" lvl="1" indent="0">
              <a:buNone/>
            </a:pPr>
            <a:r>
              <a:rPr lang="vi-VN" b="1" dirty="0" smtClean="0">
                <a:latin typeface="+mj-lt"/>
              </a:rPr>
              <a:t>III. Biến chứng: </a:t>
            </a:r>
            <a:endParaRPr lang="en-US" b="1" dirty="0" smtClean="0">
              <a:latin typeface="+mj-lt"/>
            </a:endParaRPr>
          </a:p>
          <a:p>
            <a:pPr marL="457200" lvl="1" indent="0">
              <a:buNone/>
            </a:pPr>
            <a:r>
              <a:rPr lang="en-US" sz="2400" dirty="0" smtClean="0">
                <a:latin typeface="Times New Roman" pitchFamily="18" charset="0"/>
                <a:cs typeface="Times New Roman" pitchFamily="18" charset="0"/>
              </a:rPr>
              <a:t>C</a:t>
            </a:r>
            <a:r>
              <a:rPr lang="vi-VN" sz="2400" dirty="0" smtClean="0">
                <a:latin typeface="+mj-lt"/>
              </a:rPr>
              <a:t>hảy máu, thủng, xơ teo gây hẹp, thủng bít hay tự do, loét sâu kèm viêm quanh tạng, </a:t>
            </a:r>
            <a:r>
              <a:rPr lang="vi-VN" sz="2400" dirty="0" smtClean="0">
                <a:latin typeface="+mj-lt"/>
              </a:rPr>
              <a:t>đặc </a:t>
            </a:r>
            <a:r>
              <a:rPr lang="vi-VN" sz="2400" dirty="0" smtClean="0">
                <a:latin typeface="+mj-lt"/>
              </a:rPr>
              <a:t>biệt loét dạ dày lâu ngày có thể ung thư hóa.</a:t>
            </a:r>
          </a:p>
          <a:p>
            <a:pPr marL="457200" lvl="1" indent="0">
              <a:buNone/>
            </a:pPr>
            <a:endParaRPr lang="vi-VN" dirty="0">
              <a:latin typeface="+mj-lt"/>
            </a:endParaRPr>
          </a:p>
        </p:txBody>
      </p:sp>
      <p:graphicFrame>
        <p:nvGraphicFramePr>
          <p:cNvPr id="4" name="Diagram 3"/>
          <p:cNvGraphicFramePr/>
          <p:nvPr>
            <p:extLst>
              <p:ext uri="{D42A27DB-BD31-4B8C-83A1-F6EECF244321}">
                <p14:modId xmlns:p14="http://schemas.microsoft.com/office/powerpoint/2010/main" val="2616238837"/>
              </p:ext>
            </p:extLst>
          </p:nvPr>
        </p:nvGraphicFramePr>
        <p:xfrm>
          <a:off x="685800" y="2289944"/>
          <a:ext cx="8136904"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6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809</Words>
  <Application>Microsoft Office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LOÉT DẠ DÀY – TÁ TRÀNG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ảnh thuốc</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LOÉT DẠ DÀY – TÁ TRÀNG</dc:title>
  <dc:creator>DELL</dc:creator>
  <cp:lastModifiedBy>DELL</cp:lastModifiedBy>
  <cp:revision>28</cp:revision>
  <dcterms:created xsi:type="dcterms:W3CDTF">2017-02-16T13:48:07Z</dcterms:created>
  <dcterms:modified xsi:type="dcterms:W3CDTF">2017-02-18T16:02:18Z</dcterms:modified>
</cp:coreProperties>
</file>