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70" r:id="rId12"/>
    <p:sldId id="266" r:id="rId13"/>
    <p:sldId id="267" r:id="rId14"/>
    <p:sldId id="268" r:id="rId15"/>
    <p:sldId id="26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434" autoAdjust="0"/>
  </p:normalViewPr>
  <p:slideViewPr>
    <p:cSldViewPr snapToGrid="0">
      <p:cViewPr>
        <p:scale>
          <a:sx n="70" d="100"/>
          <a:sy n="70" d="100"/>
        </p:scale>
        <p:origin x="-714" y="-16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678447-73EE-4F75-A53E-E590ED45FC7F}"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E855F-8AC0-48C4-9909-8C7C026929C8}" type="slidenum">
              <a:rPr lang="en-US" smtClean="0"/>
              <a:pPr/>
              <a:t>‹#›</a:t>
            </a:fld>
            <a:endParaRPr lang="en-US"/>
          </a:p>
        </p:txBody>
      </p:sp>
    </p:spTree>
    <p:extLst>
      <p:ext uri="{BB962C8B-B14F-4D97-AF65-F5344CB8AC3E}">
        <p14:creationId xmlns:p14="http://schemas.microsoft.com/office/powerpoint/2010/main" xmlns="" val="676860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78447-73EE-4F75-A53E-E590ED45FC7F}"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E855F-8AC0-48C4-9909-8C7C026929C8}" type="slidenum">
              <a:rPr lang="en-US" smtClean="0"/>
              <a:pPr/>
              <a:t>‹#›</a:t>
            </a:fld>
            <a:endParaRPr lang="en-US"/>
          </a:p>
        </p:txBody>
      </p:sp>
    </p:spTree>
    <p:extLst>
      <p:ext uri="{BB962C8B-B14F-4D97-AF65-F5344CB8AC3E}">
        <p14:creationId xmlns:p14="http://schemas.microsoft.com/office/powerpoint/2010/main" xmlns="" val="3930914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78447-73EE-4F75-A53E-E590ED45FC7F}"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E855F-8AC0-48C4-9909-8C7C026929C8}" type="slidenum">
              <a:rPr lang="en-US" smtClean="0"/>
              <a:pPr/>
              <a:t>‹#›</a:t>
            </a:fld>
            <a:endParaRPr lang="en-US"/>
          </a:p>
        </p:txBody>
      </p:sp>
    </p:spTree>
    <p:extLst>
      <p:ext uri="{BB962C8B-B14F-4D97-AF65-F5344CB8AC3E}">
        <p14:creationId xmlns:p14="http://schemas.microsoft.com/office/powerpoint/2010/main" xmlns="" val="3634327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678447-73EE-4F75-A53E-E590ED45FC7F}"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E855F-8AC0-48C4-9909-8C7C026929C8}" type="slidenum">
              <a:rPr lang="en-US" smtClean="0"/>
              <a:pPr/>
              <a:t>‹#›</a:t>
            </a:fld>
            <a:endParaRPr lang="en-US"/>
          </a:p>
        </p:txBody>
      </p:sp>
    </p:spTree>
    <p:extLst>
      <p:ext uri="{BB962C8B-B14F-4D97-AF65-F5344CB8AC3E}">
        <p14:creationId xmlns:p14="http://schemas.microsoft.com/office/powerpoint/2010/main" xmlns="" val="3743825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678447-73EE-4F75-A53E-E590ED45FC7F}" type="datetimeFigureOut">
              <a:rPr lang="en-US" smtClean="0"/>
              <a:pPr/>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E855F-8AC0-48C4-9909-8C7C026929C8}" type="slidenum">
              <a:rPr lang="en-US" smtClean="0"/>
              <a:pPr/>
              <a:t>‹#›</a:t>
            </a:fld>
            <a:endParaRPr lang="en-US"/>
          </a:p>
        </p:txBody>
      </p:sp>
    </p:spTree>
    <p:extLst>
      <p:ext uri="{BB962C8B-B14F-4D97-AF65-F5344CB8AC3E}">
        <p14:creationId xmlns:p14="http://schemas.microsoft.com/office/powerpoint/2010/main" xmlns="" val="2161187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678447-73EE-4F75-A53E-E590ED45FC7F}" type="datetimeFigureOut">
              <a:rPr lang="en-US" smtClean="0"/>
              <a:pPr/>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E855F-8AC0-48C4-9909-8C7C026929C8}" type="slidenum">
              <a:rPr lang="en-US" smtClean="0"/>
              <a:pPr/>
              <a:t>‹#›</a:t>
            </a:fld>
            <a:endParaRPr lang="en-US"/>
          </a:p>
        </p:txBody>
      </p:sp>
    </p:spTree>
    <p:extLst>
      <p:ext uri="{BB962C8B-B14F-4D97-AF65-F5344CB8AC3E}">
        <p14:creationId xmlns:p14="http://schemas.microsoft.com/office/powerpoint/2010/main" xmlns="" val="4087270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678447-73EE-4F75-A53E-E590ED45FC7F}" type="datetimeFigureOut">
              <a:rPr lang="en-US" smtClean="0"/>
              <a:pPr/>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E855F-8AC0-48C4-9909-8C7C026929C8}" type="slidenum">
              <a:rPr lang="en-US" smtClean="0"/>
              <a:pPr/>
              <a:t>‹#›</a:t>
            </a:fld>
            <a:endParaRPr lang="en-US"/>
          </a:p>
        </p:txBody>
      </p:sp>
    </p:spTree>
    <p:extLst>
      <p:ext uri="{BB962C8B-B14F-4D97-AF65-F5344CB8AC3E}">
        <p14:creationId xmlns:p14="http://schemas.microsoft.com/office/powerpoint/2010/main" xmlns="" val="29414769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678447-73EE-4F75-A53E-E590ED45FC7F}" type="datetimeFigureOut">
              <a:rPr lang="en-US" smtClean="0"/>
              <a:pPr/>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E855F-8AC0-48C4-9909-8C7C026929C8}" type="slidenum">
              <a:rPr lang="en-US" smtClean="0"/>
              <a:pPr/>
              <a:t>‹#›</a:t>
            </a:fld>
            <a:endParaRPr lang="en-US"/>
          </a:p>
        </p:txBody>
      </p:sp>
    </p:spTree>
    <p:extLst>
      <p:ext uri="{BB962C8B-B14F-4D97-AF65-F5344CB8AC3E}">
        <p14:creationId xmlns:p14="http://schemas.microsoft.com/office/powerpoint/2010/main" xmlns="" val="296824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78447-73EE-4F75-A53E-E590ED45FC7F}" type="datetimeFigureOut">
              <a:rPr lang="en-US" smtClean="0"/>
              <a:pPr/>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E855F-8AC0-48C4-9909-8C7C026929C8}" type="slidenum">
              <a:rPr lang="en-US" smtClean="0"/>
              <a:pPr/>
              <a:t>‹#›</a:t>
            </a:fld>
            <a:endParaRPr lang="en-US"/>
          </a:p>
        </p:txBody>
      </p:sp>
    </p:spTree>
    <p:extLst>
      <p:ext uri="{BB962C8B-B14F-4D97-AF65-F5344CB8AC3E}">
        <p14:creationId xmlns:p14="http://schemas.microsoft.com/office/powerpoint/2010/main" xmlns="" val="1181328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78447-73EE-4F75-A53E-E590ED45FC7F}" type="datetimeFigureOut">
              <a:rPr lang="en-US" smtClean="0"/>
              <a:pPr/>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E855F-8AC0-48C4-9909-8C7C026929C8}" type="slidenum">
              <a:rPr lang="en-US" smtClean="0"/>
              <a:pPr/>
              <a:t>‹#›</a:t>
            </a:fld>
            <a:endParaRPr lang="en-US"/>
          </a:p>
        </p:txBody>
      </p:sp>
    </p:spTree>
    <p:extLst>
      <p:ext uri="{BB962C8B-B14F-4D97-AF65-F5344CB8AC3E}">
        <p14:creationId xmlns:p14="http://schemas.microsoft.com/office/powerpoint/2010/main" xmlns="" val="227142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678447-73EE-4F75-A53E-E590ED45FC7F}" type="datetimeFigureOut">
              <a:rPr lang="en-US" smtClean="0"/>
              <a:pPr/>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E855F-8AC0-48C4-9909-8C7C026929C8}" type="slidenum">
              <a:rPr lang="en-US" smtClean="0"/>
              <a:pPr/>
              <a:t>‹#›</a:t>
            </a:fld>
            <a:endParaRPr lang="en-US"/>
          </a:p>
        </p:txBody>
      </p:sp>
    </p:spTree>
    <p:extLst>
      <p:ext uri="{BB962C8B-B14F-4D97-AF65-F5344CB8AC3E}">
        <p14:creationId xmlns:p14="http://schemas.microsoft.com/office/powerpoint/2010/main" xmlns="" val="431311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678447-73EE-4F75-A53E-E590ED45FC7F}" type="datetimeFigureOut">
              <a:rPr lang="en-US" smtClean="0"/>
              <a:pPr/>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E855F-8AC0-48C4-9909-8C7C026929C8}" type="slidenum">
              <a:rPr lang="en-US" smtClean="0"/>
              <a:pPr/>
              <a:t>‹#›</a:t>
            </a:fld>
            <a:endParaRPr lang="en-US"/>
          </a:p>
        </p:txBody>
      </p:sp>
    </p:spTree>
    <p:extLst>
      <p:ext uri="{BB962C8B-B14F-4D97-AF65-F5344CB8AC3E}">
        <p14:creationId xmlns:p14="http://schemas.microsoft.com/office/powerpoint/2010/main" xmlns="" val="1834359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9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59558" y="2688605"/>
            <a:ext cx="11354937" cy="1091823"/>
          </a:xfrm>
        </p:spPr>
        <p:txBody>
          <a:bodyPr>
            <a:noAutofit/>
          </a:bodyPr>
          <a:lstStyle/>
          <a:p>
            <a:r>
              <a:rPr lang="en-US" sz="4800" b="1" dirty="0" smtClean="0">
                <a:solidFill>
                  <a:srgbClr val="C00000"/>
                </a:solidFill>
                <a:latin typeface="Times New Roman" panose="02020603050405020304" pitchFamily="18" charset="0"/>
                <a:cs typeface="Times New Roman" panose="02020603050405020304" pitchFamily="18" charset="0"/>
              </a:rPr>
              <a:t/>
            </a:r>
            <a:br>
              <a:rPr lang="en-US" sz="4800" b="1" dirty="0" smtClean="0">
                <a:solidFill>
                  <a:srgbClr val="C00000"/>
                </a:solidFill>
                <a:latin typeface="Times New Roman" panose="02020603050405020304" pitchFamily="18" charset="0"/>
                <a:cs typeface="Times New Roman" panose="02020603050405020304" pitchFamily="18" charset="0"/>
              </a:rPr>
            </a:br>
            <a:r>
              <a:rPr lang="en-US" sz="4800" b="1" dirty="0" smtClean="0">
                <a:solidFill>
                  <a:srgbClr val="C00000"/>
                </a:solidFill>
                <a:latin typeface="Times New Roman" panose="02020603050405020304" pitchFamily="18" charset="0"/>
                <a:cs typeface="Times New Roman" panose="02020603050405020304" pitchFamily="18" charset="0"/>
              </a:rPr>
              <a:t/>
            </a:r>
            <a:br>
              <a:rPr lang="en-US" sz="4800" b="1" dirty="0" smtClean="0">
                <a:solidFill>
                  <a:srgbClr val="C00000"/>
                </a:solidFill>
                <a:latin typeface="Times New Roman" panose="02020603050405020304" pitchFamily="18" charset="0"/>
                <a:cs typeface="Times New Roman" panose="02020603050405020304" pitchFamily="18" charset="0"/>
              </a:rPr>
            </a:br>
            <a:r>
              <a:rPr lang="en-US" sz="2400" b="1" i="1" dirty="0" err="1" smtClean="0">
                <a:solidFill>
                  <a:schemeClr val="accent5">
                    <a:lumMod val="50000"/>
                  </a:schemeClr>
                </a:solidFill>
                <a:latin typeface="Times New Roman" panose="02020603050405020304" pitchFamily="18" charset="0"/>
                <a:cs typeface="Times New Roman" panose="02020603050405020304" pitchFamily="18" charset="0"/>
              </a:rPr>
              <a:t>Bô</a:t>
            </a:r>
            <a: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5">
                    <a:lumMod val="50000"/>
                  </a:schemeClr>
                </a:solidFill>
                <a:latin typeface="Times New Roman" panose="02020603050405020304" pitchFamily="18" charset="0"/>
                <a:cs typeface="Times New Roman" panose="02020603050405020304" pitchFamily="18" charset="0"/>
              </a:rPr>
              <a:t>môn</a:t>
            </a:r>
            <a: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5">
                    <a:lumMod val="50000"/>
                  </a:schemeClr>
                </a:solidFill>
                <a:latin typeface="Times New Roman" panose="02020603050405020304" pitchFamily="18" charset="0"/>
                <a:cs typeface="Times New Roman" panose="02020603050405020304" pitchFamily="18" charset="0"/>
              </a:rPr>
              <a:t>Bệnh</a:t>
            </a:r>
            <a: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5">
                    <a:lumMod val="50000"/>
                  </a:schemeClr>
                </a:solidFill>
                <a:latin typeface="Times New Roman" panose="02020603050405020304" pitchFamily="18" charset="0"/>
                <a:cs typeface="Times New Roman" panose="02020603050405020304" pitchFamily="18" charset="0"/>
              </a:rPr>
              <a:t>ly</a:t>
            </a:r>
            <a: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5">
                    <a:lumMod val="50000"/>
                  </a:schemeClr>
                </a:solidFill>
                <a:latin typeface="Times New Roman" panose="02020603050405020304" pitchFamily="18" charset="0"/>
                <a:cs typeface="Times New Roman" panose="02020603050405020304" pitchFamily="18" charset="0"/>
              </a:rPr>
              <a:t>học</a:t>
            </a:r>
            <a: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t/>
            </a:r>
            <a:b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br>
            <a:r>
              <a:rPr lang="en-US" sz="2400" b="1" i="1" dirty="0" err="1" smtClean="0">
                <a:solidFill>
                  <a:schemeClr val="accent5">
                    <a:lumMod val="50000"/>
                  </a:schemeClr>
                </a:solidFill>
                <a:latin typeface="Times New Roman" panose="02020603050405020304" pitchFamily="18" charset="0"/>
                <a:cs typeface="Times New Roman" panose="02020603050405020304" pitchFamily="18" charset="0"/>
              </a:rPr>
              <a:t>Giảng</a:t>
            </a:r>
            <a: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5">
                    <a:lumMod val="50000"/>
                  </a:schemeClr>
                </a:solidFill>
                <a:latin typeface="Times New Roman" panose="02020603050405020304" pitchFamily="18" charset="0"/>
                <a:cs typeface="Times New Roman" panose="02020603050405020304" pitchFamily="18" charset="0"/>
              </a:rPr>
              <a:t>viên</a:t>
            </a:r>
            <a: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5">
                    <a:lumMod val="50000"/>
                  </a:schemeClr>
                </a:solidFill>
                <a:latin typeface="Times New Roman" panose="02020603050405020304" pitchFamily="18" charset="0"/>
                <a:cs typeface="Times New Roman" panose="02020603050405020304" pitchFamily="18" charset="0"/>
              </a:rPr>
              <a:t>hướng</a:t>
            </a:r>
            <a: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5">
                    <a:lumMod val="50000"/>
                  </a:schemeClr>
                </a:solidFill>
                <a:latin typeface="Times New Roman" panose="02020603050405020304" pitchFamily="18" charset="0"/>
                <a:cs typeface="Times New Roman" panose="02020603050405020304" pitchFamily="18" charset="0"/>
              </a:rPr>
              <a:t>dẫn</a:t>
            </a:r>
            <a: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5">
                    <a:lumMod val="50000"/>
                  </a:schemeClr>
                </a:solidFill>
                <a:latin typeface="Times New Roman" panose="02020603050405020304" pitchFamily="18" charset="0"/>
                <a:cs typeface="Times New Roman" panose="02020603050405020304" pitchFamily="18" charset="0"/>
              </a:rPr>
              <a:t>ThS</a:t>
            </a:r>
            <a: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t>. BS </a:t>
            </a:r>
            <a:r>
              <a:rPr lang="en-US" sz="2400" b="1" i="1" dirty="0" err="1" smtClean="0">
                <a:solidFill>
                  <a:schemeClr val="accent5">
                    <a:lumMod val="50000"/>
                  </a:schemeClr>
                </a:solidFill>
                <a:latin typeface="Times New Roman" panose="02020603050405020304" pitchFamily="18" charset="0"/>
                <a:cs typeface="Times New Roman" panose="02020603050405020304" pitchFamily="18" charset="0"/>
              </a:rPr>
              <a:t>Nguyễn</a:t>
            </a:r>
            <a: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5">
                    <a:lumMod val="50000"/>
                  </a:schemeClr>
                </a:solidFill>
                <a:latin typeface="Times New Roman" panose="02020603050405020304" pitchFamily="18" charset="0"/>
                <a:cs typeface="Times New Roman" panose="02020603050405020304" pitchFamily="18" charset="0"/>
              </a:rPr>
              <a:t>Phúc</a:t>
            </a:r>
            <a: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400" b="1" i="1" dirty="0" err="1" smtClean="0">
                <a:solidFill>
                  <a:schemeClr val="accent5">
                    <a:lumMod val="50000"/>
                  </a:schemeClr>
                </a:solidFill>
                <a:latin typeface="Times New Roman" panose="02020603050405020304" pitchFamily="18" charset="0"/>
                <a:cs typeface="Times New Roman" panose="02020603050405020304" pitchFamily="18" charset="0"/>
              </a:rPr>
              <a:t>Học</a:t>
            </a:r>
            <a: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t/>
            </a:r>
            <a:br>
              <a:rPr lang="en-US" sz="2400" b="1" i="1" dirty="0" smtClean="0">
                <a:solidFill>
                  <a:schemeClr val="accent5">
                    <a:lumMod val="50000"/>
                  </a:schemeClr>
                </a:solidFill>
                <a:latin typeface="Times New Roman" panose="02020603050405020304" pitchFamily="18" charset="0"/>
                <a:cs typeface="Times New Roman" panose="02020603050405020304" pitchFamily="18" charset="0"/>
              </a:rPr>
            </a:br>
            <a:endParaRPr lang="en-US" sz="2400" b="1" i="1"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723339" y="3783830"/>
            <a:ext cx="5238627" cy="2746623"/>
          </a:xfrm>
        </p:spPr>
        <p:txBody>
          <a:bodyPr>
            <a:normAutofit lnSpcReduction="10000"/>
          </a:bodyPr>
          <a:lstStyle/>
          <a:p>
            <a:pPr algn="l">
              <a:lnSpc>
                <a:spcPct val="100000"/>
              </a:lnSpc>
            </a:pPr>
            <a:r>
              <a:rPr lang="en-US" b="1" u="sng" dirty="0" err="1" smtClean="0">
                <a:latin typeface="Times New Roman" panose="02020603050405020304" pitchFamily="18" charset="0"/>
                <a:cs typeface="Times New Roman" panose="02020603050405020304" pitchFamily="18" charset="0"/>
              </a:rPr>
              <a:t>Nhóm</a:t>
            </a:r>
            <a:r>
              <a:rPr lang="en-US" b="1" u="sng" dirty="0" smtClean="0">
                <a:latin typeface="Times New Roman" panose="02020603050405020304" pitchFamily="18" charset="0"/>
                <a:cs typeface="Times New Roman" panose="02020603050405020304" pitchFamily="18" charset="0"/>
              </a:rPr>
              <a:t> 2:</a:t>
            </a:r>
          </a:p>
          <a:p>
            <a:pPr algn="l">
              <a:lnSpc>
                <a:spcPct val="100000"/>
              </a:lnSpc>
            </a:pPr>
            <a:r>
              <a:rPr lang="en-US" dirty="0" err="1" smtClean="0">
                <a:latin typeface="Times New Roman" panose="02020603050405020304" pitchFamily="18" charset="0"/>
                <a:cs typeface="Times New Roman" panose="02020603050405020304" pitchFamily="18" charset="0"/>
              </a:rPr>
              <a:t>Vũ</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Mỹ</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Yên</a:t>
            </a:r>
            <a:endParaRPr lang="en-US" dirty="0" smtClean="0">
              <a:latin typeface="Times New Roman" panose="02020603050405020304" pitchFamily="18" charset="0"/>
              <a:cs typeface="Times New Roman" panose="02020603050405020304" pitchFamily="18" charset="0"/>
            </a:endParaRPr>
          </a:p>
          <a:p>
            <a:pPr algn="l">
              <a:lnSpc>
                <a:spcPct val="100000"/>
              </a:lnSpc>
            </a:pPr>
            <a:r>
              <a:rPr lang="en-US" dirty="0" err="1" smtClean="0">
                <a:latin typeface="Times New Roman" panose="02020603050405020304" pitchFamily="18" charset="0"/>
                <a:cs typeface="Times New Roman" panose="02020603050405020304" pitchFamily="18" charset="0"/>
              </a:rPr>
              <a:t>Nguyễn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Huy</a:t>
            </a:r>
            <a:endParaRPr lang="en-US" dirty="0" smtClean="0">
              <a:latin typeface="Times New Roman" panose="02020603050405020304" pitchFamily="18" charset="0"/>
              <a:cs typeface="Times New Roman" panose="02020603050405020304" pitchFamily="18" charset="0"/>
            </a:endParaRPr>
          </a:p>
          <a:p>
            <a:pPr algn="l">
              <a:lnSpc>
                <a:spcPct val="100000"/>
              </a:lnSpc>
            </a:pPr>
            <a:r>
              <a:rPr lang="en-US" dirty="0" err="1" smtClean="0">
                <a:latin typeface="Times New Roman" panose="02020603050405020304" pitchFamily="18" charset="0"/>
                <a:cs typeface="Times New Roman" panose="02020603050405020304" pitchFamily="18" charset="0"/>
              </a:rPr>
              <a:t>Nguyễn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Hằng</a:t>
            </a:r>
            <a:endParaRPr lang="en-US" dirty="0" smtClean="0">
              <a:latin typeface="Times New Roman" panose="02020603050405020304" pitchFamily="18" charset="0"/>
              <a:cs typeface="Times New Roman" panose="02020603050405020304" pitchFamily="18" charset="0"/>
            </a:endParaRPr>
          </a:p>
          <a:p>
            <a:pPr algn="l">
              <a:lnSpc>
                <a:spcPct val="100000"/>
              </a:lnSpc>
            </a:pPr>
            <a:r>
              <a:rPr lang="en-US" dirty="0" err="1" smtClean="0">
                <a:latin typeface="Times New Roman" panose="02020603050405020304" pitchFamily="18" charset="0"/>
                <a:cs typeface="Times New Roman" panose="02020603050405020304" pitchFamily="18" charset="0"/>
              </a:rPr>
              <a:t>Nguyễn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Quỳnh</a:t>
            </a:r>
            <a:r>
              <a:rPr lang="en-US" dirty="0" smtClean="0">
                <a:latin typeface="Times New Roman" panose="02020603050405020304" pitchFamily="18" charset="0"/>
                <a:cs typeface="Times New Roman" panose="02020603050405020304" pitchFamily="18" charset="0"/>
              </a:rPr>
              <a:t> Trang</a:t>
            </a:r>
          </a:p>
          <a:p>
            <a:pPr algn="l">
              <a:lnSpc>
                <a:spcPct val="100000"/>
              </a:lnSpc>
            </a:pPr>
            <a:r>
              <a:rPr lang="en-US" dirty="0" smtClean="0">
                <a:latin typeface="Times New Roman" panose="02020603050405020304" pitchFamily="18" charset="0"/>
                <a:cs typeface="Times New Roman" panose="02020603050405020304" pitchFamily="18" charset="0"/>
              </a:rPr>
              <a:t>Phan </a:t>
            </a:r>
            <a:r>
              <a:rPr lang="en-US" dirty="0" err="1" smtClean="0">
                <a:latin typeface="Times New Roman" panose="02020603050405020304" pitchFamily="18" charset="0"/>
                <a:cs typeface="Times New Roman" panose="02020603050405020304" pitchFamily="18" charset="0"/>
              </a:rPr>
              <a:t>Thị</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Hoài</a:t>
            </a:r>
            <a:r>
              <a:rPr lang="en-US" dirty="0" smtClean="0">
                <a:latin typeface="Times New Roman" panose="02020603050405020304" pitchFamily="18" charset="0"/>
                <a:cs typeface="Times New Roman" panose="02020603050405020304" pitchFamily="18" charset="0"/>
              </a:rPr>
              <a:t> Thu</a:t>
            </a:r>
          </a:p>
        </p:txBody>
      </p:sp>
      <p:pic>
        <p:nvPicPr>
          <p:cNvPr id="5" name="Picture 4"/>
          <p:cNvPicPr>
            <a:picLocks noChangeAspect="1"/>
          </p:cNvPicPr>
          <p:nvPr/>
        </p:nvPicPr>
        <p:blipFill>
          <a:blip r:embed="rId3">
            <a:extLst>
              <a:ext uri="{28A0092B-C50C-407E-A947-70E740481C1C}">
                <a14:useLocalDpi xmlns="" xmlns:a14="http://schemas.microsoft.com/office/drawing/2010/main" val="0"/>
              </a:ext>
            </a:extLst>
          </a:blip>
          <a:srcRect b="26877"/>
          <a:stretch>
            <a:fillRect/>
          </a:stretch>
        </p:blipFill>
        <p:spPr>
          <a:xfrm>
            <a:off x="2920621" y="174009"/>
            <a:ext cx="5977719" cy="6312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389548" y="1629851"/>
            <a:ext cx="11535530"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prst="riblet"/>
              <a:contourClr>
                <a:schemeClr val="accent2">
                  <a:shade val="75000"/>
                </a:schemeClr>
              </a:contourClr>
            </a:sp3d>
          </a:bodyPr>
          <a:lstStyle/>
          <a:p>
            <a:pPr algn="ctr"/>
            <a:r>
              <a:rPr lang="en-US" sz="6000" b="1" dirty="0" smtClean="0">
                <a:ln w="11430">
                  <a:solidFill>
                    <a:schemeClr val="accent3">
                      <a:lumMod val="50000"/>
                    </a:schemeClr>
                  </a:solidFill>
                </a:ln>
                <a:solidFill>
                  <a:schemeClr val="accent5">
                    <a:lumMod val="50000"/>
                  </a:schemeClr>
                </a:solidFill>
                <a:effectLst>
                  <a:outerShdw blurRad="50800" dist="39000" dir="5460000" algn="tl">
                    <a:srgbClr val="000000">
                      <a:alpha val="38000"/>
                    </a:srgbClr>
                  </a:outerShdw>
                </a:effectLst>
              </a:rPr>
              <a:t>ĐẠI CƯƠNG BỆNH LÝ VỀ TIM MẠCH</a:t>
            </a:r>
            <a:endParaRPr lang="en-US" sz="6000" b="1" cap="none" spc="0" dirty="0">
              <a:ln w="11430">
                <a:solidFill>
                  <a:schemeClr val="accent3">
                    <a:lumMod val="50000"/>
                  </a:schemeClr>
                </a:solidFill>
              </a:ln>
              <a:solidFill>
                <a:schemeClr val="accent5">
                  <a:lumMod val="50000"/>
                </a:schemeClr>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xmlns="" val="1966218273"/>
      </p:ext>
    </p:extLst>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9789" y="6821"/>
            <a:ext cx="7471698" cy="1166884"/>
          </a:xfrm>
        </p:spPr>
        <p:txBody>
          <a:bodyPr/>
          <a:lstStyle/>
          <a:p>
            <a:r>
              <a:rPr lang="en-US" sz="3000" b="1" i="1" u="sng" dirty="0" smtClean="0">
                <a:solidFill>
                  <a:srgbClr val="002060"/>
                </a:solidFill>
                <a:latin typeface="Times New Roman" panose="02020603050405020304" pitchFamily="18" charset="0"/>
                <a:cs typeface="Times New Roman" panose="02020603050405020304" pitchFamily="18" charset="0"/>
              </a:rPr>
              <a:t>III. </a:t>
            </a:r>
            <a:r>
              <a:rPr lang="en-US" sz="3000" b="1" i="1" u="sng" dirty="0" err="1" smtClean="0">
                <a:solidFill>
                  <a:srgbClr val="002060"/>
                </a:solidFill>
                <a:latin typeface="Times New Roman" panose="02020603050405020304" pitchFamily="18" charset="0"/>
                <a:cs typeface="Times New Roman" panose="02020603050405020304" pitchFamily="18" charset="0"/>
              </a:rPr>
              <a:t>Khái</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niệm</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một</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số</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tiếng</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tim</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bất</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thường</a:t>
            </a:r>
            <a:r>
              <a:rPr lang="en-US" sz="3000" b="1" i="1" u="sng" dirty="0" smtClean="0">
                <a:solidFill>
                  <a:srgbClr val="002060"/>
                </a:solidFill>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p>
        </p:txBody>
      </p:sp>
      <p:sp>
        <p:nvSpPr>
          <p:cNvPr id="7" name="Text Placeholder 6"/>
          <p:cNvSpPr>
            <a:spLocks noGrp="1"/>
          </p:cNvSpPr>
          <p:nvPr>
            <p:ph type="body" sz="half" idx="2"/>
          </p:nvPr>
        </p:nvSpPr>
        <p:spPr>
          <a:xfrm>
            <a:off x="600501" y="736979"/>
            <a:ext cx="10686197" cy="5957245"/>
          </a:xfrm>
        </p:spPr>
        <p:txBody>
          <a:bodyPr>
            <a:noAutofit/>
          </a:bodyPr>
          <a:lstStyle/>
          <a:p>
            <a:pPr>
              <a:lnSpc>
                <a:spcPct val="100000"/>
              </a:lnSpc>
              <a:buFontTx/>
              <a:buChar char="-"/>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trọng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a:t>
            </a:r>
          </a:p>
          <a:p>
            <a:pPr>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van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luồng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r>
              <a:rPr lang="en-US" sz="2400" dirty="0" smtClean="0">
                <a:latin typeface="Times New Roman" panose="02020603050405020304" pitchFamily="18" charset="0"/>
                <a:cs typeface="Times New Roman" panose="02020603050405020304" pitchFamily="18" charset="0"/>
              </a:rPr>
              <a:t>…</a:t>
            </a:r>
          </a:p>
          <a:p>
            <a:pPr>
              <a:lnSpc>
                <a:spcPct val="100000"/>
              </a:lnSpc>
            </a:pP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bình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t>
            </a:r>
            <a:r>
              <a:rPr lang="en-US" sz="2400" dirty="0" err="1" smtClean="0">
                <a:latin typeface="Times New Roman" panose="02020603050405020304" pitchFamily="18" charset="0"/>
                <a:cs typeface="Times New Roman" panose="02020603050405020304" pitchFamily="18" charset="0"/>
              </a:rPr>
              <a:t>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t>
            </a:r>
            <a:r>
              <a:rPr lang="en-US" sz="2400" dirty="0" err="1" smtClean="0">
                <a:latin typeface="Times New Roman" panose="02020603050405020304" pitchFamily="18" charset="0"/>
                <a:cs typeface="Times New Roman" panose="02020603050405020304" pitchFamily="18" charset="0"/>
              </a:rPr>
              <a:t>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mỏm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a:t>
            </a:r>
          </a:p>
          <a:p>
            <a:pPr>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Luisada</a:t>
            </a:r>
            <a:r>
              <a:rPr lang="en-US" sz="2400" dirty="0" smtClean="0">
                <a:latin typeface="Times New Roman" panose="02020603050405020304" pitchFamily="18" charset="0"/>
                <a:cs typeface="Times New Roman" panose="02020603050405020304" pitchFamily="18" charset="0"/>
              </a:rPr>
              <a:t>:</a:t>
            </a:r>
          </a:p>
          <a:p>
            <a:pPr>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Vùng</a:t>
            </a:r>
            <a:r>
              <a:rPr lang="en-US" sz="2400" dirty="0" smtClean="0">
                <a:latin typeface="Times New Roman" panose="02020603050405020304" pitchFamily="18" charset="0"/>
                <a:cs typeface="Times New Roman" panose="02020603050405020304" pitchFamily="18" charset="0"/>
              </a:rPr>
              <a:t> van 2 </a:t>
            </a:r>
            <a:r>
              <a:rPr lang="en-US" sz="2400" dirty="0" err="1" smtClean="0">
                <a:latin typeface="Times New Roman" panose="02020603050405020304" pitchFamily="18" charset="0"/>
                <a:cs typeface="Times New Roman" panose="02020603050405020304" pitchFamily="18" charset="0"/>
              </a:rPr>
              <a:t>lá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mỏm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điểm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khoang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sườn</a:t>
            </a:r>
            <a:r>
              <a:rPr lang="en-US" sz="2400" dirty="0" smtClean="0">
                <a:latin typeface="Times New Roman" panose="02020603050405020304" pitchFamily="18" charset="0"/>
                <a:cs typeface="Times New Roman" panose="02020603050405020304" pitchFamily="18" charset="0"/>
              </a:rPr>
              <a:t> 4-5. </a:t>
            </a:r>
          </a:p>
          <a:p>
            <a:pPr>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Vùng</a:t>
            </a:r>
            <a:r>
              <a:rPr lang="en-US" sz="2400" dirty="0" smtClean="0">
                <a:latin typeface="Times New Roman" panose="02020603050405020304" pitchFamily="18" charset="0"/>
                <a:cs typeface="Times New Roman" panose="02020603050405020304" pitchFamily="18" charset="0"/>
              </a:rPr>
              <a:t> van 3 </a:t>
            </a:r>
            <a:r>
              <a:rPr lang="en-US" sz="2400" dirty="0" err="1" smtClean="0">
                <a:latin typeface="Times New Roman" panose="02020603050405020304" pitchFamily="18" charset="0"/>
                <a:cs typeface="Times New Roman" panose="02020603050405020304" pitchFamily="18" charset="0"/>
              </a:rPr>
              <a:t>lá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mũi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ức</a:t>
            </a:r>
            <a:endParaRPr lang="en-US" sz="2400" dirty="0" smtClean="0">
              <a:latin typeface="Times New Roman" panose="02020603050405020304" pitchFamily="18" charset="0"/>
              <a:cs typeface="Times New Roman" panose="02020603050405020304" pitchFamily="18" charset="0"/>
            </a:endParaRPr>
          </a:p>
          <a:p>
            <a:pPr>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Vùng</a:t>
            </a:r>
            <a:r>
              <a:rPr lang="en-US" sz="2400" dirty="0" smtClean="0">
                <a:latin typeface="Times New Roman" panose="02020603050405020304" pitchFamily="18" charset="0"/>
                <a:cs typeface="Times New Roman" panose="02020603050405020304" pitchFamily="18" charset="0"/>
              </a:rPr>
              <a:t> van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sườn</a:t>
            </a:r>
            <a:r>
              <a:rPr lang="en-US" sz="2400" dirty="0" smtClean="0">
                <a:latin typeface="Times New Roman" panose="02020603050405020304" pitchFamily="18" charset="0"/>
                <a:cs typeface="Times New Roman" panose="02020603050405020304" pitchFamily="18" charset="0"/>
              </a:rPr>
              <a:t> II </a:t>
            </a:r>
            <a:r>
              <a:rPr lang="en-US" sz="2400" dirty="0" err="1" smtClean="0">
                <a:latin typeface="Times New Roman" panose="02020603050405020304" pitchFamily="18" charset="0"/>
                <a:cs typeface="Times New Roman" panose="02020603050405020304" pitchFamily="18" charset="0"/>
              </a:rPr>
              <a:t>cạnh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sườn</a:t>
            </a:r>
            <a:r>
              <a:rPr lang="en-US" sz="2400" dirty="0" smtClean="0">
                <a:latin typeface="Times New Roman" panose="02020603050405020304" pitchFamily="18" charset="0"/>
                <a:cs typeface="Times New Roman" panose="02020603050405020304" pitchFamily="18" charset="0"/>
              </a:rPr>
              <a:t> III </a:t>
            </a:r>
            <a:r>
              <a:rPr lang="en-US" sz="2400" dirty="0" err="1" smtClean="0">
                <a:latin typeface="Times New Roman" panose="02020603050405020304" pitchFamily="18" charset="0"/>
                <a:cs typeface="Times New Roman" panose="02020603050405020304" pitchFamily="18" charset="0"/>
              </a:rPr>
              <a:t>cạnh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trái</a:t>
            </a:r>
            <a:r>
              <a:rPr lang="en-US" sz="2400" dirty="0" smtClean="0">
                <a:latin typeface="Times New Roman" panose="02020603050405020304" pitchFamily="18" charset="0"/>
                <a:cs typeface="Times New Roman" panose="02020603050405020304" pitchFamily="18" charset="0"/>
              </a:rPr>
              <a:t>.</a:t>
            </a:r>
          </a:p>
          <a:p>
            <a:pPr>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Vùng</a:t>
            </a:r>
            <a:r>
              <a:rPr lang="en-US" sz="2400" dirty="0" smtClean="0">
                <a:latin typeface="Times New Roman" panose="02020603050405020304" pitchFamily="18" charset="0"/>
                <a:cs typeface="Times New Roman" panose="02020603050405020304" pitchFamily="18" charset="0"/>
              </a:rPr>
              <a:t> van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sườn</a:t>
            </a:r>
            <a:r>
              <a:rPr lang="en-US" sz="2400" dirty="0" smtClean="0">
                <a:latin typeface="Times New Roman" panose="02020603050405020304" pitchFamily="18" charset="0"/>
                <a:cs typeface="Times New Roman" panose="02020603050405020304" pitchFamily="18" charset="0"/>
              </a:rPr>
              <a:t> II </a:t>
            </a:r>
            <a:r>
              <a:rPr lang="en-US" sz="2400" dirty="0" err="1" smtClean="0">
                <a:latin typeface="Times New Roman" panose="02020603050405020304" pitchFamily="18" charset="0"/>
                <a:cs typeface="Times New Roman" panose="02020603050405020304" pitchFamily="18" charset="0"/>
              </a:rPr>
              <a:t>cạnh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trái</a:t>
            </a:r>
            <a:r>
              <a:rPr lang="en-US" sz="2400" dirty="0" smtClean="0">
                <a:latin typeface="Times New Roman" panose="02020603050405020304" pitchFamily="18" charset="0"/>
                <a:cs typeface="Times New Roman" panose="02020603050405020304" pitchFamily="18" charset="0"/>
              </a:rPr>
              <a:t>.</a:t>
            </a:r>
          </a:p>
          <a:p>
            <a:pPr>
              <a:lnSpc>
                <a:spcPct val="10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phủ</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xứng</a:t>
            </a:r>
            <a:r>
              <a:rPr lang="en-US" sz="2400" dirty="0" smtClean="0">
                <a:latin typeface="Times New Roman" panose="02020603050405020304" pitchFamily="18" charset="0"/>
                <a:cs typeface="Times New Roman" panose="02020603050405020304" pitchFamily="18" charset="0"/>
              </a:rPr>
              <a:t> sang </a:t>
            </a:r>
            <a:r>
              <a:rPr lang="en-US" sz="2400" dirty="0" err="1" smtClean="0">
                <a:latin typeface="Times New Roman" panose="02020603050405020304" pitchFamily="18" charset="0"/>
                <a:cs typeface="Times New Roman" panose="02020603050405020304" pitchFamily="18" charset="0"/>
              </a:rPr>
              <a:t>bên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so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a:t>
            </a:r>
          </a:p>
          <a:p>
            <a:endParaRPr lang="en-US" sz="2400" dirty="0"/>
          </a:p>
        </p:txBody>
      </p:sp>
    </p:spTree>
    <p:extLst>
      <p:ext uri="{BB962C8B-B14F-4D97-AF65-F5344CB8AC3E}">
        <p14:creationId xmlns:p14="http://schemas.microsoft.com/office/powerpoint/2010/main" xmlns="" val="993811422"/>
      </p:ext>
    </p:extLst>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xmlns="" val="0"/>
              </a:ext>
            </a:extLst>
          </a:blip>
          <a:srcRect b="868"/>
          <a:stretch>
            <a:fillRect/>
          </a:stretch>
        </p:blipFill>
        <p:spPr>
          <a:xfrm>
            <a:off x="245660" y="232012"/>
            <a:ext cx="11723432" cy="6400808"/>
          </a:xfrm>
          <a:prstGeom prst="rect">
            <a:avLst/>
          </a:prstGeom>
          <a:ln>
            <a:noFill/>
          </a:ln>
          <a:effectLst>
            <a:softEdge rad="112500"/>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529" y="231819"/>
            <a:ext cx="11602792" cy="6360049"/>
          </a:xfrm>
        </p:spPr>
        <p:txBody>
          <a:bodyPr>
            <a:normAutofit fontScale="92500" lnSpcReduction="10000"/>
          </a:bodyPr>
          <a:lstStyle/>
          <a:p>
            <a:pPr marL="0" indent="0">
              <a:buNone/>
            </a:pPr>
            <a:r>
              <a:rPr lang="en-US" sz="3200" dirty="0" smtClean="0">
                <a:latin typeface="Times New Roman" panose="02020603050405020304" pitchFamily="18" charset="0"/>
                <a:cs typeface="Times New Roman" panose="02020603050405020304" pitchFamily="18" charset="0"/>
              </a:rPr>
              <a:t>1. </a:t>
            </a:r>
            <a:r>
              <a:rPr lang="en-US" sz="3200" dirty="0" err="1" smtClean="0">
                <a:latin typeface="Times New Roman" panose="02020603050405020304" pitchFamily="18" charset="0"/>
                <a:cs typeface="Times New Roman" panose="02020603050405020304" pitchFamily="18" charset="0"/>
              </a:rPr>
              <a:t>Tiếng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tim</a:t>
            </a:r>
            <a:r>
              <a:rPr lang="en-US" sz="3200" dirty="0" smtClean="0">
                <a:latin typeface="Times New Roman" panose="02020603050405020304" pitchFamily="18" charset="0"/>
                <a:cs typeface="Times New Roman" panose="02020603050405020304" pitchFamily="18" charset="0"/>
              </a:rPr>
              <a:t>:</a:t>
            </a:r>
          </a:p>
          <a:p>
            <a:pPr marL="0" indent="0">
              <a:buNone/>
            </a:pP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thứ</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nhất</a:t>
            </a:r>
            <a:r>
              <a:rPr lang="en-US" sz="2600" dirty="0" smtClean="0">
                <a:latin typeface="Times New Roman" panose="02020603050405020304" pitchFamily="18" charset="0"/>
                <a:cs typeface="Times New Roman" panose="02020603050405020304" pitchFamily="18" charset="0"/>
              </a:rPr>
              <a:t> (T1): </a:t>
            </a:r>
            <a:r>
              <a:rPr lang="en-US" sz="2600" dirty="0" err="1" smtClean="0">
                <a:latin typeface="Times New Roman" panose="02020603050405020304" pitchFamily="18" charset="0"/>
                <a:cs typeface="Times New Roman" panose="02020603050405020304" pitchFamily="18" charset="0"/>
              </a:rPr>
              <a:t>được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tạo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bởi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van 2 </a:t>
            </a:r>
            <a:r>
              <a:rPr lang="en-US" sz="2600" dirty="0" err="1" smtClean="0">
                <a:latin typeface="Times New Roman" panose="02020603050405020304" pitchFamily="18" charset="0"/>
                <a:cs typeface="Times New Roman" panose="02020603050405020304" pitchFamily="18" charset="0"/>
              </a:rPr>
              <a:t>lá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van 3 </a:t>
            </a:r>
            <a:r>
              <a:rPr lang="en-US" sz="2600" dirty="0" err="1" smtClean="0">
                <a:latin typeface="Times New Roman" panose="02020603050405020304" pitchFamily="18" charset="0"/>
                <a:cs typeface="Times New Roman" panose="02020603050405020304" pitchFamily="18" charset="0"/>
              </a:rPr>
              <a:t>lá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đóng</a:t>
            </a:r>
            <a:r>
              <a:rPr lang="en-US" sz="2600" dirty="0" smtClean="0">
                <a:latin typeface="Times New Roman" panose="02020603050405020304" pitchFamily="18" charset="0"/>
                <a:cs typeface="Times New Roman" panose="02020603050405020304" pitchFamily="18" charset="0"/>
              </a:rPr>
              <a:t>.</a:t>
            </a:r>
          </a:p>
          <a:p>
            <a:pPr marL="0" indent="0">
              <a:buNone/>
            </a:pP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Tiếng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thứ</a:t>
            </a:r>
            <a:r>
              <a:rPr lang="en-US" sz="2600" dirty="0" smtClean="0">
                <a:latin typeface="Times New Roman" panose="02020603050405020304" pitchFamily="18" charset="0"/>
                <a:cs typeface="Times New Roman" panose="02020603050405020304" pitchFamily="18" charset="0"/>
              </a:rPr>
              <a:t> 2 (T2): </a:t>
            </a:r>
            <a:r>
              <a:rPr lang="en-US" sz="2600" dirty="0" err="1" smtClean="0">
                <a:latin typeface="Times New Roman" panose="02020603050405020304" pitchFamily="18" charset="0"/>
                <a:cs typeface="Times New Roman" panose="02020603050405020304" pitchFamily="18" charset="0"/>
              </a:rPr>
              <a:t>được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tạo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bởi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van </a:t>
            </a:r>
            <a:r>
              <a:rPr lang="en-US" sz="2600" dirty="0" err="1" smtClean="0">
                <a:latin typeface="Times New Roman" panose="02020603050405020304" pitchFamily="18" charset="0"/>
                <a:cs typeface="Times New Roman" panose="02020603050405020304" pitchFamily="18" charset="0"/>
              </a:rPr>
              <a:t>động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mạch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chủ</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van </a:t>
            </a:r>
            <a:r>
              <a:rPr lang="en-US" sz="2600" dirty="0" err="1" smtClean="0">
                <a:latin typeface="Times New Roman" panose="02020603050405020304" pitchFamily="18" charset="0"/>
                <a:cs typeface="Times New Roman" panose="02020603050405020304" pitchFamily="18" charset="0"/>
              </a:rPr>
              <a:t>động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mạch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phổi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đóng</a:t>
            </a:r>
            <a:r>
              <a:rPr lang="en-US" sz="2600" dirty="0" smtClean="0">
                <a:latin typeface="Times New Roman" panose="02020603050405020304" pitchFamily="18" charset="0"/>
                <a:cs typeface="Times New Roman" panose="02020603050405020304" pitchFamily="18" charset="0"/>
              </a:rPr>
              <a:t>.</a:t>
            </a:r>
          </a:p>
          <a:p>
            <a:pPr marL="0" indent="0">
              <a:buNone/>
            </a:pP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Tiếng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thứ</a:t>
            </a:r>
            <a:r>
              <a:rPr lang="en-US" sz="2600" dirty="0" smtClean="0">
                <a:latin typeface="Times New Roman" panose="02020603050405020304" pitchFamily="18" charset="0"/>
                <a:cs typeface="Times New Roman" panose="02020603050405020304" pitchFamily="18" charset="0"/>
              </a:rPr>
              <a:t> 3 </a:t>
            </a:r>
            <a:r>
              <a:rPr lang="en-US" sz="2600" dirty="0" err="1" smtClean="0">
                <a:latin typeface="Times New Roman" panose="02020603050405020304" pitchFamily="18" charset="0"/>
                <a:cs typeface="Times New Roman" panose="02020603050405020304" pitchFamily="18" charset="0"/>
              </a:rPr>
              <a:t>sinh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lý</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gặp</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người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thường</a:t>
            </a:r>
            <a:r>
              <a:rPr lang="en-US" sz="2600" dirty="0" smtClean="0">
                <a:latin typeface="Times New Roman" panose="02020603050405020304" pitchFamily="18" charset="0"/>
                <a:cs typeface="Times New Roman" panose="02020603050405020304" pitchFamily="18" charset="0"/>
              </a:rPr>
              <a:t> (T3): </a:t>
            </a:r>
            <a:r>
              <a:rPr lang="en-US" sz="2600" dirty="0" err="1" smtClean="0">
                <a:latin typeface="Times New Roman" panose="02020603050405020304" pitchFamily="18" charset="0"/>
                <a:cs typeface="Times New Roman" panose="02020603050405020304" pitchFamily="18" charset="0"/>
              </a:rPr>
              <a:t>được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hình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thành</a:t>
            </a:r>
            <a:r>
              <a:rPr lang="en-US" sz="2600" dirty="0" smtClean="0">
                <a:latin typeface="Times New Roman" panose="02020603050405020304" pitchFamily="18" charset="0"/>
                <a:cs typeface="Times New Roman" panose="02020603050405020304" pitchFamily="18" charset="0"/>
              </a:rPr>
              <a:t> do </a:t>
            </a:r>
            <a:r>
              <a:rPr lang="en-US" sz="2600" dirty="0" err="1" smtClean="0">
                <a:latin typeface="Times New Roman" panose="02020603050405020304" pitchFamily="18" charset="0"/>
                <a:cs typeface="Times New Roman" panose="02020603050405020304" pitchFamily="18" charset="0"/>
              </a:rPr>
              <a:t>giai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đoạn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đầy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máu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nhanh</a:t>
            </a:r>
            <a:r>
              <a:rPr lang="en-US" sz="26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ở </a:t>
            </a:r>
            <a:r>
              <a:rPr lang="en-US" sz="2600" dirty="0" err="1" smtClean="0">
                <a:latin typeface="Times New Roman" panose="02020603050405020304" pitchFamily="18" charset="0"/>
                <a:cs typeface="Times New Roman" panose="02020603050405020304" pitchFamily="18" charset="0"/>
              </a:rPr>
              <a:t>đầu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thì</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tâm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trương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máu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từ</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nhĩ</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xuống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thất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buồng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thất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giãn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chạm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thành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ngực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gây</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ra</a:t>
            </a:r>
            <a:r>
              <a:rPr lang="en-US" sz="2600" dirty="0" smtClean="0">
                <a:latin typeface="Times New Roman" panose="02020603050405020304" pitchFamily="18" charset="0"/>
                <a:cs typeface="Times New Roman" panose="02020603050405020304" pitchFamily="18" charset="0"/>
              </a:rPr>
              <a:t> T3.</a:t>
            </a:r>
          </a:p>
          <a:p>
            <a:pPr marL="0" indent="0">
              <a:buNone/>
            </a:pP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Tiếng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thứ</a:t>
            </a:r>
            <a:r>
              <a:rPr lang="en-US" sz="2600" dirty="0" smtClean="0">
                <a:latin typeface="Times New Roman" panose="02020603050405020304" pitchFamily="18" charset="0"/>
                <a:cs typeface="Times New Roman" panose="02020603050405020304" pitchFamily="18" charset="0"/>
              </a:rPr>
              <a:t> 3 </a:t>
            </a:r>
            <a:r>
              <a:rPr lang="en-US" sz="2600" dirty="0" err="1" smtClean="0">
                <a:latin typeface="Times New Roman" panose="02020603050405020304" pitchFamily="18" charset="0"/>
                <a:cs typeface="Times New Roman" panose="02020603050405020304" pitchFamily="18" charset="0"/>
              </a:rPr>
              <a:t>bệnh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lý</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nhịp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ngựa</a:t>
            </a:r>
            <a:r>
              <a:rPr lang="en-US" sz="2600" dirty="0" smtClean="0">
                <a:latin typeface="Times New Roman" panose="02020603050405020304" pitchFamily="18" charset="0"/>
                <a:cs typeface="Times New Roman" panose="02020603050405020304" pitchFamily="18" charset="0"/>
              </a:rPr>
              <a:t> phi): </a:t>
            </a:r>
            <a:r>
              <a:rPr lang="en-US" sz="2600" dirty="0" err="1" smtClean="0">
                <a:latin typeface="Times New Roman" panose="02020603050405020304" pitchFamily="18" charset="0"/>
                <a:cs typeface="Times New Roman" panose="02020603050405020304" pitchFamily="18" charset="0"/>
              </a:rPr>
              <a:t>cũng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giống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như</a:t>
            </a:r>
            <a:r>
              <a:rPr lang="en-US" sz="2600" dirty="0" smtClean="0">
                <a:latin typeface="Times New Roman" panose="02020603050405020304" pitchFamily="18" charset="0"/>
                <a:cs typeface="Times New Roman" panose="02020603050405020304" pitchFamily="18" charset="0"/>
              </a:rPr>
              <a:t> T3 </a:t>
            </a:r>
            <a:r>
              <a:rPr lang="en-US" sz="2600" dirty="0" err="1" smtClean="0">
                <a:latin typeface="Times New Roman" panose="02020603050405020304" pitchFamily="18" charset="0"/>
                <a:cs typeface="Times New Roman" panose="02020603050405020304" pitchFamily="18" charset="0"/>
              </a:rPr>
              <a:t>sinh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lý</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khác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gặp</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bệnh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nặng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buồng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giãn</a:t>
            </a:r>
            <a:r>
              <a:rPr lang="en-US" sz="2600" dirty="0" smtClean="0">
                <a:latin typeface="Times New Roman" panose="02020603050405020304" pitchFamily="18" charset="0"/>
                <a:cs typeface="Times New Roman" panose="02020603050405020304" pitchFamily="18" charset="0"/>
              </a:rPr>
              <a:t> to.</a:t>
            </a:r>
          </a:p>
          <a:p>
            <a:pPr marL="0" indent="0">
              <a:buNone/>
            </a:pP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Nhịp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ngựa</a:t>
            </a:r>
            <a:r>
              <a:rPr lang="en-US" sz="2600" dirty="0" smtClean="0">
                <a:latin typeface="Times New Roman" panose="02020603050405020304" pitchFamily="18" charset="0"/>
                <a:cs typeface="Times New Roman" panose="02020603050405020304" pitchFamily="18" charset="0"/>
              </a:rPr>
              <a:t> phi </a:t>
            </a:r>
            <a:r>
              <a:rPr lang="en-US" sz="2600" dirty="0" err="1" smtClean="0">
                <a:latin typeface="Times New Roman" panose="02020603050405020304" pitchFamily="18" charset="0"/>
                <a:cs typeface="Times New Roman" panose="02020603050405020304" pitchFamily="18" charset="0"/>
              </a:rPr>
              <a:t>được</a:t>
            </a:r>
            <a:r>
              <a:rPr lang="en-US" sz="2600" dirty="0" smtClean="0">
                <a:latin typeface="Times New Roman" panose="02020603050405020304" pitchFamily="18" charset="0"/>
                <a:cs typeface="Times New Roman" panose="02020603050405020304" pitchFamily="18" charset="0"/>
              </a:rPr>
              <a:t> chia </a:t>
            </a:r>
            <a:r>
              <a:rPr lang="en-US" sz="2600" dirty="0" err="1" smtClean="0">
                <a:latin typeface="Times New Roman" panose="02020603050405020304" pitchFamily="18" charset="0"/>
                <a:cs typeface="Times New Roman" panose="02020603050405020304" pitchFamily="18" charset="0"/>
              </a:rPr>
              <a:t>thành</a:t>
            </a:r>
            <a:r>
              <a:rPr lang="en-US" sz="2600" dirty="0" smtClean="0">
                <a:latin typeface="Times New Roman" panose="02020603050405020304" pitchFamily="18" charset="0"/>
                <a:cs typeface="Times New Roman" panose="02020603050405020304" pitchFamily="18" charset="0"/>
              </a:rPr>
              <a:t> 3 </a:t>
            </a:r>
            <a:r>
              <a:rPr lang="en-US" sz="2600" dirty="0" err="1" smtClean="0">
                <a:latin typeface="Times New Roman" panose="02020603050405020304" pitchFamily="18" charset="0"/>
                <a:cs typeface="Times New Roman" panose="02020603050405020304" pitchFamily="18" charset="0"/>
              </a:rPr>
              <a:t>loại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tiền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tâm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đầu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tâm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trương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kết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hợp</a:t>
            </a:r>
            <a:r>
              <a:rPr lang="en-US" sz="2600" dirty="0" smtClean="0">
                <a:latin typeface="Times New Roman" panose="02020603050405020304" pitchFamily="18" charset="0"/>
                <a:cs typeface="Times New Roman" panose="02020603050405020304" pitchFamily="18" charset="0"/>
              </a:rPr>
              <a:t>.</a:t>
            </a:r>
          </a:p>
          <a:p>
            <a:pPr marL="0" indent="0">
              <a:buNone/>
            </a:pP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Tiếng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clắc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mở</a:t>
            </a:r>
            <a:r>
              <a:rPr lang="en-US" sz="2600" dirty="0" smtClean="0">
                <a:latin typeface="Times New Roman" panose="02020603050405020304" pitchFamily="18" charset="0"/>
                <a:cs typeface="Times New Roman" panose="02020603050405020304" pitchFamily="18" charset="0"/>
              </a:rPr>
              <a:t> van 2 </a:t>
            </a:r>
            <a:r>
              <a:rPr lang="en-US" sz="2600" dirty="0" err="1" smtClean="0">
                <a:latin typeface="Times New Roman" panose="02020603050405020304" pitchFamily="18" charset="0"/>
                <a:cs typeface="Times New Roman" panose="02020603050405020304" pitchFamily="18" charset="0"/>
              </a:rPr>
              <a:t>lá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nghe</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thấy</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mỏm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hoặc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liên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sườn</a:t>
            </a:r>
            <a:r>
              <a:rPr lang="en-US" sz="2600" dirty="0" smtClean="0">
                <a:latin typeface="Times New Roman" panose="02020603050405020304" pitchFamily="18" charset="0"/>
                <a:cs typeface="Times New Roman" panose="02020603050405020304" pitchFamily="18" charset="0"/>
              </a:rPr>
              <a:t> IV-V </a:t>
            </a:r>
            <a:r>
              <a:rPr lang="en-US" sz="2600" dirty="0" err="1" smtClean="0">
                <a:latin typeface="Times New Roman" panose="02020603050405020304" pitchFamily="18" charset="0"/>
                <a:cs typeface="Times New Roman" panose="02020603050405020304" pitchFamily="18" charset="0"/>
              </a:rPr>
              <a:t>cạnh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ức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gặp</a:t>
            </a:r>
            <a:r>
              <a:rPr lang="en-US" sz="2600" dirty="0" smtClean="0">
                <a:latin typeface="Times New Roman" panose="02020603050405020304" pitchFamily="18" charset="0"/>
                <a:cs typeface="Times New Roman" panose="02020603050405020304" pitchFamily="18" charset="0"/>
              </a:rPr>
              <a:t> ở </a:t>
            </a:r>
            <a:r>
              <a:rPr lang="en-US" sz="2600" dirty="0" err="1" smtClean="0">
                <a:latin typeface="Times New Roman" panose="02020603050405020304" pitchFamily="18" charset="0"/>
                <a:cs typeface="Times New Roman" panose="02020603050405020304" pitchFamily="18" charset="0"/>
              </a:rPr>
              <a:t>bệnh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hẹp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lỗ</a:t>
            </a:r>
            <a:r>
              <a:rPr lang="en-US" sz="2600" dirty="0" smtClean="0">
                <a:latin typeface="Times New Roman" panose="02020603050405020304" pitchFamily="18" charset="0"/>
                <a:cs typeface="Times New Roman" panose="02020603050405020304" pitchFamily="18" charset="0"/>
              </a:rPr>
              <a:t> van 2 </a:t>
            </a:r>
            <a:r>
              <a:rPr lang="en-US" sz="2600" dirty="0" err="1" smtClean="0">
                <a:latin typeface="Times New Roman" panose="02020603050405020304" pitchFamily="18" charset="0"/>
                <a:cs typeface="Times New Roman" panose="02020603050405020304" pitchFamily="18" charset="0"/>
              </a:rPr>
              <a:t>lá</a:t>
            </a:r>
            <a:r>
              <a:rPr lang="en-US" sz="2600" dirty="0" smtClean="0">
                <a:latin typeface="Times New Roman" panose="02020603050405020304" pitchFamily="18" charset="0"/>
                <a:cs typeface="Times New Roman" panose="02020603050405020304" pitchFamily="18" charset="0"/>
              </a:rPr>
              <a:t> van </a:t>
            </a:r>
            <a:r>
              <a:rPr lang="en-US" sz="2600" dirty="0" err="1" smtClean="0">
                <a:latin typeface="Times New Roman" panose="02020603050405020304" pitchFamily="18" charset="0"/>
                <a:cs typeface="Times New Roman" panose="02020603050405020304" pitchFamily="18" charset="0"/>
              </a:rPr>
              <a:t>bị</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xơ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cứng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vôi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hóa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tạo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clắc</a:t>
            </a:r>
            <a:r>
              <a:rPr lang="en-US" sz="2600" dirty="0" smtClean="0">
                <a:latin typeface="Times New Roman" panose="02020603050405020304" pitchFamily="18" charset="0"/>
                <a:cs typeface="Times New Roman" panose="02020603050405020304" pitchFamily="18" charset="0"/>
              </a:rPr>
              <a:t>.</a:t>
            </a:r>
          </a:p>
          <a:p>
            <a:pPr marL="0" indent="0">
              <a:buNone/>
            </a:pP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Tiếng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clíc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gặp</a:t>
            </a:r>
            <a:r>
              <a:rPr lang="en-US" sz="2600" dirty="0" smtClean="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ở </a:t>
            </a:r>
            <a:r>
              <a:rPr lang="en-US" sz="2600" dirty="0" err="1" smtClean="0">
                <a:latin typeface="Times New Roman" panose="02020603050405020304" pitchFamily="18" charset="0"/>
                <a:cs typeface="Times New Roman" panose="02020603050405020304" pitchFamily="18" charset="0"/>
              </a:rPr>
              <a:t>bệnh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a:t>
            </a:r>
            <a:r>
              <a:rPr lang="en-US" sz="2600" dirty="0" smtClean="0">
                <a:latin typeface="Times New Roman" panose="02020603050405020304" pitchFamily="18" charset="0"/>
                <a:cs typeface="Times New Roman" panose="02020603050405020304" pitchFamily="18" charset="0"/>
              </a:rPr>
              <a:t> van 2 </a:t>
            </a:r>
            <a:r>
              <a:rPr lang="en-US" sz="2600" dirty="0" err="1" smtClean="0">
                <a:latin typeface="Times New Roman" panose="02020603050405020304" pitchFamily="18" charset="0"/>
                <a:cs typeface="Times New Roman" panose="02020603050405020304" pitchFamily="18" charset="0"/>
              </a:rPr>
              <a:t>lá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đóng</a:t>
            </a:r>
            <a:r>
              <a:rPr lang="en-US" sz="2600" dirty="0" smtClean="0">
                <a:latin typeface="Times New Roman" panose="02020603050405020304" pitchFamily="18" charset="0"/>
                <a:cs typeface="Times New Roman" panose="02020603050405020304" pitchFamily="18" charset="0"/>
              </a:rPr>
              <a:t> van 2 </a:t>
            </a:r>
            <a:r>
              <a:rPr lang="en-US" sz="2600" dirty="0" err="1" smtClean="0">
                <a:latin typeface="Times New Roman" panose="02020603050405020304" pitchFamily="18" charset="0"/>
                <a:cs typeface="Times New Roman" panose="02020603050405020304" pitchFamily="18" charset="0"/>
              </a:rPr>
              <a:t>lá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lá</a:t>
            </a:r>
            <a:r>
              <a:rPr lang="en-US" sz="2600" dirty="0" smtClean="0">
                <a:latin typeface="Times New Roman" panose="02020603050405020304" pitchFamily="18" charset="0"/>
                <a:cs typeface="Times New Roman" panose="02020603050405020304" pitchFamily="18" charset="0"/>
              </a:rPr>
              <a:t> van </a:t>
            </a:r>
            <a:r>
              <a:rPr lang="en-US" sz="2600" dirty="0" err="1" smtClean="0">
                <a:latin typeface="Times New Roman" panose="02020603050405020304" pitchFamily="18" charset="0"/>
                <a:cs typeface="Times New Roman" panose="02020603050405020304" pitchFamily="18" charset="0"/>
              </a:rPr>
              <a:t>sa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bị</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bật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lên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nhĩ</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trái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tạo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clíc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sau</a:t>
            </a:r>
            <a:r>
              <a:rPr lang="en-US" sz="2600" dirty="0" smtClean="0">
                <a:latin typeface="Times New Roman" panose="02020603050405020304" pitchFamily="18" charset="0"/>
                <a:cs typeface="Times New Roman" panose="02020603050405020304" pitchFamily="18" charset="0"/>
              </a:rPr>
              <a:t> T1.</a:t>
            </a:r>
          </a:p>
          <a:p>
            <a:pPr marL="0" indent="0">
              <a:buNone/>
            </a:pP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Tiếng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cọ</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màng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ngoài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nó</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được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tạo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ra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r>
              <a:rPr lang="en-US" sz="2600" dirty="0" smtClean="0">
                <a:latin typeface="Times New Roman" panose="02020603050405020304" pitchFamily="18" charset="0"/>
                <a:cs typeface="Times New Roman" panose="02020603050405020304" pitchFamily="18" charset="0"/>
              </a:rPr>
              <a:t> co </a:t>
            </a:r>
            <a:r>
              <a:rPr lang="en-US" sz="2600" dirty="0" err="1" smtClean="0">
                <a:latin typeface="Times New Roman" panose="02020603050405020304" pitchFamily="18" charset="0"/>
                <a:cs typeface="Times New Roman" panose="02020603050405020304" pitchFamily="18" charset="0"/>
              </a:rPr>
              <a:t>bóp</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thành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lá</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mạng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của</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màng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ngoài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cọ</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sát</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vào</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nhau</a:t>
            </a:r>
            <a:r>
              <a:rPr lang="en-US" sz="2600" dirty="0" smtClean="0">
                <a:latin typeface="Times New Roman" panose="02020603050405020304" pitchFamily="18" charset="0"/>
                <a:cs typeface="Times New Roman" panose="02020603050405020304" pitchFamily="18" charset="0"/>
              </a:rPr>
              <a:t>.</a:t>
            </a:r>
          </a:p>
          <a:p>
            <a:pPr marL="0" indent="0">
              <a:buNone/>
            </a:pPr>
            <a:r>
              <a:rPr lang="en-US" sz="2600" dirty="0" smtClean="0">
                <a:latin typeface="Times New Roman" panose="02020603050405020304" pitchFamily="18" charset="0"/>
                <a:cs typeface="Times New Roman" panose="02020603050405020304" pitchFamily="18" charset="0"/>
              </a:rPr>
              <a:t>+</a:t>
            </a:r>
            <a:r>
              <a:rPr lang="en-US" sz="2600" dirty="0" err="1" smtClean="0">
                <a:latin typeface="Times New Roman" panose="02020603050405020304" pitchFamily="18" charset="0"/>
                <a:cs typeface="Times New Roman" panose="02020603050405020304" pitchFamily="18" charset="0"/>
              </a:rPr>
              <a:t>Còn</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nhiều</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tim</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bệnh</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lý</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khác</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tiếng</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đại</a:t>
            </a:r>
            <a:r>
              <a:rPr lang="en-US" sz="2600" dirty="0" smtClean="0">
                <a:latin typeface="Times New Roman" panose="02020603050405020304" pitchFamily="18" charset="0"/>
                <a:cs typeface="Times New Roman" panose="02020603050405020304" pitchFamily="18" charset="0"/>
              </a:rPr>
              <a:t> </a:t>
            </a:r>
            <a:r>
              <a:rPr lang="en-US" sz="2600" dirty="0" err="1" smtClean="0">
                <a:latin typeface="Times New Roman" panose="02020603050405020304" pitchFamily="18" charset="0"/>
                <a:cs typeface="Times New Roman" panose="02020603050405020304" pitchFamily="18" charset="0"/>
              </a:rPr>
              <a:t>bác</a:t>
            </a:r>
            <a:r>
              <a:rPr lang="en-US" sz="2600" dirty="0" smtClean="0">
                <a:latin typeface="Times New Roman" panose="02020603050405020304" pitchFamily="18" charset="0"/>
                <a:cs typeface="Times New Roman" panose="02020603050405020304" pitchFamily="18" charset="0"/>
              </a:rPr>
              <a:t>,….</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659193471"/>
      </p:ext>
    </p:extLst>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90" y="193183"/>
            <a:ext cx="10980313" cy="5983780"/>
          </a:xfrm>
        </p:spPr>
        <p:txBody>
          <a:bodyPr/>
          <a:lstStyle/>
          <a:p>
            <a:pPr marL="0" indent="0">
              <a:buNone/>
            </a:pPr>
            <a:r>
              <a:rPr lang="en-US" sz="3000" dirty="0" smtClean="0">
                <a:latin typeface="Times New Roman" panose="02020603050405020304" pitchFamily="18" charset="0"/>
                <a:cs typeface="Times New Roman" panose="02020603050405020304" pitchFamily="18" charset="0"/>
              </a:rPr>
              <a:t>2. </a:t>
            </a:r>
            <a:r>
              <a:rPr lang="en-US" sz="3000" dirty="0" err="1" smtClean="0">
                <a:latin typeface="Times New Roman" panose="02020603050405020304" pitchFamily="18" charset="0"/>
                <a:cs typeface="Times New Roman" panose="02020603050405020304" pitchFamily="18" charset="0"/>
              </a:rPr>
              <a:t>Tiếng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thổi</a:t>
            </a:r>
            <a:r>
              <a:rPr lang="en-US" sz="3000" dirty="0" smtClean="0">
                <a:latin typeface="Times New Roman" panose="02020603050405020304" pitchFamily="18" charset="0"/>
                <a:cs typeface="Times New Roman" panose="02020603050405020304" pitchFamily="18" charset="0"/>
              </a:rPr>
              <a:t>:</a:t>
            </a:r>
          </a:p>
          <a:p>
            <a:pPr marL="0" indent="0">
              <a:buNone/>
            </a:pPr>
            <a:r>
              <a:rPr lang="en-US" sz="3000" dirty="0" smtClean="0">
                <a:latin typeface="Times New Roman" panose="02020603050405020304" pitchFamily="18" charset="0"/>
                <a:cs typeface="Times New Roman" panose="02020603050405020304" pitchFamily="18" charset="0"/>
              </a:rPr>
              <a:t>a. </a:t>
            </a:r>
            <a:r>
              <a:rPr lang="en-US" sz="3000" dirty="0" err="1" smtClean="0">
                <a:latin typeface="Times New Roman" panose="02020603050405020304" pitchFamily="18" charset="0"/>
                <a:cs typeface="Times New Roman" panose="02020603050405020304" pitchFamily="18" charset="0"/>
              </a:rPr>
              <a:t>Cơ</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chế</a:t>
            </a:r>
            <a:r>
              <a:rPr lang="en-US" sz="3000" dirty="0" smtClean="0">
                <a:latin typeface="Times New Roman" panose="02020603050405020304" pitchFamily="18" charset="0"/>
                <a:cs typeface="Times New Roman" panose="02020603050405020304" pitchFamily="18" charset="0"/>
              </a:rPr>
              <a:t>: </a:t>
            </a:r>
          </a:p>
          <a:p>
            <a:pPr marL="0" indent="0">
              <a:buNone/>
            </a:pP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rộng</a:t>
            </a:r>
            <a:r>
              <a:rPr lang="en-US" sz="2400" dirty="0" smtClean="0">
                <a:latin typeface="Times New Roman" panose="02020603050405020304" pitchFamily="18" charset="0"/>
                <a:cs typeface="Times New Roman" panose="02020603050405020304" pitchFamily="18" charset="0"/>
              </a:rPr>
              <a:t> qua </a:t>
            </a:r>
            <a:r>
              <a:rPr lang="en-US" sz="2400" dirty="0" err="1" smtClean="0">
                <a:latin typeface="Times New Roman" panose="02020603050405020304" pitchFamily="18" charset="0"/>
                <a:cs typeface="Times New Roman" panose="02020603050405020304" pitchFamily="18" charset="0"/>
              </a:rPr>
              <a:t>chô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rồi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thổi</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Cường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phụ</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thuộc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nhớt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trọng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hẹp</a:t>
            </a:r>
            <a:r>
              <a:rPr lang="en-US" sz="2400" dirty="0" smtClean="0">
                <a:latin typeface="Times New Roman" panose="02020603050405020304" pitchFamily="18" charset="0"/>
                <a:cs typeface="Times New Roman" panose="02020603050405020304" pitchFamily="18" charset="0"/>
              </a:rPr>
              <a:t>.</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00015" y="2524864"/>
            <a:ext cx="8112727" cy="4107756"/>
          </a:xfrm>
          <a:prstGeom prst="rect">
            <a:avLst/>
          </a:prstGeom>
          <a:ln>
            <a:noFill/>
          </a:ln>
          <a:effectLst>
            <a:softEdge rad="112500"/>
          </a:effectLst>
        </p:spPr>
      </p:pic>
    </p:spTree>
    <p:extLst>
      <p:ext uri="{BB962C8B-B14F-4D97-AF65-F5344CB8AC3E}">
        <p14:creationId xmlns:p14="http://schemas.microsoft.com/office/powerpoint/2010/main" xmlns="" val="321952308"/>
      </p:ext>
    </p:extLst>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065" y="193186"/>
            <a:ext cx="11147737" cy="6664817"/>
          </a:xfrm>
        </p:spPr>
        <p:txBody>
          <a:bodyPr>
            <a:noAutofit/>
          </a:bodyPr>
          <a:lstStyle/>
          <a:p>
            <a:pPr marL="0" indent="0">
              <a:lnSpc>
                <a:spcPct val="100000"/>
              </a:lnSpc>
              <a:buNone/>
            </a:pPr>
            <a:r>
              <a:rPr lang="en-US" sz="2400" dirty="0" smtClean="0">
                <a:latin typeface="Times New Roman" panose="02020603050405020304" pitchFamily="18" charset="0"/>
                <a:cs typeface="Times New Roman" panose="02020603050405020304" pitchFamily="18" charset="0"/>
              </a:rPr>
              <a:t>b. </a:t>
            </a:r>
            <a:r>
              <a:rPr lang="en-US" sz="2400" dirty="0" err="1" smtClean="0">
                <a:latin typeface="Times New Roman" panose="02020603050405020304" pitchFamily="18" charset="0"/>
                <a:cs typeface="Times New Roman" panose="02020603050405020304" pitchFamily="18" charset="0"/>
              </a:rPr>
              <a:t>Phân</a:t>
            </a:r>
            <a:r>
              <a:rPr lang="en-US" sz="2400" dirty="0" smtClean="0">
                <a:latin typeface="Times New Roman" panose="02020603050405020304" pitchFamily="18" charset="0"/>
                <a:cs typeface="Times New Roman" panose="02020603050405020304" pitchFamily="18" charset="0"/>
              </a:rPr>
              <a:t> chia </a:t>
            </a:r>
            <a:r>
              <a:rPr lang="en-US" sz="2400" dirty="0" err="1" smtClean="0">
                <a:latin typeface="Times New Roman" panose="02020603050405020304" pitchFamily="18" charset="0"/>
                <a:cs typeface="Times New Roman" panose="02020603050405020304" pitchFamily="18" charset="0"/>
              </a:rPr>
              <a:t>cường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thổi</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 ( 6 </a:t>
            </a:r>
            <a:r>
              <a:rPr lang="en-US" sz="2400" dirty="0" err="1" smtClean="0">
                <a:latin typeface="Times New Roman" panose="02020603050405020304" pitchFamily="18" charset="0"/>
                <a:cs typeface="Times New Roman" panose="02020603050405020304" pitchFamily="18" charset="0"/>
                <a:sym typeface="Wingdings" panose="05000000000000000000" pitchFamily="2" charset="2"/>
              </a:rPr>
              <a:t>phần</a:t>
            </a:r>
            <a:r>
              <a:rPr lang="en-US" sz="2400" dirty="0" smtClean="0">
                <a:latin typeface="Times New Roman" panose="02020603050405020304" pitchFamily="18" charset="0"/>
                <a:cs typeface="Times New Roman" panose="02020603050405020304" pitchFamily="18" charset="0"/>
                <a:sym typeface="Wingdings" panose="05000000000000000000" pitchFamily="2" charset="2"/>
              </a:rPr>
              <a:t>)</a:t>
            </a:r>
          </a:p>
          <a:p>
            <a:pPr marL="0" indent="0">
              <a:lnSpc>
                <a:spcPct val="100000"/>
              </a:lnSpc>
              <a:buNone/>
            </a:pPr>
            <a:endParaRPr lang="en-US" sz="3000" dirty="0" smtClean="0">
              <a:latin typeface="Times New Roman" panose="02020603050405020304" pitchFamily="18" charset="0"/>
              <a:cs typeface="Times New Roman" panose="02020603050405020304" pitchFamily="18" charset="0"/>
              <a:sym typeface="Wingdings" panose="05000000000000000000" pitchFamily="2" charset="2"/>
            </a:endParaRPr>
          </a:p>
          <a:p>
            <a:pPr marL="0" indent="0">
              <a:lnSpc>
                <a:spcPct val="100000"/>
              </a:lnSpc>
              <a:buNone/>
            </a:pPr>
            <a:endParaRPr lang="en-US" sz="3000" dirty="0" smtClean="0">
              <a:latin typeface="Times New Roman" panose="02020603050405020304" pitchFamily="18" charset="0"/>
              <a:cs typeface="Times New Roman" panose="02020603050405020304" pitchFamily="18" charset="0"/>
            </a:endParaRPr>
          </a:p>
          <a:p>
            <a:pPr marL="0" indent="0">
              <a:lnSpc>
                <a:spcPct val="100000"/>
              </a:lnSpc>
              <a:buNone/>
            </a:pPr>
            <a:r>
              <a:rPr lang="en-US" sz="3000" dirty="0" smtClean="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pPr marL="0" indent="0">
              <a:lnSpc>
                <a:spcPct val="100000"/>
              </a:lnSpc>
              <a:buNone/>
            </a:pPr>
            <a:endParaRPr lang="en-US" sz="3000" dirty="0" smtClean="0">
              <a:latin typeface="Times New Roman" panose="02020603050405020304" pitchFamily="18" charset="0"/>
              <a:cs typeface="Times New Roman" panose="02020603050405020304" pitchFamily="18" charset="0"/>
            </a:endParaRPr>
          </a:p>
          <a:p>
            <a:pPr marL="0" indent="0">
              <a:lnSpc>
                <a:spcPct val="100000"/>
              </a:lnSpc>
              <a:buNone/>
            </a:pPr>
            <a:r>
              <a:rPr lang="en-US" sz="2400" dirty="0" smtClean="0">
                <a:latin typeface="Times New Roman" panose="02020603050405020304" pitchFamily="18" charset="0"/>
                <a:cs typeface="Times New Roman" panose="02020603050405020304" pitchFamily="18" charset="0"/>
              </a:rPr>
              <a:t>c. </a:t>
            </a:r>
            <a:r>
              <a:rPr lang="en-US" sz="2400" b="1" dirty="0" err="1" smtClean="0">
                <a:latin typeface="Times New Roman" panose="02020603050405020304" pitchFamily="18" charset="0"/>
                <a:cs typeface="Times New Roman" panose="02020603050405020304" pitchFamily="18" charset="0"/>
              </a:rPr>
              <a:t>Tiếng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thổi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tâm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thu</a:t>
            </a: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vừa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vừa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nghe</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nảy</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a:t>
            </a:r>
          </a:p>
          <a:p>
            <a:pPr marL="0" indent="0">
              <a:lnSpc>
                <a:spcPct val="100000"/>
              </a:lnSpc>
              <a:buNone/>
            </a:pPr>
            <a:r>
              <a:rPr lang="en-US" sz="2400" dirty="0" smtClean="0">
                <a:latin typeface="Times New Roman" panose="02020603050405020304" pitchFamily="18" charset="0"/>
                <a:cs typeface="Times New Roman" panose="02020603050405020304" pitchFamily="18" charset="0"/>
              </a:rPr>
              <a:t>d. </a:t>
            </a:r>
            <a:r>
              <a:rPr lang="en-US" sz="2400" b="1" dirty="0" err="1" smtClean="0">
                <a:latin typeface="Times New Roman" panose="02020603050405020304" pitchFamily="18" charset="0"/>
                <a:cs typeface="Times New Roman" panose="02020603050405020304" pitchFamily="18" charset="0"/>
              </a:rPr>
              <a:t>Tiếng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thổi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tâm</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trương</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thời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chìm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T2.</a:t>
            </a:r>
          </a:p>
          <a:p>
            <a:pPr marL="0" indent="0">
              <a:lnSpc>
                <a:spcPct val="100000"/>
              </a:lnSpc>
              <a:buNone/>
            </a:pPr>
            <a:r>
              <a:rPr lang="en-US" sz="2400" dirty="0" smtClean="0">
                <a:latin typeface="Times New Roman" panose="02020603050405020304" pitchFamily="18" charset="0"/>
                <a:cs typeface="Times New Roman" panose="02020603050405020304" pitchFamily="18" charset="0"/>
              </a:rPr>
              <a:t>e. </a:t>
            </a:r>
            <a:r>
              <a:rPr lang="en-US" sz="2400" b="1" dirty="0" err="1" smtClean="0">
                <a:latin typeface="Times New Roman" panose="02020603050405020304" pitchFamily="18" charset="0"/>
                <a:cs typeface="Times New Roman" panose="02020603050405020304" pitchFamily="18" charset="0"/>
              </a:rPr>
              <a:t>Tiếng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thổi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liên</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tục</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thổi</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tâm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trương</a:t>
            </a:r>
            <a:r>
              <a:rPr lang="en-US" sz="2400" dirty="0" smtClean="0">
                <a:latin typeface="Times New Roman" panose="02020603050405020304" pitchFamily="18" charset="0"/>
                <a:cs typeface="Times New Roman" panose="02020603050405020304" pitchFamily="18" charset="0"/>
              </a:rPr>
              <a:t>.</a:t>
            </a:r>
          </a:p>
          <a:p>
            <a:pPr marL="0" indent="0">
              <a:lnSpc>
                <a:spcPct val="100000"/>
              </a:lnSpc>
              <a:buNone/>
            </a:pPr>
            <a:r>
              <a:rPr lang="en-US" sz="2400" dirty="0" smtClean="0">
                <a:latin typeface="Times New Roman" panose="02020603050405020304" pitchFamily="18" charset="0"/>
                <a:cs typeface="Times New Roman" panose="02020603050405020304" pitchFamily="18" charset="0"/>
              </a:rPr>
              <a:t>f. </a:t>
            </a:r>
            <a:r>
              <a:rPr lang="en-US" sz="2400" b="1" dirty="0" err="1" smtClean="0">
                <a:latin typeface="Times New Roman" panose="02020603050405020304" pitchFamily="18" charset="0"/>
                <a:cs typeface="Times New Roman" panose="02020603050405020304" pitchFamily="18" charset="0"/>
              </a:rPr>
              <a:t>Tiếng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cọ</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màng</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ngoài</a:t>
            </a:r>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tim</a:t>
            </a:r>
            <a:r>
              <a:rPr lang="en-US" sz="2400" b="1"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thô</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2 </a:t>
            </a:r>
            <a:r>
              <a:rPr lang="en-US" sz="2400" dirty="0" err="1" smtClean="0">
                <a:latin typeface="Times New Roman" panose="02020603050405020304" pitchFamily="18" charset="0"/>
                <a:cs typeface="Times New Roman" panose="02020603050405020304" pitchFamily="18" charset="0"/>
              </a:rPr>
              <a:t>miếng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giấy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xuất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nhịp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chi </a:t>
            </a:r>
            <a:r>
              <a:rPr lang="en-US" sz="2400" dirty="0" err="1" smtClean="0">
                <a:latin typeface="Times New Roman" panose="02020603050405020304" pitchFamily="18" charset="0"/>
                <a:cs typeface="Times New Roman" panose="02020603050405020304" pitchFamily="18" charset="0"/>
              </a:rPr>
              <a:t>chuyển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do </a:t>
            </a:r>
            <a:r>
              <a:rPr lang="en-US" sz="2400" dirty="0" err="1" smtClean="0">
                <a:latin typeface="Times New Roman" panose="02020603050405020304" pitchFamily="18" charset="0"/>
                <a:cs typeface="Times New Roman" panose="02020603050405020304" pitchFamily="18" charset="0"/>
              </a:rPr>
              <a:t>lá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ngoài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do </a:t>
            </a:r>
            <a:r>
              <a:rPr lang="en-US" sz="2400" dirty="0" err="1" smtClean="0">
                <a:latin typeface="Times New Roman" panose="02020603050405020304" pitchFamily="18" charset="0"/>
                <a:cs typeface="Times New Roman" panose="02020603050405020304" pitchFamily="18" charset="0"/>
              </a:rPr>
              <a:t>bị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còn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nhẵn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thành</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06063" y="587046"/>
            <a:ext cx="10753089" cy="247274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1038183"/>
      </p:ext>
    </p:extLst>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1668" y="115910"/>
            <a:ext cx="5126368" cy="6606862"/>
          </a:xfrm>
        </p:spPr>
        <p:txBody>
          <a:bodyPr>
            <a:normAutofit/>
          </a:bodyPr>
          <a:lstStyle/>
          <a:p>
            <a:pPr marL="0" indent="0">
              <a:buNone/>
            </a:pPr>
            <a:r>
              <a:rPr lang="en-US" sz="3000" dirty="0" smtClean="0">
                <a:latin typeface="Times New Roman" panose="02020603050405020304" pitchFamily="18" charset="0"/>
                <a:cs typeface="Times New Roman" panose="02020603050405020304" pitchFamily="18" charset="0"/>
              </a:rPr>
              <a:t>3. </a:t>
            </a:r>
            <a:r>
              <a:rPr lang="en-US" sz="3000" dirty="0" err="1" smtClean="0">
                <a:latin typeface="Times New Roman" panose="02020603050405020304" pitchFamily="18" charset="0"/>
                <a:cs typeface="Times New Roman" panose="02020603050405020304" pitchFamily="18" charset="0"/>
              </a:rPr>
              <a:t>Các</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bệnh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tim</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mạch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thường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gặp</a:t>
            </a:r>
            <a:r>
              <a:rPr lang="en-US" sz="30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Tăng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huyết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áp</a:t>
            </a:r>
            <a:r>
              <a:rPr lang="en-US" sz="2400" dirty="0" smtClean="0">
                <a:latin typeface="Times New Roman" panose="02020603050405020304" pitchFamily="18" charset="0"/>
                <a:cs typeface="Times New Roman" panose="02020603050405020304" pitchFamily="18" charset="0"/>
              </a:rPr>
              <a:t> .</a:t>
            </a:r>
          </a:p>
          <a:p>
            <a:pPr marL="0" indent="0">
              <a:buNone/>
            </a:pP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Xơ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p>
          <a:p>
            <a:pPr marL="0" indent="0">
              <a:buNone/>
            </a:pP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p>
          <a:p>
            <a:pPr marL="0" indent="0">
              <a:buNone/>
            </a:pP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thiếu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nhồi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ngực</a:t>
            </a:r>
            <a:r>
              <a:rPr lang="en-US" sz="2400" dirty="0" smtClean="0">
                <a:latin typeface="Times New Roman" panose="02020603050405020304" pitchFamily="18" charset="0"/>
                <a:cs typeface="Times New Roman" panose="02020603050405020304" pitchFamily="18" charset="0"/>
              </a:rPr>
              <a:t>.</a:t>
            </a:r>
          </a:p>
          <a:p>
            <a:pPr marL="0" indent="0">
              <a:buNone/>
            </a:pPr>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ngoại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biên</a:t>
            </a:r>
            <a:r>
              <a:rPr lang="en-US" sz="2400" dirty="0" smtClean="0">
                <a:latin typeface="Times New Roman" panose="02020603050405020304" pitchFamily="18" charset="0"/>
                <a:cs typeface="Times New Roman" panose="02020603050405020304" pitchFamily="18" charset="0"/>
              </a:rPr>
              <a:t>.</a:t>
            </a:r>
          </a:p>
          <a:p>
            <a:pPr marL="0" indent="0">
              <a:buNone/>
            </a:pPr>
            <a:endParaRPr lang="en-US" sz="2400"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27093" y="250724"/>
            <a:ext cx="6554963" cy="4880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948631776"/>
      </p:ext>
    </p:extLst>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257" y="351481"/>
            <a:ext cx="10515600" cy="2255245"/>
          </a:xfrm>
        </p:spPr>
        <p:txBody>
          <a:bodyPr>
            <a:normAutofit/>
          </a:bodyPr>
          <a:lstStyle/>
          <a:p>
            <a:pPr>
              <a:lnSpc>
                <a:spcPct val="100000"/>
              </a:lnSpc>
            </a:pPr>
            <a:r>
              <a:rPr lang="en-US" sz="3000" b="1" i="1" u="sng" dirty="0" smtClean="0">
                <a:solidFill>
                  <a:srgbClr val="002060"/>
                </a:solidFill>
                <a:latin typeface="Times New Roman" panose="02020603050405020304" pitchFamily="18" charset="0"/>
                <a:cs typeface="Times New Roman" panose="02020603050405020304" pitchFamily="18" charset="0"/>
              </a:rPr>
              <a:t>I. </a:t>
            </a:r>
            <a:r>
              <a:rPr lang="en-US" sz="3000" b="1" i="1" u="sng" dirty="0" err="1" smtClean="0">
                <a:solidFill>
                  <a:srgbClr val="002060"/>
                </a:solidFill>
                <a:latin typeface="Times New Roman" panose="02020603050405020304" pitchFamily="18" charset="0"/>
                <a:cs typeface="Times New Roman" panose="02020603050405020304" pitchFamily="18" charset="0"/>
              </a:rPr>
              <a:t>Nhắc</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lại</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giải</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phẫu</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sinh</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lý</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hệ</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tim</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mạch</a:t>
            </a:r>
            <a:r>
              <a:rPr lang="en-US" sz="3000" b="1" i="1" u="sng" dirty="0" smtClean="0">
                <a:solidFill>
                  <a:srgbClr val="002060"/>
                </a:solidFill>
                <a:latin typeface="Times New Roman" panose="02020603050405020304" pitchFamily="18" charset="0"/>
                <a:cs typeface="Times New Roman" panose="02020603050405020304" pitchFamily="18" charset="0"/>
              </a:rPr>
              <a:t/>
            </a:r>
            <a:br>
              <a:rPr lang="en-US" sz="3000" b="1" i="1" u="sng" dirty="0" smtClean="0">
                <a:solidFill>
                  <a:srgbClr val="002060"/>
                </a:solidFill>
                <a:latin typeface="Times New Roman" panose="02020603050405020304" pitchFamily="18" charset="0"/>
                <a:cs typeface="Times New Roman" panose="02020603050405020304" pitchFamily="18" charset="0"/>
              </a:rPr>
            </a:br>
            <a:r>
              <a:rPr lang="en-US" sz="3000" dirty="0" smtClean="0">
                <a:latin typeface="Times New Roman" panose="02020603050405020304" pitchFamily="18" charset="0"/>
                <a:cs typeface="Times New Roman" panose="02020603050405020304" pitchFamily="18" charset="0"/>
              </a:rPr>
              <a:t>1. Tim</a:t>
            </a:r>
            <a:br>
              <a:rPr lang="en-US" sz="30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Tim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rỗng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chia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4 </a:t>
            </a:r>
            <a:r>
              <a:rPr lang="en-US" sz="2400" dirty="0" err="1" smtClean="0">
                <a:latin typeface="Times New Roman" panose="02020603050405020304" pitchFamily="18" charset="0"/>
                <a:cs typeface="Times New Roman" panose="02020603050405020304" pitchFamily="18" charset="0"/>
              </a:rPr>
              <a:t>ngăn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van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ngoài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màng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867586" y="2634018"/>
            <a:ext cx="3257551" cy="3550886"/>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187048" y="2625113"/>
            <a:ext cx="3232597" cy="3594099"/>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586017" y="2565780"/>
            <a:ext cx="4050943" cy="3654586"/>
          </a:xfrm>
          <a:prstGeom prst="rect">
            <a:avLst/>
          </a:prstGeom>
          <a:ln>
            <a:noFill/>
          </a:ln>
          <a:effectLst>
            <a:softEdge rad="112500"/>
          </a:effectLst>
        </p:spPr>
      </p:pic>
    </p:spTree>
    <p:extLst>
      <p:ext uri="{BB962C8B-B14F-4D97-AF65-F5344CB8AC3E}">
        <p14:creationId xmlns:p14="http://schemas.microsoft.com/office/powerpoint/2010/main" xmlns="" val="916972708"/>
      </p:ext>
    </p:extLst>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443" y="294001"/>
            <a:ext cx="10515600" cy="993886"/>
          </a:xfrm>
        </p:spPr>
        <p:txBody>
          <a:bodyPr>
            <a:normAutofit/>
          </a:bodyPr>
          <a:lstStyle/>
          <a:p>
            <a:pPr algn="ctr"/>
            <a:r>
              <a:rPr lang="en-US" sz="3000" dirty="0" smtClean="0">
                <a:latin typeface="Times New Roman" panose="02020603050405020304" pitchFamily="18" charset="0"/>
                <a:cs typeface="Times New Roman" panose="02020603050405020304" pitchFamily="18" charset="0"/>
              </a:rPr>
              <a:t>2. </a:t>
            </a:r>
            <a:r>
              <a:rPr lang="en-US" sz="3000" dirty="0" err="1" smtClean="0">
                <a:latin typeface="Times New Roman" panose="02020603050405020304" pitchFamily="18" charset="0"/>
                <a:cs typeface="Times New Roman" panose="02020603050405020304" pitchFamily="18" charset="0"/>
              </a:rPr>
              <a:t>Mạch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máu</a:t>
            </a:r>
            <a:r>
              <a:rPr lang="en-US" sz="3000" dirty="0" smtClean="0">
                <a:latin typeface="Times New Roman" panose="02020603050405020304" pitchFamily="18" charset="0"/>
                <a:cs typeface="Times New Roman" panose="02020603050405020304" pitchFamily="18" charset="0"/>
              </a:rPr>
              <a:t/>
            </a:r>
            <a:br>
              <a:rPr lang="en-US" sz="3000" dirty="0" smtClean="0">
                <a:latin typeface="Times New Roman" panose="02020603050405020304" pitchFamily="18"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9260" y="1413501"/>
            <a:ext cx="10515600" cy="4351338"/>
          </a:xfrm>
        </p:spPr>
        <p:txBody>
          <a:bodyPr/>
          <a:lstStyle/>
          <a:p>
            <a:endParaRPr lang="en-US" dirty="0" smtClean="0"/>
          </a:p>
          <a:p>
            <a:endParaRPr lang="en-US" dirty="0"/>
          </a:p>
        </p:txBody>
      </p:sp>
      <p:sp>
        <p:nvSpPr>
          <p:cNvPr id="6" name="Rectangle 5"/>
          <p:cNvSpPr/>
          <p:nvPr/>
        </p:nvSpPr>
        <p:spPr>
          <a:xfrm>
            <a:off x="1776035" y="1619563"/>
            <a:ext cx="2389567" cy="120091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endParaRPr lang="en-US" sz="2400" dirty="0" smtClean="0">
              <a:latin typeface="Times New Roman" panose="02020603050405020304" pitchFamily="18" charset="0"/>
              <a:cs typeface="Times New Roman" panose="02020603050405020304" pitchFamily="18" charset="0"/>
            </a:endParaRPr>
          </a:p>
        </p:txBody>
      </p:sp>
      <p:sp>
        <p:nvSpPr>
          <p:cNvPr id="7" name="Rectangle 6"/>
          <p:cNvSpPr/>
          <p:nvPr/>
        </p:nvSpPr>
        <p:spPr>
          <a:xfrm>
            <a:off x="5525752" y="1634722"/>
            <a:ext cx="1635616" cy="12009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err="1" smtClean="0">
                <a:latin typeface="Times New Roman" panose="02020603050405020304" pitchFamily="18" charset="0"/>
                <a:cs typeface="Times New Roman" panose="02020603050405020304" pitchFamily="18" charset="0"/>
              </a:rPr>
              <a:t>Tĩnh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endParaRPr lang="en-US" sz="2400" dirty="0">
              <a:latin typeface="Times New Roman" panose="02020603050405020304" pitchFamily="18" charset="0"/>
              <a:cs typeface="Times New Roman" panose="02020603050405020304" pitchFamily="18" charset="0"/>
            </a:endParaRPr>
          </a:p>
        </p:txBody>
      </p:sp>
      <p:sp>
        <p:nvSpPr>
          <p:cNvPr id="8" name="Rectangle 7"/>
          <p:cNvSpPr/>
          <p:nvPr/>
        </p:nvSpPr>
        <p:spPr>
          <a:xfrm>
            <a:off x="8879359" y="1639574"/>
            <a:ext cx="1939344" cy="120091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dirty="0" smtClean="0">
                <a:latin typeface="Times New Roman" panose="02020603050405020304" pitchFamily="18" charset="0"/>
                <a:cs typeface="Times New Roman" panose="02020603050405020304" pitchFamily="18" charset="0"/>
              </a:rPr>
              <a:t>Mao </a:t>
            </a:r>
            <a:r>
              <a:rPr lang="en-US" sz="2400" dirty="0" err="1" smtClean="0">
                <a:latin typeface="Times New Roman" panose="02020603050405020304" pitchFamily="18" charset="0"/>
                <a:cs typeface="Times New Roman" panose="02020603050405020304" pitchFamily="18" charset="0"/>
              </a:rPr>
              <a:t>mạch</a:t>
            </a:r>
            <a:endParaRPr lang="en-US" sz="2400" dirty="0">
              <a:latin typeface="Times New Roman" panose="02020603050405020304" pitchFamily="18" charset="0"/>
              <a:cs typeface="Times New Roman" panose="02020603050405020304" pitchFamily="18" charset="0"/>
            </a:endParaRPr>
          </a:p>
        </p:txBody>
      </p:sp>
      <p:cxnSp>
        <p:nvCxnSpPr>
          <p:cNvPr id="13" name="Straight Arrow Connector 12"/>
          <p:cNvCxnSpPr/>
          <p:nvPr/>
        </p:nvCxnSpPr>
        <p:spPr>
          <a:xfrm flipH="1">
            <a:off x="3200939" y="822660"/>
            <a:ext cx="2375615" cy="7340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5886877" y="1174325"/>
            <a:ext cx="781363" cy="1345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6811585" y="760550"/>
            <a:ext cx="3013657" cy="8113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42197" y="2913602"/>
            <a:ext cx="9512490" cy="3796295"/>
          </a:xfrm>
          <a:prstGeom prst="rect">
            <a:avLst/>
          </a:prstGeom>
          <a:ln>
            <a:noFill/>
          </a:ln>
          <a:effectLst>
            <a:softEdge rad="112500"/>
          </a:effectLst>
        </p:spPr>
      </p:pic>
    </p:spTree>
    <p:extLst>
      <p:ext uri="{BB962C8B-B14F-4D97-AF65-F5344CB8AC3E}">
        <p14:creationId xmlns:p14="http://schemas.microsoft.com/office/powerpoint/2010/main" xmlns="" val="1115068034"/>
      </p:ext>
    </p:extLst>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7082" y="252481"/>
            <a:ext cx="8413395" cy="1600200"/>
          </a:xfrm>
        </p:spPr>
        <p:txBody>
          <a:bodyPr>
            <a:normAutofit/>
          </a:bodyPr>
          <a:lstStyle/>
          <a:p>
            <a:r>
              <a:rPr lang="en-US" sz="3000" b="1" i="1" u="sng" dirty="0" smtClean="0">
                <a:solidFill>
                  <a:srgbClr val="002060"/>
                </a:solidFill>
                <a:latin typeface="Times New Roman" panose="02020603050405020304" pitchFamily="18" charset="0"/>
                <a:cs typeface="Times New Roman" panose="02020603050405020304" pitchFamily="18" charset="0"/>
              </a:rPr>
              <a:t>II. </a:t>
            </a:r>
            <a:r>
              <a:rPr lang="en-US" sz="3000" b="1" i="1" u="sng" dirty="0" err="1" smtClean="0">
                <a:solidFill>
                  <a:srgbClr val="002060"/>
                </a:solidFill>
                <a:latin typeface="Times New Roman" panose="02020603050405020304" pitchFamily="18" charset="0"/>
                <a:cs typeface="Times New Roman" panose="02020603050405020304" pitchFamily="18" charset="0"/>
              </a:rPr>
              <a:t>Một</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số</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triệu</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chứng</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biểu</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hiện</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bệnh</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lý</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tim</a:t>
            </a:r>
            <a:r>
              <a:rPr lang="en-US" sz="3000" b="1" i="1" u="sng" dirty="0" smtClean="0">
                <a:solidFill>
                  <a:srgbClr val="002060"/>
                </a:solidFill>
                <a:latin typeface="Times New Roman" panose="02020603050405020304" pitchFamily="18" charset="0"/>
                <a:cs typeface="Times New Roman" panose="02020603050405020304" pitchFamily="18" charset="0"/>
              </a:rPr>
              <a:t> </a:t>
            </a:r>
            <a:r>
              <a:rPr lang="en-US" sz="3000" b="1" i="1" u="sng" dirty="0" err="1" smtClean="0">
                <a:solidFill>
                  <a:srgbClr val="002060"/>
                </a:solidFill>
                <a:latin typeface="Times New Roman" panose="02020603050405020304" pitchFamily="18" charset="0"/>
                <a:cs typeface="Times New Roman" panose="02020603050405020304" pitchFamily="18" charset="0"/>
              </a:rPr>
              <a:t>mạch</a:t>
            </a: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sp>
        <p:nvSpPr>
          <p:cNvPr id="7" name="Text Placeholder 6"/>
          <p:cNvSpPr>
            <a:spLocks noGrp="1"/>
          </p:cNvSpPr>
          <p:nvPr>
            <p:ph type="body" sz="half" idx="2"/>
          </p:nvPr>
        </p:nvSpPr>
        <p:spPr>
          <a:xfrm>
            <a:off x="839788" y="1156632"/>
            <a:ext cx="4742146" cy="3811588"/>
          </a:xfrm>
        </p:spPr>
        <p:txBody>
          <a:bodyPr/>
          <a:lstStyle/>
          <a:p>
            <a:r>
              <a:rPr lang="en-US" sz="1400" dirty="0" smtClean="0">
                <a:latin typeface="Times New Roman" panose="02020603050405020304" pitchFamily="18" charset="0"/>
                <a:cs typeface="Times New Roman" panose="02020603050405020304" pitchFamily="18" charset="0"/>
              </a:rPr>
              <a:t/>
            </a:r>
            <a:br>
              <a:rPr lang="en-US" sz="1400" dirty="0" smtClean="0">
                <a:latin typeface="Times New Roman" panose="02020603050405020304" pitchFamily="18" charset="0"/>
                <a:cs typeface="Times New Roman" panose="02020603050405020304" pitchFamily="18" charset="0"/>
              </a:rPr>
            </a:br>
            <a:r>
              <a:rPr lang="en-US" sz="3000" dirty="0" smtClean="0">
                <a:latin typeface="Times New Roman" panose="02020603050405020304" pitchFamily="18" charset="0"/>
                <a:cs typeface="Times New Roman" panose="02020603050405020304" pitchFamily="18" charset="0"/>
              </a:rPr>
              <a:t>1. </a:t>
            </a:r>
            <a:r>
              <a:rPr lang="en-US" sz="3000" dirty="0" err="1" smtClean="0">
                <a:latin typeface="Times New Roman" panose="02020603050405020304" pitchFamily="18" charset="0"/>
                <a:cs typeface="Times New Roman" panose="02020603050405020304" pitchFamily="18" charset="0"/>
              </a:rPr>
              <a:t>Khó</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thở</a:t>
            </a:r>
            <a:r>
              <a:rPr lang="en-US" sz="3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do </a:t>
            </a:r>
            <a:r>
              <a:rPr lang="en-US" sz="2400" dirty="0" err="1" smtClean="0">
                <a:latin typeface="Times New Roman" panose="02020603050405020304" pitchFamily="18" charset="0"/>
                <a:cs typeface="Times New Roman" panose="02020603050405020304" pitchFamily="18" charset="0"/>
              </a:rPr>
              <a:t>thiếu</a:t>
            </a:r>
            <a:r>
              <a:rPr lang="en-US" sz="2400" dirty="0" smtClean="0">
                <a:latin typeface="Times New Roman" panose="02020603050405020304" pitchFamily="18" charset="0"/>
                <a:cs typeface="Times New Roman" panose="02020603050405020304" pitchFamily="18" charset="0"/>
              </a:rPr>
              <a:t> oxy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đổi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khí</a:t>
            </a:r>
            <a:r>
              <a:rPr lang="en-US" sz="2400" dirty="0" smtClean="0">
                <a:latin typeface="Times New Roman" panose="02020603050405020304" pitchFamily="18" charset="0"/>
                <a:cs typeface="Times New Roman" panose="02020603050405020304" pitchFamily="18" charset="0"/>
              </a:rPr>
              <a:t> (oxy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cacbonic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giữa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phế</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phổi</a:t>
            </a:r>
            <a:r>
              <a:rPr lang="en-US" sz="2400" dirty="0" smtClean="0">
                <a:latin typeface="Times New Roman" panose="02020603050405020304" pitchFamily="18" charset="0"/>
                <a:cs typeface="Times New Roman" panose="02020603050405020304" pitchFamily="18" charset="0"/>
              </a:rPr>
              <a:t>.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thở</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a:t>
            </a:r>
            <a:r>
              <a:rPr lang="en-US" sz="2400" dirty="0" smtClean="0">
                <a:latin typeface="Times New Roman" panose="02020603050405020304" pitchFamily="18" charset="0"/>
                <a:cs typeface="Times New Roman" panose="02020603050405020304" pitchFamily="18" charset="0"/>
              </a:rPr>
              <a:t>: </a:t>
            </a:r>
            <a:br>
              <a:rPr lang="en-US" sz="2400" dirty="0" smtClean="0">
                <a:latin typeface="Times New Roman" panose="02020603050405020304" pitchFamily="18" charset="0"/>
                <a:cs typeface="Times New Roman" panose="02020603050405020304" pitchFamily="18" charset="0"/>
              </a:rPr>
            </a:b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019356" y="3398293"/>
            <a:ext cx="3909543" cy="3039414"/>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472753" y="1269242"/>
            <a:ext cx="6381466" cy="52543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169018211"/>
      </p:ext>
    </p:extLst>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endParaRPr lang="en-US" dirty="0"/>
          </a:p>
        </p:txBody>
      </p:sp>
      <p:sp>
        <p:nvSpPr>
          <p:cNvPr id="9" name="Text Placeholder 8"/>
          <p:cNvSpPr>
            <a:spLocks noGrp="1"/>
          </p:cNvSpPr>
          <p:nvPr>
            <p:ph type="body" sz="half" idx="2"/>
          </p:nvPr>
        </p:nvSpPr>
        <p:spPr>
          <a:xfrm>
            <a:off x="395787" y="518619"/>
            <a:ext cx="4203511" cy="5650173"/>
          </a:xfrm>
        </p:spPr>
        <p:txBody>
          <a:bodyPr>
            <a:normAutofit/>
          </a:bodyPr>
          <a:lstStyle/>
          <a:p>
            <a:pPr>
              <a:lnSpc>
                <a:spcPct val="100000"/>
              </a:lnSpc>
            </a:pPr>
            <a:r>
              <a:rPr lang="en-US" sz="3000" dirty="0" smtClean="0">
                <a:latin typeface="Times New Roman" panose="02020603050405020304" pitchFamily="18" charset="0"/>
                <a:cs typeface="Times New Roman" panose="02020603050405020304" pitchFamily="18" charset="0"/>
              </a:rPr>
              <a:t>2. </a:t>
            </a:r>
            <a:r>
              <a:rPr lang="en-US" sz="3000" dirty="0" err="1" smtClean="0">
                <a:latin typeface="Times New Roman" panose="02020603050405020304" pitchFamily="18" charset="0"/>
                <a:cs typeface="Times New Roman" panose="02020603050405020304" pitchFamily="18" charset="0"/>
              </a:rPr>
              <a:t>Đau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ngực</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Đau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hay </a:t>
            </a:r>
            <a:r>
              <a:rPr lang="en-US" sz="2400" dirty="0" err="1" smtClean="0">
                <a:latin typeface="Times New Roman" panose="02020603050405020304" pitchFamily="18" charset="0"/>
                <a:cs typeface="Times New Roman" panose="02020603050405020304" pitchFamily="18" charset="0"/>
              </a:rPr>
              <a:t>đau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nhiều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tính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chất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nhau</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nhói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châm</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thắt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bóp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rát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ngực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cổ</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lưng</a:t>
            </a:r>
            <a:r>
              <a:rPr lang="en-US" sz="2400" dirty="0" smtClean="0">
                <a:latin typeface="Times New Roman" panose="02020603050405020304" pitchFamily="18" charset="0"/>
                <a:cs typeface="Times New Roman" panose="02020603050405020304" pitchFamily="18" charset="0"/>
              </a:rPr>
              <a:t>.</a:t>
            </a:r>
            <a:endParaRPr lang="en-US" sz="2400"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16775" y="0"/>
            <a:ext cx="6501935" cy="3832715"/>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90866" y="3512818"/>
            <a:ext cx="5773003" cy="2724150"/>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24085" y="3548417"/>
            <a:ext cx="4367286" cy="2972748"/>
          </a:xfrm>
          <a:prstGeom prst="rect">
            <a:avLst/>
          </a:prstGeom>
          <a:ln>
            <a:noFill/>
          </a:ln>
          <a:effectLst>
            <a:softEdge rad="112500"/>
          </a:effectLst>
        </p:spPr>
      </p:pic>
    </p:spTree>
    <p:extLst>
      <p:ext uri="{BB962C8B-B14F-4D97-AF65-F5344CB8AC3E}">
        <p14:creationId xmlns:p14="http://schemas.microsoft.com/office/powerpoint/2010/main" xmlns="" val="1813309597"/>
      </p:ext>
    </p:extLst>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941" y="320044"/>
            <a:ext cx="5978659" cy="5966997"/>
          </a:xfrm>
        </p:spPr>
        <p:txBody>
          <a:bodyPr>
            <a:normAutofit fontScale="90000"/>
          </a:bodyPr>
          <a:lstStyle/>
          <a:p>
            <a:pPr>
              <a:lnSpc>
                <a:spcPct val="100000"/>
              </a:lnSpc>
            </a:pPr>
            <a:r>
              <a:rPr lang="en-US" sz="3300" dirty="0" smtClean="0">
                <a:latin typeface="Times New Roman" panose="02020603050405020304" pitchFamily="18" charset="0"/>
                <a:cs typeface="Times New Roman" panose="02020603050405020304" pitchFamily="18" charset="0"/>
              </a:rPr>
              <a:t/>
            </a:r>
            <a:br>
              <a:rPr lang="en-US" sz="3300" dirty="0" smtClean="0">
                <a:latin typeface="Times New Roman" panose="02020603050405020304" pitchFamily="18" charset="0"/>
                <a:cs typeface="Times New Roman" panose="02020603050405020304" pitchFamily="18" charset="0"/>
              </a:rPr>
            </a:br>
            <a:r>
              <a:rPr lang="en-US" sz="3300" dirty="0" smtClean="0">
                <a:latin typeface="Times New Roman" panose="02020603050405020304" pitchFamily="18" charset="0"/>
                <a:cs typeface="Times New Roman" panose="02020603050405020304" pitchFamily="18" charset="0"/>
              </a:rPr>
              <a:t/>
            </a:r>
            <a:br>
              <a:rPr lang="en-US" sz="3300" dirty="0" smtClean="0">
                <a:latin typeface="Times New Roman" panose="02020603050405020304" pitchFamily="18" charset="0"/>
                <a:cs typeface="Times New Roman" panose="02020603050405020304" pitchFamily="18" charset="0"/>
              </a:rPr>
            </a:br>
            <a:r>
              <a:rPr lang="en-US" sz="3300" dirty="0" smtClean="0">
                <a:latin typeface="Times New Roman" panose="02020603050405020304" pitchFamily="18" charset="0"/>
                <a:cs typeface="Times New Roman" panose="02020603050405020304" pitchFamily="18" charset="0"/>
              </a:rPr>
              <a:t>3. </a:t>
            </a:r>
            <a:r>
              <a:rPr lang="en-US" sz="3300" dirty="0" err="1" smtClean="0">
                <a:latin typeface="Times New Roman" panose="02020603050405020304" pitchFamily="18" charset="0"/>
                <a:cs typeface="Times New Roman" panose="02020603050405020304" pitchFamily="18" charset="0"/>
              </a:rPr>
              <a:t>Ngất-lịm</a:t>
            </a:r>
            <a:r>
              <a:rPr lang="en-US" sz="3300" dirty="0" smtClean="0">
                <a:latin typeface="Times New Roman" panose="02020603050405020304" pitchFamily="18" charset="0"/>
                <a:cs typeface="Times New Roman" panose="02020603050405020304" pitchFamily="18" charset="0"/>
              </a:rPr>
              <a:t>:</a:t>
            </a:r>
            <a:r>
              <a:rPr lang="en-US" sz="3000" dirty="0" smtClean="0">
                <a:latin typeface="Times New Roman" panose="02020603050405020304" pitchFamily="18" charset="0"/>
                <a:cs typeface="Times New Roman" panose="02020603050405020304" pitchFamily="18" charset="0"/>
              </a:rPr>
              <a:t/>
            </a:r>
            <a:br>
              <a:rPr lang="en-US" sz="30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a:t>
            </a:r>
            <a:r>
              <a:rPr lang="en-US" sz="2700" dirty="0" err="1" smtClean="0">
                <a:latin typeface="Times New Roman" panose="02020603050405020304" pitchFamily="18" charset="0"/>
                <a:cs typeface="Times New Roman" panose="02020603050405020304" pitchFamily="18" charset="0"/>
              </a:rPr>
              <a:t>Là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hiện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tượng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mất</a:t>
            </a:r>
            <a:r>
              <a:rPr lang="en-US" sz="2700" dirty="0" smtClean="0">
                <a:latin typeface="Times New Roman" panose="02020603050405020304" pitchFamily="18" charset="0"/>
                <a:cs typeface="Times New Roman" panose="02020603050405020304" pitchFamily="18" charset="0"/>
              </a:rPr>
              <a:t> tri </a:t>
            </a:r>
            <a:r>
              <a:rPr lang="en-US" sz="2700" dirty="0" err="1" smtClean="0">
                <a:latin typeface="Times New Roman" panose="02020603050405020304" pitchFamily="18" charset="0"/>
                <a:cs typeface="Times New Roman" panose="02020603050405020304" pitchFamily="18" charset="0"/>
              </a:rPr>
              <a:t>giác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trong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thời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gian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ngắn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tự</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hồi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phục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có</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sự</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giảm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rõ</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rệt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hoạt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động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tuần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hoàn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hô</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hấp</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trong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thời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gian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đó</a:t>
            </a:r>
            <a:r>
              <a:rPr lang="en-US" sz="2700" dirty="0" smtClean="0">
                <a:latin typeface="Times New Roman" panose="02020603050405020304" pitchFamily="18" charset="0"/>
                <a:cs typeface="Times New Roman" panose="02020603050405020304" pitchFamily="18" charset="0"/>
              </a:rPr>
              <a:t>.</a:t>
            </a:r>
            <a:br>
              <a:rPr lang="en-US" sz="2700" dirty="0" smtClean="0">
                <a:latin typeface="Times New Roman" panose="02020603050405020304" pitchFamily="18" charset="0"/>
                <a:cs typeface="Times New Roman" panose="02020603050405020304" pitchFamily="18" charset="0"/>
              </a:rPr>
            </a:br>
            <a:r>
              <a:rPr lang="en-US" sz="2700" dirty="0" err="1" smtClean="0">
                <a:latin typeface="Times New Roman" panose="02020603050405020304" pitchFamily="18" charset="0"/>
                <a:cs typeface="Times New Roman" panose="02020603050405020304" pitchFamily="18" charset="0"/>
              </a:rPr>
              <a:t>Nguyên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nhân</a:t>
            </a:r>
            <a:r>
              <a:rPr lang="en-US" sz="2700" dirty="0" smtClean="0">
                <a:latin typeface="Times New Roman" panose="02020603050405020304" pitchFamily="18" charset="0"/>
                <a:cs typeface="Times New Roman" panose="02020603050405020304" pitchFamily="18" charset="0"/>
              </a:rPr>
              <a:t> : </a:t>
            </a:r>
            <a:r>
              <a:rPr lang="en-US" sz="2700" dirty="0" err="1" smtClean="0">
                <a:latin typeface="Times New Roman" panose="02020603050405020304" pitchFamily="18" charset="0"/>
                <a:cs typeface="Times New Roman" panose="02020603050405020304" pitchFamily="18" charset="0"/>
              </a:rPr>
              <a:t>tụt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huyết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áp</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thế</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đứng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giảm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tạm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thời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máu</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tới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não</a:t>
            </a:r>
            <a:r>
              <a:rPr lang="en-US" sz="2700" dirty="0" smtClean="0">
                <a:latin typeface="Times New Roman" panose="02020603050405020304" pitchFamily="18" charset="0"/>
                <a:cs typeface="Times New Roman" panose="02020603050405020304" pitchFamily="18" charset="0"/>
              </a:rPr>
              <a:t>, do </a:t>
            </a:r>
            <a:r>
              <a:rPr lang="en-US" sz="2700" dirty="0" err="1" smtClean="0">
                <a:latin typeface="Times New Roman" panose="02020603050405020304" pitchFamily="18" charset="0"/>
                <a:cs typeface="Times New Roman" panose="02020603050405020304" pitchFamily="18" charset="0"/>
              </a:rPr>
              <a:t>bệnh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tim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mạch</a:t>
            </a:r>
            <a:r>
              <a:rPr lang="en-US" sz="2700" dirty="0" smtClean="0">
                <a:latin typeface="Times New Roman" panose="02020603050405020304" pitchFamily="18" charset="0"/>
                <a:cs typeface="Times New Roman" panose="02020603050405020304" pitchFamily="18" charset="0"/>
              </a:rPr>
              <a:t>.</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r>
            <a:br>
              <a:rPr lang="en-US" sz="2700" dirty="0" smtClean="0">
                <a:latin typeface="Times New Roman" panose="02020603050405020304" pitchFamily="18" charset="0"/>
                <a:cs typeface="Times New Roman" panose="02020603050405020304" pitchFamily="18" charset="0"/>
              </a:rPr>
            </a:br>
            <a:r>
              <a:rPr lang="en-US" sz="3300" dirty="0" smtClean="0">
                <a:latin typeface="Times New Roman" panose="02020603050405020304" pitchFamily="18" charset="0"/>
                <a:cs typeface="Times New Roman" panose="02020603050405020304" pitchFamily="18" charset="0"/>
              </a:rPr>
              <a:t>4. </a:t>
            </a:r>
            <a:r>
              <a:rPr lang="en-US" sz="3300" dirty="0" err="1" smtClean="0">
                <a:latin typeface="Times New Roman" panose="02020603050405020304" pitchFamily="18" charset="0"/>
                <a:cs typeface="Times New Roman" panose="02020603050405020304" pitchFamily="18" charset="0"/>
              </a:rPr>
              <a:t>Phù</a:t>
            </a:r>
            <a:r>
              <a:rPr lang="en-US" sz="3300" dirty="0" smtClean="0">
                <a:latin typeface="Times New Roman" panose="02020603050405020304" pitchFamily="18" charset="0"/>
                <a:cs typeface="Times New Roman" panose="02020603050405020304" pitchFamily="18" charset="0"/>
              </a:rPr>
              <a:t>:</a:t>
            </a:r>
            <a:br>
              <a:rPr lang="en-US" sz="3300" dirty="0" smtClean="0">
                <a:latin typeface="Times New Roman" panose="02020603050405020304" pitchFamily="18" charset="0"/>
                <a:cs typeface="Times New Roman" panose="02020603050405020304" pitchFamily="18" charset="0"/>
              </a:rPr>
            </a:br>
            <a:r>
              <a:rPr lang="en-US" sz="3300" dirty="0" smtClean="0">
                <a:latin typeface="Times New Roman" panose="02020603050405020304" pitchFamily="18" charset="0"/>
                <a:cs typeface="Times New Roman" panose="02020603050405020304" pitchFamily="18" charset="0"/>
              </a:rPr>
              <a:t>-</a:t>
            </a:r>
            <a:r>
              <a:rPr lang="en-US" sz="2700" dirty="0" err="1" smtClean="0">
                <a:latin typeface="Times New Roman" panose="02020603050405020304" pitchFamily="18" charset="0"/>
                <a:cs typeface="Times New Roman" panose="02020603050405020304" pitchFamily="18" charset="0"/>
              </a:rPr>
              <a:t>Là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hiện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tượng</a:t>
            </a:r>
            <a:r>
              <a:rPr lang="en-US" sz="2700" dirty="0" smtClean="0">
                <a:latin typeface="Times New Roman" panose="02020603050405020304" pitchFamily="18" charset="0"/>
                <a:cs typeface="Times New Roman" panose="02020603050405020304" pitchFamily="18" charset="0"/>
              </a:rPr>
              <a:t> ứ </a:t>
            </a:r>
            <a:r>
              <a:rPr lang="en-US" sz="2700" dirty="0" err="1" smtClean="0">
                <a:latin typeface="Times New Roman" panose="02020603050405020304" pitchFamily="18" charset="0"/>
                <a:cs typeface="Times New Roman" panose="02020603050405020304" pitchFamily="18" charset="0"/>
              </a:rPr>
              <a:t>nước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trong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khoảng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gian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bào</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nguyên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nhân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bệnh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thận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tim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suy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gan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suy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dinh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dưỡng</a:t>
            </a:r>
            <a:r>
              <a:rPr lang="en-US" sz="2700" dirty="0" smtClean="0">
                <a:latin typeface="Times New Roman" panose="02020603050405020304" pitchFamily="18" charset="0"/>
                <a:cs typeface="Times New Roman" panose="02020603050405020304" pitchFamily="18" charset="0"/>
              </a:rPr>
              <a:t>.</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a:t>
            </a:r>
            <a:r>
              <a:rPr lang="en-US" sz="2700" dirty="0" err="1" smtClean="0">
                <a:latin typeface="Times New Roman" panose="02020603050405020304" pitchFamily="18" charset="0"/>
                <a:cs typeface="Times New Roman" panose="02020603050405020304" pitchFamily="18" charset="0"/>
              </a:rPr>
              <a:t>Phù</a:t>
            </a:r>
            <a:r>
              <a:rPr lang="en-US" sz="2700" dirty="0" smtClean="0">
                <a:latin typeface="Times New Roman" panose="02020603050405020304" pitchFamily="18" charset="0"/>
                <a:cs typeface="Times New Roman" panose="02020603050405020304" pitchFamily="18" charset="0"/>
              </a:rPr>
              <a:t> do </a:t>
            </a:r>
            <a:r>
              <a:rPr lang="en-US" sz="2700" dirty="0" err="1" smtClean="0">
                <a:latin typeface="Times New Roman" panose="02020603050405020304" pitchFamily="18" charset="0"/>
                <a:cs typeface="Times New Roman" panose="02020603050405020304" pitchFamily="18" charset="0"/>
              </a:rPr>
              <a:t>tim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thường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phù</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tím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mềm</a:t>
            </a:r>
            <a:r>
              <a:rPr lang="en-US" sz="2700" dirty="0" smtClean="0">
                <a:latin typeface="Times New Roman" panose="02020603050405020304" pitchFamily="18" charset="0"/>
                <a:cs typeface="Times New Roman" panose="02020603050405020304" pitchFamily="18" charset="0"/>
              </a:rPr>
              <a:t>.</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a:t>
            </a:r>
            <a:r>
              <a:rPr lang="en-US" sz="2700" dirty="0" err="1" smtClean="0">
                <a:latin typeface="Times New Roman" panose="02020603050405020304" pitchFamily="18" charset="0"/>
                <a:cs typeface="Times New Roman" panose="02020603050405020304" pitchFamily="18" charset="0"/>
              </a:rPr>
              <a:t>Phù</a:t>
            </a:r>
            <a:r>
              <a:rPr lang="en-US" sz="2700" dirty="0" smtClean="0">
                <a:latin typeface="Times New Roman" panose="02020603050405020304" pitchFamily="18" charset="0"/>
                <a:cs typeface="Times New Roman" panose="02020603050405020304" pitchFamily="18" charset="0"/>
              </a:rPr>
              <a:t> do </a:t>
            </a:r>
            <a:r>
              <a:rPr lang="en-US" sz="2700" dirty="0" err="1" smtClean="0">
                <a:latin typeface="Times New Roman" panose="02020603050405020304" pitchFamily="18" charset="0"/>
                <a:cs typeface="Times New Roman" panose="02020603050405020304" pitchFamily="18" charset="0"/>
              </a:rPr>
              <a:t>viêm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tắc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tĩnh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mạch</a:t>
            </a:r>
            <a:r>
              <a:rPr lang="en-US" sz="2700" dirty="0" smtClean="0">
                <a:latin typeface="Times New Roman" panose="02020603050405020304" pitchFamily="18" charset="0"/>
                <a:cs typeface="Times New Roman" panose="02020603050405020304" pitchFamily="18" charset="0"/>
              </a:rPr>
              <a:t> chi </a:t>
            </a:r>
            <a:r>
              <a:rPr lang="en-US" sz="2700" dirty="0" err="1" smtClean="0">
                <a:latin typeface="Times New Roman" panose="02020603050405020304" pitchFamily="18" charset="0"/>
                <a:cs typeface="Times New Roman" panose="02020603050405020304" pitchFamily="18" charset="0"/>
              </a:rPr>
              <a:t>dưới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thường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phù</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cứng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phù</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trắng</a:t>
            </a:r>
            <a:r>
              <a:rPr lang="en-US" sz="2700" dirty="0" smtClean="0">
                <a:latin typeface="Times New Roman" panose="02020603050405020304" pitchFamily="18" charset="0"/>
                <a:cs typeface="Times New Roman" panose="02020603050405020304" pitchFamily="18" charset="0"/>
              </a:rPr>
              <a:t>.</a:t>
            </a:r>
            <a:br>
              <a:rPr lang="en-US" sz="2700" dirty="0" smtClean="0">
                <a:latin typeface="Times New Roman" panose="02020603050405020304" pitchFamily="18" charset="0"/>
                <a:cs typeface="Times New Roman" panose="02020603050405020304" pitchFamily="18" charset="0"/>
              </a:rPr>
            </a:br>
            <a:r>
              <a:rPr lang="en-US" sz="3300" dirty="0" smtClean="0">
                <a:latin typeface="Times New Roman" panose="02020603050405020304" pitchFamily="18" charset="0"/>
                <a:cs typeface="Times New Roman" panose="02020603050405020304" pitchFamily="18" charset="0"/>
              </a:rPr>
              <a:t/>
            </a:r>
            <a:br>
              <a:rPr lang="en-US" sz="33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30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49627" y="3139226"/>
            <a:ext cx="4978399" cy="3090930"/>
          </a:xfrm>
          <a:prstGeom prst="rect">
            <a:avLst/>
          </a:prstGeom>
          <a:ln>
            <a:noFill/>
          </a:ln>
          <a:effectLst>
            <a:softEdge rad="112500"/>
          </a:effectLst>
        </p:spPr>
      </p:pic>
      <p:pic>
        <p:nvPicPr>
          <p:cNvPr id="10242" name="Picture 2" descr="Kết quả hình ảnh cho ngất lịm"/>
          <p:cNvPicPr>
            <a:picLocks noChangeAspect="1" noChangeArrowheads="1"/>
          </p:cNvPicPr>
          <p:nvPr/>
        </p:nvPicPr>
        <p:blipFill>
          <a:blip r:embed="rId3"/>
          <a:srcRect/>
          <a:stretch>
            <a:fillRect/>
          </a:stretch>
        </p:blipFill>
        <p:spPr bwMode="auto">
          <a:xfrm>
            <a:off x="6367954" y="215901"/>
            <a:ext cx="4924425" cy="3095625"/>
          </a:xfrm>
          <a:prstGeom prst="rect">
            <a:avLst/>
          </a:prstGeom>
          <a:ln>
            <a:noFill/>
          </a:ln>
          <a:effectLst>
            <a:softEdge rad="112500"/>
          </a:effectLst>
        </p:spPr>
      </p:pic>
    </p:spTree>
    <p:extLst>
      <p:ext uri="{BB962C8B-B14F-4D97-AF65-F5344CB8AC3E}">
        <p14:creationId xmlns:p14="http://schemas.microsoft.com/office/powerpoint/2010/main" xmlns="" val="2389296399"/>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095" y="463643"/>
            <a:ext cx="10606824" cy="2099257"/>
          </a:xfrm>
        </p:spPr>
        <p:txBody>
          <a:bodyPr>
            <a:normAutofit fontScale="90000"/>
          </a:bodyPr>
          <a:lstStyle/>
          <a:p>
            <a:pPr>
              <a:lnSpc>
                <a:spcPct val="100000"/>
              </a:lnSpc>
            </a:pPr>
            <a:r>
              <a:rPr lang="en-US" sz="3300" dirty="0" smtClean="0">
                <a:latin typeface="Times New Roman" panose="02020603050405020304" pitchFamily="18" charset="0"/>
                <a:cs typeface="Times New Roman" panose="02020603050405020304" pitchFamily="18" charset="0"/>
              </a:rPr>
              <a:t>5. </a:t>
            </a:r>
            <a:r>
              <a:rPr lang="en-US" sz="3300" dirty="0" err="1" smtClean="0">
                <a:latin typeface="Times New Roman" panose="02020603050405020304" pitchFamily="18" charset="0"/>
                <a:cs typeface="Times New Roman" panose="02020603050405020304" pitchFamily="18" charset="0"/>
              </a:rPr>
              <a:t>Tím</a:t>
            </a:r>
            <a:r>
              <a:rPr lang="en-US"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tái</a:t>
            </a:r>
            <a:r>
              <a:rPr lang="en-US" sz="3300" dirty="0" smtClean="0">
                <a:latin typeface="Times New Roman" panose="02020603050405020304" pitchFamily="18" charset="0"/>
                <a:cs typeface="Times New Roman" panose="02020603050405020304" pitchFamily="18" charset="0"/>
              </a:rPr>
              <a:t> da </a:t>
            </a:r>
            <a:r>
              <a:rPr lang="en-US" sz="3300" dirty="0" err="1" smtClean="0">
                <a:latin typeface="Times New Roman" panose="02020603050405020304" pitchFamily="18" charset="0"/>
                <a:cs typeface="Times New Roman" panose="02020603050405020304" pitchFamily="18" charset="0"/>
              </a:rPr>
              <a:t>và</a:t>
            </a:r>
            <a:r>
              <a:rPr lang="en-US"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niêm</a:t>
            </a:r>
            <a:r>
              <a:rPr lang="en-US" sz="3300" dirty="0" smtClean="0">
                <a:latin typeface="Times New Roman" panose="02020603050405020304" pitchFamily="18" charset="0"/>
                <a:cs typeface="Times New Roman" panose="02020603050405020304" pitchFamily="18" charset="0"/>
              </a:rPr>
              <a:t> </a:t>
            </a:r>
            <a:r>
              <a:rPr lang="en-US" sz="3300" dirty="0" err="1" smtClean="0">
                <a:latin typeface="Times New Roman" panose="02020603050405020304" pitchFamily="18" charset="0"/>
                <a:cs typeface="Times New Roman" panose="02020603050405020304" pitchFamily="18" charset="0"/>
              </a:rPr>
              <a:t>mạc</a:t>
            </a:r>
            <a:r>
              <a:rPr lang="en-US" sz="3300" dirty="0" smtClean="0">
                <a:latin typeface="Times New Roman" panose="02020603050405020304" pitchFamily="18" charset="0"/>
                <a:cs typeface="Times New Roman" panose="02020603050405020304" pitchFamily="18" charset="0"/>
              </a:rPr>
              <a:t>:</a:t>
            </a:r>
            <a:r>
              <a:rPr lang="en-US" sz="3300" dirty="0">
                <a:latin typeface="Times New Roman" panose="02020603050405020304" pitchFamily="18" charset="0"/>
                <a:cs typeface="Times New Roman" panose="02020603050405020304" pitchFamily="18" charset="0"/>
              </a:rPr>
              <a:t> </a:t>
            </a:r>
            <a:r>
              <a:rPr lang="en-US" sz="3300" dirty="0" smtClean="0">
                <a:latin typeface="Times New Roman" panose="02020603050405020304" pitchFamily="18" charset="0"/>
                <a:cs typeface="Times New Roman" panose="02020603050405020304" pitchFamily="18" charset="0"/>
              </a:rPr>
              <a:t/>
            </a:r>
            <a:br>
              <a:rPr lang="en-US" sz="33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Do </a:t>
            </a:r>
            <a:r>
              <a:rPr lang="en-US" sz="2700" dirty="0" err="1" smtClean="0">
                <a:latin typeface="Times New Roman" panose="02020603050405020304" pitchFamily="18" charset="0"/>
                <a:cs typeface="Times New Roman" panose="02020603050405020304" pitchFamily="18" charset="0"/>
              </a:rPr>
              <a:t>thiếu</a:t>
            </a:r>
            <a:r>
              <a:rPr lang="en-US" sz="2700" dirty="0" smtClean="0">
                <a:latin typeface="Times New Roman" panose="02020603050405020304" pitchFamily="18" charset="0"/>
                <a:cs typeface="Times New Roman" panose="02020603050405020304" pitchFamily="18" charset="0"/>
              </a:rPr>
              <a:t> oxy </a:t>
            </a:r>
            <a:r>
              <a:rPr lang="en-US" sz="2700" dirty="0" err="1" smtClean="0">
                <a:latin typeface="Times New Roman" panose="02020603050405020304" pitchFamily="18" charset="0"/>
                <a:cs typeface="Times New Roman" panose="02020603050405020304" pitchFamily="18" charset="0"/>
              </a:rPr>
              <a:t>và</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tăng</a:t>
            </a:r>
            <a:r>
              <a:rPr lang="en-US" sz="2700" dirty="0" smtClean="0">
                <a:latin typeface="Times New Roman" panose="02020603050405020304" pitchFamily="18" charset="0"/>
                <a:cs typeface="Times New Roman" panose="02020603050405020304" pitchFamily="18" charset="0"/>
              </a:rPr>
              <a:t> HbCO2 </a:t>
            </a:r>
            <a:r>
              <a:rPr lang="en-US" sz="2700" dirty="0" err="1" smtClean="0">
                <a:latin typeface="Times New Roman" panose="02020603050405020304" pitchFamily="18" charset="0"/>
                <a:cs typeface="Times New Roman" panose="02020603050405020304" pitchFamily="18" charset="0"/>
              </a:rPr>
              <a:t>trong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máu</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Tím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thường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thấy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ro</a:t>
            </a:r>
            <a:r>
              <a:rPr lang="en-US" sz="2700" dirty="0" smtClean="0">
                <a:latin typeface="Times New Roman" panose="02020603050405020304" pitchFamily="18" charset="0"/>
                <a:cs typeface="Times New Roman" panose="02020603050405020304" pitchFamily="18" charset="0"/>
              </a:rPr>
              <a: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rệt</a:t>
            </a:r>
            <a:r>
              <a:rPr lang="en-US" sz="2700" dirty="0" smtClean="0">
                <a:latin typeface="Times New Roman" panose="02020603050405020304" pitchFamily="18" charset="0"/>
                <a:cs typeface="Times New Roman" panose="02020603050405020304" pitchFamily="18" charset="0"/>
              </a:rPr>
              <a:t> ở </a:t>
            </a:r>
            <a:r>
              <a:rPr lang="en-US" sz="2700" dirty="0" err="1" smtClean="0">
                <a:latin typeface="Times New Roman" panose="02020603050405020304" pitchFamily="18" charset="0"/>
                <a:cs typeface="Times New Roman" panose="02020603050405020304" pitchFamily="18" charset="0"/>
              </a:rPr>
              <a:t>môi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niêm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miệng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móng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và</a:t>
            </a:r>
            <a:r>
              <a:rPr lang="en-US" sz="2700" dirty="0" smtClean="0">
                <a:latin typeface="Times New Roman" panose="02020603050405020304" pitchFamily="18" charset="0"/>
                <a:cs typeface="Times New Roman" panose="02020603050405020304" pitchFamily="18" charset="0"/>
              </a:rPr>
              <a:t> da.</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Tím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trung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tâm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gặp</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khi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có</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các</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bệnh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tim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bẩm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sinh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có</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luồng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máu</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thông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từ</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phải</a:t>
            </a:r>
            <a:r>
              <a:rPr lang="en-US" sz="2700" dirty="0" smtClean="0">
                <a:latin typeface="Times New Roman" panose="02020603050405020304" pitchFamily="18" charset="0"/>
                <a:cs typeface="Times New Roman" panose="02020603050405020304" pitchFamily="18" charset="0"/>
              </a:rPr>
              <a:t> sang </a:t>
            </a:r>
            <a:r>
              <a:rPr lang="en-US" sz="2700" dirty="0" err="1" smtClean="0">
                <a:latin typeface="Times New Roman" panose="02020603050405020304" pitchFamily="18" charset="0"/>
                <a:cs typeface="Times New Roman" panose="02020603050405020304" pitchFamily="18" charset="0"/>
              </a:rPr>
              <a:t>trái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máu</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tĩnh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mạch</a:t>
            </a:r>
            <a:r>
              <a:rPr lang="en-US" sz="2700" dirty="0" smtClean="0">
                <a:latin typeface="Times New Roman" panose="02020603050405020304" pitchFamily="18" charset="0"/>
                <a:cs typeface="Times New Roman" panose="02020603050405020304" pitchFamily="18" charset="0"/>
              </a:rPr>
              <a:t> sang </a:t>
            </a:r>
            <a:r>
              <a:rPr lang="en-US" sz="2700" dirty="0" err="1" smtClean="0">
                <a:latin typeface="Times New Roman" panose="02020603050405020304" pitchFamily="18" charset="0"/>
                <a:cs typeface="Times New Roman" panose="02020603050405020304" pitchFamily="18" charset="0"/>
              </a:rPr>
              <a:t>hòa</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vào</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máu</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động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mạch</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Ví</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dụ</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tứ</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chứng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Fallot</a:t>
            </a:r>
            <a:r>
              <a:rPr lang="en-US" sz="2700" dirty="0" smtClean="0">
                <a:latin typeface="Times New Roman" panose="02020603050405020304" pitchFamily="18" charset="0"/>
                <a:cs typeface="Times New Roman" panose="02020603050405020304" pitchFamily="18" charset="0"/>
              </a:rPr>
              <a:t>…</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Tím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ngoại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biên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gặp</a:t>
            </a:r>
            <a:r>
              <a:rPr lang="en-US" sz="2700" dirty="0" smtClean="0">
                <a:latin typeface="Times New Roman" panose="02020603050405020304" pitchFamily="18" charset="0"/>
                <a:cs typeface="Times New Roman" panose="02020603050405020304" pitchFamily="18" charset="0"/>
              </a:rPr>
              <a:t> do </a:t>
            </a:r>
            <a:r>
              <a:rPr lang="en-US" sz="2700" dirty="0" err="1" smtClean="0">
                <a:latin typeface="Times New Roman" panose="02020603050405020304" pitchFamily="18" charset="0"/>
                <a:cs typeface="Times New Roman" panose="02020603050405020304" pitchFamily="18" charset="0"/>
              </a:rPr>
              <a:t>tuần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hoàn</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bị</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chậm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lai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khi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suy</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tim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nặng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viêm</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màng</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ngoài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tim</a:t>
            </a:r>
            <a:r>
              <a:rPr lang="en-US" sz="2700" dirty="0" smtClean="0">
                <a:latin typeface="Times New Roman" panose="02020603050405020304" pitchFamily="18" charset="0"/>
                <a:cs typeface="Times New Roman" panose="02020603050405020304" pitchFamily="18" charset="0"/>
              </a:rPr>
              <a:t> co </a:t>
            </a:r>
            <a:r>
              <a:rPr lang="en-US" sz="2700" dirty="0" err="1" smtClean="0">
                <a:latin typeface="Times New Roman" panose="02020603050405020304" pitchFamily="18" charset="0"/>
                <a:cs typeface="Times New Roman" panose="02020603050405020304" pitchFamily="18" charset="0"/>
              </a:rPr>
              <a:t>thắt</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Ví</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dụ</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hội</a:t>
            </a:r>
            <a:r>
              <a:rPr lang="en-US" sz="2700" dirty="0" smtClean="0">
                <a:latin typeface="Times New Roman" panose="02020603050405020304" pitchFamily="18" charset="0"/>
                <a:cs typeface="Times New Roman" panose="02020603050405020304" pitchFamily="18" charset="0"/>
              </a:rPr>
              <a:t> </a:t>
            </a:r>
            <a:r>
              <a:rPr lang="en-US" sz="2700" dirty="0" err="1" smtClean="0">
                <a:latin typeface="Times New Roman" panose="02020603050405020304" pitchFamily="18" charset="0"/>
                <a:cs typeface="Times New Roman" panose="02020603050405020304" pitchFamily="18" charset="0"/>
              </a:rPr>
              <a:t>chứng</a:t>
            </a:r>
            <a:r>
              <a:rPr lang="en-US" sz="2700" dirty="0" smtClean="0">
                <a:latin typeface="Times New Roman" panose="02020603050405020304" pitchFamily="18" charset="0"/>
                <a:cs typeface="Times New Roman" panose="02020603050405020304" pitchFamily="18" charset="0"/>
              </a:rPr>
              <a:t> Pick…</a:t>
            </a:r>
            <a:br>
              <a:rPr lang="en-US" sz="2700" dirty="0" smtClean="0">
                <a:latin typeface="Times New Roman" panose="02020603050405020304" pitchFamily="18" charset="0"/>
                <a:cs typeface="Times New Roman" panose="02020603050405020304" pitchFamily="18" charset="0"/>
              </a:rPr>
            </a:br>
            <a:endParaRPr lang="en-US" sz="27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317999" y="2730537"/>
            <a:ext cx="4762500" cy="3752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218" name="Picture 2" descr="http://cms.kienthuc.net.vn/zoomh/500/uploaded/baogiay/2014_06_10/timmach6_kienthuc_qdvg.jpg"/>
          <p:cNvPicPr>
            <a:picLocks noChangeAspect="1" noChangeArrowheads="1"/>
          </p:cNvPicPr>
          <p:nvPr/>
        </p:nvPicPr>
        <p:blipFill>
          <a:blip r:embed="rId3"/>
          <a:srcRect/>
          <a:stretch>
            <a:fillRect/>
          </a:stretch>
        </p:blipFill>
        <p:spPr bwMode="auto">
          <a:xfrm>
            <a:off x="338458" y="2758440"/>
            <a:ext cx="5788025" cy="38328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616583153"/>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963" y="149936"/>
            <a:ext cx="5704756" cy="6001555"/>
          </a:xfrm>
        </p:spPr>
        <p:txBody>
          <a:bodyPr>
            <a:noAutofit/>
          </a:bodyPr>
          <a:lstStyle/>
          <a:p>
            <a:pPr>
              <a:lnSpc>
                <a:spcPct val="100000"/>
              </a:lnSpc>
            </a:pPr>
            <a:r>
              <a:rPr lang="en-US" sz="3000" dirty="0" smtClean="0">
                <a:latin typeface="Times New Roman" panose="02020603050405020304" pitchFamily="18" charset="0"/>
                <a:cs typeface="Times New Roman" panose="02020603050405020304" pitchFamily="18" charset="0"/>
              </a:rPr>
              <a:t>6. </a:t>
            </a:r>
            <a:r>
              <a:rPr lang="en-US" sz="3000" dirty="0" err="1" smtClean="0">
                <a:latin typeface="Times New Roman" panose="02020603050405020304" pitchFamily="18" charset="0"/>
                <a:cs typeface="Times New Roman" panose="02020603050405020304" pitchFamily="18" charset="0"/>
              </a:rPr>
              <a:t>Đau</a:t>
            </a:r>
            <a:r>
              <a:rPr lang="en-US" sz="3000" dirty="0" smtClean="0">
                <a:latin typeface="Times New Roman" panose="02020603050405020304" pitchFamily="18" charset="0"/>
                <a:cs typeface="Times New Roman" panose="02020603050405020304" pitchFamily="18" charset="0"/>
              </a:rPr>
              <a:t> chi </a:t>
            </a:r>
            <a:r>
              <a:rPr lang="en-US" sz="3000" dirty="0" err="1" smtClean="0">
                <a:latin typeface="Times New Roman" panose="02020603050405020304" pitchFamily="18" charset="0"/>
                <a:cs typeface="Times New Roman" panose="02020603050405020304" pitchFamily="18" charset="0"/>
              </a:rPr>
              <a:t>dưới</a:t>
            </a:r>
            <a:r>
              <a:rPr lang="en-US" sz="3000" dirty="0" smtClean="0">
                <a:latin typeface="Times New Roman" panose="02020603050405020304" pitchFamily="18" charset="0"/>
                <a:cs typeface="Times New Roman" panose="02020603050405020304" pitchFamily="18" charset="0"/>
              </a:rPr>
              <a:t> do </a:t>
            </a:r>
            <a:r>
              <a:rPr lang="en-US" sz="3000" dirty="0" err="1" smtClean="0">
                <a:latin typeface="Times New Roman" panose="02020603050405020304" pitchFamily="18" charset="0"/>
                <a:cs typeface="Times New Roman" panose="02020603050405020304" pitchFamily="18" charset="0"/>
              </a:rPr>
              <a:t>thiếu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máu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cấp</a:t>
            </a:r>
            <a:r>
              <a:rPr lang="en-US" sz="30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dữ</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dội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liên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tục</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ngón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đùi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nhánh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lớn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chi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r>
            <a:br>
              <a:rPr lang="en-US" sz="2400" dirty="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3000" dirty="0" smtClean="0">
                <a:latin typeface="Times New Roman" panose="02020603050405020304" pitchFamily="18" charset="0"/>
                <a:cs typeface="Times New Roman" panose="02020603050405020304" pitchFamily="18" charset="0"/>
              </a:rPr>
              <a:t>7. </a:t>
            </a:r>
            <a:r>
              <a:rPr lang="en-US" sz="3000" dirty="0" err="1" smtClean="0">
                <a:latin typeface="Times New Roman" panose="02020603050405020304" pitchFamily="18" charset="0"/>
                <a:cs typeface="Times New Roman" panose="02020603050405020304" pitchFamily="18" charset="0"/>
              </a:rPr>
              <a:t>Cơn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đau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cách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hồi</a:t>
            </a:r>
            <a:r>
              <a:rPr lang="en-US" sz="30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tương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bắp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thương</a:t>
            </a:r>
            <a:r>
              <a:rPr lang="en-US" sz="2400" dirty="0" smtClean="0">
                <a:latin typeface="Times New Roman" panose="02020603050405020304" pitchFamily="18" charset="0"/>
                <a:cs typeface="Times New Roman" panose="02020603050405020304" pitchFamily="18" charset="0"/>
              </a:rPr>
              <a:t> do </a:t>
            </a:r>
            <a:r>
              <a:rPr lang="en-US" sz="2400" dirty="0" err="1" smtClean="0">
                <a:latin typeface="Times New Roman" panose="02020603050405020304" pitchFamily="18" charset="0"/>
                <a:cs typeface="Times New Roman" panose="02020603050405020304" pitchFamily="18" charset="0"/>
              </a:rPr>
              <a:t>viêm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chi </a:t>
            </a:r>
            <a:r>
              <a:rPr lang="en-US" sz="2400" dirty="0" err="1" smtClean="0">
                <a:latin typeface="Times New Roman" panose="02020603050405020304" pitchFamily="18" charset="0"/>
                <a:cs typeface="Times New Roman" panose="02020603050405020304" pitchFamily="18" charset="0"/>
              </a:rPr>
              <a:t>dưới</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887665" y="2719623"/>
            <a:ext cx="4304335" cy="381515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194" name="Picture 2" descr="http://cms.kienthuc.net.vn/zoomh/500/uploaded/baogiay/2014_06_10/timmach7_kienthuc_vjvr.jpg"/>
          <p:cNvPicPr>
            <a:picLocks noChangeAspect="1" noChangeArrowheads="1"/>
          </p:cNvPicPr>
          <p:nvPr/>
        </p:nvPicPr>
        <p:blipFill>
          <a:blip r:embed="rId3"/>
          <a:srcRect/>
          <a:stretch>
            <a:fillRect/>
          </a:stretch>
        </p:blipFill>
        <p:spPr bwMode="auto">
          <a:xfrm>
            <a:off x="5719321" y="0"/>
            <a:ext cx="4739640" cy="3063240"/>
          </a:xfrm>
          <a:prstGeom prst="ellipse">
            <a:avLst/>
          </a:prstGeom>
          <a:ln>
            <a:noFill/>
          </a:ln>
          <a:effectLst>
            <a:softEdge rad="112500"/>
          </a:effectLst>
        </p:spPr>
      </p:pic>
    </p:spTree>
    <p:extLst>
      <p:ext uri="{BB962C8B-B14F-4D97-AF65-F5344CB8AC3E}">
        <p14:creationId xmlns:p14="http://schemas.microsoft.com/office/powerpoint/2010/main" xmlns="" val="785436474"/>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500" y="215901"/>
            <a:ext cx="7237032" cy="6489700"/>
          </a:xfrm>
        </p:spPr>
        <p:txBody>
          <a:bodyPr>
            <a:noAutofit/>
          </a:bodyPr>
          <a:lstStyle/>
          <a:p>
            <a:pPr>
              <a:lnSpc>
                <a:spcPct val="100000"/>
              </a:lnSpc>
            </a:pPr>
            <a:r>
              <a:rPr lang="en-US" sz="3000" dirty="0" smtClean="0">
                <a:latin typeface="Times New Roman" panose="02020603050405020304" pitchFamily="18" charset="0"/>
                <a:cs typeface="Times New Roman" panose="02020603050405020304" pitchFamily="18" charset="0"/>
              </a:rPr>
              <a:t>8. </a:t>
            </a:r>
            <a:r>
              <a:rPr lang="en-US" sz="3000" dirty="0" err="1" smtClean="0">
                <a:latin typeface="Times New Roman" panose="02020603050405020304" pitchFamily="18" charset="0"/>
                <a:cs typeface="Times New Roman" panose="02020603050405020304" pitchFamily="18" charset="0"/>
              </a:rPr>
              <a:t>Hội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chứng</a:t>
            </a:r>
            <a:r>
              <a:rPr lang="en-US" sz="3000" dirty="0" smtClean="0">
                <a:latin typeface="Times New Roman" panose="02020603050405020304" pitchFamily="18" charset="0"/>
                <a:cs typeface="Times New Roman" panose="02020603050405020304" pitchFamily="18" charset="0"/>
              </a:rPr>
              <a:t> Raynaud:</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loạn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xúc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lạnh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hiện</a:t>
            </a:r>
            <a:r>
              <a:rPr lang="en-US" sz="2400" dirty="0" smtClean="0">
                <a:latin typeface="Times New Roman" panose="02020603050405020304" pitchFamily="18" charset="0"/>
                <a:cs typeface="Times New Roman" panose="02020603050405020304" pitchFamily="18" charset="0"/>
              </a:rPr>
              <a:t> ở </a:t>
            </a:r>
            <a:r>
              <a:rPr lang="en-US" sz="2400" dirty="0" err="1" smtClean="0">
                <a:latin typeface="Times New Roman" panose="02020603050405020304" pitchFamily="18" charset="0"/>
                <a:cs typeface="Times New Roman" panose="02020603050405020304" pitchFamily="18" charset="0"/>
              </a:rPr>
              <a:t>các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ngón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ngón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mũi</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Diễn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biến</a:t>
            </a:r>
            <a:r>
              <a:rPr lang="en-US" sz="2400" dirty="0" smtClean="0">
                <a:latin typeface="Times New Roman" panose="02020603050405020304" pitchFamily="18" charset="0"/>
                <a:cs typeface="Times New Roman" panose="02020603050405020304" pitchFamily="18" charset="0"/>
              </a:rPr>
              <a:t> qua 3 </a:t>
            </a:r>
            <a:r>
              <a:rPr lang="en-US" sz="2400" dirty="0" err="1" smtClean="0">
                <a:latin typeface="Times New Roman" panose="02020603050405020304" pitchFamily="18" charset="0"/>
                <a:cs typeface="Times New Roman" panose="02020603050405020304" pitchFamily="18" charset="0"/>
              </a:rPr>
              <a:t>giai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đoạn</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Nguyên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do dung </a:t>
            </a:r>
            <a:r>
              <a:rPr lang="en-US" sz="2400" dirty="0" err="1" smtClean="0">
                <a:latin typeface="Times New Roman" panose="02020603050405020304" pitchFamily="18" charset="0"/>
                <a:cs typeface="Times New Roman" panose="02020603050405020304" pitchFamily="18" charset="0"/>
              </a:rPr>
              <a:t>thuốc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chẹn</a:t>
            </a:r>
            <a:r>
              <a:rPr lang="en-US" sz="2400" dirty="0" smtClean="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beta..),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cứng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viêm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tắc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chèn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ép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hoặc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nguyên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3000" dirty="0" smtClean="0">
                <a:latin typeface="Times New Roman" panose="02020603050405020304" pitchFamily="18" charset="0"/>
                <a:cs typeface="Times New Roman" panose="02020603050405020304" pitchFamily="18" charset="0"/>
              </a:rPr>
              <a:t>9. </a:t>
            </a:r>
            <a:r>
              <a:rPr lang="en-US" sz="3000" dirty="0" err="1" smtClean="0">
                <a:latin typeface="Times New Roman" panose="02020603050405020304" pitchFamily="18" charset="0"/>
                <a:cs typeface="Times New Roman" panose="02020603050405020304" pitchFamily="18" charset="0"/>
              </a:rPr>
              <a:t>Một</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số</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triệu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chứng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khác</a:t>
            </a:r>
            <a:r>
              <a:rPr lang="en-US" sz="3000" dirty="0" smtClean="0">
                <a:latin typeface="Times New Roman" panose="02020603050405020304" pitchFamily="18" charset="0"/>
                <a:cs typeface="Times New Roman" panose="02020603050405020304" pitchFamily="18" charset="0"/>
              </a:rPr>
              <a:t>:</a:t>
            </a:r>
            <a:br>
              <a:rPr lang="en-US" sz="30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Mệt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không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dấu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hiệu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đặc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mạch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thể</a:t>
            </a:r>
            <a:r>
              <a:rPr lang="en-US" sz="2400" dirty="0" smtClean="0">
                <a:latin typeface="Times New Roman" panose="02020603050405020304" pitchFamily="18" charset="0"/>
                <a:cs typeface="Times New Roman" panose="02020603050405020304" pitchFamily="18" charset="0"/>
              </a:rPr>
              <a:t> do </a:t>
            </a:r>
            <a:r>
              <a:rPr lang="en-US" sz="2400" dirty="0" err="1" smtClean="0">
                <a:latin typeface="Times New Roman" panose="02020603050405020304" pitchFamily="18" charset="0"/>
                <a:cs typeface="Times New Roman" panose="02020603050405020304" pitchFamily="18" charset="0"/>
              </a:rPr>
              <a:t>giảm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cung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a:t>
            </a:r>
            <a:br>
              <a:rPr lang="en-US" sz="2400" dirty="0" smtClean="0">
                <a:latin typeface="Times New Roman" panose="02020603050405020304" pitchFamily="18" charset="0"/>
                <a:cs typeface="Times New Roman" panose="02020603050405020304" pitchFamily="18" charset="0"/>
              </a:rPr>
            </a:br>
            <a:r>
              <a:rPr lang="en-US" sz="2400" dirty="0" err="1" smtClean="0">
                <a:latin typeface="Times New Roman" panose="02020603050405020304" pitchFamily="18" charset="0"/>
                <a:cs typeface="Times New Roman" panose="02020603050405020304" pitchFamily="18" charset="0"/>
              </a:rPr>
              <a:t>Đái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ít</a:t>
            </a:r>
            <a:r>
              <a:rPr lang="en-US" sz="2400" dirty="0" smtClean="0">
                <a:latin typeface="Times New Roman" panose="02020603050405020304" pitchFamily="18" charset="0"/>
                <a:cs typeface="Times New Roman" panose="02020603050405020304" pitchFamily="18" charset="0"/>
              </a:rPr>
              <a:t>: Hay </a:t>
            </a:r>
            <a:r>
              <a:rPr lang="en-US" sz="2400" dirty="0" err="1" smtClean="0">
                <a:latin typeface="Times New Roman" panose="02020603050405020304" pitchFamily="18" charset="0"/>
                <a:cs typeface="Times New Roman" panose="02020603050405020304" pitchFamily="18" charset="0"/>
              </a:rPr>
              <a:t>gặp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bệnh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nhân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tim</a:t>
            </a:r>
            <a:r>
              <a:rPr lang="en-US" sz="2400" dirty="0" smtClean="0">
                <a:latin typeface="Times New Roman" panose="02020603050405020304" pitchFamily="18" charset="0"/>
                <a:cs typeface="Times New Roman" panose="02020603050405020304" pitchFamily="18" charset="0"/>
              </a:rPr>
              <a:t> do </a:t>
            </a:r>
            <a:r>
              <a:rPr lang="en-US" sz="2400" dirty="0" err="1" smtClean="0">
                <a:latin typeface="Times New Roman" panose="02020603050405020304" pitchFamily="18" charset="0"/>
                <a:cs typeface="Times New Roman" panose="02020603050405020304" pitchFamily="18" charset="0"/>
              </a:rPr>
              <a:t>giảm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r>
              <a:rPr lang="en-US" sz="2400" dirty="0" smtClean="0">
                <a:latin typeface="Times New Roman" panose="02020603050405020304" pitchFamily="18" charset="0"/>
                <a:cs typeface="Times New Roman" panose="02020603050405020304" pitchFamily="18" charset="0"/>
              </a:rPr>
              <a:t> qua </a:t>
            </a:r>
            <a:r>
              <a:rPr lang="en-US" sz="2400" dirty="0" err="1" smtClean="0">
                <a:latin typeface="Times New Roman" panose="02020603050405020304" pitchFamily="18" charset="0"/>
                <a:cs typeface="Times New Roman" panose="02020603050405020304" pitchFamily="18" charset="0"/>
              </a:rPr>
              <a:t>thận</a:t>
            </a:r>
            <a:r>
              <a:rPr lang="en-US"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2400" dirty="0" smtClean="0">
                <a:latin typeface="Times New Roman" panose="02020603050405020304" pitchFamily="18" charset="0"/>
                <a:cs typeface="Times New Roman" panose="02020603050405020304" pitchFamily="18" charset="0"/>
              </a:rPr>
              <a:t>Ho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ho </a:t>
            </a:r>
            <a:r>
              <a:rPr lang="en-US" sz="2400" dirty="0" err="1" smtClean="0">
                <a:latin typeface="Times New Roman" panose="02020603050405020304" pitchFamily="18" charset="0"/>
                <a:cs typeface="Times New Roman" panose="02020603050405020304" pitchFamily="18" charset="0"/>
              </a:rPr>
              <a:t>ra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máu</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47202" y="3875829"/>
            <a:ext cx="4403839" cy="2601533"/>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526934" y="345530"/>
            <a:ext cx="4373919" cy="3429000"/>
          </a:xfrm>
          <a:prstGeom prst="rect">
            <a:avLst/>
          </a:prstGeom>
          <a:ln>
            <a:noFill/>
          </a:ln>
          <a:effectLst>
            <a:softEdge rad="112500"/>
          </a:effectLst>
        </p:spPr>
      </p:pic>
    </p:spTree>
    <p:extLst>
      <p:ext uri="{BB962C8B-B14F-4D97-AF65-F5344CB8AC3E}">
        <p14:creationId xmlns:p14="http://schemas.microsoft.com/office/powerpoint/2010/main" xmlns="" val="2401313616"/>
      </p:ext>
    </p:extLst>
  </p:cSld>
  <p:clrMapOvr>
    <a:masterClrMapping/>
  </p:clrMapOvr>
  <p:transition>
    <p:fade thruBlk="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383</TotalTime>
  <Words>787</Words>
  <Application>Microsoft Office PowerPoint</Application>
  <PresentationFormat>Custom</PresentationFormat>
  <Paragraphs>59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Bộ môn Bệnh lý học Giảng viên hướng dẫn: ThS. BS Nguyễn Phúc Học </vt:lpstr>
      <vt:lpstr>I. Nhắc lại giải phẫu sinh lý hệ tim mạch 1. Tim Tim là một khối cơ rỗng, được chia làm 4 ngăn, các van tim, cấu tạo màng ngoài tim, cơ tim, màng trong tim cung cấp máu cho tim.</vt:lpstr>
      <vt:lpstr>2. Mạch máu </vt:lpstr>
      <vt:lpstr>II. Một số triệu chứng biểu hiện bệnh lý tim mạch  </vt:lpstr>
      <vt:lpstr>Slide 5</vt:lpstr>
      <vt:lpstr>  3. Ngất-lịm: -Là hiện tượng mất tri giác trong thời gian ngắn, tự hồi phục có sự giảm rõ rệt hoạt động tuần hoàn và hô hấp trong thời gian đó. Nguyên nhân : tụt huyết áp thế đứng, giảm tạm thời máu tới não, do bệnh tim mạch.  4. Phù: -Là hiện tượng ứ nước trong khoảng gian bào. Các nguyên nhân: bệnh thận, tim, suy gan, suy dinh dưỡng. -Phù do tim thường là phù tím, mềm. -Phù do viêm tắc tĩnh mạch chi dưới thường phù cứng, phù trắng.    </vt:lpstr>
      <vt:lpstr>5. Tím tái da và niêm mạc:  Do thiếu oxy và tăng HbCO2 trong máu. Tím thường thấy rõ rệt ở môi, niêm mạc miệng, móng và da. - Tím trung tâm: gặp khi có các bệnh tim bẩm sinh có luồng máu thông từ phải sang trái( máu tĩnh mạch sang hòa vào máu động mạch). Ví dụ: tứ chứng Fallot… - Tím ngoại biên: gặp do tuần hoàn bị chậm lai, khi suy tim nặng, viêm màng ngoài tim co thắt. Ví dụ: hội chứng Pick… </vt:lpstr>
      <vt:lpstr>6. Đau chi dưới do thiếu máu cấp: Bệnh nhân đau đột ngột, dữ dội, liên tục ở bàn chân, cẳng chân, ngón chân, có thể lan lên đùi, tắc, hẹp nhánh lớn của động mạch chi dưới.  7. Cơn đau cách hồi:  Là triệu chứng đau xảy ra khi đang đi lại, hết đau khi nghỉ ngơi. Vị trí đau tương ứng với vùng bắp chân và không lan, thương do viêm tắc động mạch chi dưới.</vt:lpstr>
      <vt:lpstr>8. Hội chứng Raynaud: Là cơn rối loạn vận mạch thường xảy ra khi bệnh nhân tiếp xúc với lạnh, biểu hiện ở các ngón tay và bàn tay, có thể cả ngón chân, bàn chân và mũi… Diễn biến qua 3 giai đoạn. Nguyên nhân: do dung thuốc( chẹn beta..), bệnh xơ cứng bì, bệnh máu, viêm tắc động mạch, chèn ép bó mạch thần kinh hoặc không rõ nguyên nhân.  9. Một số triệu chứng khác: Mệt: không phải là dấu hiệu đặc trưng của bệnh tim mạch, có thể do giảm cung lượng tim… Đái ít: Hay gặp trên bệnh nhân suy tim do giảm lưu lượng máu qua thận. Ho và ho ra máu.</vt:lpstr>
      <vt:lpstr>III. Khái niệm một số tiếng tim bất thường: </vt:lpstr>
      <vt:lpstr>Slide 11</vt:lpstr>
      <vt:lpstr>Slide 12</vt:lpstr>
      <vt:lpstr>Slide 13</vt:lpstr>
      <vt:lpstr>Slide 14</vt:lpstr>
      <vt:lpstr>Slide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ĐẠI CƯƠNG BỆNH LÝ VỀ TIM MẠCH</dc:title>
  <dc:creator>Admin</dc:creator>
  <cp:lastModifiedBy>Windows User</cp:lastModifiedBy>
  <cp:revision>45</cp:revision>
  <dcterms:created xsi:type="dcterms:W3CDTF">2017-02-10T11:11:22Z</dcterms:created>
  <dcterms:modified xsi:type="dcterms:W3CDTF">2017-02-12T01:45:24Z</dcterms:modified>
</cp:coreProperties>
</file>