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1" r:id="rId7"/>
    <p:sldId id="261" r:id="rId8"/>
    <p:sldId id="272" r:id="rId9"/>
    <p:sldId id="273" r:id="rId10"/>
    <p:sldId id="274" r:id="rId11"/>
    <p:sldId id="264" r:id="rId12"/>
    <p:sldId id="265" r:id="rId13"/>
    <p:sldId id="266" r:id="rId14"/>
    <p:sldId id="267"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93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DAF060-560A-4759-8647-69928FD828A9}"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5D37E-8B51-45A0-BEB5-402E0FEA14F8}" type="slidenum">
              <a:rPr lang="en-US" smtClean="0"/>
              <a:t>‹#›</a:t>
            </a:fld>
            <a:endParaRPr lang="en-US"/>
          </a:p>
        </p:txBody>
      </p:sp>
    </p:spTree>
    <p:extLst>
      <p:ext uri="{BB962C8B-B14F-4D97-AF65-F5344CB8AC3E}">
        <p14:creationId xmlns:p14="http://schemas.microsoft.com/office/powerpoint/2010/main" val="170273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DAF060-560A-4759-8647-69928FD828A9}"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5D37E-8B51-45A0-BEB5-402E0FEA14F8}" type="slidenum">
              <a:rPr lang="en-US" smtClean="0"/>
              <a:t>‹#›</a:t>
            </a:fld>
            <a:endParaRPr lang="en-US"/>
          </a:p>
        </p:txBody>
      </p:sp>
    </p:spTree>
    <p:extLst>
      <p:ext uri="{BB962C8B-B14F-4D97-AF65-F5344CB8AC3E}">
        <p14:creationId xmlns:p14="http://schemas.microsoft.com/office/powerpoint/2010/main" val="2794263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DAF060-560A-4759-8647-69928FD828A9}"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5D37E-8B51-45A0-BEB5-402E0FEA14F8}" type="slidenum">
              <a:rPr lang="en-US" smtClean="0"/>
              <a:t>‹#›</a:t>
            </a:fld>
            <a:endParaRPr lang="en-US"/>
          </a:p>
        </p:txBody>
      </p:sp>
    </p:spTree>
    <p:extLst>
      <p:ext uri="{BB962C8B-B14F-4D97-AF65-F5344CB8AC3E}">
        <p14:creationId xmlns:p14="http://schemas.microsoft.com/office/powerpoint/2010/main" val="1896122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DAF060-560A-4759-8647-69928FD828A9}"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5D37E-8B51-45A0-BEB5-402E0FEA14F8}" type="slidenum">
              <a:rPr lang="en-US" smtClean="0"/>
              <a:t>‹#›</a:t>
            </a:fld>
            <a:endParaRPr lang="en-US"/>
          </a:p>
        </p:txBody>
      </p:sp>
    </p:spTree>
    <p:extLst>
      <p:ext uri="{BB962C8B-B14F-4D97-AF65-F5344CB8AC3E}">
        <p14:creationId xmlns:p14="http://schemas.microsoft.com/office/powerpoint/2010/main" val="2846655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DAF060-560A-4759-8647-69928FD828A9}"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5D37E-8B51-45A0-BEB5-402E0FEA14F8}" type="slidenum">
              <a:rPr lang="en-US" smtClean="0"/>
              <a:t>‹#›</a:t>
            </a:fld>
            <a:endParaRPr lang="en-US"/>
          </a:p>
        </p:txBody>
      </p:sp>
    </p:spTree>
    <p:extLst>
      <p:ext uri="{BB962C8B-B14F-4D97-AF65-F5344CB8AC3E}">
        <p14:creationId xmlns:p14="http://schemas.microsoft.com/office/powerpoint/2010/main" val="2746724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DAF060-560A-4759-8647-69928FD828A9}" type="datetimeFigureOut">
              <a:rPr lang="en-US" smtClean="0"/>
              <a:t>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5D37E-8B51-45A0-BEB5-402E0FEA14F8}" type="slidenum">
              <a:rPr lang="en-US" smtClean="0"/>
              <a:t>‹#›</a:t>
            </a:fld>
            <a:endParaRPr lang="en-US"/>
          </a:p>
        </p:txBody>
      </p:sp>
    </p:spTree>
    <p:extLst>
      <p:ext uri="{BB962C8B-B14F-4D97-AF65-F5344CB8AC3E}">
        <p14:creationId xmlns:p14="http://schemas.microsoft.com/office/powerpoint/2010/main" val="118708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DAF060-560A-4759-8647-69928FD828A9}" type="datetimeFigureOut">
              <a:rPr lang="en-US" smtClean="0"/>
              <a:t>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F5D37E-8B51-45A0-BEB5-402E0FEA14F8}" type="slidenum">
              <a:rPr lang="en-US" smtClean="0"/>
              <a:t>‹#›</a:t>
            </a:fld>
            <a:endParaRPr lang="en-US"/>
          </a:p>
        </p:txBody>
      </p:sp>
    </p:spTree>
    <p:extLst>
      <p:ext uri="{BB962C8B-B14F-4D97-AF65-F5344CB8AC3E}">
        <p14:creationId xmlns:p14="http://schemas.microsoft.com/office/powerpoint/2010/main" val="3617639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DAF060-560A-4759-8647-69928FD828A9}" type="datetimeFigureOut">
              <a:rPr lang="en-US" smtClean="0"/>
              <a:t>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F5D37E-8B51-45A0-BEB5-402E0FEA14F8}" type="slidenum">
              <a:rPr lang="en-US" smtClean="0"/>
              <a:t>‹#›</a:t>
            </a:fld>
            <a:endParaRPr lang="en-US"/>
          </a:p>
        </p:txBody>
      </p:sp>
    </p:spTree>
    <p:extLst>
      <p:ext uri="{BB962C8B-B14F-4D97-AF65-F5344CB8AC3E}">
        <p14:creationId xmlns:p14="http://schemas.microsoft.com/office/powerpoint/2010/main" val="3630791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DAF060-560A-4759-8647-69928FD828A9}" type="datetimeFigureOut">
              <a:rPr lang="en-US" smtClean="0"/>
              <a:t>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F5D37E-8B51-45A0-BEB5-402E0FEA14F8}" type="slidenum">
              <a:rPr lang="en-US" smtClean="0"/>
              <a:t>‹#›</a:t>
            </a:fld>
            <a:endParaRPr lang="en-US"/>
          </a:p>
        </p:txBody>
      </p:sp>
    </p:spTree>
    <p:extLst>
      <p:ext uri="{BB962C8B-B14F-4D97-AF65-F5344CB8AC3E}">
        <p14:creationId xmlns:p14="http://schemas.microsoft.com/office/powerpoint/2010/main" val="3309548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DAF060-560A-4759-8647-69928FD828A9}" type="datetimeFigureOut">
              <a:rPr lang="en-US" smtClean="0"/>
              <a:t>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5D37E-8B51-45A0-BEB5-402E0FEA14F8}" type="slidenum">
              <a:rPr lang="en-US" smtClean="0"/>
              <a:t>‹#›</a:t>
            </a:fld>
            <a:endParaRPr lang="en-US"/>
          </a:p>
        </p:txBody>
      </p:sp>
    </p:spTree>
    <p:extLst>
      <p:ext uri="{BB962C8B-B14F-4D97-AF65-F5344CB8AC3E}">
        <p14:creationId xmlns:p14="http://schemas.microsoft.com/office/powerpoint/2010/main" val="2543706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DAF060-560A-4759-8647-69928FD828A9}" type="datetimeFigureOut">
              <a:rPr lang="en-US" smtClean="0"/>
              <a:t>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5D37E-8B51-45A0-BEB5-402E0FEA14F8}" type="slidenum">
              <a:rPr lang="en-US" smtClean="0"/>
              <a:t>‹#›</a:t>
            </a:fld>
            <a:endParaRPr lang="en-US"/>
          </a:p>
        </p:txBody>
      </p:sp>
    </p:spTree>
    <p:extLst>
      <p:ext uri="{BB962C8B-B14F-4D97-AF65-F5344CB8AC3E}">
        <p14:creationId xmlns:p14="http://schemas.microsoft.com/office/powerpoint/2010/main" val="1219089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DAF060-560A-4759-8647-69928FD828A9}" type="datetimeFigureOut">
              <a:rPr lang="en-US" smtClean="0"/>
              <a:t>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5D37E-8B51-45A0-BEB5-402E0FEA14F8}" type="slidenum">
              <a:rPr lang="en-US" smtClean="0"/>
              <a:t>‹#›</a:t>
            </a:fld>
            <a:endParaRPr lang="en-US"/>
          </a:p>
        </p:txBody>
      </p:sp>
    </p:spTree>
    <p:extLst>
      <p:ext uri="{BB962C8B-B14F-4D97-AF65-F5344CB8AC3E}">
        <p14:creationId xmlns:p14="http://schemas.microsoft.com/office/powerpoint/2010/main" val="277983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
            <a:ext cx="7772400" cy="1470025"/>
          </a:xfrm>
        </p:spPr>
        <p:txBody>
          <a:bodyPr/>
          <a:lstStyle/>
          <a:p>
            <a:r>
              <a:rPr lang="en-US" b="1" dirty="0" smtClean="0">
                <a:solidFill>
                  <a:srgbClr val="FFFF00"/>
                </a:solidFill>
                <a:effectLst>
                  <a:outerShdw blurRad="38100" dist="38100" dir="2700000" algn="tl">
                    <a:srgbClr val="000000">
                      <a:alpha val="43137"/>
                    </a:srgbClr>
                  </a:outerShdw>
                </a:effectLst>
              </a:rPr>
              <a:t>VIÊM PHẾ QUẢN MẠN</a:t>
            </a:r>
            <a:endParaRPr lang="en-US" b="1"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581400" y="4876800"/>
            <a:ext cx="2971800" cy="1752600"/>
          </a:xfrm>
        </p:spPr>
        <p:txBody>
          <a:bodyPr>
            <a:normAutofit fontScale="70000" lnSpcReduction="20000"/>
          </a:bodyPr>
          <a:lstStyle/>
          <a:p>
            <a:pPr algn="l"/>
            <a:r>
              <a:rPr lang="en-US" sz="2500" i="1" dirty="0" err="1" smtClean="0">
                <a:solidFill>
                  <a:schemeClr val="bg1"/>
                </a:solidFill>
                <a:latin typeface="Times New Roman" pitchFamily="18" charset="0"/>
                <a:cs typeface="Times New Roman" pitchFamily="18" charset="0"/>
              </a:rPr>
              <a:t>Nhóm</a:t>
            </a:r>
            <a:r>
              <a:rPr lang="en-US" sz="2500" i="1" dirty="0" smtClean="0">
                <a:solidFill>
                  <a:schemeClr val="bg1"/>
                </a:solidFill>
                <a:latin typeface="Times New Roman" pitchFamily="18" charset="0"/>
                <a:cs typeface="Times New Roman" pitchFamily="18" charset="0"/>
              </a:rPr>
              <a:t> 2:</a:t>
            </a:r>
          </a:p>
          <a:p>
            <a:pPr algn="l"/>
            <a:r>
              <a:rPr lang="en-US" sz="2500" dirty="0" err="1" smtClean="0">
                <a:solidFill>
                  <a:schemeClr val="bg1"/>
                </a:solidFill>
                <a:latin typeface="Times New Roman" pitchFamily="18" charset="0"/>
                <a:cs typeface="Times New Roman" pitchFamily="18" charset="0"/>
              </a:rPr>
              <a:t>Vũ</a:t>
            </a:r>
            <a:r>
              <a:rPr lang="en-US" sz="2500" dirty="0" smtClean="0">
                <a:solidFill>
                  <a:schemeClr val="bg1"/>
                </a:solidFill>
                <a:latin typeface="Times New Roman" pitchFamily="18" charset="0"/>
                <a:cs typeface="Times New Roman" pitchFamily="18" charset="0"/>
              </a:rPr>
              <a:t> </a:t>
            </a:r>
            <a:r>
              <a:rPr lang="en-US" sz="2500" dirty="0" err="1" smtClean="0">
                <a:solidFill>
                  <a:schemeClr val="bg1"/>
                </a:solidFill>
                <a:latin typeface="Times New Roman" pitchFamily="18" charset="0"/>
                <a:cs typeface="Times New Roman" pitchFamily="18" charset="0"/>
              </a:rPr>
              <a:t>Thị</a:t>
            </a:r>
            <a:r>
              <a:rPr lang="en-US" sz="2500" dirty="0" smtClean="0">
                <a:solidFill>
                  <a:schemeClr val="bg1"/>
                </a:solidFill>
                <a:latin typeface="Times New Roman" pitchFamily="18" charset="0"/>
                <a:cs typeface="Times New Roman" pitchFamily="18" charset="0"/>
              </a:rPr>
              <a:t> </a:t>
            </a:r>
            <a:r>
              <a:rPr lang="en-US" sz="2500" dirty="0" err="1" smtClean="0">
                <a:solidFill>
                  <a:schemeClr val="bg1"/>
                </a:solidFill>
                <a:latin typeface="Times New Roman" pitchFamily="18" charset="0"/>
                <a:cs typeface="Times New Roman" pitchFamily="18" charset="0"/>
              </a:rPr>
              <a:t>Mỹ</a:t>
            </a:r>
            <a:r>
              <a:rPr lang="en-US" sz="2500" dirty="0" smtClean="0">
                <a:solidFill>
                  <a:schemeClr val="bg1"/>
                </a:solidFill>
                <a:latin typeface="Times New Roman" pitchFamily="18" charset="0"/>
                <a:cs typeface="Times New Roman" pitchFamily="18" charset="0"/>
              </a:rPr>
              <a:t> </a:t>
            </a:r>
            <a:r>
              <a:rPr lang="en-US" sz="2500" dirty="0" err="1" smtClean="0">
                <a:solidFill>
                  <a:schemeClr val="bg1"/>
                </a:solidFill>
                <a:latin typeface="Times New Roman" pitchFamily="18" charset="0"/>
                <a:cs typeface="Times New Roman" pitchFamily="18" charset="0"/>
              </a:rPr>
              <a:t>Yên</a:t>
            </a:r>
            <a:endParaRPr lang="en-US" sz="2500" dirty="0" smtClean="0">
              <a:solidFill>
                <a:schemeClr val="bg1"/>
              </a:solidFill>
              <a:latin typeface="Times New Roman" pitchFamily="18" charset="0"/>
              <a:cs typeface="Times New Roman" pitchFamily="18" charset="0"/>
            </a:endParaRPr>
          </a:p>
          <a:p>
            <a:pPr algn="l"/>
            <a:r>
              <a:rPr lang="en-US" sz="2500" dirty="0" err="1" smtClean="0">
                <a:solidFill>
                  <a:schemeClr val="bg1"/>
                </a:solidFill>
                <a:latin typeface="Times New Roman" pitchFamily="18" charset="0"/>
                <a:cs typeface="Times New Roman" pitchFamily="18" charset="0"/>
              </a:rPr>
              <a:t>Nguyễn</a:t>
            </a:r>
            <a:r>
              <a:rPr lang="en-US" sz="2500" dirty="0" smtClean="0">
                <a:solidFill>
                  <a:schemeClr val="bg1"/>
                </a:solidFill>
                <a:latin typeface="Times New Roman" pitchFamily="18" charset="0"/>
                <a:cs typeface="Times New Roman" pitchFamily="18" charset="0"/>
              </a:rPr>
              <a:t> </a:t>
            </a:r>
            <a:r>
              <a:rPr lang="en-US" sz="2500" dirty="0" err="1" smtClean="0">
                <a:solidFill>
                  <a:schemeClr val="bg1"/>
                </a:solidFill>
                <a:latin typeface="Times New Roman" pitchFamily="18" charset="0"/>
                <a:cs typeface="Times New Roman" pitchFamily="18" charset="0"/>
              </a:rPr>
              <a:t>Quốc</a:t>
            </a:r>
            <a:r>
              <a:rPr lang="en-US" sz="2500" dirty="0" smtClean="0">
                <a:solidFill>
                  <a:schemeClr val="bg1"/>
                </a:solidFill>
                <a:latin typeface="Times New Roman" pitchFamily="18" charset="0"/>
                <a:cs typeface="Times New Roman" pitchFamily="18" charset="0"/>
              </a:rPr>
              <a:t> </a:t>
            </a:r>
            <a:r>
              <a:rPr lang="en-US" sz="2500" dirty="0" err="1" smtClean="0">
                <a:solidFill>
                  <a:schemeClr val="bg1"/>
                </a:solidFill>
                <a:latin typeface="Times New Roman" pitchFamily="18" charset="0"/>
                <a:cs typeface="Times New Roman" pitchFamily="18" charset="0"/>
              </a:rPr>
              <a:t>Huy</a:t>
            </a:r>
            <a:endParaRPr lang="en-US" sz="2500" dirty="0" smtClean="0">
              <a:solidFill>
                <a:schemeClr val="bg1"/>
              </a:solidFill>
              <a:latin typeface="Times New Roman" pitchFamily="18" charset="0"/>
              <a:cs typeface="Times New Roman" pitchFamily="18" charset="0"/>
            </a:endParaRPr>
          </a:p>
          <a:p>
            <a:pPr algn="l"/>
            <a:r>
              <a:rPr lang="en-US" sz="2500" dirty="0" err="1" smtClean="0">
                <a:solidFill>
                  <a:schemeClr val="bg1"/>
                </a:solidFill>
                <a:latin typeface="Times New Roman" pitchFamily="18" charset="0"/>
                <a:cs typeface="Times New Roman" pitchFamily="18" charset="0"/>
              </a:rPr>
              <a:t>Nguyễn</a:t>
            </a:r>
            <a:r>
              <a:rPr lang="en-US" sz="2500" dirty="0" smtClean="0">
                <a:solidFill>
                  <a:schemeClr val="bg1"/>
                </a:solidFill>
                <a:latin typeface="Times New Roman" pitchFamily="18" charset="0"/>
                <a:cs typeface="Times New Roman" pitchFamily="18" charset="0"/>
              </a:rPr>
              <a:t> </a:t>
            </a:r>
            <a:r>
              <a:rPr lang="en-US" sz="2500" dirty="0" err="1" smtClean="0">
                <a:solidFill>
                  <a:schemeClr val="bg1"/>
                </a:solidFill>
                <a:latin typeface="Times New Roman" pitchFamily="18" charset="0"/>
                <a:cs typeface="Times New Roman" pitchFamily="18" charset="0"/>
              </a:rPr>
              <a:t>Thị</a:t>
            </a:r>
            <a:r>
              <a:rPr lang="en-US" sz="2500" dirty="0" smtClean="0">
                <a:solidFill>
                  <a:schemeClr val="bg1"/>
                </a:solidFill>
                <a:latin typeface="Times New Roman" pitchFamily="18" charset="0"/>
                <a:cs typeface="Times New Roman" pitchFamily="18" charset="0"/>
              </a:rPr>
              <a:t> </a:t>
            </a:r>
            <a:r>
              <a:rPr lang="en-US" sz="2500" dirty="0" err="1" smtClean="0">
                <a:solidFill>
                  <a:schemeClr val="bg1"/>
                </a:solidFill>
                <a:latin typeface="Times New Roman" pitchFamily="18" charset="0"/>
                <a:cs typeface="Times New Roman" pitchFamily="18" charset="0"/>
              </a:rPr>
              <a:t>Diệu</a:t>
            </a:r>
            <a:r>
              <a:rPr lang="en-US" sz="2500" dirty="0" smtClean="0">
                <a:solidFill>
                  <a:schemeClr val="bg1"/>
                </a:solidFill>
                <a:latin typeface="Times New Roman" pitchFamily="18" charset="0"/>
                <a:cs typeface="Times New Roman" pitchFamily="18" charset="0"/>
              </a:rPr>
              <a:t> </a:t>
            </a:r>
            <a:r>
              <a:rPr lang="en-US" sz="2500" dirty="0" err="1" smtClean="0">
                <a:solidFill>
                  <a:schemeClr val="bg1"/>
                </a:solidFill>
                <a:latin typeface="Times New Roman" pitchFamily="18" charset="0"/>
                <a:cs typeface="Times New Roman" pitchFamily="18" charset="0"/>
              </a:rPr>
              <a:t>Hằng</a:t>
            </a:r>
            <a:endParaRPr lang="en-US" sz="2500" dirty="0" smtClean="0">
              <a:solidFill>
                <a:schemeClr val="bg1"/>
              </a:solidFill>
              <a:latin typeface="Times New Roman" pitchFamily="18" charset="0"/>
              <a:cs typeface="Times New Roman" pitchFamily="18" charset="0"/>
            </a:endParaRPr>
          </a:p>
          <a:p>
            <a:pPr algn="l"/>
            <a:r>
              <a:rPr lang="en-US" sz="2500" dirty="0" err="1" smtClean="0">
                <a:solidFill>
                  <a:schemeClr val="bg1"/>
                </a:solidFill>
                <a:latin typeface="Times New Roman" pitchFamily="18" charset="0"/>
                <a:cs typeface="Times New Roman" pitchFamily="18" charset="0"/>
              </a:rPr>
              <a:t>Nguyễn</a:t>
            </a:r>
            <a:r>
              <a:rPr lang="en-US" sz="2500" dirty="0" smtClean="0">
                <a:solidFill>
                  <a:schemeClr val="bg1"/>
                </a:solidFill>
                <a:latin typeface="Times New Roman" pitchFamily="18" charset="0"/>
                <a:cs typeface="Times New Roman" pitchFamily="18" charset="0"/>
              </a:rPr>
              <a:t> </a:t>
            </a:r>
            <a:r>
              <a:rPr lang="en-US" sz="2500" dirty="0" err="1" smtClean="0">
                <a:solidFill>
                  <a:schemeClr val="bg1"/>
                </a:solidFill>
                <a:latin typeface="Times New Roman" pitchFamily="18" charset="0"/>
                <a:cs typeface="Times New Roman" pitchFamily="18" charset="0"/>
              </a:rPr>
              <a:t>Thị</a:t>
            </a:r>
            <a:r>
              <a:rPr lang="en-US" sz="2500" dirty="0" smtClean="0">
                <a:solidFill>
                  <a:schemeClr val="bg1"/>
                </a:solidFill>
                <a:latin typeface="Times New Roman" pitchFamily="18" charset="0"/>
                <a:cs typeface="Times New Roman" pitchFamily="18" charset="0"/>
              </a:rPr>
              <a:t> </a:t>
            </a:r>
            <a:r>
              <a:rPr lang="en-US" sz="2500" dirty="0" err="1" smtClean="0">
                <a:solidFill>
                  <a:schemeClr val="bg1"/>
                </a:solidFill>
                <a:latin typeface="Times New Roman" pitchFamily="18" charset="0"/>
                <a:cs typeface="Times New Roman" pitchFamily="18" charset="0"/>
              </a:rPr>
              <a:t>Quỳnh</a:t>
            </a:r>
            <a:r>
              <a:rPr lang="en-US" sz="2500" dirty="0" smtClean="0">
                <a:solidFill>
                  <a:schemeClr val="bg1"/>
                </a:solidFill>
                <a:latin typeface="Times New Roman" pitchFamily="18" charset="0"/>
                <a:cs typeface="Times New Roman" pitchFamily="18" charset="0"/>
              </a:rPr>
              <a:t> </a:t>
            </a:r>
            <a:r>
              <a:rPr lang="en-US" sz="2500" dirty="0" err="1" smtClean="0">
                <a:solidFill>
                  <a:schemeClr val="bg1"/>
                </a:solidFill>
                <a:latin typeface="Times New Roman" pitchFamily="18" charset="0"/>
                <a:cs typeface="Times New Roman" pitchFamily="18" charset="0"/>
              </a:rPr>
              <a:t>Trang</a:t>
            </a:r>
            <a:endParaRPr lang="en-US" sz="2500" dirty="0" smtClean="0">
              <a:solidFill>
                <a:schemeClr val="bg1"/>
              </a:solidFill>
              <a:latin typeface="Times New Roman" pitchFamily="18" charset="0"/>
              <a:cs typeface="Times New Roman" pitchFamily="18" charset="0"/>
            </a:endParaRPr>
          </a:p>
          <a:p>
            <a:pPr algn="l"/>
            <a:r>
              <a:rPr lang="en-US" sz="2500" dirty="0" err="1" smtClean="0">
                <a:solidFill>
                  <a:schemeClr val="bg1"/>
                </a:solidFill>
                <a:latin typeface="Times New Roman" pitchFamily="18" charset="0"/>
                <a:cs typeface="Times New Roman" pitchFamily="18" charset="0"/>
              </a:rPr>
              <a:t>Phan</a:t>
            </a:r>
            <a:r>
              <a:rPr lang="en-US" sz="2500" dirty="0" smtClean="0">
                <a:solidFill>
                  <a:schemeClr val="bg1"/>
                </a:solidFill>
                <a:latin typeface="Times New Roman" pitchFamily="18" charset="0"/>
                <a:cs typeface="Times New Roman" pitchFamily="18" charset="0"/>
              </a:rPr>
              <a:t> </a:t>
            </a:r>
            <a:r>
              <a:rPr lang="en-US" sz="2500" dirty="0" err="1" smtClean="0">
                <a:solidFill>
                  <a:schemeClr val="bg1"/>
                </a:solidFill>
                <a:latin typeface="Times New Roman" pitchFamily="18" charset="0"/>
                <a:cs typeface="Times New Roman" pitchFamily="18" charset="0"/>
              </a:rPr>
              <a:t>Thị</a:t>
            </a:r>
            <a:r>
              <a:rPr lang="en-US" sz="2500" dirty="0" smtClean="0">
                <a:solidFill>
                  <a:schemeClr val="bg1"/>
                </a:solidFill>
                <a:latin typeface="Times New Roman" pitchFamily="18" charset="0"/>
                <a:cs typeface="Times New Roman" pitchFamily="18" charset="0"/>
              </a:rPr>
              <a:t> </a:t>
            </a:r>
            <a:r>
              <a:rPr lang="en-US" sz="2500" dirty="0" err="1" smtClean="0">
                <a:solidFill>
                  <a:schemeClr val="bg1"/>
                </a:solidFill>
                <a:latin typeface="Times New Roman" pitchFamily="18" charset="0"/>
                <a:cs typeface="Times New Roman" pitchFamily="18" charset="0"/>
              </a:rPr>
              <a:t>Hoài</a:t>
            </a:r>
            <a:r>
              <a:rPr lang="en-US" sz="2500" dirty="0" smtClean="0">
                <a:solidFill>
                  <a:schemeClr val="bg1"/>
                </a:solidFill>
                <a:latin typeface="Times New Roman" pitchFamily="18" charset="0"/>
                <a:cs typeface="Times New Roman" pitchFamily="18" charset="0"/>
              </a:rPr>
              <a:t> Thu</a:t>
            </a:r>
            <a:endParaRPr lang="en-US" sz="2500"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1447800"/>
            <a:ext cx="4623688" cy="2645668"/>
          </a:xfrm>
          <a:prstGeom prst="rect">
            <a:avLst/>
          </a:prstGeom>
        </p:spPr>
      </p:pic>
      <p:sp>
        <p:nvSpPr>
          <p:cNvPr id="5" name="TextBox 4"/>
          <p:cNvSpPr txBox="1"/>
          <p:nvPr/>
        </p:nvSpPr>
        <p:spPr>
          <a:xfrm>
            <a:off x="3733800" y="4208134"/>
            <a:ext cx="1905000" cy="276999"/>
          </a:xfrm>
          <a:prstGeom prst="rect">
            <a:avLst/>
          </a:prstGeom>
          <a:noFill/>
        </p:spPr>
        <p:txBody>
          <a:bodyPr wrap="square" rtlCol="0">
            <a:spAutoFit/>
          </a:bodyPr>
          <a:lstStyle/>
          <a:p>
            <a:r>
              <a:rPr lang="en-US" sz="1200" dirty="0" err="1" smtClean="0">
                <a:solidFill>
                  <a:schemeClr val="bg1"/>
                </a:solidFill>
              </a:rPr>
              <a:t>Phế</a:t>
            </a:r>
            <a:r>
              <a:rPr lang="en-US" sz="1200" dirty="0" smtClean="0">
                <a:solidFill>
                  <a:schemeClr val="bg1"/>
                </a:solidFill>
              </a:rPr>
              <a:t> </a:t>
            </a:r>
            <a:r>
              <a:rPr lang="en-US" sz="1200" dirty="0" err="1" smtClean="0">
                <a:solidFill>
                  <a:schemeClr val="bg1"/>
                </a:solidFill>
              </a:rPr>
              <a:t>Quản</a:t>
            </a:r>
            <a:r>
              <a:rPr lang="en-US" sz="1200" dirty="0" smtClean="0">
                <a:solidFill>
                  <a:schemeClr val="bg1"/>
                </a:solidFill>
              </a:rPr>
              <a:t> </a:t>
            </a:r>
            <a:r>
              <a:rPr lang="en-US" sz="1200" dirty="0" err="1" smtClean="0">
                <a:solidFill>
                  <a:schemeClr val="bg1"/>
                </a:solidFill>
              </a:rPr>
              <a:t>Bình</a:t>
            </a:r>
            <a:r>
              <a:rPr lang="en-US" sz="1200" dirty="0">
                <a:solidFill>
                  <a:schemeClr val="bg1"/>
                </a:solidFill>
              </a:rPr>
              <a:t> </a:t>
            </a:r>
            <a:r>
              <a:rPr lang="en-US" sz="1200" dirty="0" err="1" smtClean="0">
                <a:solidFill>
                  <a:schemeClr val="bg1"/>
                </a:solidFill>
              </a:rPr>
              <a:t>Thường</a:t>
            </a:r>
            <a:endParaRPr lang="en-US" sz="1200" dirty="0">
              <a:solidFill>
                <a:schemeClr val="bg1"/>
              </a:solidFill>
            </a:endParaRPr>
          </a:p>
        </p:txBody>
      </p:sp>
      <p:sp>
        <p:nvSpPr>
          <p:cNvPr id="7" name="TextBox 6"/>
          <p:cNvSpPr txBox="1"/>
          <p:nvPr/>
        </p:nvSpPr>
        <p:spPr>
          <a:xfrm>
            <a:off x="6553200" y="4208134"/>
            <a:ext cx="1449900" cy="276999"/>
          </a:xfrm>
          <a:prstGeom prst="rect">
            <a:avLst/>
          </a:prstGeom>
          <a:noFill/>
        </p:spPr>
        <p:txBody>
          <a:bodyPr wrap="square" rtlCol="0">
            <a:spAutoFit/>
          </a:bodyPr>
          <a:lstStyle/>
          <a:p>
            <a:r>
              <a:rPr lang="en-US" sz="1200" dirty="0" err="1" smtClean="0">
                <a:solidFill>
                  <a:schemeClr val="bg1"/>
                </a:solidFill>
              </a:rPr>
              <a:t>Phế</a:t>
            </a:r>
            <a:r>
              <a:rPr lang="en-US" sz="1200" dirty="0" smtClean="0">
                <a:solidFill>
                  <a:schemeClr val="bg1"/>
                </a:solidFill>
              </a:rPr>
              <a:t> </a:t>
            </a:r>
            <a:r>
              <a:rPr lang="en-US" sz="1200" dirty="0" err="1" smtClean="0">
                <a:solidFill>
                  <a:schemeClr val="bg1"/>
                </a:solidFill>
              </a:rPr>
              <a:t>Quản</a:t>
            </a:r>
            <a:r>
              <a:rPr lang="en-US" sz="1200" dirty="0" smtClean="0">
                <a:solidFill>
                  <a:schemeClr val="bg1"/>
                </a:solidFill>
              </a:rPr>
              <a:t> </a:t>
            </a:r>
            <a:r>
              <a:rPr lang="en-US" sz="1200" dirty="0" err="1" smtClean="0">
                <a:solidFill>
                  <a:schemeClr val="bg1"/>
                </a:solidFill>
              </a:rPr>
              <a:t>Viêm</a:t>
            </a:r>
            <a:endParaRPr lang="en-US" sz="1200" dirty="0">
              <a:solidFill>
                <a:schemeClr val="bg1"/>
              </a:solidFill>
            </a:endParaRPr>
          </a:p>
        </p:txBody>
      </p:sp>
    </p:spTree>
    <p:extLst>
      <p:ext uri="{BB962C8B-B14F-4D97-AF65-F5344CB8AC3E}">
        <p14:creationId xmlns:p14="http://schemas.microsoft.com/office/powerpoint/2010/main" val="198347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1000" y="609600"/>
            <a:ext cx="4572000" cy="5078313"/>
          </a:xfrm>
          <a:prstGeom prst="rect">
            <a:avLst/>
          </a:prstGeom>
        </p:spPr>
        <p:txBody>
          <a:bodyPr>
            <a:spAutoFit/>
          </a:bodyPr>
          <a:lstStyle/>
          <a:p>
            <a:endParaRPr lang="en-US"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Hội chứng mạch máu: cao áp động mạch phổi (mạch máu trung tâm to, ngoại vi thưa thớt) .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Chụp cắt lớp vi tính độ phân giải cao (</a:t>
            </a:r>
            <a:r>
              <a:rPr lang="vi-VN" dirty="0" smtClean="0">
                <a:latin typeface="Times New Roman" panose="02020603050405020304" pitchFamily="18" charset="0"/>
                <a:cs typeface="Times New Roman" panose="02020603050405020304" pitchFamily="18" charset="0"/>
              </a:rPr>
              <a:t>HRCT) </a:t>
            </a:r>
            <a:r>
              <a:rPr lang="vi-VN" dirty="0">
                <a:latin typeface="Times New Roman" panose="02020603050405020304" pitchFamily="18" charset="0"/>
                <a:cs typeface="Times New Roman" panose="02020603050405020304" pitchFamily="18" charset="0"/>
              </a:rPr>
              <a:t>thấy rõ được các dấu hiệu của hội chứng phế quản nói trên và khí phế thũng</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 Chụp động mạch phế quản có thể thấy giãn động mạch phế quản và cầu nối giữa động mạch phế quản và động mạch phổi</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 Chụp xạ nhấp nháy (Scintigraphie) : dùng senon 133 có thể thấy phân bố khí không đều ở các phế nang. Dùng 131I để thấy sự phân bố máu không đều trong phổi. </a:t>
            </a:r>
            <a:endParaRPr lang="en-US" dirty="0">
              <a:latin typeface="Times New Roman" panose="02020603050405020304" pitchFamily="18" charset="0"/>
              <a:cs typeface="Times New Roman" panose="02020603050405020304" pitchFamily="18" charset="0"/>
            </a:endParaRPr>
          </a:p>
        </p:txBody>
      </p:sp>
      <p:pic>
        <p:nvPicPr>
          <p:cNvPr id="6" name="Picture 5" descr="https://i2.wp.com/www.mevis-research.de/~hhj/Lunge/ima/inf_ka_chrbr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28600"/>
            <a:ext cx="2857500" cy="28813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797394"/>
            <a:ext cx="3467100" cy="231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153150" y="3253598"/>
            <a:ext cx="25908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vi-VN" sz="1000" dirty="0"/>
              <a:t>cấu trúc mạch máu phế quản có hình ảnh những đường nét bất thường</a:t>
            </a:r>
            <a:endParaRPr lang="en-US" sz="1000" dirty="0"/>
          </a:p>
        </p:txBody>
      </p:sp>
    </p:spTree>
    <p:extLst>
      <p:ext uri="{BB962C8B-B14F-4D97-AF65-F5344CB8AC3E}">
        <p14:creationId xmlns:p14="http://schemas.microsoft.com/office/powerpoint/2010/main" val="258233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2000" b="1" dirty="0" smtClean="0">
                <a:solidFill>
                  <a:srgbClr val="C00000"/>
                </a:solidFill>
                <a:latin typeface="Times New Roman" panose="02020603050405020304" pitchFamily="18" charset="0"/>
                <a:cs typeface="Times New Roman" panose="02020603050405020304" pitchFamily="18" charset="0"/>
              </a:rPr>
              <a:t>2</a:t>
            </a:r>
            <a:r>
              <a:rPr lang="vi-VN" sz="2000" b="1" dirty="0" smtClean="0">
                <a:solidFill>
                  <a:srgbClr val="C00000"/>
                </a:solidFill>
                <a:latin typeface="Times New Roman" panose="02020603050405020304" pitchFamily="18" charset="0"/>
                <a:cs typeface="Times New Roman" panose="02020603050405020304" pitchFamily="18" charset="0"/>
              </a:rPr>
              <a:t>. </a:t>
            </a:r>
            <a:r>
              <a:rPr lang="vi-VN" sz="2000" b="1" dirty="0">
                <a:solidFill>
                  <a:srgbClr val="C00000"/>
                </a:solidFill>
                <a:latin typeface="Times New Roman" panose="02020603050405020304" pitchFamily="18" charset="0"/>
                <a:cs typeface="Times New Roman" panose="02020603050405020304" pitchFamily="18" charset="0"/>
              </a:rPr>
              <a:t>Thăm dò chức năng hô </a:t>
            </a:r>
            <a:r>
              <a:rPr lang="vi-VN" sz="2000" b="1" dirty="0" smtClean="0">
                <a:solidFill>
                  <a:srgbClr val="C00000"/>
                </a:solidFill>
                <a:latin typeface="Times New Roman" panose="02020603050405020304" pitchFamily="18" charset="0"/>
                <a:cs typeface="Times New Roman" panose="02020603050405020304" pitchFamily="18" charset="0"/>
              </a:rPr>
              <a:t>hấp</a:t>
            </a:r>
            <a:endParaRPr lang="en-US" sz="2000" b="1" dirty="0" smtClean="0">
              <a:solidFill>
                <a:srgbClr val="C00000"/>
              </a:solidFill>
              <a:latin typeface="Times New Roman" panose="02020603050405020304" pitchFamily="18" charset="0"/>
              <a:cs typeface="Times New Roman" panose="02020603050405020304" pitchFamily="18" charset="0"/>
            </a:endParaRPr>
          </a:p>
          <a:p>
            <a:pPr marL="0" indent="0">
              <a:buNone/>
            </a:pP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 Thông khí phổi: viêm phế quản mạn tính khi có rối loạn thông khí tắc nghẽn thì gọi là bệnh phổi tắc nghẽn mạn tính . </a:t>
            </a:r>
            <a:endParaRPr lang="en-US" sz="2000" dirty="0" smtClean="0">
              <a:latin typeface="Times New Roman" panose="02020603050405020304" pitchFamily="18" charset="0"/>
              <a:cs typeface="Times New Roman" panose="02020603050405020304" pitchFamily="18" charset="0"/>
            </a:endParaRPr>
          </a:p>
          <a:p>
            <a:pPr marL="0" indent="0">
              <a:buNone/>
            </a:pP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FEV1 (VEMS) giảm &lt; 80% lý thuyết, càng giai đoạn muộn thì càng giảm</a:t>
            </a:r>
            <a:r>
              <a:rPr lang="vi-VN"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marL="0" indent="0">
              <a:buNone/>
            </a:pP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Raw (sức cản đường thở) tăng sớm . </a:t>
            </a:r>
            <a:endParaRPr lang="en-US" sz="2000" dirty="0" smtClean="0">
              <a:latin typeface="Times New Roman" panose="02020603050405020304" pitchFamily="18" charset="0"/>
              <a:cs typeface="Times New Roman" panose="02020603050405020304" pitchFamily="18" charset="0"/>
            </a:endParaRPr>
          </a:p>
          <a:p>
            <a:pPr marL="0" indent="0">
              <a:buNone/>
            </a:pP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VC (dung tích sống) giảm, khi có tắc nghẽn và khí phế thũng. </a:t>
            </a:r>
            <a:endParaRPr lang="en-US" sz="2000" dirty="0" smtClean="0">
              <a:latin typeface="Times New Roman" panose="02020603050405020304" pitchFamily="18" charset="0"/>
              <a:cs typeface="Times New Roman" panose="02020603050405020304" pitchFamily="18" charset="0"/>
            </a:endParaRPr>
          </a:p>
          <a:p>
            <a:pPr marL="0" indent="0">
              <a:buNone/>
            </a:pP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Chỉ số Tiffeneau </a:t>
            </a:r>
            <a:r>
              <a:rPr lang="vi-VN" sz="2000" dirty="0" smtClean="0">
                <a:latin typeface="Times New Roman" panose="02020603050405020304" pitchFamily="18" charset="0"/>
                <a:cs typeface="Times New Roman" panose="02020603050405020304" pitchFamily="18" charset="0"/>
              </a:rPr>
              <a:t>hoặc</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Gaensler </a:t>
            </a:r>
            <a:r>
              <a:rPr lang="vi-VN" sz="2000" dirty="0">
                <a:latin typeface="Times New Roman" panose="02020603050405020304" pitchFamily="18" charset="0"/>
                <a:cs typeface="Times New Roman" panose="02020603050405020304" pitchFamily="18" charset="0"/>
              </a:rPr>
              <a:t>giảm</a:t>
            </a:r>
            <a:r>
              <a:rPr lang="vi-VN"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marL="0" indent="0">
              <a:buNone/>
            </a:pP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 Khí động mạch: có giá trị chẩn đoán suy hô hấp trong các đợt bùng phát: PaO2 giảm (&lt; 60mmHg) PaCO2 tăng (&gt; 50mmHg) .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840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026" name="Picture 2" descr="Kết quả hình ảnh cho chẩn đoán phân biệt cop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39989"/>
            <a:ext cx="6076950" cy="45624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152400"/>
            <a:ext cx="7848600" cy="1569660"/>
          </a:xfrm>
          <a:prstGeom prst="rect">
            <a:avLst/>
          </a:prstGeom>
          <a:noFill/>
        </p:spPr>
        <p:txBody>
          <a:bodyPr wrap="square" rtlCol="0">
            <a:spAutoFit/>
          </a:bodyPr>
          <a:lstStyle/>
          <a:p>
            <a:r>
              <a:rPr lang="en-US" sz="30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IV. </a:t>
            </a:r>
            <a:r>
              <a:rPr lang="en-US" sz="3000"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Chẩn</a:t>
            </a:r>
            <a:r>
              <a:rPr lang="en-US" sz="30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đoán</a:t>
            </a:r>
            <a:r>
              <a:rPr lang="en-US" sz="30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r>
              <a:rPr lang="en-US" sz="3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solidFill>
                  <a:srgbClr val="C00000"/>
                </a:solidFill>
                <a:latin typeface="Times New Roman" panose="02020603050405020304" pitchFamily="18" charset="0"/>
                <a:cs typeface="Times New Roman" panose="02020603050405020304" pitchFamily="18" charset="0"/>
              </a:rPr>
              <a:t>1. </a:t>
            </a:r>
            <a:r>
              <a:rPr lang="en-US" b="1" dirty="0" err="1">
                <a:solidFill>
                  <a:srgbClr val="C00000"/>
                </a:solidFill>
                <a:latin typeface="Times New Roman" panose="02020603050405020304" pitchFamily="18" charset="0"/>
                <a:cs typeface="Times New Roman" panose="02020603050405020304" pitchFamily="18" charset="0"/>
              </a:rPr>
              <a:t>Chẩn</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đoán</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xác</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định</a:t>
            </a:r>
            <a:r>
              <a:rPr lang="en-US" dirty="0">
                <a:solidFill>
                  <a:srgbClr val="C0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a:t>
            </a:r>
            <a:r>
              <a:rPr lang="en-US" b="1" dirty="0" smtClean="0">
                <a:solidFill>
                  <a:srgbClr val="C00000"/>
                </a:solidFill>
                <a:latin typeface="Times New Roman" panose="02020603050405020304" pitchFamily="18" charset="0"/>
                <a:cs typeface="Times New Roman" panose="02020603050405020304" pitchFamily="18" charset="0"/>
              </a:rPr>
              <a:t>2. </a:t>
            </a:r>
            <a:r>
              <a:rPr lang="en-US" b="1" dirty="0" err="1" smtClean="0">
                <a:solidFill>
                  <a:srgbClr val="C00000"/>
                </a:solidFill>
                <a:latin typeface="Times New Roman" panose="02020603050405020304" pitchFamily="18" charset="0"/>
                <a:cs typeface="Times New Roman" panose="02020603050405020304" pitchFamily="18" charset="0"/>
              </a:rPr>
              <a:t>Chẩn</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đoán</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phân</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biệt</a:t>
            </a:r>
            <a:r>
              <a:rPr lang="en-US" b="1"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5006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33400" y="1371600"/>
            <a:ext cx="4495800" cy="3508653"/>
          </a:xfrm>
          <a:prstGeom prst="rect">
            <a:avLst/>
          </a:prstGeom>
        </p:spPr>
        <p:txBody>
          <a:bodyPr wrap="square">
            <a:spAutoFit/>
          </a:bodyPr>
          <a:lstStyle/>
          <a:p>
            <a:r>
              <a:rPr lang="en-US" sz="3000" dirty="0" smtClean="0">
                <a:solidFill>
                  <a:srgbClr val="C00000"/>
                </a:solidFill>
                <a:latin typeface="Times New Roman" panose="02020603050405020304" pitchFamily="18" charset="0"/>
                <a:cs typeface="Times New Roman" panose="02020603050405020304" pitchFamily="18" charset="0"/>
              </a:rPr>
              <a:t>V. </a:t>
            </a:r>
            <a:r>
              <a:rPr lang="en-US" sz="3000" dirty="0" err="1" smtClean="0">
                <a:solidFill>
                  <a:srgbClr val="C00000"/>
                </a:solidFill>
                <a:latin typeface="Times New Roman" panose="02020603050405020304" pitchFamily="18" charset="0"/>
                <a:cs typeface="Times New Roman" panose="02020603050405020304" pitchFamily="18" charset="0"/>
              </a:rPr>
              <a:t>Tiến</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triển</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và</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biến</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chứng</a:t>
            </a:r>
            <a:r>
              <a:rPr lang="en-US" sz="3000" dirty="0" smtClean="0">
                <a:solidFill>
                  <a:srgbClr val="C00000"/>
                </a:solidFill>
                <a:latin typeface="Times New Roman" panose="02020603050405020304" pitchFamily="18" charset="0"/>
                <a:cs typeface="Times New Roman" panose="02020603050405020304" pitchFamily="18" charset="0"/>
              </a:rPr>
              <a:t>:</a:t>
            </a:r>
          </a:p>
          <a:p>
            <a:endParaRPr lang="en-US" sz="3000" dirty="0" smtClean="0">
              <a:solidFill>
                <a:srgbClr val="C00000"/>
              </a:solidFill>
              <a:latin typeface="Times New Roman" panose="02020603050405020304" pitchFamily="18" charset="0"/>
              <a:cs typeface="Times New Roman" panose="02020603050405020304" pitchFamily="18" charset="0"/>
            </a:endParaRPr>
          </a:p>
          <a:p>
            <a:r>
              <a:rPr lang="en-US" dirty="0" err="1" smtClean="0">
                <a:solidFill>
                  <a:srgbClr val="C00000"/>
                </a:solidFill>
                <a:latin typeface="Times New Roman" panose="02020603050405020304" pitchFamily="18" charset="0"/>
                <a:cs typeface="Times New Roman" panose="02020603050405020304" pitchFamily="18" charset="0"/>
              </a:rPr>
              <a:t>Tiến</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nặng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dần</a:t>
            </a:r>
            <a:r>
              <a:rPr lang="en-US" dirty="0">
                <a:latin typeface="Times New Roman" panose="02020603050405020304" pitchFamily="18" charset="0"/>
                <a:cs typeface="Times New Roman" panose="02020603050405020304" pitchFamily="18" charset="0"/>
              </a:rPr>
              <a:t> 5-20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đợt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hấp</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err="1">
                <a:solidFill>
                  <a:srgbClr val="C00000"/>
                </a:solidFill>
                <a:latin typeface="Times New Roman" panose="02020603050405020304" pitchFamily="18" charset="0"/>
                <a:cs typeface="Times New Roman" panose="02020603050405020304" pitchFamily="18" charset="0"/>
              </a:rPr>
              <a:t>Biến</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thuỳ</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phổi</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phổi</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a:t>
            </a:r>
            <a:r>
              <a:rPr lang="en-US" dirty="0">
                <a:latin typeface="Times New Roman" panose="02020603050405020304" pitchFamily="18" charset="0"/>
                <a:cs typeface="Times New Roman" panose="02020603050405020304" pitchFamily="18" charset="0"/>
              </a:rPr>
              <a:t>.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221" y="152400"/>
            <a:ext cx="3310562"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stretch>
            <a:fillRect/>
          </a:stretch>
        </p:blipFill>
        <p:spPr>
          <a:xfrm>
            <a:off x="4961897" y="2514600"/>
            <a:ext cx="4079210" cy="1909763"/>
          </a:xfrm>
          <a:prstGeom prst="rect">
            <a:avLst/>
          </a:prstGeom>
        </p:spPr>
      </p:pic>
      <p:pic>
        <p:nvPicPr>
          <p:cNvPr id="7" name="Picture 6"/>
          <p:cNvPicPr>
            <a:picLocks noChangeAspect="1"/>
          </p:cNvPicPr>
          <p:nvPr/>
        </p:nvPicPr>
        <p:blipFill>
          <a:blip r:embed="rId5"/>
          <a:stretch>
            <a:fillRect/>
          </a:stretch>
        </p:blipFill>
        <p:spPr>
          <a:xfrm>
            <a:off x="5346221" y="4576763"/>
            <a:ext cx="3155471" cy="2215141"/>
          </a:xfrm>
          <a:prstGeom prst="rect">
            <a:avLst/>
          </a:prstGeom>
        </p:spPr>
      </p:pic>
    </p:spTree>
    <p:extLst>
      <p:ext uri="{BB962C8B-B14F-4D97-AF65-F5344CB8AC3E}">
        <p14:creationId xmlns:p14="http://schemas.microsoft.com/office/powerpoint/2010/main" val="12090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500"/>
                                        <p:tgtEl>
                                          <p:spTgt spid="4">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500"/>
                                        <p:tgtEl>
                                          <p:spTgt spid="4">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fade">
                                      <p:cBhvr>
                                        <p:cTn id="25" dur="500"/>
                                        <p:tgtEl>
                                          <p:spTgt spid="4">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47" y="1150660"/>
            <a:ext cx="2454649" cy="1393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0322" y="1055425"/>
            <a:ext cx="2339241" cy="137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0817" y="927395"/>
            <a:ext cx="2439417" cy="150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2547" y="2839084"/>
            <a:ext cx="2655885" cy="1769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6381" y="2556224"/>
            <a:ext cx="2167621" cy="169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4825451"/>
            <a:ext cx="2500051" cy="177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9416" y="4511191"/>
            <a:ext cx="2931401"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3200" y="4392613"/>
            <a:ext cx="19050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87012" y="149192"/>
            <a:ext cx="3758401" cy="861774"/>
          </a:xfrm>
          <a:prstGeom prst="rect">
            <a:avLst/>
          </a:prstGeom>
        </p:spPr>
        <p:txBody>
          <a:bodyPr wrap="none">
            <a:spAutoFit/>
          </a:bodyPr>
          <a:lstStyle/>
          <a:p>
            <a:r>
              <a:rPr lang="en-US" sz="3200" dirty="0" smtClean="0">
                <a:solidFill>
                  <a:srgbClr val="C00000"/>
                </a:solidFill>
                <a:latin typeface="Times New Roman" panose="02020603050405020304" pitchFamily="18" charset="0"/>
                <a:cs typeface="Times New Roman" panose="02020603050405020304" pitchFamily="18" charset="0"/>
              </a:rPr>
              <a:t>VI. </a:t>
            </a:r>
            <a:r>
              <a:rPr lang="en-US" sz="3200" dirty="0" err="1" smtClean="0">
                <a:solidFill>
                  <a:srgbClr val="C00000"/>
                </a:solidFill>
                <a:latin typeface="Times New Roman" panose="02020603050405020304" pitchFamily="18" charset="0"/>
                <a:cs typeface="Times New Roman" panose="02020603050405020304" pitchFamily="18" charset="0"/>
              </a:rPr>
              <a:t>Điều</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trị</a:t>
            </a:r>
            <a:r>
              <a:rPr lang="en-US" sz="3200" dirty="0" smtClean="0">
                <a:solidFill>
                  <a:srgbClr val="C00000"/>
                </a:solidFill>
                <a:latin typeface="Times New Roman" panose="02020603050405020304" pitchFamily="18" charset="0"/>
                <a:cs typeface="Times New Roman" panose="02020603050405020304" pitchFamily="18" charset="0"/>
              </a:rPr>
              <a:t>:</a:t>
            </a:r>
          </a:p>
          <a:p>
            <a:r>
              <a:rPr lang="en-US" dirty="0">
                <a:solidFill>
                  <a:srgbClr val="C00000"/>
                </a:solidFill>
                <a:latin typeface="Times New Roman" panose="02020603050405020304" pitchFamily="18" charset="0"/>
                <a:cs typeface="Times New Roman" panose="02020603050405020304" pitchFamily="18" charset="0"/>
              </a:rPr>
              <a:t>1. </a:t>
            </a:r>
            <a:r>
              <a:rPr lang="en-US" dirty="0" err="1">
                <a:solidFill>
                  <a:srgbClr val="C00000"/>
                </a:solidFill>
                <a:latin typeface="Times New Roman" panose="02020603050405020304" pitchFamily="18" charset="0"/>
                <a:cs typeface="Times New Roman" panose="02020603050405020304" pitchFamily="18" charset="0"/>
              </a:rPr>
              <a:t>Đối</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với</a:t>
            </a:r>
            <a:r>
              <a:rPr lang="en-US" dirty="0">
                <a:solidFill>
                  <a:srgbClr val="C00000"/>
                </a:solidFill>
                <a:latin typeface="Times New Roman" panose="02020603050405020304" pitchFamily="18" charset="0"/>
                <a:cs typeface="Times New Roman" panose="02020603050405020304" pitchFamily="18" charset="0"/>
              </a:rPr>
              <a:t> VPQM, </a:t>
            </a:r>
            <a:r>
              <a:rPr lang="en-US" dirty="0" err="1">
                <a:solidFill>
                  <a:srgbClr val="C00000"/>
                </a:solidFill>
                <a:latin typeface="Times New Roman" panose="02020603050405020304" pitchFamily="18" charset="0"/>
                <a:cs typeface="Times New Roman" panose="02020603050405020304" pitchFamily="18" charset="0"/>
              </a:rPr>
              <a:t>không</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có</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tắc</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nghẽn</a:t>
            </a:r>
            <a:endParaRPr lang="en-US"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53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266"/>
                                        </p:tgtEl>
                                        <p:attrNameLst>
                                          <p:attrName>style.visibility</p:attrName>
                                        </p:attrNameLst>
                                      </p:cBhvr>
                                      <p:to>
                                        <p:strVal val="visible"/>
                                      </p:to>
                                    </p:set>
                                    <p:animEffect transition="in" filter="fade">
                                      <p:cBhvr>
                                        <p:cTn id="15" dur="500"/>
                                        <p:tgtEl>
                                          <p:spTgt spid="11266"/>
                                        </p:tgtEl>
                                      </p:cBhvr>
                                    </p:animEffect>
                                  </p:childTnLst>
                                </p:cTn>
                              </p:par>
                              <p:par>
                                <p:cTn id="16" presetID="10" presetClass="entr" presetSubtype="0" fill="hold" nodeType="withEffect">
                                  <p:stCondLst>
                                    <p:cond delay="0"/>
                                  </p:stCondLst>
                                  <p:childTnLst>
                                    <p:set>
                                      <p:cBhvr>
                                        <p:cTn id="17" dur="1" fill="hold">
                                          <p:stCondLst>
                                            <p:cond delay="0"/>
                                          </p:stCondLst>
                                        </p:cTn>
                                        <p:tgtEl>
                                          <p:spTgt spid="11267"/>
                                        </p:tgtEl>
                                        <p:attrNameLst>
                                          <p:attrName>style.visibility</p:attrName>
                                        </p:attrNameLst>
                                      </p:cBhvr>
                                      <p:to>
                                        <p:strVal val="visible"/>
                                      </p:to>
                                    </p:set>
                                    <p:animEffect transition="in" filter="fade">
                                      <p:cBhvr>
                                        <p:cTn id="18" dur="500"/>
                                        <p:tgtEl>
                                          <p:spTgt spid="11267"/>
                                        </p:tgtEl>
                                      </p:cBhvr>
                                    </p:animEffect>
                                  </p:childTnLst>
                                </p:cTn>
                              </p:par>
                              <p:par>
                                <p:cTn id="19" presetID="10" presetClass="entr" presetSubtype="0" fill="hold" nodeType="withEffect">
                                  <p:stCondLst>
                                    <p:cond delay="0"/>
                                  </p:stCondLst>
                                  <p:childTnLst>
                                    <p:set>
                                      <p:cBhvr>
                                        <p:cTn id="20" dur="1" fill="hold">
                                          <p:stCondLst>
                                            <p:cond delay="0"/>
                                          </p:stCondLst>
                                        </p:cTn>
                                        <p:tgtEl>
                                          <p:spTgt spid="11268"/>
                                        </p:tgtEl>
                                        <p:attrNameLst>
                                          <p:attrName>style.visibility</p:attrName>
                                        </p:attrNameLst>
                                      </p:cBhvr>
                                      <p:to>
                                        <p:strVal val="visible"/>
                                      </p:to>
                                    </p:set>
                                    <p:animEffect transition="in" filter="fade">
                                      <p:cBhvr>
                                        <p:cTn id="21" dur="500"/>
                                        <p:tgtEl>
                                          <p:spTgt spid="11268"/>
                                        </p:tgtEl>
                                      </p:cBhvr>
                                    </p:animEffect>
                                  </p:childTnLst>
                                </p:cTn>
                              </p:par>
                              <p:par>
                                <p:cTn id="22" presetID="10" presetClass="entr" presetSubtype="0" fill="hold" nodeType="withEffect">
                                  <p:stCondLst>
                                    <p:cond delay="0"/>
                                  </p:stCondLst>
                                  <p:childTnLst>
                                    <p:set>
                                      <p:cBhvr>
                                        <p:cTn id="23" dur="1" fill="hold">
                                          <p:stCondLst>
                                            <p:cond delay="0"/>
                                          </p:stCondLst>
                                        </p:cTn>
                                        <p:tgtEl>
                                          <p:spTgt spid="11270"/>
                                        </p:tgtEl>
                                        <p:attrNameLst>
                                          <p:attrName>style.visibility</p:attrName>
                                        </p:attrNameLst>
                                      </p:cBhvr>
                                      <p:to>
                                        <p:strVal val="visible"/>
                                      </p:to>
                                    </p:set>
                                    <p:animEffect transition="in" filter="fade">
                                      <p:cBhvr>
                                        <p:cTn id="24" dur="500"/>
                                        <p:tgtEl>
                                          <p:spTgt spid="11270"/>
                                        </p:tgtEl>
                                      </p:cBhvr>
                                    </p:animEffect>
                                  </p:childTnLst>
                                </p:cTn>
                              </p:par>
                              <p:par>
                                <p:cTn id="25" presetID="10" presetClass="entr" presetSubtype="0" fill="hold" nodeType="withEffect">
                                  <p:stCondLst>
                                    <p:cond delay="0"/>
                                  </p:stCondLst>
                                  <p:childTnLst>
                                    <p:set>
                                      <p:cBhvr>
                                        <p:cTn id="26" dur="1" fill="hold">
                                          <p:stCondLst>
                                            <p:cond delay="0"/>
                                          </p:stCondLst>
                                        </p:cTn>
                                        <p:tgtEl>
                                          <p:spTgt spid="11269"/>
                                        </p:tgtEl>
                                        <p:attrNameLst>
                                          <p:attrName>style.visibility</p:attrName>
                                        </p:attrNameLst>
                                      </p:cBhvr>
                                      <p:to>
                                        <p:strVal val="visible"/>
                                      </p:to>
                                    </p:set>
                                    <p:animEffect transition="in" filter="fade">
                                      <p:cBhvr>
                                        <p:cTn id="27" dur="500"/>
                                        <p:tgtEl>
                                          <p:spTgt spid="11269"/>
                                        </p:tgtEl>
                                      </p:cBhvr>
                                    </p:animEffect>
                                  </p:childTnLst>
                                </p:cTn>
                              </p:par>
                              <p:par>
                                <p:cTn id="28" presetID="10" presetClass="entr" presetSubtype="0" fill="hold" nodeType="withEffect">
                                  <p:stCondLst>
                                    <p:cond delay="0"/>
                                  </p:stCondLst>
                                  <p:childTnLst>
                                    <p:set>
                                      <p:cBhvr>
                                        <p:cTn id="29" dur="1" fill="hold">
                                          <p:stCondLst>
                                            <p:cond delay="0"/>
                                          </p:stCondLst>
                                        </p:cTn>
                                        <p:tgtEl>
                                          <p:spTgt spid="11271"/>
                                        </p:tgtEl>
                                        <p:attrNameLst>
                                          <p:attrName>style.visibility</p:attrName>
                                        </p:attrNameLst>
                                      </p:cBhvr>
                                      <p:to>
                                        <p:strVal val="visible"/>
                                      </p:to>
                                    </p:set>
                                    <p:animEffect transition="in" filter="fade">
                                      <p:cBhvr>
                                        <p:cTn id="30" dur="500"/>
                                        <p:tgtEl>
                                          <p:spTgt spid="11271"/>
                                        </p:tgtEl>
                                      </p:cBhvr>
                                    </p:animEffect>
                                  </p:childTnLst>
                                </p:cTn>
                              </p:par>
                              <p:par>
                                <p:cTn id="31" presetID="10" presetClass="entr" presetSubtype="0" fill="hold" nodeType="withEffect">
                                  <p:stCondLst>
                                    <p:cond delay="0"/>
                                  </p:stCondLst>
                                  <p:childTnLst>
                                    <p:set>
                                      <p:cBhvr>
                                        <p:cTn id="32" dur="1" fill="hold">
                                          <p:stCondLst>
                                            <p:cond delay="0"/>
                                          </p:stCondLst>
                                        </p:cTn>
                                        <p:tgtEl>
                                          <p:spTgt spid="11272"/>
                                        </p:tgtEl>
                                        <p:attrNameLst>
                                          <p:attrName>style.visibility</p:attrName>
                                        </p:attrNameLst>
                                      </p:cBhvr>
                                      <p:to>
                                        <p:strVal val="visible"/>
                                      </p:to>
                                    </p:set>
                                    <p:animEffect transition="in" filter="fade">
                                      <p:cBhvr>
                                        <p:cTn id="33" dur="500"/>
                                        <p:tgtEl>
                                          <p:spTgt spid="11272"/>
                                        </p:tgtEl>
                                      </p:cBhvr>
                                    </p:animEffect>
                                  </p:childTnLst>
                                </p:cTn>
                              </p:par>
                              <p:par>
                                <p:cTn id="34" presetID="10" presetClass="entr" presetSubtype="0" fill="hold" nodeType="withEffect">
                                  <p:stCondLst>
                                    <p:cond delay="0"/>
                                  </p:stCondLst>
                                  <p:childTnLst>
                                    <p:set>
                                      <p:cBhvr>
                                        <p:cTn id="35" dur="1" fill="hold">
                                          <p:stCondLst>
                                            <p:cond delay="0"/>
                                          </p:stCondLst>
                                        </p:cTn>
                                        <p:tgtEl>
                                          <p:spTgt spid="11273"/>
                                        </p:tgtEl>
                                        <p:attrNameLst>
                                          <p:attrName>style.visibility</p:attrName>
                                        </p:attrNameLst>
                                      </p:cBhvr>
                                      <p:to>
                                        <p:strVal val="visible"/>
                                      </p:to>
                                    </p:set>
                                    <p:animEffect transition="in" filter="fade">
                                      <p:cBhvr>
                                        <p:cTn id="36"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533400" y="4038600"/>
            <a:ext cx="8229600" cy="2413235"/>
          </a:xfrm>
          <a:prstGeom prst="rect">
            <a:avLst/>
          </a:prstGeom>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851345"/>
            <a:ext cx="2971800" cy="223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066800"/>
            <a:ext cx="28575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 y="304800"/>
            <a:ext cx="3886200" cy="369332"/>
          </a:xfrm>
          <a:prstGeom prst="rect">
            <a:avLst/>
          </a:prstGeom>
          <a:noFill/>
        </p:spPr>
        <p:txBody>
          <a:bodyPr wrap="square" rtlCol="0">
            <a:spAutoFit/>
          </a:bodyPr>
          <a:lstStyle/>
          <a:p>
            <a:r>
              <a:rPr lang="en-US" dirty="0" smtClean="0">
                <a:solidFill>
                  <a:srgbClr val="C00000"/>
                </a:solidFill>
                <a:latin typeface="Times New Roman" panose="02020603050405020304" pitchFamily="18" charset="0"/>
                <a:cs typeface="Times New Roman" panose="02020603050405020304" pitchFamily="18" charset="0"/>
              </a:rPr>
              <a:t>2. </a:t>
            </a:r>
            <a:r>
              <a:rPr lang="en-US" dirty="0" err="1">
                <a:solidFill>
                  <a:srgbClr val="C00000"/>
                </a:solidFill>
                <a:latin typeface="Times New Roman" panose="02020603050405020304" pitchFamily="18" charset="0"/>
                <a:cs typeface="Times New Roman" panose="02020603050405020304" pitchFamily="18" charset="0"/>
              </a:rPr>
              <a:t>Đối</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với</a:t>
            </a:r>
            <a:r>
              <a:rPr lang="en-US" dirty="0">
                <a:solidFill>
                  <a:srgbClr val="C00000"/>
                </a:solidFill>
                <a:latin typeface="Times New Roman" panose="02020603050405020304" pitchFamily="18" charset="0"/>
                <a:cs typeface="Times New Roman" panose="02020603050405020304" pitchFamily="18" charset="0"/>
              </a:rPr>
              <a:t> VPQM </a:t>
            </a:r>
            <a:r>
              <a:rPr lang="en-US" dirty="0" err="1">
                <a:solidFill>
                  <a:srgbClr val="C00000"/>
                </a:solidFill>
                <a:latin typeface="Times New Roman" panose="02020603050405020304" pitchFamily="18" charset="0"/>
                <a:cs typeface="Times New Roman" panose="02020603050405020304" pitchFamily="18" charset="0"/>
              </a:rPr>
              <a:t>tắc</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nghẽn</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62000" y="3375874"/>
            <a:ext cx="4648200" cy="369332"/>
          </a:xfrm>
          <a:prstGeom prst="rect">
            <a:avLst/>
          </a:prstGeom>
          <a:noFill/>
        </p:spPr>
        <p:txBody>
          <a:bodyPr wrap="square" rtlCol="0">
            <a:spAutoFit/>
          </a:bodyPr>
          <a:lstStyle/>
          <a:p>
            <a:r>
              <a:rPr lang="en-US" dirty="0" smtClean="0">
                <a:solidFill>
                  <a:srgbClr val="C00000"/>
                </a:solidFill>
                <a:latin typeface="Times New Roman" panose="02020603050405020304" pitchFamily="18" charset="0"/>
                <a:cs typeface="Times New Roman" panose="02020603050405020304" pitchFamily="18" charset="0"/>
              </a:rPr>
              <a:t>3. </a:t>
            </a:r>
            <a:r>
              <a:rPr lang="en-US" dirty="0" err="1" smtClean="0">
                <a:solidFill>
                  <a:srgbClr val="C00000"/>
                </a:solidFill>
                <a:latin typeface="Times New Roman" panose="02020603050405020304" pitchFamily="18" charset="0"/>
                <a:cs typeface="Times New Roman" panose="02020603050405020304" pitchFamily="18" charset="0"/>
              </a:rPr>
              <a:t>Dự</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phòng</a:t>
            </a:r>
            <a:endParaRPr lang="en-US"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050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
                                        <p:tgtEl>
                                          <p:spTgt spid="10242"/>
                                        </p:tgtEl>
                                      </p:cBhvr>
                                    </p:animEffect>
                                  </p:childTnLst>
                                </p:cTn>
                              </p:par>
                              <p:par>
                                <p:cTn id="13" presetID="10" presetClass="entr" presetSubtype="0" fill="hold" nodeType="withEffect">
                                  <p:stCondLst>
                                    <p:cond delay="0"/>
                                  </p:stCondLst>
                                  <p:childTnLst>
                                    <p:set>
                                      <p:cBhvr>
                                        <p:cTn id="14" dur="1" fill="hold">
                                          <p:stCondLst>
                                            <p:cond delay="0"/>
                                          </p:stCondLst>
                                        </p:cTn>
                                        <p:tgtEl>
                                          <p:spTgt spid="10243"/>
                                        </p:tgtEl>
                                        <p:attrNameLst>
                                          <p:attrName>style.visibility</p:attrName>
                                        </p:attrNameLst>
                                      </p:cBhvr>
                                      <p:to>
                                        <p:strVal val="visible"/>
                                      </p:to>
                                    </p:set>
                                    <p:animEffect transition="in" filter="fade">
                                      <p:cBhvr>
                                        <p:cTn id="15" dur="500"/>
                                        <p:tgtEl>
                                          <p:spTgt spid="1024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305800" cy="5791200"/>
          </a:xfrm>
        </p:spPr>
        <p:txBody>
          <a:bodyPr>
            <a:normAutofit/>
          </a:bodyPr>
          <a:lstStyle/>
          <a:p>
            <a:pPr marL="971550" lvl="1" indent="-571500">
              <a:buAutoNum type="romanUcPeriod"/>
            </a:pPr>
            <a:r>
              <a:rPr lang="en-US"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CƯƠNG</a:t>
            </a:r>
            <a:endParaRPr lang="en-US"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buNone/>
            </a:pPr>
            <a:r>
              <a:rPr lang="en-US" sz="2300" dirty="0">
                <a:latin typeface="Times New Roman" pitchFamily="18" charset="0"/>
                <a:cs typeface="Times New Roman" pitchFamily="18" charset="0"/>
              </a:rPr>
              <a:t>	</a:t>
            </a:r>
            <a:r>
              <a:rPr lang="en-US"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a:t>
            </a:r>
            <a:r>
              <a:rPr lang="en-US" sz="20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Định</a:t>
            </a:r>
            <a:r>
              <a:rPr lang="en-US"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nghĩa</a:t>
            </a:r>
            <a:r>
              <a:rPr lang="en-US"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p>
          <a:p>
            <a:pPr marL="0" indent="0">
              <a:buNone/>
            </a:pPr>
            <a:r>
              <a:rPr lang="en-US" sz="2000" dirty="0" smtClean="0">
                <a:latin typeface="Times New Roman" pitchFamily="18" charset="0"/>
                <a:cs typeface="Times New Roman" pitchFamily="18" charset="0"/>
              </a:rPr>
              <a:t>	L</a:t>
            </a:r>
            <a:r>
              <a:rPr lang="vi-VN" sz="2000" dirty="0" smtClean="0">
                <a:latin typeface="Times New Roman" pitchFamily="18" charset="0"/>
                <a:cs typeface="Times New Roman" pitchFamily="18" charset="0"/>
              </a:rPr>
              <a:t>à một tình trạng viêm tăng tiết</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nhầy mạn tính của niêm</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mạc phế </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quản</a:t>
            </a:r>
            <a:r>
              <a:rPr lang="vi-VN" sz="2000" dirty="0" smtClean="0">
                <a:latin typeface="Times New Roman" pitchFamily="18" charset="0"/>
                <a:cs typeface="Times New Roman" pitchFamily="18" charset="0"/>
              </a:rPr>
              <a:t>, gây ho và khạc đờm liên tục hoặc</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tái phát từng đợt ít nhất 3 </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tháng </a:t>
            </a:r>
            <a:r>
              <a:rPr lang="vi-VN" sz="2000" dirty="0" smtClean="0">
                <a:latin typeface="Times New Roman" pitchFamily="18" charset="0"/>
                <a:cs typeface="Times New Roman" pitchFamily="18" charset="0"/>
              </a:rPr>
              <a:t>trong một năm và ít nhất là 2 năm liền</a:t>
            </a:r>
            <a:r>
              <a:rPr lang="en-US" sz="2000" dirty="0" smtClean="0">
                <a:latin typeface="Times New Roman" pitchFamily="18" charset="0"/>
                <a:cs typeface="Times New Roman" pitchFamily="18" charset="0"/>
              </a:rPr>
              <a:t>.</a:t>
            </a:r>
          </a:p>
          <a:p>
            <a:pPr marL="0" indent="0">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a:t>
            </a:r>
            <a:r>
              <a:rPr lang="en-US" sz="2000" dirty="0" err="1" smtClean="0">
                <a:latin typeface="Times New Roman" pitchFamily="18" charset="0"/>
                <a:cs typeface="Times New Roman" pitchFamily="18" charset="0"/>
              </a:rPr>
              <a:t>oại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trừ</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bệnh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gây</a:t>
            </a:r>
            <a:r>
              <a:rPr lang="en-US" sz="2000" dirty="0" smtClean="0">
                <a:latin typeface="Times New Roman" pitchFamily="18" charset="0"/>
                <a:cs typeface="Times New Roman" pitchFamily="18" charset="0"/>
              </a:rPr>
              <a:t> ho </a:t>
            </a:r>
            <a:r>
              <a:rPr lang="en-US" sz="2000" dirty="0" err="1" smtClean="0">
                <a:latin typeface="Times New Roman" pitchFamily="18" charset="0"/>
                <a:cs typeface="Times New Roman" pitchFamily="18" charset="0"/>
              </a:rPr>
              <a:t>khạc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mạn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tính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lao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phổi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giãn</a:t>
            </a:r>
            <a:endParaRPr lang="en-US" sz="2000" dirty="0" smtClean="0">
              <a:latin typeface="Times New Roman" pitchFamily="18" charset="0"/>
              <a:cs typeface="Times New Roman" pitchFamily="18" charset="0"/>
            </a:endParaRPr>
          </a:p>
          <a:p>
            <a:pPr marL="0" indent="0">
              <a:buNone/>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quản</a:t>
            </a:r>
            <a:r>
              <a:rPr lang="en-US" sz="2000" dirty="0" smtClean="0">
                <a:latin typeface="Times New Roman" pitchFamily="18" charset="0"/>
                <a:cs typeface="Times New Roman" pitchFamily="18" charset="0"/>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881" y="3276600"/>
            <a:ext cx="6798437" cy="3152775"/>
          </a:xfrm>
          <a:prstGeom prst="rect">
            <a:avLst/>
          </a:prstGeom>
          <a:noFill/>
          <a:ln>
            <a:noFill/>
          </a:ln>
          <a:effectLst/>
          <a:extLst/>
        </p:spPr>
      </p:pic>
    </p:spTree>
    <p:extLst>
      <p:ext uri="{BB962C8B-B14F-4D97-AF65-F5344CB8AC3E}">
        <p14:creationId xmlns:p14="http://schemas.microsoft.com/office/powerpoint/2010/main" val="374606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3810000" cy="6324600"/>
          </a:xfrm>
        </p:spPr>
        <p:txBody>
          <a:bodyPr>
            <a:normAutofit/>
          </a:bodyPr>
          <a:lstStyle/>
          <a:p>
            <a:pPr marL="0" indent="0" algn="just">
              <a:buNone/>
            </a:pPr>
            <a:r>
              <a:rPr lang="en-US"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a:t>
            </a:r>
            <a:r>
              <a:rPr lang="en-US" sz="20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Phân</a:t>
            </a:r>
            <a:r>
              <a:rPr lang="en-US"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loại</a:t>
            </a:r>
            <a:r>
              <a:rPr lang="en-US"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p>
          <a:p>
            <a:pPr marL="0" indent="0" algn="just">
              <a:buNone/>
            </a:pPr>
            <a:r>
              <a:rPr lang="vi-VN"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VPQMT</a:t>
            </a:r>
            <a:r>
              <a:rPr lang="vi-VN" sz="2000" dirty="0" smtClean="0">
                <a:latin typeface="Times New Roman" pitchFamily="18" charset="0"/>
                <a:cs typeface="Times New Roman" pitchFamily="18" charset="0"/>
              </a:rPr>
              <a:t> đơn thuần: chỉ ho và khạc đờm, chưa có rối loạn</a:t>
            </a:r>
          </a:p>
          <a:p>
            <a:pPr marL="0" indent="0" algn="just">
              <a:buNone/>
            </a:pPr>
            <a:r>
              <a:rPr lang="vi-VN" sz="2000" dirty="0" smtClean="0">
                <a:latin typeface="Times New Roman" pitchFamily="18" charset="0"/>
                <a:cs typeface="Times New Roman" pitchFamily="18" charset="0"/>
              </a:rPr>
              <a:t>thông khí phổi</a:t>
            </a:r>
            <a:r>
              <a:rPr lang="en-US" sz="2000" dirty="0" smtClean="0">
                <a:latin typeface="Times New Roman" pitchFamily="18" charset="0"/>
                <a:cs typeface="Times New Roman" pitchFamily="18" charset="0"/>
              </a:rPr>
              <a:t>.</a:t>
            </a:r>
            <a:r>
              <a:rPr lang="vi-VN" sz="2000" dirty="0" smtClean="0">
                <a:latin typeface="Times New Roman" pitchFamily="18" charset="0"/>
                <a:cs typeface="Times New Roman" pitchFamily="18" charset="0"/>
              </a:rPr>
              <a:t> Có thể điều trị khỏi.</a:t>
            </a:r>
            <a:endParaRPr lang="en-US" sz="2000" dirty="0" smtClean="0">
              <a:latin typeface="Times New Roman" pitchFamily="18" charset="0"/>
              <a:cs typeface="Times New Roman" pitchFamily="18" charset="0"/>
            </a:endParaRPr>
          </a:p>
          <a:p>
            <a:pPr marL="0" indent="0" algn="just">
              <a:buNone/>
            </a:pP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VPQMT </a:t>
            </a:r>
            <a:r>
              <a:rPr lang="vi-VN" sz="2000" dirty="0" smtClean="0">
                <a:latin typeface="Times New Roman" pitchFamily="18" charset="0"/>
                <a:cs typeface="Times New Roman" pitchFamily="18" charset="0"/>
              </a:rPr>
              <a:t>tắc nghẽn: triệu chứng chính là khó thở, do tắc</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nghẽn lan rộng và thường xuyên của phế quản. Còn gọi là bệnh phổi tắc</a:t>
            </a:r>
          </a:p>
          <a:p>
            <a:pPr marL="0" indent="0" algn="just">
              <a:buNone/>
            </a:pPr>
            <a:r>
              <a:rPr lang="vi-VN" sz="2000" dirty="0" smtClean="0">
                <a:latin typeface="Times New Roman" pitchFamily="18" charset="0"/>
                <a:cs typeface="Times New Roman" pitchFamily="18" charset="0"/>
              </a:rPr>
              <a:t>nghẽn mạn tính (COPD : Chronic Obstructive Pulmonary Disease) .</a:t>
            </a:r>
            <a:endParaRPr lang="en-US" sz="2000" dirty="0" smtClean="0">
              <a:latin typeface="Times New Roman" pitchFamily="18" charset="0"/>
              <a:cs typeface="Times New Roman" pitchFamily="18" charset="0"/>
            </a:endParaRPr>
          </a:p>
          <a:p>
            <a:pPr marL="0" indent="0" algn="just">
              <a:buNone/>
            </a:pPr>
            <a:endParaRPr lang="vi-VN" sz="2000" dirty="0" smtClean="0">
              <a:latin typeface="Times New Roman" pitchFamily="18" charset="0"/>
              <a:cs typeface="Times New Roman" pitchFamily="18" charset="0"/>
            </a:endParaRPr>
          </a:p>
          <a:p>
            <a:pPr marL="0" indent="0" algn="just">
              <a:buNone/>
            </a:pPr>
            <a:r>
              <a:rPr lang="vi-VN" sz="2000" dirty="0" smtClean="0">
                <a:latin typeface="Times New Roman" pitchFamily="18" charset="0"/>
                <a:cs typeface="Times New Roman" pitchFamily="18" charset="0"/>
              </a:rPr>
              <a:t>- Viêm phế quản mạn tính nhầy mủ:</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(Brochit chronic mucopurulence) ho và</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khạc đờm nhầy từng đợt kịch phát hoặc liên tục.</a:t>
            </a:r>
            <a:endParaRPr lang="en-US" sz="20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2399"/>
            <a:ext cx="2667000" cy="200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5300" y="2175118"/>
            <a:ext cx="4419600" cy="2280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0" y="4446107"/>
            <a:ext cx="2747962" cy="198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23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fade">
                                      <p:cBhvr>
                                        <p:cTn id="27" dur="500"/>
                                        <p:tgtEl>
                                          <p:spTgt spid="3074"/>
                                        </p:tgtEl>
                                      </p:cBhvr>
                                    </p:animEffect>
                                  </p:childTnLst>
                                </p:cTn>
                              </p:par>
                              <p:par>
                                <p:cTn id="28" presetID="10" presetClass="entr" presetSubtype="0" fill="hold" nodeType="withEffect">
                                  <p:stCondLst>
                                    <p:cond delay="0"/>
                                  </p:stCondLst>
                                  <p:childTnLst>
                                    <p:set>
                                      <p:cBhvr>
                                        <p:cTn id="29" dur="1" fill="hold">
                                          <p:stCondLst>
                                            <p:cond delay="0"/>
                                          </p:stCondLst>
                                        </p:cTn>
                                        <p:tgtEl>
                                          <p:spTgt spid="3076"/>
                                        </p:tgtEl>
                                        <p:attrNameLst>
                                          <p:attrName>style.visibility</p:attrName>
                                        </p:attrNameLst>
                                      </p:cBhvr>
                                      <p:to>
                                        <p:strVal val="visible"/>
                                      </p:to>
                                    </p:set>
                                    <p:animEffect transition="in" filter="fade">
                                      <p:cBhvr>
                                        <p:cTn id="30" dur="500"/>
                                        <p:tgtEl>
                                          <p:spTgt spid="3076"/>
                                        </p:tgtEl>
                                      </p:cBhvr>
                                    </p:animEffect>
                                  </p:childTnLst>
                                </p:cTn>
                              </p:par>
                              <p:par>
                                <p:cTn id="31" presetID="10" presetClass="entr" presetSubtype="0" fill="hold" nodeType="withEffect">
                                  <p:stCondLst>
                                    <p:cond delay="0"/>
                                  </p:stCondLst>
                                  <p:childTnLst>
                                    <p:set>
                                      <p:cBhvr>
                                        <p:cTn id="32" dur="1" fill="hold">
                                          <p:stCondLst>
                                            <p:cond delay="0"/>
                                          </p:stCondLst>
                                        </p:cTn>
                                        <p:tgtEl>
                                          <p:spTgt spid="3075"/>
                                        </p:tgtEl>
                                        <p:attrNameLst>
                                          <p:attrName>style.visibility</p:attrName>
                                        </p:attrNameLst>
                                      </p:cBhvr>
                                      <p:to>
                                        <p:strVal val="visible"/>
                                      </p:to>
                                    </p:set>
                                    <p:animEffect transition="in" filter="fade">
                                      <p:cBhvr>
                                        <p:cTn id="33"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buNone/>
            </a:pPr>
            <a:r>
              <a:rPr lang="en-US"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Nguyên</a:t>
            </a:r>
            <a:r>
              <a:rPr lang="en-US"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nhân</a:t>
            </a:r>
            <a:r>
              <a:rPr lang="en-US"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bệnh</a:t>
            </a:r>
            <a:r>
              <a:rPr lang="en-US"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a:t>
            </a:r>
            <a:endParaRPr lang="en-US"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vi-VN" sz="2000" dirty="0">
                <a:latin typeface="Times New Roman" panose="02020603050405020304" pitchFamily="18" charset="0"/>
                <a:cs typeface="Times New Roman" panose="02020603050405020304" pitchFamily="18" charset="0"/>
              </a:rPr>
              <a:t>• Hút thuốc lá, thuốc lào: 88% </a:t>
            </a:r>
            <a:endParaRPr lang="en-US" sz="2000" dirty="0" smtClean="0">
              <a:latin typeface="Times New Roman" panose="02020603050405020304" pitchFamily="18" charset="0"/>
              <a:cs typeface="Times New Roman" panose="02020603050405020304" pitchFamily="18" charset="0"/>
            </a:endParaRPr>
          </a:p>
          <a:p>
            <a:pPr marL="0" indent="0">
              <a:buNone/>
            </a:pP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Bụi ô nhiễm: SO2, NO2. Bụi công nghiệp, khí hậu ẩm ướt, lạnh. </a:t>
            </a:r>
            <a:endParaRPr lang="en-US" sz="2000" dirty="0" smtClean="0">
              <a:latin typeface="Times New Roman" panose="02020603050405020304" pitchFamily="18" charset="0"/>
              <a:cs typeface="Times New Roman" panose="02020603050405020304" pitchFamily="18" charset="0"/>
            </a:endParaRPr>
          </a:p>
          <a:p>
            <a:pPr marL="0" indent="0">
              <a:buNone/>
            </a:pP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Nhiễm khuẩn: vi khuẩn, virut, những ổ viêm nhiễm ở đường hô hấp trên và viêm phế quản </a:t>
            </a:r>
            <a:r>
              <a:rPr lang="vi-VN" sz="2000" dirty="0" smtClean="0">
                <a:latin typeface="Times New Roman" panose="02020603050405020304" pitchFamily="18" charset="0"/>
                <a:cs typeface="Times New Roman" panose="02020603050405020304" pitchFamily="18" charset="0"/>
              </a:rPr>
              <a:t>cấp</a:t>
            </a:r>
            <a:endParaRPr lang="en-US" sz="2000" dirty="0" smtClean="0">
              <a:latin typeface="Times New Roman" panose="02020603050405020304" pitchFamily="18" charset="0"/>
              <a:cs typeface="Times New Roman" panose="02020603050405020304" pitchFamily="18" charset="0"/>
            </a:endParaRPr>
          </a:p>
          <a:p>
            <a:pPr marL="0" indent="0">
              <a:buNone/>
            </a:pP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 Cơ địa và di truyền: dị ứng, </a:t>
            </a:r>
            <a:r>
              <a:rPr lang="en-US" sz="2000" dirty="0" err="1" smtClean="0">
                <a:latin typeface="Times New Roman" panose="02020603050405020304" pitchFamily="18" charset="0"/>
                <a:cs typeface="Times New Roman" panose="02020603050405020304" pitchFamily="18" charset="0"/>
              </a:rPr>
              <a:t>nhóm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máu</a:t>
            </a:r>
            <a:r>
              <a:rPr lang="en-US" sz="2000" dirty="0" smtClean="0">
                <a:latin typeface="Times New Roman" panose="02020603050405020304" pitchFamily="18" charset="0"/>
                <a:cs typeface="Times New Roman" panose="02020603050405020304" pitchFamily="18" charset="0"/>
              </a:rPr>
              <a:t> A</a:t>
            </a:r>
            <a:r>
              <a:rPr lang="vi-VN"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a:t>
            </a:r>
            <a:r>
              <a:rPr lang="vi-VN" sz="2000" dirty="0" smtClean="0">
                <a:latin typeface="Times New Roman" panose="02020603050405020304" pitchFamily="18" charset="0"/>
                <a:cs typeface="Times New Roman" panose="02020603050405020304" pitchFamily="18" charset="0"/>
              </a:rPr>
              <a:t>hiếu IgA </a:t>
            </a:r>
            <a:r>
              <a:rPr lang="vi-VN"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HC </a:t>
            </a:r>
            <a:r>
              <a:rPr lang="vi-VN" sz="2000" dirty="0" smtClean="0">
                <a:latin typeface="Times New Roman" panose="02020603050405020304" pitchFamily="18" charset="0"/>
                <a:cs typeface="Times New Roman" panose="02020603050405020304" pitchFamily="18" charset="0"/>
              </a:rPr>
              <a:t>rối </a:t>
            </a:r>
            <a:r>
              <a:rPr lang="vi-VN" sz="2000" dirty="0">
                <a:latin typeface="Times New Roman" panose="02020603050405020304" pitchFamily="18" charset="0"/>
                <a:cs typeface="Times New Roman" panose="02020603050405020304" pitchFamily="18" charset="0"/>
              </a:rPr>
              <a:t>loạn vận động rung mao tiên phát, giảm </a:t>
            </a:r>
            <a:r>
              <a:rPr lang="vi-VN" sz="2000" dirty="0" smtClean="0">
                <a:latin typeface="Times New Roman" panose="02020603050405020304" pitchFamily="18" charset="0"/>
                <a:cs typeface="Times New Roman" panose="02020603050405020304" pitchFamily="18" charset="0"/>
              </a:rPr>
              <a:t>a1</a:t>
            </a:r>
            <a:r>
              <a:rPr lang="en-US" sz="2000" dirty="0" smtClean="0">
                <a:latin typeface="Times New Roman" panose="02020603050405020304" pitchFamily="18" charset="0"/>
                <a:cs typeface="Times New Roman" panose="02020603050405020304" pitchFamily="18" charset="0"/>
              </a:rPr>
              <a:t>-</a:t>
            </a:r>
            <a:r>
              <a:rPr lang="vi-VN" sz="2000" dirty="0" smtClean="0">
                <a:latin typeface="Times New Roman" panose="02020603050405020304" pitchFamily="18" charset="0"/>
                <a:cs typeface="Times New Roman" panose="02020603050405020304" pitchFamily="18" charset="0"/>
              </a:rPr>
              <a:t>Antitripsin.</a:t>
            </a:r>
            <a:endParaRPr lang="en-US" sz="2000" dirty="0" smtClean="0">
              <a:latin typeface="Times New Roman" panose="02020603050405020304" pitchFamily="18" charset="0"/>
              <a:cs typeface="Times New Roman" panose="02020603050405020304" pitchFamily="18" charset="0"/>
            </a:endParaRPr>
          </a:p>
          <a:p>
            <a:pPr marL="0" indent="0">
              <a:buNone/>
            </a:pP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Yếu tố xã hội: cuộc sống nghèo nàn, lạc hậu. </a:t>
            </a:r>
            <a:endParaRPr lang="en-US" sz="2000" dirty="0" smtClean="0">
              <a:latin typeface="Times New Roman" panose="02020603050405020304" pitchFamily="18" charset="0"/>
              <a:cs typeface="Times New Roman" panose="02020603050405020304" pitchFamily="18" charset="0"/>
            </a:endParaRPr>
          </a:p>
          <a:p>
            <a:pPr marL="0" indent="0">
              <a:buNone/>
            </a:pP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Cơ chế bệnh sinh chủ yếu do: </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Biến đổi chất gian bào. </a:t>
            </a: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Mất cân bằng giữa Protêaza và kháng </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Proteaza</a:t>
            </a:r>
            <a:r>
              <a:rPr lang="vi-VN"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Mất cân bằng giữa hệ thống chống oxy </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hoá </a:t>
            </a:r>
            <a:r>
              <a:rPr lang="vi-VN" sz="2000" dirty="0">
                <a:latin typeface="Times New Roman" panose="02020603050405020304" pitchFamily="18" charset="0"/>
                <a:cs typeface="Times New Roman" panose="02020603050405020304" pitchFamily="18" charset="0"/>
              </a:rPr>
              <a:t>và chất oxy hoá.</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05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4419600" cy="5821363"/>
          </a:xfrm>
        </p:spPr>
        <p:txBody>
          <a:bodyPr>
            <a:normAutofit/>
          </a:bodyPr>
          <a:lstStyle/>
          <a:p>
            <a:pPr marL="0" indent="0">
              <a:buNone/>
            </a:pPr>
            <a:r>
              <a:rPr lang="en-US"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t>
            </a:r>
            <a:r>
              <a:rPr lang="en-US" sz="2000" b="1"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iải</a:t>
            </a:r>
            <a:r>
              <a:rPr lang="en-US"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phẫu</a:t>
            </a:r>
            <a:r>
              <a:rPr lang="en-US"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bệnh</a:t>
            </a:r>
            <a:r>
              <a:rPr lang="en-US"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lý</a:t>
            </a:r>
            <a:endParaRPr lang="en-US"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vi-VN"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Tổn </a:t>
            </a:r>
            <a:r>
              <a:rPr lang="vi-VN" sz="2000" dirty="0">
                <a:latin typeface="Times New Roman" panose="02020603050405020304" pitchFamily="18" charset="0"/>
                <a:cs typeface="Times New Roman" panose="02020603050405020304" pitchFamily="18" charset="0"/>
              </a:rPr>
              <a:t>thương </a:t>
            </a:r>
            <a:r>
              <a:rPr lang="en-US" sz="2000" dirty="0" err="1" smtClean="0">
                <a:latin typeface="Times New Roman" panose="02020603050405020304" pitchFamily="18" charset="0"/>
                <a:cs typeface="Times New Roman" panose="02020603050405020304" pitchFamily="18" charset="0"/>
              </a:rPr>
              <a:t>khí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quản</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phá huỷ biểu mô phế quản, giảm tế bào lông và thay đổi cấu trúc rung mao, quá sản các tế bào hình đài, tăng sản và phì đại tuyến nhầy, chỉ số Reid </a:t>
            </a:r>
            <a:r>
              <a:rPr lang="vi-VN" sz="2000" dirty="0" smtClean="0">
                <a:latin typeface="Times New Roman" panose="02020603050405020304" pitchFamily="18" charset="0"/>
                <a:cs typeface="Times New Roman" panose="02020603050405020304" pitchFamily="18" charset="0"/>
              </a:rPr>
              <a:t>0,7</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t>
            </a:r>
            <a:r>
              <a:rPr lang="en-US" sz="2000" dirty="0" err="1" smtClean="0">
                <a:latin typeface="Times New Roman" panose="02020603050405020304" pitchFamily="18" charset="0"/>
                <a:cs typeface="Times New Roman" panose="02020603050405020304" pitchFamily="18" charset="0"/>
              </a:rPr>
              <a:t>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thường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0,4)</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là chỉ số của bề dầy tuyến / thành </a:t>
            </a:r>
            <a:r>
              <a:rPr lang="vi-VN" sz="2000" dirty="0" smtClean="0">
                <a:latin typeface="Times New Roman" panose="02020603050405020304" pitchFamily="18" charset="0"/>
                <a:cs typeface="Times New Roman" panose="02020603050405020304" pitchFamily="18" charset="0"/>
              </a:rPr>
              <a:t>phế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quản</a:t>
            </a:r>
            <a:r>
              <a:rPr lang="en-US" sz="2000" dirty="0" smtClean="0">
                <a:latin typeface="Times New Roman" panose="02020603050405020304" pitchFamily="18" charset="0"/>
                <a:cs typeface="Times New Roman" panose="02020603050405020304" pitchFamily="18" charset="0"/>
              </a:rPr>
              <a:t>.</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r>
              <a:rPr lang="vi-VN"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Đường </a:t>
            </a:r>
            <a:r>
              <a:rPr lang="vi-VN" sz="2000" dirty="0">
                <a:latin typeface="Times New Roman" panose="02020603050405020304" pitchFamily="18" charset="0"/>
                <a:cs typeface="Times New Roman" panose="02020603050405020304" pitchFamily="18" charset="0"/>
              </a:rPr>
              <a:t>thở nhỏ tổn thương viêm mạn tính: phì đại cơ trơn, loạn sản tế bào chế nhầy, bong biểu mô gây hẹp lòng đường thở nhỏ và tăng sức cản đường thở. </a:t>
            </a:r>
            <a:endParaRPr lang="en-US" sz="2000"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57200"/>
            <a:ext cx="28575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5362" y="2665947"/>
            <a:ext cx="3321844" cy="2057400"/>
          </a:xfrm>
          <a:prstGeom prst="rect">
            <a:avLst/>
          </a:prstGeom>
        </p:spPr>
      </p:pic>
      <p:pic>
        <p:nvPicPr>
          <p:cNvPr id="5" name="Picture 4"/>
          <p:cNvPicPr>
            <a:picLocks noChangeAspect="1"/>
          </p:cNvPicPr>
          <p:nvPr/>
        </p:nvPicPr>
        <p:blipFill>
          <a:blip r:embed="rId5"/>
          <a:stretch>
            <a:fillRect/>
          </a:stretch>
        </p:blipFill>
        <p:spPr>
          <a:xfrm>
            <a:off x="5625575" y="4723347"/>
            <a:ext cx="2821419" cy="2130171"/>
          </a:xfrm>
          <a:prstGeom prst="rect">
            <a:avLst/>
          </a:prstGeom>
        </p:spPr>
      </p:pic>
    </p:spTree>
    <p:extLst>
      <p:ext uri="{BB962C8B-B14F-4D97-AF65-F5344CB8AC3E}">
        <p14:creationId xmlns:p14="http://schemas.microsoft.com/office/powerpoint/2010/main" val="119946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fade">
                                      <p:cBhvr>
                                        <p:cTn id="21" dur="500"/>
                                        <p:tgtEl>
                                          <p:spTgt spid="5122"/>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141" y="987938"/>
            <a:ext cx="3810000" cy="1858963"/>
          </a:xfrm>
        </p:spPr>
        <p:txBody>
          <a:bodyPr>
            <a:normAutofit/>
          </a:bodyPr>
          <a:lstStyle/>
          <a:p>
            <a:pPr marL="0" indent="0">
              <a:buNone/>
            </a:pP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Biến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chứng</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khí phế </a:t>
            </a:r>
            <a:r>
              <a:rPr lang="vi-VN" sz="2000" dirty="0" smtClean="0">
                <a:latin typeface="Times New Roman" panose="02020603050405020304" pitchFamily="18" charset="0"/>
                <a:cs typeface="Times New Roman" panose="02020603050405020304" pitchFamily="18" charset="0"/>
              </a:rPr>
              <a:t>thũng</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tổn </a:t>
            </a:r>
            <a:r>
              <a:rPr lang="vi-VN" sz="2000" dirty="0">
                <a:latin typeface="Times New Roman" panose="02020603050405020304" pitchFamily="18" charset="0"/>
                <a:cs typeface="Times New Roman" panose="02020603050405020304" pitchFamily="18" charset="0"/>
              </a:rPr>
              <a:t>thương đường thở ở trung tâm tiểu thuỳ và giãn ra không hồi phục, gây khí phế thũng trung tâm tiểu thuỳ. </a:t>
            </a: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031" y="3581400"/>
            <a:ext cx="3290220" cy="18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4106" y="3403506"/>
            <a:ext cx="4785192"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2737" y="381000"/>
            <a:ext cx="38100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4572000" cy="5745163"/>
          </a:xfrm>
        </p:spPr>
        <p:txBody>
          <a:bodyPr/>
          <a:lstStyle/>
          <a:p>
            <a:pPr marL="0" indent="0">
              <a:buNone/>
            </a:pPr>
            <a:r>
              <a:rPr lang="en-US"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a:t>
            </a:r>
            <a:r>
              <a:rPr lang="en-US"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Triệu</a:t>
            </a:r>
            <a:r>
              <a:rPr lang="en-US"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chứng</a:t>
            </a:r>
            <a:r>
              <a:rPr lang="en-US"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lâm</a:t>
            </a:r>
            <a:r>
              <a:rPr lang="en-US"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sàng</a:t>
            </a:r>
            <a:endParaRPr lang="en-US"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vi-VN"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&gt; </a:t>
            </a:r>
            <a:r>
              <a:rPr lang="vi-VN" sz="2000" dirty="0" smtClean="0">
                <a:latin typeface="Times New Roman" panose="02020603050405020304" pitchFamily="18" charset="0"/>
                <a:cs typeface="Times New Roman" panose="02020603050405020304" pitchFamily="18" charset="0"/>
              </a:rPr>
              <a:t>40 </a:t>
            </a:r>
            <a:r>
              <a:rPr lang="vi-VN" sz="2000" dirty="0">
                <a:latin typeface="Times New Roman" panose="02020603050405020304" pitchFamily="18" charset="0"/>
                <a:cs typeface="Times New Roman" panose="02020603050405020304" pitchFamily="18" charset="0"/>
              </a:rPr>
              <a:t>tuổi, nghiện thuốc lá, thuốc lào </a:t>
            </a:r>
            <a:endParaRPr lang="en-US" sz="2000" dirty="0" smtClean="0">
              <a:latin typeface="Times New Roman" panose="02020603050405020304" pitchFamily="18" charset="0"/>
              <a:cs typeface="Times New Roman" panose="02020603050405020304" pitchFamily="18" charset="0"/>
            </a:endParaRPr>
          </a:p>
          <a:p>
            <a:pPr marL="0" indent="0">
              <a:buNone/>
            </a:pP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Thường xuyên ho khạc về buổi sáng</a:t>
            </a:r>
            <a:r>
              <a:rPr lang="vi-VN"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marL="0" indent="0">
              <a:buNone/>
            </a:pP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Đờm nhầy trong, dính hoặc màu xanh, vàng </a:t>
            </a:r>
            <a:r>
              <a:rPr lang="vi-VN" sz="2000" dirty="0" smtClean="0">
                <a:latin typeface="Times New Roman" panose="02020603050405020304" pitchFamily="18" charset="0"/>
                <a:cs typeface="Times New Roman" panose="02020603050405020304" pitchFamily="18" charset="0"/>
              </a:rPr>
              <a:t>đục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nhiều</a:t>
            </a:r>
            <a:r>
              <a:rPr lang="vi-VN"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marL="0" indent="0">
              <a:buNone/>
            </a:pPr>
            <a:r>
              <a:rPr lang="vi-VN" sz="2000" dirty="0" smtClean="0">
                <a:latin typeface="Times New Roman" panose="02020603050405020304" pitchFamily="18" charset="0"/>
                <a:cs typeface="Times New Roman" panose="02020603050405020304" pitchFamily="18" charset="0"/>
              </a:rPr>
              <a:t>• 3 tuần</a:t>
            </a:r>
            <a:r>
              <a:rPr lang="en-US" sz="2000" dirty="0" smtClean="0">
                <a:latin typeface="Times New Roman" panose="02020603050405020304" pitchFamily="18" charset="0"/>
                <a:cs typeface="Times New Roman" panose="02020603050405020304" pitchFamily="18" charset="0"/>
              </a:rPr>
              <a:t>/ 1 </a:t>
            </a:r>
            <a:r>
              <a:rPr lang="en-US" sz="2000" dirty="0" err="1" smtClean="0">
                <a:latin typeface="Times New Roman" panose="02020603050405020304" pitchFamily="18" charset="0"/>
                <a:cs typeface="Times New Roman" panose="02020603050405020304" pitchFamily="18" charset="0"/>
              </a:rPr>
              <a:t>đợt</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tăng về mùa đông và đầu mùa thu. </a:t>
            </a: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Đợt bùng </a:t>
            </a:r>
            <a:r>
              <a:rPr lang="vi-VN" sz="2000" dirty="0" smtClean="0">
                <a:latin typeface="Times New Roman" panose="02020603050405020304" pitchFamily="18" charset="0"/>
                <a:cs typeface="Times New Roman" panose="02020603050405020304" pitchFamily="18" charset="0"/>
              </a:rPr>
              <a:t>phát</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thường </a:t>
            </a:r>
            <a:r>
              <a:rPr lang="vi-VN" sz="2000" dirty="0">
                <a:latin typeface="Times New Roman" panose="02020603050405020304" pitchFamily="18" charset="0"/>
                <a:cs typeface="Times New Roman" panose="02020603050405020304" pitchFamily="18" charset="0"/>
              </a:rPr>
              <a:t>xảy ra ở người già, yếu, do bội nhiễm. Có thể sốt, ho, khạc đờm và khó thở, có thể tử vong do suy hô hấp và tâm phế mạn. </a:t>
            </a:r>
            <a:endParaRPr lang="en-US" sz="2000" dirty="0" smtClean="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876800" y="3352800"/>
            <a:ext cx="4160045" cy="2773363"/>
          </a:xfrm>
          <a:prstGeom prst="rect">
            <a:avLst/>
          </a:prstGeom>
        </p:spPr>
      </p:pic>
      <p:pic>
        <p:nvPicPr>
          <p:cNvPr id="4" name="Picture 3"/>
          <p:cNvPicPr>
            <a:picLocks noChangeAspect="1"/>
          </p:cNvPicPr>
          <p:nvPr/>
        </p:nvPicPr>
        <p:blipFill>
          <a:blip r:embed="rId4"/>
          <a:stretch>
            <a:fillRect/>
          </a:stretch>
        </p:blipFill>
        <p:spPr>
          <a:xfrm>
            <a:off x="5287643" y="609600"/>
            <a:ext cx="3293534" cy="2233613"/>
          </a:xfrm>
          <a:prstGeom prst="rect">
            <a:avLst/>
          </a:prstGeom>
        </p:spPr>
      </p:pic>
    </p:spTree>
    <p:extLst>
      <p:ext uri="{BB962C8B-B14F-4D97-AF65-F5344CB8AC3E}">
        <p14:creationId xmlns:p14="http://schemas.microsoft.com/office/powerpoint/2010/main" val="424657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a:bodyPr>
          <a:lstStyle/>
          <a:p>
            <a:pPr marL="0" indent="0">
              <a:buNone/>
            </a:pPr>
            <a:r>
              <a:rPr lang="vi-VN" sz="2000" dirty="0">
                <a:latin typeface="Times New Roman" panose="02020603050405020304" pitchFamily="18" charset="0"/>
                <a:cs typeface="Times New Roman" panose="02020603050405020304" pitchFamily="18" charset="0"/>
              </a:rPr>
              <a:t> Ở người mắc bệnh lâu năm (bệnh phổi tắc nghẽn mạn tính): </a:t>
            </a:r>
            <a:endParaRPr lang="en-US" sz="2000" dirty="0">
              <a:latin typeface="Times New Roman" panose="02020603050405020304" pitchFamily="18" charset="0"/>
              <a:cs typeface="Times New Roman" panose="02020603050405020304" pitchFamily="18" charset="0"/>
            </a:endParaRPr>
          </a:p>
          <a:p>
            <a:pPr marL="0" indent="0">
              <a:buNone/>
            </a:pPr>
            <a:r>
              <a:rPr lang="vi-VN" sz="2000" dirty="0">
                <a:latin typeface="Times New Roman" panose="02020603050405020304" pitchFamily="18" charset="0"/>
                <a:cs typeface="Times New Roman" panose="02020603050405020304" pitchFamily="18" charset="0"/>
              </a:rPr>
              <a:t>• Lồng ngực biến dạng hình thùng, hình phễu, khó thở rút lõm cơ hô hấp, rút lõm kẽ gian sườn, phần đáy bên của lồng ngực co hẹp lại khi hít vào (dấu hiệu Hoover) , rút lõm hõm ức, khí quản tụt xuống khi hít vào (dấu hiệu Campbell) </a:t>
            </a: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vi-VN" sz="2000" dirty="0">
                <a:latin typeface="Times New Roman" panose="02020603050405020304" pitchFamily="18" charset="0"/>
                <a:cs typeface="Times New Roman" panose="02020603050405020304" pitchFamily="18" charset="0"/>
              </a:rPr>
              <a:t>• Gõ phổi vang trầm, nghe rì rào phế nang giảm, tiếng thở thanh-khí-phế quản giảm hoặc thô ráp, có thể có ran rít, ran ngáy và ran ẩm. </a:t>
            </a:r>
            <a:endParaRPr lang="en-US" sz="2000" dirty="0" smtClean="0">
              <a:latin typeface="Times New Roman" panose="02020603050405020304" pitchFamily="18" charset="0"/>
              <a:cs typeface="Times New Roman" panose="02020603050405020304" pitchFamily="18" charset="0"/>
            </a:endParaRPr>
          </a:p>
          <a:p>
            <a:pPr marL="0" indent="0">
              <a:buNone/>
            </a:pP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 Có thể có hội chứng ngừng thở khi ngủ, mạch đảo nghịch (chênh lệch huyết áp tâm thu khi hít vào và thở ra 10mmHg) cao áp động mạch phổi và tâm phế mạn. </a:t>
            </a:r>
            <a:endParaRPr lang="en-US" sz="2000"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828800"/>
            <a:ext cx="3276600" cy="2840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920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1" end="11"/>
                                            </p:txEl>
                                          </p:spTgt>
                                        </p:tgtEl>
                                        <p:attrNameLst>
                                          <p:attrName>style.visibility</p:attrName>
                                        </p:attrNameLst>
                                      </p:cBhvr>
                                      <p:to>
                                        <p:strVal val="visible"/>
                                      </p:to>
                                    </p:set>
                                    <p:animEffect transition="in" filter="fade">
                                      <p:cBhvr>
                                        <p:cTn id="20" dur="500"/>
                                        <p:tgtEl>
                                          <p:spTgt spid="3">
                                            <p:txEl>
                                              <p:pRg st="11" end="1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Effect transition="in" filter="fade">
                                      <p:cBhvr>
                                        <p:cTn id="2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229600" cy="2133600"/>
          </a:xfrm>
        </p:spPr>
        <p:txBody>
          <a:bodyPr>
            <a:normAutofit fontScale="92500" lnSpcReduction="10000"/>
          </a:bodyPr>
          <a:lstStyle/>
          <a:p>
            <a:pPr marL="0" indent="0">
              <a:buNone/>
            </a:pPr>
            <a:r>
              <a:rPr lang="en-US"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a:t>
            </a:r>
            <a:r>
              <a:rPr lang="en-US"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Cận</a:t>
            </a:r>
            <a:r>
              <a:rPr lang="en-US"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lâm</a:t>
            </a:r>
            <a:r>
              <a:rPr lang="en-US"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sàng</a:t>
            </a:r>
            <a:endParaRPr lang="en-US"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X-</a:t>
            </a:r>
            <a:r>
              <a:rPr lang="en-US" sz="2000" b="1"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Quang</a:t>
            </a:r>
            <a:r>
              <a:rPr lang="en-US"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Tuy ít giá trị chẩn đoán nhưng Xquang phổi giúp chẩn đoán phân biệt các bệnh gây ho khạc mạn tính và để chẩn đoán biến </a:t>
            </a:r>
            <a:r>
              <a:rPr lang="vi-VN" sz="2000" dirty="0" smtClean="0">
                <a:latin typeface="Times New Roman" panose="02020603050405020304" pitchFamily="18" charset="0"/>
                <a:cs typeface="Times New Roman" panose="02020603050405020304" pitchFamily="18" charset="0"/>
              </a:rPr>
              <a:t>chứng</a:t>
            </a:r>
            <a:r>
              <a:rPr lang="en-US" sz="2000" dirty="0" smtClean="0">
                <a:latin typeface="Times New Roman" panose="02020603050405020304" pitchFamily="18" charset="0"/>
                <a:cs typeface="Times New Roman" panose="02020603050405020304" pitchFamily="18" charset="0"/>
              </a:rPr>
              <a:t>.</a:t>
            </a:r>
          </a:p>
          <a:p>
            <a:pPr marL="0" indent="0">
              <a:buNone/>
            </a:pPr>
            <a:r>
              <a:rPr lang="vi-VN" sz="2000" dirty="0">
                <a:latin typeface="+mj-lt"/>
              </a:rPr>
              <a:t>• Viêm phế quản mạn tính giai đoạn đầu, Xquang phổi chưa có biểu hiện. </a:t>
            </a:r>
            <a:endParaRPr lang="en-US" sz="2000" dirty="0" smtClean="0">
              <a:latin typeface="+mj-lt"/>
            </a:endParaRPr>
          </a:p>
          <a:p>
            <a:pPr marL="0" indent="0">
              <a:buNone/>
            </a:pPr>
            <a:r>
              <a:rPr lang="vi-VN" sz="2000" dirty="0" smtClean="0">
                <a:latin typeface="+mj-lt"/>
              </a:rPr>
              <a:t>• </a:t>
            </a:r>
            <a:r>
              <a:rPr lang="vi-VN" sz="2000" dirty="0">
                <a:latin typeface="+mj-lt"/>
              </a:rPr>
              <a:t>Khi viêm phế quản mạn tính thực thụ, sẽ thấy các hội chứng Xquang: </a:t>
            </a:r>
            <a:endParaRPr lang="en-US" sz="2000" dirty="0" smtClean="0">
              <a:latin typeface="+mj-lt"/>
            </a:endParaRPr>
          </a:p>
          <a:p>
            <a:pPr marL="0" indent="0">
              <a:buNone/>
            </a:pPr>
            <a:r>
              <a:rPr lang="vi-VN" sz="2000" dirty="0" smtClean="0">
                <a:latin typeface="+mj-lt"/>
              </a:rPr>
              <a:t> </a:t>
            </a:r>
            <a:endParaRPr lang="en-US" sz="2000" dirty="0">
              <a:latin typeface="+mj-lt"/>
            </a:endParaRPr>
          </a:p>
        </p:txBody>
      </p:sp>
      <p:pic>
        <p:nvPicPr>
          <p:cNvPr id="4" name="Picture 3"/>
          <p:cNvPicPr>
            <a:picLocks noChangeAspect="1"/>
          </p:cNvPicPr>
          <p:nvPr/>
        </p:nvPicPr>
        <p:blipFill>
          <a:blip r:embed="rId3"/>
          <a:stretch>
            <a:fillRect/>
          </a:stretch>
        </p:blipFill>
        <p:spPr>
          <a:xfrm>
            <a:off x="1295400" y="3865514"/>
            <a:ext cx="2286198" cy="2530059"/>
          </a:xfrm>
          <a:prstGeom prst="rect">
            <a:avLst/>
          </a:prstGeom>
        </p:spPr>
      </p:pic>
      <p:sp>
        <p:nvSpPr>
          <p:cNvPr id="5" name="TextBox 4"/>
          <p:cNvSpPr txBox="1"/>
          <p:nvPr/>
        </p:nvSpPr>
        <p:spPr>
          <a:xfrm>
            <a:off x="609600" y="2133600"/>
            <a:ext cx="3886200" cy="1754326"/>
          </a:xfrm>
          <a:prstGeom prst="rect">
            <a:avLst/>
          </a:prstGeom>
          <a:noFill/>
        </p:spPr>
        <p:txBody>
          <a:bodyPr wrap="square" rtlCol="0">
            <a:spAutoFit/>
          </a:bodyPr>
          <a:lstStyle/>
          <a:p>
            <a:r>
              <a:rPr lang="vi-VN" dirty="0">
                <a:latin typeface="+mj-lt"/>
              </a:rPr>
              <a:t>+ Hội chứng phế quản: dầy thành phế quản (3-7mm), dấu hiệu hình đường ray, hình nhẫn. Kèm theo viêm quanh phế quản, mạng lưới mạch máu tăng đậm, tạo hình ảnh phổi “ bẩn”.</a:t>
            </a:r>
            <a:endParaRPr lang="en-US" dirty="0">
              <a:latin typeface="+mj-lt"/>
            </a:endParaRPr>
          </a:p>
          <a:p>
            <a:endParaRPr lang="en-US" dirty="0">
              <a:latin typeface="+mj-lt"/>
            </a:endParaRPr>
          </a:p>
        </p:txBody>
      </p:sp>
      <p:sp>
        <p:nvSpPr>
          <p:cNvPr id="7" name="TextBox 6"/>
          <p:cNvSpPr txBox="1"/>
          <p:nvPr/>
        </p:nvSpPr>
        <p:spPr>
          <a:xfrm>
            <a:off x="4953000" y="2133600"/>
            <a:ext cx="2971800" cy="1200329"/>
          </a:xfrm>
          <a:prstGeom prst="rect">
            <a:avLst/>
          </a:prstGeom>
          <a:noFill/>
        </p:spPr>
        <p:txBody>
          <a:bodyPr wrap="square" rtlCol="0">
            <a:spAutoFit/>
          </a:bodyPr>
          <a:lstStyle/>
          <a:p>
            <a:r>
              <a:rPr lang="vi-VN" dirty="0">
                <a:latin typeface="+mj-lt"/>
              </a:rPr>
              <a:t>+ Hội chứng khí phế thũng: giãn phổi, tăng sáng, giãn mạng lưới mạch máu ngoại vi, có các bóng khí thũng.</a:t>
            </a:r>
            <a:endParaRPr lang="en-US" dirty="0">
              <a:latin typeface="+mj-lt"/>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887926"/>
            <a:ext cx="3124200" cy="2345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648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1092</Words>
  <Application>Microsoft Office PowerPoint</Application>
  <PresentationFormat>On-screen Show (4:3)</PresentationFormat>
  <Paragraphs>101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VIÊM PHẾ QUẢN MẠN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VIÊM PHẾ QUẢN MẠN</dc:title>
  <dc:creator>COMPUTER</dc:creator>
  <cp:lastModifiedBy>Windows User</cp:lastModifiedBy>
  <cp:revision>69</cp:revision>
  <dcterms:created xsi:type="dcterms:W3CDTF">2017-02-04T14:58:12Z</dcterms:created>
  <dcterms:modified xsi:type="dcterms:W3CDTF">2017-02-04T17:54:02Z</dcterms:modified>
</cp:coreProperties>
</file>