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5"/>
  </p:notesMasterIdLst>
  <p:sldIdLst>
    <p:sldId id="284" r:id="rId3"/>
    <p:sldId id="285" r:id="rId4"/>
    <p:sldId id="261" r:id="rId5"/>
    <p:sldId id="259" r:id="rId6"/>
    <p:sldId id="265" r:id="rId7"/>
    <p:sldId id="263" r:id="rId8"/>
    <p:sldId id="266" r:id="rId9"/>
    <p:sldId id="264" r:id="rId10"/>
    <p:sldId id="267" r:id="rId11"/>
    <p:sldId id="268" r:id="rId12"/>
    <p:sldId id="269" r:id="rId13"/>
    <p:sldId id="270" r:id="rId14"/>
    <p:sldId id="271" r:id="rId15"/>
    <p:sldId id="272" r:id="rId16"/>
    <p:sldId id="274" r:id="rId17"/>
    <p:sldId id="273" r:id="rId18"/>
    <p:sldId id="275" r:id="rId19"/>
    <p:sldId id="276" r:id="rId20"/>
    <p:sldId id="277" r:id="rId21"/>
    <p:sldId id="278" r:id="rId22"/>
    <p:sldId id="279" r:id="rId23"/>
    <p:sldId id="283" r:id="rId24"/>
  </p:sldIdLst>
  <p:sldSz cx="9144000" cy="6858000" type="screen4x3"/>
  <p:notesSz cx="6858000" cy="9144000"/>
  <p:custDataLst>
    <p:tags r:id="rId26"/>
  </p:custData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80" autoAdjust="0"/>
    <p:restoredTop sz="96429" autoAdjust="0"/>
  </p:normalViewPr>
  <p:slideViewPr>
    <p:cSldViewPr>
      <p:cViewPr>
        <p:scale>
          <a:sx n="88" d="100"/>
          <a:sy n="88" d="100"/>
        </p:scale>
        <p:origin x="-444"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9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D3CEE7-578C-401E-9870-06A0EC0B3DB2}" type="doc">
      <dgm:prSet loTypeId="urn:microsoft.com/office/officeart/2005/8/layout/vProcess5" loCatId="process" qsTypeId="urn:microsoft.com/office/officeart/2005/8/quickstyle/3d2" qsCatId="3D" csTypeId="urn:microsoft.com/office/officeart/2005/8/colors/accent3_1" csCatId="accent3" phldr="1"/>
      <dgm:spPr/>
      <dgm:t>
        <a:bodyPr/>
        <a:lstStyle/>
        <a:p>
          <a:endParaRPr lang="en-GB"/>
        </a:p>
      </dgm:t>
    </dgm:pt>
    <dgm:pt modelId="{D7AE0EA1-2DB6-4F40-AD95-2B0975EDF97D}">
      <dgm:prSet phldrT="[Text]" custT="1"/>
      <dgm:spPr/>
      <dgm:t>
        <a:bodyPr/>
        <a:lstStyle/>
        <a:p>
          <a:r>
            <a:rPr lang="vi-VN" sz="2000" smtClean="0">
              <a:latin typeface="+mj-lt"/>
            </a:rPr>
            <a:t>Phân tử thuốc-KN gây mẫn cảm, kích hoạt bổ thể, phát sinh P/ứ dị ứng</a:t>
          </a:r>
          <a:endParaRPr lang="en-GB" sz="2000">
            <a:latin typeface="+mj-lt"/>
          </a:endParaRPr>
        </a:p>
      </dgm:t>
    </dgm:pt>
    <dgm:pt modelId="{AD47AC96-3A0F-4C6D-AF8D-1660634B702E}" type="parTrans" cxnId="{4B574D2E-5586-4BD4-8767-7EC27C260C3F}">
      <dgm:prSet/>
      <dgm:spPr/>
      <dgm:t>
        <a:bodyPr/>
        <a:lstStyle/>
        <a:p>
          <a:endParaRPr lang="en-GB"/>
        </a:p>
      </dgm:t>
    </dgm:pt>
    <dgm:pt modelId="{4F8BA66D-FCD5-41A8-85A3-EF57157491BA}" type="sibTrans" cxnId="{4B574D2E-5586-4BD4-8767-7EC27C260C3F}">
      <dgm:prSet/>
      <dgm:spPr/>
      <dgm:t>
        <a:bodyPr/>
        <a:lstStyle/>
        <a:p>
          <a:endParaRPr lang="en-GB"/>
        </a:p>
      </dgm:t>
    </dgm:pt>
    <dgm:pt modelId="{A308ABB8-1AD4-4A97-99C3-61670892ED3B}">
      <dgm:prSet phldrT="[Text]" custT="1"/>
      <dgm:spPr/>
      <dgm:t>
        <a:bodyPr/>
        <a:lstStyle/>
        <a:p>
          <a:r>
            <a:rPr lang="vi-VN" sz="2000" smtClean="0">
              <a:latin typeface="+mj-lt"/>
            </a:rPr>
            <a:t>Thuốc kết hợp với phân tử protein, kích thích D/Ứvới IgE</a:t>
          </a:r>
          <a:endParaRPr lang="en-GB" sz="2000">
            <a:latin typeface="+mj-lt"/>
          </a:endParaRPr>
        </a:p>
      </dgm:t>
    </dgm:pt>
    <dgm:pt modelId="{AEA21169-603C-45D8-B90F-108819A8593E}" type="parTrans" cxnId="{BD046516-2695-40BD-915E-07627817B596}">
      <dgm:prSet/>
      <dgm:spPr/>
      <dgm:t>
        <a:bodyPr/>
        <a:lstStyle/>
        <a:p>
          <a:endParaRPr lang="en-GB"/>
        </a:p>
      </dgm:t>
    </dgm:pt>
    <dgm:pt modelId="{5269D8EE-1EBB-4C05-BC41-0DA9F1308286}" type="sibTrans" cxnId="{BD046516-2695-40BD-915E-07627817B596}">
      <dgm:prSet/>
      <dgm:spPr/>
      <dgm:t>
        <a:bodyPr/>
        <a:lstStyle/>
        <a:p>
          <a:endParaRPr lang="en-GB"/>
        </a:p>
      </dgm:t>
    </dgm:pt>
    <dgm:pt modelId="{FD7DCE45-D74E-4DF5-8ED9-D069C43A060E}">
      <dgm:prSet phldrT="[Text]" custT="1"/>
      <dgm:spPr/>
      <dgm:t>
        <a:bodyPr/>
        <a:lstStyle/>
        <a:p>
          <a:r>
            <a:rPr lang="vi-VN" sz="2000" smtClean="0">
              <a:latin typeface="+mj-lt"/>
            </a:rPr>
            <a:t>D/Ứ có thể là 1 trong 4 type D/Ứ theo phân loại của Colm và Gemls</a:t>
          </a:r>
          <a:endParaRPr lang="en-GB" sz="2000">
            <a:latin typeface="+mj-lt"/>
          </a:endParaRPr>
        </a:p>
      </dgm:t>
    </dgm:pt>
    <dgm:pt modelId="{ED30631D-2FC8-4074-B9C7-BA243976B8B0}" type="parTrans" cxnId="{603DBD9B-EF5D-469B-8674-5CD2F2694DD8}">
      <dgm:prSet/>
      <dgm:spPr/>
      <dgm:t>
        <a:bodyPr/>
        <a:lstStyle/>
        <a:p>
          <a:endParaRPr lang="en-GB"/>
        </a:p>
      </dgm:t>
    </dgm:pt>
    <dgm:pt modelId="{4B1E3BB0-718A-4D01-A7E3-B23621271D87}" type="sibTrans" cxnId="{603DBD9B-EF5D-469B-8674-5CD2F2694DD8}">
      <dgm:prSet/>
      <dgm:spPr/>
      <dgm:t>
        <a:bodyPr/>
        <a:lstStyle/>
        <a:p>
          <a:endParaRPr lang="en-GB"/>
        </a:p>
      </dgm:t>
    </dgm:pt>
    <dgm:pt modelId="{50FECA8E-5B96-4D59-A64A-DA67B51F10CD}" type="pres">
      <dgm:prSet presAssocID="{D2D3CEE7-578C-401E-9870-06A0EC0B3DB2}" presName="outerComposite" presStyleCnt="0">
        <dgm:presLayoutVars>
          <dgm:chMax val="5"/>
          <dgm:dir/>
          <dgm:resizeHandles val="exact"/>
        </dgm:presLayoutVars>
      </dgm:prSet>
      <dgm:spPr/>
      <dgm:t>
        <a:bodyPr/>
        <a:lstStyle/>
        <a:p>
          <a:endParaRPr lang="en-GB"/>
        </a:p>
      </dgm:t>
    </dgm:pt>
    <dgm:pt modelId="{CA5D53ED-E746-4B5C-87B4-0F82C0FD2F12}" type="pres">
      <dgm:prSet presAssocID="{D2D3CEE7-578C-401E-9870-06A0EC0B3DB2}" presName="dummyMaxCanvas" presStyleCnt="0">
        <dgm:presLayoutVars/>
      </dgm:prSet>
      <dgm:spPr/>
    </dgm:pt>
    <dgm:pt modelId="{916F0F24-8FE2-4EA3-8899-E1E996C76075}" type="pres">
      <dgm:prSet presAssocID="{D2D3CEE7-578C-401E-9870-06A0EC0B3DB2}" presName="ThreeNodes_1" presStyleLbl="node1" presStyleIdx="0" presStyleCnt="3">
        <dgm:presLayoutVars>
          <dgm:bulletEnabled val="1"/>
        </dgm:presLayoutVars>
      </dgm:prSet>
      <dgm:spPr/>
      <dgm:t>
        <a:bodyPr/>
        <a:lstStyle/>
        <a:p>
          <a:endParaRPr lang="en-GB"/>
        </a:p>
      </dgm:t>
    </dgm:pt>
    <dgm:pt modelId="{B24BA824-B603-4217-A5D2-F4C3F90A24E2}" type="pres">
      <dgm:prSet presAssocID="{D2D3CEE7-578C-401E-9870-06A0EC0B3DB2}" presName="ThreeNodes_2" presStyleLbl="node1" presStyleIdx="1" presStyleCnt="3">
        <dgm:presLayoutVars>
          <dgm:bulletEnabled val="1"/>
        </dgm:presLayoutVars>
      </dgm:prSet>
      <dgm:spPr/>
      <dgm:t>
        <a:bodyPr/>
        <a:lstStyle/>
        <a:p>
          <a:endParaRPr lang="en-GB"/>
        </a:p>
      </dgm:t>
    </dgm:pt>
    <dgm:pt modelId="{B9CAFE86-E74B-44AC-974E-C34D08B55635}" type="pres">
      <dgm:prSet presAssocID="{D2D3CEE7-578C-401E-9870-06A0EC0B3DB2}" presName="ThreeNodes_3" presStyleLbl="node1" presStyleIdx="2" presStyleCnt="3">
        <dgm:presLayoutVars>
          <dgm:bulletEnabled val="1"/>
        </dgm:presLayoutVars>
      </dgm:prSet>
      <dgm:spPr/>
      <dgm:t>
        <a:bodyPr/>
        <a:lstStyle/>
        <a:p>
          <a:endParaRPr lang="en-GB"/>
        </a:p>
      </dgm:t>
    </dgm:pt>
    <dgm:pt modelId="{B8B2EACA-E61B-48BF-BE9A-542E7004491D}" type="pres">
      <dgm:prSet presAssocID="{D2D3CEE7-578C-401E-9870-06A0EC0B3DB2}" presName="ThreeConn_1-2" presStyleLbl="fgAccFollowNode1" presStyleIdx="0" presStyleCnt="2">
        <dgm:presLayoutVars>
          <dgm:bulletEnabled val="1"/>
        </dgm:presLayoutVars>
      </dgm:prSet>
      <dgm:spPr/>
      <dgm:t>
        <a:bodyPr/>
        <a:lstStyle/>
        <a:p>
          <a:endParaRPr lang="en-GB"/>
        </a:p>
      </dgm:t>
    </dgm:pt>
    <dgm:pt modelId="{2E35078F-CFB9-4E95-8B5F-70FDBF49662F}" type="pres">
      <dgm:prSet presAssocID="{D2D3CEE7-578C-401E-9870-06A0EC0B3DB2}" presName="ThreeConn_2-3" presStyleLbl="fgAccFollowNode1" presStyleIdx="1" presStyleCnt="2">
        <dgm:presLayoutVars>
          <dgm:bulletEnabled val="1"/>
        </dgm:presLayoutVars>
      </dgm:prSet>
      <dgm:spPr/>
      <dgm:t>
        <a:bodyPr/>
        <a:lstStyle/>
        <a:p>
          <a:endParaRPr lang="en-GB"/>
        </a:p>
      </dgm:t>
    </dgm:pt>
    <dgm:pt modelId="{4A45121D-7B58-4AB1-891C-61B0EA722D6B}" type="pres">
      <dgm:prSet presAssocID="{D2D3CEE7-578C-401E-9870-06A0EC0B3DB2}" presName="ThreeNodes_1_text" presStyleLbl="node1" presStyleIdx="2" presStyleCnt="3">
        <dgm:presLayoutVars>
          <dgm:bulletEnabled val="1"/>
        </dgm:presLayoutVars>
      </dgm:prSet>
      <dgm:spPr/>
      <dgm:t>
        <a:bodyPr/>
        <a:lstStyle/>
        <a:p>
          <a:endParaRPr lang="en-GB"/>
        </a:p>
      </dgm:t>
    </dgm:pt>
    <dgm:pt modelId="{9C9EA725-7326-48CC-988E-523D75988941}" type="pres">
      <dgm:prSet presAssocID="{D2D3CEE7-578C-401E-9870-06A0EC0B3DB2}" presName="ThreeNodes_2_text" presStyleLbl="node1" presStyleIdx="2" presStyleCnt="3">
        <dgm:presLayoutVars>
          <dgm:bulletEnabled val="1"/>
        </dgm:presLayoutVars>
      </dgm:prSet>
      <dgm:spPr/>
      <dgm:t>
        <a:bodyPr/>
        <a:lstStyle/>
        <a:p>
          <a:endParaRPr lang="en-GB"/>
        </a:p>
      </dgm:t>
    </dgm:pt>
    <dgm:pt modelId="{F445E1D5-9222-4C10-A59F-4998DD93AE47}" type="pres">
      <dgm:prSet presAssocID="{D2D3CEE7-578C-401E-9870-06A0EC0B3DB2}" presName="ThreeNodes_3_text" presStyleLbl="node1" presStyleIdx="2" presStyleCnt="3">
        <dgm:presLayoutVars>
          <dgm:bulletEnabled val="1"/>
        </dgm:presLayoutVars>
      </dgm:prSet>
      <dgm:spPr/>
      <dgm:t>
        <a:bodyPr/>
        <a:lstStyle/>
        <a:p>
          <a:endParaRPr lang="en-GB"/>
        </a:p>
      </dgm:t>
    </dgm:pt>
  </dgm:ptLst>
  <dgm:cxnLst>
    <dgm:cxn modelId="{BD046516-2695-40BD-915E-07627817B596}" srcId="{D2D3CEE7-578C-401E-9870-06A0EC0B3DB2}" destId="{A308ABB8-1AD4-4A97-99C3-61670892ED3B}" srcOrd="1" destOrd="0" parTransId="{AEA21169-603C-45D8-B90F-108819A8593E}" sibTransId="{5269D8EE-1EBB-4C05-BC41-0DA9F1308286}"/>
    <dgm:cxn modelId="{CDC01FA7-865B-4212-AE78-97AA9DA40878}" type="presOf" srcId="{4F8BA66D-FCD5-41A8-85A3-EF57157491BA}" destId="{B8B2EACA-E61B-48BF-BE9A-542E7004491D}" srcOrd="0" destOrd="0" presId="urn:microsoft.com/office/officeart/2005/8/layout/vProcess5"/>
    <dgm:cxn modelId="{FF7ACAD1-CA49-495C-9854-B39CD379F001}" type="presOf" srcId="{5269D8EE-1EBB-4C05-BC41-0DA9F1308286}" destId="{2E35078F-CFB9-4E95-8B5F-70FDBF49662F}" srcOrd="0" destOrd="0" presId="urn:microsoft.com/office/officeart/2005/8/layout/vProcess5"/>
    <dgm:cxn modelId="{DD8628A7-3FA9-446B-93A7-3F43DFD076A0}" type="presOf" srcId="{D7AE0EA1-2DB6-4F40-AD95-2B0975EDF97D}" destId="{916F0F24-8FE2-4EA3-8899-E1E996C76075}" srcOrd="0" destOrd="0" presId="urn:microsoft.com/office/officeart/2005/8/layout/vProcess5"/>
    <dgm:cxn modelId="{058636E9-025C-44E0-8AB7-5A96B091B192}" type="presOf" srcId="{A308ABB8-1AD4-4A97-99C3-61670892ED3B}" destId="{9C9EA725-7326-48CC-988E-523D75988941}" srcOrd="1" destOrd="0" presId="urn:microsoft.com/office/officeart/2005/8/layout/vProcess5"/>
    <dgm:cxn modelId="{C7258CF5-7E48-4144-A78F-BC9548C60C04}" type="presOf" srcId="{D7AE0EA1-2DB6-4F40-AD95-2B0975EDF97D}" destId="{4A45121D-7B58-4AB1-891C-61B0EA722D6B}" srcOrd="1" destOrd="0" presId="urn:microsoft.com/office/officeart/2005/8/layout/vProcess5"/>
    <dgm:cxn modelId="{4B574D2E-5586-4BD4-8767-7EC27C260C3F}" srcId="{D2D3CEE7-578C-401E-9870-06A0EC0B3DB2}" destId="{D7AE0EA1-2DB6-4F40-AD95-2B0975EDF97D}" srcOrd="0" destOrd="0" parTransId="{AD47AC96-3A0F-4C6D-AF8D-1660634B702E}" sibTransId="{4F8BA66D-FCD5-41A8-85A3-EF57157491BA}"/>
    <dgm:cxn modelId="{603DBD9B-EF5D-469B-8674-5CD2F2694DD8}" srcId="{D2D3CEE7-578C-401E-9870-06A0EC0B3DB2}" destId="{FD7DCE45-D74E-4DF5-8ED9-D069C43A060E}" srcOrd="2" destOrd="0" parTransId="{ED30631D-2FC8-4074-B9C7-BA243976B8B0}" sibTransId="{4B1E3BB0-718A-4D01-A7E3-B23621271D87}"/>
    <dgm:cxn modelId="{731FD024-03D5-46C7-B015-7A368D061165}" type="presOf" srcId="{A308ABB8-1AD4-4A97-99C3-61670892ED3B}" destId="{B24BA824-B603-4217-A5D2-F4C3F90A24E2}" srcOrd="0" destOrd="0" presId="urn:microsoft.com/office/officeart/2005/8/layout/vProcess5"/>
    <dgm:cxn modelId="{757F971D-C899-47CE-A2CA-B2E5BA8FC4AB}" type="presOf" srcId="{D2D3CEE7-578C-401E-9870-06A0EC0B3DB2}" destId="{50FECA8E-5B96-4D59-A64A-DA67B51F10CD}" srcOrd="0" destOrd="0" presId="urn:microsoft.com/office/officeart/2005/8/layout/vProcess5"/>
    <dgm:cxn modelId="{0F320D13-1826-4C53-9104-3C92BE68EE72}" type="presOf" srcId="{FD7DCE45-D74E-4DF5-8ED9-D069C43A060E}" destId="{F445E1D5-9222-4C10-A59F-4998DD93AE47}" srcOrd="1" destOrd="0" presId="urn:microsoft.com/office/officeart/2005/8/layout/vProcess5"/>
    <dgm:cxn modelId="{2FBABB7E-ABCE-476B-89DA-6F6AABCFBA7C}" type="presOf" srcId="{FD7DCE45-D74E-4DF5-8ED9-D069C43A060E}" destId="{B9CAFE86-E74B-44AC-974E-C34D08B55635}" srcOrd="0" destOrd="0" presId="urn:microsoft.com/office/officeart/2005/8/layout/vProcess5"/>
    <dgm:cxn modelId="{96F4B478-46CF-4933-B730-B25DBB53ACFA}" type="presParOf" srcId="{50FECA8E-5B96-4D59-A64A-DA67B51F10CD}" destId="{CA5D53ED-E746-4B5C-87B4-0F82C0FD2F12}" srcOrd="0" destOrd="0" presId="urn:microsoft.com/office/officeart/2005/8/layout/vProcess5"/>
    <dgm:cxn modelId="{08F4D523-45AC-4719-B7E0-C9C0585E55FA}" type="presParOf" srcId="{50FECA8E-5B96-4D59-A64A-DA67B51F10CD}" destId="{916F0F24-8FE2-4EA3-8899-E1E996C76075}" srcOrd="1" destOrd="0" presId="urn:microsoft.com/office/officeart/2005/8/layout/vProcess5"/>
    <dgm:cxn modelId="{CA72E7FC-E1FE-45A8-ADA3-C01EBE8965EE}" type="presParOf" srcId="{50FECA8E-5B96-4D59-A64A-DA67B51F10CD}" destId="{B24BA824-B603-4217-A5D2-F4C3F90A24E2}" srcOrd="2" destOrd="0" presId="urn:microsoft.com/office/officeart/2005/8/layout/vProcess5"/>
    <dgm:cxn modelId="{8318776A-7C5B-4568-961C-F471DA1ABC09}" type="presParOf" srcId="{50FECA8E-5B96-4D59-A64A-DA67B51F10CD}" destId="{B9CAFE86-E74B-44AC-974E-C34D08B55635}" srcOrd="3" destOrd="0" presId="urn:microsoft.com/office/officeart/2005/8/layout/vProcess5"/>
    <dgm:cxn modelId="{45689925-F2E2-4885-96BA-82B3ABC64DDC}" type="presParOf" srcId="{50FECA8E-5B96-4D59-A64A-DA67B51F10CD}" destId="{B8B2EACA-E61B-48BF-BE9A-542E7004491D}" srcOrd="4" destOrd="0" presId="urn:microsoft.com/office/officeart/2005/8/layout/vProcess5"/>
    <dgm:cxn modelId="{0B2C1602-F31D-40D0-B7BB-D94E80646A72}" type="presParOf" srcId="{50FECA8E-5B96-4D59-A64A-DA67B51F10CD}" destId="{2E35078F-CFB9-4E95-8B5F-70FDBF49662F}" srcOrd="5" destOrd="0" presId="urn:microsoft.com/office/officeart/2005/8/layout/vProcess5"/>
    <dgm:cxn modelId="{A197E8CC-E55A-4885-9204-E3682D15C04D}" type="presParOf" srcId="{50FECA8E-5B96-4D59-A64A-DA67B51F10CD}" destId="{4A45121D-7B58-4AB1-891C-61B0EA722D6B}" srcOrd="6" destOrd="0" presId="urn:microsoft.com/office/officeart/2005/8/layout/vProcess5"/>
    <dgm:cxn modelId="{3ABD9085-17F8-4B75-8D9F-CB4270DD38E3}" type="presParOf" srcId="{50FECA8E-5B96-4D59-A64A-DA67B51F10CD}" destId="{9C9EA725-7326-48CC-988E-523D75988941}" srcOrd="7" destOrd="0" presId="urn:microsoft.com/office/officeart/2005/8/layout/vProcess5"/>
    <dgm:cxn modelId="{5BEBFB5B-9957-4021-96D8-724DD8E49334}" type="presParOf" srcId="{50FECA8E-5B96-4D59-A64A-DA67B51F10CD}" destId="{F445E1D5-9222-4C10-A59F-4998DD93AE47}"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C4E9B0-EF4A-4FDE-AC50-907ACDAA489F}" type="datetimeFigureOut">
              <a:rPr lang="en-GB" smtClean="0"/>
              <a:t>16/01/2017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6D19DA-3FDA-46AD-A6C6-8CEF9DD037EE}" type="slidenum">
              <a:rPr lang="en-GB" smtClean="0"/>
              <a:t>‹#›</a:t>
            </a:fld>
            <a:endParaRPr lang="en-GB"/>
          </a:p>
        </p:txBody>
      </p:sp>
    </p:spTree>
    <p:extLst>
      <p:ext uri="{BB962C8B-B14F-4D97-AF65-F5344CB8AC3E}">
        <p14:creationId xmlns:p14="http://schemas.microsoft.com/office/powerpoint/2010/main" val="154696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mtClean="0"/>
              <a:t>Cơ</a:t>
            </a:r>
            <a:r>
              <a:rPr lang="vi-VN" baseline="0" smtClean="0"/>
              <a:t> chế:  </a:t>
            </a:r>
            <a:r>
              <a:rPr lang="vi-VN" smtClean="0"/>
              <a:t> DN +KT   </a:t>
            </a:r>
            <a:r>
              <a:rPr lang="vi-VN" smtClean="0">
                <a:sym typeface="Wingdings"/>
              </a:rPr>
              <a:t></a:t>
            </a:r>
            <a:r>
              <a:rPr lang="vi-VN" smtClean="0"/>
              <a:t>   giảm Lymphokin   </a:t>
            </a:r>
            <a:r>
              <a:rPr lang="vi-VN" smtClean="0">
                <a:sym typeface="Wingdings"/>
              </a:rPr>
              <a:t></a:t>
            </a:r>
            <a:r>
              <a:rPr lang="vi-VN" smtClean="0"/>
              <a:t>  rối loạn chức năng , tổn thương tổ chức trong dị ứng muộn</a:t>
            </a:r>
          </a:p>
          <a:p>
            <a:r>
              <a:rPr lang="vi-VN" smtClean="0"/>
              <a:t>Ngoài</a:t>
            </a:r>
            <a:r>
              <a:rPr lang="vi-VN" baseline="0" smtClean="0"/>
              <a:t> 4 loại type trên:   loại hình dị ứng  giả hiệu (pseudoallergic) do các thuốc: aspirin, chống viêm không steroid (non steroid anti inflammatory drug - NSAID).</a:t>
            </a:r>
            <a:endParaRPr lang="vi-VN" smtClean="0"/>
          </a:p>
          <a:p>
            <a:endParaRPr lang="en-GB"/>
          </a:p>
        </p:txBody>
      </p:sp>
      <p:sp>
        <p:nvSpPr>
          <p:cNvPr id="4" name="Slide Number Placeholder 3"/>
          <p:cNvSpPr>
            <a:spLocks noGrp="1"/>
          </p:cNvSpPr>
          <p:nvPr>
            <p:ph type="sldNum" sz="quarter" idx="10"/>
          </p:nvPr>
        </p:nvSpPr>
        <p:spPr/>
        <p:txBody>
          <a:bodyPr/>
          <a:lstStyle/>
          <a:p>
            <a:fld id="{336D19DA-3FDA-46AD-A6C6-8CEF9DD037EE}" type="slidenum">
              <a:rPr lang="en-GB" smtClean="0"/>
              <a:t>7</a:t>
            </a:fld>
            <a:endParaRPr lang="en-GB"/>
          </a:p>
        </p:txBody>
      </p:sp>
    </p:spTree>
    <p:extLst>
      <p:ext uri="{BB962C8B-B14F-4D97-AF65-F5344CB8AC3E}">
        <p14:creationId xmlns:p14="http://schemas.microsoft.com/office/powerpoint/2010/main" val="2241651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6D19DA-3FDA-46AD-A6C6-8CEF9DD037EE}" type="slidenum">
              <a:rPr lang="en-GB" smtClean="0"/>
              <a:t>8</a:t>
            </a:fld>
            <a:endParaRPr lang="en-GB"/>
          </a:p>
        </p:txBody>
      </p:sp>
    </p:spTree>
    <p:extLst>
      <p:ext uri="{BB962C8B-B14F-4D97-AF65-F5344CB8AC3E}">
        <p14:creationId xmlns:p14="http://schemas.microsoft.com/office/powerpoint/2010/main" val="3356346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mtClean="0">
                <a:latin typeface="+mj-lt"/>
              </a:rPr>
              <a:t>Cơ</a:t>
            </a:r>
            <a:r>
              <a:rPr lang="vi-VN" baseline="0" smtClean="0">
                <a:latin typeface="+mj-lt"/>
              </a:rPr>
              <a:t> chế D/ứ: GĐ1( mẫn cảm): DN-&gt; T/b MAST-&gt; hình thành IgE</a:t>
            </a:r>
          </a:p>
          <a:p>
            <a:r>
              <a:rPr lang="vi-VN" baseline="0" smtClean="0">
                <a:latin typeface="+mj-lt"/>
              </a:rPr>
              <a:t>GĐ2( sinh hóa bệnh): DN lọt vào cơ thể lần 2-&gt;gắn KT Ige-&gt; phá vở hạt T/b MAST...-&gt; GIẢI PHÓNG CHẤT TGHH</a:t>
            </a:r>
          </a:p>
          <a:p>
            <a:r>
              <a:rPr lang="vi-VN" baseline="0" smtClean="0">
                <a:latin typeface="+mj-lt"/>
              </a:rPr>
              <a:t>GDD3 (sinh lý bệnh):Hoạt chất TG được giải phóng-&gt; t/đ cơ quan gay rối loạn chức năng, tổn thương tổ chức-&gt; TCLS: mề đay, phù Quick, Hen PQ, ban xuất huyết</a:t>
            </a:r>
          </a:p>
        </p:txBody>
      </p:sp>
      <p:sp>
        <p:nvSpPr>
          <p:cNvPr id="4" name="Slide Number Placeholder 3"/>
          <p:cNvSpPr>
            <a:spLocks noGrp="1"/>
          </p:cNvSpPr>
          <p:nvPr>
            <p:ph type="sldNum" sz="quarter" idx="10"/>
          </p:nvPr>
        </p:nvSpPr>
        <p:spPr/>
        <p:txBody>
          <a:bodyPr/>
          <a:lstStyle/>
          <a:p>
            <a:fld id="{336D19DA-3FDA-46AD-A6C6-8CEF9DD037EE}" type="slidenum">
              <a:rPr lang="en-GB" smtClean="0"/>
              <a:t>9</a:t>
            </a:fld>
            <a:endParaRPr lang="en-GB"/>
          </a:p>
        </p:txBody>
      </p:sp>
    </p:spTree>
    <p:extLst>
      <p:ext uri="{BB962C8B-B14F-4D97-AF65-F5344CB8AC3E}">
        <p14:creationId xmlns:p14="http://schemas.microsoft.com/office/powerpoint/2010/main" val="3305328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lvl="0" indent="-514350" latinLnBrk="0">
              <a:lnSpc>
                <a:spcPct val="150000"/>
              </a:lnSpc>
              <a:buFont typeface="Wingdings" pitchFamily="2" charset="2"/>
              <a:buChar char="v"/>
            </a:pPr>
            <a:r>
              <a:rPr lang="vi-VN" smtClean="0"/>
              <a:t>Dự</a:t>
            </a:r>
            <a:r>
              <a:rPr lang="vi-VN" baseline="0" smtClean="0"/>
              <a:t> phòng:</a:t>
            </a:r>
            <a:r>
              <a:rPr lang="en-US" sz="1200" smtClean="0">
                <a:solidFill>
                  <a:prstClr val="black"/>
                </a:solidFill>
                <a:latin typeface="Times New Roman" pitchFamily="18" charset="0"/>
                <a:cs typeface="Times New Roman" pitchFamily="18" charset="0"/>
              </a:rPr>
              <a:t>Tiêm kháng sinh phải dùng dụng cụ riêng</a:t>
            </a:r>
          </a:p>
          <a:p>
            <a:pPr marL="514350" lvl="0" indent="-514350" latinLnBrk="0">
              <a:lnSpc>
                <a:spcPct val="150000"/>
              </a:lnSpc>
              <a:buFont typeface="Wingdings" pitchFamily="2" charset="2"/>
              <a:buChar char="v"/>
            </a:pPr>
            <a:r>
              <a:rPr lang="en-US" sz="1200" smtClean="0">
                <a:solidFill>
                  <a:prstClr val="black"/>
                </a:solidFill>
                <a:latin typeface="Times New Roman" pitchFamily="18" charset="0"/>
                <a:cs typeface="Times New Roman" pitchFamily="18" charset="0"/>
              </a:rPr>
              <a:t>Chuẩn bị túi chống sốc</a:t>
            </a:r>
          </a:p>
          <a:p>
            <a:endParaRPr lang="en-GB"/>
          </a:p>
        </p:txBody>
      </p:sp>
      <p:sp>
        <p:nvSpPr>
          <p:cNvPr id="4" name="Slide Number Placeholder 3"/>
          <p:cNvSpPr>
            <a:spLocks noGrp="1"/>
          </p:cNvSpPr>
          <p:nvPr>
            <p:ph type="sldNum" sz="quarter" idx="10"/>
          </p:nvPr>
        </p:nvSpPr>
        <p:spPr/>
        <p:txBody>
          <a:bodyPr/>
          <a:lstStyle/>
          <a:p>
            <a:fld id="{336D19DA-3FDA-46AD-A6C6-8CEF9DD037EE}" type="slidenum">
              <a:rPr lang="en-GB" smtClean="0"/>
              <a:t>15</a:t>
            </a:fld>
            <a:endParaRPr lang="en-GB"/>
          </a:p>
        </p:txBody>
      </p:sp>
    </p:spTree>
    <p:extLst>
      <p:ext uri="{BB962C8B-B14F-4D97-AF65-F5344CB8AC3E}">
        <p14:creationId xmlns:p14="http://schemas.microsoft.com/office/powerpoint/2010/main" val="130261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mtClean="0">
                <a:latin typeface="+mj-lt"/>
              </a:rPr>
              <a:t>Dị</a:t>
            </a:r>
            <a:r>
              <a:rPr lang="vi-VN" baseline="0" smtClean="0">
                <a:latin typeface="+mj-lt"/>
              </a:rPr>
              <a:t> ứng thức ăn: chủ yếu dị ứng  tức thì, có thể xuất hiện nhanh(vài phút- vài giờ) kể từ lúc tiếp xúc thức ăn.</a:t>
            </a:r>
          </a:p>
          <a:p>
            <a:r>
              <a:rPr lang="vi-VN" baseline="0" smtClean="0">
                <a:latin typeface="+mj-lt"/>
              </a:rPr>
              <a:t>Dị ứng thức ăn kết hợp có thể xảy ra bất kì ai.</a:t>
            </a:r>
            <a:endParaRPr lang="en-GB">
              <a:latin typeface="+mj-lt"/>
            </a:endParaRPr>
          </a:p>
        </p:txBody>
      </p:sp>
      <p:sp>
        <p:nvSpPr>
          <p:cNvPr id="4" name="Slide Number Placeholder 3"/>
          <p:cNvSpPr>
            <a:spLocks noGrp="1"/>
          </p:cNvSpPr>
          <p:nvPr>
            <p:ph type="sldNum" sz="quarter" idx="10"/>
          </p:nvPr>
        </p:nvSpPr>
        <p:spPr/>
        <p:txBody>
          <a:bodyPr/>
          <a:lstStyle/>
          <a:p>
            <a:fld id="{336D19DA-3FDA-46AD-A6C6-8CEF9DD037EE}" type="slidenum">
              <a:rPr lang="en-GB" smtClean="0"/>
              <a:t>16</a:t>
            </a:fld>
            <a:endParaRPr lang="en-GB"/>
          </a:p>
        </p:txBody>
      </p:sp>
    </p:spTree>
    <p:extLst>
      <p:ext uri="{BB962C8B-B14F-4D97-AF65-F5344CB8AC3E}">
        <p14:creationId xmlns:p14="http://schemas.microsoft.com/office/powerpoint/2010/main" val="1177035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mtClean="0">
                <a:latin typeface="+mj-lt"/>
              </a:rPr>
              <a:t>GĐ</a:t>
            </a:r>
            <a:r>
              <a:rPr lang="vi-VN" baseline="0" smtClean="0">
                <a:latin typeface="+mj-lt"/>
              </a:rPr>
              <a:t> đỏ da: ngứa nhiều, ban đỏ rải rác và phù lớp thượng bì</a:t>
            </a:r>
            <a:endParaRPr lang="en-GB">
              <a:latin typeface="+mj-lt"/>
            </a:endParaRPr>
          </a:p>
        </p:txBody>
      </p:sp>
      <p:sp>
        <p:nvSpPr>
          <p:cNvPr id="4" name="Slide Number Placeholder 3"/>
          <p:cNvSpPr>
            <a:spLocks noGrp="1"/>
          </p:cNvSpPr>
          <p:nvPr>
            <p:ph type="sldNum" sz="quarter" idx="10"/>
          </p:nvPr>
        </p:nvSpPr>
        <p:spPr/>
        <p:txBody>
          <a:bodyPr/>
          <a:lstStyle/>
          <a:p>
            <a:fld id="{336D19DA-3FDA-46AD-A6C6-8CEF9DD037EE}" type="slidenum">
              <a:rPr lang="en-GB" smtClean="0"/>
              <a:t>18</a:t>
            </a:fld>
            <a:endParaRPr lang="en-GB"/>
          </a:p>
        </p:txBody>
      </p:sp>
    </p:spTree>
    <p:extLst>
      <p:ext uri="{BB962C8B-B14F-4D97-AF65-F5344CB8AC3E}">
        <p14:creationId xmlns:p14="http://schemas.microsoft.com/office/powerpoint/2010/main" val="35499443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DCCD61-643D-44A5-A450-3A42A50CBC1E}" type="datetimeFigureOut">
              <a:rPr lang="en-US" smtClean="0"/>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818119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t>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6291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29688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87035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79237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96285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Free PPT _ Click to add title</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369401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Free PPT _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232681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BA5B59-D114-4074-A0A3-FF341666A472}" type="datetimeFigureOut">
              <a:rPr lang="en-GB" smtClean="0"/>
              <a:t>16/01/2017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4D25945-8EFB-487B-82E5-EB1E2AC66ED7}" type="slidenum">
              <a:rPr lang="en-GB" smtClean="0"/>
              <a:t>‹#›</a:t>
            </a:fld>
            <a:endParaRPr lang="en-GB"/>
          </a:p>
        </p:txBody>
      </p:sp>
    </p:spTree>
    <p:extLst>
      <p:ext uri="{BB962C8B-B14F-4D97-AF65-F5344CB8AC3E}">
        <p14:creationId xmlns:p14="http://schemas.microsoft.com/office/powerpoint/2010/main" val="2656239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65608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24286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277933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DCCD61-643D-44A5-A450-3A42A50CBC1E}"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778790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DCCD61-643D-44A5-A450-3A42A50CBC1E}" type="datetimeFigureOut">
              <a:rPr lang="en-US" smtClean="0"/>
              <a:t>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198114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Tree>
    <p:extLst>
      <p:ext uri="{BB962C8B-B14F-4D97-AF65-F5344CB8AC3E}">
        <p14:creationId xmlns:p14="http://schemas.microsoft.com/office/powerpoint/2010/main" val="437338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73" r:id="rId4"/>
  </p:sldLayoutIdLst>
  <p:txStyles>
    <p:titleStyle>
      <a:lvl1pPr algn="l" defTabSz="914400" rtl="0" eaLnBrk="1" latinLnBrk="1" hangingPunct="1">
        <a:spcBef>
          <a:spcPct val="0"/>
        </a:spcBef>
        <a:buNone/>
        <a:defRPr sz="4000" b="1" i="0" u="none"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t>1/16/2017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t>‹#›</a:t>
            </a:fld>
            <a:endParaRPr lang="en-US"/>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6955180" y="2708920"/>
            <a:ext cx="1110013" cy="272795"/>
            <a:chOff x="3275856" y="1242391"/>
            <a:chExt cx="1656184" cy="407020"/>
          </a:xfrm>
        </p:grpSpPr>
        <p:sp>
          <p:nvSpPr>
            <p:cNvPr id="15" name="Rounded Rectangle 14"/>
            <p:cNvSpPr/>
            <p:nvPr/>
          </p:nvSpPr>
          <p:spPr>
            <a:xfrm>
              <a:off x="3275856" y="1242391"/>
              <a:ext cx="1656184" cy="407020"/>
            </a:xfrm>
            <a:prstGeom prst="roundRect">
              <a:avLst>
                <a:gd name="adj" fmla="val 50000"/>
              </a:avLst>
            </a:prstGeom>
            <a:solidFill>
              <a:schemeClr val="bg1">
                <a:alpha val="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6" name="Picture 2" descr="E:\002-KIMS BUSINESS\007-01-ALLPPT.com\011-ALLPPT-LOGO\allppt-logo-e.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contrast="40000"/>
                      </a14:imgEffect>
                    </a14:imgLayer>
                  </a14:imgProps>
                </a:ext>
                <a:ext uri="{28A0092B-C50C-407E-A947-70E740481C1C}">
                  <a14:useLocalDpi xmlns:a14="http://schemas.microsoft.com/office/drawing/2010/main" val="0"/>
                </a:ext>
              </a:extLst>
            </a:blip>
            <a:srcRect/>
            <a:stretch>
              <a:fillRect/>
            </a:stretch>
          </p:blipFill>
          <p:spPr bwMode="auto">
            <a:xfrm>
              <a:off x="3516120" y="1319622"/>
              <a:ext cx="1187245" cy="247343"/>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TextBox 19"/>
          <p:cNvSpPr txBox="1"/>
          <p:nvPr/>
        </p:nvSpPr>
        <p:spPr>
          <a:xfrm>
            <a:off x="2438188" y="4292731"/>
            <a:ext cx="4176464" cy="400110"/>
          </a:xfrm>
          <a:prstGeom prst="rect">
            <a:avLst/>
          </a:prstGeom>
          <a:noFill/>
        </p:spPr>
        <p:txBody>
          <a:bodyPr wrap="square" lIns="0" rIns="144000" spcCol="324000">
            <a:spAutoFit/>
          </a:bodyPr>
          <a:lstStyle/>
          <a:p>
            <a:pPr algn="ctr" fontAlgn="auto">
              <a:spcBef>
                <a:spcPts val="0"/>
              </a:spcBef>
              <a:spcAft>
                <a:spcPts val="0"/>
              </a:spcAft>
              <a:defRPr/>
            </a:pPr>
            <a:r>
              <a:rPr lang="vi-VN" altLang="ko-KR" sz="2000" b="1" smtClean="0">
                <a:solidFill>
                  <a:schemeClr val="accent6">
                    <a:lumMod val="50000"/>
                  </a:schemeClr>
                </a:solidFill>
                <a:latin typeface="+mj-lt"/>
                <a:cs typeface="Arial" pitchFamily="34" charset="0"/>
              </a:rPr>
              <a:t>Nhóm 2: k20YDH8</a:t>
            </a:r>
          </a:p>
        </p:txBody>
      </p:sp>
      <p:sp>
        <p:nvSpPr>
          <p:cNvPr id="21" name="TextBox 1"/>
          <p:cNvSpPr txBox="1">
            <a:spLocks noChangeArrowheads="1"/>
          </p:cNvSpPr>
          <p:nvPr/>
        </p:nvSpPr>
        <p:spPr bwMode="auto">
          <a:xfrm>
            <a:off x="3883" y="3573016"/>
            <a:ext cx="9144000" cy="707886"/>
          </a:xfrm>
          <a:prstGeom prst="rect">
            <a:avLst/>
          </a:prstGeom>
          <a:noFill/>
          <a:ln w="9525">
            <a:noFill/>
            <a:miter lim="800000"/>
            <a:headEnd/>
            <a:tailEnd/>
          </a:ln>
        </p:spPr>
        <p:txBody>
          <a:bodyPr wrap="square">
            <a:spAutoFit/>
            <a:scene3d>
              <a:camera prst="orthographicFront">
                <a:rot lat="20999970" lon="0" rev="21599978"/>
              </a:camera>
              <a:lightRig rig="threePt" dir="t"/>
            </a:scene3d>
            <a:sp3d z="-12700"/>
          </a:bodyPr>
          <a:lstStyle/>
          <a:p>
            <a:pPr algn="ctr"/>
            <a:r>
              <a:rPr lang="vi-VN" altLang="ko-KR" sz="4000" b="1" smtClean="0">
                <a:solidFill>
                  <a:srgbClr val="FF0000"/>
                </a:solidFill>
                <a:effectLst>
                  <a:outerShdw blurRad="50800" dist="38100" dir="2700000" algn="tl" rotWithShape="0">
                    <a:prstClr val="black">
                      <a:alpha val="40000"/>
                    </a:prstClr>
                  </a:outerShdw>
                  <a:reflection blurRad="6350" stA="55000" endA="300" endPos="45500" dir="5400000" sy="-100000" algn="bl" rotWithShape="0"/>
                </a:effectLst>
                <a:latin typeface="Arial" pitchFamily="34" charset="0"/>
                <a:ea typeface="맑은 고딕" pitchFamily="50" charset="-127"/>
                <a:cs typeface="Arial" pitchFamily="34" charset="0"/>
              </a:rPr>
              <a:t>BÀI 2:</a:t>
            </a:r>
            <a:r>
              <a:rPr lang="vi-VN" altLang="ko-KR" sz="4000" b="1" smtClean="0">
                <a:solidFill>
                  <a:srgbClr val="FF0000"/>
                </a:solidFill>
                <a:effectLst>
                  <a:outerShdw blurRad="50800" dist="38100" dir="2700000" algn="tl" rotWithShape="0">
                    <a:prstClr val="black">
                      <a:alpha val="40000"/>
                    </a:prstClr>
                  </a:outerShdw>
                </a:effectLst>
                <a:latin typeface="Arial" pitchFamily="34" charset="0"/>
                <a:ea typeface="맑은 고딕" pitchFamily="50" charset="-127"/>
                <a:cs typeface="Arial" pitchFamily="34" charset="0"/>
              </a:rPr>
              <a:t>     </a:t>
            </a:r>
            <a:r>
              <a:rPr lang="vi-VN" altLang="ko-KR" sz="4000" b="1" smtClean="0">
                <a:solidFill>
                  <a:srgbClr val="FF0000"/>
                </a:solidFill>
                <a:effectLst>
                  <a:outerShdw blurRad="50800" dist="38100" dir="2700000" algn="tl" rotWithShape="0">
                    <a:prstClr val="black">
                      <a:alpha val="40000"/>
                    </a:prstClr>
                  </a:outerShdw>
                  <a:reflection blurRad="6350" stA="60000" endA="900" endPos="58000" dir="5400000" sy="-100000" algn="bl" rotWithShape="0"/>
                </a:effectLst>
                <a:latin typeface="Arial" pitchFamily="34" charset="0"/>
                <a:ea typeface="맑은 고딕" pitchFamily="50" charset="-127"/>
                <a:cs typeface="Arial" pitchFamily="34" charset="0"/>
              </a:rPr>
              <a:t>BỆNH DỊ ỨNG</a:t>
            </a:r>
            <a:endParaRPr lang="en-US" altLang="ko-KR" sz="4000" b="1" smtClean="0">
              <a:solidFill>
                <a:srgbClr val="FF0000"/>
              </a:solidFill>
              <a:effectLst>
                <a:outerShdw blurRad="50800" dist="38100" dir="2700000" algn="tl" rotWithShape="0">
                  <a:prstClr val="black">
                    <a:alpha val="40000"/>
                  </a:prstClr>
                </a:outerShdw>
                <a:reflection blurRad="6350" stA="60000" endA="900" endPos="58000" dir="5400000" sy="-100000" algn="bl" rotWithShape="0"/>
              </a:effectLst>
              <a:latin typeface="Arial" pitchFamily="34" charset="0"/>
              <a:ea typeface="맑은 고딕" pitchFamily="50" charset="-127"/>
              <a:cs typeface="Arial" pitchFamily="34" charset="0"/>
            </a:endParaRPr>
          </a:p>
        </p:txBody>
      </p:sp>
      <p:sp>
        <p:nvSpPr>
          <p:cNvPr id="2" name="TextBox 1"/>
          <p:cNvSpPr txBox="1"/>
          <p:nvPr/>
        </p:nvSpPr>
        <p:spPr>
          <a:xfrm>
            <a:off x="443740" y="4957077"/>
            <a:ext cx="2081316" cy="630942"/>
          </a:xfrm>
          <a:prstGeom prst="rect">
            <a:avLst/>
          </a:prstGeom>
          <a:noFill/>
        </p:spPr>
        <p:txBody>
          <a:bodyPr wrap="square" rtlCol="0">
            <a:spAutoFit/>
          </a:bodyPr>
          <a:lstStyle/>
          <a:p>
            <a:r>
              <a:rPr lang="vi-VN" sz="3500" b="1" smtClean="0">
                <a:solidFill>
                  <a:schemeClr val="tx1">
                    <a:lumMod val="75000"/>
                    <a:lumOff val="25000"/>
                  </a:schemeClr>
                </a:solidFill>
                <a:latin typeface="+mj-lt"/>
              </a:rPr>
              <a:t>Nội dung: </a:t>
            </a:r>
            <a:endParaRPr lang="en-GB" sz="3500" b="1">
              <a:solidFill>
                <a:schemeClr val="tx1">
                  <a:lumMod val="75000"/>
                  <a:lumOff val="25000"/>
                </a:schemeClr>
              </a:solidFill>
              <a:latin typeface="+mj-lt"/>
            </a:endParaRPr>
          </a:p>
        </p:txBody>
      </p:sp>
      <p:sp>
        <p:nvSpPr>
          <p:cNvPr id="4" name="TextBox 3"/>
          <p:cNvSpPr txBox="1"/>
          <p:nvPr/>
        </p:nvSpPr>
        <p:spPr>
          <a:xfrm>
            <a:off x="3347864" y="4956274"/>
            <a:ext cx="4717329" cy="1708160"/>
          </a:xfrm>
          <a:prstGeom prst="rect">
            <a:avLst/>
          </a:prstGeom>
          <a:noFill/>
        </p:spPr>
        <p:txBody>
          <a:bodyPr wrap="square" rtlCol="0">
            <a:spAutoFit/>
          </a:bodyPr>
          <a:lstStyle/>
          <a:p>
            <a:pPr marL="514350" indent="-514350">
              <a:buFont typeface="+mj-lt"/>
              <a:buAutoNum type="arabicPeriod"/>
            </a:pPr>
            <a:r>
              <a:rPr lang="vi-VN" sz="3500" smtClean="0">
                <a:latin typeface="+mj-lt"/>
              </a:rPr>
              <a:t>Đại cương</a:t>
            </a:r>
          </a:p>
          <a:p>
            <a:pPr marL="514350" indent="-514350">
              <a:buFont typeface="+mj-lt"/>
              <a:buAutoNum type="arabicPeriod"/>
            </a:pPr>
            <a:r>
              <a:rPr lang="vi-VN" sz="3500" smtClean="0">
                <a:latin typeface="+mj-lt"/>
              </a:rPr>
              <a:t>Nguyên nhân, cơ chế</a:t>
            </a:r>
          </a:p>
          <a:p>
            <a:pPr marL="514350" indent="-514350">
              <a:buFont typeface="+mj-lt"/>
              <a:buAutoNum type="arabicPeriod"/>
            </a:pPr>
            <a:r>
              <a:rPr lang="vi-VN" sz="3500" smtClean="0">
                <a:latin typeface="+mj-lt"/>
              </a:rPr>
              <a:t>Một số bệnh dị ứng</a:t>
            </a:r>
            <a:endParaRPr lang="en-GB" sz="3500">
              <a:latin typeface="+mj-lt"/>
            </a:endParaRPr>
          </a:p>
        </p:txBody>
      </p:sp>
    </p:spTree>
    <p:extLst>
      <p:ext uri="{BB962C8B-B14F-4D97-AF65-F5344CB8AC3E}">
        <p14:creationId xmlns:p14="http://schemas.microsoft.com/office/powerpoint/2010/main" val="2327401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500" smtClean="0">
                <a:latin typeface="+mj-lt"/>
              </a:rPr>
              <a:t>4. Một số bệnh dị ứng thường gặp</a:t>
            </a:r>
            <a:endParaRPr lang="en-GB" sz="3500">
              <a:latin typeface="+mj-lt"/>
            </a:endParaRPr>
          </a:p>
        </p:txBody>
      </p:sp>
      <p:sp>
        <p:nvSpPr>
          <p:cNvPr id="3" name="Content Placeholder 2"/>
          <p:cNvSpPr>
            <a:spLocks noGrp="1"/>
          </p:cNvSpPr>
          <p:nvPr>
            <p:ph idx="1"/>
          </p:nvPr>
        </p:nvSpPr>
        <p:spPr>
          <a:xfrm>
            <a:off x="107504" y="1196752"/>
            <a:ext cx="8363272" cy="432048"/>
          </a:xfrm>
        </p:spPr>
        <p:txBody>
          <a:bodyPr/>
          <a:lstStyle/>
          <a:p>
            <a:pPr marL="457200" indent="-457200">
              <a:buFont typeface="Wingdings" pitchFamily="2" charset="2"/>
              <a:buChar char="Ø"/>
            </a:pPr>
            <a:r>
              <a:rPr lang="vi-VN" sz="2800" smtClean="0">
                <a:solidFill>
                  <a:srgbClr val="FF0000"/>
                </a:solidFill>
                <a:latin typeface="+mj-lt"/>
              </a:rPr>
              <a:t> Mề đay và phù Quicke:</a:t>
            </a:r>
            <a:endParaRPr lang="en-GB" sz="2800">
              <a:solidFill>
                <a:srgbClr val="FF0000"/>
              </a:solidFill>
              <a:latin typeface="+mj-lt"/>
            </a:endParaRPr>
          </a:p>
        </p:txBody>
      </p:sp>
      <p:sp>
        <p:nvSpPr>
          <p:cNvPr id="4" name="Content Placeholder 3"/>
          <p:cNvSpPr>
            <a:spLocks noGrp="1"/>
          </p:cNvSpPr>
          <p:nvPr>
            <p:ph idx="10"/>
          </p:nvPr>
        </p:nvSpPr>
        <p:spPr>
          <a:xfrm>
            <a:off x="-217040" y="1700808"/>
            <a:ext cx="9253536" cy="3600400"/>
          </a:xfrm>
        </p:spPr>
        <p:txBody>
          <a:bodyPr/>
          <a:lstStyle/>
          <a:p>
            <a:pPr marL="514350" indent="-514350">
              <a:buFont typeface="+mj-lt"/>
              <a:buAutoNum type="alphaLcParenR"/>
            </a:pPr>
            <a:r>
              <a:rPr lang="vi-VN" sz="2500" smtClean="0">
                <a:solidFill>
                  <a:schemeClr val="accent3">
                    <a:lumMod val="50000"/>
                  </a:schemeClr>
                </a:solidFill>
                <a:latin typeface="Times New Roman" pitchFamily="18" charset="0"/>
                <a:cs typeface="Times New Roman" pitchFamily="18" charset="0"/>
              </a:rPr>
              <a:t>Khái niệm</a:t>
            </a:r>
            <a:r>
              <a:rPr lang="vi-VN" sz="2400" smtClean="0">
                <a:latin typeface="Times New Roman" pitchFamily="18" charset="0"/>
                <a:cs typeface="Times New Roman" pitchFamily="18" charset="0"/>
              </a:rPr>
              <a:t>: </a:t>
            </a:r>
            <a:r>
              <a:rPr lang="vi-VN" sz="2400">
                <a:latin typeface="Times New Roman" pitchFamily="18" charset="0"/>
                <a:cs typeface="Times New Roman" pitchFamily="18" charset="0"/>
              </a:rPr>
              <a:t>m</a:t>
            </a:r>
            <a:r>
              <a:rPr lang="en-US" sz="2400" smtClean="0">
                <a:latin typeface="Times New Roman" pitchFamily="18" charset="0"/>
                <a:cs typeface="Times New Roman" pitchFamily="18" charset="0"/>
              </a:rPr>
              <a:t>ề </a:t>
            </a:r>
            <a:r>
              <a:rPr lang="en-US" sz="2400">
                <a:latin typeface="Times New Roman" pitchFamily="18" charset="0"/>
                <a:cs typeface="Times New Roman" pitchFamily="18" charset="0"/>
              </a:rPr>
              <a:t>đay và phù quicke là các bệnh phổ biến và hay gặp nhất</a:t>
            </a:r>
            <a:r>
              <a:rPr lang="en-US" sz="2400" smtClean="0">
                <a:latin typeface="Times New Roman" pitchFamily="18" charset="0"/>
                <a:cs typeface="Times New Roman" pitchFamily="18" charset="0"/>
              </a:rPr>
              <a:t>.</a:t>
            </a:r>
            <a:r>
              <a:rPr lang="vi-VN" sz="2400" smtClean="0">
                <a:latin typeface="Times New Roman" pitchFamily="18" charset="0"/>
                <a:cs typeface="Times New Roman" pitchFamily="18" charset="0"/>
              </a:rPr>
              <a:t> Nguyên nhân do </a:t>
            </a:r>
            <a:r>
              <a:rPr lang="en-US" sz="2400">
                <a:latin typeface="Times New Roman" pitchFamily="18" charset="0"/>
                <a:cs typeface="Times New Roman" pitchFamily="18" charset="0"/>
              </a:rPr>
              <a:t>tiếp xúc với dị nguyên như hóa </a:t>
            </a:r>
            <a:r>
              <a:rPr lang="en-US" sz="2400" smtClean="0">
                <a:latin typeface="Times New Roman" pitchFamily="18" charset="0"/>
                <a:cs typeface="Times New Roman" pitchFamily="18" charset="0"/>
              </a:rPr>
              <a:t>chất</a:t>
            </a:r>
            <a:r>
              <a:rPr lang="vi-VN" sz="2400" smtClean="0">
                <a:latin typeface="Times New Roman" pitchFamily="18" charset="0"/>
                <a:cs typeface="Times New Roman" pitchFamily="18" charset="0"/>
              </a:rPr>
              <a:t>,</a:t>
            </a:r>
            <a:r>
              <a:rPr lang="en-US" sz="2400" smtClean="0">
                <a:latin typeface="Times New Roman" pitchFamily="18" charset="0"/>
                <a:cs typeface="Times New Roman" pitchFamily="18" charset="0"/>
              </a:rPr>
              <a:t> </a:t>
            </a:r>
            <a:r>
              <a:rPr lang="en-US" sz="2400">
                <a:latin typeface="Times New Roman" pitchFamily="18" charset="0"/>
                <a:cs typeface="Times New Roman" pitchFamily="18" charset="0"/>
              </a:rPr>
              <a:t>thời tiết </a:t>
            </a:r>
            <a:endParaRPr lang="vi-VN" sz="2400" smtClean="0">
              <a:latin typeface="Times New Roman" pitchFamily="18" charset="0"/>
              <a:cs typeface="Times New Roman" pitchFamily="18" charset="0"/>
            </a:endParaRPr>
          </a:p>
          <a:p>
            <a:r>
              <a:rPr lang="vi-VN" sz="2400" smtClean="0">
                <a:latin typeface="Times New Roman" pitchFamily="18" charset="0"/>
                <a:cs typeface="Times New Roman" pitchFamily="18" charset="0"/>
              </a:rPr>
              <a:t>       </a:t>
            </a:r>
            <a:r>
              <a:rPr lang="en-US" sz="2400" smtClean="0">
                <a:latin typeface="Times New Roman" pitchFamily="18" charset="0"/>
                <a:cs typeface="Times New Roman" pitchFamily="18" charset="0"/>
              </a:rPr>
              <a:t>lạnh</a:t>
            </a: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thuốc</a:t>
            </a:r>
            <a:r>
              <a:rPr lang="vi-VN" sz="2400" smtClean="0">
                <a:latin typeface="Times New Roman" pitchFamily="18" charset="0"/>
                <a:cs typeface="Times New Roman" pitchFamily="18" charset="0"/>
              </a:rPr>
              <a:t>. Tỷ lệ mắc VN: 19-24%</a:t>
            </a:r>
          </a:p>
          <a:p>
            <a:pPr marL="514350" indent="-514350">
              <a:buFont typeface="+mj-lt"/>
              <a:buAutoNum type="alphaLcParenR"/>
            </a:pPr>
            <a:endParaRPr lang="vi-VN" sz="2400" smtClean="0">
              <a:latin typeface="Times New Roman" pitchFamily="18" charset="0"/>
              <a:cs typeface="Times New Roman" pitchFamily="18" charset="0"/>
            </a:endParaRPr>
          </a:p>
          <a:p>
            <a:r>
              <a:rPr lang="vi-VN" sz="2500" smtClean="0">
                <a:solidFill>
                  <a:schemeClr val="accent3">
                    <a:lumMod val="50000"/>
                  </a:schemeClr>
                </a:solidFill>
                <a:latin typeface="Times New Roman" pitchFamily="18" charset="0"/>
                <a:cs typeface="Times New Roman" pitchFamily="18" charset="0"/>
              </a:rPr>
              <a:t>b)   Triệu chứng lâm sàng: </a:t>
            </a:r>
          </a:p>
          <a:p>
            <a:endParaRPr lang="vi-VN" sz="2600" smtClean="0">
              <a:latin typeface="Times New Roman" pitchFamily="18" charset="0"/>
              <a:cs typeface="Times New Roman" pitchFamily="18" charset="0"/>
            </a:endParaRPr>
          </a:p>
        </p:txBody>
      </p:sp>
      <p:sp>
        <p:nvSpPr>
          <p:cNvPr id="5" name="TextBox 4"/>
          <p:cNvSpPr txBox="1"/>
          <p:nvPr/>
        </p:nvSpPr>
        <p:spPr>
          <a:xfrm>
            <a:off x="-180528" y="1772816"/>
            <a:ext cx="184731" cy="369332"/>
          </a:xfrm>
          <a:prstGeom prst="rect">
            <a:avLst/>
          </a:prstGeom>
          <a:noFill/>
        </p:spPr>
        <p:txBody>
          <a:bodyPr wrap="none" rtlCol="0">
            <a:spAutoFit/>
          </a:bodyPr>
          <a:lstStyle/>
          <a:p>
            <a:endParaRPr lang="en-GB"/>
          </a:p>
        </p:txBody>
      </p:sp>
      <p:sp>
        <p:nvSpPr>
          <p:cNvPr id="6" name="TextBox 5"/>
          <p:cNvSpPr txBox="1"/>
          <p:nvPr/>
        </p:nvSpPr>
        <p:spPr>
          <a:xfrm>
            <a:off x="244475" y="3897117"/>
            <a:ext cx="6028315" cy="2308324"/>
          </a:xfrm>
          <a:prstGeom prst="rect">
            <a:avLst/>
          </a:prstGeom>
          <a:noFill/>
        </p:spPr>
        <p:txBody>
          <a:bodyPr wrap="square" rtlCol="0">
            <a:spAutoFit/>
          </a:bodyPr>
          <a:lstStyle/>
          <a:p>
            <a:pPr marL="342900" indent="-342900">
              <a:lnSpc>
                <a:spcPct val="150000"/>
              </a:lnSpc>
              <a:buFont typeface="Arial" pitchFamily="34" charset="0"/>
              <a:buChar char="•"/>
            </a:pPr>
            <a:r>
              <a:rPr lang="vi-VN" sz="2400">
                <a:solidFill>
                  <a:srgbClr val="00B0F0"/>
                </a:solidFill>
                <a:latin typeface="Times New Roman" pitchFamily="18" charset="0"/>
                <a:cs typeface="Times New Roman" pitchFamily="18" charset="0"/>
              </a:rPr>
              <a:t>Mề đay</a:t>
            </a:r>
            <a:r>
              <a:rPr lang="vi-VN" sz="2400">
                <a:latin typeface="Times New Roman" pitchFamily="18" charset="0"/>
                <a:cs typeface="Times New Roman" pitchFamily="18" charset="0"/>
              </a:rPr>
              <a:t>: biểu hiện ở da, tiến triển ở nhiều </a:t>
            </a:r>
          </a:p>
          <a:p>
            <a:pPr>
              <a:lnSpc>
                <a:spcPct val="150000"/>
              </a:lnSpc>
            </a:pPr>
            <a:r>
              <a:rPr lang="vi-VN" sz="2400" smtClean="0">
                <a:latin typeface="Times New Roman" pitchFamily="18" charset="0"/>
                <a:cs typeface="Times New Roman" pitchFamily="18" charset="0"/>
              </a:rPr>
              <a:t>vùng </a:t>
            </a:r>
            <a:r>
              <a:rPr lang="vi-VN" sz="2400">
                <a:latin typeface="Times New Roman" pitchFamily="18" charset="0"/>
                <a:cs typeface="Times New Roman" pitchFamily="18" charset="0"/>
              </a:rPr>
              <a:t>cơ thể gây ngứa, lan khi gãi nhiều, giảm </a:t>
            </a:r>
            <a:endParaRPr lang="vi-VN" sz="2400" smtClean="0">
              <a:latin typeface="Times New Roman" pitchFamily="18" charset="0"/>
              <a:cs typeface="Times New Roman" pitchFamily="18" charset="0"/>
            </a:endParaRPr>
          </a:p>
          <a:p>
            <a:pPr>
              <a:lnSpc>
                <a:spcPct val="150000"/>
              </a:lnSpc>
            </a:pPr>
            <a:r>
              <a:rPr lang="vi-VN" sz="2400" smtClean="0">
                <a:latin typeface="Times New Roman" pitchFamily="18" charset="0"/>
                <a:cs typeface="Times New Roman" pitchFamily="18" charset="0"/>
              </a:rPr>
              <a:t>khi chừm </a:t>
            </a:r>
            <a:r>
              <a:rPr lang="vi-VN" sz="2400">
                <a:latin typeface="Times New Roman" pitchFamily="18" charset="0"/>
                <a:cs typeface="Times New Roman" pitchFamily="18" charset="0"/>
              </a:rPr>
              <a:t>nóng. Nổi sần màu hồng viền đỏ, </a:t>
            </a:r>
            <a:endParaRPr lang="vi-VN" sz="2400" smtClean="0">
              <a:latin typeface="Times New Roman" pitchFamily="18" charset="0"/>
              <a:cs typeface="Times New Roman" pitchFamily="18" charset="0"/>
            </a:endParaRPr>
          </a:p>
          <a:p>
            <a:pPr>
              <a:lnSpc>
                <a:spcPct val="150000"/>
              </a:lnSpc>
            </a:pPr>
            <a:r>
              <a:rPr lang="vi-VN" sz="2400" b="1" smtClean="0">
                <a:latin typeface="Times New Roman" pitchFamily="18" charset="0"/>
                <a:cs typeface="Times New Roman" pitchFamily="18" charset="0"/>
              </a:rPr>
              <a:t>mất nhanh </a:t>
            </a:r>
            <a:r>
              <a:rPr lang="vi-VN" sz="2400" b="1">
                <a:latin typeface="Times New Roman" pitchFamily="18" charset="0"/>
                <a:cs typeface="Times New Roman" pitchFamily="18" charset="0"/>
              </a:rPr>
              <a:t>nhưng dễ tái phát </a:t>
            </a:r>
            <a:r>
              <a:rPr lang="vi-VN" sz="2400">
                <a:latin typeface="Times New Roman" pitchFamily="18" charset="0"/>
                <a:cs typeface="Times New Roman" pitchFamily="18" charset="0"/>
              </a:rPr>
              <a:t>khi gặp lại </a:t>
            </a:r>
            <a:r>
              <a:rPr lang="vi-VN" sz="2400" smtClean="0">
                <a:latin typeface="Times New Roman" pitchFamily="18" charset="0"/>
                <a:cs typeface="Times New Roman" pitchFamily="18" charset="0"/>
              </a:rPr>
              <a:t>DN</a:t>
            </a:r>
            <a:endParaRPr lang="vi-VN" sz="2400" dirty="0">
              <a:latin typeface="Times New Roman" pitchFamily="18" charset="0"/>
              <a:cs typeface="Times New Roman" pitchFamily="18" charset="0"/>
            </a:endParaRPr>
          </a:p>
        </p:txBody>
      </p:sp>
      <p:pic>
        <p:nvPicPr>
          <p:cNvPr id="7" name="Picture 2" descr="C:\Users\admin\Desktop\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924944"/>
            <a:ext cx="2457400" cy="3563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33138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500">
                <a:latin typeface="+mj-lt"/>
              </a:rPr>
              <a:t>4. Một số bệnh dị ứng thường gặp</a:t>
            </a:r>
            <a:endParaRPr lang="en-GB" sz="3500">
              <a:latin typeface="+mj-lt"/>
            </a:endParaRPr>
          </a:p>
        </p:txBody>
      </p:sp>
      <p:sp>
        <p:nvSpPr>
          <p:cNvPr id="4" name="Content Placeholder 3"/>
          <p:cNvSpPr>
            <a:spLocks noGrp="1"/>
          </p:cNvSpPr>
          <p:nvPr>
            <p:ph idx="10"/>
          </p:nvPr>
        </p:nvSpPr>
        <p:spPr>
          <a:xfrm>
            <a:off x="-116432" y="925464"/>
            <a:ext cx="5436096" cy="3024336"/>
          </a:xfrm>
        </p:spPr>
        <p:txBody>
          <a:bodyPr/>
          <a:lstStyle/>
          <a:p>
            <a:pPr marL="457200" lvl="0" indent="-457200" latinLnBrk="0">
              <a:lnSpc>
                <a:spcPct val="150000"/>
              </a:lnSpc>
              <a:buFont typeface="Arial" pitchFamily="34" charset="0"/>
              <a:buChar char="•"/>
            </a:pPr>
            <a:r>
              <a:rPr lang="en-US" sz="2400">
                <a:solidFill>
                  <a:srgbClr val="00B0F0"/>
                </a:solidFill>
                <a:latin typeface="Times New Roman" pitchFamily="18" charset="0"/>
                <a:cs typeface="Times New Roman" pitchFamily="18" charset="0"/>
              </a:rPr>
              <a:t>Quicke:</a:t>
            </a:r>
            <a:r>
              <a:rPr lang="en-US" sz="2400">
                <a:solidFill>
                  <a:prstClr val="black"/>
                </a:solidFill>
                <a:latin typeface="Times New Roman" pitchFamily="18" charset="0"/>
                <a:cs typeface="Times New Roman" pitchFamily="18" charset="0"/>
              </a:rPr>
              <a:t> ngoài xuất hiện trên </a:t>
            </a:r>
            <a:r>
              <a:rPr lang="en-US" sz="2400" b="1">
                <a:solidFill>
                  <a:prstClr val="black"/>
                </a:solidFill>
                <a:latin typeface="Times New Roman" pitchFamily="18" charset="0"/>
                <a:cs typeface="Times New Roman" pitchFamily="18" charset="0"/>
              </a:rPr>
              <a:t>da</a:t>
            </a:r>
            <a:r>
              <a:rPr lang="en-US" sz="2400">
                <a:solidFill>
                  <a:prstClr val="black"/>
                </a:solidFill>
                <a:latin typeface="Times New Roman" pitchFamily="18" charset="0"/>
                <a:cs typeface="Times New Roman" pitchFamily="18" charset="0"/>
              </a:rPr>
              <a:t> còn hiện trên </a:t>
            </a:r>
            <a:r>
              <a:rPr lang="en-US" sz="2400" b="1">
                <a:solidFill>
                  <a:prstClr val="black"/>
                </a:solidFill>
                <a:latin typeface="Times New Roman" pitchFamily="18" charset="0"/>
                <a:cs typeface="Times New Roman" pitchFamily="18" charset="0"/>
              </a:rPr>
              <a:t>niêm mạc nội tạng</a:t>
            </a:r>
            <a:r>
              <a:rPr lang="en-US" sz="2400">
                <a:solidFill>
                  <a:prstClr val="black"/>
                </a:solidFill>
                <a:latin typeface="Times New Roman" pitchFamily="18" charset="0"/>
                <a:cs typeface="Times New Roman" pitchFamily="18" charset="0"/>
              </a:rPr>
              <a:t> – điển hình là ở mặt làm biến dạng mặt, ngoài ra còn gây đau đầu, buồn nôn. Phù ở thanh quản là nguy hiểm nhất.</a:t>
            </a:r>
          </a:p>
          <a:p>
            <a:endParaRPr lang="en-GB"/>
          </a:p>
        </p:txBody>
      </p:sp>
      <p:pic>
        <p:nvPicPr>
          <p:cNvPr id="5" name="Picture 2" descr="C:\Users\admin\Desktop\tải xuống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164740"/>
            <a:ext cx="3332609" cy="26295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1336" y="3949800"/>
            <a:ext cx="5040560" cy="477054"/>
          </a:xfrm>
          <a:prstGeom prst="rect">
            <a:avLst/>
          </a:prstGeom>
          <a:noFill/>
        </p:spPr>
        <p:txBody>
          <a:bodyPr wrap="square" rtlCol="0">
            <a:spAutoFit/>
          </a:bodyPr>
          <a:lstStyle/>
          <a:p>
            <a:r>
              <a:rPr lang="vi-VN" sz="2400" smtClean="0">
                <a:solidFill>
                  <a:schemeClr val="accent3">
                    <a:lumMod val="50000"/>
                  </a:schemeClr>
                </a:solidFill>
                <a:latin typeface="+mj-lt"/>
              </a:rPr>
              <a:t>C)  </a:t>
            </a:r>
            <a:r>
              <a:rPr lang="vi-VN" sz="2500" smtClean="0">
                <a:solidFill>
                  <a:schemeClr val="accent3">
                    <a:lumMod val="50000"/>
                  </a:schemeClr>
                </a:solidFill>
                <a:latin typeface="+mj-lt"/>
              </a:rPr>
              <a:t>Nguyên tắc điều trị</a:t>
            </a:r>
            <a:r>
              <a:rPr lang="vi-VN" smtClean="0"/>
              <a:t>:</a:t>
            </a:r>
            <a:endParaRPr lang="en-GB"/>
          </a:p>
        </p:txBody>
      </p:sp>
      <p:sp>
        <p:nvSpPr>
          <p:cNvPr id="7" name="TextBox 6"/>
          <p:cNvSpPr txBox="1"/>
          <p:nvPr/>
        </p:nvSpPr>
        <p:spPr>
          <a:xfrm>
            <a:off x="251520" y="4318312"/>
            <a:ext cx="8424936" cy="1975926"/>
          </a:xfrm>
          <a:prstGeom prst="rect">
            <a:avLst/>
          </a:prstGeom>
          <a:noFill/>
        </p:spPr>
        <p:txBody>
          <a:bodyPr wrap="square" rtlCol="0">
            <a:spAutoFit/>
          </a:bodyPr>
          <a:lstStyle/>
          <a:p>
            <a:pPr marL="342900" indent="-342900">
              <a:lnSpc>
                <a:spcPct val="170000"/>
              </a:lnSpc>
              <a:buFont typeface="Arial" pitchFamily="34" charset="0"/>
              <a:buChar char="•"/>
            </a:pPr>
            <a:r>
              <a:rPr lang="en-US" sz="2400">
                <a:latin typeface="Times New Roman" pitchFamily="18" charset="0"/>
                <a:cs typeface="Times New Roman" pitchFamily="18" charset="0"/>
              </a:rPr>
              <a:t>Bước đầu là giảm triệu chứng bằng cách cho dùng thuốc kháng histamin H1 – thuốc thế hệ thứ 2 như </a:t>
            </a:r>
            <a:r>
              <a:rPr lang="en-US" sz="2400" smtClean="0">
                <a:latin typeface="Times New Roman" pitchFamily="18" charset="0"/>
                <a:cs typeface="Times New Roman" pitchFamily="18" charset="0"/>
              </a:rPr>
              <a:t>fexofenadin,loratadin,</a:t>
            </a:r>
            <a:endParaRPr lang="vi-VN" sz="2400" smtClean="0">
              <a:latin typeface="Times New Roman" pitchFamily="18" charset="0"/>
              <a:cs typeface="Times New Roman" pitchFamily="18" charset="0"/>
            </a:endParaRPr>
          </a:p>
          <a:p>
            <a:pPr>
              <a:lnSpc>
                <a:spcPct val="170000"/>
              </a:lnSpc>
            </a:pPr>
            <a:r>
              <a:rPr lang="en-US" sz="2400" smtClean="0">
                <a:latin typeface="Times New Roman" pitchFamily="18" charset="0"/>
                <a:cs typeface="Times New Roman" pitchFamily="18" charset="0"/>
              </a:rPr>
              <a:t> </a:t>
            </a:r>
            <a:r>
              <a:rPr lang="vi-VN" sz="2400">
                <a:latin typeface="Times New Roman" pitchFamily="18" charset="0"/>
                <a:cs typeface="Times New Roman" pitchFamily="18" charset="0"/>
              </a:rPr>
              <a:t> </a:t>
            </a:r>
            <a:r>
              <a:rPr lang="vi-VN" sz="2400" smtClean="0">
                <a:latin typeface="Times New Roman" pitchFamily="18" charset="0"/>
                <a:cs typeface="Times New Roman" pitchFamily="18" charset="0"/>
              </a:rPr>
              <a:t>   </a:t>
            </a:r>
            <a:r>
              <a:rPr lang="en-US" sz="2400" smtClean="0">
                <a:latin typeface="Times New Roman" pitchFamily="18" charset="0"/>
                <a:cs typeface="Times New Roman" pitchFamily="18" charset="0"/>
              </a:rPr>
              <a:t>cetiridin.</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934096409"/>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admin\Desktop\tải xuống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76581"/>
            <a:ext cx="2348622" cy="37285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vi-VN" sz="3500">
                <a:latin typeface="+mj-lt"/>
              </a:rPr>
              <a:t>4. Một số bệnh dị ứng thường gặp</a:t>
            </a:r>
            <a:endParaRPr lang="en-GB" sz="3500">
              <a:latin typeface="+mj-lt"/>
            </a:endParaRPr>
          </a:p>
        </p:txBody>
      </p:sp>
      <p:sp>
        <p:nvSpPr>
          <p:cNvPr id="4" name="Content Placeholder 3"/>
          <p:cNvSpPr>
            <a:spLocks noGrp="1"/>
          </p:cNvSpPr>
          <p:nvPr>
            <p:ph idx="10"/>
          </p:nvPr>
        </p:nvSpPr>
        <p:spPr>
          <a:xfrm>
            <a:off x="-2855" y="1124744"/>
            <a:ext cx="5256584" cy="2160240"/>
          </a:xfrm>
        </p:spPr>
        <p:txBody>
          <a:bodyPr numCol="1"/>
          <a:lstStyle/>
          <a:p>
            <a:pPr marL="285750" indent="-285750" algn="just">
              <a:buFont typeface="Arial" pitchFamily="34" charset="0"/>
              <a:buChar char="•"/>
            </a:pPr>
            <a:r>
              <a:rPr lang="en-US" sz="2400">
                <a:solidFill>
                  <a:schemeClr val="tx1"/>
                </a:solidFill>
                <a:latin typeface="Times New Roman" pitchFamily="18" charset="0"/>
                <a:cs typeface="Times New Roman" pitchFamily="18" charset="0"/>
              </a:rPr>
              <a:t>Bệnh nhân mạn tính hay ngứa </a:t>
            </a:r>
            <a:endParaRPr lang="vi-VN" sz="2400" smtClean="0">
              <a:solidFill>
                <a:schemeClr val="tx1"/>
              </a:solidFill>
              <a:latin typeface="Times New Roman" pitchFamily="18" charset="0"/>
              <a:cs typeface="Times New Roman" pitchFamily="18" charset="0"/>
            </a:endParaRPr>
          </a:p>
          <a:p>
            <a:pPr algn="just"/>
            <a:r>
              <a:rPr lang="vi-VN" sz="2400" smtClean="0">
                <a:solidFill>
                  <a:schemeClr val="tx1"/>
                </a:solidFill>
                <a:latin typeface="Times New Roman" pitchFamily="18" charset="0"/>
                <a:cs typeface="Times New Roman" pitchFamily="18" charset="0"/>
              </a:rPr>
              <a:t>    </a:t>
            </a:r>
            <a:r>
              <a:rPr lang="en-US" sz="2400" smtClean="0">
                <a:solidFill>
                  <a:schemeClr val="tx1"/>
                </a:solidFill>
                <a:latin typeface="Times New Roman" pitchFamily="18" charset="0"/>
                <a:cs typeface="Times New Roman" pitchFamily="18" charset="0"/>
              </a:rPr>
              <a:t>về </a:t>
            </a:r>
            <a:r>
              <a:rPr lang="en-US" sz="2400">
                <a:solidFill>
                  <a:schemeClr val="tx1"/>
                </a:solidFill>
                <a:latin typeface="Times New Roman" pitchFamily="18" charset="0"/>
                <a:cs typeface="Times New Roman" pitchFamily="18" charset="0"/>
              </a:rPr>
              <a:t>đêm có thể dùng thuốc </a:t>
            </a:r>
            <a:r>
              <a:rPr lang="en-US" sz="2400" smtClean="0">
                <a:solidFill>
                  <a:schemeClr val="tx1"/>
                </a:solidFill>
                <a:latin typeface="Times New Roman" pitchFamily="18" charset="0"/>
                <a:cs typeface="Times New Roman" pitchFamily="18" charset="0"/>
              </a:rPr>
              <a:t>kháng</a:t>
            </a:r>
            <a:endParaRPr lang="vi-VN" sz="2400" smtClean="0">
              <a:solidFill>
                <a:schemeClr val="tx1"/>
              </a:solidFill>
              <a:latin typeface="Times New Roman" pitchFamily="18" charset="0"/>
              <a:cs typeface="Times New Roman" pitchFamily="18" charset="0"/>
            </a:endParaRPr>
          </a:p>
          <a:p>
            <a:pPr algn="just"/>
            <a:r>
              <a:rPr lang="en-US" sz="2400" smtClean="0">
                <a:solidFill>
                  <a:schemeClr val="tx1"/>
                </a:solidFill>
                <a:latin typeface="Times New Roman" pitchFamily="18" charset="0"/>
                <a:cs typeface="Times New Roman" pitchFamily="18" charset="0"/>
              </a:rPr>
              <a:t> </a:t>
            </a:r>
            <a:r>
              <a:rPr lang="vi-VN" sz="2400" smtClean="0">
                <a:solidFill>
                  <a:schemeClr val="tx1"/>
                </a:solidFill>
                <a:latin typeface="Times New Roman" pitchFamily="18" charset="0"/>
                <a:cs typeface="Times New Roman" pitchFamily="18" charset="0"/>
              </a:rPr>
              <a:t>   </a:t>
            </a:r>
            <a:r>
              <a:rPr lang="en-US" sz="2400" smtClean="0">
                <a:solidFill>
                  <a:schemeClr val="tx1"/>
                </a:solidFill>
                <a:latin typeface="Times New Roman" pitchFamily="18" charset="0"/>
                <a:cs typeface="Times New Roman" pitchFamily="18" charset="0"/>
              </a:rPr>
              <a:t>H1 </a:t>
            </a:r>
            <a:r>
              <a:rPr lang="en-US" sz="2400">
                <a:solidFill>
                  <a:schemeClr val="tx1"/>
                </a:solidFill>
                <a:latin typeface="Times New Roman" pitchFamily="18" charset="0"/>
                <a:cs typeface="Times New Roman" pitchFamily="18" charset="0"/>
              </a:rPr>
              <a:t>gây buồn ngủ như hydroxidin</a:t>
            </a:r>
            <a:r>
              <a:rPr lang="en-US" sz="2400" smtClean="0">
                <a:solidFill>
                  <a:schemeClr val="tx1"/>
                </a:solidFill>
                <a:latin typeface="Times New Roman" pitchFamily="18" charset="0"/>
                <a:cs typeface="Times New Roman" pitchFamily="18" charset="0"/>
              </a:rPr>
              <a:t>,</a:t>
            </a:r>
            <a:endParaRPr lang="vi-VN" sz="2400" smtClean="0">
              <a:solidFill>
                <a:schemeClr val="tx1"/>
              </a:solidFill>
              <a:latin typeface="Times New Roman" pitchFamily="18" charset="0"/>
              <a:cs typeface="Times New Roman" pitchFamily="18" charset="0"/>
            </a:endParaRPr>
          </a:p>
          <a:p>
            <a:pPr algn="just"/>
            <a:r>
              <a:rPr lang="en-US" sz="2400" smtClean="0">
                <a:solidFill>
                  <a:schemeClr val="tx1"/>
                </a:solidFill>
                <a:latin typeface="Times New Roman" pitchFamily="18" charset="0"/>
                <a:cs typeface="Times New Roman" pitchFamily="18" charset="0"/>
              </a:rPr>
              <a:t> </a:t>
            </a:r>
            <a:r>
              <a:rPr lang="vi-VN" sz="2400" smtClean="0">
                <a:solidFill>
                  <a:schemeClr val="tx1"/>
                </a:solidFill>
                <a:latin typeface="Times New Roman" pitchFamily="18" charset="0"/>
                <a:cs typeface="Times New Roman" pitchFamily="18" charset="0"/>
              </a:rPr>
              <a:t>   </a:t>
            </a:r>
            <a:r>
              <a:rPr lang="en-US" sz="2400" smtClean="0">
                <a:solidFill>
                  <a:schemeClr val="tx1"/>
                </a:solidFill>
                <a:latin typeface="Times New Roman" pitchFamily="18" charset="0"/>
                <a:cs typeface="Times New Roman" pitchFamily="18" charset="0"/>
              </a:rPr>
              <a:t>cholorpheniramin</a:t>
            </a:r>
            <a:r>
              <a:rPr lang="en-US" sz="2400" smtClean="0">
                <a:latin typeface="Times New Roman" pitchFamily="18" charset="0"/>
                <a:cs typeface="Times New Roman" pitchFamily="18" charset="0"/>
              </a:rPr>
              <a:t>.</a:t>
            </a:r>
            <a:endParaRPr lang="vi-VN" sz="2400" smtClean="0">
              <a:latin typeface="Times New Roman" pitchFamily="18" charset="0"/>
              <a:cs typeface="Times New Roman" pitchFamily="18" charset="0"/>
            </a:endParaRPr>
          </a:p>
          <a:p>
            <a:pPr marL="285750" indent="-285750">
              <a:buFont typeface="Arial" pitchFamily="34" charset="0"/>
              <a:buChar char="•"/>
            </a:pPr>
            <a:endParaRPr lang="en-US" sz="2400">
              <a:latin typeface="Times New Roman" pitchFamily="18" charset="0"/>
              <a:cs typeface="Times New Roman" pitchFamily="18" charset="0"/>
            </a:endParaRPr>
          </a:p>
        </p:txBody>
      </p:sp>
      <p:sp>
        <p:nvSpPr>
          <p:cNvPr id="5" name="TextBox 4"/>
          <p:cNvSpPr txBox="1"/>
          <p:nvPr/>
        </p:nvSpPr>
        <p:spPr>
          <a:xfrm>
            <a:off x="251520" y="2861390"/>
            <a:ext cx="5616624" cy="1348061"/>
          </a:xfrm>
          <a:prstGeom prst="rect">
            <a:avLst/>
          </a:prstGeom>
          <a:noFill/>
        </p:spPr>
        <p:txBody>
          <a:bodyPr wrap="square" rtlCol="0">
            <a:spAutoFit/>
          </a:bodyPr>
          <a:lstStyle/>
          <a:p>
            <a:pPr marL="285750" lvl="0" indent="-285750">
              <a:spcBef>
                <a:spcPct val="20000"/>
              </a:spcBef>
              <a:buFont typeface="Arial" pitchFamily="34" charset="0"/>
              <a:buChar char="•"/>
            </a:pPr>
            <a:r>
              <a:rPr lang="en-US" sz="2400">
                <a:solidFill>
                  <a:prstClr val="black"/>
                </a:solidFill>
                <a:latin typeface="Times New Roman" pitchFamily="18" charset="0"/>
                <a:cs typeface="Times New Roman" pitchFamily="18" charset="0"/>
              </a:rPr>
              <a:t>Trường hợp thuốc kháng </a:t>
            </a:r>
            <a:r>
              <a:rPr lang="en-US" sz="2400" smtClean="0">
                <a:solidFill>
                  <a:prstClr val="black"/>
                </a:solidFill>
                <a:latin typeface="Times New Roman" pitchFamily="18" charset="0"/>
                <a:cs typeface="Times New Roman" pitchFamily="18" charset="0"/>
              </a:rPr>
              <a:t>histamin</a:t>
            </a:r>
            <a:endParaRPr lang="vi-VN" sz="2400" smtClean="0">
              <a:solidFill>
                <a:prstClr val="black"/>
              </a:solidFill>
              <a:latin typeface="Times New Roman" pitchFamily="18" charset="0"/>
              <a:cs typeface="Times New Roman" pitchFamily="18" charset="0"/>
            </a:endParaRPr>
          </a:p>
          <a:p>
            <a:pPr lvl="0">
              <a:spcBef>
                <a:spcPct val="20000"/>
              </a:spcBef>
            </a:pPr>
            <a:r>
              <a:rPr lang="vi-VN" sz="2400" smtClean="0">
                <a:solidFill>
                  <a:prstClr val="black"/>
                </a:solidFill>
                <a:latin typeface="Times New Roman" pitchFamily="18" charset="0"/>
                <a:cs typeface="Times New Roman" pitchFamily="18" charset="0"/>
              </a:rPr>
              <a:t>   </a:t>
            </a:r>
            <a:r>
              <a:rPr lang="en-US" sz="2400" smtClean="0">
                <a:solidFill>
                  <a:prstClr val="black"/>
                </a:solidFill>
                <a:latin typeface="Times New Roman" pitchFamily="18" charset="0"/>
                <a:cs typeface="Times New Roman" pitchFamily="18" charset="0"/>
              </a:rPr>
              <a:t> không </a:t>
            </a:r>
            <a:r>
              <a:rPr lang="en-US" sz="2400">
                <a:solidFill>
                  <a:prstClr val="black"/>
                </a:solidFill>
                <a:latin typeface="Times New Roman" pitchFamily="18" charset="0"/>
                <a:cs typeface="Times New Roman" pitchFamily="18" charset="0"/>
              </a:rPr>
              <a:t>kiểm soát được bệnh, cần phối </a:t>
            </a:r>
            <a:r>
              <a:rPr lang="en-US" sz="2400" smtClean="0">
                <a:solidFill>
                  <a:prstClr val="black"/>
                </a:solidFill>
                <a:latin typeface="Times New Roman" pitchFamily="18" charset="0"/>
                <a:cs typeface="Times New Roman" pitchFamily="18" charset="0"/>
              </a:rPr>
              <a:t>hợp</a:t>
            </a:r>
            <a:endParaRPr lang="vi-VN" sz="2400" smtClean="0">
              <a:solidFill>
                <a:prstClr val="black"/>
              </a:solidFill>
              <a:latin typeface="Times New Roman" pitchFamily="18" charset="0"/>
              <a:cs typeface="Times New Roman" pitchFamily="18" charset="0"/>
            </a:endParaRPr>
          </a:p>
          <a:p>
            <a:pPr lvl="0">
              <a:spcBef>
                <a:spcPct val="20000"/>
              </a:spcBef>
            </a:pPr>
            <a:r>
              <a:rPr lang="en-US" sz="2400" smtClean="0">
                <a:solidFill>
                  <a:prstClr val="black"/>
                </a:solidFill>
                <a:latin typeface="Times New Roman" pitchFamily="18" charset="0"/>
                <a:cs typeface="Times New Roman" pitchFamily="18" charset="0"/>
              </a:rPr>
              <a:t> </a:t>
            </a:r>
            <a:r>
              <a:rPr lang="vi-VN" sz="2400" smtClean="0">
                <a:solidFill>
                  <a:prstClr val="black"/>
                </a:solidFill>
                <a:latin typeface="Times New Roman" pitchFamily="18" charset="0"/>
                <a:cs typeface="Times New Roman" pitchFamily="18" charset="0"/>
              </a:rPr>
              <a:t>   </a:t>
            </a:r>
            <a:r>
              <a:rPr lang="en-US" sz="2400" smtClean="0">
                <a:solidFill>
                  <a:prstClr val="black"/>
                </a:solidFill>
                <a:latin typeface="Times New Roman" pitchFamily="18" charset="0"/>
                <a:cs typeface="Times New Roman" pitchFamily="18" charset="0"/>
              </a:rPr>
              <a:t>với </a:t>
            </a:r>
            <a:r>
              <a:rPr lang="en-US" sz="2400">
                <a:solidFill>
                  <a:prstClr val="black"/>
                </a:solidFill>
                <a:latin typeface="Times New Roman" pitchFamily="18" charset="0"/>
                <a:cs typeface="Times New Roman" pitchFamily="18" charset="0"/>
              </a:rPr>
              <a:t>các thuốc corticoid dạng </a:t>
            </a:r>
            <a:r>
              <a:rPr lang="en-US" sz="2400" smtClean="0">
                <a:solidFill>
                  <a:prstClr val="black"/>
                </a:solidFill>
                <a:latin typeface="Times New Roman" pitchFamily="18" charset="0"/>
                <a:cs typeface="Times New Roman" pitchFamily="18" charset="0"/>
              </a:rPr>
              <a:t>tiêm</a:t>
            </a:r>
            <a:r>
              <a:rPr lang="vi-VN" sz="2400" smtClean="0">
                <a:solidFill>
                  <a:prstClr val="black"/>
                </a:solidFill>
                <a:latin typeface="Times New Roman" pitchFamily="18" charset="0"/>
                <a:cs typeface="Times New Roman" pitchFamily="18" charset="0"/>
              </a:rPr>
              <a:t>/ uống</a:t>
            </a:r>
            <a:endParaRPr lang="en-GB" sz="2400">
              <a:solidFill>
                <a:prstClr val="black">
                  <a:lumMod val="75000"/>
                  <a:lumOff val="25000"/>
                </a:prstClr>
              </a:solidFill>
              <a:latin typeface="Arial" pitchFamily="34" charset="0"/>
              <a:cs typeface="Arial" pitchFamily="34" charset="0"/>
            </a:endParaRPr>
          </a:p>
        </p:txBody>
      </p:sp>
      <p:sp>
        <p:nvSpPr>
          <p:cNvPr id="9" name="TextBox 8"/>
          <p:cNvSpPr txBox="1"/>
          <p:nvPr/>
        </p:nvSpPr>
        <p:spPr>
          <a:xfrm>
            <a:off x="365403" y="4305133"/>
            <a:ext cx="2729484" cy="907941"/>
          </a:xfrm>
          <a:prstGeom prst="rect">
            <a:avLst/>
          </a:prstGeom>
          <a:noFill/>
        </p:spPr>
        <p:txBody>
          <a:bodyPr wrap="square" rtlCol="0">
            <a:spAutoFit/>
          </a:bodyPr>
          <a:lstStyle/>
          <a:p>
            <a:pPr marL="342900" indent="-342900">
              <a:buFont typeface="Wingdings" pitchFamily="2" charset="2"/>
              <a:buChar char="Ø"/>
            </a:pPr>
            <a:r>
              <a:rPr lang="vi-VN" sz="2800" smtClean="0">
                <a:solidFill>
                  <a:srgbClr val="FF0000"/>
                </a:solidFill>
                <a:latin typeface="+mj-lt"/>
              </a:rPr>
              <a:t>  Dị ứng thuốc</a:t>
            </a:r>
            <a:r>
              <a:rPr lang="vi-VN" sz="2500" smtClean="0">
                <a:solidFill>
                  <a:srgbClr val="FF0000"/>
                </a:solidFill>
                <a:latin typeface="+mj-lt"/>
              </a:rPr>
              <a:t>:</a:t>
            </a:r>
          </a:p>
          <a:p>
            <a:endParaRPr lang="en-GB" sz="2500">
              <a:solidFill>
                <a:schemeClr val="accent3">
                  <a:lumMod val="50000"/>
                </a:schemeClr>
              </a:solidFill>
              <a:latin typeface="+mj-lt"/>
            </a:endParaRPr>
          </a:p>
        </p:txBody>
      </p:sp>
      <p:sp>
        <p:nvSpPr>
          <p:cNvPr id="18" name="TextBox 17"/>
          <p:cNvSpPr txBox="1"/>
          <p:nvPr/>
        </p:nvSpPr>
        <p:spPr>
          <a:xfrm>
            <a:off x="3959932" y="4353144"/>
            <a:ext cx="2376264" cy="461665"/>
          </a:xfrm>
          <a:prstGeom prst="rect">
            <a:avLst/>
          </a:prstGeom>
          <a:noFill/>
        </p:spPr>
        <p:txBody>
          <a:bodyPr wrap="square" rtlCol="0">
            <a:spAutoFit/>
          </a:bodyPr>
          <a:lstStyle/>
          <a:p>
            <a:pPr marL="342900" indent="-342900">
              <a:buFont typeface="Arial" pitchFamily="34" charset="0"/>
              <a:buChar char="•"/>
            </a:pPr>
            <a:r>
              <a:rPr lang="vi-VN" sz="2400" smtClean="0">
                <a:latin typeface="+mj-lt"/>
              </a:rPr>
              <a:t>Quá liều</a:t>
            </a:r>
            <a:endParaRPr lang="en-GB" sz="2400">
              <a:latin typeface="+mj-lt"/>
            </a:endParaRPr>
          </a:p>
        </p:txBody>
      </p:sp>
      <p:sp>
        <p:nvSpPr>
          <p:cNvPr id="19" name="TextBox 18"/>
          <p:cNvSpPr txBox="1"/>
          <p:nvPr/>
        </p:nvSpPr>
        <p:spPr>
          <a:xfrm>
            <a:off x="3959932" y="4736020"/>
            <a:ext cx="3924436" cy="461665"/>
          </a:xfrm>
          <a:prstGeom prst="rect">
            <a:avLst/>
          </a:prstGeom>
          <a:noFill/>
        </p:spPr>
        <p:txBody>
          <a:bodyPr wrap="square" rtlCol="0">
            <a:spAutoFit/>
          </a:bodyPr>
          <a:lstStyle/>
          <a:p>
            <a:pPr marL="342900" indent="-342900">
              <a:buFont typeface="Arial" pitchFamily="34" charset="0"/>
              <a:buChar char="•"/>
            </a:pPr>
            <a:r>
              <a:rPr lang="vi-VN" sz="2400" smtClean="0">
                <a:latin typeface="+mj-lt"/>
              </a:rPr>
              <a:t>Không Dung nạp thuốc</a:t>
            </a:r>
            <a:endParaRPr lang="en-GB" sz="2400">
              <a:latin typeface="+mj-lt"/>
            </a:endParaRPr>
          </a:p>
        </p:txBody>
      </p:sp>
      <p:sp>
        <p:nvSpPr>
          <p:cNvPr id="20" name="TextBox 19"/>
          <p:cNvSpPr txBox="1"/>
          <p:nvPr/>
        </p:nvSpPr>
        <p:spPr>
          <a:xfrm>
            <a:off x="3959932" y="5682123"/>
            <a:ext cx="2906717" cy="461665"/>
          </a:xfrm>
          <a:prstGeom prst="rect">
            <a:avLst/>
          </a:prstGeom>
          <a:noFill/>
        </p:spPr>
        <p:txBody>
          <a:bodyPr wrap="square" rtlCol="0">
            <a:spAutoFit/>
          </a:bodyPr>
          <a:lstStyle/>
          <a:p>
            <a:pPr marL="342900" indent="-342900">
              <a:buFont typeface="Arial" pitchFamily="34" charset="0"/>
              <a:buChar char="•"/>
            </a:pPr>
            <a:r>
              <a:rPr lang="vi-VN" sz="2400" smtClean="0">
                <a:latin typeface="+mj-lt"/>
              </a:rPr>
              <a:t>Tình trạng đặc ứng</a:t>
            </a:r>
            <a:endParaRPr lang="en-GB" sz="2400">
              <a:latin typeface="+mj-lt"/>
            </a:endParaRPr>
          </a:p>
        </p:txBody>
      </p:sp>
      <p:sp>
        <p:nvSpPr>
          <p:cNvPr id="21" name="TextBox 20"/>
          <p:cNvSpPr txBox="1"/>
          <p:nvPr/>
        </p:nvSpPr>
        <p:spPr>
          <a:xfrm>
            <a:off x="3959932" y="5197685"/>
            <a:ext cx="2376264" cy="461665"/>
          </a:xfrm>
          <a:prstGeom prst="rect">
            <a:avLst/>
          </a:prstGeom>
          <a:noFill/>
        </p:spPr>
        <p:txBody>
          <a:bodyPr wrap="square" rtlCol="0">
            <a:spAutoFit/>
          </a:bodyPr>
          <a:lstStyle/>
          <a:p>
            <a:pPr marL="342900" indent="-342900">
              <a:buFont typeface="Arial" pitchFamily="34" charset="0"/>
              <a:buChar char="•"/>
            </a:pPr>
            <a:r>
              <a:rPr lang="vi-VN" sz="2400" smtClean="0">
                <a:latin typeface="+mj-lt"/>
              </a:rPr>
              <a:t>Tác dụng Phụ</a:t>
            </a:r>
            <a:endParaRPr lang="en-GB" sz="2400">
              <a:latin typeface="+mj-lt"/>
            </a:endParaRPr>
          </a:p>
        </p:txBody>
      </p:sp>
      <p:sp>
        <p:nvSpPr>
          <p:cNvPr id="22" name="TextBox 21"/>
          <p:cNvSpPr txBox="1"/>
          <p:nvPr/>
        </p:nvSpPr>
        <p:spPr>
          <a:xfrm>
            <a:off x="3964625" y="6143788"/>
            <a:ext cx="5179375" cy="461665"/>
          </a:xfrm>
          <a:prstGeom prst="rect">
            <a:avLst/>
          </a:prstGeom>
          <a:noFill/>
        </p:spPr>
        <p:txBody>
          <a:bodyPr wrap="square" rtlCol="0">
            <a:spAutoFit/>
          </a:bodyPr>
          <a:lstStyle/>
          <a:p>
            <a:pPr marL="342900" indent="-342900">
              <a:buFont typeface="Arial" pitchFamily="34" charset="0"/>
              <a:buChar char="•"/>
            </a:pPr>
            <a:r>
              <a:rPr lang="vi-VN" sz="2400" smtClean="0">
                <a:latin typeface="+mj-lt"/>
              </a:rPr>
              <a:t>Các P/ứ dị ứng và sự  KN(thuốc)+KT</a:t>
            </a:r>
            <a:endParaRPr lang="en-GB" sz="2400">
              <a:latin typeface="+mj-lt"/>
            </a:endParaRPr>
          </a:p>
        </p:txBody>
      </p:sp>
      <p:sp>
        <p:nvSpPr>
          <p:cNvPr id="23" name="Left Brace 22"/>
          <p:cNvSpPr/>
          <p:nvPr/>
        </p:nvSpPr>
        <p:spPr>
          <a:xfrm>
            <a:off x="3491880" y="4353144"/>
            <a:ext cx="468052" cy="2252309"/>
          </a:xfrm>
          <a:prstGeom prst="lef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GB"/>
          </a:p>
        </p:txBody>
      </p:sp>
      <p:sp>
        <p:nvSpPr>
          <p:cNvPr id="24" name="TextBox 23"/>
          <p:cNvSpPr txBox="1"/>
          <p:nvPr/>
        </p:nvSpPr>
        <p:spPr>
          <a:xfrm>
            <a:off x="669876" y="5182295"/>
            <a:ext cx="2701249" cy="492443"/>
          </a:xfrm>
          <a:prstGeom prst="rect">
            <a:avLst/>
          </a:prstGeom>
          <a:noFill/>
        </p:spPr>
        <p:txBody>
          <a:bodyPr wrap="square" rtlCol="0">
            <a:spAutoFit/>
          </a:bodyPr>
          <a:lstStyle/>
          <a:p>
            <a:r>
              <a:rPr lang="vi-VN" sz="2600">
                <a:solidFill>
                  <a:srgbClr val="FF0000"/>
                </a:solidFill>
                <a:latin typeface="+mj-lt"/>
              </a:rPr>
              <a:t> </a:t>
            </a:r>
            <a:r>
              <a:rPr lang="vi-VN" sz="2600">
                <a:solidFill>
                  <a:schemeClr val="accent3">
                    <a:lumMod val="50000"/>
                  </a:schemeClr>
                </a:solidFill>
                <a:latin typeface="+mj-lt"/>
              </a:rPr>
              <a:t>d) Nguyên </a:t>
            </a:r>
            <a:r>
              <a:rPr lang="vi-VN" sz="2600" smtClean="0">
                <a:solidFill>
                  <a:schemeClr val="accent3">
                    <a:lumMod val="50000"/>
                  </a:schemeClr>
                </a:solidFill>
                <a:latin typeface="+mj-lt"/>
              </a:rPr>
              <a:t>nhân</a:t>
            </a:r>
            <a:r>
              <a:rPr lang="vi-VN" smtClean="0">
                <a:solidFill>
                  <a:schemeClr val="accent3">
                    <a:lumMod val="50000"/>
                  </a:schemeClr>
                </a:solidFill>
              </a:rPr>
              <a:t>:</a:t>
            </a:r>
            <a:endParaRPr lang="en-GB"/>
          </a:p>
        </p:txBody>
      </p:sp>
      <p:sp>
        <p:nvSpPr>
          <p:cNvPr id="3" name="TextBox 2"/>
          <p:cNvSpPr txBox="1"/>
          <p:nvPr/>
        </p:nvSpPr>
        <p:spPr>
          <a:xfrm>
            <a:off x="460673" y="5765778"/>
            <a:ext cx="2910452" cy="96949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vi-VN" sz="1900" smtClean="0">
                <a:latin typeface="+mj-lt"/>
              </a:rPr>
              <a:t>C/đoán: lưu ý việc đã dùng thuốc trước đó ít nhất 1 lần  hoặc thuốc cùng nhóm</a:t>
            </a:r>
            <a:endParaRPr lang="en-GB" sz="1900">
              <a:latin typeface="+mj-lt"/>
            </a:endParaRPr>
          </a:p>
        </p:txBody>
      </p:sp>
    </p:spTree>
    <p:extLst>
      <p:ext uri="{BB962C8B-B14F-4D97-AF65-F5344CB8AC3E}">
        <p14:creationId xmlns:p14="http://schemas.microsoft.com/office/powerpoint/2010/main" val="1777711541"/>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500">
                <a:latin typeface="+mj-lt"/>
              </a:rPr>
              <a:t>4. Một số bệnh dị ứng thường gặp</a:t>
            </a:r>
            <a:endParaRPr lang="en-GB" sz="3500">
              <a:latin typeface="+mj-lt"/>
              <a:cs typeface="Times New Roman" pitchFamily="18" charset="0"/>
            </a:endParaRPr>
          </a:p>
        </p:txBody>
      </p:sp>
      <p:sp>
        <p:nvSpPr>
          <p:cNvPr id="3" name="Content Placeholder 2"/>
          <p:cNvSpPr>
            <a:spLocks noGrp="1"/>
          </p:cNvSpPr>
          <p:nvPr>
            <p:ph idx="1"/>
          </p:nvPr>
        </p:nvSpPr>
        <p:spPr>
          <a:xfrm>
            <a:off x="107504" y="1052736"/>
            <a:ext cx="8229600" cy="460648"/>
          </a:xfrm>
        </p:spPr>
        <p:txBody>
          <a:bodyPr/>
          <a:lstStyle/>
          <a:p>
            <a:r>
              <a:rPr lang="vi-VN" sz="2800" smtClean="0">
                <a:solidFill>
                  <a:schemeClr val="accent3">
                    <a:lumMod val="50000"/>
                  </a:schemeClr>
                </a:solidFill>
                <a:latin typeface="+mj-lt"/>
              </a:rPr>
              <a:t>e) Biểu hiện lâm sàng:</a:t>
            </a:r>
            <a:endParaRPr lang="en-GB" sz="2800">
              <a:solidFill>
                <a:schemeClr val="accent3">
                  <a:lumMod val="50000"/>
                </a:schemeClr>
              </a:solidFill>
              <a:latin typeface="+mj-lt"/>
            </a:endParaRPr>
          </a:p>
        </p:txBody>
      </p:sp>
      <p:sp>
        <p:nvSpPr>
          <p:cNvPr id="4" name="Content Placeholder 3"/>
          <p:cNvSpPr>
            <a:spLocks noGrp="1"/>
          </p:cNvSpPr>
          <p:nvPr>
            <p:ph idx="10"/>
          </p:nvPr>
        </p:nvSpPr>
        <p:spPr>
          <a:xfrm>
            <a:off x="-252537" y="1628800"/>
            <a:ext cx="6644260" cy="3672408"/>
          </a:xfrm>
        </p:spPr>
        <p:txBody>
          <a:bodyPr/>
          <a:lstStyle/>
          <a:p>
            <a:pPr marL="285750" indent="-285750">
              <a:buFont typeface="Arial" pitchFamily="34" charset="0"/>
              <a:buChar char="•"/>
            </a:pPr>
            <a:r>
              <a:rPr lang="en-US" sz="2400">
                <a:latin typeface="Times New Roman" pitchFamily="18" charset="0"/>
                <a:cs typeface="Times New Roman" pitchFamily="18" charset="0"/>
              </a:rPr>
              <a:t>Toàn thân: sốc phản vệ, hạ huyết áp, bệnh huyết thanh, sưng hạch, viêm mạch…</a:t>
            </a:r>
          </a:p>
          <a:p>
            <a:pPr marL="285750" indent="-285750">
              <a:buFont typeface="Arial" pitchFamily="34" charset="0"/>
              <a:buChar char="•"/>
            </a:pPr>
            <a:r>
              <a:rPr lang="en-US" sz="2400">
                <a:latin typeface="Times New Roman" pitchFamily="18" charset="0"/>
                <a:cs typeface="Times New Roman" pitchFamily="18" charset="0"/>
              </a:rPr>
              <a:t>Da: Nhiễm độc da dị ứng thuốc loại hình chậm, thay đổi sắc tố da, đỏ toàn </a:t>
            </a:r>
            <a:r>
              <a:rPr lang="en-US" sz="2400" smtClean="0">
                <a:latin typeface="Times New Roman" pitchFamily="18" charset="0"/>
                <a:cs typeface="Times New Roman" pitchFamily="18" charset="0"/>
              </a:rPr>
              <a:t>thân</a:t>
            </a:r>
            <a:r>
              <a:rPr lang="vi-VN" sz="2400" smtClean="0">
                <a:latin typeface="Times New Roman" pitchFamily="18" charset="0"/>
                <a:cs typeface="Times New Roman" pitchFamily="18" charset="0"/>
              </a:rPr>
              <a:t>, hồng ban đa    dạng, hồng ban sắc tố cố định tái phát,              H/C Lyell, phù Quicnke</a:t>
            </a:r>
            <a:r>
              <a:rPr lang="en-US" sz="2400" smtClean="0">
                <a:latin typeface="Times New Roman" pitchFamily="18" charset="0"/>
                <a:cs typeface="Times New Roman" pitchFamily="18" charset="0"/>
              </a:rPr>
              <a:t>…</a:t>
            </a:r>
            <a:endParaRPr lang="en-US" sz="2400">
              <a:latin typeface="Times New Roman" pitchFamily="18" charset="0"/>
              <a:cs typeface="Times New Roman" pitchFamily="18" charset="0"/>
            </a:endParaRPr>
          </a:p>
          <a:p>
            <a:pPr marL="285750" indent="-285750">
              <a:buFont typeface="Arial" pitchFamily="34" charset="0"/>
              <a:buChar char="•"/>
            </a:pPr>
            <a:r>
              <a:rPr lang="en-US" sz="2400">
                <a:latin typeface="Times New Roman" pitchFamily="18" charset="0"/>
                <a:cs typeface="Times New Roman" pitchFamily="18" charset="0"/>
              </a:rPr>
              <a:t>Phổi: Khó thở, viêm phế nang</a:t>
            </a:r>
          </a:p>
          <a:p>
            <a:pPr marL="285750" indent="-285750">
              <a:buFont typeface="Arial" pitchFamily="34" charset="0"/>
              <a:buChar char="•"/>
            </a:pPr>
            <a:r>
              <a:rPr lang="en-US" sz="2400">
                <a:latin typeface="Times New Roman" pitchFamily="18" charset="0"/>
                <a:cs typeface="Times New Roman" pitchFamily="18" charset="0"/>
              </a:rPr>
              <a:t>Gan: viêm gan, tổn thương tế bào gan</a:t>
            </a:r>
          </a:p>
          <a:p>
            <a:pPr marL="285750" indent="-285750">
              <a:buFont typeface="Arial" pitchFamily="34" charset="0"/>
              <a:buChar char="•"/>
            </a:pPr>
            <a:r>
              <a:rPr lang="en-US" sz="2400">
                <a:latin typeface="Times New Roman" pitchFamily="18" charset="0"/>
                <a:cs typeface="Times New Roman" pitchFamily="18" charset="0"/>
              </a:rPr>
              <a:t>Tim: viêm cơ tim</a:t>
            </a:r>
          </a:p>
          <a:p>
            <a:pPr marL="285750" indent="-285750">
              <a:buFont typeface="Arial" pitchFamily="34" charset="0"/>
              <a:buChar char="•"/>
            </a:pPr>
            <a:r>
              <a:rPr lang="en-US" sz="2400">
                <a:latin typeface="Times New Roman" pitchFamily="18" charset="0"/>
                <a:cs typeface="Times New Roman" pitchFamily="18" charset="0"/>
              </a:rPr>
              <a:t>Thận: viêm cầu thận, hội chứng thận </a:t>
            </a:r>
            <a:r>
              <a:rPr lang="en-US" sz="2400" smtClean="0">
                <a:latin typeface="Times New Roman" pitchFamily="18" charset="0"/>
                <a:cs typeface="Times New Roman" pitchFamily="18" charset="0"/>
              </a:rPr>
              <a:t>hư</a:t>
            </a:r>
            <a:endParaRPr lang="vi-VN" sz="2400" smtClean="0">
              <a:latin typeface="Times New Roman" pitchFamily="18" charset="0"/>
              <a:cs typeface="Times New Roman" pitchFamily="18" charset="0"/>
            </a:endParaRPr>
          </a:p>
          <a:p>
            <a:pPr marL="285750" indent="-285750">
              <a:buFont typeface="Arial" pitchFamily="34" charset="0"/>
              <a:buChar char="•"/>
            </a:pPr>
            <a:r>
              <a:rPr lang="vi-VN" sz="2400" smtClean="0">
                <a:latin typeface="Times New Roman" pitchFamily="18" charset="0"/>
                <a:cs typeface="Times New Roman" pitchFamily="18" charset="0"/>
              </a:rPr>
              <a:t>Máu : tan huyết, </a:t>
            </a:r>
            <a:r>
              <a:rPr lang="vi-VN" sz="2400" smtClean="0">
                <a:latin typeface="Times New Roman" pitchFamily="18" charset="0"/>
                <a:cs typeface="Times New Roman" pitchFamily="18" charset="0"/>
                <a:sym typeface="Wingdings"/>
              </a:rPr>
              <a:t> TC,  BCTT, mất BC hạt...</a:t>
            </a:r>
            <a:endParaRPr lang="en-US" sz="2400">
              <a:latin typeface="Times New Roman" pitchFamily="18" charset="0"/>
              <a:cs typeface="Times New Roman" pitchFamily="18" charset="0"/>
            </a:endParaRPr>
          </a:p>
          <a:p>
            <a:endParaRPr lang="en-GB"/>
          </a:p>
        </p:txBody>
      </p:sp>
      <p:pic>
        <p:nvPicPr>
          <p:cNvPr id="5" name="Picture 2" descr="C:\Users\admin\Desktop\matbachcauh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1723" y="1412776"/>
            <a:ext cx="2752277"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904900"/>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500" smtClean="0">
                <a:latin typeface="+mj-lt"/>
              </a:rPr>
              <a:t>4. Một số các bệnh dị ứng thường gặp</a:t>
            </a:r>
            <a:endParaRPr lang="en-GB" sz="3500">
              <a:latin typeface="+mj-lt"/>
            </a:endParaRPr>
          </a:p>
        </p:txBody>
      </p:sp>
      <p:sp>
        <p:nvSpPr>
          <p:cNvPr id="4" name="Content Placeholder 3"/>
          <p:cNvSpPr>
            <a:spLocks noGrp="1"/>
          </p:cNvSpPr>
          <p:nvPr>
            <p:ph idx="10"/>
          </p:nvPr>
        </p:nvSpPr>
        <p:spPr>
          <a:xfrm>
            <a:off x="0" y="692696"/>
            <a:ext cx="8470818" cy="5040560"/>
          </a:xfrm>
        </p:spPr>
        <p:txBody>
          <a:bodyPr/>
          <a:lstStyle/>
          <a:p>
            <a:endParaRPr lang="vi-VN" sz="2400" smtClean="0">
              <a:solidFill>
                <a:schemeClr val="accent3">
                  <a:lumMod val="50000"/>
                </a:schemeClr>
              </a:solidFill>
              <a:latin typeface="Times New Roman" pitchFamily="18" charset="0"/>
              <a:cs typeface="Times New Roman" pitchFamily="18" charset="0"/>
            </a:endParaRPr>
          </a:p>
          <a:p>
            <a:r>
              <a:rPr lang="vi-VN" sz="2400" smtClean="0">
                <a:solidFill>
                  <a:schemeClr val="accent3">
                    <a:lumMod val="50000"/>
                  </a:schemeClr>
                </a:solidFill>
                <a:latin typeface="Times New Roman" pitchFamily="18" charset="0"/>
                <a:cs typeface="Times New Roman" pitchFamily="18" charset="0"/>
              </a:rPr>
              <a:t>f) Cơ chế:</a:t>
            </a:r>
          </a:p>
          <a:p>
            <a:endParaRPr lang="vi-VN" sz="2400">
              <a:solidFill>
                <a:schemeClr val="accent3">
                  <a:lumMod val="50000"/>
                </a:schemeClr>
              </a:solidFill>
              <a:latin typeface="Times New Roman" pitchFamily="18" charset="0"/>
              <a:cs typeface="Times New Roman" pitchFamily="18" charset="0"/>
            </a:endParaRPr>
          </a:p>
          <a:p>
            <a:endParaRPr lang="vi-VN" sz="2400" smtClean="0">
              <a:solidFill>
                <a:schemeClr val="accent3">
                  <a:lumMod val="50000"/>
                </a:schemeClr>
              </a:solidFill>
              <a:latin typeface="Times New Roman" pitchFamily="18" charset="0"/>
              <a:cs typeface="Times New Roman" pitchFamily="18" charset="0"/>
            </a:endParaRPr>
          </a:p>
          <a:p>
            <a:endParaRPr lang="vi-VN" sz="2400">
              <a:solidFill>
                <a:schemeClr val="accent3">
                  <a:lumMod val="50000"/>
                </a:schemeClr>
              </a:solidFill>
              <a:latin typeface="Times New Roman" pitchFamily="18" charset="0"/>
              <a:cs typeface="Times New Roman" pitchFamily="18" charset="0"/>
            </a:endParaRPr>
          </a:p>
          <a:p>
            <a:endParaRPr lang="vi-VN" sz="2400" smtClean="0">
              <a:solidFill>
                <a:schemeClr val="accent3">
                  <a:lumMod val="50000"/>
                </a:schemeClr>
              </a:solidFill>
              <a:latin typeface="Times New Roman" pitchFamily="18" charset="0"/>
              <a:cs typeface="Times New Roman" pitchFamily="18" charset="0"/>
            </a:endParaRPr>
          </a:p>
          <a:p>
            <a:endParaRPr lang="vi-VN" sz="2400">
              <a:solidFill>
                <a:schemeClr val="accent3">
                  <a:lumMod val="50000"/>
                </a:schemeClr>
              </a:solidFill>
              <a:latin typeface="Times New Roman" pitchFamily="18" charset="0"/>
              <a:cs typeface="Times New Roman" pitchFamily="18" charset="0"/>
            </a:endParaRPr>
          </a:p>
          <a:p>
            <a:r>
              <a:rPr lang="vi-VN" sz="2400" smtClean="0">
                <a:solidFill>
                  <a:schemeClr val="accent3">
                    <a:lumMod val="50000"/>
                  </a:schemeClr>
                </a:solidFill>
                <a:latin typeface="Times New Roman" pitchFamily="18" charset="0"/>
                <a:cs typeface="Times New Roman" pitchFamily="18" charset="0"/>
              </a:rPr>
              <a:t>g) Điều trị và dự phòng D/Ứ thuốc:</a:t>
            </a:r>
          </a:p>
        </p:txBody>
      </p:sp>
      <p:graphicFrame>
        <p:nvGraphicFramePr>
          <p:cNvPr id="7" name="Diagram 6"/>
          <p:cNvGraphicFramePr/>
          <p:nvPr>
            <p:extLst>
              <p:ext uri="{D42A27DB-BD31-4B8C-83A1-F6EECF244321}">
                <p14:modId xmlns:p14="http://schemas.microsoft.com/office/powerpoint/2010/main" val="2095274633"/>
              </p:ext>
            </p:extLst>
          </p:nvPr>
        </p:nvGraphicFramePr>
        <p:xfrm>
          <a:off x="2195736" y="1268760"/>
          <a:ext cx="6000328" cy="2464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2102" y="4468572"/>
            <a:ext cx="2323834" cy="211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37265" y="4149988"/>
            <a:ext cx="213360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3506977"/>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500"/>
              <a:t>4. Một số bệnh dị ứng thường gặp</a:t>
            </a:r>
            <a:endParaRPr lang="en-GB" sz="3500">
              <a:latin typeface="Times New Roman" pitchFamily="18" charset="0"/>
              <a:cs typeface="Times New Roman" pitchFamily="18" charset="0"/>
            </a:endParaRPr>
          </a:p>
        </p:txBody>
      </p:sp>
      <p:sp>
        <p:nvSpPr>
          <p:cNvPr id="4" name="Content Placeholder 3"/>
          <p:cNvSpPr>
            <a:spLocks noGrp="1"/>
          </p:cNvSpPr>
          <p:nvPr>
            <p:ph idx="10"/>
          </p:nvPr>
        </p:nvSpPr>
        <p:spPr>
          <a:xfrm>
            <a:off x="0" y="1052736"/>
            <a:ext cx="8301608" cy="4392488"/>
          </a:xfrm>
        </p:spPr>
        <p:txBody>
          <a:bodyPr/>
          <a:lstStyle/>
          <a:p>
            <a:pPr marL="342900" lvl="0" indent="-342900" latinLnBrk="0">
              <a:buFont typeface="Arial" pitchFamily="34" charset="0"/>
              <a:buChar char="•"/>
            </a:pPr>
            <a:r>
              <a:rPr lang="en-US" sz="2300">
                <a:solidFill>
                  <a:srgbClr val="00B0F0"/>
                </a:solidFill>
                <a:latin typeface="Times New Roman" pitchFamily="18" charset="0"/>
                <a:cs typeface="Times New Roman" pitchFamily="18" charset="0"/>
              </a:rPr>
              <a:t>Điều </a:t>
            </a:r>
            <a:r>
              <a:rPr lang="en-US" sz="2300" smtClean="0">
                <a:solidFill>
                  <a:srgbClr val="00B0F0"/>
                </a:solidFill>
                <a:latin typeface="Times New Roman" pitchFamily="18" charset="0"/>
                <a:cs typeface="Times New Roman" pitchFamily="18" charset="0"/>
              </a:rPr>
              <a:t>trị</a:t>
            </a:r>
            <a:r>
              <a:rPr lang="vi-VN" sz="2300" smtClean="0">
                <a:solidFill>
                  <a:srgbClr val="00B0F0"/>
                </a:solidFill>
                <a:latin typeface="Times New Roman" pitchFamily="18" charset="0"/>
                <a:cs typeface="Times New Roman" pitchFamily="18" charset="0"/>
              </a:rPr>
              <a:t>:</a:t>
            </a:r>
            <a:endParaRPr lang="en-US" sz="2300">
              <a:solidFill>
                <a:srgbClr val="00B0F0"/>
              </a:solidFill>
              <a:latin typeface="Times New Roman" pitchFamily="18" charset="0"/>
              <a:cs typeface="Times New Roman" pitchFamily="18" charset="0"/>
            </a:endParaRPr>
          </a:p>
          <a:p>
            <a:pPr marL="514350" lvl="0" indent="-514350" latinLnBrk="0">
              <a:buFont typeface="Wingdings" pitchFamily="2" charset="2"/>
              <a:buChar char="v"/>
            </a:pPr>
            <a:r>
              <a:rPr lang="en-US" sz="2300">
                <a:solidFill>
                  <a:prstClr val="black"/>
                </a:solidFill>
                <a:latin typeface="Times New Roman" pitchFamily="18" charset="0"/>
                <a:cs typeface="Times New Roman" pitchFamily="18" charset="0"/>
              </a:rPr>
              <a:t>Ngừng ngay thuốc đang dùng, hạn chế tối đa việc dùng thuốc trong điều </a:t>
            </a:r>
            <a:r>
              <a:rPr lang="en-US" sz="2300" smtClean="0">
                <a:solidFill>
                  <a:prstClr val="black"/>
                </a:solidFill>
                <a:latin typeface="Times New Roman" pitchFamily="18" charset="0"/>
                <a:cs typeface="Times New Roman" pitchFamily="18" charset="0"/>
              </a:rPr>
              <a:t>trị</a:t>
            </a:r>
            <a:r>
              <a:rPr lang="vi-VN" sz="2300" smtClean="0">
                <a:solidFill>
                  <a:prstClr val="black"/>
                </a:solidFill>
                <a:latin typeface="Times New Roman" pitchFamily="18" charset="0"/>
                <a:cs typeface="Times New Roman" pitchFamily="18" charset="0"/>
              </a:rPr>
              <a:t>, chống D/ứ , giải độc.</a:t>
            </a:r>
            <a:endParaRPr lang="en-US" sz="2300">
              <a:solidFill>
                <a:prstClr val="black"/>
              </a:solidFill>
              <a:latin typeface="Times New Roman" pitchFamily="18" charset="0"/>
              <a:cs typeface="Times New Roman" pitchFamily="18" charset="0"/>
            </a:endParaRPr>
          </a:p>
          <a:p>
            <a:pPr marL="514350" lvl="0" indent="-514350" latinLnBrk="0">
              <a:buFont typeface="Wingdings" pitchFamily="2" charset="2"/>
              <a:buChar char="v"/>
            </a:pPr>
            <a:r>
              <a:rPr lang="en-US" sz="2300">
                <a:solidFill>
                  <a:prstClr val="black"/>
                </a:solidFill>
                <a:latin typeface="Times New Roman" pitchFamily="18" charset="0"/>
                <a:cs typeface="Times New Roman" pitchFamily="18" charset="0"/>
              </a:rPr>
              <a:t>Không để bệnh nhân tiếp xúc với dị nguyên.</a:t>
            </a:r>
          </a:p>
          <a:p>
            <a:pPr marL="514350" lvl="0" indent="-514350" latinLnBrk="0">
              <a:buFont typeface="Wingdings" pitchFamily="2" charset="2"/>
              <a:buChar char="v"/>
            </a:pPr>
            <a:r>
              <a:rPr lang="en-US" sz="2300">
                <a:solidFill>
                  <a:prstClr val="black"/>
                </a:solidFill>
                <a:latin typeface="Times New Roman" pitchFamily="18" charset="0"/>
                <a:cs typeface="Times New Roman" pitchFamily="18" charset="0"/>
              </a:rPr>
              <a:t>Dùng thuốc chống dị </a:t>
            </a:r>
            <a:r>
              <a:rPr lang="en-US" sz="2300" smtClean="0">
                <a:solidFill>
                  <a:prstClr val="black"/>
                </a:solidFill>
                <a:latin typeface="Times New Roman" pitchFamily="18" charset="0"/>
                <a:cs typeface="Times New Roman" pitchFamily="18" charset="0"/>
              </a:rPr>
              <a:t>ứng</a:t>
            </a:r>
            <a:r>
              <a:rPr lang="vi-VN" sz="2300" smtClean="0">
                <a:solidFill>
                  <a:prstClr val="black"/>
                </a:solidFill>
                <a:latin typeface="Times New Roman" pitchFamily="18" charset="0"/>
                <a:cs typeface="Times New Roman" pitchFamily="18" charset="0"/>
              </a:rPr>
              <a:t> (kháng histamin anti-H1-T/H2), </a:t>
            </a:r>
            <a:r>
              <a:rPr lang="en-US" sz="2300" smtClean="0">
                <a:solidFill>
                  <a:prstClr val="black"/>
                </a:solidFill>
                <a:latin typeface="Times New Roman" pitchFamily="18" charset="0"/>
                <a:cs typeface="Times New Roman" pitchFamily="18" charset="0"/>
              </a:rPr>
              <a:t>nếu </a:t>
            </a:r>
            <a:r>
              <a:rPr lang="en-US" sz="2300">
                <a:solidFill>
                  <a:prstClr val="black"/>
                </a:solidFill>
                <a:latin typeface="Times New Roman" pitchFamily="18" charset="0"/>
                <a:cs typeface="Times New Roman" pitchFamily="18" charset="0"/>
              </a:rPr>
              <a:t>nặng thì phải kết hợp dùng corticoid, tiêm truyền phối hợp điều trị triệu chứng</a:t>
            </a:r>
            <a:r>
              <a:rPr lang="en-US" sz="2300" smtClean="0">
                <a:solidFill>
                  <a:prstClr val="black"/>
                </a:solidFill>
                <a:latin typeface="Times New Roman" pitchFamily="18" charset="0"/>
                <a:cs typeface="Times New Roman" pitchFamily="18" charset="0"/>
              </a:rPr>
              <a:t>.</a:t>
            </a:r>
            <a:endParaRPr lang="vi-VN" sz="2300" smtClean="0">
              <a:solidFill>
                <a:prstClr val="black"/>
              </a:solidFill>
              <a:latin typeface="Times New Roman" pitchFamily="18" charset="0"/>
              <a:cs typeface="Times New Roman" pitchFamily="18" charset="0"/>
            </a:endParaRPr>
          </a:p>
          <a:p>
            <a:pPr marL="342900" lvl="0" indent="-342900" latinLnBrk="0">
              <a:lnSpc>
                <a:spcPct val="150000"/>
              </a:lnSpc>
              <a:buFont typeface="Arial" pitchFamily="34" charset="0"/>
              <a:buChar char="•"/>
            </a:pPr>
            <a:r>
              <a:rPr lang="en-US" sz="2300">
                <a:solidFill>
                  <a:srgbClr val="00B0F0"/>
                </a:solidFill>
                <a:latin typeface="Times New Roman" pitchFamily="18" charset="0"/>
                <a:cs typeface="Times New Roman" pitchFamily="18" charset="0"/>
              </a:rPr>
              <a:t>Dự phòng</a:t>
            </a:r>
          </a:p>
          <a:p>
            <a:pPr marL="514350" lvl="0" indent="-514350" latinLnBrk="0">
              <a:buFont typeface="Wingdings" pitchFamily="2" charset="2"/>
              <a:buChar char="v"/>
            </a:pPr>
            <a:r>
              <a:rPr lang="en-US" sz="2300" smtClean="0">
                <a:solidFill>
                  <a:prstClr val="black"/>
                </a:solidFill>
                <a:latin typeface="Times New Roman" pitchFamily="18" charset="0"/>
                <a:cs typeface="Times New Roman" pitchFamily="18" charset="0"/>
              </a:rPr>
              <a:t>Tuyên truyền </a:t>
            </a:r>
            <a:r>
              <a:rPr lang="en-US" sz="2300">
                <a:solidFill>
                  <a:prstClr val="black"/>
                </a:solidFill>
                <a:latin typeface="Times New Roman" pitchFamily="18" charset="0"/>
                <a:cs typeface="Times New Roman" pitchFamily="18" charset="0"/>
              </a:rPr>
              <a:t>sử dụng thuốc an toàn hợp lý, đúng thời hạn và </a:t>
            </a:r>
            <a:r>
              <a:rPr lang="vi-VN" sz="2300" smtClean="0">
                <a:solidFill>
                  <a:prstClr val="black"/>
                </a:solidFill>
                <a:latin typeface="Times New Roman" pitchFamily="18" charset="0"/>
                <a:cs typeface="Times New Roman" pitchFamily="18" charset="0"/>
              </a:rPr>
              <a:t> đúng </a:t>
            </a:r>
            <a:r>
              <a:rPr lang="en-US" sz="2300" smtClean="0">
                <a:solidFill>
                  <a:prstClr val="black"/>
                </a:solidFill>
                <a:latin typeface="Times New Roman" pitchFamily="18" charset="0"/>
                <a:cs typeface="Times New Roman" pitchFamily="18" charset="0"/>
              </a:rPr>
              <a:t>liều </a:t>
            </a:r>
            <a:r>
              <a:rPr lang="en-US" sz="2300">
                <a:solidFill>
                  <a:prstClr val="black"/>
                </a:solidFill>
                <a:latin typeface="Times New Roman" pitchFamily="18" charset="0"/>
                <a:cs typeface="Times New Roman" pitchFamily="18" charset="0"/>
              </a:rPr>
              <a:t>lượng trong cán bộ và nhân dân.</a:t>
            </a:r>
          </a:p>
          <a:p>
            <a:pPr marL="514350" lvl="0" indent="-514350" latinLnBrk="0">
              <a:buFont typeface="Wingdings" pitchFamily="2" charset="2"/>
              <a:buChar char="v"/>
            </a:pPr>
            <a:r>
              <a:rPr lang="en-US" sz="2300">
                <a:solidFill>
                  <a:prstClr val="black"/>
                </a:solidFill>
                <a:latin typeface="Times New Roman" pitchFamily="18" charset="0"/>
                <a:cs typeface="Times New Roman" pitchFamily="18" charset="0"/>
              </a:rPr>
              <a:t>Hạn chế nạn tự điều trị trong nhân dân.</a:t>
            </a:r>
          </a:p>
          <a:p>
            <a:pPr marL="514350" lvl="0" indent="-514350" latinLnBrk="0">
              <a:buFont typeface="Wingdings" pitchFamily="2" charset="2"/>
              <a:buChar char="v"/>
            </a:pPr>
            <a:r>
              <a:rPr lang="en-US" sz="2300">
                <a:solidFill>
                  <a:prstClr val="black"/>
                </a:solidFill>
                <a:latin typeface="Times New Roman" pitchFamily="18" charset="0"/>
                <a:cs typeface="Times New Roman" pitchFamily="18" charset="0"/>
              </a:rPr>
              <a:t>Kiểm tra chất lượng thuốc trước khi dùng</a:t>
            </a:r>
          </a:p>
          <a:p>
            <a:pPr marL="514350" lvl="0" indent="-514350" latinLnBrk="0">
              <a:buFont typeface="Wingdings" pitchFamily="2" charset="2"/>
              <a:buChar char="v"/>
            </a:pPr>
            <a:r>
              <a:rPr lang="en-US" sz="2300">
                <a:solidFill>
                  <a:prstClr val="black"/>
                </a:solidFill>
                <a:latin typeface="Times New Roman" pitchFamily="18" charset="0"/>
                <a:cs typeface="Times New Roman" pitchFamily="18" charset="0"/>
              </a:rPr>
              <a:t>Khai thác tiền sử dị ứng, </a:t>
            </a:r>
            <a:r>
              <a:rPr lang="en-US" sz="2300" smtClean="0">
                <a:solidFill>
                  <a:prstClr val="black"/>
                </a:solidFill>
                <a:latin typeface="Times New Roman" pitchFamily="18" charset="0"/>
                <a:cs typeface="Times New Roman" pitchFamily="18" charset="0"/>
              </a:rPr>
              <a:t>test</a:t>
            </a:r>
            <a:r>
              <a:rPr lang="vi-VN" sz="2300" smtClean="0">
                <a:solidFill>
                  <a:prstClr val="black"/>
                </a:solidFill>
                <a:latin typeface="Times New Roman" pitchFamily="18" charset="0"/>
                <a:cs typeface="Times New Roman" pitchFamily="18" charset="0"/>
              </a:rPr>
              <a:t>, chuẩn bị túi chống sốc</a:t>
            </a:r>
            <a:endParaRPr lang="en-US" sz="2300">
              <a:solidFill>
                <a:prstClr val="black"/>
              </a:solidFill>
              <a:latin typeface="Times New Roman" pitchFamily="18" charset="0"/>
              <a:cs typeface="Times New Roman" pitchFamily="18" charset="0"/>
            </a:endParaRPr>
          </a:p>
          <a:p>
            <a:pPr marL="514350" lvl="0" indent="-514350" latinLnBrk="0">
              <a:buFont typeface="Wingdings" pitchFamily="2" charset="2"/>
              <a:buChar char="v"/>
            </a:pPr>
            <a:r>
              <a:rPr lang="en-US" sz="2300" smtClean="0">
                <a:solidFill>
                  <a:prstClr val="black"/>
                </a:solidFill>
                <a:latin typeface="Times New Roman" pitchFamily="18" charset="0"/>
                <a:cs typeface="Times New Roman" pitchFamily="18" charset="0"/>
              </a:rPr>
              <a:t>Tiêm kháng sinh phải dùng dụng cụ riêng</a:t>
            </a:r>
          </a:p>
          <a:p>
            <a:pPr lvl="0" latinLnBrk="0"/>
            <a:endParaRPr lang="en-GB" sz="2300"/>
          </a:p>
        </p:txBody>
      </p:sp>
    </p:spTree>
    <p:extLst>
      <p:ext uri="{BB962C8B-B14F-4D97-AF65-F5344CB8AC3E}">
        <p14:creationId xmlns:p14="http://schemas.microsoft.com/office/powerpoint/2010/main" val="3951882500"/>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500"/>
              <a:t>4. Một số bệnh dị ứng thường gặp</a:t>
            </a:r>
            <a:endParaRPr lang="en-GB" sz="3500">
              <a:latin typeface="Times New Roman" pitchFamily="18" charset="0"/>
              <a:cs typeface="Times New Roman" pitchFamily="18" charset="0"/>
            </a:endParaRPr>
          </a:p>
        </p:txBody>
      </p:sp>
      <p:sp>
        <p:nvSpPr>
          <p:cNvPr id="3" name="Content Placeholder 2"/>
          <p:cNvSpPr>
            <a:spLocks noGrp="1"/>
          </p:cNvSpPr>
          <p:nvPr>
            <p:ph idx="1"/>
          </p:nvPr>
        </p:nvSpPr>
        <p:spPr>
          <a:xfrm>
            <a:off x="323528" y="1196752"/>
            <a:ext cx="8229600" cy="460648"/>
          </a:xfrm>
        </p:spPr>
        <p:txBody>
          <a:bodyPr/>
          <a:lstStyle/>
          <a:p>
            <a:pPr marL="342900" indent="-342900">
              <a:buFont typeface="Wingdings" pitchFamily="2" charset="2"/>
              <a:buChar char="Ø"/>
            </a:pPr>
            <a:r>
              <a:rPr lang="vi-VN" sz="2800" smtClean="0">
                <a:solidFill>
                  <a:srgbClr val="FF0000"/>
                </a:solidFill>
                <a:latin typeface="+mj-lt"/>
              </a:rPr>
              <a:t>Dị ứng thức ăn:</a:t>
            </a:r>
            <a:endParaRPr lang="en-GB" sz="2800">
              <a:solidFill>
                <a:srgbClr val="FF0000"/>
              </a:solidFill>
              <a:latin typeface="+mj-lt"/>
            </a:endParaRPr>
          </a:p>
        </p:txBody>
      </p:sp>
      <p:sp>
        <p:nvSpPr>
          <p:cNvPr id="4" name="Content Placeholder 3"/>
          <p:cNvSpPr>
            <a:spLocks noGrp="1"/>
          </p:cNvSpPr>
          <p:nvPr>
            <p:ph idx="10"/>
          </p:nvPr>
        </p:nvSpPr>
        <p:spPr>
          <a:xfrm>
            <a:off x="319831" y="1340768"/>
            <a:ext cx="8229600" cy="3600400"/>
          </a:xfrm>
        </p:spPr>
        <p:txBody>
          <a:bodyPr/>
          <a:lstStyle/>
          <a:p>
            <a:endParaRPr lang="vi-VN"/>
          </a:p>
          <a:p>
            <a:pPr marL="457200" indent="-457200">
              <a:buFont typeface="+mj-lt"/>
              <a:buAutoNum type="alphaLcParenR"/>
            </a:pPr>
            <a:r>
              <a:rPr lang="vi-VN" sz="2500" smtClean="0">
                <a:solidFill>
                  <a:schemeClr val="accent3">
                    <a:lumMod val="75000"/>
                  </a:schemeClr>
                </a:solidFill>
                <a:latin typeface="+mj-lt"/>
              </a:rPr>
              <a:t>Khái niệm:</a:t>
            </a:r>
          </a:p>
          <a:p>
            <a:pPr marL="342900" indent="-342900">
              <a:buFont typeface="Arial" pitchFamily="34" charset="0"/>
              <a:buChar char="•"/>
            </a:pPr>
            <a:r>
              <a:rPr lang="vi-VN" sz="2500" smtClean="0">
                <a:latin typeface="+mj-lt"/>
              </a:rPr>
              <a:t>Là phản ứng dị thường của cơ thể với thức ăn, có thể xảy ra ngay sau khi ăn hoặc lâu hơn, có  thể xuất hiện vào bất kỳ thời điểm nào. Ngoài ra còn có D/ứ ’kết hợp’.</a:t>
            </a:r>
          </a:p>
          <a:p>
            <a:pPr marL="342900" indent="-342900">
              <a:buFont typeface="Arial" pitchFamily="34" charset="0"/>
              <a:buChar char="•"/>
            </a:pPr>
            <a:r>
              <a:rPr lang="vi-VN" sz="2500" smtClean="0">
                <a:latin typeface="+mj-lt"/>
              </a:rPr>
              <a:t>Triệu chứng phổ biến: phát ban, ngứa, khó thở, đau bụng, buồn nôn, chóng mặt.</a:t>
            </a:r>
          </a:p>
          <a:p>
            <a:r>
              <a:rPr lang="vi-VN" sz="2500" smtClean="0">
                <a:solidFill>
                  <a:schemeClr val="accent3">
                    <a:lumMod val="75000"/>
                  </a:schemeClr>
                </a:solidFill>
                <a:latin typeface="+mj-lt"/>
              </a:rPr>
              <a:t>b)  Cơ chế dị ứng thức ăn:</a:t>
            </a:r>
          </a:p>
          <a:p>
            <a:pPr marL="342900" indent="-342900">
              <a:buFont typeface="Arial" pitchFamily="34" charset="0"/>
              <a:buChar char="•"/>
            </a:pPr>
            <a:r>
              <a:rPr lang="vi-VN" sz="2500" smtClean="0">
                <a:latin typeface="+mj-lt"/>
              </a:rPr>
              <a:t> Có 4 cơ chế theo phân loại của </a:t>
            </a:r>
            <a:r>
              <a:rPr lang="vi-VN" sz="2500">
                <a:solidFill>
                  <a:prstClr val="black">
                    <a:lumMod val="75000"/>
                    <a:lumOff val="25000"/>
                  </a:prstClr>
                </a:solidFill>
                <a:latin typeface="Times New Roman"/>
              </a:rPr>
              <a:t>Gell và Coombs</a:t>
            </a:r>
            <a:endParaRPr lang="vi-VN" sz="2500" smtClean="0">
              <a:latin typeface="+mj-lt"/>
            </a:endParaRPr>
          </a:p>
          <a:p>
            <a:pPr marL="342900" indent="-342900">
              <a:buFont typeface="Arial" pitchFamily="34" charset="0"/>
              <a:buChar char="•"/>
            </a:pPr>
            <a:r>
              <a:rPr lang="vi-VN" sz="2500" smtClean="0">
                <a:latin typeface="+mj-lt"/>
              </a:rPr>
              <a:t>Theo phân loại kinh điển:</a:t>
            </a:r>
          </a:p>
          <a:p>
            <a:r>
              <a:rPr lang="vi-VN" sz="2500" smtClean="0">
                <a:latin typeface="+mj-lt"/>
              </a:rPr>
              <a:t>     (có 2 nhóm)				     	</a:t>
            </a:r>
          </a:p>
          <a:p>
            <a:endParaRPr lang="en-GB"/>
          </a:p>
        </p:txBody>
      </p:sp>
      <p:cxnSp>
        <p:nvCxnSpPr>
          <p:cNvPr id="5" name="Straight Arrow Connector 4"/>
          <p:cNvCxnSpPr/>
          <p:nvPr/>
        </p:nvCxnSpPr>
        <p:spPr>
          <a:xfrm>
            <a:off x="2636540" y="5811692"/>
            <a:ext cx="56730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 name="Straight Arrow Connector 5"/>
          <p:cNvCxnSpPr/>
          <p:nvPr/>
        </p:nvCxnSpPr>
        <p:spPr>
          <a:xfrm>
            <a:off x="2636540" y="5811692"/>
            <a:ext cx="587102" cy="4237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Rounded Rectangle 9"/>
          <p:cNvSpPr/>
          <p:nvPr/>
        </p:nvSpPr>
        <p:spPr>
          <a:xfrm>
            <a:off x="3347864" y="6171129"/>
            <a:ext cx="2657682" cy="404058"/>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vi-VN" smtClean="0"/>
              <a:t>Dị ứng muộn</a:t>
            </a:r>
            <a:endParaRPr lang="en-GB"/>
          </a:p>
        </p:txBody>
      </p:sp>
      <p:sp>
        <p:nvSpPr>
          <p:cNvPr id="11" name="Rounded Rectangle 10"/>
          <p:cNvSpPr/>
          <p:nvPr/>
        </p:nvSpPr>
        <p:spPr>
          <a:xfrm>
            <a:off x="3358728" y="5628369"/>
            <a:ext cx="2691702" cy="429934"/>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smtClean="0"/>
              <a:t>Dị ứng tức thì (chủ yếu)</a:t>
            </a:r>
            <a:endParaRPr lang="en-GB"/>
          </a:p>
        </p:txBody>
      </p:sp>
      <p:sp>
        <p:nvSpPr>
          <p:cNvPr id="16" name="TextBox 15"/>
          <p:cNvSpPr txBox="1"/>
          <p:nvPr/>
        </p:nvSpPr>
        <p:spPr>
          <a:xfrm>
            <a:off x="6695728" y="5535977"/>
            <a:ext cx="2448272" cy="677108"/>
          </a:xfrm>
          <a:prstGeom prst="rect">
            <a:avLst/>
          </a:prstGeom>
          <a:noFill/>
        </p:spPr>
        <p:txBody>
          <a:bodyPr wrap="square" rtlCol="0">
            <a:spAutoFit/>
          </a:bodyPr>
          <a:lstStyle/>
          <a:p>
            <a:r>
              <a:rPr lang="vi-VN" sz="1900" smtClean="0">
                <a:latin typeface="+mj-lt"/>
              </a:rPr>
              <a:t>Nhanh, vài 3 phút- vài giờ, từ lúc T/X thức ăn</a:t>
            </a:r>
            <a:endParaRPr lang="en-GB" sz="1900">
              <a:latin typeface="+mj-lt"/>
            </a:endParaRPr>
          </a:p>
        </p:txBody>
      </p:sp>
      <p:cxnSp>
        <p:nvCxnSpPr>
          <p:cNvPr id="18" name="Straight Arrow Connector 17"/>
          <p:cNvCxnSpPr/>
          <p:nvPr/>
        </p:nvCxnSpPr>
        <p:spPr>
          <a:xfrm>
            <a:off x="6053969" y="5839314"/>
            <a:ext cx="56730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224930340"/>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bệnh lý học\images1007056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861048"/>
            <a:ext cx="3733800" cy="23302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vi-VN" sz="3500"/>
              <a:t>4. Một số bệnh dị ứng thường gặp</a:t>
            </a:r>
            <a:endParaRPr lang="en-GB" sz="3500">
              <a:latin typeface="Times New Roman" pitchFamily="18" charset="0"/>
              <a:cs typeface="Times New Roman" pitchFamily="18" charset="0"/>
            </a:endParaRPr>
          </a:p>
        </p:txBody>
      </p:sp>
      <p:sp>
        <p:nvSpPr>
          <p:cNvPr id="3" name="Content Placeholder 2"/>
          <p:cNvSpPr>
            <a:spLocks noGrp="1"/>
          </p:cNvSpPr>
          <p:nvPr>
            <p:ph idx="1"/>
          </p:nvPr>
        </p:nvSpPr>
        <p:spPr>
          <a:xfrm>
            <a:off x="323528" y="1124744"/>
            <a:ext cx="8229600" cy="460648"/>
          </a:xfrm>
        </p:spPr>
        <p:txBody>
          <a:bodyPr/>
          <a:lstStyle/>
          <a:p>
            <a:r>
              <a:rPr lang="vi-VN" sz="2800" smtClean="0">
                <a:solidFill>
                  <a:schemeClr val="accent3">
                    <a:lumMod val="75000"/>
                  </a:schemeClr>
                </a:solidFill>
                <a:latin typeface="Times New Roman" pitchFamily="18" charset="0"/>
                <a:cs typeface="Times New Roman" pitchFamily="18" charset="0"/>
              </a:rPr>
              <a:t>c)  Điều trị :</a:t>
            </a:r>
            <a:endParaRPr lang="en-GB" sz="2800">
              <a:solidFill>
                <a:schemeClr val="accent3">
                  <a:lumMod val="75000"/>
                </a:schemeClr>
              </a:solidFill>
              <a:latin typeface="Times New Roman" pitchFamily="18" charset="0"/>
              <a:cs typeface="Times New Roman" pitchFamily="18" charset="0"/>
            </a:endParaRPr>
          </a:p>
        </p:txBody>
      </p:sp>
      <p:sp>
        <p:nvSpPr>
          <p:cNvPr id="4" name="Content Placeholder 3"/>
          <p:cNvSpPr>
            <a:spLocks noGrp="1"/>
          </p:cNvSpPr>
          <p:nvPr>
            <p:ph idx="10"/>
          </p:nvPr>
        </p:nvSpPr>
        <p:spPr>
          <a:xfrm>
            <a:off x="0" y="1194364"/>
            <a:ext cx="8643527" cy="3600400"/>
          </a:xfrm>
        </p:spPr>
        <p:txBody>
          <a:bodyPr/>
          <a:lstStyle/>
          <a:p>
            <a:endParaRPr lang="vi-VN" sz="2400" smtClean="0">
              <a:solidFill>
                <a:schemeClr val="accent3">
                  <a:lumMod val="75000"/>
                </a:schemeClr>
              </a:solidFill>
              <a:latin typeface="Times New Roman" pitchFamily="18" charset="0"/>
              <a:cs typeface="Times New Roman" pitchFamily="18" charset="0"/>
            </a:endParaRPr>
          </a:p>
          <a:p>
            <a:pPr marL="285750" indent="-285750">
              <a:buFont typeface="Arial" pitchFamily="34" charset="0"/>
              <a:buChar char="•"/>
            </a:pPr>
            <a:r>
              <a:rPr lang="vi-VN" sz="2400" smtClean="0">
                <a:solidFill>
                  <a:srgbClr val="00B0F0"/>
                </a:solidFill>
                <a:latin typeface="Times New Roman" pitchFamily="18" charset="0"/>
                <a:cs typeface="Times New Roman" pitchFamily="18" charset="0"/>
              </a:rPr>
              <a:t>Điều trị đặc hiệu</a:t>
            </a:r>
            <a:r>
              <a:rPr lang="vi-VN" sz="2400" smtClean="0">
                <a:latin typeface="Times New Roman" pitchFamily="18" charset="0"/>
                <a:cs typeface="Times New Roman" pitchFamily="18" charset="0"/>
              </a:rPr>
              <a:t>:</a:t>
            </a:r>
          </a:p>
          <a:p>
            <a:pPr marL="342900" indent="-342900">
              <a:buFont typeface="Wingdings" pitchFamily="2" charset="2"/>
              <a:buChar char="v"/>
            </a:pPr>
            <a:r>
              <a:rPr lang="vi-VN" sz="2400" smtClean="0">
                <a:latin typeface="Times New Roman" pitchFamily="18" charset="0"/>
                <a:cs typeface="Times New Roman" pitchFamily="18" charset="0"/>
              </a:rPr>
              <a:t>Loại bỏ DN: ăn theo chế độ riêng</a:t>
            </a:r>
          </a:p>
          <a:p>
            <a:pPr marL="342900" indent="-342900">
              <a:buFont typeface="Wingdings" pitchFamily="2" charset="2"/>
              <a:buChar char="v"/>
            </a:pPr>
            <a:r>
              <a:rPr lang="vi-VN" sz="2400" smtClean="0">
                <a:latin typeface="Times New Roman" pitchFamily="18" charset="0"/>
                <a:cs typeface="Times New Roman" pitchFamily="18" charset="0"/>
              </a:rPr>
              <a:t>Phương pháp giải mẫn cảm đặc hiệu: Đưa DN vào cơ thể với </a:t>
            </a:r>
          </a:p>
          <a:p>
            <a:r>
              <a:rPr lang="vi-VN" sz="2400" smtClean="0">
                <a:latin typeface="Times New Roman" pitchFamily="18" charset="0"/>
                <a:cs typeface="Times New Roman" pitchFamily="18" charset="0"/>
              </a:rPr>
              <a:t>liều nhỏ tăng dần</a:t>
            </a:r>
            <a:r>
              <a:rPr lang="vi-VN" sz="2400" smtClean="0">
                <a:latin typeface="Times New Roman" pitchFamily="18" charset="0"/>
                <a:cs typeface="Times New Roman" pitchFamily="18" charset="0"/>
                <a:sym typeface="Wingdings"/>
              </a:rPr>
              <a:t>Ig4+DN không cho KT D/ứ+DN  D/ứ                không phát sinh hoặc mức độ nhẹ</a:t>
            </a:r>
            <a:r>
              <a:rPr lang="vi-VN" sz="2400">
                <a:latin typeface="Times New Roman" pitchFamily="18" charset="0"/>
                <a:cs typeface="Times New Roman" pitchFamily="18" charset="0"/>
                <a:sym typeface="Wingdings"/>
              </a:rPr>
              <a:t> </a:t>
            </a:r>
            <a:r>
              <a:rPr lang="vi-VN" sz="2400" smtClean="0">
                <a:latin typeface="Times New Roman" pitchFamily="18" charset="0"/>
                <a:cs typeface="Times New Roman" pitchFamily="18" charset="0"/>
                <a:sym typeface="Wingdings"/>
              </a:rPr>
              <a:t>(</a:t>
            </a:r>
            <a:r>
              <a:rPr lang="vi-VN" sz="2400" smtClean="0">
                <a:latin typeface="Times New Roman" pitchFamily="18" charset="0"/>
                <a:cs typeface="Times New Roman" pitchFamily="18" charset="0"/>
              </a:rPr>
              <a:t>CĐ: khi không bỏ được DN)</a:t>
            </a:r>
          </a:p>
          <a:p>
            <a:pPr marL="342900" indent="-342900">
              <a:buFont typeface="Wingdings" pitchFamily="2" charset="2"/>
              <a:buChar char="v"/>
            </a:pPr>
            <a:r>
              <a:rPr lang="vi-VN" sz="2400" smtClean="0">
                <a:latin typeface="Times New Roman" pitchFamily="18" charset="0"/>
                <a:cs typeface="Times New Roman" pitchFamily="18" charset="0"/>
              </a:rPr>
              <a:t>Các phương pháp khác</a:t>
            </a:r>
          </a:p>
          <a:p>
            <a:pPr marL="285750" indent="-285750">
              <a:buFont typeface="Arial" pitchFamily="34" charset="0"/>
              <a:buChar char="•"/>
            </a:pPr>
            <a:endParaRPr lang="vi-VN" sz="2400" smtClean="0">
              <a:solidFill>
                <a:srgbClr val="00B0F0"/>
              </a:solidFill>
              <a:latin typeface="Times New Roman" pitchFamily="18" charset="0"/>
              <a:cs typeface="Times New Roman" pitchFamily="18" charset="0"/>
            </a:endParaRPr>
          </a:p>
          <a:p>
            <a:pPr marL="285750" indent="-285750">
              <a:buFont typeface="Arial" pitchFamily="34" charset="0"/>
              <a:buChar char="•"/>
            </a:pPr>
            <a:r>
              <a:rPr lang="vi-VN" sz="2400" smtClean="0">
                <a:solidFill>
                  <a:srgbClr val="00B0F0"/>
                </a:solidFill>
                <a:latin typeface="Times New Roman" pitchFamily="18" charset="0"/>
                <a:cs typeface="Times New Roman" pitchFamily="18" charset="0"/>
              </a:rPr>
              <a:t>Đặc trị không đặc hiệu:</a:t>
            </a:r>
          </a:p>
          <a:p>
            <a:pPr marL="342900" indent="-342900">
              <a:buFont typeface="Wingdings" pitchFamily="2" charset="2"/>
              <a:buChar char="v"/>
            </a:pPr>
            <a:r>
              <a:rPr lang="vi-VN" sz="2400" smtClean="0">
                <a:latin typeface="Times New Roman" pitchFamily="18" charset="0"/>
                <a:cs typeface="Times New Roman" pitchFamily="18" charset="0"/>
              </a:rPr>
              <a:t>Vô hiệu hóa các hoạt chất TG: 		</a:t>
            </a:r>
          </a:p>
          <a:p>
            <a:r>
              <a:rPr lang="vi-VN" sz="2400">
                <a:latin typeface="Times New Roman" pitchFamily="18" charset="0"/>
                <a:cs typeface="Times New Roman" pitchFamily="18" charset="0"/>
              </a:rPr>
              <a:t>s</a:t>
            </a:r>
            <a:r>
              <a:rPr lang="vi-VN" sz="2400" smtClean="0">
                <a:latin typeface="Times New Roman" pitchFamily="18" charset="0"/>
                <a:cs typeface="Times New Roman" pitchFamily="18" charset="0"/>
              </a:rPr>
              <a:t>ử dụng thuốc kháng Histamin, Serotonin,...</a:t>
            </a:r>
          </a:p>
          <a:p>
            <a:pPr marL="342900" indent="-342900">
              <a:buFont typeface="Wingdings" pitchFamily="2" charset="2"/>
              <a:buChar char="v"/>
            </a:pPr>
            <a:r>
              <a:rPr lang="vi-VN" sz="2400" smtClean="0">
                <a:latin typeface="Times New Roman" pitchFamily="18" charset="0"/>
                <a:cs typeface="Times New Roman" pitchFamily="18" charset="0"/>
              </a:rPr>
              <a:t>Điều trị các rối loạn và triệu chứng</a:t>
            </a:r>
            <a:endParaRPr lang="en-GB" sz="2400">
              <a:latin typeface="Times New Roman" pitchFamily="18" charset="0"/>
              <a:cs typeface="Times New Roman" pitchFamily="18" charset="0"/>
            </a:endParaRPr>
          </a:p>
        </p:txBody>
      </p:sp>
    </p:spTree>
    <p:extLst>
      <p:ext uri="{BB962C8B-B14F-4D97-AF65-F5344CB8AC3E}">
        <p14:creationId xmlns:p14="http://schemas.microsoft.com/office/powerpoint/2010/main" val="3329678123"/>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bệnh lý học\cach-tri-viem-da-co-dia-nhanh-khong-tai-ph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140968"/>
            <a:ext cx="3200400" cy="2133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vi-VN" sz="3500"/>
              <a:t>4. Một số bệnh dị ứng thường gặp</a:t>
            </a:r>
            <a:endParaRPr lang="en-GB" sz="3500">
              <a:latin typeface="Times New Roman" pitchFamily="18" charset="0"/>
              <a:cs typeface="Times New Roman" pitchFamily="18" charset="0"/>
            </a:endParaRPr>
          </a:p>
        </p:txBody>
      </p:sp>
      <p:sp>
        <p:nvSpPr>
          <p:cNvPr id="3" name="Content Placeholder 2"/>
          <p:cNvSpPr>
            <a:spLocks noGrp="1"/>
          </p:cNvSpPr>
          <p:nvPr>
            <p:ph idx="1"/>
          </p:nvPr>
        </p:nvSpPr>
        <p:spPr>
          <a:xfrm>
            <a:off x="0" y="908720"/>
            <a:ext cx="8435280" cy="864097"/>
          </a:xfrm>
        </p:spPr>
        <p:txBody>
          <a:bodyPr/>
          <a:lstStyle/>
          <a:p>
            <a:pPr marL="342900" indent="-342900">
              <a:buFont typeface="Wingdings" pitchFamily="2" charset="2"/>
              <a:buChar char="Ø"/>
            </a:pPr>
            <a:r>
              <a:rPr lang="en-US" sz="2800" b="1" smtClean="0">
                <a:solidFill>
                  <a:srgbClr val="FF0000"/>
                </a:solidFill>
                <a:latin typeface="Times New Roman" pitchFamily="18" charset="0"/>
                <a:cs typeface="Times New Roman" pitchFamily="18" charset="0"/>
              </a:rPr>
              <a:t>Bệnh viêm da cơ địa</a:t>
            </a:r>
            <a:r>
              <a:rPr lang="vi-VN" sz="2800" b="1" smtClean="0">
                <a:solidFill>
                  <a:srgbClr val="FF0000"/>
                </a:solidFill>
                <a:latin typeface="Times New Roman" pitchFamily="18" charset="0"/>
                <a:cs typeface="Times New Roman" pitchFamily="18" charset="0"/>
              </a:rPr>
              <a:t> </a:t>
            </a:r>
            <a:r>
              <a:rPr lang="vi-VN" sz="2500" b="1" smtClean="0">
                <a:solidFill>
                  <a:schemeClr val="tx1"/>
                </a:solidFill>
                <a:latin typeface="Times New Roman" pitchFamily="18" charset="0"/>
                <a:cs typeface="Times New Roman" pitchFamily="18" charset="0"/>
              </a:rPr>
              <a:t>( viêm da Atopy)</a:t>
            </a:r>
            <a:endParaRPr lang="en-GB" sz="2500" b="1">
              <a:solidFill>
                <a:schemeClr val="tx1"/>
              </a:solidFill>
              <a:latin typeface="Times New Roman" pitchFamily="18" charset="0"/>
              <a:cs typeface="Times New Roman" pitchFamily="18" charset="0"/>
            </a:endParaRPr>
          </a:p>
        </p:txBody>
      </p:sp>
      <p:sp>
        <p:nvSpPr>
          <p:cNvPr id="4" name="Content Placeholder 3"/>
          <p:cNvSpPr>
            <a:spLocks noGrp="1"/>
          </p:cNvSpPr>
          <p:nvPr>
            <p:ph idx="10"/>
          </p:nvPr>
        </p:nvSpPr>
        <p:spPr>
          <a:xfrm>
            <a:off x="0" y="1196752"/>
            <a:ext cx="8229600" cy="3600400"/>
          </a:xfrm>
        </p:spPr>
        <p:txBody>
          <a:bodyPr/>
          <a:lstStyle/>
          <a:p>
            <a:endParaRPr lang="en-US" sz="2400" b="1">
              <a:latin typeface="Times New Roman" pitchFamily="18" charset="0"/>
              <a:cs typeface="Times New Roman" pitchFamily="18" charset="0"/>
            </a:endParaRPr>
          </a:p>
          <a:p>
            <a:r>
              <a:rPr lang="vi-VN" sz="2400" smtClean="0">
                <a:solidFill>
                  <a:schemeClr val="accent3">
                    <a:lumMod val="75000"/>
                  </a:schemeClr>
                </a:solidFill>
                <a:latin typeface="Times New Roman" pitchFamily="18" charset="0"/>
                <a:cs typeface="Times New Roman" pitchFamily="18" charset="0"/>
              </a:rPr>
              <a:t>a) </a:t>
            </a:r>
            <a:r>
              <a:rPr lang="en-US" sz="2400" smtClean="0">
                <a:solidFill>
                  <a:schemeClr val="accent3">
                    <a:lumMod val="75000"/>
                  </a:schemeClr>
                </a:solidFill>
                <a:latin typeface="Times New Roman" pitchFamily="18" charset="0"/>
                <a:cs typeface="Times New Roman" pitchFamily="18" charset="0"/>
              </a:rPr>
              <a:t> </a:t>
            </a:r>
            <a:r>
              <a:rPr lang="en-US" sz="2400">
                <a:solidFill>
                  <a:schemeClr val="accent3">
                    <a:lumMod val="75000"/>
                  </a:schemeClr>
                </a:solidFill>
                <a:latin typeface="Times New Roman" pitchFamily="18" charset="0"/>
                <a:cs typeface="Times New Roman" pitchFamily="18" charset="0"/>
              </a:rPr>
              <a:t>Định nghĩa:</a:t>
            </a:r>
          </a:p>
          <a:p>
            <a:pPr marL="342900" indent="-342900">
              <a:buFont typeface="Arial" pitchFamily="34" charset="0"/>
              <a:buChar char="•"/>
            </a:pPr>
            <a:r>
              <a:rPr lang="en-US" sz="2400">
                <a:latin typeface="Times New Roman" pitchFamily="18" charset="0"/>
                <a:cs typeface="Times New Roman" pitchFamily="18" charset="0"/>
              </a:rPr>
              <a:t>Là dạng tổn thương viêm da mạn tính do mẫn cảm đặc hiệu với IgE với các dị nguyên trong không khí.</a:t>
            </a:r>
          </a:p>
          <a:p>
            <a:r>
              <a:rPr lang="vi-VN" sz="2400" smtClean="0">
                <a:solidFill>
                  <a:schemeClr val="accent3">
                    <a:lumMod val="75000"/>
                  </a:schemeClr>
                </a:solidFill>
                <a:latin typeface="Times New Roman" pitchFamily="18" charset="0"/>
                <a:cs typeface="Times New Roman" pitchFamily="18" charset="0"/>
              </a:rPr>
              <a:t>b) </a:t>
            </a:r>
            <a:r>
              <a:rPr lang="en-US" sz="2400" smtClean="0">
                <a:solidFill>
                  <a:schemeClr val="accent3">
                    <a:lumMod val="75000"/>
                  </a:schemeClr>
                </a:solidFill>
                <a:latin typeface="Times New Roman" pitchFamily="18" charset="0"/>
                <a:cs typeface="Times New Roman" pitchFamily="18" charset="0"/>
              </a:rPr>
              <a:t>Dịch </a:t>
            </a:r>
            <a:r>
              <a:rPr lang="en-US" sz="2400">
                <a:solidFill>
                  <a:schemeClr val="accent3">
                    <a:lumMod val="75000"/>
                  </a:schemeClr>
                </a:solidFill>
                <a:latin typeface="Times New Roman" pitchFamily="18" charset="0"/>
                <a:cs typeface="Times New Roman" pitchFamily="18" charset="0"/>
              </a:rPr>
              <a:t>tễ học:</a:t>
            </a:r>
          </a:p>
          <a:p>
            <a:pPr marL="342900" indent="-342900">
              <a:buFont typeface="Arial" pitchFamily="34" charset="0"/>
              <a:buChar char="•"/>
            </a:pPr>
            <a:r>
              <a:rPr lang="en-US" sz="2400">
                <a:latin typeface="Times New Roman" pitchFamily="18" charset="0"/>
                <a:cs typeface="Times New Roman" pitchFamily="18" charset="0"/>
              </a:rPr>
              <a:t>15-30% ở trẻ </a:t>
            </a:r>
            <a:r>
              <a:rPr lang="en-US" sz="2400" smtClean="0">
                <a:latin typeface="Times New Roman" pitchFamily="18" charset="0"/>
                <a:cs typeface="Times New Roman" pitchFamily="18" charset="0"/>
              </a:rPr>
              <a:t>em</a:t>
            </a:r>
            <a:r>
              <a:rPr lang="vi-VN" sz="2400" smtClean="0">
                <a:latin typeface="Times New Roman" pitchFamily="18" charset="0"/>
                <a:cs typeface="Times New Roman" pitchFamily="18" charset="0"/>
              </a:rPr>
              <a:t> (35% do hen)</a:t>
            </a:r>
            <a:endParaRPr lang="en-US" sz="2400">
              <a:latin typeface="Times New Roman" pitchFamily="18" charset="0"/>
              <a:cs typeface="Times New Roman" pitchFamily="18" charset="0"/>
            </a:endParaRPr>
          </a:p>
          <a:p>
            <a:pPr marL="342900" indent="-342900">
              <a:buFont typeface="Arial" pitchFamily="34" charset="0"/>
              <a:buChar char="•"/>
            </a:pPr>
            <a:r>
              <a:rPr lang="en-US" sz="2400">
                <a:latin typeface="Times New Roman" pitchFamily="18" charset="0"/>
                <a:cs typeface="Times New Roman" pitchFamily="18" charset="0"/>
              </a:rPr>
              <a:t>2-10% ở người lớn</a:t>
            </a:r>
          </a:p>
          <a:p>
            <a:pPr marL="342900" indent="-342900">
              <a:buFont typeface="Arial" pitchFamily="34" charset="0"/>
              <a:buChar char="•"/>
            </a:pPr>
            <a:r>
              <a:rPr lang="en-US" sz="2400">
                <a:latin typeface="Times New Roman" pitchFamily="18" charset="0"/>
                <a:cs typeface="Times New Roman" pitchFamily="18" charset="0"/>
              </a:rPr>
              <a:t>Có yếu tố di truyền</a:t>
            </a:r>
          </a:p>
          <a:p>
            <a:pPr marL="342900" indent="-342900">
              <a:buFont typeface="Arial" pitchFamily="34" charset="0"/>
              <a:buChar char="•"/>
            </a:pPr>
            <a:r>
              <a:rPr lang="en-US" sz="2400">
                <a:latin typeface="Times New Roman" pitchFamily="18" charset="0"/>
                <a:cs typeface="Times New Roman" pitchFamily="18" charset="0"/>
              </a:rPr>
              <a:t>Xuất hiện ở người có bệnh dị ứng khác.</a:t>
            </a:r>
          </a:p>
          <a:p>
            <a:r>
              <a:rPr lang="vi-VN" sz="2400" smtClean="0">
                <a:solidFill>
                  <a:schemeClr val="accent3">
                    <a:lumMod val="75000"/>
                  </a:schemeClr>
                </a:solidFill>
                <a:latin typeface="Times New Roman" pitchFamily="18" charset="0"/>
                <a:cs typeface="Times New Roman" pitchFamily="18" charset="0"/>
              </a:rPr>
              <a:t>c) </a:t>
            </a:r>
            <a:r>
              <a:rPr lang="en-US" sz="2400" smtClean="0">
                <a:solidFill>
                  <a:schemeClr val="accent3">
                    <a:lumMod val="75000"/>
                  </a:schemeClr>
                </a:solidFill>
                <a:latin typeface="Times New Roman" pitchFamily="18" charset="0"/>
                <a:cs typeface="Times New Roman" pitchFamily="18" charset="0"/>
              </a:rPr>
              <a:t>Triệu </a:t>
            </a:r>
            <a:r>
              <a:rPr lang="en-US" sz="2400">
                <a:solidFill>
                  <a:schemeClr val="accent3">
                    <a:lumMod val="75000"/>
                  </a:schemeClr>
                </a:solidFill>
                <a:latin typeface="Times New Roman" pitchFamily="18" charset="0"/>
                <a:cs typeface="Times New Roman" pitchFamily="18" charset="0"/>
              </a:rPr>
              <a:t>chứng</a:t>
            </a:r>
            <a:r>
              <a:rPr lang="en-US" sz="2400">
                <a:latin typeface="Times New Roman" pitchFamily="18" charset="0"/>
                <a:cs typeface="Times New Roman" pitchFamily="18" charset="0"/>
              </a:rPr>
              <a:t>: Có 4 giai đoạn</a:t>
            </a:r>
          </a:p>
          <a:p>
            <a:r>
              <a:rPr lang="en-US" sz="2400">
                <a:latin typeface="Times New Roman" pitchFamily="18" charset="0"/>
                <a:cs typeface="Times New Roman" pitchFamily="18" charset="0"/>
              </a:rPr>
              <a:t>Giai đoạn đỏ da </a:t>
            </a:r>
            <a:r>
              <a:rPr lang="en-US" sz="2400" b="1" smtClean="0">
                <a:solidFill>
                  <a:srgbClr val="00B050"/>
                </a:solidFill>
                <a:latin typeface="Times New Roman" pitchFamily="18" charset="0"/>
                <a:cs typeface="Times New Roman" pitchFamily="18" charset="0"/>
                <a:sym typeface="Wingdings"/>
              </a:rPr>
              <a:t></a:t>
            </a:r>
            <a:r>
              <a:rPr lang="en-US" sz="2400" smtClean="0">
                <a:latin typeface="Times New Roman" pitchFamily="18" charset="0"/>
                <a:cs typeface="Times New Roman" pitchFamily="18" charset="0"/>
              </a:rPr>
              <a:t>Giai </a:t>
            </a:r>
            <a:r>
              <a:rPr lang="en-US" sz="2400">
                <a:latin typeface="Times New Roman" pitchFamily="18" charset="0"/>
                <a:cs typeface="Times New Roman" pitchFamily="18" charset="0"/>
              </a:rPr>
              <a:t>đoạn hình thành các </a:t>
            </a:r>
            <a:r>
              <a:rPr lang="en-US" sz="2400" smtClean="0">
                <a:latin typeface="Times New Roman" pitchFamily="18" charset="0"/>
                <a:cs typeface="Times New Roman" pitchFamily="18" charset="0"/>
              </a:rPr>
              <a:t>bọng</a:t>
            </a:r>
            <a:r>
              <a:rPr lang="vi-VN" sz="2400">
                <a:latin typeface="Times New Roman" pitchFamily="18" charset="0"/>
                <a:cs typeface="Times New Roman" pitchFamily="18" charset="0"/>
              </a:rPr>
              <a:t> </a:t>
            </a:r>
            <a:r>
              <a:rPr lang="vi-VN" sz="2400" smtClean="0">
                <a:latin typeface="Times New Roman" pitchFamily="18" charset="0"/>
                <a:cs typeface="Times New Roman" pitchFamily="18" charset="0"/>
              </a:rPr>
              <a:t>nướ</a:t>
            </a:r>
            <a:r>
              <a:rPr lang="en-US" sz="2400" smtClean="0">
                <a:latin typeface="Times New Roman" pitchFamily="18" charset="0"/>
                <a:cs typeface="Times New Roman" pitchFamily="18" charset="0"/>
              </a:rPr>
              <a:t>c</a:t>
            </a:r>
            <a:endParaRPr lang="en-US" sz="2400">
              <a:latin typeface="Times New Roman" pitchFamily="18" charset="0"/>
              <a:cs typeface="Times New Roman" pitchFamily="18" charset="0"/>
            </a:endParaRPr>
          </a:p>
          <a:p>
            <a:r>
              <a:rPr lang="en-US" sz="2400">
                <a:solidFill>
                  <a:srgbClr val="00B050"/>
                </a:solidFill>
                <a:latin typeface="Times New Roman" pitchFamily="18" charset="0"/>
                <a:cs typeface="Times New Roman" pitchFamily="18" charset="0"/>
              </a:rPr>
              <a:t>    </a:t>
            </a:r>
            <a:r>
              <a:rPr lang="en-US" sz="2400" smtClean="0">
                <a:solidFill>
                  <a:srgbClr val="00B050"/>
                </a:solidFill>
                <a:latin typeface="Times New Roman" pitchFamily="18" charset="0"/>
                <a:cs typeface="Times New Roman" pitchFamily="18" charset="0"/>
                <a:sym typeface="Wingdings"/>
              </a:rPr>
              <a:t></a:t>
            </a:r>
            <a:r>
              <a:rPr lang="en-US" sz="2400" smtClean="0">
                <a:solidFill>
                  <a:srgbClr val="00B050"/>
                </a:solidFill>
                <a:latin typeface="Times New Roman" pitchFamily="18" charset="0"/>
                <a:cs typeface="Times New Roman" pitchFamily="18" charset="0"/>
              </a:rPr>
              <a:t> </a:t>
            </a:r>
            <a:r>
              <a:rPr lang="en-US" sz="2400">
                <a:latin typeface="Times New Roman" pitchFamily="18" charset="0"/>
                <a:cs typeface="Times New Roman" pitchFamily="18" charset="0"/>
              </a:rPr>
              <a:t>Giai đoạn rỉ nước và bội nhiễm</a:t>
            </a:r>
            <a:r>
              <a:rPr lang="en-US" sz="2400">
                <a:solidFill>
                  <a:srgbClr val="00B050"/>
                </a:solidFill>
                <a:latin typeface="Times New Roman" pitchFamily="18" charset="0"/>
                <a:cs typeface="Times New Roman" pitchFamily="18" charset="0"/>
              </a:rPr>
              <a:t> </a:t>
            </a:r>
            <a:r>
              <a:rPr lang="en-US" sz="2400" smtClean="0">
                <a:solidFill>
                  <a:srgbClr val="00B050"/>
                </a:solidFill>
                <a:latin typeface="Times New Roman" pitchFamily="18" charset="0"/>
                <a:cs typeface="Times New Roman" pitchFamily="18" charset="0"/>
                <a:sym typeface="Wingdings"/>
              </a:rPr>
              <a:t></a:t>
            </a:r>
            <a:r>
              <a:rPr lang="en-US" sz="2400" smtClean="0">
                <a:solidFill>
                  <a:srgbClr val="00B050"/>
                </a:solidFill>
                <a:latin typeface="Times New Roman" pitchFamily="18" charset="0"/>
                <a:cs typeface="Times New Roman" pitchFamily="18" charset="0"/>
              </a:rPr>
              <a:t>   </a:t>
            </a:r>
            <a:r>
              <a:rPr lang="en-US" sz="2400">
                <a:latin typeface="Times New Roman" pitchFamily="18" charset="0"/>
                <a:cs typeface="Times New Roman" pitchFamily="18" charset="0"/>
              </a:rPr>
              <a:t>Giai đoạn đóng vảy.</a:t>
            </a:r>
          </a:p>
          <a:p>
            <a:pPr marL="514350" lvl="0" indent="-514350" latinLnBrk="0">
              <a:lnSpc>
                <a:spcPct val="150000"/>
              </a:lnSpc>
              <a:buFont typeface="Wingdings" pitchFamily="2" charset="2"/>
              <a:buChar char="v"/>
            </a:pPr>
            <a:endParaRPr lang="en-US" sz="240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308160700"/>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276251"/>
            <a:ext cx="2365375" cy="353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vi-VN" sz="3500"/>
              <a:t>4. Một số bệnh dị ứng thường gặp</a:t>
            </a:r>
            <a:endParaRPr lang="en-GB" sz="3500">
              <a:latin typeface="Times New Roman" pitchFamily="18" charset="0"/>
              <a:cs typeface="Times New Roman" pitchFamily="18" charset="0"/>
            </a:endParaRPr>
          </a:p>
        </p:txBody>
      </p:sp>
      <p:sp>
        <p:nvSpPr>
          <p:cNvPr id="3" name="Content Placeholder 2"/>
          <p:cNvSpPr>
            <a:spLocks noGrp="1"/>
          </p:cNvSpPr>
          <p:nvPr>
            <p:ph idx="1"/>
          </p:nvPr>
        </p:nvSpPr>
        <p:spPr>
          <a:xfrm>
            <a:off x="323528" y="1268760"/>
            <a:ext cx="8229600" cy="460648"/>
          </a:xfrm>
        </p:spPr>
        <p:txBody>
          <a:bodyPr/>
          <a:lstStyle/>
          <a:p>
            <a:r>
              <a:rPr lang="vi-VN" sz="2400" smtClean="0">
                <a:solidFill>
                  <a:schemeClr val="accent3">
                    <a:lumMod val="75000"/>
                  </a:schemeClr>
                </a:solidFill>
                <a:latin typeface="+mj-lt"/>
              </a:rPr>
              <a:t>d) Chuẩn đoán: </a:t>
            </a:r>
            <a:r>
              <a:rPr lang="vi-VN" sz="2400" smtClean="0">
                <a:latin typeface="+mj-lt"/>
              </a:rPr>
              <a:t>T/Chuẩn chính( Ngứa da); T/chuẩn phụ( Tiền sử viêm da, khô da , chàm hóa,...</a:t>
            </a:r>
            <a:endParaRPr lang="en-GB" sz="2400">
              <a:latin typeface="+mj-lt"/>
            </a:endParaRPr>
          </a:p>
        </p:txBody>
      </p:sp>
      <p:sp>
        <p:nvSpPr>
          <p:cNvPr id="4" name="Content Placeholder 3"/>
          <p:cNvSpPr>
            <a:spLocks noGrp="1"/>
          </p:cNvSpPr>
          <p:nvPr>
            <p:ph idx="10"/>
          </p:nvPr>
        </p:nvSpPr>
        <p:spPr>
          <a:xfrm>
            <a:off x="3666" y="1988840"/>
            <a:ext cx="8229600" cy="3600400"/>
          </a:xfrm>
        </p:spPr>
        <p:txBody>
          <a:bodyPr/>
          <a:lstStyle/>
          <a:p>
            <a:r>
              <a:rPr lang="vi-VN" sz="2400" smtClean="0">
                <a:solidFill>
                  <a:schemeClr val="accent3">
                    <a:lumMod val="75000"/>
                  </a:schemeClr>
                </a:solidFill>
                <a:latin typeface="+mj-lt"/>
              </a:rPr>
              <a:t>e) Điều trị:</a:t>
            </a:r>
          </a:p>
          <a:p>
            <a:pPr marL="342900" indent="-342900">
              <a:buFont typeface="Arial" pitchFamily="34" charset="0"/>
              <a:buChar char="•"/>
            </a:pPr>
            <a:r>
              <a:rPr lang="en-US" sz="2400">
                <a:latin typeface="Times New Roman" pitchFamily="18" charset="0"/>
                <a:cs typeface="Times New Roman" pitchFamily="18" charset="0"/>
              </a:rPr>
              <a:t>Chống viêm: bôi corticosteroid (betamethasone,…)</a:t>
            </a:r>
          </a:p>
          <a:p>
            <a:pPr marL="342900" indent="-342900">
              <a:buFont typeface="Arial" pitchFamily="34" charset="0"/>
              <a:buChar char="•"/>
            </a:pPr>
            <a:r>
              <a:rPr lang="en-US" sz="2400">
                <a:latin typeface="Times New Roman" pitchFamily="18" charset="0"/>
                <a:cs typeface="Times New Roman" pitchFamily="18" charset="0"/>
              </a:rPr>
              <a:t>Chống bội nhiễm (triclosan, chlorhexidine)</a:t>
            </a:r>
          </a:p>
          <a:p>
            <a:pPr marL="342900" indent="-342900">
              <a:buFont typeface="Arial" pitchFamily="34" charset="0"/>
              <a:buChar char="•"/>
            </a:pPr>
            <a:r>
              <a:rPr lang="en-US" sz="2400">
                <a:latin typeface="Times New Roman" pitchFamily="18" charset="0"/>
                <a:cs typeface="Times New Roman" pitchFamily="18" charset="0"/>
              </a:rPr>
              <a:t>Điều trị khô da (tacrolimu)</a:t>
            </a:r>
          </a:p>
          <a:p>
            <a:pPr marL="342900" indent="-342900">
              <a:buFont typeface="Arial" pitchFamily="34" charset="0"/>
              <a:buChar char="•"/>
            </a:pPr>
            <a:r>
              <a:rPr lang="en-US" sz="2400">
                <a:latin typeface="Times New Roman" pitchFamily="18" charset="0"/>
                <a:cs typeface="Times New Roman" pitchFamily="18" charset="0"/>
              </a:rPr>
              <a:t>Điều trị giảm ngứa (promethazine)</a:t>
            </a:r>
          </a:p>
          <a:p>
            <a:endParaRPr lang="vi-VN" sz="2400" smtClean="0">
              <a:latin typeface="+mj-lt"/>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505473"/>
            <a:ext cx="37306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7859" y="4581128"/>
            <a:ext cx="35052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532391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vi-VN" smtClean="0">
                <a:solidFill>
                  <a:srgbClr val="FF0000"/>
                </a:solidFill>
              </a:rPr>
              <a:t>Tên thành viên- nhóm 2-K20YDH8:</a:t>
            </a:r>
            <a:br>
              <a:rPr lang="vi-VN" smtClean="0">
                <a:solidFill>
                  <a:srgbClr val="FF0000"/>
                </a:solidFill>
              </a:rPr>
            </a:br>
            <a:endParaRPr lang="en-GB">
              <a:solidFill>
                <a:srgbClr val="FF0000"/>
              </a:solidFill>
            </a:endParaRPr>
          </a:p>
        </p:txBody>
      </p:sp>
      <p:sp>
        <p:nvSpPr>
          <p:cNvPr id="3" name="Subtitle 2"/>
          <p:cNvSpPr>
            <a:spLocks noGrp="1"/>
          </p:cNvSpPr>
          <p:nvPr>
            <p:ph type="subTitle" idx="1"/>
          </p:nvPr>
        </p:nvSpPr>
        <p:spPr>
          <a:xfrm>
            <a:off x="1331640" y="3429000"/>
            <a:ext cx="6400800" cy="1752600"/>
          </a:xfrm>
        </p:spPr>
        <p:txBody>
          <a:bodyPr>
            <a:normAutofit fontScale="70000" lnSpcReduction="20000"/>
          </a:bodyPr>
          <a:lstStyle/>
          <a:p>
            <a:r>
              <a:rPr lang="vi-VN" smtClean="0">
                <a:solidFill>
                  <a:schemeClr val="tx1">
                    <a:lumMod val="85000"/>
                    <a:lumOff val="15000"/>
                  </a:schemeClr>
                </a:solidFill>
              </a:rPr>
              <a:t>Trương Thị Lệ Quỳnh</a:t>
            </a:r>
          </a:p>
          <a:p>
            <a:r>
              <a:rPr lang="vi-VN" smtClean="0">
                <a:solidFill>
                  <a:schemeClr val="tx1">
                    <a:lumMod val="85000"/>
                    <a:lumOff val="15000"/>
                  </a:schemeClr>
                </a:solidFill>
              </a:rPr>
              <a:t>Nguyễn Thị Hà Phương</a:t>
            </a:r>
          </a:p>
          <a:p>
            <a:r>
              <a:rPr lang="vi-VN" smtClean="0">
                <a:solidFill>
                  <a:schemeClr val="tx1">
                    <a:lumMod val="85000"/>
                    <a:lumOff val="15000"/>
                  </a:schemeClr>
                </a:solidFill>
              </a:rPr>
              <a:t>Lê Nguyễn Phương Duyên</a:t>
            </a:r>
          </a:p>
          <a:p>
            <a:r>
              <a:rPr lang="vi-VN" smtClean="0">
                <a:solidFill>
                  <a:schemeClr val="tx1">
                    <a:lumMod val="85000"/>
                    <a:lumOff val="15000"/>
                  </a:schemeClr>
                </a:solidFill>
              </a:rPr>
              <a:t>Nguyễn Thị Châu Thảo</a:t>
            </a:r>
          </a:p>
          <a:p>
            <a:r>
              <a:rPr lang="vi-VN" smtClean="0">
                <a:solidFill>
                  <a:schemeClr val="tx1">
                    <a:lumMod val="85000"/>
                    <a:lumOff val="15000"/>
                  </a:schemeClr>
                </a:solidFill>
              </a:rPr>
              <a:t>Lâm Đức Dũng</a:t>
            </a:r>
            <a:endParaRPr lang="en-GB">
              <a:solidFill>
                <a:schemeClr val="tx1">
                  <a:lumMod val="85000"/>
                  <a:lumOff val="15000"/>
                </a:schemeClr>
              </a:solidFill>
            </a:endParaRPr>
          </a:p>
        </p:txBody>
      </p:sp>
    </p:spTree>
    <p:extLst>
      <p:ext uri="{BB962C8B-B14F-4D97-AF65-F5344CB8AC3E}">
        <p14:creationId xmlns:p14="http://schemas.microsoft.com/office/powerpoint/2010/main" val="2715013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500">
                <a:latin typeface="+mj-lt"/>
              </a:rPr>
              <a:t>4. Một số bệnh dị ứng thường gặp</a:t>
            </a:r>
            <a:endParaRPr lang="en-GB" sz="3500">
              <a:latin typeface="+mj-lt"/>
            </a:endParaRPr>
          </a:p>
        </p:txBody>
      </p:sp>
      <p:sp>
        <p:nvSpPr>
          <p:cNvPr id="3" name="Content Placeholder 2"/>
          <p:cNvSpPr>
            <a:spLocks noGrp="1"/>
          </p:cNvSpPr>
          <p:nvPr>
            <p:ph idx="1"/>
          </p:nvPr>
        </p:nvSpPr>
        <p:spPr>
          <a:xfrm>
            <a:off x="179512" y="1484784"/>
            <a:ext cx="8352928" cy="504056"/>
          </a:xfrm>
        </p:spPr>
        <p:txBody>
          <a:bodyPr/>
          <a:lstStyle/>
          <a:p>
            <a:pPr marL="342900" indent="-342900">
              <a:buFont typeface="Wingdings" pitchFamily="2" charset="2"/>
              <a:buChar char="Ø"/>
            </a:pPr>
            <a:r>
              <a:rPr lang="vi-VN" sz="2800">
                <a:solidFill>
                  <a:srgbClr val="FF0000"/>
                </a:solidFill>
                <a:latin typeface="+mj-lt"/>
              </a:rPr>
              <a:t>Viêm mao mạch dị ứng: </a:t>
            </a:r>
            <a:r>
              <a:rPr lang="vi-VN" sz="2800" smtClean="0">
                <a:solidFill>
                  <a:schemeClr val="tx1">
                    <a:lumMod val="85000"/>
                    <a:lumOff val="15000"/>
                  </a:schemeClr>
                </a:solidFill>
                <a:latin typeface="+mj-lt"/>
              </a:rPr>
              <a:t>(</a:t>
            </a:r>
            <a:r>
              <a:rPr lang="vi-VN" sz="2800" smtClean="0">
                <a:solidFill>
                  <a:srgbClr val="FF0000"/>
                </a:solidFill>
                <a:latin typeface="+mj-lt"/>
              </a:rPr>
              <a:t> </a:t>
            </a:r>
            <a:r>
              <a:rPr lang="vi-VN" sz="2800">
                <a:solidFill>
                  <a:schemeClr val="tx1">
                    <a:lumMod val="85000"/>
                    <a:lumOff val="15000"/>
                  </a:schemeClr>
                </a:solidFill>
                <a:latin typeface="+mj-lt"/>
              </a:rPr>
              <a:t>Hội chứng viêm mạch </a:t>
            </a:r>
            <a:r>
              <a:rPr lang="vi-VN" sz="2800" smtClean="0">
                <a:solidFill>
                  <a:schemeClr val="tx1">
                    <a:lumMod val="85000"/>
                    <a:lumOff val="15000"/>
                  </a:schemeClr>
                </a:solidFill>
                <a:latin typeface="+mj-lt"/>
              </a:rPr>
              <a:t>         schonlein-Henouch, ban xuất huyết dạng thấp,ban xuất dạng phản vệ...)</a:t>
            </a:r>
            <a:endParaRPr lang="en-GB" sz="2800">
              <a:solidFill>
                <a:schemeClr val="tx1">
                  <a:lumMod val="85000"/>
                  <a:lumOff val="15000"/>
                </a:schemeClr>
              </a:solidFill>
              <a:latin typeface="+mj-lt"/>
            </a:endParaRPr>
          </a:p>
        </p:txBody>
      </p:sp>
      <p:sp>
        <p:nvSpPr>
          <p:cNvPr id="4" name="Content Placeholder 3"/>
          <p:cNvSpPr>
            <a:spLocks noGrp="1"/>
          </p:cNvSpPr>
          <p:nvPr>
            <p:ph idx="10"/>
          </p:nvPr>
        </p:nvSpPr>
        <p:spPr>
          <a:xfrm>
            <a:off x="395536" y="2420888"/>
            <a:ext cx="8748464" cy="4032448"/>
          </a:xfrm>
        </p:spPr>
        <p:txBody>
          <a:bodyPr/>
          <a:lstStyle/>
          <a:p>
            <a:pPr marL="457200" indent="-457200">
              <a:buAutoNum type="alphaLcParenR"/>
            </a:pPr>
            <a:r>
              <a:rPr lang="vi-VN" sz="2500" smtClean="0">
                <a:solidFill>
                  <a:schemeClr val="accent3">
                    <a:lumMod val="75000"/>
                  </a:schemeClr>
                </a:solidFill>
                <a:latin typeface="+mj-lt"/>
              </a:rPr>
              <a:t>Định nghĩa:</a:t>
            </a:r>
          </a:p>
          <a:p>
            <a:pPr marL="342900" indent="-342900">
              <a:buFont typeface="Arial" pitchFamily="34" charset="0"/>
              <a:buChar char="•"/>
            </a:pPr>
            <a:r>
              <a:rPr lang="vi-VN" sz="2500" smtClean="0">
                <a:latin typeface="+mj-lt"/>
              </a:rPr>
              <a:t>Là bệnh tự D/ứ không rõ căn nguyên; làm tổn thương            H/thống vi mạch cơ quan; chủ yếu :da, thận, ruột và khớp.</a:t>
            </a:r>
          </a:p>
          <a:p>
            <a:r>
              <a:rPr lang="vi-VN" sz="2500" smtClean="0">
                <a:solidFill>
                  <a:schemeClr val="accent3">
                    <a:lumMod val="75000"/>
                  </a:schemeClr>
                </a:solidFill>
                <a:latin typeface="+mj-lt"/>
              </a:rPr>
              <a:t>b)   Dịch tễ học:</a:t>
            </a:r>
          </a:p>
          <a:p>
            <a:pPr marL="457200" indent="-457200">
              <a:buFont typeface="Arial" pitchFamily="34" charset="0"/>
              <a:buChar char="•"/>
            </a:pPr>
            <a:r>
              <a:rPr lang="vi-VN" sz="2500" smtClean="0">
                <a:latin typeface="+mj-lt"/>
              </a:rPr>
              <a:t>Chủ yếu : trẻ em, thanh thiếu niên</a:t>
            </a:r>
          </a:p>
          <a:p>
            <a:pPr marL="457200" indent="-457200">
              <a:buFont typeface="Arial" pitchFamily="34" charset="0"/>
              <a:buChar char="•"/>
            </a:pPr>
            <a:r>
              <a:rPr lang="vi-VN" sz="2500" smtClean="0">
                <a:latin typeface="+mj-lt"/>
              </a:rPr>
              <a:t>Nam giới gấp 2 lần nữ giới</a:t>
            </a:r>
          </a:p>
          <a:p>
            <a:pPr marL="457200" indent="-457200">
              <a:buFont typeface="Arial" pitchFamily="34" charset="0"/>
              <a:buChar char="•"/>
            </a:pPr>
            <a:r>
              <a:rPr lang="vi-VN" sz="2500" smtClean="0">
                <a:latin typeface="+mj-lt"/>
              </a:rPr>
              <a:t>Nhiễm VR và VK</a:t>
            </a:r>
            <a:endParaRPr lang="en-GB" sz="2500">
              <a:latin typeface="+mj-l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2476" y="3645024"/>
            <a:ext cx="2448272" cy="3008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503296"/>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500" smtClean="0">
                <a:latin typeface="+mj-lt"/>
              </a:rPr>
              <a:t>4. Một số bệnh dị ứng thường gặp</a:t>
            </a:r>
            <a:endParaRPr lang="en-GB" sz="3500">
              <a:latin typeface="+mj-lt"/>
            </a:endParaRPr>
          </a:p>
        </p:txBody>
      </p:sp>
      <p:sp>
        <p:nvSpPr>
          <p:cNvPr id="3" name="Content Placeholder 2"/>
          <p:cNvSpPr>
            <a:spLocks noGrp="1"/>
          </p:cNvSpPr>
          <p:nvPr>
            <p:ph idx="1"/>
          </p:nvPr>
        </p:nvSpPr>
        <p:spPr>
          <a:xfrm>
            <a:off x="395536" y="1052736"/>
            <a:ext cx="8229600" cy="460648"/>
          </a:xfrm>
        </p:spPr>
        <p:txBody>
          <a:bodyPr/>
          <a:lstStyle/>
          <a:p>
            <a:r>
              <a:rPr lang="vi-VN" sz="2500" smtClean="0">
                <a:solidFill>
                  <a:schemeClr val="accent3">
                    <a:lumMod val="75000"/>
                  </a:schemeClr>
                </a:solidFill>
                <a:latin typeface="+mj-lt"/>
              </a:rPr>
              <a:t>C)  Điều  trị:</a:t>
            </a:r>
            <a:endParaRPr lang="en-GB" sz="2500">
              <a:solidFill>
                <a:schemeClr val="accent3">
                  <a:lumMod val="75000"/>
                </a:schemeClr>
              </a:solidFill>
              <a:latin typeface="+mj-lt"/>
            </a:endParaRPr>
          </a:p>
        </p:txBody>
      </p:sp>
      <p:sp>
        <p:nvSpPr>
          <p:cNvPr id="4" name="Content Placeholder 3"/>
          <p:cNvSpPr>
            <a:spLocks noGrp="1"/>
          </p:cNvSpPr>
          <p:nvPr>
            <p:ph idx="10"/>
          </p:nvPr>
        </p:nvSpPr>
        <p:spPr>
          <a:xfrm>
            <a:off x="191760" y="1484784"/>
            <a:ext cx="8952240" cy="3600400"/>
          </a:xfrm>
        </p:spPr>
        <p:txBody>
          <a:bodyPr/>
          <a:lstStyle/>
          <a:p>
            <a:pPr marL="342900" indent="-342900">
              <a:buFont typeface="Arial" pitchFamily="34" charset="0"/>
              <a:buChar char="•"/>
            </a:pPr>
            <a:r>
              <a:rPr lang="vi-VN" sz="2500" smtClean="0">
                <a:solidFill>
                  <a:schemeClr val="tx1">
                    <a:lumMod val="85000"/>
                    <a:lumOff val="15000"/>
                  </a:schemeClr>
                </a:solidFill>
                <a:latin typeface="Times New Roman" pitchFamily="18" charset="0"/>
                <a:cs typeface="Times New Roman" pitchFamily="18" charset="0"/>
              </a:rPr>
              <a:t>Không có điều trị đặc hiệu</a:t>
            </a:r>
          </a:p>
          <a:p>
            <a:pPr marL="342900" indent="-342900">
              <a:buFont typeface="Arial" pitchFamily="34" charset="0"/>
              <a:buChar char="•"/>
            </a:pPr>
            <a:r>
              <a:rPr lang="vi-VN" sz="2500" smtClean="0">
                <a:solidFill>
                  <a:schemeClr val="tx1">
                    <a:lumMod val="85000"/>
                    <a:lumOff val="15000"/>
                  </a:schemeClr>
                </a:solidFill>
                <a:latin typeface="Times New Roman" pitchFamily="18" charset="0"/>
                <a:cs typeface="Times New Roman" pitchFamily="18" charset="0"/>
              </a:rPr>
              <a:t>Trong GĐ cấp: nghỉ ngơi, dùng Vitamin C, Rutin</a:t>
            </a:r>
          </a:p>
          <a:p>
            <a:pPr marL="342900" indent="-342900">
              <a:buFont typeface="Arial" pitchFamily="34" charset="0"/>
              <a:buChar char="•"/>
            </a:pPr>
            <a:r>
              <a:rPr lang="vi-VN" sz="2500" smtClean="0">
                <a:solidFill>
                  <a:schemeClr val="tx1">
                    <a:lumMod val="85000"/>
                    <a:lumOff val="15000"/>
                  </a:schemeClr>
                </a:solidFill>
                <a:latin typeface="Times New Roman" pitchFamily="18" charset="0"/>
                <a:cs typeface="Times New Roman" pitchFamily="18" charset="0"/>
              </a:rPr>
              <a:t>Dùng thuốc chống viêm, giảm đau (sưng khớp): paracetamol,  prednisolon (corticoid). Dùng đơn độc/ kết hợp thuốc Ứ/C MD</a:t>
            </a:r>
          </a:p>
          <a:p>
            <a:endParaRPr lang="vi-VN" sz="2500" smtClean="0">
              <a:solidFill>
                <a:schemeClr val="tx1">
                  <a:lumMod val="85000"/>
                  <a:lumOff val="15000"/>
                </a:schemeClr>
              </a:solidFill>
              <a:latin typeface="Times New Roman" pitchFamily="18" charset="0"/>
              <a:cs typeface="Times New Roman" pitchFamily="18" charset="0"/>
            </a:endParaRPr>
          </a:p>
          <a:p>
            <a:endParaRPr lang="vi-VN" sz="2500" smtClean="0">
              <a:solidFill>
                <a:schemeClr val="tx1">
                  <a:lumMod val="85000"/>
                  <a:lumOff val="15000"/>
                </a:schemeClr>
              </a:solidFill>
              <a:latin typeface="Times New Roman" pitchFamily="18" charset="0"/>
              <a:cs typeface="Times New Roman" pitchFamily="18" charset="0"/>
            </a:endParaRPr>
          </a:p>
          <a:p>
            <a:endParaRPr lang="vi-VN" sz="2500">
              <a:solidFill>
                <a:schemeClr val="tx1">
                  <a:lumMod val="85000"/>
                  <a:lumOff val="15000"/>
                </a:schemeClr>
              </a:solidFill>
              <a:latin typeface="Times New Roman" pitchFamily="18" charset="0"/>
              <a:cs typeface="Times New Roman" pitchFamily="18" charset="0"/>
            </a:endParaRPr>
          </a:p>
          <a:p>
            <a:endParaRPr lang="vi-VN" sz="2500" smtClean="0">
              <a:solidFill>
                <a:schemeClr val="tx1">
                  <a:lumMod val="85000"/>
                  <a:lumOff val="15000"/>
                </a:schemeClr>
              </a:solidFill>
              <a:latin typeface="Times New Roman" pitchFamily="18" charset="0"/>
              <a:cs typeface="Times New Roman" pitchFamily="18" charset="0"/>
            </a:endParaRPr>
          </a:p>
          <a:p>
            <a:endParaRPr lang="vi-VN" sz="2500">
              <a:solidFill>
                <a:schemeClr val="accent3">
                  <a:lumMod val="50000"/>
                </a:schemeClr>
              </a:solidFill>
              <a:latin typeface="Times New Roman" pitchFamily="18" charset="0"/>
              <a:cs typeface="Times New Roman" pitchFamily="18" charset="0"/>
            </a:endParaRPr>
          </a:p>
          <a:p>
            <a:r>
              <a:rPr lang="vi-VN" sz="2500" smtClean="0">
                <a:solidFill>
                  <a:schemeClr val="accent3">
                    <a:lumMod val="50000"/>
                  </a:schemeClr>
                </a:solidFill>
                <a:latin typeface="Times New Roman" pitchFamily="18" charset="0"/>
                <a:cs typeface="Times New Roman" pitchFamily="18" charset="0"/>
              </a:rPr>
              <a:t>d) Một số bệnh dị ứng: </a:t>
            </a:r>
            <a:endParaRPr lang="vi-VN" sz="2500">
              <a:solidFill>
                <a:schemeClr val="tx1">
                  <a:lumMod val="85000"/>
                  <a:lumOff val="15000"/>
                </a:schemeClr>
              </a:solidFill>
              <a:latin typeface="Times New Roman" pitchFamily="18" charset="0"/>
              <a:cs typeface="Times New Roman" pitchFamily="18" charset="0"/>
            </a:endParaRPr>
          </a:p>
          <a:p>
            <a:endParaRPr lang="vi-VN" sz="2500">
              <a:solidFill>
                <a:schemeClr val="tx1">
                  <a:lumMod val="85000"/>
                  <a:lumOff val="15000"/>
                </a:schemeClr>
              </a:solidFill>
              <a:latin typeface="Times New Roman" pitchFamily="18" charset="0"/>
              <a:cs typeface="Times New Roman" pitchFamily="18" charset="0"/>
            </a:endParaRPr>
          </a:p>
        </p:txBody>
      </p:sp>
      <p:pic>
        <p:nvPicPr>
          <p:cNvPr id="5" name="Picture 3" descr="F:\bệnh lý học\paracetamo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3538195"/>
            <a:ext cx="2376264" cy="13282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bệnh lý học\Prednison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995" y="3342276"/>
            <a:ext cx="2137325" cy="21373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851920" y="5062269"/>
            <a:ext cx="4320480" cy="1631216"/>
          </a:xfrm>
          <a:prstGeom prst="rect">
            <a:avLst/>
          </a:prstGeom>
          <a:noFill/>
        </p:spPr>
        <p:txBody>
          <a:bodyPr wrap="square" rtlCol="0">
            <a:spAutoFit/>
          </a:bodyPr>
          <a:lstStyle/>
          <a:p>
            <a:pPr marL="285750" indent="-285750">
              <a:buFont typeface="Arial" pitchFamily="34" charset="0"/>
              <a:buChar char="•"/>
            </a:pPr>
            <a:r>
              <a:rPr lang="vi-VN" sz="2500" smtClean="0">
                <a:latin typeface="+mj-lt"/>
              </a:rPr>
              <a:t>Hen PQ dị ứng</a:t>
            </a:r>
          </a:p>
          <a:p>
            <a:pPr marL="285750" indent="-285750">
              <a:buFont typeface="Arial" pitchFamily="34" charset="0"/>
              <a:buChar char="•"/>
            </a:pPr>
            <a:r>
              <a:rPr lang="vi-VN" sz="2500" smtClean="0">
                <a:latin typeface="+mj-lt"/>
              </a:rPr>
              <a:t>Sốc phản vệ</a:t>
            </a:r>
          </a:p>
          <a:p>
            <a:pPr marL="285750" indent="-285750">
              <a:buFont typeface="Arial" pitchFamily="34" charset="0"/>
              <a:buChar char="•"/>
            </a:pPr>
            <a:r>
              <a:rPr lang="vi-VN" sz="2500" smtClean="0">
                <a:latin typeface="+mj-lt"/>
              </a:rPr>
              <a:t>Lupus ban đỏ H/thống</a:t>
            </a:r>
          </a:p>
          <a:p>
            <a:pPr marL="285750" indent="-285750">
              <a:buFont typeface="Arial" pitchFamily="34" charset="0"/>
              <a:buChar char="•"/>
            </a:pPr>
            <a:r>
              <a:rPr lang="vi-VN" sz="2500" smtClean="0">
                <a:latin typeface="+mj-lt"/>
              </a:rPr>
              <a:t>Xơ cứng  bì </a:t>
            </a:r>
            <a:endParaRPr lang="en-GB" sz="2500">
              <a:latin typeface="+mj-lt"/>
            </a:endParaRPr>
          </a:p>
        </p:txBody>
      </p:sp>
    </p:spTree>
    <p:extLst>
      <p:ext uri="{BB962C8B-B14F-4D97-AF65-F5344CB8AC3E}">
        <p14:creationId xmlns:p14="http://schemas.microsoft.com/office/powerpoint/2010/main" val="2141451171"/>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51520" y="2060848"/>
            <a:ext cx="8388424" cy="258532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vi-VN" sz="5400" b="1" cap="all" spc="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Cảm ơn thầy và các bạn</a:t>
            </a:r>
          </a:p>
          <a:p>
            <a:pPr algn="ctr"/>
            <a:r>
              <a:rPr lang="vi-VN" sz="54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Đã theo dõi</a:t>
            </a:r>
            <a:endParaRPr lang="en-US" sz="5400"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51646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857250" indent="-857250">
              <a:buFont typeface="+mj-lt"/>
              <a:buAutoNum type="alphaUcPeriod"/>
            </a:pPr>
            <a:r>
              <a:rPr lang="en-US" altLang="ko-KR" sz="3500" smtClean="0"/>
              <a:t> </a:t>
            </a:r>
            <a:r>
              <a:rPr lang="vi-VN" altLang="ko-KR" sz="3500" smtClean="0">
                <a:latin typeface="+mj-lt"/>
              </a:rPr>
              <a:t>ĐẠI CƯƠNG</a:t>
            </a:r>
            <a:endParaRPr lang="ko-KR" altLang="en-US" sz="3500">
              <a:latin typeface="+mj-lt"/>
            </a:endParaRPr>
          </a:p>
        </p:txBody>
      </p:sp>
      <p:sp>
        <p:nvSpPr>
          <p:cNvPr id="6" name="Content Placeholder 5"/>
          <p:cNvSpPr>
            <a:spLocks noGrp="1"/>
          </p:cNvSpPr>
          <p:nvPr>
            <p:ph idx="1"/>
          </p:nvPr>
        </p:nvSpPr>
        <p:spPr>
          <a:xfrm>
            <a:off x="323528" y="1196752"/>
            <a:ext cx="8229600" cy="460648"/>
          </a:xfrm>
        </p:spPr>
        <p:txBody>
          <a:bodyPr/>
          <a:lstStyle/>
          <a:p>
            <a:pPr marL="514350" lvl="0" indent="-514350">
              <a:buFont typeface="+mj-lt"/>
              <a:buAutoNum type="arabicPeriod"/>
            </a:pPr>
            <a:r>
              <a:rPr lang="vi-VN" altLang="ko-KR" sz="2800" b="1" smtClean="0">
                <a:latin typeface="+mj-lt"/>
              </a:rPr>
              <a:t>Định nghĩa: </a:t>
            </a:r>
            <a:endParaRPr lang="en-US" altLang="ko-KR" sz="2800" b="1">
              <a:solidFill>
                <a:schemeClr val="tx1">
                  <a:lumMod val="75000"/>
                  <a:lumOff val="25000"/>
                </a:schemeClr>
              </a:solidFill>
              <a:latin typeface="+mj-lt"/>
            </a:endParaRPr>
          </a:p>
        </p:txBody>
      </p:sp>
      <p:sp>
        <p:nvSpPr>
          <p:cNvPr id="7" name="Content Placeholder 6"/>
          <p:cNvSpPr>
            <a:spLocks noGrp="1"/>
          </p:cNvSpPr>
          <p:nvPr>
            <p:ph idx="10"/>
          </p:nvPr>
        </p:nvSpPr>
        <p:spPr>
          <a:xfrm>
            <a:off x="251520" y="1700808"/>
            <a:ext cx="8352928" cy="4752528"/>
          </a:xfrm>
        </p:spPr>
        <p:txBody>
          <a:bodyPr/>
          <a:lstStyle/>
          <a:p>
            <a:pPr marL="457200" indent="-457200">
              <a:buFont typeface="Arial" pitchFamily="34" charset="0"/>
              <a:buChar char="•"/>
            </a:pPr>
            <a:r>
              <a:rPr lang="vi-VN" altLang="ko-KR" sz="2600" smtClean="0">
                <a:latin typeface="Times New Roman" pitchFamily="18" charset="0"/>
                <a:cs typeface="Times New Roman" pitchFamily="18" charset="0"/>
              </a:rPr>
              <a:t>Là Phản ứng miễn dịch với ‘dị nguyên’          rối loạn, tổn thương cơ quan tổ chức.</a:t>
            </a:r>
          </a:p>
          <a:p>
            <a:pPr marL="457200" indent="-457200">
              <a:buFont typeface="Arial" pitchFamily="34" charset="0"/>
              <a:buChar char="•"/>
            </a:pPr>
            <a:r>
              <a:rPr lang="vi-VN" altLang="ko-KR" sz="2600" smtClean="0">
                <a:latin typeface="Times New Roman" pitchFamily="18" charset="0"/>
                <a:cs typeface="Times New Roman" pitchFamily="18" charset="0"/>
              </a:rPr>
              <a:t>Khi gặp vật lạ (dị nguyên) cơ thể phản ứng bảo vệ nhưng quá mức so với bình thường gây tổn hại cơ thể 	Phản ứng </a:t>
            </a:r>
            <a:r>
              <a:rPr lang="vi-VN" altLang="ko-KR" sz="2600" u="sng" smtClean="0">
                <a:uFill>
                  <a:solidFill>
                    <a:srgbClr val="FF0000"/>
                  </a:solidFill>
                </a:uFill>
                <a:latin typeface="Times New Roman" pitchFamily="18" charset="0"/>
                <a:cs typeface="Times New Roman" pitchFamily="18" charset="0"/>
              </a:rPr>
              <a:t>dị ứng </a:t>
            </a:r>
            <a:r>
              <a:rPr lang="vi-VN" altLang="ko-KR" sz="2600" smtClean="0">
                <a:uFill>
                  <a:solidFill>
                    <a:srgbClr val="FF0000"/>
                  </a:solidFill>
                </a:uFill>
                <a:latin typeface="Times New Roman" pitchFamily="18" charset="0"/>
                <a:cs typeface="Times New Roman" pitchFamily="18" charset="0"/>
              </a:rPr>
              <a:t>(tử vong- phảnvệ).</a:t>
            </a:r>
          </a:p>
          <a:p>
            <a:pPr marL="457200" indent="-457200">
              <a:buFont typeface="Arial" pitchFamily="34" charset="0"/>
              <a:buChar char="•"/>
            </a:pPr>
            <a:r>
              <a:rPr lang="vi-VN" altLang="ko-KR" sz="2600" smtClean="0">
                <a:uFill>
                  <a:solidFill>
                    <a:srgbClr val="FF0000"/>
                  </a:solidFill>
                </a:uFill>
                <a:latin typeface="Times New Roman" pitchFamily="18" charset="0"/>
                <a:cs typeface="Times New Roman" pitchFamily="18" charset="0"/>
              </a:rPr>
              <a:t>Tùy cơ địa , yếu tố di truyền mỗi người: Cha mẹ dị ứng- con bị (50%) ; Cha /mẹ dị ứng- con bị (30%)</a:t>
            </a:r>
          </a:p>
          <a:p>
            <a:pPr marL="457200" indent="-457200" algn="just">
              <a:buFont typeface="Arial" pitchFamily="34" charset="0"/>
              <a:buChar char="•"/>
            </a:pPr>
            <a:r>
              <a:rPr lang="vi-VN" altLang="ko-KR" sz="2600" smtClean="0">
                <a:uFill>
                  <a:solidFill>
                    <a:srgbClr val="FF0000"/>
                  </a:solidFill>
                </a:uFill>
                <a:latin typeface="Times New Roman" pitchFamily="18" charset="0"/>
                <a:cs typeface="Times New Roman" pitchFamily="18" charset="0"/>
              </a:rPr>
              <a:t>Đặc điểm chung:   </a:t>
            </a:r>
            <a:r>
              <a:rPr lang="vi-VN" altLang="ko-KR" sz="2600" b="1" smtClean="0">
                <a:uFill>
                  <a:solidFill>
                    <a:srgbClr val="FF0000"/>
                  </a:solidFill>
                </a:uFill>
                <a:latin typeface="Times New Roman" pitchFamily="18" charset="0"/>
                <a:cs typeface="Times New Roman" pitchFamily="18" charset="0"/>
                <a:sym typeface="Wingdings"/>
              </a:rPr>
              <a:t></a:t>
            </a:r>
            <a:r>
              <a:rPr lang="vi-VN" altLang="ko-KR" sz="2600" smtClean="0">
                <a:uFill>
                  <a:solidFill>
                    <a:srgbClr val="FF0000"/>
                  </a:solidFill>
                </a:uFill>
                <a:latin typeface="Times New Roman" pitchFamily="18" charset="0"/>
                <a:cs typeface="Times New Roman" pitchFamily="18" charset="0"/>
              </a:rPr>
              <a:t> Biểu hiện giống nhau tất cả BN</a:t>
            </a:r>
          </a:p>
          <a:p>
            <a:pPr lvl="6" indent="0" algn="just">
              <a:buNone/>
            </a:pPr>
            <a:r>
              <a:rPr lang="vi-VN" altLang="ko-KR" sz="2600" b="1" smtClean="0">
                <a:solidFill>
                  <a:schemeClr val="tx1">
                    <a:lumMod val="75000"/>
                    <a:lumOff val="25000"/>
                  </a:schemeClr>
                </a:solidFill>
                <a:uFill>
                  <a:solidFill>
                    <a:srgbClr val="FF0000"/>
                  </a:solidFill>
                </a:uFill>
                <a:latin typeface="Times New Roman" pitchFamily="18" charset="0"/>
                <a:cs typeface="Times New Roman" pitchFamily="18" charset="0"/>
                <a:sym typeface="Wingdings"/>
              </a:rPr>
              <a:t></a:t>
            </a:r>
            <a:r>
              <a:rPr lang="vi-VN" altLang="ko-KR" sz="2600" smtClean="0">
                <a:solidFill>
                  <a:schemeClr val="tx1">
                    <a:lumMod val="75000"/>
                    <a:lumOff val="25000"/>
                  </a:schemeClr>
                </a:solidFill>
                <a:uFill>
                  <a:solidFill>
                    <a:srgbClr val="FF0000"/>
                  </a:solidFill>
                </a:uFill>
                <a:latin typeface="Times New Roman" pitchFamily="18" charset="0"/>
                <a:cs typeface="Times New Roman" pitchFamily="18" charset="0"/>
              </a:rPr>
              <a:t>TCLS: 	bạch cầu,	IgE/máu</a:t>
            </a:r>
          </a:p>
          <a:p>
            <a:pPr lvl="6" indent="0" algn="just">
              <a:buNone/>
            </a:pPr>
            <a:r>
              <a:rPr lang="vi-VN" altLang="ko-KR" sz="2600" b="1" smtClean="0">
                <a:solidFill>
                  <a:schemeClr val="tx1">
                    <a:lumMod val="75000"/>
                    <a:lumOff val="25000"/>
                  </a:schemeClr>
                </a:solidFill>
                <a:uFill>
                  <a:solidFill>
                    <a:srgbClr val="FF0000"/>
                  </a:solidFill>
                </a:uFill>
                <a:latin typeface="Times New Roman" pitchFamily="18" charset="0"/>
                <a:cs typeface="Times New Roman" pitchFamily="18" charset="0"/>
                <a:sym typeface="Wingdings"/>
              </a:rPr>
              <a:t></a:t>
            </a:r>
            <a:r>
              <a:rPr lang="vi-VN" altLang="ko-KR" sz="2600" smtClean="0">
                <a:solidFill>
                  <a:schemeClr val="tx1">
                    <a:lumMod val="75000"/>
                    <a:lumOff val="25000"/>
                  </a:schemeClr>
                </a:solidFill>
                <a:uFill>
                  <a:solidFill>
                    <a:srgbClr val="FF0000"/>
                  </a:solidFill>
                </a:uFill>
                <a:latin typeface="Times New Roman" pitchFamily="18" charset="0"/>
                <a:cs typeface="Times New Roman" pitchFamily="18" charset="0"/>
              </a:rPr>
              <a:t>Từng đợt, cơn xen kẽ thời gian        bình thường</a:t>
            </a:r>
          </a:p>
          <a:p>
            <a:pPr lvl="5" indent="0" algn="just">
              <a:buNone/>
            </a:pPr>
            <a:r>
              <a:rPr lang="vi-VN" altLang="ko-KR" sz="3400">
                <a:uFill>
                  <a:solidFill>
                    <a:srgbClr val="FF0000"/>
                  </a:solidFill>
                </a:uFill>
                <a:latin typeface="Times New Roman" pitchFamily="18" charset="0"/>
                <a:cs typeface="Times New Roman" pitchFamily="18" charset="0"/>
              </a:rPr>
              <a:t>	</a:t>
            </a:r>
            <a:r>
              <a:rPr lang="vi-VN" altLang="ko-KR" sz="3400" smtClean="0">
                <a:uFill>
                  <a:solidFill>
                    <a:srgbClr val="FF0000"/>
                  </a:solidFill>
                </a:uFill>
                <a:latin typeface="Times New Roman" pitchFamily="18" charset="0"/>
                <a:cs typeface="Times New Roman" pitchFamily="18" charset="0"/>
              </a:rPr>
              <a:t>  	</a:t>
            </a:r>
          </a:p>
          <a:p>
            <a:pPr algn="just"/>
            <a:r>
              <a:rPr lang="vi-VN" altLang="ko-KR" sz="2800">
                <a:uFill>
                  <a:solidFill>
                    <a:srgbClr val="FF0000"/>
                  </a:solidFill>
                </a:uFill>
                <a:latin typeface="Times New Roman" pitchFamily="18" charset="0"/>
                <a:cs typeface="Times New Roman" pitchFamily="18" charset="0"/>
              </a:rPr>
              <a:t>	</a:t>
            </a:r>
            <a:endParaRPr lang="vi-VN" altLang="ko-KR" sz="2800" smtClean="0">
              <a:uFill>
                <a:solidFill>
                  <a:srgbClr val="FF0000"/>
                </a:solidFill>
              </a:uFill>
              <a:latin typeface="Times New Roman" pitchFamily="18" charset="0"/>
              <a:cs typeface="Times New Roman" pitchFamily="18" charset="0"/>
            </a:endParaRPr>
          </a:p>
          <a:p>
            <a:pPr marL="457200" indent="-457200">
              <a:buFont typeface="Arial" pitchFamily="34" charset="0"/>
              <a:buChar char="•"/>
            </a:pPr>
            <a:endParaRPr lang="ko-KR" altLang="en-US" sz="2800" u="sng">
              <a:uFill>
                <a:solidFill>
                  <a:srgbClr val="FF0000"/>
                </a:solidFill>
              </a:uFill>
              <a:latin typeface="Times New Roman" pitchFamily="18" charset="0"/>
              <a:cs typeface="Times New Roman" pitchFamily="18" charset="0"/>
            </a:endParaRPr>
          </a:p>
        </p:txBody>
      </p:sp>
      <p:cxnSp>
        <p:nvCxnSpPr>
          <p:cNvPr id="3" name="Straight Arrow Connector 2"/>
          <p:cNvCxnSpPr/>
          <p:nvPr/>
        </p:nvCxnSpPr>
        <p:spPr>
          <a:xfrm>
            <a:off x="6478971" y="1988840"/>
            <a:ext cx="50405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a:off x="1005119" y="3645024"/>
            <a:ext cx="50405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 name="Straight Arrow Connector 4"/>
          <p:cNvCxnSpPr/>
          <p:nvPr/>
        </p:nvCxnSpPr>
        <p:spPr>
          <a:xfrm flipV="1">
            <a:off x="5004048" y="5315952"/>
            <a:ext cx="0" cy="2880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flipV="1">
            <a:off x="6780846" y="5264133"/>
            <a:ext cx="0" cy="2880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917631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6632"/>
            <a:ext cx="9144000" cy="936104"/>
          </a:xfrm>
          <a:ln w="76200">
            <a:noFill/>
          </a:ln>
        </p:spPr>
        <p:txBody>
          <a:bodyPr/>
          <a:lstStyle/>
          <a:p>
            <a:r>
              <a:rPr lang="vi-VN" altLang="ko-KR" sz="2800" smtClean="0">
                <a:latin typeface="+mj-lt"/>
              </a:rPr>
              <a:t>         </a:t>
            </a:r>
            <a:r>
              <a:rPr lang="vi-VN" altLang="ko-KR" sz="3500" smtClean="0">
                <a:latin typeface="+mj-lt"/>
              </a:rPr>
              <a:t>2.    Phân Loại</a:t>
            </a:r>
            <a:endParaRPr lang="ko-KR" altLang="en-US" sz="3500">
              <a:latin typeface="+mj-lt"/>
            </a:endParaRPr>
          </a:p>
        </p:txBody>
      </p:sp>
      <p:sp>
        <p:nvSpPr>
          <p:cNvPr id="12" name="Content Placeholder 11"/>
          <p:cNvSpPr>
            <a:spLocks noGrp="1"/>
          </p:cNvSpPr>
          <p:nvPr>
            <p:ph idx="1"/>
          </p:nvPr>
        </p:nvSpPr>
        <p:spPr>
          <a:xfrm>
            <a:off x="683568" y="980728"/>
            <a:ext cx="8370168" cy="432048"/>
          </a:xfrm>
        </p:spPr>
        <p:txBody>
          <a:bodyPr/>
          <a:lstStyle/>
          <a:p>
            <a:pPr marL="514350" lvl="0" indent="-514350">
              <a:buFont typeface="+mj-lt"/>
              <a:buAutoNum type="alphaLcParenR"/>
            </a:pPr>
            <a:r>
              <a:rPr lang="vi-VN" altLang="ko-KR" sz="2800" b="1" smtClean="0">
                <a:latin typeface="Times New Roman" pitchFamily="18" charset="0"/>
                <a:cs typeface="Times New Roman" pitchFamily="18" charset="0"/>
              </a:rPr>
              <a:t>Theo các type mẫn cảm: </a:t>
            </a:r>
            <a:r>
              <a:rPr lang="vi-VN" altLang="ko-KR" sz="2800" smtClean="0">
                <a:latin typeface="Times New Roman" pitchFamily="18" charset="0"/>
                <a:cs typeface="Times New Roman" pitchFamily="18" charset="0"/>
              </a:rPr>
              <a:t>gồm 4 type (I, II, III, IV )</a:t>
            </a:r>
            <a:endParaRPr lang="en-US" altLang="ko-KR" sz="2800">
              <a:latin typeface="Times New Roman" pitchFamily="18" charset="0"/>
              <a:cs typeface="Times New Roman" pitchFamily="18" charset="0"/>
            </a:endParaRPr>
          </a:p>
        </p:txBody>
      </p:sp>
      <p:sp>
        <p:nvSpPr>
          <p:cNvPr id="13" name="Content Placeholder 12"/>
          <p:cNvSpPr>
            <a:spLocks noGrp="1"/>
          </p:cNvSpPr>
          <p:nvPr>
            <p:ph idx="10"/>
          </p:nvPr>
        </p:nvSpPr>
        <p:spPr>
          <a:xfrm>
            <a:off x="467544" y="1930983"/>
            <a:ext cx="8651236" cy="4450345"/>
          </a:xfrm>
        </p:spPr>
        <p:txBody>
          <a:bodyPr/>
          <a:lstStyle/>
          <a:p>
            <a:pPr marL="457200" indent="-457200">
              <a:buFont typeface="Arial" pitchFamily="34" charset="0"/>
              <a:buChar char="•"/>
            </a:pPr>
            <a:r>
              <a:rPr lang="vi-VN" altLang="ko-KR" sz="2500" smtClean="0">
                <a:latin typeface="+mj-lt"/>
                <a:cs typeface="Arial" pitchFamily="34" charset="0"/>
              </a:rPr>
              <a:t>P/ứ dị ứng tức –xảy ra ngay khi tiếp xúc  KN từ lần 2 </a:t>
            </a:r>
            <a:r>
              <a:rPr lang="vi-VN" altLang="ko-KR" sz="2500" smtClean="0">
                <a:latin typeface="+mj-lt"/>
                <a:cs typeface="Arial" pitchFamily="34" charset="0"/>
                <a:sym typeface="Wingdings"/>
              </a:rPr>
              <a:t></a:t>
            </a:r>
            <a:r>
              <a:rPr lang="vi-VN" altLang="ko-KR" sz="2500" smtClean="0">
                <a:latin typeface="+mj-lt"/>
                <a:cs typeface="Arial" pitchFamily="34" charset="0"/>
              </a:rPr>
              <a:t> .(thường do dùng thuốc đường IV,IM)</a:t>
            </a:r>
          </a:p>
          <a:p>
            <a:pPr marL="457200" indent="-457200">
              <a:buFont typeface="Arial" pitchFamily="34" charset="0"/>
              <a:buChar char="•"/>
            </a:pPr>
            <a:r>
              <a:rPr lang="vi-VN" altLang="ko-KR" sz="2500" smtClean="0">
                <a:latin typeface="+mj-lt"/>
                <a:cs typeface="Arial" pitchFamily="34" charset="0"/>
              </a:rPr>
              <a:t> </a:t>
            </a:r>
            <a:r>
              <a:rPr lang="vi-VN" altLang="ko-KR" sz="2500" smtClean="0">
                <a:solidFill>
                  <a:schemeClr val="accent3">
                    <a:lumMod val="50000"/>
                  </a:schemeClr>
                </a:solidFill>
                <a:latin typeface="+mj-lt"/>
                <a:cs typeface="Arial" pitchFamily="34" charset="0"/>
              </a:rPr>
              <a:t>Cơ chế</a:t>
            </a:r>
            <a:r>
              <a:rPr lang="vi-VN" altLang="ko-KR" sz="2500" b="1" smtClean="0">
                <a:latin typeface="+mj-lt"/>
                <a:cs typeface="Arial" pitchFamily="34" charset="0"/>
              </a:rPr>
              <a:t>:</a:t>
            </a:r>
            <a:endParaRPr lang="en-US" altLang="ko-KR" sz="2500" b="1" smtClean="0">
              <a:latin typeface="+mj-lt"/>
              <a:cs typeface="Arial" pitchFamily="34" charset="0"/>
            </a:endParaRPr>
          </a:p>
          <a:p>
            <a:pPr marL="457200" indent="-457200">
              <a:buFont typeface="Arial" pitchFamily="34" charset="0"/>
              <a:buChar char="•"/>
            </a:pPr>
            <a:endParaRPr lang="vi-VN" altLang="ko-KR" sz="2500" smtClean="0">
              <a:latin typeface="+mj-lt"/>
              <a:cs typeface="Arial" pitchFamily="34" charset="0"/>
            </a:endParaRPr>
          </a:p>
          <a:p>
            <a:pPr marL="457200" indent="-457200">
              <a:buFont typeface="Arial" pitchFamily="34" charset="0"/>
              <a:buChar char="•"/>
            </a:pPr>
            <a:r>
              <a:rPr lang="vi-VN" altLang="ko-KR" sz="2500" smtClean="0">
                <a:solidFill>
                  <a:schemeClr val="accent3">
                    <a:lumMod val="50000"/>
                  </a:schemeClr>
                </a:solidFill>
                <a:latin typeface="+mj-lt"/>
                <a:cs typeface="Arial" pitchFamily="34" charset="0"/>
              </a:rPr>
              <a:t>KN</a:t>
            </a:r>
            <a:r>
              <a:rPr lang="vi-VN" altLang="ko-KR" sz="2500" smtClean="0">
                <a:latin typeface="+mj-lt"/>
                <a:cs typeface="Arial" pitchFamily="34" charset="0"/>
              </a:rPr>
              <a:t>: phấn hoa, huyết thanh; </a:t>
            </a:r>
            <a:r>
              <a:rPr lang="vi-VN" altLang="ko-KR" sz="2500" smtClean="0">
                <a:solidFill>
                  <a:schemeClr val="accent3">
                    <a:lumMod val="50000"/>
                  </a:schemeClr>
                </a:solidFill>
                <a:latin typeface="+mj-lt"/>
                <a:cs typeface="Arial" pitchFamily="34" charset="0"/>
              </a:rPr>
              <a:t>KT</a:t>
            </a:r>
            <a:r>
              <a:rPr lang="vi-VN" altLang="ko-KR" sz="2500" smtClean="0">
                <a:latin typeface="+mj-lt"/>
                <a:cs typeface="Arial" pitchFamily="34" charset="0"/>
              </a:rPr>
              <a:t>: lưu động/gắn IgE, IgG...</a:t>
            </a:r>
          </a:p>
          <a:p>
            <a:pPr marL="457200" indent="-457200">
              <a:buFont typeface="Arial" pitchFamily="34" charset="0"/>
              <a:buChar char="•"/>
            </a:pPr>
            <a:r>
              <a:rPr lang="vi-VN" altLang="ko-KR" sz="2500" smtClean="0">
                <a:latin typeface="+mj-lt"/>
                <a:cs typeface="Arial" pitchFamily="34" charset="0"/>
              </a:rPr>
              <a:t>Biểu hiện</a:t>
            </a:r>
            <a:r>
              <a:rPr lang="vi-VN" altLang="ko-KR" sz="2500" b="1" smtClean="0">
                <a:latin typeface="+mj-lt"/>
                <a:cs typeface="Arial" pitchFamily="34" charset="0"/>
              </a:rPr>
              <a:t>:</a:t>
            </a:r>
            <a:r>
              <a:rPr lang="vi-VN" altLang="ko-KR" sz="2500" smtClean="0">
                <a:latin typeface="+mj-lt"/>
                <a:cs typeface="Arial" pitchFamily="34" charset="0"/>
              </a:rPr>
              <a:t> Nổi mày đay, bệnh dị ứng atropi, phù mạch Quincke, hen PQ , nặng hơn gây sốc phản vệ,...</a:t>
            </a:r>
          </a:p>
          <a:p>
            <a:pPr marL="457200" indent="-457200">
              <a:buFont typeface="Arial" pitchFamily="34" charset="0"/>
              <a:buChar char="•"/>
            </a:pPr>
            <a:r>
              <a:rPr lang="vi-VN" altLang="ko-KR" sz="2500" smtClean="0">
                <a:latin typeface="+mj-lt"/>
                <a:cs typeface="Arial" pitchFamily="34" charset="0"/>
              </a:rPr>
              <a:t> </a:t>
            </a:r>
            <a:r>
              <a:rPr lang="vi-VN" altLang="ko-KR" sz="2500" smtClean="0">
                <a:solidFill>
                  <a:schemeClr val="accent3">
                    <a:lumMod val="50000"/>
                  </a:schemeClr>
                </a:solidFill>
                <a:latin typeface="+mj-lt"/>
                <a:cs typeface="Arial" pitchFamily="34" charset="0"/>
              </a:rPr>
              <a:t>Hậu quả</a:t>
            </a:r>
            <a:r>
              <a:rPr lang="vi-VN" altLang="ko-KR" sz="2500" b="1" smtClean="0">
                <a:latin typeface="+mj-lt"/>
                <a:cs typeface="Arial" pitchFamily="34" charset="0"/>
              </a:rPr>
              <a:t>:</a:t>
            </a:r>
            <a:r>
              <a:rPr lang="vi-VN" altLang="ko-KR" sz="2500" smtClean="0">
                <a:latin typeface="+mj-lt"/>
                <a:cs typeface="Arial" pitchFamily="34" charset="0"/>
              </a:rPr>
              <a:t> Co thắt mạch não, phế quản; Tăng tính thấm mm phế quản; Ngứa, mề đay; Suy giảm MD; Sốc phản vệ</a:t>
            </a:r>
          </a:p>
          <a:p>
            <a:pPr marL="457200" indent="-457200">
              <a:buFont typeface="Arial" pitchFamily="34" charset="0"/>
              <a:buChar char="•"/>
            </a:pPr>
            <a:r>
              <a:rPr lang="vi-VN" altLang="ko-KR" sz="2500" smtClean="0">
                <a:latin typeface="+mj-lt"/>
                <a:cs typeface="Arial" pitchFamily="34" charset="0"/>
              </a:rPr>
              <a:t>VD: Betalactam, insulin..</a:t>
            </a:r>
            <a:r>
              <a:rPr lang="vi-VN" altLang="ko-KR" sz="2500" b="1" smtClean="0">
                <a:latin typeface="+mj-lt"/>
                <a:cs typeface="Arial" pitchFamily="34" charset="0"/>
                <a:sym typeface="Wingdings"/>
              </a:rPr>
              <a:t> </a:t>
            </a:r>
            <a:r>
              <a:rPr lang="vi-VN" altLang="ko-KR" sz="2500" smtClean="0">
                <a:latin typeface="+mj-lt"/>
                <a:cs typeface="Arial" pitchFamily="34" charset="0"/>
                <a:sym typeface="Wingdings"/>
              </a:rPr>
              <a:t>sốc phản vệ, mề đay</a:t>
            </a:r>
            <a:endParaRPr lang="vi-VN" altLang="ko-KR" sz="2500" b="1" smtClean="0">
              <a:latin typeface="+mj-lt"/>
              <a:cs typeface="Arial" pitchFamily="34" charset="0"/>
            </a:endParaRPr>
          </a:p>
          <a:p>
            <a:endParaRPr lang="vi-VN" altLang="ko-KR" sz="2600" smtClean="0">
              <a:latin typeface="+mj-lt"/>
              <a:cs typeface="Arial" pitchFamily="34" charset="0"/>
            </a:endParaRPr>
          </a:p>
          <a:p>
            <a:pPr marL="457200" indent="-457200">
              <a:buFont typeface="Arial" pitchFamily="34" charset="0"/>
              <a:buChar char="•"/>
            </a:pPr>
            <a:endParaRPr lang="vi-VN" altLang="ko-KR" sz="2600">
              <a:latin typeface="+mj-lt"/>
              <a:cs typeface="Arial" pitchFamily="34" charset="0"/>
            </a:endParaRPr>
          </a:p>
          <a:p>
            <a:pPr marL="457200" indent="-457200">
              <a:buFont typeface="Arial" pitchFamily="34" charset="0"/>
              <a:buChar char="•"/>
            </a:pPr>
            <a:endParaRPr lang="vi-VN" altLang="ko-KR" sz="2600">
              <a:latin typeface="+mj-lt"/>
              <a:cs typeface="Arial" pitchFamily="34" charset="0"/>
            </a:endParaRPr>
          </a:p>
          <a:p>
            <a:pPr marL="457200" indent="-457200">
              <a:buFont typeface="Arial" pitchFamily="34" charset="0"/>
              <a:buChar char="•"/>
            </a:pPr>
            <a:endParaRPr lang="en-US" altLang="ko-KR" sz="2600">
              <a:latin typeface="+mj-lt"/>
              <a:cs typeface="Arial" pitchFamily="34" charset="0"/>
            </a:endParaRPr>
          </a:p>
        </p:txBody>
      </p:sp>
      <p:cxnSp>
        <p:nvCxnSpPr>
          <p:cNvPr id="3" name="Straight Connector 2"/>
          <p:cNvCxnSpPr/>
          <p:nvPr/>
        </p:nvCxnSpPr>
        <p:spPr>
          <a:xfrm>
            <a:off x="0" y="836712"/>
            <a:ext cx="9252520" cy="0"/>
          </a:xfrm>
          <a:prstGeom prst="line">
            <a:avLst/>
          </a:prstGeom>
          <a:ln/>
        </p:spPr>
        <p:style>
          <a:lnRef idx="2">
            <a:schemeClr val="dk1"/>
          </a:lnRef>
          <a:fillRef idx="0">
            <a:schemeClr val="dk1"/>
          </a:fillRef>
          <a:effectRef idx="1">
            <a:schemeClr val="dk1"/>
          </a:effectRef>
          <a:fontRef idx="minor">
            <a:schemeClr val="tx1"/>
          </a:fontRef>
        </p:style>
      </p:cxnSp>
      <p:sp>
        <p:nvSpPr>
          <p:cNvPr id="17" name="TextBox 16"/>
          <p:cNvSpPr txBox="1"/>
          <p:nvPr/>
        </p:nvSpPr>
        <p:spPr>
          <a:xfrm>
            <a:off x="662744" y="1407763"/>
            <a:ext cx="6069496" cy="523220"/>
          </a:xfrm>
          <a:prstGeom prst="rect">
            <a:avLst/>
          </a:prstGeom>
          <a:noFill/>
        </p:spPr>
        <p:txBody>
          <a:bodyPr wrap="square" rtlCol="0">
            <a:spAutoFit/>
          </a:bodyPr>
          <a:lstStyle/>
          <a:p>
            <a:pPr marL="457200" lvl="0" indent="-457200">
              <a:spcBef>
                <a:spcPct val="20000"/>
              </a:spcBef>
              <a:buFont typeface="Wingdings" pitchFamily="2" charset="2"/>
              <a:buChar char="Ø"/>
            </a:pPr>
            <a:r>
              <a:rPr lang="vi-VN" altLang="ko-KR" sz="2800" b="1">
                <a:solidFill>
                  <a:srgbClr val="FF0000"/>
                </a:solidFill>
                <a:latin typeface="Times New Roman"/>
                <a:cs typeface="Arial" pitchFamily="34" charset="0"/>
              </a:rPr>
              <a:t>Type 1: </a:t>
            </a:r>
            <a:r>
              <a:rPr lang="vi-VN" altLang="ko-KR" sz="2800" b="1" smtClean="0">
                <a:latin typeface="Times New Roman"/>
                <a:cs typeface="Arial" pitchFamily="34" charset="0"/>
              </a:rPr>
              <a:t>Loại phản vệ, loại IgE</a:t>
            </a:r>
            <a:endParaRPr lang="vi-VN" altLang="ko-KR" sz="2800" b="1">
              <a:solidFill>
                <a:srgbClr val="FF0000"/>
              </a:solidFill>
              <a:latin typeface="Times New Roman"/>
              <a:cs typeface="Arial" pitchFamily="34" charset="0"/>
            </a:endParaRPr>
          </a:p>
        </p:txBody>
      </p:sp>
      <p:sp>
        <p:nvSpPr>
          <p:cNvPr id="20" name="Rounded Rectangle 19"/>
          <p:cNvSpPr/>
          <p:nvPr/>
        </p:nvSpPr>
        <p:spPr>
          <a:xfrm>
            <a:off x="-22820" y="3158035"/>
            <a:ext cx="2397087" cy="576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mtClean="0"/>
              <a:t>KN vào cơ thể lần 2</a:t>
            </a:r>
            <a:endParaRPr lang="en-GB"/>
          </a:p>
        </p:txBody>
      </p:sp>
      <p:sp>
        <p:nvSpPr>
          <p:cNvPr id="21" name="Rounded Rectangle 20"/>
          <p:cNvSpPr/>
          <p:nvPr/>
        </p:nvSpPr>
        <p:spPr>
          <a:xfrm>
            <a:off x="2812379" y="3144817"/>
            <a:ext cx="2007757" cy="576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mtClean="0"/>
              <a:t>KN+KT</a:t>
            </a:r>
            <a:endParaRPr lang="en-GB"/>
          </a:p>
        </p:txBody>
      </p:sp>
      <p:sp>
        <p:nvSpPr>
          <p:cNvPr id="22" name="Rounded Rectangle 21"/>
          <p:cNvSpPr/>
          <p:nvPr/>
        </p:nvSpPr>
        <p:spPr>
          <a:xfrm>
            <a:off x="5105364" y="3183607"/>
            <a:ext cx="1872208" cy="53727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mtClean="0"/>
              <a:t>Vỡ T/bào Mast</a:t>
            </a:r>
            <a:endParaRPr lang="en-GB"/>
          </a:p>
        </p:txBody>
      </p:sp>
      <p:sp>
        <p:nvSpPr>
          <p:cNvPr id="25" name="Rounded Rectangle 24"/>
          <p:cNvSpPr/>
          <p:nvPr/>
        </p:nvSpPr>
        <p:spPr>
          <a:xfrm>
            <a:off x="7358514" y="3051371"/>
            <a:ext cx="1785486" cy="64632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mtClean="0"/>
              <a:t>Histamin và     chất  TGHH</a:t>
            </a:r>
            <a:endParaRPr lang="en-GB"/>
          </a:p>
        </p:txBody>
      </p:sp>
      <p:sp>
        <p:nvSpPr>
          <p:cNvPr id="15" name="Right Arrow 14"/>
          <p:cNvSpPr/>
          <p:nvPr/>
        </p:nvSpPr>
        <p:spPr>
          <a:xfrm>
            <a:off x="2437673" y="3226804"/>
            <a:ext cx="374706" cy="438525"/>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
        <p:nvSpPr>
          <p:cNvPr id="16" name="Right Arrow 15"/>
          <p:cNvSpPr/>
          <p:nvPr/>
        </p:nvSpPr>
        <p:spPr>
          <a:xfrm>
            <a:off x="4820136" y="3232981"/>
            <a:ext cx="374706" cy="438525"/>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
        <p:nvSpPr>
          <p:cNvPr id="18" name="Right Arrow 17"/>
          <p:cNvSpPr/>
          <p:nvPr/>
        </p:nvSpPr>
        <p:spPr>
          <a:xfrm>
            <a:off x="6988422" y="3259167"/>
            <a:ext cx="374706" cy="438525"/>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6596743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5" grpId="0" animBg="1"/>
      <p:bldP spid="15" grpId="0" animBg="1"/>
      <p:bldP spid="16"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500" smtClean="0"/>
              <a:t>2.  Phân Loại</a:t>
            </a:r>
            <a:endParaRPr lang="en-GB" sz="3500"/>
          </a:p>
        </p:txBody>
      </p:sp>
      <p:sp>
        <p:nvSpPr>
          <p:cNvPr id="3" name="Content Placeholder 2"/>
          <p:cNvSpPr>
            <a:spLocks noGrp="1"/>
          </p:cNvSpPr>
          <p:nvPr>
            <p:ph idx="1"/>
          </p:nvPr>
        </p:nvSpPr>
        <p:spPr>
          <a:xfrm>
            <a:off x="179512" y="1124744"/>
            <a:ext cx="8229600" cy="460648"/>
          </a:xfrm>
        </p:spPr>
        <p:txBody>
          <a:bodyPr/>
          <a:lstStyle/>
          <a:p>
            <a:pPr marL="514350" indent="-514350">
              <a:buFont typeface="Wingdings" pitchFamily="2" charset="2"/>
              <a:buChar char="Ø"/>
            </a:pPr>
            <a:r>
              <a:rPr lang="vi-VN" sz="2800" b="1" smtClean="0">
                <a:solidFill>
                  <a:srgbClr val="FF0000"/>
                </a:solidFill>
                <a:latin typeface="+mj-lt"/>
              </a:rPr>
              <a:t>Type 2: </a:t>
            </a:r>
            <a:r>
              <a:rPr lang="vi-VN" sz="2800" b="1" smtClean="0">
                <a:solidFill>
                  <a:schemeClr val="tx1"/>
                </a:solidFill>
                <a:latin typeface="+mj-lt"/>
              </a:rPr>
              <a:t>loại gây độc T/bào, loại IgG</a:t>
            </a:r>
            <a:endParaRPr lang="en-GB" sz="2800" b="1">
              <a:solidFill>
                <a:schemeClr val="tx1"/>
              </a:solidFill>
              <a:latin typeface="+mj-lt"/>
            </a:endParaRPr>
          </a:p>
        </p:txBody>
      </p:sp>
      <p:sp>
        <p:nvSpPr>
          <p:cNvPr id="6" name="Content Placeholder 5"/>
          <p:cNvSpPr>
            <a:spLocks noGrp="1"/>
          </p:cNvSpPr>
          <p:nvPr>
            <p:ph idx="10"/>
          </p:nvPr>
        </p:nvSpPr>
        <p:spPr>
          <a:xfrm>
            <a:off x="-252536" y="1836316"/>
            <a:ext cx="8424936" cy="5040560"/>
          </a:xfrm>
        </p:spPr>
        <p:txBody>
          <a:bodyPr anchor="ctr"/>
          <a:lstStyle/>
          <a:p>
            <a:pPr marL="457200" indent="-457200">
              <a:buFont typeface="Arial" pitchFamily="34" charset="0"/>
              <a:buChar char="•"/>
            </a:pPr>
            <a:r>
              <a:rPr lang="vi-VN" sz="2400" smtClean="0">
                <a:solidFill>
                  <a:schemeClr val="accent3">
                    <a:lumMod val="50000"/>
                  </a:schemeClr>
                </a:solidFill>
                <a:latin typeface="Times New Roman" pitchFamily="18" charset="0"/>
                <a:cs typeface="Times New Roman" pitchFamily="18" charset="0"/>
              </a:rPr>
              <a:t>Cơ chế</a:t>
            </a:r>
            <a:r>
              <a:rPr lang="vi-VN" sz="2400" smtClean="0">
                <a:latin typeface="Times New Roman" pitchFamily="18" charset="0"/>
                <a:cs typeface="Times New Roman" pitchFamily="18" charset="0"/>
              </a:rPr>
              <a:t>:</a:t>
            </a:r>
          </a:p>
          <a:p>
            <a:endParaRPr lang="vi-VN" sz="2400">
              <a:latin typeface="Times New Roman" pitchFamily="18" charset="0"/>
              <a:cs typeface="Times New Roman" pitchFamily="18" charset="0"/>
            </a:endParaRPr>
          </a:p>
          <a:p>
            <a:pPr marL="457200" indent="-457200">
              <a:buFont typeface="Arial" pitchFamily="34" charset="0"/>
              <a:buChar char="•"/>
            </a:pPr>
            <a:endParaRPr lang="vi-VN" sz="2400" smtClean="0">
              <a:latin typeface="Times New Roman" pitchFamily="18" charset="0"/>
              <a:cs typeface="Times New Roman" pitchFamily="18" charset="0"/>
            </a:endParaRPr>
          </a:p>
          <a:p>
            <a:pPr marL="457200" indent="-457200">
              <a:buFont typeface="Arial" pitchFamily="34" charset="0"/>
              <a:buChar char="•"/>
            </a:pPr>
            <a:endParaRPr lang="vi-VN" sz="2400" smtClean="0">
              <a:latin typeface="Times New Roman" pitchFamily="18" charset="0"/>
              <a:cs typeface="Times New Roman" pitchFamily="18" charset="0"/>
            </a:endParaRPr>
          </a:p>
          <a:p>
            <a:pPr marL="457200" indent="-457200">
              <a:buFont typeface="Arial" pitchFamily="34" charset="0"/>
              <a:buChar char="•"/>
            </a:pPr>
            <a:endParaRPr lang="vi-VN" sz="2400" smtClean="0">
              <a:latin typeface="Times New Roman" pitchFamily="18" charset="0"/>
              <a:cs typeface="Times New Roman" pitchFamily="18" charset="0"/>
            </a:endParaRPr>
          </a:p>
          <a:p>
            <a:pPr marL="457200" indent="-457200">
              <a:buFont typeface="Arial" pitchFamily="34" charset="0"/>
              <a:buChar char="•"/>
            </a:pPr>
            <a:endParaRPr lang="vi-VN" sz="2400" smtClean="0">
              <a:latin typeface="Times New Roman" pitchFamily="18" charset="0"/>
              <a:cs typeface="Times New Roman" pitchFamily="18" charset="0"/>
            </a:endParaRPr>
          </a:p>
          <a:p>
            <a:pPr marL="457200" indent="-457200">
              <a:buFont typeface="Arial" pitchFamily="34" charset="0"/>
              <a:buChar char="•"/>
            </a:pPr>
            <a:r>
              <a:rPr lang="vi-VN" sz="2400" smtClean="0">
                <a:solidFill>
                  <a:schemeClr val="accent3">
                    <a:lumMod val="50000"/>
                  </a:schemeClr>
                </a:solidFill>
                <a:latin typeface="Times New Roman" pitchFamily="18" charset="0"/>
                <a:cs typeface="Times New Roman" pitchFamily="18" charset="0"/>
              </a:rPr>
              <a:t>KN</a:t>
            </a:r>
            <a:r>
              <a:rPr lang="vi-VN" sz="2400" smtClean="0">
                <a:latin typeface="Times New Roman" pitchFamily="18" charset="0"/>
                <a:cs typeface="Times New Roman" pitchFamily="18" charset="0"/>
              </a:rPr>
              <a:t>: Hapten, t/B gắn trên HC</a:t>
            </a:r>
            <a:r>
              <a:rPr lang="vi-VN" sz="2400" smtClean="0">
                <a:solidFill>
                  <a:schemeClr val="accent3">
                    <a:lumMod val="50000"/>
                  </a:schemeClr>
                </a:solidFill>
                <a:latin typeface="Times New Roman" pitchFamily="18" charset="0"/>
                <a:cs typeface="Times New Roman" pitchFamily="18" charset="0"/>
              </a:rPr>
              <a:t>; KT</a:t>
            </a:r>
            <a:r>
              <a:rPr lang="vi-VN" sz="2400" smtClean="0">
                <a:latin typeface="Times New Roman" pitchFamily="18" charset="0"/>
                <a:cs typeface="Times New Roman" pitchFamily="18" charset="0"/>
              </a:rPr>
              <a:t>: IgG, ít hơn là IgM</a:t>
            </a:r>
          </a:p>
          <a:p>
            <a:pPr marL="457200" indent="-457200">
              <a:buFont typeface="Arial" pitchFamily="34" charset="0"/>
              <a:buChar char="•"/>
            </a:pPr>
            <a:r>
              <a:rPr lang="vi-VN" sz="2400" smtClean="0">
                <a:solidFill>
                  <a:schemeClr val="accent3">
                    <a:lumMod val="50000"/>
                  </a:schemeClr>
                </a:solidFill>
                <a:latin typeface="Times New Roman" pitchFamily="18" charset="0"/>
                <a:cs typeface="Times New Roman" pitchFamily="18" charset="0"/>
              </a:rPr>
              <a:t>Biểu hiện </a:t>
            </a:r>
            <a:r>
              <a:rPr lang="vi-VN" sz="2400" smtClean="0">
                <a:latin typeface="Times New Roman" pitchFamily="18" charset="0"/>
                <a:cs typeface="Times New Roman" pitchFamily="18" charset="0"/>
              </a:rPr>
              <a:t>: Bệnh tan huyết, hạ tiểu cầu, hạ bạch cầu do </a:t>
            </a:r>
          </a:p>
          <a:p>
            <a:r>
              <a:rPr lang="vi-VN" sz="2400" smtClean="0">
                <a:latin typeface="Times New Roman" pitchFamily="18" charset="0"/>
                <a:cs typeface="Times New Roman" pitchFamily="18" charset="0"/>
              </a:rPr>
              <a:t>		  thuốc; điển hình: truyền nhầm nhóm máu      		   ABO </a:t>
            </a:r>
          </a:p>
          <a:p>
            <a:pPr marL="457200" indent="-457200">
              <a:buFont typeface="Arial" pitchFamily="34" charset="0"/>
              <a:buChar char="•"/>
            </a:pPr>
            <a:r>
              <a:rPr lang="vi-VN" sz="2400" smtClean="0">
                <a:latin typeface="Times New Roman" pitchFamily="18" charset="0"/>
                <a:cs typeface="Times New Roman" pitchFamily="18" charset="0"/>
              </a:rPr>
              <a:t>VD:</a:t>
            </a:r>
            <a:r>
              <a:rPr lang="vi-VN" sz="2400">
                <a:latin typeface="Times New Roman" pitchFamily="18" charset="0"/>
                <a:cs typeface="Times New Roman" pitchFamily="18" charset="0"/>
              </a:rPr>
              <a:t> Penicillin. cephalosporin, Sulfonamides , rifampin</a:t>
            </a:r>
            <a:r>
              <a:rPr lang="vi-VN" sz="2400" smtClean="0">
                <a:latin typeface="Times New Roman" pitchFamily="18" charset="0"/>
                <a:cs typeface="Times New Roman" pitchFamily="18" charset="0"/>
              </a:rPr>
              <a:t>,       </a:t>
            </a:r>
            <a:r>
              <a:rPr lang="vi-VN" sz="2400">
                <a:latin typeface="Times New Roman" pitchFamily="18" charset="0"/>
                <a:cs typeface="Times New Roman" pitchFamily="18" charset="0"/>
              </a:rPr>
              <a:t>quinine,  salicylamide, isoniazid, chlorpromazine</a:t>
            </a:r>
          </a:p>
          <a:p>
            <a:pPr marL="457200" indent="-457200">
              <a:buFont typeface="Arial" pitchFamily="34" charset="0"/>
              <a:buChar char="•"/>
            </a:pPr>
            <a:endParaRPr lang="vi-VN" sz="2400" smtClean="0">
              <a:latin typeface="Times New Roman" pitchFamily="18" charset="0"/>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819" y="1551657"/>
            <a:ext cx="7344816" cy="2666353"/>
          </a:xfrm>
          <a:prstGeom prst="rect">
            <a:avLst/>
          </a:prstGeom>
        </p:spPr>
      </p:pic>
    </p:spTree>
    <p:extLst>
      <p:ext uri="{BB962C8B-B14F-4D97-AF65-F5344CB8AC3E}">
        <p14:creationId xmlns:p14="http://schemas.microsoft.com/office/powerpoint/2010/main" val="1031923380"/>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500" smtClean="0">
                <a:latin typeface="Times New Roman" pitchFamily="18" charset="0"/>
                <a:cs typeface="Times New Roman" pitchFamily="18" charset="0"/>
              </a:rPr>
              <a:t>2.  Phân loại:</a:t>
            </a:r>
            <a:endParaRPr lang="en-GB" sz="3500">
              <a:latin typeface="Times New Roman" pitchFamily="18" charset="0"/>
              <a:cs typeface="Times New Roman" pitchFamily="18" charset="0"/>
            </a:endParaRPr>
          </a:p>
        </p:txBody>
      </p:sp>
      <p:sp>
        <p:nvSpPr>
          <p:cNvPr id="3" name="Content Placeholder 2"/>
          <p:cNvSpPr>
            <a:spLocks noGrp="1"/>
          </p:cNvSpPr>
          <p:nvPr>
            <p:ph idx="1"/>
          </p:nvPr>
        </p:nvSpPr>
        <p:spPr>
          <a:xfrm>
            <a:off x="251520" y="1168152"/>
            <a:ext cx="8229600" cy="460648"/>
          </a:xfrm>
        </p:spPr>
        <p:txBody>
          <a:bodyPr/>
          <a:lstStyle/>
          <a:p>
            <a:pPr marL="457200" indent="-457200">
              <a:buFont typeface="Wingdings" pitchFamily="2" charset="2"/>
              <a:buChar char="Ø"/>
            </a:pPr>
            <a:r>
              <a:rPr lang="vi-VN" sz="2800" smtClean="0">
                <a:solidFill>
                  <a:srgbClr val="FF0000"/>
                </a:solidFill>
                <a:latin typeface="Times New Roman" pitchFamily="18" charset="0"/>
                <a:cs typeface="Times New Roman" pitchFamily="18" charset="0"/>
              </a:rPr>
              <a:t>Type 3 : </a:t>
            </a:r>
            <a:r>
              <a:rPr lang="vi-VN" sz="2800" b="1" smtClean="0">
                <a:solidFill>
                  <a:schemeClr val="tx1"/>
                </a:solidFill>
                <a:latin typeface="Times New Roman" pitchFamily="18" charset="0"/>
                <a:cs typeface="Times New Roman" pitchFamily="18" charset="0"/>
              </a:rPr>
              <a:t>loại hình Arthus, loại phức hợp MD</a:t>
            </a:r>
            <a:endParaRPr lang="en-GB" sz="2800" b="1">
              <a:solidFill>
                <a:schemeClr val="tx1"/>
              </a:solidFill>
              <a:latin typeface="Times New Roman" pitchFamily="18" charset="0"/>
              <a:cs typeface="Times New Roman" pitchFamily="18" charset="0"/>
            </a:endParaRPr>
          </a:p>
        </p:txBody>
      </p:sp>
      <p:sp>
        <p:nvSpPr>
          <p:cNvPr id="4" name="Content Placeholder 3"/>
          <p:cNvSpPr>
            <a:spLocks noGrp="1"/>
          </p:cNvSpPr>
          <p:nvPr>
            <p:ph idx="10"/>
          </p:nvPr>
        </p:nvSpPr>
        <p:spPr>
          <a:xfrm>
            <a:off x="-118864" y="1700808"/>
            <a:ext cx="9011344" cy="4752528"/>
          </a:xfrm>
        </p:spPr>
        <p:txBody>
          <a:bodyPr/>
          <a:lstStyle/>
          <a:p>
            <a:pPr marL="457200" indent="-457200">
              <a:buFont typeface="Arial" pitchFamily="34" charset="0"/>
              <a:buChar char="•"/>
            </a:pPr>
            <a:r>
              <a:rPr lang="vi-VN" sz="2500" smtClean="0">
                <a:latin typeface="Times New Roman" pitchFamily="18" charset="0"/>
                <a:cs typeface="Times New Roman" pitchFamily="18" charset="0"/>
              </a:rPr>
              <a:t>Cơ chế:</a:t>
            </a:r>
          </a:p>
          <a:p>
            <a:pPr marL="457200" indent="-457200">
              <a:buFont typeface="Arial" pitchFamily="34" charset="0"/>
              <a:buChar char="•"/>
            </a:pPr>
            <a:endParaRPr lang="vi-VN" sz="2500" smtClean="0">
              <a:latin typeface="Times New Roman" pitchFamily="18" charset="0"/>
              <a:cs typeface="Times New Roman" pitchFamily="18" charset="0"/>
            </a:endParaRPr>
          </a:p>
          <a:p>
            <a:pPr marL="457200" indent="-457200">
              <a:buFont typeface="Arial" pitchFamily="34" charset="0"/>
              <a:buChar char="•"/>
            </a:pPr>
            <a:endParaRPr lang="vi-VN" sz="2500">
              <a:latin typeface="Times New Roman" pitchFamily="18" charset="0"/>
              <a:cs typeface="Times New Roman" pitchFamily="18" charset="0"/>
            </a:endParaRPr>
          </a:p>
          <a:p>
            <a:pPr marL="457200" indent="-457200">
              <a:buFont typeface="Arial" pitchFamily="34" charset="0"/>
              <a:buChar char="•"/>
            </a:pPr>
            <a:endParaRPr lang="vi-VN" sz="2500" smtClean="0">
              <a:latin typeface="Times New Roman" pitchFamily="18" charset="0"/>
              <a:cs typeface="Times New Roman" pitchFamily="18" charset="0"/>
            </a:endParaRPr>
          </a:p>
          <a:p>
            <a:pPr marL="457200" indent="-457200">
              <a:buFont typeface="Arial" pitchFamily="34" charset="0"/>
              <a:buChar char="•"/>
            </a:pPr>
            <a:endParaRPr lang="vi-VN" sz="2500" smtClean="0">
              <a:latin typeface="Times New Roman" pitchFamily="18" charset="0"/>
              <a:cs typeface="Times New Roman" pitchFamily="18" charset="0"/>
            </a:endParaRPr>
          </a:p>
          <a:p>
            <a:pPr marL="457200" indent="-457200">
              <a:buFont typeface="Arial" pitchFamily="34" charset="0"/>
              <a:buChar char="•"/>
            </a:pPr>
            <a:r>
              <a:rPr lang="vi-VN" sz="2500" smtClean="0">
                <a:solidFill>
                  <a:schemeClr val="accent3">
                    <a:lumMod val="50000"/>
                  </a:schemeClr>
                </a:solidFill>
                <a:latin typeface="Times New Roman" pitchFamily="18" charset="0"/>
                <a:cs typeface="Times New Roman" pitchFamily="18" charset="0"/>
              </a:rPr>
              <a:t>KN</a:t>
            </a:r>
            <a:r>
              <a:rPr lang="vi-VN" sz="2500" smtClean="0">
                <a:latin typeface="Times New Roman" pitchFamily="18" charset="0"/>
                <a:cs typeface="Times New Roman" pitchFamily="18" charset="0"/>
              </a:rPr>
              <a:t>: huyết thanh, hóa chất, thuốc; </a:t>
            </a:r>
            <a:r>
              <a:rPr lang="vi-VN" sz="2500" smtClean="0">
                <a:solidFill>
                  <a:schemeClr val="accent3">
                    <a:lumMod val="50000"/>
                  </a:schemeClr>
                </a:solidFill>
                <a:latin typeface="Times New Roman" pitchFamily="18" charset="0"/>
                <a:cs typeface="Times New Roman" pitchFamily="18" charset="0"/>
              </a:rPr>
              <a:t>KT: </a:t>
            </a:r>
            <a:r>
              <a:rPr lang="vi-VN" sz="2500" smtClean="0">
                <a:latin typeface="Times New Roman" pitchFamily="18" charset="0"/>
                <a:cs typeface="Times New Roman" pitchFamily="18" charset="0"/>
              </a:rPr>
              <a:t>TgG, ít hơn là IgM.</a:t>
            </a:r>
          </a:p>
          <a:p>
            <a:pPr marL="457200" lvl="0" indent="-457200" latinLnBrk="0">
              <a:buFont typeface="Arial" pitchFamily="34" charset="0"/>
              <a:buChar char="•"/>
            </a:pPr>
            <a:r>
              <a:rPr lang="vi-VN" sz="2500" smtClean="0">
                <a:latin typeface="Times New Roman" pitchFamily="18" charset="0"/>
                <a:cs typeface="Times New Roman" pitchFamily="18" charset="0"/>
              </a:rPr>
              <a:t>Biểu hiện: </a:t>
            </a:r>
            <a:r>
              <a:rPr lang="vi-VN" sz="2500">
                <a:solidFill>
                  <a:prstClr val="black"/>
                </a:solidFill>
                <a:latin typeface="Times New Roman" pitchFamily="18" charset="0"/>
                <a:cs typeface="Times New Roman" pitchFamily="18" charset="0"/>
              </a:rPr>
              <a:t>viêm mao mạch , </a:t>
            </a:r>
            <a:r>
              <a:rPr lang="vi-VN" sz="2500" smtClean="0">
                <a:solidFill>
                  <a:prstClr val="black"/>
                </a:solidFill>
                <a:latin typeface="Times New Roman" pitchFamily="18" charset="0"/>
                <a:cs typeface="Times New Roman" pitchFamily="18" charset="0"/>
              </a:rPr>
              <a:t>viêm </a:t>
            </a:r>
            <a:r>
              <a:rPr lang="vi-VN" sz="2500">
                <a:solidFill>
                  <a:prstClr val="black"/>
                </a:solidFill>
                <a:latin typeface="Times New Roman" pitchFamily="18" charset="0"/>
                <a:cs typeface="Times New Roman" pitchFamily="18" charset="0"/>
              </a:rPr>
              <a:t>khớp, viêm </a:t>
            </a:r>
            <a:r>
              <a:rPr lang="vi-VN" sz="2500" smtClean="0">
                <a:solidFill>
                  <a:prstClr val="black"/>
                </a:solidFill>
                <a:latin typeface="Times New Roman" pitchFamily="18" charset="0"/>
                <a:cs typeface="Times New Roman" pitchFamily="18" charset="0"/>
              </a:rPr>
              <a:t>cầu thận , </a:t>
            </a:r>
            <a:r>
              <a:rPr lang="vi-VN" sz="2500">
                <a:solidFill>
                  <a:prstClr val="black"/>
                </a:solidFill>
                <a:latin typeface="Times New Roman" pitchFamily="18" charset="0"/>
                <a:cs typeface="Times New Roman" pitchFamily="18" charset="0"/>
              </a:rPr>
              <a:t>viêm phế nang , mất bạch cầu hạt, viêm cơ tim, sốt, </a:t>
            </a:r>
            <a:r>
              <a:rPr lang="vi-VN" sz="2500" smtClean="0">
                <a:solidFill>
                  <a:prstClr val="black"/>
                </a:solidFill>
                <a:latin typeface="Times New Roman" pitchFamily="18" charset="0"/>
                <a:cs typeface="Times New Roman" pitchFamily="18" charset="0"/>
              </a:rPr>
              <a:t>ban xuất huyết dạng thấp, xơ cứng bì...</a:t>
            </a:r>
          </a:p>
          <a:p>
            <a:pPr marL="457200" lvl="0" indent="-457200" latinLnBrk="0">
              <a:buFont typeface="Arial" pitchFamily="34" charset="0"/>
              <a:buChar char="•"/>
            </a:pPr>
            <a:endParaRPr lang="en-US" sz="2500">
              <a:solidFill>
                <a:prstClr val="black"/>
              </a:solidFill>
              <a:latin typeface="Times New Roman" pitchFamily="18" charset="0"/>
              <a:cs typeface="Times New Roman" pitchFamily="18" charset="0"/>
            </a:endParaRPr>
          </a:p>
          <a:p>
            <a:endParaRPr lang="vi-VN" sz="2500">
              <a:latin typeface="Times New Roman" pitchFamily="18" charset="0"/>
              <a:cs typeface="Times New Roman" pitchFamily="18" charset="0"/>
            </a:endParaRPr>
          </a:p>
          <a:p>
            <a:pPr marL="457200" indent="-457200">
              <a:buFont typeface="Arial" pitchFamily="34" charset="0"/>
              <a:buChar char="•"/>
            </a:pPr>
            <a:endParaRPr lang="vi-VN" sz="2500" smtClean="0">
              <a:latin typeface="Times New Roman" pitchFamily="18" charset="0"/>
              <a:cs typeface="Times New Roman" pitchFamily="18" charset="0"/>
            </a:endParaRPr>
          </a:p>
          <a:p>
            <a:pPr marL="457200" indent="-457200">
              <a:buFont typeface="Arial" pitchFamily="34" charset="0"/>
              <a:buChar char="•"/>
            </a:pPr>
            <a:endParaRPr lang="en-GB" sz="2500">
              <a:latin typeface="Times New Roman" pitchFamily="18" charset="0"/>
              <a:cs typeface="Times New Roman" pitchFamily="18" charset="0"/>
            </a:endParaRPr>
          </a:p>
        </p:txBody>
      </p:sp>
      <p:sp>
        <p:nvSpPr>
          <p:cNvPr id="7" name="Rounded Rectangle 6"/>
          <p:cNvSpPr/>
          <p:nvPr/>
        </p:nvSpPr>
        <p:spPr>
          <a:xfrm>
            <a:off x="219544" y="2204864"/>
            <a:ext cx="1512168" cy="7200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mtClean="0"/>
              <a:t>KN + KT</a:t>
            </a:r>
            <a:endParaRPr lang="en-GB"/>
          </a:p>
        </p:txBody>
      </p:sp>
      <p:sp>
        <p:nvSpPr>
          <p:cNvPr id="14" name="Rounded Rectangle 13"/>
          <p:cNvSpPr/>
          <p:nvPr/>
        </p:nvSpPr>
        <p:spPr>
          <a:xfrm>
            <a:off x="2111410" y="2204864"/>
            <a:ext cx="1512168" cy="7200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mtClean="0"/>
              <a:t>Phức hợp MD</a:t>
            </a:r>
            <a:endParaRPr lang="en-GB"/>
          </a:p>
        </p:txBody>
      </p:sp>
      <p:sp>
        <p:nvSpPr>
          <p:cNvPr id="15" name="Rounded Rectangle 14"/>
          <p:cNvSpPr/>
          <p:nvPr/>
        </p:nvSpPr>
        <p:spPr>
          <a:xfrm>
            <a:off x="5796136" y="2171340"/>
            <a:ext cx="1512168" cy="7200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mtClean="0"/>
              <a:t>Vỡ hạt củaBC</a:t>
            </a:r>
            <a:endParaRPr lang="en-GB"/>
          </a:p>
        </p:txBody>
      </p:sp>
      <p:sp>
        <p:nvSpPr>
          <p:cNvPr id="16" name="Rounded Rectangle 15"/>
          <p:cNvSpPr/>
          <p:nvPr/>
        </p:nvSpPr>
        <p:spPr>
          <a:xfrm>
            <a:off x="3923928" y="2204864"/>
            <a:ext cx="1512168" cy="7200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mtClean="0"/>
              <a:t>Hoạt hóa bổ thể</a:t>
            </a:r>
            <a:endParaRPr lang="en-GB"/>
          </a:p>
        </p:txBody>
      </p:sp>
      <p:sp>
        <p:nvSpPr>
          <p:cNvPr id="17" name="Rounded Rectangle 16"/>
          <p:cNvSpPr/>
          <p:nvPr/>
        </p:nvSpPr>
        <p:spPr>
          <a:xfrm>
            <a:off x="7631832" y="2157197"/>
            <a:ext cx="1512168" cy="7200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mtClean="0"/>
              <a:t>Giải phóng men của</a:t>
            </a:r>
          </a:p>
          <a:p>
            <a:pPr algn="ctr"/>
            <a:r>
              <a:rPr lang="vi-VN" smtClean="0"/>
              <a:t> Lysosom</a:t>
            </a:r>
            <a:endParaRPr lang="en-GB"/>
          </a:p>
        </p:txBody>
      </p:sp>
      <p:sp>
        <p:nvSpPr>
          <p:cNvPr id="18" name="Rounded Rectangle 17"/>
          <p:cNvSpPr/>
          <p:nvPr/>
        </p:nvSpPr>
        <p:spPr>
          <a:xfrm>
            <a:off x="3824390" y="3140968"/>
            <a:ext cx="3456384" cy="7200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mtClean="0"/>
              <a:t>Viêm, tổn thương thành mạch, cơ trơn</a:t>
            </a:r>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712" y="2337382"/>
            <a:ext cx="47625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4610" y="2337382"/>
            <a:ext cx="47625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0774" y="2326853"/>
            <a:ext cx="47625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7275" y="2370906"/>
            <a:ext cx="47625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Bent-Up Arrow 21"/>
          <p:cNvSpPr/>
          <p:nvPr/>
        </p:nvSpPr>
        <p:spPr>
          <a:xfrm rot="5400000">
            <a:off x="7685108" y="2988586"/>
            <a:ext cx="685533" cy="720080"/>
          </a:xfrm>
          <a:prstGeom prst="bentUpArrow">
            <a:avLst/>
          </a:prstGeom>
          <a:scene3d>
            <a:camera prst="orthographicFront">
              <a:rot lat="21599981" lon="10799986" rev="10799999"/>
            </a:camera>
            <a:lightRig rig="threePt" dir="t"/>
          </a:scene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8269411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500" smtClean="0">
                <a:latin typeface="+mj-lt"/>
              </a:rPr>
              <a:t>2. Phân Loại</a:t>
            </a:r>
            <a:endParaRPr lang="en-GB" sz="3500">
              <a:latin typeface="+mj-lt"/>
            </a:endParaRPr>
          </a:p>
        </p:txBody>
      </p:sp>
      <p:sp>
        <p:nvSpPr>
          <p:cNvPr id="8" name="Content Placeholder 7"/>
          <p:cNvSpPr>
            <a:spLocks noGrp="1"/>
          </p:cNvSpPr>
          <p:nvPr>
            <p:ph idx="1"/>
          </p:nvPr>
        </p:nvSpPr>
        <p:spPr>
          <a:xfrm>
            <a:off x="971600" y="1085530"/>
            <a:ext cx="6563072" cy="460648"/>
          </a:xfrm>
        </p:spPr>
        <p:txBody>
          <a:bodyPr/>
          <a:lstStyle/>
          <a:p>
            <a:pPr marL="342900" indent="-342900">
              <a:buFont typeface="Wingdings" pitchFamily="2" charset="2"/>
              <a:buChar char="Ø"/>
            </a:pPr>
            <a:r>
              <a:rPr lang="vi-VN" sz="2800">
                <a:solidFill>
                  <a:srgbClr val="FF0000"/>
                </a:solidFill>
                <a:latin typeface="+mj-lt"/>
              </a:rPr>
              <a:t>Type 4</a:t>
            </a:r>
            <a:r>
              <a:rPr lang="vi-VN" sz="2800">
                <a:latin typeface="+mj-lt"/>
              </a:rPr>
              <a:t>: loại </a:t>
            </a:r>
            <a:r>
              <a:rPr lang="vi-VN" sz="2800" smtClean="0">
                <a:latin typeface="+mj-lt"/>
              </a:rPr>
              <a:t>mẫn cảm muộn, MD qua TG</a:t>
            </a:r>
            <a:endParaRPr lang="en-GB" sz="2800">
              <a:latin typeface="+mj-lt"/>
            </a:endParaRPr>
          </a:p>
          <a:p>
            <a:pPr marL="457200" indent="-457200">
              <a:buFont typeface="Arial" pitchFamily="34" charset="0"/>
              <a:buChar char="•"/>
            </a:pPr>
            <a:r>
              <a:rPr lang="vi-VN" sz="2800" smtClean="0">
                <a:latin typeface="+mj-lt"/>
              </a:rPr>
              <a:t>Cơ chế:</a:t>
            </a:r>
            <a:endParaRPr lang="en-GB" sz="2800">
              <a:latin typeface="+mj-lt"/>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3093" y="1977020"/>
            <a:ext cx="5433074" cy="2304256"/>
          </a:xfrm>
          <a:prstGeom prst="rect">
            <a:avLst/>
          </a:prstGeom>
        </p:spPr>
      </p:pic>
      <p:sp>
        <p:nvSpPr>
          <p:cNvPr id="17" name="TextBox 16"/>
          <p:cNvSpPr txBox="1"/>
          <p:nvPr/>
        </p:nvSpPr>
        <p:spPr>
          <a:xfrm>
            <a:off x="827584" y="4509120"/>
            <a:ext cx="8316416" cy="1292662"/>
          </a:xfrm>
          <a:prstGeom prst="rect">
            <a:avLst/>
          </a:prstGeom>
          <a:noFill/>
        </p:spPr>
        <p:txBody>
          <a:bodyPr wrap="square" rtlCol="0">
            <a:spAutoFit/>
          </a:bodyPr>
          <a:lstStyle/>
          <a:p>
            <a:pPr marL="285750" indent="-285750">
              <a:buFont typeface="Arial" pitchFamily="34" charset="0"/>
              <a:buChar char="•"/>
            </a:pPr>
            <a:r>
              <a:rPr lang="vi-VN" sz="2600">
                <a:solidFill>
                  <a:schemeClr val="accent3">
                    <a:lumMod val="50000"/>
                  </a:schemeClr>
                </a:solidFill>
                <a:latin typeface="+mj-lt"/>
              </a:rPr>
              <a:t>KN: </a:t>
            </a:r>
            <a:r>
              <a:rPr lang="vi-VN" sz="2600">
                <a:latin typeface="+mj-lt"/>
              </a:rPr>
              <a:t>VK, VR,  hóa </a:t>
            </a:r>
            <a:r>
              <a:rPr lang="vi-VN" sz="2600" smtClean="0">
                <a:latin typeface="+mj-lt"/>
              </a:rPr>
              <a:t>chất; </a:t>
            </a:r>
            <a:r>
              <a:rPr lang="vi-VN" sz="2600" smtClean="0">
                <a:solidFill>
                  <a:schemeClr val="accent3">
                    <a:lumMod val="50000"/>
                  </a:schemeClr>
                </a:solidFill>
                <a:latin typeface="+mj-lt"/>
              </a:rPr>
              <a:t>KT</a:t>
            </a:r>
            <a:r>
              <a:rPr lang="vi-VN" sz="2600">
                <a:solidFill>
                  <a:schemeClr val="accent3">
                    <a:lumMod val="50000"/>
                  </a:schemeClr>
                </a:solidFill>
                <a:latin typeface="+mj-lt"/>
              </a:rPr>
              <a:t>: </a:t>
            </a:r>
            <a:r>
              <a:rPr lang="vi-VN" sz="2600">
                <a:latin typeface="+mj-lt"/>
              </a:rPr>
              <a:t>T/bào lympo </a:t>
            </a:r>
            <a:r>
              <a:rPr lang="vi-VN" sz="2600" smtClean="0">
                <a:latin typeface="+mj-lt"/>
              </a:rPr>
              <a:t>T</a:t>
            </a:r>
          </a:p>
          <a:p>
            <a:pPr marL="285750" indent="-285750">
              <a:buFont typeface="Arial" pitchFamily="34" charset="0"/>
              <a:buChar char="•"/>
            </a:pPr>
            <a:r>
              <a:rPr lang="vi-VN" sz="2600" smtClean="0">
                <a:solidFill>
                  <a:schemeClr val="accent3">
                    <a:lumMod val="50000"/>
                  </a:schemeClr>
                </a:solidFill>
                <a:latin typeface="+mj-lt"/>
              </a:rPr>
              <a:t>Biểu hiện: </a:t>
            </a:r>
            <a:r>
              <a:rPr lang="vi-VN" sz="2600" smtClean="0">
                <a:latin typeface="+mj-lt"/>
              </a:rPr>
              <a:t>lao, phong, viêm da tiếp xúc kể cả ban đỏ nhiễm sắc cố định</a:t>
            </a:r>
            <a:endParaRPr lang="en-GB" sz="2600">
              <a:latin typeface="+mj-lt"/>
            </a:endParaRPr>
          </a:p>
        </p:txBody>
      </p:sp>
    </p:spTree>
    <p:extLst>
      <p:ext uri="{BB962C8B-B14F-4D97-AF65-F5344CB8AC3E}">
        <p14:creationId xmlns:p14="http://schemas.microsoft.com/office/powerpoint/2010/main" val="35348408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500" smtClean="0">
                <a:latin typeface="+mj-lt"/>
              </a:rPr>
              <a:t>2. Phân loại</a:t>
            </a:r>
            <a:endParaRPr lang="en-GB" sz="3500">
              <a:latin typeface="+mj-lt"/>
            </a:endParaRPr>
          </a:p>
        </p:txBody>
      </p:sp>
      <p:sp>
        <p:nvSpPr>
          <p:cNvPr id="3" name="Content Placeholder 2"/>
          <p:cNvSpPr>
            <a:spLocks noGrp="1"/>
          </p:cNvSpPr>
          <p:nvPr>
            <p:ph idx="1"/>
          </p:nvPr>
        </p:nvSpPr>
        <p:spPr>
          <a:xfrm>
            <a:off x="24377" y="986156"/>
            <a:ext cx="2531399" cy="1938788"/>
          </a:xfrm>
        </p:spPr>
        <p:txBody>
          <a:bodyPr/>
          <a:lstStyle/>
          <a:p>
            <a:r>
              <a:rPr lang="vi-VN" sz="2800" smtClean="0">
                <a:latin typeface="+mj-lt"/>
              </a:rPr>
              <a:t>b) Theo nguồn gốc và bản chất dị nguyên:</a:t>
            </a:r>
          </a:p>
        </p:txBody>
      </p:sp>
      <p:sp>
        <p:nvSpPr>
          <p:cNvPr id="7" name="Content Placeholder 3"/>
          <p:cNvSpPr txBox="1">
            <a:spLocks/>
          </p:cNvSpPr>
          <p:nvPr/>
        </p:nvSpPr>
        <p:spPr>
          <a:xfrm>
            <a:off x="3059702" y="4221088"/>
            <a:ext cx="5688632" cy="3600400"/>
          </a:xfrm>
          <a:prstGeom prst="rect">
            <a:avLst/>
          </a:prstGeom>
        </p:spPr>
        <p:txBody>
          <a:bodyPr lIns="396000" anchor="t"/>
          <a:lstStyle>
            <a:lvl1pPr marL="0" indent="0" algn="l" defTabSz="914400" rtl="0" eaLnBrk="1" latinLnBrk="1" hangingPunct="1">
              <a:spcBef>
                <a:spcPct val="20000"/>
              </a:spcBef>
              <a:buFont typeface="Arial" pitchFamily="34" charset="0"/>
              <a:buNone/>
              <a:defRPr sz="14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Arial" pitchFamily="34" charset="0"/>
              <a:buChar char="•"/>
            </a:pPr>
            <a:r>
              <a:rPr lang="vi-VN" sz="2800" smtClean="0">
                <a:latin typeface="+mj-lt"/>
              </a:rPr>
              <a:t>Da : 50-70%</a:t>
            </a:r>
          </a:p>
          <a:p>
            <a:pPr marL="457200" indent="-457200">
              <a:buFont typeface="Arial" pitchFamily="34" charset="0"/>
              <a:buChar char="•"/>
            </a:pPr>
            <a:r>
              <a:rPr lang="vi-VN" sz="2800" smtClean="0">
                <a:latin typeface="+mj-lt"/>
              </a:rPr>
              <a:t>Mắt</a:t>
            </a:r>
          </a:p>
          <a:p>
            <a:pPr marL="457200" indent="-457200">
              <a:buFont typeface="Arial" pitchFamily="34" charset="0"/>
              <a:buChar char="•"/>
            </a:pPr>
            <a:r>
              <a:rPr lang="vi-VN" sz="2800" smtClean="0">
                <a:latin typeface="+mj-lt"/>
              </a:rPr>
              <a:t>Đường hô hấp: 20-30%</a:t>
            </a:r>
          </a:p>
          <a:p>
            <a:pPr marL="457200" indent="-457200">
              <a:buFont typeface="Arial" pitchFamily="34" charset="0"/>
              <a:buChar char="•"/>
            </a:pPr>
            <a:r>
              <a:rPr lang="vi-VN" sz="2800" smtClean="0">
                <a:latin typeface="+mj-lt"/>
              </a:rPr>
              <a:t>Đường tiêu hóa: 20-30%: dạ dày, ruột, gan , thận.</a:t>
            </a:r>
            <a:endParaRPr lang="en-GB" sz="2800">
              <a:latin typeface="+mj-lt"/>
            </a:endParaRPr>
          </a:p>
        </p:txBody>
      </p:sp>
      <p:sp>
        <p:nvSpPr>
          <p:cNvPr id="8" name="Content Placeholder 2"/>
          <p:cNvSpPr txBox="1">
            <a:spLocks/>
          </p:cNvSpPr>
          <p:nvPr/>
        </p:nvSpPr>
        <p:spPr>
          <a:xfrm>
            <a:off x="19214" y="3789040"/>
            <a:ext cx="3112626" cy="1440160"/>
          </a:xfrm>
          <a:prstGeom prst="rect">
            <a:avLst/>
          </a:prstGeom>
        </p:spPr>
        <p:txBody>
          <a:bodyPr anchor="ctr"/>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vi-VN" sz="2800" smtClean="0">
                <a:latin typeface="+mj-lt"/>
              </a:rPr>
              <a:t>c) Theo hệ thống cơ quan bị tổn thươg:</a:t>
            </a:r>
            <a:endParaRPr lang="en-GB" sz="2800">
              <a:latin typeface="+mj-lt"/>
            </a:endParaRPr>
          </a:p>
        </p:txBody>
      </p:sp>
      <p:sp>
        <p:nvSpPr>
          <p:cNvPr id="10" name="Content Placeholder 9"/>
          <p:cNvSpPr>
            <a:spLocks noGrp="1"/>
          </p:cNvSpPr>
          <p:nvPr>
            <p:ph idx="10"/>
          </p:nvPr>
        </p:nvSpPr>
        <p:spPr>
          <a:xfrm>
            <a:off x="2627784" y="1124744"/>
            <a:ext cx="6264696" cy="2736304"/>
          </a:xfrm>
        </p:spPr>
        <p:txBody>
          <a:bodyPr/>
          <a:lstStyle/>
          <a:p>
            <a:pPr marL="457200" indent="-457200">
              <a:buFont typeface="Arial" pitchFamily="34" charset="0"/>
              <a:buChar char="•"/>
            </a:pPr>
            <a:r>
              <a:rPr lang="vi-VN" sz="2600" smtClean="0">
                <a:latin typeface="Times New Roman" pitchFamily="18" charset="0"/>
                <a:cs typeface="Times New Roman" pitchFamily="18" charset="0"/>
              </a:rPr>
              <a:t>Dị nguyên nội sinh</a:t>
            </a:r>
            <a:r>
              <a:rPr lang="vi-VN" sz="2600" smtClean="0">
                <a:latin typeface="Times New Roman" pitchFamily="18" charset="0"/>
                <a:cs typeface="Times New Roman" pitchFamily="18" charset="0"/>
                <a:sym typeface="Wingdings" pitchFamily="2" charset="2"/>
              </a:rPr>
              <a:t>:(tự dị nguyên)- T/b, tổ chức bình thường </a:t>
            </a:r>
            <a:r>
              <a:rPr lang="vi-VN" sz="2600" smtClean="0">
                <a:latin typeface="Times New Roman" pitchFamily="18" charset="0"/>
                <a:cs typeface="Times New Roman" pitchFamily="18" charset="0"/>
                <a:sym typeface="Wingdings"/>
              </a:rPr>
              <a:t> chất lạ</a:t>
            </a:r>
          </a:p>
          <a:p>
            <a:pPr marL="457200" indent="-457200">
              <a:buFont typeface="Arial" pitchFamily="34" charset="0"/>
              <a:buChar char="•"/>
            </a:pPr>
            <a:r>
              <a:rPr lang="vi-VN" sz="2600" smtClean="0">
                <a:latin typeface="Times New Roman" pitchFamily="18" charset="0"/>
                <a:cs typeface="Times New Roman" pitchFamily="18" charset="0"/>
                <a:sym typeface="Wingdings"/>
              </a:rPr>
              <a:t>Dị nguyên ngoại sinh:</a:t>
            </a:r>
          </a:p>
          <a:p>
            <a:pPr marL="1314450" lvl="1" indent="-571500">
              <a:buFont typeface="Wingdings" pitchFamily="2" charset="2"/>
              <a:buChar char="ü"/>
            </a:pPr>
            <a:r>
              <a:rPr lang="vi-VN" sz="2600">
                <a:solidFill>
                  <a:schemeClr val="tx1">
                    <a:lumMod val="75000"/>
                    <a:lumOff val="25000"/>
                  </a:schemeClr>
                </a:solidFill>
                <a:latin typeface="Times New Roman" pitchFamily="18" charset="0"/>
                <a:cs typeface="Times New Roman" pitchFamily="18" charset="0"/>
                <a:sym typeface="Wingdings"/>
              </a:rPr>
              <a:t>K</a:t>
            </a:r>
            <a:r>
              <a:rPr lang="vi-VN" sz="2600" smtClean="0">
                <a:solidFill>
                  <a:schemeClr val="tx1">
                    <a:lumMod val="75000"/>
                    <a:lumOff val="25000"/>
                  </a:schemeClr>
                </a:solidFill>
                <a:latin typeface="Times New Roman" pitchFamily="18" charset="0"/>
                <a:cs typeface="Times New Roman" pitchFamily="18" charset="0"/>
                <a:sym typeface="Wingdings"/>
              </a:rPr>
              <a:t>hông nhiễm trùng: bụi, biểu bì, vẩy da, lông, T.phẩm, thuốc, hóa chất, bỏng, phóng xạ, nhiễm lạnh</a:t>
            </a:r>
          </a:p>
          <a:p>
            <a:pPr marL="1314450" lvl="1" indent="-571500">
              <a:buFont typeface="Wingdings" pitchFamily="2" charset="2"/>
              <a:buChar char="ü"/>
            </a:pPr>
            <a:r>
              <a:rPr lang="vi-VN" sz="2600" smtClean="0">
                <a:solidFill>
                  <a:schemeClr val="tx1">
                    <a:lumMod val="75000"/>
                    <a:lumOff val="25000"/>
                  </a:schemeClr>
                </a:solidFill>
                <a:latin typeface="Times New Roman" pitchFamily="18" charset="0"/>
                <a:cs typeface="Times New Roman" pitchFamily="18" charset="0"/>
                <a:sym typeface="Wingdings"/>
              </a:rPr>
              <a:t>Có nhiễm trùng: VK, VR, nấm,..</a:t>
            </a:r>
            <a:endParaRPr lang="en-GB" sz="2600">
              <a:solidFill>
                <a:schemeClr val="tx1">
                  <a:lumMod val="75000"/>
                  <a:lumOff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581234761"/>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500" smtClean="0">
                <a:latin typeface="+mj-lt"/>
              </a:rPr>
              <a:t>3. Nguyên nhân và cơ chế</a:t>
            </a:r>
            <a:endParaRPr lang="en-GB" sz="3500">
              <a:latin typeface="+mj-lt"/>
            </a:endParaRPr>
          </a:p>
        </p:txBody>
      </p:sp>
      <p:sp>
        <p:nvSpPr>
          <p:cNvPr id="3" name="Content Placeholder 2"/>
          <p:cNvSpPr>
            <a:spLocks noGrp="1"/>
          </p:cNvSpPr>
          <p:nvPr>
            <p:ph idx="1"/>
          </p:nvPr>
        </p:nvSpPr>
        <p:spPr>
          <a:xfrm>
            <a:off x="117560" y="2125258"/>
            <a:ext cx="9001000" cy="432048"/>
          </a:xfrm>
        </p:spPr>
        <p:txBody>
          <a:bodyPr/>
          <a:lstStyle/>
          <a:p>
            <a:pPr marL="457200" indent="-457200">
              <a:buFont typeface="+mj-lt"/>
              <a:buAutoNum type="alphaLcParenR"/>
            </a:pPr>
            <a:r>
              <a:rPr lang="vi-VN" sz="2400" smtClean="0">
                <a:latin typeface="+mj-lt"/>
              </a:rPr>
              <a:t>Nguyên nhân: Do cơ thể sinh ra KT cùng P/Ứ quá mẫn chống lại </a:t>
            </a:r>
          </a:p>
          <a:p>
            <a:r>
              <a:rPr lang="vi-VN" sz="2400">
                <a:latin typeface="+mj-lt"/>
              </a:rPr>
              <a:t>	</a:t>
            </a:r>
            <a:r>
              <a:rPr lang="vi-VN" sz="2400" smtClean="0">
                <a:latin typeface="+mj-lt"/>
              </a:rPr>
              <a:t>	      KN. Dẫn đến biểu hiện bệnh lý ở các cơ quan.</a:t>
            </a:r>
          </a:p>
          <a:p>
            <a:r>
              <a:rPr lang="vi-VN" sz="2400">
                <a:latin typeface="+mj-lt"/>
              </a:rPr>
              <a:t>	</a:t>
            </a:r>
            <a:r>
              <a:rPr lang="vi-VN" sz="2400" smtClean="0">
                <a:latin typeface="+mj-lt"/>
              </a:rPr>
              <a:t>	      M/Độ D/ứ phụ thuộc vào cơ địa</a:t>
            </a:r>
          </a:p>
          <a:p>
            <a:r>
              <a:rPr lang="vi-VN" sz="2400">
                <a:latin typeface="+mj-lt"/>
              </a:rPr>
              <a:t>	</a:t>
            </a:r>
            <a:r>
              <a:rPr lang="vi-VN" sz="2400" smtClean="0">
                <a:latin typeface="+mj-lt"/>
              </a:rPr>
              <a:t>	      Gồm 2 loại:</a:t>
            </a:r>
          </a:p>
          <a:p>
            <a:r>
              <a:rPr lang="vi-VN" sz="2400" smtClean="0">
                <a:latin typeface="+mj-lt"/>
              </a:rPr>
              <a:t>		</a:t>
            </a:r>
          </a:p>
          <a:p>
            <a:r>
              <a:rPr lang="vi-VN" sz="2400" smtClean="0">
                <a:latin typeface="+mj-lt"/>
              </a:rPr>
              <a:t>b)   Cơ chế D/ứ:</a:t>
            </a:r>
            <a:endParaRPr lang="en-GB" sz="2400">
              <a:latin typeface="+mj-lt"/>
            </a:endParaRPr>
          </a:p>
        </p:txBody>
      </p:sp>
      <p:pic>
        <p:nvPicPr>
          <p:cNvPr id="2050" name="Picture 2"/>
          <p:cNvPicPr>
            <a:picLocks noGrp="1" noChangeAspect="1" noChangeArrowheads="1"/>
          </p:cNvPicPr>
          <p:nvPr>
            <p:ph idx="10"/>
          </p:nvPr>
        </p:nvPicPr>
        <p:blipFill>
          <a:blip r:embed="rId3">
            <a:extLst>
              <a:ext uri="{28A0092B-C50C-407E-A947-70E740481C1C}">
                <a14:useLocalDpi xmlns:a14="http://schemas.microsoft.com/office/drawing/2010/main" val="0"/>
              </a:ext>
            </a:extLst>
          </a:blip>
          <a:srcRect/>
          <a:stretch>
            <a:fillRect/>
          </a:stretch>
        </p:blipFill>
        <p:spPr bwMode="auto">
          <a:xfrm>
            <a:off x="2267744" y="3717032"/>
            <a:ext cx="6041660" cy="2932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4957997" y="2386230"/>
            <a:ext cx="2736304" cy="360040"/>
          </a:xfrm>
          <a:prstGeom prst="round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smtClean="0"/>
              <a:t>DN ngoại sinh</a:t>
            </a:r>
            <a:endParaRPr lang="en-GB"/>
          </a:p>
        </p:txBody>
      </p:sp>
      <p:sp>
        <p:nvSpPr>
          <p:cNvPr id="7" name="Rounded Rectangle 6"/>
          <p:cNvSpPr/>
          <p:nvPr/>
        </p:nvSpPr>
        <p:spPr>
          <a:xfrm>
            <a:off x="4957997" y="3091048"/>
            <a:ext cx="2736304" cy="360040"/>
          </a:xfrm>
          <a:prstGeom prst="round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smtClean="0"/>
              <a:t>DN nội sinh</a:t>
            </a:r>
            <a:endParaRPr lang="en-GB"/>
          </a:p>
        </p:txBody>
      </p:sp>
      <p:cxnSp>
        <p:nvCxnSpPr>
          <p:cNvPr id="8" name="Straight Arrow Connector 7"/>
          <p:cNvCxnSpPr/>
          <p:nvPr/>
        </p:nvCxnSpPr>
        <p:spPr>
          <a:xfrm>
            <a:off x="4237917" y="2595696"/>
            <a:ext cx="576064" cy="772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a:off x="4237917" y="2654909"/>
            <a:ext cx="576064" cy="4213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06148547"/>
      </p:ext>
    </p:extLst>
  </p:cSld>
  <p:clrMapOvr>
    <a:masterClrMapping/>
  </p:clrMapOvr>
  <p:transition spd="slow">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84&quot;/&gt;&lt;/object&gt;&lt;object type=&quot;3&quot; unique_id=&quot;10004&quot;&gt;&lt;property id=&quot;20148&quot; value=&quot;5&quot;/&gt;&lt;property id=&quot;20300&quot; value=&quot;Slide 3 - &amp;quot; ĐẠI CƯƠNG&amp;quot;&quot;/&gt;&lt;property id=&quot;20307&quot; value=&quot;261&quot;/&gt;&lt;/object&gt;&lt;object type=&quot;3&quot; unique_id=&quot;10005&quot;&gt;&lt;property id=&quot;20148&quot; value=&quot;5&quot;/&gt;&lt;property id=&quot;20300&quot; value=&quot;Slide 4 - &amp;quot;         2.    Phân Loại&amp;quot;&quot;/&gt;&lt;property id=&quot;20307&quot; value=&quot;259&quot;/&gt;&lt;/object&gt;&lt;object type=&quot;3&quot; unique_id=&quot;10006&quot;&gt;&lt;property id=&quot;20148&quot; value=&quot;5&quot;/&gt;&lt;property id=&quot;20300&quot; value=&quot;Slide 5 - &amp;quot;2.  Phân Loại&amp;quot;&quot;/&gt;&lt;property id=&quot;20307&quot; value=&quot;265&quot;/&gt;&lt;/object&gt;&lt;object type=&quot;3&quot; unique_id=&quot;10007&quot;&gt;&lt;property id=&quot;20148&quot; value=&quot;5&quot;/&gt;&lt;property id=&quot;20300&quot; value=&quot;Slide 6 - &amp;quot;2.  Phân loại:&amp;quot;&quot;/&gt;&lt;property id=&quot;20307&quot; value=&quot;263&quot;/&gt;&lt;/object&gt;&lt;object type=&quot;3&quot; unique_id=&quot;10008&quot;&gt;&lt;property id=&quot;20148&quot; value=&quot;5&quot;/&gt;&lt;property id=&quot;20300&quot; value=&quot;Slide 7 - &amp;quot;2. Phân Loại&amp;quot;&quot;/&gt;&lt;property id=&quot;20307&quot; value=&quot;266&quot;/&gt;&lt;/object&gt;&lt;object type=&quot;3&quot; unique_id=&quot;10009&quot;&gt;&lt;property id=&quot;20148&quot; value=&quot;5&quot;/&gt;&lt;property id=&quot;20300&quot; value=&quot;Slide 8 - &amp;quot;2. Phân loại&amp;quot;&quot;/&gt;&lt;property id=&quot;20307&quot; value=&quot;264&quot;/&gt;&lt;/object&gt;&lt;object type=&quot;3&quot; unique_id=&quot;10010&quot;&gt;&lt;property id=&quot;20148&quot; value=&quot;5&quot;/&gt;&lt;property id=&quot;20300&quot; value=&quot;Slide 9 - &amp;quot;3. Nguyên nhân và cơ chế&amp;quot;&quot;/&gt;&lt;property id=&quot;20307&quot; value=&quot;267&quot;/&gt;&lt;/object&gt;&lt;object type=&quot;3&quot; unique_id=&quot;10011&quot;&gt;&lt;property id=&quot;20148&quot; value=&quot;5&quot;/&gt;&lt;property id=&quot;20300&quot; value=&quot;Slide 10 - &amp;quot;4. Một số bệnh dị ứng thường gặp&amp;quot;&quot;/&gt;&lt;property id=&quot;20307&quot; value=&quot;268&quot;/&gt;&lt;/object&gt;&lt;object type=&quot;3&quot; unique_id=&quot;10012&quot;&gt;&lt;property id=&quot;20148&quot; value=&quot;5&quot;/&gt;&lt;property id=&quot;20300&quot; value=&quot;Slide 11 - &amp;quot;4. Một số bệnh dị ứng thường gặp&amp;quot;&quot;/&gt;&lt;property id=&quot;20307&quot; value=&quot;269&quot;/&gt;&lt;/object&gt;&lt;object type=&quot;3&quot; unique_id=&quot;10013&quot;&gt;&lt;property id=&quot;20148&quot; value=&quot;5&quot;/&gt;&lt;property id=&quot;20300&quot; value=&quot;Slide 12 - &amp;quot;4. Một số bệnh dị ứng thường gặp&amp;quot;&quot;/&gt;&lt;property id=&quot;20307&quot; value=&quot;270&quot;/&gt;&lt;/object&gt;&lt;object type=&quot;3&quot; unique_id=&quot;10014&quot;&gt;&lt;property id=&quot;20148&quot; value=&quot;5&quot;/&gt;&lt;property id=&quot;20300&quot; value=&quot;Slide 13 - &amp;quot;4. Một số bệnh dị ứng thường gặp&amp;quot;&quot;/&gt;&lt;property id=&quot;20307&quot; value=&quot;271&quot;/&gt;&lt;/object&gt;&lt;object type=&quot;3&quot; unique_id=&quot;10015&quot;&gt;&lt;property id=&quot;20148&quot; value=&quot;5&quot;/&gt;&lt;property id=&quot;20300&quot; value=&quot;Slide 14 - &amp;quot;4. Một số các bệnh dị ứng thường gặp&amp;quot;&quot;/&gt;&lt;property id=&quot;20307&quot; value=&quot;272&quot;/&gt;&lt;/object&gt;&lt;object type=&quot;3&quot; unique_id=&quot;10016&quot;&gt;&lt;property id=&quot;20148&quot; value=&quot;5&quot;/&gt;&lt;property id=&quot;20300&quot; value=&quot;Slide 15 - &amp;quot;4. Một số bệnh dị ứng thường gặp&amp;quot;&quot;/&gt;&lt;property id=&quot;20307&quot; value=&quot;274&quot;/&gt;&lt;/object&gt;&lt;object type=&quot;3&quot; unique_id=&quot;10017&quot;&gt;&lt;property id=&quot;20148&quot; value=&quot;5&quot;/&gt;&lt;property id=&quot;20300&quot; value=&quot;Slide 16 - &amp;quot;4. Một số bệnh dị ứng thường gặp&amp;quot;&quot;/&gt;&lt;property id=&quot;20307&quot; value=&quot;273&quot;/&gt;&lt;/object&gt;&lt;object type=&quot;3&quot; unique_id=&quot;10018&quot;&gt;&lt;property id=&quot;20148&quot; value=&quot;5&quot;/&gt;&lt;property id=&quot;20300&quot; value=&quot;Slide 17 - &amp;quot;4. Một số bệnh dị ứng thường gặp&amp;quot;&quot;/&gt;&lt;property id=&quot;20307&quot; value=&quot;275&quot;/&gt;&lt;/object&gt;&lt;object type=&quot;3&quot; unique_id=&quot;10019&quot;&gt;&lt;property id=&quot;20148&quot; value=&quot;5&quot;/&gt;&lt;property id=&quot;20300&quot; value=&quot;Slide 18 - &amp;quot;4. Một số bệnh dị ứng thường gặp&amp;quot;&quot;/&gt;&lt;property id=&quot;20307&quot; value=&quot;276&quot;/&gt;&lt;/object&gt;&lt;object type=&quot;3&quot; unique_id=&quot;10020&quot;&gt;&lt;property id=&quot;20148&quot; value=&quot;5&quot;/&gt;&lt;property id=&quot;20300&quot; value=&quot;Slide 19 - &amp;quot;4. Một số bệnh dị ứng thường gặp&amp;quot;&quot;/&gt;&lt;property id=&quot;20307&quot; value=&quot;277&quot;/&gt;&lt;/object&gt;&lt;object type=&quot;3&quot; unique_id=&quot;10021&quot;&gt;&lt;property id=&quot;20148&quot; value=&quot;5&quot;/&gt;&lt;property id=&quot;20300&quot; value=&quot;Slide 20 - &amp;quot;4. Một số bệnh dị ứng thường gặp&amp;quot;&quot;/&gt;&lt;property id=&quot;20307&quot; value=&quot;278&quot;/&gt;&lt;/object&gt;&lt;object type=&quot;3&quot; unique_id=&quot;10022&quot;&gt;&lt;property id=&quot;20148&quot; value=&quot;5&quot;/&gt;&lt;property id=&quot;20300&quot; value=&quot;Slide 21 - &amp;quot;4. Một số bệnh dị ứng thường gặp&amp;quot;&quot;/&gt;&lt;property id=&quot;20307&quot; value=&quot;279&quot;/&gt;&lt;/object&gt;&lt;object type=&quot;3&quot; unique_id=&quot;10023&quot;&gt;&lt;property id=&quot;20148&quot; value=&quot;5&quot;/&gt;&lt;property id=&quot;20300&quot; value=&quot;Slide 22&quot;/&gt;&lt;property id=&quot;20307&quot; value=&quot;283&quot;/&gt;&lt;/object&gt;&lt;object type=&quot;3&quot; unique_id=&quot;10070&quot;&gt;&lt;property id=&quot;20148&quot; value=&quot;5&quot;/&gt;&lt;property id=&quot;20300&quot; value=&quot;Slide 2 - &amp;quot;Tên thành viên- nhóm 2-K20YDH8: &amp;quot;&quot;/&gt;&lt;property id=&quot;20307&quot; value=&quot;285&quot;/&gt;&lt;/object&gt;&lt;/object&gt;&lt;object type=&quot;8&quot; unique_id=&quot;1004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4"/>
        </a:lnRef>
        <a:fillRef idx="2">
          <a:schemeClr val="accent4"/>
        </a:fillRef>
        <a:effectRef idx="1">
          <a:schemeClr val="accent4"/>
        </a:effectRef>
        <a:fontRef idx="minor">
          <a:schemeClr val="dk1"/>
        </a:fontRef>
      </a:style>
    </a:sp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1285</TotalTime>
  <Words>2048</Words>
  <Application>Microsoft Office PowerPoint</Application>
  <PresentationFormat>On-screen Show (4:3)</PresentationFormat>
  <Paragraphs>243</Paragraphs>
  <Slides>22</Slides>
  <Notes>6</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Custom Design</vt:lpstr>
      <vt:lpstr>PowerPoint Presentation</vt:lpstr>
      <vt:lpstr>Tên thành viên- nhóm 2-K20YDH8: </vt:lpstr>
      <vt:lpstr> ĐẠI CƯƠNG</vt:lpstr>
      <vt:lpstr>         2.    Phân Loại</vt:lpstr>
      <vt:lpstr>2.  Phân Loại</vt:lpstr>
      <vt:lpstr>2.  Phân loại:</vt:lpstr>
      <vt:lpstr>2. Phân Loại</vt:lpstr>
      <vt:lpstr>2. Phân loại</vt:lpstr>
      <vt:lpstr>3. Nguyên nhân và cơ chế</vt:lpstr>
      <vt:lpstr>4. Một số bệnh dị ứng thường gặp</vt:lpstr>
      <vt:lpstr>4. Một số bệnh dị ứng thường gặp</vt:lpstr>
      <vt:lpstr>4. Một số bệnh dị ứng thường gặp</vt:lpstr>
      <vt:lpstr>4. Một số bệnh dị ứng thường gặp</vt:lpstr>
      <vt:lpstr>4. Một số các bệnh dị ứng thường gặp</vt:lpstr>
      <vt:lpstr>4. Một số bệnh dị ứng thường gặp</vt:lpstr>
      <vt:lpstr>4. Một số bệnh dị ứng thường gặp</vt:lpstr>
      <vt:lpstr>4. Một số bệnh dị ứng thường gặp</vt:lpstr>
      <vt:lpstr>4. Một số bệnh dị ứng thường gặp</vt:lpstr>
      <vt:lpstr>4. Một số bệnh dị ứng thường gặp</vt:lpstr>
      <vt:lpstr>4. Một số bệnh dị ứng thường gặp</vt:lpstr>
      <vt:lpstr>4. Một số bệnh dị ứng thường gặp</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DrHOC</cp:lastModifiedBy>
  <cp:revision>202</cp:revision>
  <dcterms:created xsi:type="dcterms:W3CDTF">2014-04-01T16:35:38Z</dcterms:created>
  <dcterms:modified xsi:type="dcterms:W3CDTF">2017-01-16T01:42:33Z</dcterms:modified>
</cp:coreProperties>
</file>