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41" autoAdjust="0"/>
    <p:restoredTop sz="94660"/>
  </p:normalViewPr>
  <p:slideViewPr>
    <p:cSldViewPr>
      <p:cViewPr>
        <p:scale>
          <a:sx n="71" d="100"/>
          <a:sy n="71" d="100"/>
        </p:scale>
        <p:origin x="-1332"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C1B21B-E567-4500-89FA-5620348D2A65}" type="datetimeFigureOut">
              <a:rPr lang="vi-VN" smtClean="0"/>
              <a:pPr/>
              <a:t>03/04/2017</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45E6C5-F9F3-4475-A29A-7A4315653676}" type="slidenum">
              <a:rPr lang="vi-VN" smtClean="0"/>
              <a:pPr/>
              <a:t>‹#›</a:t>
            </a:fld>
            <a:endParaRPr lang="vi-VN"/>
          </a:p>
        </p:txBody>
      </p:sp>
    </p:spTree>
    <p:extLst>
      <p:ext uri="{BB962C8B-B14F-4D97-AF65-F5344CB8AC3E}">
        <p14:creationId xmlns:p14="http://schemas.microsoft.com/office/powerpoint/2010/main" xmlns="" val="2724107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8C45E6C5-F9F3-4475-A29A-7A4315653676}" type="slidenum">
              <a:rPr lang="vi-VN" smtClean="0"/>
              <a:pPr/>
              <a:t>3</a:t>
            </a:fld>
            <a:endParaRPr lang="vi-VN"/>
          </a:p>
        </p:txBody>
      </p:sp>
    </p:spTree>
    <p:extLst>
      <p:ext uri="{BB962C8B-B14F-4D97-AF65-F5344CB8AC3E}">
        <p14:creationId xmlns:p14="http://schemas.microsoft.com/office/powerpoint/2010/main" xmlns="" val="1658272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42B2A0-CA3B-43D3-9EA6-9D245B4711DF}" type="datetimeFigureOut">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0AEDB-CB57-4D71-A426-F0F07914D621}"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42B2A0-CA3B-43D3-9EA6-9D245B4711DF}" type="datetimeFigureOut">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0AEDB-CB57-4D71-A426-F0F07914D6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42B2A0-CA3B-43D3-9EA6-9D245B4711DF}" type="datetimeFigureOut">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0AEDB-CB57-4D71-A426-F0F07914D6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42B2A0-CA3B-43D3-9EA6-9D245B4711DF}" type="datetimeFigureOut">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0AEDB-CB57-4D71-A426-F0F07914D6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42B2A0-CA3B-43D3-9EA6-9D245B4711DF}" type="datetimeFigureOut">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0AEDB-CB57-4D71-A426-F0F07914D621}"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42B2A0-CA3B-43D3-9EA6-9D245B4711DF}" type="datetimeFigureOut">
              <a:rPr lang="en-US" smtClean="0"/>
              <a:pPr/>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0AEDB-CB57-4D71-A426-F0F07914D6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42B2A0-CA3B-43D3-9EA6-9D245B4711DF}" type="datetimeFigureOut">
              <a:rPr lang="en-US" smtClean="0"/>
              <a:pPr/>
              <a:t>4/3/2017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0AEDB-CB57-4D71-A426-F0F07914D621}"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342B2A0-CA3B-43D3-9EA6-9D245B4711DF}" type="datetimeFigureOut">
              <a:rPr lang="en-US" smtClean="0"/>
              <a:pPr/>
              <a:t>4/3/2017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0AEDB-CB57-4D71-A426-F0F07914D6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42B2A0-CA3B-43D3-9EA6-9D245B4711DF}" type="datetimeFigureOut">
              <a:rPr lang="en-US" smtClean="0"/>
              <a:pPr/>
              <a:t>4/3/2017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0AEDB-CB57-4D71-A426-F0F07914D6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42B2A0-CA3B-43D3-9EA6-9D245B4711DF}" type="datetimeFigureOut">
              <a:rPr lang="en-US" smtClean="0"/>
              <a:pPr/>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0AEDB-CB57-4D71-A426-F0F07914D621}"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42B2A0-CA3B-43D3-9EA6-9D245B4711DF}" type="datetimeFigureOut">
              <a:rPr lang="en-US" smtClean="0"/>
              <a:pPr/>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0AEDB-CB57-4D71-A426-F0F07914D6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342B2A0-CA3B-43D3-9EA6-9D245B4711DF}" type="datetimeFigureOut">
              <a:rPr lang="en-US" smtClean="0"/>
              <a:pPr/>
              <a:t>4/3/2017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150AEDB-CB57-4D71-A426-F0F07914D6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255930"/>
            <a:ext cx="8686800" cy="1715869"/>
          </a:xfrm>
        </p:spPr>
        <p:txBody>
          <a:bodyPr/>
          <a:lstStyle/>
          <a:p>
            <a:pPr algn="ctr"/>
            <a:r>
              <a:rPr lang="vi-VN"/>
              <a:t>ĐẠI CƯƠNG BỆNH LÝ HỆ THẦN KINH</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485900" y="3429000"/>
            <a:ext cx="6400800" cy="2514600"/>
          </a:xfrm>
        </p:spPr>
        <p:txBody>
          <a:bodyPr>
            <a:normAutofit/>
          </a:bodyPr>
          <a:lstStyle/>
          <a:p>
            <a:pPr algn="r"/>
            <a:r>
              <a:rPr lang="vi-VN" sz="2000" i="1" dirty="0">
                <a:solidFill>
                  <a:schemeClr val="bg1"/>
                </a:solidFill>
                <a:latin typeface="Times New Roman" pitchFamily="18" charset="0"/>
                <a:cs typeface="Times New Roman" pitchFamily="18" charset="0"/>
              </a:rPr>
              <a:t>Nhóm 2</a:t>
            </a:r>
            <a:r>
              <a:rPr lang="vi-VN" sz="2000" dirty="0">
                <a:solidFill>
                  <a:schemeClr val="bg1"/>
                </a:solidFill>
                <a:latin typeface="Times New Roman" pitchFamily="18" charset="0"/>
                <a:cs typeface="Times New Roman" pitchFamily="18" charset="0"/>
              </a:rPr>
              <a:t>.</a:t>
            </a:r>
          </a:p>
          <a:p>
            <a:pPr algn="r"/>
            <a:r>
              <a:rPr lang="vi-VN" sz="2000" dirty="0" smtClean="0">
                <a:solidFill>
                  <a:schemeClr val="bg1"/>
                </a:solidFill>
                <a:latin typeface="Times New Roman" pitchFamily="18" charset="0"/>
                <a:cs typeface="Times New Roman" pitchFamily="18" charset="0"/>
              </a:rPr>
              <a:t>Phan </a:t>
            </a:r>
            <a:r>
              <a:rPr lang="vi-VN" sz="2000" dirty="0">
                <a:solidFill>
                  <a:schemeClr val="bg1"/>
                </a:solidFill>
                <a:latin typeface="Times New Roman" pitchFamily="18" charset="0"/>
                <a:cs typeface="Times New Roman" pitchFamily="18" charset="0"/>
              </a:rPr>
              <a:t>Thị Hoài Thu</a:t>
            </a:r>
          </a:p>
          <a:p>
            <a:pPr algn="r"/>
            <a:r>
              <a:rPr lang="vi-VN" sz="2000" dirty="0">
                <a:solidFill>
                  <a:schemeClr val="bg1"/>
                </a:solidFill>
                <a:latin typeface="Times New Roman" pitchFamily="18" charset="0"/>
                <a:cs typeface="Times New Roman" pitchFamily="18" charset="0"/>
              </a:rPr>
              <a:t>Nguyễn Thị Diệu Hằng</a:t>
            </a:r>
          </a:p>
          <a:p>
            <a:pPr algn="r"/>
            <a:r>
              <a:rPr lang="vi-VN" sz="2000" dirty="0">
                <a:solidFill>
                  <a:schemeClr val="bg1"/>
                </a:solidFill>
                <a:latin typeface="Times New Roman" pitchFamily="18" charset="0"/>
                <a:cs typeface="Times New Roman" pitchFamily="18" charset="0"/>
              </a:rPr>
              <a:t>Nguyễn Quốc Huy</a:t>
            </a:r>
          </a:p>
          <a:p>
            <a:pPr algn="r"/>
            <a:r>
              <a:rPr lang="vi-VN" sz="2000" dirty="0">
                <a:solidFill>
                  <a:schemeClr val="bg1"/>
                </a:solidFill>
                <a:latin typeface="Times New Roman" pitchFamily="18" charset="0"/>
                <a:cs typeface="Times New Roman" pitchFamily="18" charset="0"/>
              </a:rPr>
              <a:t>Vũ Thị Mỹ </a:t>
            </a:r>
            <a:r>
              <a:rPr lang="vi-VN" sz="2000" dirty="0" smtClean="0">
                <a:solidFill>
                  <a:schemeClr val="bg1"/>
                </a:solidFill>
                <a:latin typeface="Times New Roman" pitchFamily="18" charset="0"/>
                <a:cs typeface="Times New Roman" pitchFamily="18" charset="0"/>
              </a:rPr>
              <a:t>Yên</a:t>
            </a:r>
            <a:endParaRPr lang="en-US" sz="2000" dirty="0" smtClean="0">
              <a:solidFill>
                <a:schemeClr val="bg1"/>
              </a:solidFill>
              <a:latin typeface="Times New Roman" pitchFamily="18" charset="0"/>
              <a:cs typeface="Times New Roman" pitchFamily="18" charset="0"/>
            </a:endParaRPr>
          </a:p>
          <a:p>
            <a:pPr algn="r"/>
            <a:r>
              <a:rPr lang="vi-VN" sz="2000" dirty="0">
                <a:solidFill>
                  <a:schemeClr val="bg1"/>
                </a:solidFill>
                <a:latin typeface="Times New Roman" pitchFamily="18" charset="0"/>
                <a:cs typeface="Times New Roman" pitchFamily="18" charset="0"/>
              </a:rPr>
              <a:t>Nguyễn Thị Quỳnh Trang</a:t>
            </a:r>
          </a:p>
          <a:p>
            <a:pPr algn="r"/>
            <a:endParaRPr lang="vi-VN" sz="2000" dirty="0">
              <a:solidFill>
                <a:schemeClr val="bg1"/>
              </a:solidFill>
              <a:latin typeface="Times New Roman" pitchFamily="18" charset="0"/>
              <a:cs typeface="Times New Roman" pitchFamily="18" charset="0"/>
            </a:endParaRPr>
          </a:p>
          <a:p>
            <a:pPr algn="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1219200" y="609600"/>
            <a:ext cx="6934200" cy="646331"/>
          </a:xfrm>
          <a:prstGeom prst="rect">
            <a:avLst/>
          </a:prstGeom>
          <a:noFill/>
        </p:spPr>
        <p:txBody>
          <a:bodyPr wrap="square" rtlCol="0">
            <a:spAutoFit/>
          </a:bodyPr>
          <a:lstStyle/>
          <a:p>
            <a:pPr algn="ctr"/>
            <a:r>
              <a:rPr lang="vi-VN" dirty="0">
                <a:solidFill>
                  <a:schemeClr val="tx2"/>
                </a:solidFill>
                <a:latin typeface="+mj-lt"/>
              </a:rPr>
              <a:t>TRƯỜNG ĐẠI HỌC DUY TÂN</a:t>
            </a:r>
          </a:p>
          <a:p>
            <a:pPr algn="ctr"/>
            <a:r>
              <a:rPr lang="vi-VN" dirty="0">
                <a:solidFill>
                  <a:schemeClr val="tx2"/>
                </a:solidFill>
                <a:latin typeface="+mj-lt"/>
              </a:rPr>
              <a:t>KHOA DƯỢC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609600"/>
          <a:ext cx="8763000" cy="2687320"/>
        </p:xfrm>
        <a:graphic>
          <a:graphicData uri="http://schemas.openxmlformats.org/drawingml/2006/table">
            <a:tbl>
              <a:tblPr firstRow="1" bandRow="1">
                <a:tableStyleId>{5C22544A-7EE6-4342-B048-85BDC9FD1C3A}</a:tableStyleId>
              </a:tblPr>
              <a:tblGrid>
                <a:gridCol w="2133600"/>
                <a:gridCol w="6629400"/>
              </a:tblGrid>
              <a:tr h="370840">
                <a:tc>
                  <a:txBody>
                    <a:bodyPr/>
                    <a:lstStyle/>
                    <a:p>
                      <a:r>
                        <a:rPr lang="en-US" sz="1600" dirty="0" err="1" smtClean="0">
                          <a:latin typeface="Times New Roman" pitchFamily="18" charset="0"/>
                          <a:cs typeface="Times New Roman" pitchFamily="18" charset="0"/>
                        </a:rPr>
                        <a:t>Nguyên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nhân</a:t>
                      </a:r>
                      <a:endParaRPr lang="en-US" sz="1600" dirty="0">
                        <a:latin typeface="Times New Roman" pitchFamily="18" charset="0"/>
                        <a:cs typeface="Times New Roman" pitchFamily="18" charset="0"/>
                      </a:endParaRPr>
                    </a:p>
                  </a:txBody>
                  <a:tcPr/>
                </a:tc>
                <a:tc>
                  <a:txBody>
                    <a:bodyPr/>
                    <a:lstStyle/>
                    <a:p>
                      <a:r>
                        <a:rPr lang="en-US" sz="1600" dirty="0" err="1" smtClean="0">
                          <a:latin typeface="Times New Roman" pitchFamily="18" charset="0"/>
                          <a:cs typeface="Times New Roman" pitchFamily="18" charset="0"/>
                        </a:rPr>
                        <a:t>Triệu</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chứng</a:t>
                      </a:r>
                      <a:endParaRPr lang="en-US" sz="1600" dirty="0">
                        <a:latin typeface="Times New Roman" pitchFamily="18" charset="0"/>
                        <a:cs typeface="Times New Roman" pitchFamily="18" charset="0"/>
                      </a:endParaRPr>
                    </a:p>
                  </a:txBody>
                  <a:tcPr/>
                </a:tc>
              </a:tr>
              <a:tr h="370840">
                <a:tc>
                  <a:txBody>
                    <a:bodyPr/>
                    <a:lstStyle/>
                    <a:p>
                      <a:r>
                        <a:rPr lang="en-US" sz="1600" dirty="0" smtClean="0">
                          <a:latin typeface="Times New Roman" pitchFamily="18" charset="0"/>
                          <a:cs typeface="Times New Roman" pitchFamily="18" charset="0"/>
                        </a:rPr>
                        <a:t>VMN mủ</a:t>
                      </a:r>
                      <a:endParaRPr lang="en-US" sz="1600" dirty="0">
                        <a:latin typeface="Times New Roman" pitchFamily="18" charset="0"/>
                        <a:cs typeface="Times New Roman" pitchFamily="18" charset="0"/>
                      </a:endParaRPr>
                    </a:p>
                  </a:txBody>
                  <a:tcPr/>
                </a:tc>
                <a:tc>
                  <a:txBody>
                    <a:bodyPr/>
                    <a:lstStyle/>
                    <a:p>
                      <a:r>
                        <a:rPr lang="en-US" sz="1600" dirty="0" err="1" smtClean="0">
                          <a:latin typeface="Times New Roman" pitchFamily="18" charset="0"/>
                          <a:cs typeface="Times New Roman" pitchFamily="18" charset="0"/>
                        </a:rPr>
                        <a:t>Đột</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ngột</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cấp</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tính</a:t>
                      </a:r>
                      <a:r>
                        <a:rPr lang="en-US" sz="1600" baseline="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Sốt</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cao</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biểu</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hiện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nhiễm</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trùng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nhiễm</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độc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ro</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dấu</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hiệu</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màng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não</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ro</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Màu</a:t>
                      </a:r>
                      <a:r>
                        <a:rPr lang="en-US" sz="1600" baseline="0" dirty="0" smtClean="0">
                          <a:latin typeface="Times New Roman" pitchFamily="18" charset="0"/>
                          <a:cs typeface="Times New Roman" pitchFamily="18" charset="0"/>
                        </a:rPr>
                        <a:t> DNT </a:t>
                      </a:r>
                      <a:r>
                        <a:rPr lang="en-US" sz="1600" baseline="0" dirty="0" err="1" smtClean="0">
                          <a:latin typeface="Times New Roman" pitchFamily="18" charset="0"/>
                          <a:cs typeface="Times New Roman" pitchFamily="18" charset="0"/>
                        </a:rPr>
                        <a:t>đục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như</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nước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vo</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gạo</a:t>
                      </a:r>
                      <a:endParaRPr lang="en-US" sz="1600" dirty="0">
                        <a:latin typeface="Times New Roman" pitchFamily="18" charset="0"/>
                        <a:cs typeface="Times New Roman" pitchFamily="18" charset="0"/>
                      </a:endParaRPr>
                    </a:p>
                  </a:txBody>
                  <a:tcPr/>
                </a:tc>
              </a:tr>
              <a:tr h="370840">
                <a:tc>
                  <a:txBody>
                    <a:bodyPr/>
                    <a:lstStyle/>
                    <a:p>
                      <a:r>
                        <a:rPr lang="en-US" sz="1600" dirty="0" smtClean="0">
                          <a:latin typeface="Times New Roman" pitchFamily="18" charset="0"/>
                          <a:cs typeface="Times New Roman" pitchFamily="18" charset="0"/>
                        </a:rPr>
                        <a:t>VMN </a:t>
                      </a:r>
                      <a:r>
                        <a:rPr lang="en-US" sz="1600" dirty="0" err="1" smtClean="0">
                          <a:latin typeface="Times New Roman" pitchFamily="18" charset="0"/>
                          <a:cs typeface="Times New Roman" pitchFamily="18" charset="0"/>
                        </a:rPr>
                        <a:t>lao</a:t>
                      </a:r>
                      <a:endParaRPr lang="en-US" sz="1600" dirty="0">
                        <a:latin typeface="Times New Roman" pitchFamily="18" charset="0"/>
                        <a:cs typeface="Times New Roman" pitchFamily="18" charset="0"/>
                      </a:endParaRPr>
                    </a:p>
                  </a:txBody>
                  <a:tcPr/>
                </a:tc>
                <a:tc>
                  <a:txBody>
                    <a:bodyPr/>
                    <a:lstStyle/>
                    <a:p>
                      <a:r>
                        <a:rPr lang="en-US" sz="1600" dirty="0" err="1" smtClean="0">
                          <a:latin typeface="Times New Roman" pitchFamily="18" charset="0"/>
                          <a:cs typeface="Times New Roman" pitchFamily="18" charset="0"/>
                        </a:rPr>
                        <a:t>Bán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cấp</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Gầy</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sút</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chán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ăn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mệt</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mỏi</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sốt</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thường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nhe</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vê</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buổi</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chiều</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Màu</a:t>
                      </a:r>
                      <a:r>
                        <a:rPr lang="en-US" sz="1600" baseline="0" dirty="0" smtClean="0">
                          <a:latin typeface="Times New Roman" pitchFamily="18" charset="0"/>
                          <a:cs typeface="Times New Roman" pitchFamily="18" charset="0"/>
                        </a:rPr>
                        <a:t> DNT </a:t>
                      </a:r>
                      <a:r>
                        <a:rPr lang="en-US" sz="1600" baseline="0" dirty="0" err="1" smtClean="0">
                          <a:latin typeface="Times New Roman" pitchFamily="18" charset="0"/>
                          <a:cs typeface="Times New Roman" pitchFamily="18" charset="0"/>
                        </a:rPr>
                        <a:t>trong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hoặc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vàng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chanh</a:t>
                      </a:r>
                      <a:endParaRPr lang="en-US" sz="1600" dirty="0">
                        <a:latin typeface="Times New Roman" pitchFamily="18" charset="0"/>
                        <a:cs typeface="Times New Roman" pitchFamily="18" charset="0"/>
                      </a:endParaRPr>
                    </a:p>
                  </a:txBody>
                  <a:tcPr/>
                </a:tc>
              </a:tr>
              <a:tr h="370840">
                <a:tc>
                  <a:txBody>
                    <a:bodyPr/>
                    <a:lstStyle/>
                    <a:p>
                      <a:r>
                        <a:rPr lang="en-US" sz="1600" dirty="0" smtClean="0">
                          <a:latin typeface="Times New Roman" pitchFamily="18" charset="0"/>
                          <a:cs typeface="Times New Roman" pitchFamily="18" charset="0"/>
                        </a:rPr>
                        <a:t>VMN </a:t>
                      </a:r>
                      <a:r>
                        <a:rPr lang="en-US" sz="1600" dirty="0" err="1" smtClean="0">
                          <a:latin typeface="Times New Roman" pitchFamily="18" charset="0"/>
                          <a:cs typeface="Times New Roman" pitchFamily="18" charset="0"/>
                        </a:rPr>
                        <a:t>nước</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trong</a:t>
                      </a:r>
                      <a:r>
                        <a:rPr lang="en-US" sz="1600" baseline="0" dirty="0" smtClean="0">
                          <a:latin typeface="Times New Roman" pitchFamily="18" charset="0"/>
                          <a:cs typeface="Times New Roman" pitchFamily="18" charset="0"/>
                        </a:rPr>
                        <a:t>  (do virus)</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HC </a:t>
                      </a:r>
                      <a:r>
                        <a:rPr lang="en-US" sz="1600" dirty="0" err="1" smtClean="0">
                          <a:latin typeface="Times New Roman" pitchFamily="18" charset="0"/>
                          <a:cs typeface="Times New Roman" pitchFamily="18" charset="0"/>
                        </a:rPr>
                        <a:t>màng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não</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xảy</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ra</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cấp</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tính</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rầm</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rô</a:t>
                      </a:r>
                      <a:r>
                        <a:rPr lang="en-US" sz="1600" baseline="0" dirty="0" smtClean="0">
                          <a:latin typeface="Times New Roman" pitchFamily="18" charset="0"/>
                          <a:cs typeface="Times New Roman" pitchFamily="18" charset="0"/>
                        </a:rPr>
                        <a:t>̣. DNT </a:t>
                      </a:r>
                      <a:r>
                        <a:rPr lang="en-US" sz="1600" baseline="0" dirty="0" err="1" smtClean="0">
                          <a:latin typeface="Times New Roman" pitchFamily="18" charset="0"/>
                          <a:cs typeface="Times New Roman" pitchFamily="18" charset="0"/>
                        </a:rPr>
                        <a:t>trong</a:t>
                      </a:r>
                      <a:r>
                        <a:rPr lang="en-US" sz="1600" baseline="0" dirty="0" smtClean="0">
                          <a:latin typeface="Times New Roman" pitchFamily="18" charset="0"/>
                          <a:cs typeface="Times New Roman" pitchFamily="18" charset="0"/>
                        </a:rPr>
                        <a:t>, albumin </a:t>
                      </a:r>
                      <a:r>
                        <a:rPr lang="en-US" sz="1600" baseline="0" dirty="0" err="1" smtClean="0">
                          <a:latin typeface="Times New Roman" pitchFamily="18" charset="0"/>
                          <a:cs typeface="Times New Roman" pitchFamily="18" charset="0"/>
                        </a:rPr>
                        <a:t>tăng</a:t>
                      </a:r>
                      <a:r>
                        <a:rPr lang="en-US" sz="1600" baseline="0" dirty="0" smtClean="0">
                          <a:latin typeface="Times New Roman" pitchFamily="18" charset="0"/>
                          <a:cs typeface="Times New Roman" pitchFamily="18" charset="0"/>
                        </a:rPr>
                        <a:t>, Glucose, </a:t>
                      </a:r>
                      <a:r>
                        <a:rPr lang="en-US" sz="1600" baseline="0" dirty="0" err="1" smtClean="0">
                          <a:latin typeface="Times New Roman" pitchFamily="18" charset="0"/>
                          <a:cs typeface="Times New Roman" pitchFamily="18" charset="0"/>
                        </a:rPr>
                        <a:t>muối</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bình</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thường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tê</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bào</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lympho</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tăng</a:t>
                      </a:r>
                      <a:r>
                        <a:rPr lang="en-US" sz="1600" baseline="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txBody>
                  <a:tcPr/>
                </a:tc>
              </a:tr>
              <a:tr h="370840">
                <a:tc>
                  <a:txBody>
                    <a:bodyPr/>
                    <a:lstStyle/>
                    <a:p>
                      <a:r>
                        <a:rPr lang="en-US" sz="1600" dirty="0" err="1" smtClean="0">
                          <a:latin typeface="Times New Roman" pitchFamily="18" charset="0"/>
                          <a:cs typeface="Times New Roman" pitchFamily="18" charset="0"/>
                        </a:rPr>
                        <a:t>Xuất</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huyết</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dưới</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nhện</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Chảy</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máu</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màng</a:t>
                      </a:r>
                      <a:r>
                        <a:rPr lang="en-US" sz="1600" baseline="0" dirty="0" smtClean="0">
                          <a:latin typeface="Times New Roman" pitchFamily="18" charset="0"/>
                          <a:cs typeface="Times New Roman" pitchFamily="18" charset="0"/>
                        </a:rPr>
                        <a:t> </a:t>
                      </a:r>
                      <a:r>
                        <a:rPr lang="en-US" sz="1600" baseline="0" dirty="0" err="1" smtClean="0">
                          <a:latin typeface="Times New Roman" pitchFamily="18" charset="0"/>
                          <a:cs typeface="Times New Roman" pitchFamily="18" charset="0"/>
                        </a:rPr>
                        <a:t>não</a:t>
                      </a:r>
                      <a:r>
                        <a:rPr lang="en-US" sz="1600" baseline="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vi-VN" sz="1600" dirty="0" smtClean="0">
                          <a:latin typeface="Times New Roman" pitchFamily="18" charset="0"/>
                          <a:cs typeface="Times New Roman" pitchFamily="18" charset="0"/>
                        </a:rPr>
                        <a:t>Biểu hiện đột ngột, nhức đầu dữ dội, có thể kèm theo rối loạn ý thức, dấu hiệu màng não rõ. Chọc dò dịch não tủy thấy có máu để không đông cả 3 ống.</a:t>
                      </a:r>
                      <a:endParaRPr lang="en-US" sz="1600" dirty="0">
                        <a:latin typeface="Times New Roman" pitchFamily="18" charset="0"/>
                        <a:cs typeface="Times New Roman" pitchFamily="18" charset="0"/>
                      </a:endParaRPr>
                    </a:p>
                  </a:txBody>
                  <a:tcPr/>
                </a:tc>
              </a:tr>
            </a:tbl>
          </a:graphicData>
        </a:graphic>
      </p:graphicFrame>
      <p:sp>
        <p:nvSpPr>
          <p:cNvPr id="5" name="TextBox 4"/>
          <p:cNvSpPr txBox="1"/>
          <p:nvPr/>
        </p:nvSpPr>
        <p:spPr>
          <a:xfrm>
            <a:off x="762000" y="304800"/>
            <a:ext cx="3082895" cy="646331"/>
          </a:xfrm>
          <a:prstGeom prst="rect">
            <a:avLst/>
          </a:prstGeom>
          <a:noFill/>
        </p:spPr>
        <p:txBody>
          <a:bodyPr wrap="none" rtlCol="0">
            <a:spAutoFit/>
          </a:bodyPr>
          <a:lstStyle/>
          <a:p>
            <a:r>
              <a:rPr lang="vi-VN" i="1" dirty="0" smtClean="0">
                <a:latin typeface="Times New Roman" pitchFamily="18" charset="0"/>
                <a:cs typeface="Times New Roman" pitchFamily="18" charset="0"/>
              </a:rPr>
              <a:t>2.1.</a:t>
            </a:r>
            <a:r>
              <a:rPr lang="en-US" i="1" dirty="0" smtClean="0">
                <a:latin typeface="Times New Roman" pitchFamily="18" charset="0"/>
                <a:cs typeface="Times New Roman" pitchFamily="18" charset="0"/>
              </a:rPr>
              <a:t>5</a:t>
            </a:r>
            <a:r>
              <a:rPr lang="vi-VN" i="1" dirty="0" smtClean="0">
                <a:latin typeface="Times New Roman" pitchFamily="18" charset="0"/>
                <a:cs typeface="Times New Roman" pitchFamily="18" charset="0"/>
              </a:rPr>
              <a:t>. </a:t>
            </a:r>
            <a:r>
              <a:rPr lang="vi-VN" i="1" dirty="0" smtClean="0">
                <a:latin typeface="Times New Roman" pitchFamily="18" charset="0"/>
                <a:cs typeface="Times New Roman" pitchFamily="18" charset="0"/>
              </a:rPr>
              <a:t>Chẩn đoán </a:t>
            </a:r>
            <a:r>
              <a:rPr lang="en-US" i="1" dirty="0" err="1" smtClean="0">
                <a:latin typeface="Times New Roman" pitchFamily="18" charset="0"/>
                <a:cs typeface="Times New Roman" pitchFamily="18" charset="0"/>
              </a:rPr>
              <a:t>nguyên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nhân</a:t>
            </a:r>
            <a:r>
              <a:rPr lang="vi-VN" i="1" dirty="0" smtClean="0">
                <a:latin typeface="Times New Roman" pitchFamily="18" charset="0"/>
                <a:cs typeface="Times New Roman" pitchFamily="18" charset="0"/>
              </a:rPr>
              <a:t> </a:t>
            </a:r>
            <a:endParaRPr lang="en-US" i="1" dirty="0" smtClean="0">
              <a:latin typeface="Times New Roman" pitchFamily="18" charset="0"/>
              <a:cs typeface="Times New Roman" pitchFamily="18" charset="0"/>
            </a:endParaRPr>
          </a:p>
          <a:p>
            <a:endParaRPr lang="en-US" dirty="0"/>
          </a:p>
        </p:txBody>
      </p:sp>
      <p:sp>
        <p:nvSpPr>
          <p:cNvPr id="6" name="TextBox 5"/>
          <p:cNvSpPr txBox="1"/>
          <p:nvPr/>
        </p:nvSpPr>
        <p:spPr>
          <a:xfrm>
            <a:off x="0" y="3276600"/>
            <a:ext cx="4179349" cy="369332"/>
          </a:xfrm>
          <a:prstGeom prst="rect">
            <a:avLst/>
          </a:prstGeom>
          <a:noFill/>
        </p:spPr>
        <p:txBody>
          <a:bodyPr wrap="none" rtlCol="0">
            <a:spAutoFit/>
          </a:bodyPr>
          <a:lstStyle/>
          <a:p>
            <a:r>
              <a:rPr lang="en-US" b="1" i="1" dirty="0" smtClean="0">
                <a:latin typeface="Times New Roman" pitchFamily="18" charset="0"/>
                <a:cs typeface="Times New Roman" pitchFamily="18" charset="0"/>
              </a:rPr>
              <a:t> </a:t>
            </a:r>
            <a:r>
              <a:rPr lang="vi-VN" b="1" i="1" dirty="0" smtClean="0">
                <a:latin typeface="Times New Roman" pitchFamily="18" charset="0"/>
                <a:cs typeface="Times New Roman" pitchFamily="18" charset="0"/>
              </a:rPr>
              <a:t>2.</a:t>
            </a:r>
            <a:r>
              <a:rPr lang="en-US" b="1" i="1" dirty="0" smtClean="0">
                <a:latin typeface="Times New Roman" pitchFamily="18" charset="0"/>
                <a:cs typeface="Times New Roman" pitchFamily="18" charset="0"/>
              </a:rPr>
              <a:t>2</a:t>
            </a:r>
            <a:r>
              <a:rPr lang="vi-VN" b="1" i="1" dirty="0" smtClean="0">
                <a:latin typeface="Times New Roman" pitchFamily="18" charset="0"/>
                <a:cs typeface="Times New Roman" pitchFamily="18" charset="0"/>
              </a:rPr>
              <a:t> </a:t>
            </a:r>
            <a:r>
              <a:rPr lang="vi-VN" b="1" i="1" dirty="0" smtClean="0">
                <a:latin typeface="Times New Roman" pitchFamily="18" charset="0"/>
                <a:cs typeface="Times New Roman" pitchFamily="18" charset="0"/>
              </a:rPr>
              <a:t>Hội chứng </a:t>
            </a:r>
            <a:r>
              <a:rPr lang="en-US" b="1" i="1" dirty="0" err="1" smtClean="0">
                <a:latin typeface="Times New Roman" pitchFamily="18" charset="0"/>
                <a:cs typeface="Times New Roman" pitchFamily="18" charset="0"/>
              </a:rPr>
              <a:t>tăng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áp</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lực</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nội</a:t>
            </a:r>
            <a:r>
              <a:rPr lang="en-US" b="1" i="1" dirty="0" smtClean="0">
                <a:latin typeface="Times New Roman" pitchFamily="18" charset="0"/>
                <a:cs typeface="Times New Roman" pitchFamily="18" charset="0"/>
              </a:rPr>
              <a:t> sọ (ALNS)</a:t>
            </a:r>
            <a:endParaRPr lang="en-US" dirty="0"/>
          </a:p>
        </p:txBody>
      </p:sp>
      <p:sp>
        <p:nvSpPr>
          <p:cNvPr id="7" name="TextBox 6"/>
          <p:cNvSpPr txBox="1"/>
          <p:nvPr/>
        </p:nvSpPr>
        <p:spPr>
          <a:xfrm>
            <a:off x="228600" y="3505200"/>
            <a:ext cx="8763000" cy="3754874"/>
          </a:xfrm>
          <a:prstGeom prst="rect">
            <a:avLst/>
          </a:prstGeom>
          <a:noFill/>
        </p:spPr>
        <p:txBody>
          <a:bodyPr wrap="square" rtlCol="0">
            <a:spAutoFit/>
          </a:bodyPr>
          <a:lstStyle/>
          <a:p>
            <a:r>
              <a:rPr lang="en-US" sz="1700" i="1" dirty="0" smtClean="0">
                <a:latin typeface="Times New Roman" pitchFamily="18" charset="0"/>
                <a:cs typeface="Times New Roman" pitchFamily="18" charset="0"/>
              </a:rPr>
              <a:t>	</a:t>
            </a:r>
            <a:r>
              <a:rPr lang="vi-VN" sz="1700" i="1" dirty="0" smtClean="0">
                <a:latin typeface="Times New Roman" pitchFamily="18" charset="0"/>
                <a:cs typeface="Times New Roman" pitchFamily="18" charset="0"/>
              </a:rPr>
              <a:t>2.2.1</a:t>
            </a:r>
            <a:r>
              <a:rPr lang="vi-VN" sz="1700" i="1" dirty="0" smtClean="0">
                <a:latin typeface="Times New Roman" pitchFamily="18" charset="0"/>
                <a:cs typeface="Times New Roman" pitchFamily="18" charset="0"/>
              </a:rPr>
              <a:t>. Ðại cương </a:t>
            </a:r>
            <a:endParaRPr lang="en-US" sz="1700" i="1" dirty="0" smtClean="0">
              <a:latin typeface="Times New Roman" pitchFamily="18" charset="0"/>
              <a:cs typeface="Times New Roman" pitchFamily="18" charset="0"/>
            </a:endParaRPr>
          </a:p>
          <a:p>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Áp lực nội sọ (ALNS) là kết quả của áp lực riêng của từng khu </a:t>
            </a:r>
            <a:r>
              <a:rPr lang="vi-VN" sz="1700" dirty="0" smtClean="0">
                <a:latin typeface="Times New Roman" pitchFamily="18" charset="0"/>
                <a:cs typeface="Times New Roman" pitchFamily="18" charset="0"/>
              </a:rPr>
              <a:t>vực</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nhu</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mô</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não</a:t>
            </a:r>
            <a:r>
              <a:rPr lang="en-US" sz="1700" dirty="0" smtClean="0">
                <a:latin typeface="Times New Roman" pitchFamily="18" charset="0"/>
                <a:cs typeface="Times New Roman" pitchFamily="18" charset="0"/>
              </a:rPr>
              <a:t> 88%, </a:t>
            </a:r>
            <a:r>
              <a:rPr lang="en-US" sz="1700" dirty="0" err="1" smtClean="0">
                <a:latin typeface="Times New Roman" pitchFamily="18" charset="0"/>
                <a:cs typeface="Times New Roman" pitchFamily="18" charset="0"/>
              </a:rPr>
              <a:t>dịch</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não</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tủy</a:t>
            </a:r>
            <a:r>
              <a:rPr lang="en-US" sz="1700" dirty="0" smtClean="0">
                <a:latin typeface="Times New Roman" pitchFamily="18" charset="0"/>
                <a:cs typeface="Times New Roman" pitchFamily="18" charset="0"/>
              </a:rPr>
              <a:t> (DNT) 9%, </a:t>
            </a:r>
            <a:r>
              <a:rPr lang="en-US" sz="1700" dirty="0" err="1" smtClean="0">
                <a:latin typeface="Times New Roman" pitchFamily="18" charset="0"/>
                <a:cs typeface="Times New Roman" pitchFamily="18" charset="0"/>
              </a:rPr>
              <a:t>mạch</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máu</a:t>
            </a:r>
            <a:r>
              <a:rPr lang="en-US" sz="1700" dirty="0" smtClean="0">
                <a:latin typeface="Times New Roman" pitchFamily="18" charset="0"/>
                <a:cs typeface="Times New Roman" pitchFamily="18" charset="0"/>
              </a:rPr>
              <a:t> 3%</a:t>
            </a:r>
          </a:p>
          <a:p>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ALNS trung bình là 10 ± 2 mm Hg. </a:t>
            </a:r>
            <a:r>
              <a:rPr lang="en-US" sz="1700" dirty="0" err="1" smtClean="0">
                <a:latin typeface="Times New Roman" pitchFamily="18" charset="0"/>
                <a:cs typeface="Times New Roman" pitchFamily="18" charset="0"/>
              </a:rPr>
              <a:t>Chấp</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nhận</a:t>
            </a:r>
            <a:r>
              <a:rPr lang="en-US"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7- </a:t>
            </a:r>
            <a:r>
              <a:rPr lang="vi-VN" sz="1700" dirty="0" smtClean="0">
                <a:latin typeface="Times New Roman" pitchFamily="18" charset="0"/>
                <a:cs typeface="Times New Roman" pitchFamily="18" charset="0"/>
              </a:rPr>
              <a:t>20 cmH2O khi nằm, chọc dò thắt lưng. </a:t>
            </a:r>
            <a:endParaRPr lang="en-US" sz="1700" dirty="0" smtClean="0">
              <a:latin typeface="Times New Roman" pitchFamily="18" charset="0"/>
              <a:cs typeface="Times New Roman" pitchFamily="18" charset="0"/>
            </a:endParaRPr>
          </a:p>
          <a:p>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Khi áp lực DNT </a:t>
            </a:r>
            <a:r>
              <a:rPr lang="en-US" sz="1700" dirty="0" smtClean="0">
                <a:latin typeface="Times New Roman" pitchFamily="18" charset="0"/>
                <a:cs typeface="Times New Roman" pitchFamily="18" charset="0"/>
              </a:rPr>
              <a:t>=</a:t>
            </a: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25 cm H2O </a:t>
            </a:r>
            <a:r>
              <a:rPr lang="vi-VN" sz="1700" dirty="0" smtClean="0">
                <a:latin typeface="Times New Roman" pitchFamily="18" charset="0"/>
                <a:cs typeface="Times New Roman" pitchFamily="18" charset="0"/>
              </a:rPr>
              <a:t>hay </a:t>
            </a:r>
            <a:r>
              <a:rPr lang="vi-VN" sz="1700" dirty="0" smtClean="0">
                <a:latin typeface="Times New Roman" pitchFamily="18" charset="0"/>
                <a:cs typeface="Times New Roman" pitchFamily="18" charset="0"/>
              </a:rPr>
              <a:t>khi ALNS trên 15 mmHg là tăng áp lực nội sọ</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r>
              <a:rPr lang="en-US" sz="1700" dirty="0" smtClean="0">
                <a:latin typeface="Times New Roman" pitchFamily="18" charset="0"/>
                <a:cs typeface="Times New Roman" pitchFamily="18" charset="0"/>
              </a:rPr>
              <a:t>	</a:t>
            </a:r>
            <a:r>
              <a:rPr lang="en-US" sz="1700" i="1" dirty="0" smtClean="0">
                <a:latin typeface="Times New Roman" pitchFamily="18" charset="0"/>
                <a:cs typeface="Times New Roman" pitchFamily="18" charset="0"/>
              </a:rPr>
              <a:t>2.2.2. </a:t>
            </a:r>
            <a:r>
              <a:rPr lang="en-US" sz="1700" i="1" dirty="0" err="1" smtClean="0">
                <a:latin typeface="Times New Roman" pitchFamily="18" charset="0"/>
                <a:cs typeface="Times New Roman" pitchFamily="18" charset="0"/>
              </a:rPr>
              <a:t>Cơ</a:t>
            </a:r>
            <a:r>
              <a:rPr lang="en-US" sz="1700" i="1" dirty="0" smtClean="0">
                <a:latin typeface="Times New Roman" pitchFamily="18" charset="0"/>
                <a:cs typeface="Times New Roman" pitchFamily="18" charset="0"/>
              </a:rPr>
              <a:t> </a:t>
            </a:r>
            <a:r>
              <a:rPr lang="en-US" sz="1700" i="1" dirty="0" err="1" smtClean="0">
                <a:latin typeface="Times New Roman" pitchFamily="18" charset="0"/>
                <a:cs typeface="Times New Roman" pitchFamily="18" charset="0"/>
              </a:rPr>
              <a:t>chê</a:t>
            </a:r>
            <a:r>
              <a:rPr lang="en-US" sz="1700" i="1" dirty="0" smtClean="0">
                <a:latin typeface="Times New Roman" pitchFamily="18" charset="0"/>
                <a:cs typeface="Times New Roman" pitchFamily="18" charset="0"/>
              </a:rPr>
              <a:t>́ </a:t>
            </a:r>
            <a:r>
              <a:rPr lang="en-US" sz="1700" i="1" dirty="0" err="1" smtClean="0">
                <a:latin typeface="Times New Roman" pitchFamily="18" charset="0"/>
                <a:cs typeface="Times New Roman" pitchFamily="18" charset="0"/>
              </a:rPr>
              <a:t>bệnh</a:t>
            </a:r>
            <a:r>
              <a:rPr lang="en-US" sz="1700" i="1" dirty="0" smtClean="0">
                <a:latin typeface="Times New Roman" pitchFamily="18" charset="0"/>
                <a:cs typeface="Times New Roman" pitchFamily="18" charset="0"/>
              </a:rPr>
              <a:t> </a:t>
            </a:r>
            <a:r>
              <a:rPr lang="en-US" sz="1700" i="1" dirty="0" err="1" smtClean="0">
                <a:latin typeface="Times New Roman" pitchFamily="18" charset="0"/>
                <a:cs typeface="Times New Roman" pitchFamily="18" charset="0"/>
              </a:rPr>
              <a:t>sinh</a:t>
            </a:r>
            <a:r>
              <a:rPr lang="en-US" sz="1700" i="1"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phù não, não úng thủy và ứ trệ tuần hoàn; các cơ chế đó có thể đơn độc hoặc phối hợp</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r>
              <a:rPr lang="en-US" sz="1700" dirty="0" smtClean="0">
                <a:latin typeface="Times New Roman" pitchFamily="18" charset="0"/>
                <a:cs typeface="Times New Roman" pitchFamily="18" charset="0"/>
              </a:rPr>
              <a:t>         </a:t>
            </a:r>
            <a:r>
              <a:rPr lang="en-US" sz="1700" u="sng" dirty="0" smtClean="0">
                <a:latin typeface="Times New Roman" pitchFamily="18" charset="0"/>
                <a:cs typeface="Times New Roman" pitchFamily="18" charset="0"/>
              </a:rPr>
              <a:t>a. </a:t>
            </a:r>
            <a:r>
              <a:rPr lang="en-US" sz="1700" u="sng" dirty="0" err="1" smtClean="0">
                <a:latin typeface="Times New Roman" pitchFamily="18" charset="0"/>
                <a:cs typeface="Times New Roman" pitchFamily="18" charset="0"/>
              </a:rPr>
              <a:t>Phu</a:t>
            </a:r>
            <a:r>
              <a:rPr lang="en-US" sz="1700" u="sng" dirty="0" smtClean="0">
                <a:latin typeface="Times New Roman" pitchFamily="18" charset="0"/>
                <a:cs typeface="Times New Roman" pitchFamily="18" charset="0"/>
              </a:rPr>
              <a:t>̀ </a:t>
            </a:r>
            <a:r>
              <a:rPr lang="en-US" sz="1700" u="sng" dirty="0" err="1" smtClean="0">
                <a:latin typeface="Times New Roman" pitchFamily="18" charset="0"/>
                <a:cs typeface="Times New Roman" pitchFamily="18" charset="0"/>
              </a:rPr>
              <a:t>não</a:t>
            </a:r>
            <a:r>
              <a:rPr lang="en-US" sz="1700" u="sng" dirty="0" smtClean="0">
                <a:latin typeface="Times New Roman" pitchFamily="18" charset="0"/>
                <a:cs typeface="Times New Roman" pitchFamily="18" charset="0"/>
              </a:rPr>
              <a:t>:</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Hậu</a:t>
            </a:r>
            <a:r>
              <a:rPr lang="en-US" sz="1700" dirty="0" smtClean="0">
                <a:latin typeface="Times New Roman" pitchFamily="18" charset="0"/>
                <a:cs typeface="Times New Roman" pitchFamily="18" charset="0"/>
              </a:rPr>
              <a:t> quả </a:t>
            </a:r>
            <a:r>
              <a:rPr lang="en-US" sz="1700" dirty="0" err="1" smtClean="0">
                <a:latin typeface="Times New Roman" pitchFamily="18" charset="0"/>
                <a:cs typeface="Times New Roman" pitchFamily="18" charset="0"/>
              </a:rPr>
              <a:t>của</a:t>
            </a:r>
            <a:r>
              <a:rPr lang="en-US" sz="1700" dirty="0" smtClean="0">
                <a:latin typeface="Times New Roman" pitchFamily="18" charset="0"/>
                <a:cs typeface="Times New Roman" pitchFamily="18" charset="0"/>
              </a:rPr>
              <a:t> ứ </a:t>
            </a:r>
            <a:r>
              <a:rPr lang="en-US" sz="1700" dirty="0" err="1" smtClean="0">
                <a:latin typeface="Times New Roman" pitchFamily="18" charset="0"/>
                <a:cs typeface="Times New Roman" pitchFamily="18" charset="0"/>
              </a:rPr>
              <a:t>nước</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trong</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nhu</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mô</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não</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Gồm</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phu</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nội</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va</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ngoại</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bào</a:t>
            </a:r>
            <a:endParaRPr lang="en-US" sz="1700" dirty="0" smtClean="0">
              <a:latin typeface="Times New Roman" pitchFamily="18" charset="0"/>
              <a:cs typeface="Times New Roman" pitchFamily="18" charset="0"/>
            </a:endParaRPr>
          </a:p>
          <a:p>
            <a:r>
              <a:rPr lang="vi-VN" sz="1700" dirty="0" smtClean="0">
                <a:latin typeface="Times New Roman" pitchFamily="18" charset="0"/>
                <a:cs typeface="Times New Roman" pitchFamily="18" charset="0"/>
              </a:rPr>
              <a:t>− Phù tế bào (phù độc tế bào - oedème cytotoxique) được chia làm hai loại đó </a:t>
            </a:r>
            <a:r>
              <a:rPr lang="vi-VN" sz="1700" dirty="0" smtClean="0">
                <a:latin typeface="Times New Roman" pitchFamily="18" charset="0"/>
                <a:cs typeface="Times New Roman" pitchFamily="18" charset="0"/>
              </a:rPr>
              <a:t>là</a:t>
            </a:r>
            <a:endParaRPr lang="en-US" sz="1700" dirty="0" smtClean="0">
              <a:latin typeface="Times New Roman" pitchFamily="18" charset="0"/>
              <a:cs typeface="Times New Roman" pitchFamily="18" charset="0"/>
            </a:endParaRPr>
          </a:p>
          <a:p>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Loại có tổn thương màng tế bào </a:t>
            </a:r>
            <a:endParaRPr lang="en-US" sz="1700" dirty="0" smtClean="0">
              <a:latin typeface="Times New Roman" pitchFamily="18" charset="0"/>
              <a:cs typeface="Times New Roman" pitchFamily="18" charset="0"/>
            </a:endParaRPr>
          </a:p>
          <a:p>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Loại thứ hai là do áp lực thẩm thấu huyết tương </a:t>
            </a:r>
            <a:endParaRPr lang="en-US" sz="1700" dirty="0" smtClean="0">
              <a:latin typeface="Times New Roman" pitchFamily="18" charset="0"/>
              <a:cs typeface="Times New Roman" pitchFamily="18" charset="0"/>
            </a:endParaRPr>
          </a:p>
          <a:p>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Phù ngoại bào (phù nguồn gốc mạch - do tổn thương hàng rào máu - não) là phù </a:t>
            </a:r>
            <a:r>
              <a:rPr lang="vi-VN" sz="1700" dirty="0" smtClean="0">
                <a:latin typeface="Times New Roman" pitchFamily="18" charset="0"/>
                <a:cs typeface="Times New Roman" pitchFamily="18" charset="0"/>
              </a:rPr>
              <a:t>k</a:t>
            </a:r>
            <a:r>
              <a:rPr lang="en-US" sz="1700" dirty="0" smtClean="0">
                <a:latin typeface="Times New Roman" pitchFamily="18" charset="0"/>
                <a:cs typeface="Times New Roman" pitchFamily="18" charset="0"/>
              </a:rPr>
              <a:t>ẽ</a:t>
            </a: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endParaRPr lang="en-US" sz="1700" dirty="0" smtClean="0">
              <a:latin typeface="Times New Roman" pitchFamily="18" charset="0"/>
              <a:cs typeface="Times New Roman" pitchFamily="18" charset="0"/>
            </a:endParaRPr>
          </a:p>
          <a:p>
            <a:endParaRPr lang="en-US" sz="1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91600" cy="6477000"/>
          </a:xfrm>
        </p:spPr>
        <p:txBody>
          <a:bodyPr>
            <a:normAutofit fontScale="92500" lnSpcReduction="20000"/>
          </a:bodyPr>
          <a:lstStyle/>
          <a:p>
            <a:pPr>
              <a:buNone/>
            </a:pPr>
            <a:r>
              <a:rPr lang="vi-VN" sz="1700" u="sng" dirty="0" smtClean="0">
                <a:latin typeface="Times New Roman" pitchFamily="18" charset="0"/>
                <a:cs typeface="Times New Roman" pitchFamily="18" charset="0"/>
              </a:rPr>
              <a:t>b. Não úng thủy </a:t>
            </a:r>
            <a:endParaRPr lang="en-US" sz="1700" u="sng"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Tăng tiết DNT. </a:t>
            </a:r>
            <a:r>
              <a:rPr lang="vi-VN" sz="1700" dirty="0" smtClean="0">
                <a:latin typeface="Times New Roman" pitchFamily="18" charset="0"/>
                <a:cs typeface="Times New Roman" pitchFamily="18" charset="0"/>
              </a:rPr>
              <a:t>Rối </a:t>
            </a:r>
            <a:r>
              <a:rPr lang="vi-VN" sz="1700" dirty="0" smtClean="0">
                <a:latin typeface="Times New Roman" pitchFamily="18" charset="0"/>
                <a:cs typeface="Times New Roman" pitchFamily="18" charset="0"/>
              </a:rPr>
              <a:t>loạn hấp thụ DNT </a:t>
            </a:r>
            <a:r>
              <a:rPr lang="en-US" sz="1700" dirty="0" smtClean="0">
                <a:latin typeface="Times New Roman" pitchFamily="18" charset="0"/>
                <a:cs typeface="Times New Roman" pitchFamily="18" charset="0"/>
              </a:rPr>
              <a:t>.</a:t>
            </a: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Tắc nghẽn lưu thông DNT gặp trong u não, apxe não, tụ máu trong não... </a:t>
            </a:r>
            <a:endParaRPr lang="en-US" sz="1700" dirty="0" smtClean="0">
              <a:latin typeface="Times New Roman" pitchFamily="18" charset="0"/>
              <a:cs typeface="Times New Roman" pitchFamily="18" charset="0"/>
            </a:endParaRPr>
          </a:p>
          <a:p>
            <a:pPr>
              <a:buNone/>
            </a:pPr>
            <a:r>
              <a:rPr lang="vi-VN" sz="1700" u="sng" dirty="0" smtClean="0">
                <a:latin typeface="Times New Roman" pitchFamily="18" charset="0"/>
                <a:cs typeface="Times New Roman" pitchFamily="18" charset="0"/>
              </a:rPr>
              <a:t>c</a:t>
            </a:r>
            <a:r>
              <a:rPr lang="vi-VN" sz="1700" u="sng" dirty="0" smtClean="0">
                <a:latin typeface="Times New Roman" pitchFamily="18" charset="0"/>
                <a:cs typeface="Times New Roman" pitchFamily="18" charset="0"/>
              </a:rPr>
              <a:t>. Ứ trệ tuần hoàn </a:t>
            </a:r>
            <a:endParaRPr lang="en-US" sz="1700" u="sng"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Nguồn gốc tĩnh </a:t>
            </a:r>
            <a:r>
              <a:rPr lang="vi-VN" sz="1700" dirty="0" smtClean="0">
                <a:latin typeface="Times New Roman" pitchFamily="18" charset="0"/>
                <a:cs typeface="Times New Roman" pitchFamily="18" charset="0"/>
              </a:rPr>
              <a:t>mạch</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va</a:t>
            </a:r>
            <a:r>
              <a:rPr lang="en-US"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Nguồn </a:t>
            </a:r>
            <a:r>
              <a:rPr lang="vi-VN" sz="1700" dirty="0" smtClean="0">
                <a:latin typeface="Times New Roman" pitchFamily="18" charset="0"/>
                <a:cs typeface="Times New Roman" pitchFamily="18" charset="0"/>
              </a:rPr>
              <a:t>gốc mao mạch: Thường do tổn thương tổ chức não gặp trong tăng huyết áp ác tính, sản giật</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pPr>
              <a:buNone/>
            </a:pPr>
            <a:r>
              <a:rPr lang="en-US" sz="1700" i="1" dirty="0" smtClean="0">
                <a:latin typeface="Times New Roman" pitchFamily="18" charset="0"/>
                <a:cs typeface="Times New Roman" pitchFamily="18" charset="0"/>
              </a:rPr>
              <a:t>	   </a:t>
            </a:r>
            <a:r>
              <a:rPr lang="vi-VN" sz="1700" i="1" dirty="0" smtClean="0">
                <a:latin typeface="Times New Roman" pitchFamily="18" charset="0"/>
                <a:cs typeface="Times New Roman" pitchFamily="18" charset="0"/>
              </a:rPr>
              <a:t>2.2.</a:t>
            </a:r>
            <a:r>
              <a:rPr lang="en-US" sz="1700" i="1" dirty="0" smtClean="0">
                <a:latin typeface="Times New Roman" pitchFamily="18" charset="0"/>
                <a:cs typeface="Times New Roman" pitchFamily="18" charset="0"/>
              </a:rPr>
              <a:t>3</a:t>
            </a:r>
            <a:r>
              <a:rPr lang="vi-VN" sz="1700" i="1" dirty="0" smtClean="0">
                <a:latin typeface="Times New Roman" pitchFamily="18" charset="0"/>
                <a:cs typeface="Times New Roman" pitchFamily="18" charset="0"/>
              </a:rPr>
              <a:t>. </a:t>
            </a:r>
            <a:r>
              <a:rPr lang="en-US" sz="1700" i="1" dirty="0" err="1" smtClean="0">
                <a:latin typeface="Times New Roman" pitchFamily="18" charset="0"/>
                <a:cs typeface="Times New Roman" pitchFamily="18" charset="0"/>
              </a:rPr>
              <a:t>Triệu</a:t>
            </a:r>
            <a:r>
              <a:rPr lang="en-US" sz="1700" i="1" dirty="0" smtClean="0">
                <a:latin typeface="Times New Roman" pitchFamily="18" charset="0"/>
                <a:cs typeface="Times New Roman" pitchFamily="18" charset="0"/>
              </a:rPr>
              <a:t> </a:t>
            </a:r>
            <a:r>
              <a:rPr lang="en-US" sz="1700" i="1" dirty="0" err="1" smtClean="0">
                <a:latin typeface="Times New Roman" pitchFamily="18" charset="0"/>
                <a:cs typeface="Times New Roman" pitchFamily="18" charset="0"/>
              </a:rPr>
              <a:t>chứng</a:t>
            </a:r>
            <a:endParaRPr lang="en-US" sz="1700" i="1" dirty="0" smtClean="0">
              <a:latin typeface="Times New Roman" pitchFamily="18" charset="0"/>
              <a:cs typeface="Times New Roman" pitchFamily="18" charset="0"/>
            </a:endParaRPr>
          </a:p>
          <a:p>
            <a:pPr marL="342900" indent="-342900">
              <a:buNone/>
            </a:pPr>
            <a:r>
              <a:rPr lang="en-US" sz="1700" dirty="0" smtClean="0">
                <a:latin typeface="Times New Roman" pitchFamily="18" charset="0"/>
                <a:cs typeface="Times New Roman" pitchFamily="18" charset="0"/>
              </a:rPr>
              <a:t>a. </a:t>
            </a:r>
            <a:r>
              <a:rPr lang="en-US" sz="1700" dirty="0" err="1" smtClean="0">
                <a:latin typeface="Times New Roman" pitchFamily="18" charset="0"/>
                <a:cs typeface="Times New Roman" pitchFamily="18" charset="0"/>
              </a:rPr>
              <a:t>Lâm</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sàng</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Đau</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đầu</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nôn</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chóng</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mặt</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rối</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loạn</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thi</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giác</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va</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một</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sô</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triệu</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chứng</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khác</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Đặc</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biệt</a:t>
            </a:r>
            <a:r>
              <a:rPr lang="en-US" sz="1700" dirty="0" smtClean="0">
                <a:latin typeface="Times New Roman" pitchFamily="18" charset="0"/>
                <a:cs typeface="Times New Roman" pitchFamily="18" charset="0"/>
              </a:rPr>
              <a:t> ở </a:t>
            </a:r>
            <a:r>
              <a:rPr lang="en-US" sz="1700" dirty="0" err="1" smtClean="0">
                <a:latin typeface="Times New Roman" pitchFamily="18" charset="0"/>
                <a:cs typeface="Times New Roman" pitchFamily="18" charset="0"/>
              </a:rPr>
              <a:t>tre</a:t>
            </a:r>
            <a:r>
              <a:rPr lang="en-US" sz="1700" dirty="0" smtClean="0">
                <a:latin typeface="Times New Roman" pitchFamily="18" charset="0"/>
                <a:cs typeface="Times New Roman" pitchFamily="18" charset="0"/>
              </a:rPr>
              <a:t>̉</a:t>
            </a:r>
          </a:p>
          <a:p>
            <a:pPr marL="342900" indent="-342900">
              <a:buNone/>
            </a:pPr>
            <a:r>
              <a:rPr lang="en-US" sz="1700" dirty="0" err="1" smtClean="0">
                <a:latin typeface="Times New Roman" pitchFamily="18" charset="0"/>
                <a:cs typeface="Times New Roman" pitchFamily="18" charset="0"/>
              </a:rPr>
              <a:t>dưới</a:t>
            </a:r>
            <a:r>
              <a:rPr lang="en-US" sz="1700" dirty="0" smtClean="0">
                <a:latin typeface="Times New Roman" pitchFamily="18" charset="0"/>
                <a:cs typeface="Times New Roman" pitchFamily="18" charset="0"/>
              </a:rPr>
              <a:t> 5 </a:t>
            </a:r>
            <a:r>
              <a:rPr lang="en-US" sz="1700" dirty="0" err="1" smtClean="0">
                <a:latin typeface="Times New Roman" pitchFamily="18" charset="0"/>
                <a:cs typeface="Times New Roman" pitchFamily="18" charset="0"/>
              </a:rPr>
              <a:t>tuổi</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giãn</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tĩnh</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mạch</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da</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đầu</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hai</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mắt</a:t>
            </a:r>
            <a:r>
              <a:rPr lang="en-US" sz="1700" dirty="0" smtClean="0">
                <a:latin typeface="Times New Roman" pitchFamily="18" charset="0"/>
                <a:cs typeface="Times New Roman" pitchFamily="18" charset="0"/>
              </a:rPr>
              <a:t> to, </a:t>
            </a:r>
            <a:r>
              <a:rPr lang="en-US" sz="1700" dirty="0" err="1" smtClean="0">
                <a:latin typeface="Times New Roman" pitchFamily="18" charset="0"/>
                <a:cs typeface="Times New Roman" pitchFamily="18" charset="0"/>
              </a:rPr>
              <a:t>lồi</a:t>
            </a:r>
            <a:r>
              <a:rPr lang="en-US" sz="1700" dirty="0" smtClean="0">
                <a:latin typeface="Times New Roman" pitchFamily="18" charset="0"/>
                <a:cs typeface="Times New Roman" pitchFamily="18" charset="0"/>
              </a:rPr>
              <a:t>, có </a:t>
            </a:r>
            <a:r>
              <a:rPr lang="en-US" sz="1700" dirty="0" err="1" smtClean="0">
                <a:latin typeface="Times New Roman" pitchFamily="18" charset="0"/>
                <a:cs typeface="Times New Roman" pitchFamily="18" charset="0"/>
              </a:rPr>
              <a:t>thê</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nghe</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tiếng</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bình</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vơ</a:t>
            </a:r>
            <a:r>
              <a:rPr lang="en-US" sz="1700" dirty="0" smtClean="0">
                <a:latin typeface="Times New Roman" pitchFamily="18" charset="0"/>
                <a:cs typeface="Times New Roman" pitchFamily="18" charset="0"/>
              </a:rPr>
              <a:t>̃”</a:t>
            </a:r>
          </a:p>
          <a:p>
            <a:pPr marL="342900" indent="-342900">
              <a:buNone/>
            </a:pPr>
            <a:r>
              <a:rPr lang="en-US" sz="1700" dirty="0" smtClean="0">
                <a:latin typeface="Times New Roman" pitchFamily="18" charset="0"/>
                <a:cs typeface="Times New Roman" pitchFamily="18" charset="0"/>
              </a:rPr>
              <a:t>b. </a:t>
            </a:r>
            <a:r>
              <a:rPr lang="en-US" sz="1700" dirty="0" err="1" smtClean="0">
                <a:latin typeface="Times New Roman" pitchFamily="18" charset="0"/>
                <a:cs typeface="Times New Roman" pitchFamily="18" charset="0"/>
              </a:rPr>
              <a:t>Cận</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lâm</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sàng</a:t>
            </a:r>
            <a:r>
              <a:rPr lang="en-US" sz="1700" dirty="0" smtClean="0">
                <a:latin typeface="Times New Roman" pitchFamily="18" charset="0"/>
                <a:cs typeface="Times New Roman" pitchFamily="18" charset="0"/>
              </a:rPr>
              <a:t>: </a:t>
            </a:r>
          </a:p>
          <a:p>
            <a:pPr marL="342900" indent="-342900">
              <a:buNone/>
            </a:pP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Soi</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đáy</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mắt</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phu</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gai</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thi</a:t>
            </a:r>
            <a:r>
              <a:rPr lang="en-US" sz="1700" dirty="0" smtClean="0">
                <a:latin typeface="Times New Roman" pitchFamily="18" charset="0"/>
                <a:cs typeface="Times New Roman" pitchFamily="18" charset="0"/>
              </a:rPr>
              <a:t>̣, c</a:t>
            </a:r>
            <a:r>
              <a:rPr lang="vi-VN" sz="1700" dirty="0" smtClean="0">
                <a:latin typeface="Times New Roman" pitchFamily="18" charset="0"/>
                <a:cs typeface="Times New Roman" pitchFamily="18" charset="0"/>
              </a:rPr>
              <a:t>hụp </a:t>
            </a:r>
            <a:r>
              <a:rPr lang="vi-VN" sz="1700" dirty="0" smtClean="0">
                <a:latin typeface="Times New Roman" pitchFamily="18" charset="0"/>
                <a:cs typeface="Times New Roman" pitchFamily="18" charset="0"/>
              </a:rPr>
              <a:t>phim sọ thẳng nghiêng có thể thấy giản khớp sọ nhất là trán đỉnh </a:t>
            </a:r>
            <a:r>
              <a:rPr lang="vi-VN" sz="1700" dirty="0" smtClean="0">
                <a:latin typeface="Times New Roman" pitchFamily="18" charset="0"/>
                <a:cs typeface="Times New Roman" pitchFamily="18" charset="0"/>
              </a:rPr>
              <a:t>ở</a:t>
            </a:r>
            <a:r>
              <a:rPr lang="en-US" sz="1700" dirty="0" smtClean="0">
                <a:latin typeface="Times New Roman" pitchFamily="18" charset="0"/>
                <a:cs typeface="Times New Roman" pitchFamily="18" charset="0"/>
              </a:rPr>
              <a:t> </a:t>
            </a:r>
          </a:p>
          <a:p>
            <a:pPr marL="342900" indent="-342900">
              <a:buNone/>
            </a:pPr>
            <a:r>
              <a:rPr lang="vi-VN" sz="1700" dirty="0" smtClean="0">
                <a:latin typeface="Times New Roman" pitchFamily="18" charset="0"/>
                <a:cs typeface="Times New Roman" pitchFamily="18" charset="0"/>
              </a:rPr>
              <a:t>trẻ </a:t>
            </a:r>
            <a:r>
              <a:rPr lang="vi-VN" sz="1700" dirty="0" smtClean="0">
                <a:latin typeface="Times New Roman" pitchFamily="18" charset="0"/>
                <a:cs typeface="Times New Roman" pitchFamily="18" charset="0"/>
              </a:rPr>
              <a:t>em, dấu ấn ngón </a:t>
            </a:r>
            <a:r>
              <a:rPr lang="vi-VN" sz="1700" dirty="0" smtClean="0">
                <a:latin typeface="Times New Roman" pitchFamily="18" charset="0"/>
                <a:cs typeface="Times New Roman" pitchFamily="18" charset="0"/>
              </a:rPr>
              <a:t>tay...</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Chụp</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cắt</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lớp</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ty</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trọng</a:t>
            </a:r>
            <a:r>
              <a:rPr lang="en-US" sz="1700" dirty="0" smtClean="0">
                <a:latin typeface="Times New Roman" pitchFamily="18" charset="0"/>
                <a:cs typeface="Times New Roman" pitchFamily="18" charset="0"/>
              </a:rPr>
              <a:t>. </a:t>
            </a:r>
            <a:r>
              <a:rPr lang="en-US" sz="1700" b="1" dirty="0" err="1" smtClean="0">
                <a:latin typeface="Times New Roman" pitchFamily="18" charset="0"/>
                <a:cs typeface="Times New Roman" pitchFamily="18" charset="0"/>
              </a:rPr>
              <a:t>Chống</a:t>
            </a:r>
            <a:r>
              <a:rPr lang="en-US" sz="1700" b="1" dirty="0" smtClean="0">
                <a:latin typeface="Times New Roman" pitchFamily="18" charset="0"/>
                <a:cs typeface="Times New Roman" pitchFamily="18" charset="0"/>
              </a:rPr>
              <a:t> chỉ </a:t>
            </a:r>
            <a:r>
              <a:rPr lang="en-US" sz="1700" b="1" dirty="0" err="1" smtClean="0">
                <a:latin typeface="Times New Roman" pitchFamily="18" charset="0"/>
                <a:cs typeface="Times New Roman" pitchFamily="18" charset="0"/>
              </a:rPr>
              <a:t>định</a:t>
            </a:r>
            <a:r>
              <a:rPr lang="en-US" sz="1700" b="1" dirty="0" smtClean="0">
                <a:latin typeface="Times New Roman" pitchFamily="18" charset="0"/>
                <a:cs typeface="Times New Roman" pitchFamily="18" charset="0"/>
              </a:rPr>
              <a:t> </a:t>
            </a:r>
            <a:r>
              <a:rPr lang="en-US" sz="1700" b="1" dirty="0" err="1" smtClean="0">
                <a:latin typeface="Times New Roman" pitchFamily="18" charset="0"/>
                <a:cs typeface="Times New Roman" pitchFamily="18" charset="0"/>
              </a:rPr>
              <a:t>xét</a:t>
            </a:r>
            <a:r>
              <a:rPr lang="en-US" sz="1700" b="1" dirty="0" smtClean="0">
                <a:latin typeface="Times New Roman" pitchFamily="18" charset="0"/>
                <a:cs typeface="Times New Roman" pitchFamily="18" charset="0"/>
              </a:rPr>
              <a:t> </a:t>
            </a:r>
            <a:r>
              <a:rPr lang="en-US" sz="1700" b="1" dirty="0" err="1" smtClean="0">
                <a:latin typeface="Times New Roman" pitchFamily="18" charset="0"/>
                <a:cs typeface="Times New Roman" pitchFamily="18" charset="0"/>
              </a:rPr>
              <a:t>nghiệm</a:t>
            </a:r>
            <a:r>
              <a:rPr lang="en-US" sz="1700" b="1" dirty="0" smtClean="0">
                <a:latin typeface="Times New Roman" pitchFamily="18" charset="0"/>
                <a:cs typeface="Times New Roman" pitchFamily="18" charset="0"/>
              </a:rPr>
              <a:t> </a:t>
            </a:r>
            <a:r>
              <a:rPr lang="en-US" sz="1700" b="1" dirty="0" err="1" smtClean="0">
                <a:latin typeface="Times New Roman" pitchFamily="18" charset="0"/>
                <a:cs typeface="Times New Roman" pitchFamily="18" charset="0"/>
              </a:rPr>
              <a:t>dịch</a:t>
            </a:r>
            <a:r>
              <a:rPr lang="en-US" sz="1700" b="1" dirty="0" smtClean="0">
                <a:latin typeface="Times New Roman" pitchFamily="18" charset="0"/>
                <a:cs typeface="Times New Roman" pitchFamily="18" charset="0"/>
              </a:rPr>
              <a:t> </a:t>
            </a:r>
            <a:r>
              <a:rPr lang="en-US" sz="1700" b="1" dirty="0" err="1" smtClean="0">
                <a:latin typeface="Times New Roman" pitchFamily="18" charset="0"/>
                <a:cs typeface="Times New Roman" pitchFamily="18" charset="0"/>
              </a:rPr>
              <a:t>não</a:t>
            </a:r>
            <a:r>
              <a:rPr lang="en-US" sz="1700" b="1" dirty="0" smtClean="0">
                <a:latin typeface="Times New Roman" pitchFamily="18" charset="0"/>
                <a:cs typeface="Times New Roman" pitchFamily="18" charset="0"/>
              </a:rPr>
              <a:t> </a:t>
            </a:r>
            <a:r>
              <a:rPr lang="en-US" sz="1700" b="1" dirty="0" err="1" smtClean="0">
                <a:latin typeface="Times New Roman" pitchFamily="18" charset="0"/>
                <a:cs typeface="Times New Roman" pitchFamily="18" charset="0"/>
              </a:rPr>
              <a:t>tủy</a:t>
            </a:r>
            <a:r>
              <a:rPr lang="en-US" sz="1700" b="1"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trư</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nghi</a:t>
            </a:r>
            <a:r>
              <a:rPr lang="en-US" sz="1700" dirty="0" smtClean="0">
                <a:latin typeface="Times New Roman" pitchFamily="18" charset="0"/>
                <a:cs typeface="Times New Roman" pitchFamily="18" charset="0"/>
              </a:rPr>
              <a:t> </a:t>
            </a:r>
          </a:p>
          <a:p>
            <a:pPr marL="342900" indent="-342900">
              <a:buNone/>
            </a:pPr>
            <a:r>
              <a:rPr lang="en-US" sz="1700" dirty="0" err="1" smtClean="0">
                <a:latin typeface="Times New Roman" pitchFamily="18" charset="0"/>
                <a:cs typeface="Times New Roman" pitchFamily="18" charset="0"/>
              </a:rPr>
              <a:t>ngơ</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viêm</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màng</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não</a:t>
            </a:r>
            <a:r>
              <a:rPr lang="en-US" sz="1700" dirty="0" smtClean="0">
                <a:latin typeface="Times New Roman" pitchFamily="18" charset="0"/>
                <a:cs typeface="Times New Roman" pitchFamily="18" charset="0"/>
              </a:rPr>
              <a:t>.</a:t>
            </a:r>
            <a:endParaRPr lang="en-US" sz="1700" b="1" dirty="0" smtClean="0">
              <a:latin typeface="Times New Roman" pitchFamily="18" charset="0"/>
              <a:cs typeface="Times New Roman" pitchFamily="18" charset="0"/>
            </a:endParaRPr>
          </a:p>
          <a:p>
            <a:pPr marL="342900" indent="-342900">
              <a:buNone/>
            </a:pPr>
            <a:r>
              <a:rPr lang="en-US" sz="1700" i="1" dirty="0" smtClean="0">
                <a:latin typeface="Times New Roman" pitchFamily="18" charset="0"/>
                <a:cs typeface="Times New Roman" pitchFamily="18" charset="0"/>
              </a:rPr>
              <a:t>	</a:t>
            </a:r>
            <a:r>
              <a:rPr lang="vi-VN" sz="1700" i="1" dirty="0" smtClean="0">
                <a:latin typeface="Times New Roman" pitchFamily="18" charset="0"/>
                <a:cs typeface="Times New Roman" pitchFamily="18" charset="0"/>
              </a:rPr>
              <a:t>2.2.4</a:t>
            </a:r>
            <a:r>
              <a:rPr lang="vi-VN" sz="1700" i="1" dirty="0" smtClean="0">
                <a:latin typeface="Times New Roman" pitchFamily="18" charset="0"/>
                <a:cs typeface="Times New Roman" pitchFamily="18" charset="0"/>
              </a:rPr>
              <a:t>. Tiến triển và biến chứng Ðại đa số TALNS tiến triển ngày càng nặng </a:t>
            </a:r>
            <a:r>
              <a:rPr lang="vi-VN" sz="1700" i="1" dirty="0" smtClean="0">
                <a:latin typeface="Times New Roman" pitchFamily="18" charset="0"/>
                <a:cs typeface="Times New Roman" pitchFamily="18" charset="0"/>
              </a:rPr>
              <a:t>hậu </a:t>
            </a:r>
            <a:r>
              <a:rPr lang="vi-VN" sz="1700" i="1" dirty="0" smtClean="0">
                <a:latin typeface="Times New Roman" pitchFamily="18" charset="0"/>
                <a:cs typeface="Times New Roman" pitchFamily="18" charset="0"/>
              </a:rPr>
              <a:t>quả cuối cùng là </a:t>
            </a:r>
            <a:r>
              <a:rPr lang="vi-VN" sz="1700" i="1" dirty="0" smtClean="0">
                <a:latin typeface="Times New Roman" pitchFamily="18" charset="0"/>
                <a:cs typeface="Times New Roman" pitchFamily="18" charset="0"/>
              </a:rPr>
              <a:t>:</a:t>
            </a:r>
            <a:endParaRPr lang="en-US" sz="1700" i="1" dirty="0" smtClean="0">
              <a:latin typeface="Times New Roman" pitchFamily="18" charset="0"/>
              <a:cs typeface="Times New Roman" pitchFamily="18" charset="0"/>
            </a:endParaRPr>
          </a:p>
          <a:p>
            <a:pPr marL="342900" indent="-342900">
              <a:buNone/>
            </a:pPr>
            <a:r>
              <a:rPr lang="en-US" sz="1700" dirty="0" smtClean="0">
                <a:latin typeface="Times New Roman" pitchFamily="18" charset="0"/>
                <a:cs typeface="Times New Roman" pitchFamily="18" charset="0"/>
              </a:rPr>
              <a:t>a. </a:t>
            </a:r>
            <a:r>
              <a:rPr lang="vi-VN" sz="1700" dirty="0" smtClean="0">
                <a:latin typeface="Times New Roman" pitchFamily="18" charset="0"/>
                <a:cs typeface="Times New Roman" pitchFamily="18" charset="0"/>
              </a:rPr>
              <a:t>Teo </a:t>
            </a:r>
            <a:r>
              <a:rPr lang="vi-VN" sz="1700" dirty="0" smtClean="0">
                <a:latin typeface="Times New Roman" pitchFamily="18" charset="0"/>
                <a:cs typeface="Times New Roman" pitchFamily="18" charset="0"/>
              </a:rPr>
              <a:t>gai </a:t>
            </a:r>
            <a:r>
              <a:rPr lang="vi-VN" sz="1700" dirty="0" smtClean="0">
                <a:latin typeface="Times New Roman" pitchFamily="18" charset="0"/>
                <a:cs typeface="Times New Roman" pitchFamily="18" charset="0"/>
              </a:rPr>
              <a:t>thị</a:t>
            </a:r>
            <a:endParaRPr lang="en-US" sz="1700" dirty="0" smtClean="0">
              <a:latin typeface="Times New Roman" pitchFamily="18" charset="0"/>
              <a:cs typeface="Times New Roman" pitchFamily="18" charset="0"/>
            </a:endParaRPr>
          </a:p>
          <a:p>
            <a:pPr marL="342900" indent="-342900">
              <a:buNone/>
            </a:pPr>
            <a:r>
              <a:rPr lang="vi-VN" sz="1700" dirty="0" smtClean="0">
                <a:latin typeface="Times New Roman" pitchFamily="18" charset="0"/>
                <a:cs typeface="Times New Roman" pitchFamily="18" charset="0"/>
              </a:rPr>
              <a:t>b</a:t>
            </a:r>
            <a:r>
              <a:rPr lang="vi-VN" sz="1700" dirty="0" smtClean="0">
                <a:latin typeface="Times New Roman" pitchFamily="18" charset="0"/>
                <a:cs typeface="Times New Roman" pitchFamily="18" charset="0"/>
              </a:rPr>
              <a:t>. Giảm tưới máu tổ chức </a:t>
            </a:r>
            <a:endParaRPr lang="en-US" sz="1700" dirty="0" smtClean="0">
              <a:latin typeface="Times New Roman" pitchFamily="18" charset="0"/>
              <a:cs typeface="Times New Roman" pitchFamily="18" charset="0"/>
            </a:endParaRPr>
          </a:p>
          <a:p>
            <a:pPr marL="342900" indent="-342900">
              <a:buNone/>
            </a:pPr>
            <a:r>
              <a:rPr lang="vi-VN" sz="1700" dirty="0" smtClean="0">
                <a:latin typeface="Times New Roman" pitchFamily="18" charset="0"/>
                <a:cs typeface="Times New Roman" pitchFamily="18" charset="0"/>
              </a:rPr>
              <a:t>c</a:t>
            </a:r>
            <a:r>
              <a:rPr lang="vi-VN" sz="1700" dirty="0" smtClean="0">
                <a:latin typeface="Times New Roman" pitchFamily="18" charset="0"/>
                <a:cs typeface="Times New Roman" pitchFamily="18" charset="0"/>
              </a:rPr>
              <a:t>. Thoát vị não (engagement) Ðây là một biến chứng nặng, gây tử vong nhanh chóng</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pPr>
              <a:buNone/>
            </a:pPr>
            <a:r>
              <a:rPr lang="en-US" sz="1800" i="1" dirty="0" smtClean="0">
                <a:latin typeface="Times New Roman" pitchFamily="18" charset="0"/>
                <a:cs typeface="Times New Roman" pitchFamily="18" charset="0"/>
              </a:rPr>
              <a:t>	  </a:t>
            </a:r>
            <a:r>
              <a:rPr lang="vi-VN" sz="1800" i="1" dirty="0" smtClean="0">
                <a:latin typeface="Times New Roman" pitchFamily="18" charset="0"/>
                <a:cs typeface="Times New Roman" pitchFamily="18" charset="0"/>
              </a:rPr>
              <a:t>2.2.5</a:t>
            </a:r>
            <a:r>
              <a:rPr lang="vi-VN" sz="1800" i="1" dirty="0" smtClean="0">
                <a:latin typeface="Times New Roman" pitchFamily="18" charset="0"/>
                <a:cs typeface="Times New Roman" pitchFamily="18" charset="0"/>
              </a:rPr>
              <a:t>. Nguyên nhân </a:t>
            </a:r>
            <a:endParaRPr lang="en-US" sz="1800" i="1" dirty="0" smtClean="0">
              <a:latin typeface="Times New Roman" pitchFamily="18" charset="0"/>
              <a:cs typeface="Times New Roman" pitchFamily="18" charset="0"/>
            </a:endParaRPr>
          </a:p>
          <a:p>
            <a:r>
              <a:rPr lang="vi-VN" sz="1800" dirty="0" smtClean="0">
                <a:latin typeface="Times New Roman" pitchFamily="18" charset="0"/>
                <a:cs typeface="Times New Roman" pitchFamily="18" charset="0"/>
              </a:rPr>
              <a:t>Tổn </a:t>
            </a:r>
            <a:r>
              <a:rPr lang="vi-VN" sz="1800" dirty="0" smtClean="0">
                <a:latin typeface="Times New Roman" pitchFamily="18" charset="0"/>
                <a:cs typeface="Times New Roman" pitchFamily="18" charset="0"/>
              </a:rPr>
              <a:t>thương choán chỗ </a:t>
            </a:r>
            <a:endParaRPr lang="en-US" sz="1800" dirty="0" smtClean="0">
              <a:latin typeface="Times New Roman" pitchFamily="18" charset="0"/>
              <a:cs typeface="Times New Roman" pitchFamily="18" charset="0"/>
            </a:endParaRPr>
          </a:p>
          <a:p>
            <a:r>
              <a:rPr lang="vi-VN" sz="1800" dirty="0" smtClean="0">
                <a:latin typeface="Times New Roman" pitchFamily="18" charset="0"/>
                <a:cs typeface="Times New Roman" pitchFamily="18" charset="0"/>
              </a:rPr>
              <a:t>Chấn thương sọ </a:t>
            </a:r>
            <a:r>
              <a:rPr lang="en-US" sz="1800" dirty="0" err="1" smtClean="0">
                <a:latin typeface="Times New Roman" pitchFamily="18" charset="0"/>
                <a:cs typeface="Times New Roman" pitchFamily="18" charset="0"/>
              </a:rPr>
              <a:t>não</a:t>
            </a:r>
            <a:endParaRPr lang="en-US" sz="1800" dirty="0" smtClean="0">
              <a:latin typeface="Times New Roman" pitchFamily="18" charset="0"/>
              <a:cs typeface="Times New Roman" pitchFamily="18" charset="0"/>
            </a:endParaRPr>
          </a:p>
          <a:p>
            <a:r>
              <a:rPr lang="vi-VN" sz="1800" dirty="0" smtClean="0">
                <a:latin typeface="Times New Roman" pitchFamily="18" charset="0"/>
                <a:cs typeface="Times New Roman" pitchFamily="18" charset="0"/>
              </a:rPr>
              <a:t>Tai biến mạch máu não </a:t>
            </a:r>
            <a:endParaRPr lang="en-US" sz="1800" dirty="0" smtClean="0">
              <a:latin typeface="Times New Roman" pitchFamily="18" charset="0"/>
              <a:cs typeface="Times New Roman" pitchFamily="18" charset="0"/>
            </a:endParaRPr>
          </a:p>
          <a:p>
            <a:r>
              <a:rPr lang="vi-VN" sz="1800" dirty="0" smtClean="0">
                <a:latin typeface="Times New Roman" pitchFamily="18" charset="0"/>
                <a:cs typeface="Times New Roman" pitchFamily="18" charset="0"/>
              </a:rPr>
              <a:t>Viêm nhiễm </a:t>
            </a:r>
            <a:endParaRPr lang="en-US" sz="1800" dirty="0" smtClean="0">
              <a:latin typeface="Times New Roman" pitchFamily="18" charset="0"/>
              <a:cs typeface="Times New Roman" pitchFamily="18" charset="0"/>
            </a:endParaRPr>
          </a:p>
          <a:p>
            <a:r>
              <a:rPr lang="vi-VN" sz="1800" dirty="0" smtClean="0">
                <a:latin typeface="Times New Roman" pitchFamily="18" charset="0"/>
                <a:cs typeface="Times New Roman" pitchFamily="18" charset="0"/>
              </a:rPr>
              <a:t>Nguyên nhân chuyển hóa </a:t>
            </a:r>
            <a:endParaRPr lang="en-US" sz="1800" dirty="0" smtClean="0">
              <a:latin typeface="Times New Roman" pitchFamily="18" charset="0"/>
              <a:cs typeface="Times New Roman" pitchFamily="18" charset="0"/>
            </a:endParaRPr>
          </a:p>
          <a:p>
            <a:r>
              <a:rPr lang="vi-VN" sz="1800" dirty="0" smtClean="0">
                <a:latin typeface="Times New Roman" pitchFamily="18" charset="0"/>
                <a:cs typeface="Times New Roman" pitchFamily="18" charset="0"/>
              </a:rPr>
              <a:t>Úng não thủy </a:t>
            </a:r>
            <a:endParaRPr lang="en-US" sz="1800" dirty="0" smtClean="0">
              <a:latin typeface="Times New Roman" pitchFamily="18" charset="0"/>
              <a:cs typeface="Times New Roman" pitchFamily="18" charset="0"/>
            </a:endParaRPr>
          </a:p>
          <a:p>
            <a:r>
              <a:rPr lang="vi-VN" sz="1800" dirty="0" smtClean="0">
                <a:latin typeface="Times New Roman" pitchFamily="18" charset="0"/>
                <a:cs typeface="Times New Roman" pitchFamily="18" charset="0"/>
              </a:rPr>
              <a:t>Các nguyên nhân khác</a:t>
            </a:r>
            <a:endParaRPr lang="en-US" sz="1800" dirty="0" smtClean="0">
              <a:latin typeface="Times New Roman" pitchFamily="18" charset="0"/>
              <a:cs typeface="Times New Roman" pitchFamily="18" charset="0"/>
            </a:endParaRPr>
          </a:p>
          <a:p>
            <a:pPr marL="342900" indent="-342900">
              <a:buNone/>
            </a:pPr>
            <a:r>
              <a:rPr lang="vi-VN" sz="1800" dirty="0" smtClean="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a:buNone/>
            </a:pPr>
            <a:endParaRPr lang="en-US" sz="1700" dirty="0" smtClean="0">
              <a:latin typeface="Times New Roman" pitchFamily="18" charset="0"/>
              <a:cs typeface="Times New Roman" pitchFamily="18" charset="0"/>
            </a:endParaRPr>
          </a:p>
          <a:p>
            <a:pPr>
              <a:buNone/>
            </a:pPr>
            <a:endParaRPr lang="en-US" sz="1700" dirty="0" smtClean="0">
              <a:latin typeface="Times New Roman" pitchFamily="18" charset="0"/>
              <a:cs typeface="Times New Roman" pitchFamily="18" charset="0"/>
            </a:endParaRPr>
          </a:p>
          <a:p>
            <a:pPr>
              <a:buNone/>
            </a:pPr>
            <a:endParaRPr lang="en-US" sz="1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5943600" cy="6477000"/>
          </a:xfrm>
        </p:spPr>
        <p:txBody>
          <a:bodyPr>
            <a:noAutofit/>
          </a:bodyPr>
          <a:lstStyle/>
          <a:p>
            <a:pPr>
              <a:buNone/>
            </a:pPr>
            <a:r>
              <a:rPr lang="en-US" sz="1650" i="1" dirty="0" smtClean="0">
                <a:latin typeface="Times New Roman" pitchFamily="18" charset="0"/>
                <a:cs typeface="Times New Roman" pitchFamily="18" charset="0"/>
              </a:rPr>
              <a:t>		</a:t>
            </a:r>
            <a:r>
              <a:rPr lang="vi-VN" sz="1650" i="1" dirty="0" smtClean="0">
                <a:latin typeface="Times New Roman" pitchFamily="18" charset="0"/>
                <a:cs typeface="Times New Roman" pitchFamily="18" charset="0"/>
              </a:rPr>
              <a:t>2.2.6</a:t>
            </a:r>
            <a:r>
              <a:rPr lang="vi-VN" sz="1650" i="1" dirty="0" smtClean="0">
                <a:latin typeface="Times New Roman" pitchFamily="18" charset="0"/>
                <a:cs typeface="Times New Roman" pitchFamily="18" charset="0"/>
              </a:rPr>
              <a:t>. Ðiều trị </a:t>
            </a:r>
            <a:endParaRPr lang="en-US" sz="1650" i="1" dirty="0" smtClean="0">
              <a:latin typeface="Times New Roman" pitchFamily="18" charset="0"/>
              <a:cs typeface="Times New Roman" pitchFamily="18" charset="0"/>
            </a:endParaRPr>
          </a:p>
          <a:p>
            <a:pPr>
              <a:buNone/>
            </a:pPr>
            <a:r>
              <a:rPr lang="vi-VN" sz="1650" dirty="0" smtClean="0">
                <a:latin typeface="Times New Roman" pitchFamily="18" charset="0"/>
                <a:cs typeface="Times New Roman" pitchFamily="18" charset="0"/>
              </a:rPr>
              <a:t>(</a:t>
            </a:r>
            <a:r>
              <a:rPr lang="vi-VN" sz="1650" dirty="0" smtClean="0">
                <a:latin typeface="Times New Roman" pitchFamily="18" charset="0"/>
                <a:cs typeface="Times New Roman" pitchFamily="18" charset="0"/>
              </a:rPr>
              <a:t>1). Ðiều trị nguyên nhân </a:t>
            </a:r>
            <a:endParaRPr lang="en-US" sz="1650" dirty="0" smtClean="0">
              <a:latin typeface="Times New Roman" pitchFamily="18" charset="0"/>
              <a:cs typeface="Times New Roman" pitchFamily="18" charset="0"/>
            </a:endParaRPr>
          </a:p>
          <a:p>
            <a:pPr>
              <a:buNone/>
            </a:pPr>
            <a:r>
              <a:rPr lang="vi-VN" sz="1650" dirty="0" smtClean="0">
                <a:latin typeface="Times New Roman" pitchFamily="18" charset="0"/>
                <a:cs typeface="Times New Roman" pitchFamily="18" charset="0"/>
              </a:rPr>
              <a:t>A</a:t>
            </a:r>
            <a:r>
              <a:rPr lang="vi-VN" sz="1650" dirty="0" smtClean="0">
                <a:latin typeface="Times New Roman" pitchFamily="18" charset="0"/>
                <a:cs typeface="Times New Roman" pitchFamily="18" charset="0"/>
              </a:rPr>
              <a:t>. Ngoại </a:t>
            </a:r>
            <a:r>
              <a:rPr lang="vi-VN" sz="1650" dirty="0" smtClean="0">
                <a:latin typeface="Times New Roman" pitchFamily="18" charset="0"/>
                <a:cs typeface="Times New Roman" pitchFamily="18" charset="0"/>
              </a:rPr>
              <a:t>khoa</a:t>
            </a:r>
            <a:r>
              <a:rPr lang="en-US" sz="1650" dirty="0" smtClean="0">
                <a:latin typeface="Times New Roman" pitchFamily="18" charset="0"/>
                <a:cs typeface="Times New Roman" pitchFamily="18" charset="0"/>
              </a:rPr>
              <a:t>.</a:t>
            </a:r>
          </a:p>
          <a:p>
            <a:pPr>
              <a:buNone/>
            </a:pPr>
            <a:r>
              <a:rPr lang="vi-VN" sz="1650" dirty="0" smtClean="0">
                <a:latin typeface="Times New Roman" pitchFamily="18" charset="0"/>
                <a:cs typeface="Times New Roman" pitchFamily="18" charset="0"/>
              </a:rPr>
              <a:t>B.</a:t>
            </a:r>
            <a:r>
              <a:rPr lang="en-US" sz="1650" dirty="0" smtClean="0">
                <a:latin typeface="Times New Roman" pitchFamily="18" charset="0"/>
                <a:cs typeface="Times New Roman" pitchFamily="18" charset="0"/>
              </a:rPr>
              <a:t> </a:t>
            </a:r>
            <a:r>
              <a:rPr lang="vi-VN" sz="1650" dirty="0" smtClean="0">
                <a:latin typeface="Times New Roman" pitchFamily="18" charset="0"/>
                <a:cs typeface="Times New Roman" pitchFamily="18" charset="0"/>
              </a:rPr>
              <a:t>Nội</a:t>
            </a:r>
            <a:r>
              <a:rPr lang="en-US" sz="1650" dirty="0" smtClean="0">
                <a:latin typeface="Times New Roman" pitchFamily="18" charset="0"/>
                <a:cs typeface="Times New Roman" pitchFamily="18" charset="0"/>
              </a:rPr>
              <a:t> </a:t>
            </a:r>
            <a:r>
              <a:rPr lang="en-US" sz="1650" dirty="0" err="1" smtClean="0">
                <a:latin typeface="Times New Roman" pitchFamily="18" charset="0"/>
                <a:cs typeface="Times New Roman" pitchFamily="18" charset="0"/>
              </a:rPr>
              <a:t>khoa</a:t>
            </a:r>
            <a:r>
              <a:rPr lang="vi-VN" sz="1650" dirty="0" smtClean="0">
                <a:latin typeface="Times New Roman" pitchFamily="18" charset="0"/>
                <a:cs typeface="Times New Roman" pitchFamily="18" charset="0"/>
              </a:rPr>
              <a:t>. </a:t>
            </a:r>
            <a:endParaRPr lang="en-US" sz="1650" dirty="0" smtClean="0">
              <a:latin typeface="Times New Roman" pitchFamily="18" charset="0"/>
              <a:cs typeface="Times New Roman" pitchFamily="18" charset="0"/>
            </a:endParaRPr>
          </a:p>
          <a:p>
            <a:pPr>
              <a:buNone/>
            </a:pPr>
            <a:r>
              <a:rPr lang="vi-VN" sz="1650" dirty="0" smtClean="0">
                <a:latin typeface="Times New Roman" pitchFamily="18" charset="0"/>
                <a:cs typeface="Times New Roman" pitchFamily="18" charset="0"/>
              </a:rPr>
              <a:t>(</a:t>
            </a:r>
            <a:r>
              <a:rPr lang="vi-VN" sz="1650" dirty="0" smtClean="0">
                <a:latin typeface="Times New Roman" pitchFamily="18" charset="0"/>
                <a:cs typeface="Times New Roman" pitchFamily="18" charset="0"/>
              </a:rPr>
              <a:t>2). Ðiều trị triệu chứng </a:t>
            </a:r>
            <a:endParaRPr lang="en-US" sz="1650" dirty="0" smtClean="0">
              <a:latin typeface="Times New Roman" pitchFamily="18" charset="0"/>
              <a:cs typeface="Times New Roman" pitchFamily="18" charset="0"/>
            </a:endParaRPr>
          </a:p>
          <a:p>
            <a:pPr>
              <a:buNone/>
            </a:pPr>
            <a:r>
              <a:rPr lang="vi-VN" sz="1650" dirty="0" smtClean="0">
                <a:latin typeface="Times New Roman" pitchFamily="18" charset="0"/>
                <a:cs typeface="Times New Roman" pitchFamily="18" charset="0"/>
              </a:rPr>
              <a:t>A</a:t>
            </a:r>
            <a:r>
              <a:rPr lang="vi-VN" sz="1650" dirty="0" smtClean="0">
                <a:latin typeface="Times New Roman" pitchFamily="18" charset="0"/>
                <a:cs typeface="Times New Roman" pitchFamily="18" charset="0"/>
              </a:rPr>
              <a:t>. Loại bỏ các yếu tố ngoài </a:t>
            </a:r>
            <a:r>
              <a:rPr lang="vi-VN" sz="1650" dirty="0" smtClean="0">
                <a:latin typeface="Times New Roman" pitchFamily="18" charset="0"/>
                <a:cs typeface="Times New Roman" pitchFamily="18" charset="0"/>
              </a:rPr>
              <a:t>sọ</a:t>
            </a:r>
            <a:endParaRPr lang="en-US" sz="1650" dirty="0" smtClean="0">
              <a:latin typeface="Times New Roman" pitchFamily="18" charset="0"/>
              <a:cs typeface="Times New Roman" pitchFamily="18" charset="0"/>
            </a:endParaRPr>
          </a:p>
          <a:p>
            <a:pPr>
              <a:buNone/>
            </a:pPr>
            <a:r>
              <a:rPr lang="vi-VN" sz="1650" dirty="0" smtClean="0">
                <a:latin typeface="Times New Roman" pitchFamily="18" charset="0"/>
                <a:cs typeface="Times New Roman" pitchFamily="18" charset="0"/>
              </a:rPr>
              <a:t>B</a:t>
            </a:r>
            <a:r>
              <a:rPr lang="vi-VN" sz="1650" dirty="0" smtClean="0">
                <a:latin typeface="Times New Roman" pitchFamily="18" charset="0"/>
                <a:cs typeface="Times New Roman" pitchFamily="18" charset="0"/>
              </a:rPr>
              <a:t>.</a:t>
            </a:r>
            <a:r>
              <a:rPr lang="en-US" sz="1650" dirty="0" smtClean="0">
                <a:latin typeface="Times New Roman" pitchFamily="18" charset="0"/>
                <a:cs typeface="Times New Roman" pitchFamily="18" charset="0"/>
              </a:rPr>
              <a:t> </a:t>
            </a:r>
            <a:r>
              <a:rPr lang="vi-VN" sz="1650" dirty="0" smtClean="0">
                <a:latin typeface="Times New Roman" pitchFamily="18" charset="0"/>
                <a:cs typeface="Times New Roman" pitchFamily="18" charset="0"/>
              </a:rPr>
              <a:t>Chống </a:t>
            </a:r>
            <a:r>
              <a:rPr lang="vi-VN" sz="1650" dirty="0" smtClean="0">
                <a:latin typeface="Times New Roman" pitchFamily="18" charset="0"/>
                <a:cs typeface="Times New Roman" pitchFamily="18" charset="0"/>
              </a:rPr>
              <a:t>phù </a:t>
            </a:r>
            <a:r>
              <a:rPr lang="vi-VN" sz="1650" dirty="0" smtClean="0">
                <a:latin typeface="Times New Roman" pitchFamily="18" charset="0"/>
                <a:cs typeface="Times New Roman" pitchFamily="18" charset="0"/>
              </a:rPr>
              <a:t>não</a:t>
            </a:r>
            <a:r>
              <a:rPr lang="en-US" sz="1650" dirty="0" smtClean="0">
                <a:latin typeface="Times New Roman" pitchFamily="18" charset="0"/>
                <a:cs typeface="Times New Roman" pitchFamily="18" charset="0"/>
              </a:rPr>
              <a:t>: </a:t>
            </a:r>
            <a:r>
              <a:rPr lang="en-US" sz="1650" dirty="0" err="1" smtClean="0">
                <a:latin typeface="Times New Roman" pitchFamily="18" charset="0"/>
                <a:cs typeface="Times New Roman" pitchFamily="18" charset="0"/>
              </a:rPr>
              <a:t>Corticoide</a:t>
            </a:r>
            <a:r>
              <a:rPr lang="en-US" sz="1650" dirty="0" smtClean="0">
                <a:latin typeface="Times New Roman" pitchFamily="18" charset="0"/>
                <a:cs typeface="Times New Roman" pitchFamily="18" charset="0"/>
              </a:rPr>
              <a:t>; </a:t>
            </a:r>
            <a:r>
              <a:rPr lang="en-US" sz="1650" dirty="0" err="1" smtClean="0">
                <a:latin typeface="Times New Roman" pitchFamily="18" charset="0"/>
                <a:cs typeface="Times New Roman" pitchFamily="18" charset="0"/>
              </a:rPr>
              <a:t>Ðiều</a:t>
            </a:r>
            <a:r>
              <a:rPr lang="en-US" sz="1650" dirty="0" smtClean="0">
                <a:latin typeface="Times New Roman" pitchFamily="18" charset="0"/>
                <a:cs typeface="Times New Roman" pitchFamily="18" charset="0"/>
              </a:rPr>
              <a:t> </a:t>
            </a:r>
            <a:r>
              <a:rPr lang="en-US" sz="1650" dirty="0" err="1" smtClean="0">
                <a:latin typeface="Times New Roman" pitchFamily="18" charset="0"/>
                <a:cs typeface="Times New Roman" pitchFamily="18" charset="0"/>
              </a:rPr>
              <a:t>trị</a:t>
            </a:r>
            <a:r>
              <a:rPr lang="en-US" sz="1650" dirty="0" smtClean="0">
                <a:latin typeface="Times New Roman" pitchFamily="18" charset="0"/>
                <a:cs typeface="Times New Roman" pitchFamily="18" charset="0"/>
              </a:rPr>
              <a:t> </a:t>
            </a:r>
            <a:r>
              <a:rPr lang="en-US" sz="1650" dirty="0" err="1" smtClean="0">
                <a:latin typeface="Times New Roman" pitchFamily="18" charset="0"/>
                <a:cs typeface="Times New Roman" pitchFamily="18" charset="0"/>
              </a:rPr>
              <a:t>giảm</a:t>
            </a:r>
            <a:r>
              <a:rPr lang="en-US" sz="1650" dirty="0" smtClean="0">
                <a:latin typeface="Times New Roman" pitchFamily="18" charset="0"/>
                <a:cs typeface="Times New Roman" pitchFamily="18" charset="0"/>
              </a:rPr>
              <a:t> </a:t>
            </a:r>
            <a:r>
              <a:rPr lang="en-US" sz="1650" dirty="0" err="1" smtClean="0">
                <a:latin typeface="Times New Roman" pitchFamily="18" charset="0"/>
                <a:cs typeface="Times New Roman" pitchFamily="18" charset="0"/>
              </a:rPr>
              <a:t>dịch</a:t>
            </a:r>
            <a:r>
              <a:rPr lang="en-US" sz="1650" dirty="0" smtClean="0">
                <a:latin typeface="Times New Roman" pitchFamily="18" charset="0"/>
                <a:cs typeface="Times New Roman" pitchFamily="18" charset="0"/>
              </a:rPr>
              <a:t> </a:t>
            </a:r>
            <a:r>
              <a:rPr lang="en-US" sz="1650" dirty="0" err="1" smtClean="0">
                <a:latin typeface="Times New Roman" pitchFamily="18" charset="0"/>
                <a:cs typeface="Times New Roman" pitchFamily="18" charset="0"/>
              </a:rPr>
              <a:t>trong</a:t>
            </a:r>
            <a:r>
              <a:rPr lang="en-US" sz="1650" dirty="0" smtClean="0">
                <a:latin typeface="Times New Roman" pitchFamily="18" charset="0"/>
                <a:cs typeface="Times New Roman" pitchFamily="18" charset="0"/>
              </a:rPr>
              <a:t> </a:t>
            </a:r>
            <a:r>
              <a:rPr lang="en-US" sz="1650" dirty="0" err="1" smtClean="0">
                <a:latin typeface="Times New Roman" pitchFamily="18" charset="0"/>
                <a:cs typeface="Times New Roman" pitchFamily="18" charset="0"/>
              </a:rPr>
              <a:t>não</a:t>
            </a:r>
            <a:r>
              <a:rPr lang="en-US" sz="1650" dirty="0" smtClean="0">
                <a:latin typeface="Times New Roman" pitchFamily="18" charset="0"/>
                <a:cs typeface="Times New Roman" pitchFamily="18" charset="0"/>
              </a:rPr>
              <a:t>; Glycerol </a:t>
            </a:r>
            <a:r>
              <a:rPr lang="en-US" sz="1650" dirty="0" err="1" smtClean="0">
                <a:latin typeface="Times New Roman" pitchFamily="18" charset="0"/>
                <a:cs typeface="Times New Roman" pitchFamily="18" charset="0"/>
              </a:rPr>
              <a:t>tĩnh</a:t>
            </a:r>
            <a:r>
              <a:rPr lang="en-US" sz="1650" dirty="0" smtClean="0">
                <a:latin typeface="Times New Roman" pitchFamily="18" charset="0"/>
                <a:cs typeface="Times New Roman" pitchFamily="18" charset="0"/>
              </a:rPr>
              <a:t> </a:t>
            </a:r>
            <a:r>
              <a:rPr lang="en-US" sz="1650" dirty="0" err="1" smtClean="0">
                <a:latin typeface="Times New Roman" pitchFamily="18" charset="0"/>
                <a:cs typeface="Times New Roman" pitchFamily="18" charset="0"/>
              </a:rPr>
              <a:t>mạch</a:t>
            </a:r>
            <a:r>
              <a:rPr lang="en-US" sz="1650" dirty="0" smtClean="0">
                <a:latin typeface="Times New Roman" pitchFamily="18" charset="0"/>
                <a:cs typeface="Times New Roman" pitchFamily="18" charset="0"/>
              </a:rPr>
              <a:t>; </a:t>
            </a:r>
            <a:r>
              <a:rPr lang="vi-VN" sz="1650" dirty="0" smtClean="0">
                <a:latin typeface="Times New Roman" pitchFamily="18" charset="0"/>
                <a:cs typeface="Times New Roman" pitchFamily="18" charset="0"/>
              </a:rPr>
              <a:t>Tăng thông </a:t>
            </a:r>
            <a:r>
              <a:rPr lang="vi-VN" sz="1650" dirty="0" smtClean="0">
                <a:latin typeface="Times New Roman" pitchFamily="18" charset="0"/>
                <a:cs typeface="Times New Roman" pitchFamily="18" charset="0"/>
              </a:rPr>
              <a:t>khí</a:t>
            </a:r>
            <a:r>
              <a:rPr lang="en-US" sz="1650" dirty="0" smtClean="0">
                <a:latin typeface="Times New Roman" pitchFamily="18" charset="0"/>
                <a:cs typeface="Times New Roman" pitchFamily="18" charset="0"/>
              </a:rPr>
              <a:t>; </a:t>
            </a:r>
            <a:r>
              <a:rPr lang="en-US" sz="1650" dirty="0" err="1" smtClean="0">
                <a:latin typeface="Times New Roman" pitchFamily="18" charset="0"/>
                <a:cs typeface="Times New Roman" pitchFamily="18" charset="0"/>
              </a:rPr>
              <a:t>Barbituric</a:t>
            </a:r>
            <a:r>
              <a:rPr lang="en-US" sz="1650" dirty="0" smtClean="0">
                <a:latin typeface="Times New Roman" pitchFamily="18" charset="0"/>
                <a:cs typeface="Times New Roman" pitchFamily="18" charset="0"/>
              </a:rPr>
              <a:t> </a:t>
            </a:r>
            <a:r>
              <a:rPr lang="en-US" sz="1650" dirty="0" err="1" smtClean="0">
                <a:latin typeface="Times New Roman" pitchFamily="18" charset="0"/>
                <a:cs typeface="Times New Roman" pitchFamily="18" charset="0"/>
              </a:rPr>
              <a:t>tĩnh</a:t>
            </a:r>
            <a:r>
              <a:rPr lang="en-US" sz="1650" dirty="0" smtClean="0">
                <a:latin typeface="Times New Roman" pitchFamily="18" charset="0"/>
                <a:cs typeface="Times New Roman" pitchFamily="18" charset="0"/>
              </a:rPr>
              <a:t> </a:t>
            </a:r>
            <a:r>
              <a:rPr lang="en-US" sz="1650" dirty="0" err="1" smtClean="0">
                <a:latin typeface="Times New Roman" pitchFamily="18" charset="0"/>
                <a:cs typeface="Times New Roman" pitchFamily="18" charset="0"/>
              </a:rPr>
              <a:t>mạch</a:t>
            </a:r>
            <a:r>
              <a:rPr lang="en-US" sz="1650" dirty="0" smtClean="0">
                <a:latin typeface="Times New Roman" pitchFamily="18" charset="0"/>
                <a:cs typeface="Times New Roman" pitchFamily="18" charset="0"/>
              </a:rPr>
              <a:t> </a:t>
            </a:r>
            <a:r>
              <a:rPr lang="en-US" sz="1650" dirty="0" err="1" smtClean="0">
                <a:latin typeface="Times New Roman" pitchFamily="18" charset="0"/>
                <a:cs typeface="Times New Roman" pitchFamily="18" charset="0"/>
              </a:rPr>
              <a:t>với</a:t>
            </a:r>
            <a:r>
              <a:rPr lang="en-US" sz="1650" dirty="0" smtClean="0">
                <a:latin typeface="Times New Roman" pitchFamily="18" charset="0"/>
                <a:cs typeface="Times New Roman" pitchFamily="18" charset="0"/>
              </a:rPr>
              <a:t> </a:t>
            </a:r>
            <a:r>
              <a:rPr lang="en-US" sz="1650" dirty="0" err="1" smtClean="0">
                <a:latin typeface="Times New Roman" pitchFamily="18" charset="0"/>
                <a:cs typeface="Times New Roman" pitchFamily="18" charset="0"/>
              </a:rPr>
              <a:t>liều</a:t>
            </a:r>
            <a:r>
              <a:rPr lang="en-US" sz="1650" dirty="0" smtClean="0">
                <a:latin typeface="Times New Roman" pitchFamily="18" charset="0"/>
                <a:cs typeface="Times New Roman" pitchFamily="18" charset="0"/>
              </a:rPr>
              <a:t> </a:t>
            </a:r>
            <a:r>
              <a:rPr lang="en-US" sz="1650" dirty="0" err="1" smtClean="0">
                <a:latin typeface="Times New Roman" pitchFamily="18" charset="0"/>
                <a:cs typeface="Times New Roman" pitchFamily="18" charset="0"/>
              </a:rPr>
              <a:t>gây</a:t>
            </a:r>
            <a:r>
              <a:rPr lang="en-US" sz="1650" dirty="0" smtClean="0">
                <a:latin typeface="Times New Roman" pitchFamily="18" charset="0"/>
                <a:cs typeface="Times New Roman" pitchFamily="18" charset="0"/>
              </a:rPr>
              <a:t> </a:t>
            </a:r>
            <a:r>
              <a:rPr lang="en-US" sz="1650" dirty="0" err="1" smtClean="0">
                <a:latin typeface="Times New Roman" pitchFamily="18" charset="0"/>
                <a:cs typeface="Times New Roman" pitchFamily="18" charset="0"/>
              </a:rPr>
              <a:t>mê</a:t>
            </a:r>
            <a:endParaRPr lang="en-US" sz="1650" dirty="0" smtClean="0">
              <a:latin typeface="Times New Roman" pitchFamily="18" charset="0"/>
              <a:cs typeface="Times New Roman" pitchFamily="18" charset="0"/>
            </a:endParaRPr>
          </a:p>
          <a:p>
            <a:pPr>
              <a:buNone/>
            </a:pPr>
            <a:r>
              <a:rPr lang="en-US" sz="1650" b="1" dirty="0" smtClean="0">
                <a:latin typeface="Times New Roman" pitchFamily="18" charset="0"/>
                <a:cs typeface="Times New Roman" pitchFamily="18" charset="0"/>
              </a:rPr>
              <a:t>	</a:t>
            </a:r>
            <a:r>
              <a:rPr lang="vi-VN" sz="1650" b="1" dirty="0" smtClean="0">
                <a:latin typeface="Times New Roman" pitchFamily="18" charset="0"/>
                <a:cs typeface="Times New Roman" pitchFamily="18" charset="0"/>
              </a:rPr>
              <a:t>2.3 </a:t>
            </a:r>
            <a:r>
              <a:rPr lang="vi-VN" sz="1650" b="1" dirty="0" smtClean="0">
                <a:latin typeface="Times New Roman" pitchFamily="18" charset="0"/>
                <a:cs typeface="Times New Roman" pitchFamily="18" charset="0"/>
              </a:rPr>
              <a:t>Hội chứng Liệt hai chân </a:t>
            </a:r>
            <a:endParaRPr lang="en-US" sz="1650" b="1" dirty="0" smtClean="0">
              <a:latin typeface="Times New Roman" pitchFamily="18" charset="0"/>
              <a:cs typeface="Times New Roman" pitchFamily="18" charset="0"/>
            </a:endParaRPr>
          </a:p>
          <a:p>
            <a:pPr>
              <a:buNone/>
            </a:pPr>
            <a:r>
              <a:rPr lang="en-US" sz="1650" i="1" dirty="0" smtClean="0">
                <a:latin typeface="Times New Roman" pitchFamily="18" charset="0"/>
                <a:cs typeface="Times New Roman" pitchFamily="18" charset="0"/>
              </a:rPr>
              <a:t>		</a:t>
            </a:r>
            <a:r>
              <a:rPr lang="vi-VN" sz="1650" i="1" dirty="0" smtClean="0">
                <a:latin typeface="Times New Roman" pitchFamily="18" charset="0"/>
                <a:cs typeface="Times New Roman" pitchFamily="18" charset="0"/>
              </a:rPr>
              <a:t>2.3.1 </a:t>
            </a:r>
            <a:r>
              <a:rPr lang="vi-VN" sz="1650" i="1" dirty="0" smtClean="0">
                <a:latin typeface="Times New Roman" pitchFamily="18" charset="0"/>
                <a:cs typeface="Times New Roman" pitchFamily="18" charset="0"/>
              </a:rPr>
              <a:t>Ðịnh </a:t>
            </a:r>
            <a:r>
              <a:rPr lang="vi-VN" sz="1650" i="1" dirty="0" smtClean="0">
                <a:latin typeface="Times New Roman" pitchFamily="18" charset="0"/>
                <a:cs typeface="Times New Roman" pitchFamily="18" charset="0"/>
              </a:rPr>
              <a:t>nghĩa</a:t>
            </a:r>
            <a:r>
              <a:rPr lang="en-US" sz="1650" i="1" dirty="0" smtClean="0">
                <a:latin typeface="Times New Roman" pitchFamily="18" charset="0"/>
                <a:cs typeface="Times New Roman" pitchFamily="18" charset="0"/>
              </a:rPr>
              <a:t>: </a:t>
            </a:r>
          </a:p>
          <a:p>
            <a:pPr>
              <a:buNone/>
            </a:pPr>
            <a:r>
              <a:rPr lang="vi-VN" sz="1650" dirty="0" smtClean="0">
                <a:latin typeface="Times New Roman" pitchFamily="18" charset="0"/>
                <a:cs typeface="Times New Roman" pitchFamily="18" charset="0"/>
              </a:rPr>
              <a:t>Liệt </a:t>
            </a:r>
            <a:r>
              <a:rPr lang="vi-VN" sz="1650" dirty="0" smtClean="0">
                <a:latin typeface="Times New Roman" pitchFamily="18" charset="0"/>
                <a:cs typeface="Times New Roman" pitchFamily="18" charset="0"/>
              </a:rPr>
              <a:t>hai chi dưới là giảm hoặc mất vận động tự chủ hai chân do tổn </a:t>
            </a:r>
            <a:endParaRPr lang="en-US" sz="1650" dirty="0" smtClean="0">
              <a:latin typeface="Times New Roman" pitchFamily="18" charset="0"/>
              <a:cs typeface="Times New Roman" pitchFamily="18" charset="0"/>
            </a:endParaRPr>
          </a:p>
          <a:p>
            <a:pPr>
              <a:buNone/>
            </a:pPr>
            <a:r>
              <a:rPr lang="vi-VN" sz="1650" dirty="0" smtClean="0">
                <a:latin typeface="Times New Roman" pitchFamily="18" charset="0"/>
                <a:cs typeface="Times New Roman" pitchFamily="18" charset="0"/>
              </a:rPr>
              <a:t>thương </a:t>
            </a:r>
            <a:r>
              <a:rPr lang="vi-VN" sz="1650" dirty="0" smtClean="0">
                <a:latin typeface="Times New Roman" pitchFamily="18" charset="0"/>
                <a:cs typeface="Times New Roman" pitchFamily="18" charset="0"/>
              </a:rPr>
              <a:t>nơron vận </a:t>
            </a:r>
            <a:r>
              <a:rPr lang="vi-VN" sz="1650" dirty="0" smtClean="0">
                <a:latin typeface="Times New Roman" pitchFamily="18" charset="0"/>
                <a:cs typeface="Times New Roman" pitchFamily="18" charset="0"/>
              </a:rPr>
              <a:t>động</a:t>
            </a:r>
            <a:r>
              <a:rPr lang="en-US" sz="1650" dirty="0" smtClean="0">
                <a:latin typeface="Times New Roman" pitchFamily="18" charset="0"/>
                <a:cs typeface="Times New Roman" pitchFamily="18" charset="0"/>
              </a:rPr>
              <a:t> </a:t>
            </a:r>
            <a:r>
              <a:rPr lang="vi-VN" sz="1650" dirty="0" smtClean="0">
                <a:latin typeface="Times New Roman" pitchFamily="18" charset="0"/>
                <a:cs typeface="Times New Roman" pitchFamily="18" charset="0"/>
              </a:rPr>
              <a:t>trung</a:t>
            </a:r>
            <a:r>
              <a:rPr lang="en-US" sz="1650" dirty="0" smtClean="0">
                <a:latin typeface="Times New Roman" pitchFamily="18" charset="0"/>
                <a:cs typeface="Times New Roman" pitchFamily="18" charset="0"/>
              </a:rPr>
              <a:t> </a:t>
            </a:r>
            <a:r>
              <a:rPr lang="vi-VN" sz="1650" dirty="0" smtClean="0">
                <a:latin typeface="Times New Roman" pitchFamily="18" charset="0"/>
                <a:cs typeface="Times New Roman" pitchFamily="18" charset="0"/>
              </a:rPr>
              <a:t>ương </a:t>
            </a:r>
            <a:r>
              <a:rPr lang="vi-VN" sz="1650" dirty="0" smtClean="0">
                <a:latin typeface="Times New Roman" pitchFamily="18" charset="0"/>
                <a:cs typeface="Times New Roman" pitchFamily="18" charset="0"/>
              </a:rPr>
              <a:t>hay nơron vận động ngoại biên </a:t>
            </a:r>
            <a:endParaRPr lang="en-US" sz="1650" dirty="0" smtClean="0">
              <a:latin typeface="Times New Roman" pitchFamily="18" charset="0"/>
              <a:cs typeface="Times New Roman" pitchFamily="18" charset="0"/>
            </a:endParaRPr>
          </a:p>
          <a:p>
            <a:pPr>
              <a:buNone/>
            </a:pPr>
            <a:r>
              <a:rPr lang="vi-VN" sz="1650" dirty="0" smtClean="0">
                <a:latin typeface="Times New Roman" pitchFamily="18" charset="0"/>
                <a:cs typeface="Times New Roman" pitchFamily="18" charset="0"/>
              </a:rPr>
              <a:t>hai </a:t>
            </a:r>
            <a:r>
              <a:rPr lang="vi-VN" sz="1650" dirty="0" smtClean="0">
                <a:latin typeface="Times New Roman" pitchFamily="18" charset="0"/>
                <a:cs typeface="Times New Roman" pitchFamily="18" charset="0"/>
              </a:rPr>
              <a:t>bên hoặc cả hai. </a:t>
            </a:r>
            <a:endParaRPr lang="en-US" sz="1650" dirty="0" smtClean="0">
              <a:latin typeface="Times New Roman" pitchFamily="18" charset="0"/>
              <a:cs typeface="Times New Roman" pitchFamily="18" charset="0"/>
            </a:endParaRPr>
          </a:p>
          <a:p>
            <a:pPr>
              <a:buNone/>
            </a:pPr>
            <a:r>
              <a:rPr lang="en-US" sz="1650" i="1" dirty="0" smtClean="0">
                <a:latin typeface="Times New Roman" pitchFamily="18" charset="0"/>
                <a:cs typeface="Times New Roman" pitchFamily="18" charset="0"/>
              </a:rPr>
              <a:t>		</a:t>
            </a:r>
            <a:r>
              <a:rPr lang="vi-VN" sz="1650" i="1" dirty="0" smtClean="0">
                <a:latin typeface="Times New Roman" pitchFamily="18" charset="0"/>
                <a:cs typeface="Times New Roman" pitchFamily="18" charset="0"/>
              </a:rPr>
              <a:t>2.3.2. Cách khám </a:t>
            </a:r>
            <a:endParaRPr lang="en-US" sz="1650" i="1" dirty="0" smtClean="0">
              <a:latin typeface="Times New Roman" pitchFamily="18" charset="0"/>
              <a:cs typeface="Times New Roman" pitchFamily="18" charset="0"/>
            </a:endParaRPr>
          </a:p>
          <a:p>
            <a:pPr>
              <a:buNone/>
            </a:pPr>
            <a:r>
              <a:rPr lang="vi-VN" sz="1650" dirty="0" smtClean="0">
                <a:latin typeface="Times New Roman" pitchFamily="18" charset="0"/>
                <a:cs typeface="Times New Roman" pitchFamily="18" charset="0"/>
              </a:rPr>
              <a:t>A. Phần hỏi bệnh sử: Cần khai thác kỹ các vấn đề sau: </a:t>
            </a:r>
            <a:endParaRPr lang="en-US" sz="1650" dirty="0" smtClean="0">
              <a:latin typeface="Times New Roman" pitchFamily="18" charset="0"/>
              <a:cs typeface="Times New Roman" pitchFamily="18" charset="0"/>
            </a:endParaRPr>
          </a:p>
          <a:p>
            <a:pPr>
              <a:buNone/>
            </a:pPr>
            <a:r>
              <a:rPr lang="vi-VN" sz="1650" dirty="0" smtClean="0">
                <a:latin typeface="Times New Roman" pitchFamily="18" charset="0"/>
                <a:cs typeface="Times New Roman" pitchFamily="18" charset="0"/>
              </a:rPr>
              <a:t>− </a:t>
            </a:r>
            <a:r>
              <a:rPr lang="vi-VN" sz="1650" dirty="0" smtClean="0">
                <a:latin typeface="Times New Roman" pitchFamily="18" charset="0"/>
                <a:cs typeface="Times New Roman" pitchFamily="18" charset="0"/>
              </a:rPr>
              <a:t>Cách khởi </a:t>
            </a:r>
            <a:r>
              <a:rPr lang="vi-VN" sz="1650" dirty="0" smtClean="0">
                <a:latin typeface="Times New Roman" pitchFamily="18" charset="0"/>
                <a:cs typeface="Times New Roman" pitchFamily="18" charset="0"/>
              </a:rPr>
              <a:t>bệnh</a:t>
            </a:r>
            <a:endParaRPr lang="en-US" sz="1650" dirty="0" smtClean="0">
              <a:latin typeface="Times New Roman" pitchFamily="18" charset="0"/>
              <a:cs typeface="Times New Roman" pitchFamily="18" charset="0"/>
            </a:endParaRPr>
          </a:p>
          <a:p>
            <a:pPr>
              <a:buNone/>
            </a:pPr>
            <a:r>
              <a:rPr lang="vi-VN" sz="1650" dirty="0" smtClean="0">
                <a:latin typeface="Times New Roman" pitchFamily="18" charset="0"/>
                <a:cs typeface="Times New Roman" pitchFamily="18" charset="0"/>
              </a:rPr>
              <a:t>− </a:t>
            </a:r>
            <a:r>
              <a:rPr lang="vi-VN" sz="1650" dirty="0" smtClean="0">
                <a:latin typeface="Times New Roman" pitchFamily="18" charset="0"/>
                <a:cs typeface="Times New Roman" pitchFamily="18" charset="0"/>
              </a:rPr>
              <a:t>Các triệu chứng xuất hiện trong những ngày </a:t>
            </a:r>
            <a:r>
              <a:rPr lang="vi-VN" sz="1650" dirty="0" smtClean="0">
                <a:latin typeface="Times New Roman" pitchFamily="18" charset="0"/>
                <a:cs typeface="Times New Roman" pitchFamily="18" charset="0"/>
              </a:rPr>
              <a:t>đầu </a:t>
            </a:r>
            <a:endParaRPr lang="en-US" sz="1650" dirty="0" smtClean="0">
              <a:latin typeface="Times New Roman" pitchFamily="18" charset="0"/>
              <a:cs typeface="Times New Roman" pitchFamily="18" charset="0"/>
            </a:endParaRPr>
          </a:p>
          <a:p>
            <a:pPr>
              <a:buNone/>
            </a:pPr>
            <a:r>
              <a:rPr lang="vi-VN" sz="1650" dirty="0" smtClean="0">
                <a:latin typeface="Times New Roman" pitchFamily="18" charset="0"/>
                <a:cs typeface="Times New Roman" pitchFamily="18" charset="0"/>
              </a:rPr>
              <a:t>− </a:t>
            </a:r>
            <a:r>
              <a:rPr lang="vi-VN" sz="1650" dirty="0" smtClean="0">
                <a:latin typeface="Times New Roman" pitchFamily="18" charset="0"/>
                <a:cs typeface="Times New Roman" pitchFamily="18" charset="0"/>
              </a:rPr>
              <a:t>Triệu chứng xuất hiện trong ở những ngày </a:t>
            </a:r>
            <a:r>
              <a:rPr lang="vi-VN" sz="1650" dirty="0" smtClean="0">
                <a:latin typeface="Times New Roman" pitchFamily="18" charset="0"/>
                <a:cs typeface="Times New Roman" pitchFamily="18" charset="0"/>
              </a:rPr>
              <a:t>sau</a:t>
            </a:r>
            <a:endParaRPr lang="en-US" sz="1650" dirty="0" smtClean="0">
              <a:latin typeface="Times New Roman" pitchFamily="18" charset="0"/>
              <a:cs typeface="Times New Roman" pitchFamily="18" charset="0"/>
            </a:endParaRPr>
          </a:p>
          <a:p>
            <a:pPr>
              <a:buNone/>
            </a:pPr>
            <a:r>
              <a:rPr lang="vi-VN" sz="1650" dirty="0" smtClean="0">
                <a:latin typeface="Times New Roman" pitchFamily="18" charset="0"/>
                <a:cs typeface="Times New Roman" pitchFamily="18" charset="0"/>
              </a:rPr>
              <a:t>− </a:t>
            </a:r>
            <a:r>
              <a:rPr lang="vi-VN" sz="1650" dirty="0" smtClean="0">
                <a:latin typeface="Times New Roman" pitchFamily="18" charset="0"/>
                <a:cs typeface="Times New Roman" pitchFamily="18" charset="0"/>
              </a:rPr>
              <a:t>Tiền </a:t>
            </a:r>
            <a:r>
              <a:rPr lang="vi-VN" sz="1650" dirty="0" smtClean="0">
                <a:latin typeface="Times New Roman" pitchFamily="18" charset="0"/>
                <a:cs typeface="Times New Roman" pitchFamily="18" charset="0"/>
              </a:rPr>
              <a:t>sử</a:t>
            </a:r>
            <a:endParaRPr lang="en-US" sz="1650" dirty="0" smtClean="0">
              <a:latin typeface="Times New Roman" pitchFamily="18" charset="0"/>
              <a:cs typeface="Times New Roman" pitchFamily="18" charset="0"/>
            </a:endParaRPr>
          </a:p>
          <a:p>
            <a:pPr>
              <a:buNone/>
            </a:pPr>
            <a:r>
              <a:rPr lang="vi-VN" sz="1650" dirty="0" smtClean="0">
                <a:latin typeface="Times New Roman" pitchFamily="18" charset="0"/>
                <a:cs typeface="Times New Roman" pitchFamily="18" charset="0"/>
              </a:rPr>
              <a:t>B. Khám lâm sàng </a:t>
            </a:r>
            <a:endParaRPr lang="en-US" sz="1650" dirty="0" smtClean="0">
              <a:latin typeface="Times New Roman" pitchFamily="18" charset="0"/>
              <a:cs typeface="Times New Roman" pitchFamily="18" charset="0"/>
            </a:endParaRPr>
          </a:p>
          <a:p>
            <a:pPr>
              <a:buNone/>
            </a:pPr>
            <a:r>
              <a:rPr lang="vi-VN" sz="1650" dirty="0" smtClean="0">
                <a:latin typeface="Times New Roman" pitchFamily="18" charset="0"/>
                <a:cs typeface="Times New Roman" pitchFamily="18" charset="0"/>
              </a:rPr>
              <a:t>a</a:t>
            </a:r>
            <a:r>
              <a:rPr lang="vi-VN" sz="1650" dirty="0" smtClean="0">
                <a:latin typeface="Times New Roman" pitchFamily="18" charset="0"/>
                <a:cs typeface="Times New Roman" pitchFamily="18" charset="0"/>
              </a:rPr>
              <a:t>. Thần kinh </a:t>
            </a:r>
            <a:endParaRPr lang="en-US" sz="1650" dirty="0" smtClean="0">
              <a:latin typeface="Times New Roman" pitchFamily="18" charset="0"/>
              <a:cs typeface="Times New Roman" pitchFamily="18" charset="0"/>
            </a:endParaRPr>
          </a:p>
          <a:p>
            <a:pPr>
              <a:buNone/>
            </a:pPr>
            <a:r>
              <a:rPr lang="vi-VN" sz="1650" dirty="0" smtClean="0">
                <a:latin typeface="Times New Roman" pitchFamily="18" charset="0"/>
                <a:cs typeface="Times New Roman" pitchFamily="18" charset="0"/>
              </a:rPr>
              <a:t>b</a:t>
            </a:r>
            <a:r>
              <a:rPr lang="vi-VN" sz="1650" dirty="0" smtClean="0">
                <a:latin typeface="Times New Roman" pitchFamily="18" charset="0"/>
                <a:cs typeface="Times New Roman" pitchFamily="18" charset="0"/>
              </a:rPr>
              <a:t>. Toàn </a:t>
            </a:r>
            <a:r>
              <a:rPr lang="vi-VN" sz="1650" dirty="0" smtClean="0">
                <a:latin typeface="Times New Roman" pitchFamily="18" charset="0"/>
                <a:cs typeface="Times New Roman" pitchFamily="18" charset="0"/>
              </a:rPr>
              <a:t>thân</a:t>
            </a:r>
            <a:endParaRPr lang="en-US" sz="1650" dirty="0">
              <a:latin typeface="Times New Roman" pitchFamily="18" charset="0"/>
              <a:cs typeface="Times New Roman" pitchFamily="18" charset="0"/>
            </a:endParaRPr>
          </a:p>
        </p:txBody>
      </p:sp>
      <p:pic>
        <p:nvPicPr>
          <p:cNvPr id="4" name="Picture 3" descr="mani.png"/>
          <p:cNvPicPr>
            <a:picLocks noChangeAspect="1"/>
          </p:cNvPicPr>
          <p:nvPr/>
        </p:nvPicPr>
        <p:blipFill>
          <a:blip r:embed="rId2"/>
          <a:stretch>
            <a:fillRect/>
          </a:stretch>
        </p:blipFill>
        <p:spPr>
          <a:xfrm>
            <a:off x="6404359" y="533400"/>
            <a:ext cx="2739641" cy="3352800"/>
          </a:xfrm>
          <a:prstGeom prst="rect">
            <a:avLst/>
          </a:prstGeom>
        </p:spPr>
      </p:pic>
      <p:sp>
        <p:nvSpPr>
          <p:cNvPr id="5" name="TextBox 4"/>
          <p:cNvSpPr txBox="1"/>
          <p:nvPr/>
        </p:nvSpPr>
        <p:spPr>
          <a:xfrm>
            <a:off x="6781800" y="3886200"/>
            <a:ext cx="2082621"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25.200 </a:t>
            </a:r>
            <a:r>
              <a:rPr lang="en-US" dirty="0" err="1" smtClean="0"/>
              <a:t>đồng</a:t>
            </a:r>
            <a:r>
              <a:rPr lang="en-US" dirty="0" smtClean="0"/>
              <a:t> / </a:t>
            </a:r>
            <a:r>
              <a:rPr lang="en-US" dirty="0" err="1" smtClean="0"/>
              <a:t>chai</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a:bodyPr>
          <a:lstStyle/>
          <a:p>
            <a:pPr>
              <a:buNone/>
            </a:pPr>
            <a:r>
              <a:rPr lang="en-US" sz="1700" i="1" dirty="0" smtClean="0">
                <a:latin typeface="Times New Roman" pitchFamily="18" charset="0"/>
                <a:cs typeface="Times New Roman" pitchFamily="18" charset="0"/>
              </a:rPr>
              <a:t>		</a:t>
            </a:r>
            <a:r>
              <a:rPr lang="vi-VN" sz="1700" i="1" dirty="0" smtClean="0">
                <a:latin typeface="Times New Roman" pitchFamily="18" charset="0"/>
                <a:cs typeface="Times New Roman" pitchFamily="18" charset="0"/>
              </a:rPr>
              <a:t>2.3.3</a:t>
            </a:r>
            <a:r>
              <a:rPr lang="vi-VN" sz="1700" i="1" dirty="0" smtClean="0">
                <a:latin typeface="Times New Roman" pitchFamily="18" charset="0"/>
                <a:cs typeface="Times New Roman" pitchFamily="18" charset="0"/>
              </a:rPr>
              <a:t>. Chẩn Ðoán </a:t>
            </a:r>
            <a:endParaRPr lang="en-US" sz="1700" i="1"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A</a:t>
            </a:r>
            <a:r>
              <a:rPr lang="vi-VN" sz="1700" dirty="0" smtClean="0">
                <a:latin typeface="Times New Roman" pitchFamily="18" charset="0"/>
                <a:cs typeface="Times New Roman" pitchFamily="18" charset="0"/>
              </a:rPr>
              <a:t>. Chẩn đoán xác định </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B</a:t>
            </a:r>
            <a:r>
              <a:rPr lang="vi-VN" sz="1700" dirty="0" smtClean="0">
                <a:latin typeface="Times New Roman" pitchFamily="18" charset="0"/>
                <a:cs typeface="Times New Roman" pitchFamily="18" charset="0"/>
              </a:rPr>
              <a:t>. Chẩn đoán thể liệt và nguyên </a:t>
            </a:r>
            <a:r>
              <a:rPr lang="vi-VN" sz="1700" dirty="0" smtClean="0">
                <a:latin typeface="Times New Roman" pitchFamily="18" charset="0"/>
                <a:cs typeface="Times New Roman" pitchFamily="18" charset="0"/>
              </a:rPr>
              <a:t>nhân</a:t>
            </a:r>
            <a:endParaRPr lang="en-US" sz="1700" dirty="0" smtClean="0">
              <a:latin typeface="Times New Roman" pitchFamily="18" charset="0"/>
              <a:cs typeface="Times New Roman" pitchFamily="18" charset="0"/>
            </a:endParaRPr>
          </a:p>
          <a:p>
            <a:pPr>
              <a:buNone/>
            </a:pPr>
            <a:r>
              <a:rPr lang="en-US" sz="1700" dirty="0" smtClean="0">
                <a:latin typeface="Times New Roman" pitchFamily="18" charset="0"/>
                <a:cs typeface="Times New Roman" pitchFamily="18" charset="0"/>
              </a:rPr>
              <a:t>(1)</a:t>
            </a: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Nếu khám thấy phản xạ gân xương tăng, trương lực cơ tăng (quan trọng nhất là phản xạ gânxương vì rằng có những trường hợp phản xạ gân xương tăng nhưng trương lực vẫn giảm) đó là liệt cứng</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pPr>
              <a:buNone/>
            </a:pPr>
            <a:r>
              <a:rPr lang="en-US" sz="1700" dirty="0" smtClean="0">
                <a:latin typeface="Times New Roman" pitchFamily="18" charset="0"/>
                <a:cs typeface="Times New Roman" pitchFamily="18" charset="0"/>
              </a:rPr>
              <a:t>(2). </a:t>
            </a:r>
            <a:r>
              <a:rPr lang="vi-VN" sz="1700" dirty="0" smtClean="0">
                <a:latin typeface="Times New Roman" pitchFamily="18" charset="0"/>
                <a:cs typeface="Times New Roman" pitchFamily="18" charset="0"/>
              </a:rPr>
              <a:t>Khi </a:t>
            </a:r>
            <a:r>
              <a:rPr lang="vi-VN" sz="1700" dirty="0" smtClean="0">
                <a:latin typeface="Times New Roman" pitchFamily="18" charset="0"/>
                <a:cs typeface="Times New Roman" pitchFamily="18" charset="0"/>
              </a:rPr>
              <a:t>khám thấy phản xạ gân xương giảm hoặc mất, trương lực cơ giảm, giảm hoặc mất vận động 2 chi dưới. Ðây là trường hợp liệt </a:t>
            </a:r>
            <a:r>
              <a:rPr lang="vi-VN" sz="1700" dirty="0" smtClean="0">
                <a:latin typeface="Times New Roman" pitchFamily="18" charset="0"/>
                <a:cs typeface="Times New Roman" pitchFamily="18" charset="0"/>
              </a:rPr>
              <a:t>mềm</a:t>
            </a:r>
            <a:endParaRPr lang="en-US" sz="1700" dirty="0" smtClean="0">
              <a:latin typeface="Times New Roman" pitchFamily="18" charset="0"/>
              <a:cs typeface="Times New Roman" pitchFamily="18" charset="0"/>
            </a:endParaRPr>
          </a:p>
          <a:p>
            <a:pPr>
              <a:buNone/>
            </a:pPr>
            <a:r>
              <a:rPr lang="en-US" sz="1700" dirty="0" smtClean="0">
                <a:latin typeface="Times New Roman" pitchFamily="18" charset="0"/>
                <a:cs typeface="Times New Roman" pitchFamily="18" charset="0"/>
              </a:rPr>
              <a:t>C. </a:t>
            </a:r>
            <a:r>
              <a:rPr lang="en-US" sz="1700" dirty="0" err="1" smtClean="0">
                <a:latin typeface="Times New Roman" pitchFamily="18" charset="0"/>
                <a:cs typeface="Times New Roman" pitchFamily="18" charset="0"/>
              </a:rPr>
              <a:t>Diến</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biến</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lâm</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sàng</a:t>
            </a:r>
            <a:r>
              <a:rPr lang="en-US" sz="1700" dirty="0" smtClean="0">
                <a:latin typeface="Times New Roman" pitchFamily="18" charset="0"/>
                <a:cs typeface="Times New Roman" pitchFamily="18" charset="0"/>
              </a:rPr>
              <a:t> </a:t>
            </a:r>
            <a:endParaRPr lang="en-US" sz="1700" dirty="0" smtClean="0">
              <a:latin typeface="Times New Roman" pitchFamily="18" charset="0"/>
              <a:cs typeface="Times New Roman" pitchFamily="18" charset="0"/>
            </a:endParaRPr>
          </a:p>
          <a:p>
            <a:pPr>
              <a:buNone/>
            </a:pP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Liệt</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mềm</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chuyển</a:t>
            </a:r>
            <a:r>
              <a:rPr lang="en-US" sz="1700" dirty="0" smtClean="0">
                <a:latin typeface="Times New Roman" pitchFamily="18" charset="0"/>
                <a:cs typeface="Times New Roman" pitchFamily="18" charset="0"/>
              </a:rPr>
              <a:t> sang </a:t>
            </a:r>
            <a:r>
              <a:rPr lang="en-US" sz="1700" dirty="0" err="1" smtClean="0">
                <a:latin typeface="Times New Roman" pitchFamily="18" charset="0"/>
                <a:cs typeface="Times New Roman" pitchFamily="18" charset="0"/>
              </a:rPr>
              <a:t>liệt</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cứng</a:t>
            </a:r>
            <a:endParaRPr lang="en-US" sz="1700" dirty="0" smtClean="0">
              <a:latin typeface="Times New Roman" pitchFamily="18" charset="0"/>
              <a:cs typeface="Times New Roman" pitchFamily="18" charset="0"/>
            </a:endParaRPr>
          </a:p>
          <a:p>
            <a:pPr>
              <a:buNone/>
            </a:pP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Liệt</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cứng</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chuyển</a:t>
            </a:r>
            <a:r>
              <a:rPr lang="en-US" sz="1700" dirty="0" smtClean="0">
                <a:latin typeface="Times New Roman" pitchFamily="18" charset="0"/>
                <a:cs typeface="Times New Roman" pitchFamily="18" charset="0"/>
              </a:rPr>
              <a:t> sang </a:t>
            </a:r>
            <a:r>
              <a:rPr lang="en-US" sz="1700" dirty="0" err="1" smtClean="0">
                <a:latin typeface="Times New Roman" pitchFamily="18" charset="0"/>
                <a:cs typeface="Times New Roman" pitchFamily="18" charset="0"/>
              </a:rPr>
              <a:t>liệt</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mềm</a:t>
            </a:r>
            <a:r>
              <a:rPr lang="en-US" sz="1700" dirty="0" smtClean="0">
                <a:latin typeface="Times New Roman" pitchFamily="18" charset="0"/>
                <a:cs typeface="Times New Roman" pitchFamily="18" charset="0"/>
              </a:rPr>
              <a:t> </a:t>
            </a:r>
          </a:p>
          <a:p>
            <a:pPr>
              <a:buNone/>
            </a:pPr>
            <a:r>
              <a:rPr lang="vi-VN" sz="1700" dirty="0" smtClean="0">
                <a:latin typeface="Times New Roman" pitchFamily="18" charset="0"/>
                <a:cs typeface="Times New Roman" pitchFamily="18" charset="0"/>
              </a:rPr>
              <a:t>D. Chẩn đoán phân biệt </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Bệnh cơ xương khớp gây hạn chế vận động (chú ý viêm khớp, cơ). Phản xạ hai chi dưới bình thường. Thường dễ nhưng có thể nhầm với viêm tắc động mạch hai chi dưới.. </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Liệt cơ năng trong hystérie do sang chấn tâm lý không có tổn thương thực thể. Thường xảy </a:t>
            </a:r>
            <a:r>
              <a:rPr lang="vi-VN" sz="1700" dirty="0" smtClean="0">
                <a:latin typeface="Times New Roman" pitchFamily="18" charset="0"/>
                <a:cs typeface="Times New Roman" pitchFamily="18" charset="0"/>
              </a:rPr>
              <a:t>ra</a:t>
            </a:r>
            <a:r>
              <a:rPr lang="en-US"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ở </a:t>
            </a:r>
            <a:r>
              <a:rPr lang="vi-VN" sz="1700" dirty="0" smtClean="0">
                <a:latin typeface="Times New Roman" pitchFamily="18" charset="0"/>
                <a:cs typeface="Times New Roman" pitchFamily="18" charset="0"/>
              </a:rPr>
              <a:t>bệnh nhân nữ, trẻ, nuông chiều... </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Liệt chu kỳ do rối lọan chuyển hóa K+ (Wesphal - hạ K+ , Gamstorps - tăng K+ , có thể K+ bình thường) xẩy ra đột ngột ở nam trẻ, tái phát nhiều lần, đở nhanh chóng, mất phản xạ gânxương và phản xạ bản thân cơ. Xét nghiệm có thay đổi ion K+ </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a:bodyPr>
          <a:lstStyle/>
          <a:p>
            <a:pPr>
              <a:buNone/>
            </a:pPr>
            <a:r>
              <a:rPr lang="vi-VN" sz="1700" b="1" dirty="0" smtClean="0">
                <a:latin typeface="Times New Roman" pitchFamily="18" charset="0"/>
                <a:cs typeface="Times New Roman" pitchFamily="18" charset="0"/>
              </a:rPr>
              <a:t>2.4</a:t>
            </a:r>
            <a:r>
              <a:rPr lang="en-US" sz="1700" b="1" dirty="0" smtClean="0">
                <a:latin typeface="Times New Roman" pitchFamily="18" charset="0"/>
                <a:cs typeface="Times New Roman" pitchFamily="18" charset="0"/>
              </a:rPr>
              <a:t>.</a:t>
            </a:r>
            <a:r>
              <a:rPr lang="vi-VN" sz="1700" b="1" dirty="0" smtClean="0">
                <a:latin typeface="Times New Roman" pitchFamily="18" charset="0"/>
                <a:cs typeface="Times New Roman" pitchFamily="18" charset="0"/>
              </a:rPr>
              <a:t> </a:t>
            </a:r>
            <a:r>
              <a:rPr lang="vi-VN" sz="1700" b="1" dirty="0" smtClean="0">
                <a:latin typeface="Times New Roman" pitchFamily="18" charset="0"/>
                <a:cs typeface="Times New Roman" pitchFamily="18" charset="0"/>
              </a:rPr>
              <a:t>Hội chứng Liệt nửa người </a:t>
            </a:r>
            <a:endParaRPr lang="en-US" sz="1700" b="1" dirty="0" smtClean="0">
              <a:latin typeface="Times New Roman" pitchFamily="18" charset="0"/>
              <a:cs typeface="Times New Roman" pitchFamily="18" charset="0"/>
            </a:endParaRPr>
          </a:p>
          <a:p>
            <a:pPr>
              <a:buNone/>
            </a:pPr>
            <a:r>
              <a:rPr lang="en-US" sz="1700" i="1" dirty="0" smtClean="0">
                <a:latin typeface="Times New Roman" pitchFamily="18" charset="0"/>
                <a:cs typeface="Times New Roman" pitchFamily="18" charset="0"/>
              </a:rPr>
              <a:t>		</a:t>
            </a:r>
            <a:r>
              <a:rPr lang="vi-VN" sz="1700" i="1" dirty="0" smtClean="0">
                <a:latin typeface="Times New Roman" pitchFamily="18" charset="0"/>
                <a:cs typeface="Times New Roman" pitchFamily="18" charset="0"/>
              </a:rPr>
              <a:t>2.4.1 </a:t>
            </a:r>
            <a:r>
              <a:rPr lang="vi-VN" sz="1700" i="1" dirty="0" smtClean="0">
                <a:latin typeface="Times New Roman" pitchFamily="18" charset="0"/>
                <a:cs typeface="Times New Roman" pitchFamily="18" charset="0"/>
              </a:rPr>
              <a:t>Ðịnh nghĩa </a:t>
            </a:r>
            <a:endParaRPr lang="en-US" sz="1700" i="1"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Liệt nữa người là giảm hoặc mất vận động hữu ý một tay và một chân cùng bên do tổn thương tháp kèm hay không kèm liệt một hay nhiều dây thần kinh sọ não cùng hay khác bên với bên liệt tay chân. </a:t>
            </a:r>
            <a:endParaRPr lang="en-US" sz="1700" dirty="0" smtClean="0">
              <a:latin typeface="Times New Roman" pitchFamily="18" charset="0"/>
              <a:cs typeface="Times New Roman" pitchFamily="18" charset="0"/>
            </a:endParaRPr>
          </a:p>
          <a:p>
            <a:pPr>
              <a:buNone/>
            </a:pPr>
            <a:endParaRPr lang="en-US" sz="1700" dirty="0" smtClean="0">
              <a:latin typeface="Times New Roman" pitchFamily="18" charset="0"/>
              <a:cs typeface="Times New Roman" pitchFamily="18" charset="0"/>
            </a:endParaRPr>
          </a:p>
          <a:p>
            <a:pPr>
              <a:buNone/>
            </a:pPr>
            <a:r>
              <a:rPr lang="en-US" sz="1700" i="1" dirty="0" smtClean="0">
                <a:latin typeface="Times New Roman" pitchFamily="18" charset="0"/>
                <a:cs typeface="Times New Roman" pitchFamily="18" charset="0"/>
              </a:rPr>
              <a:t>		</a:t>
            </a:r>
            <a:r>
              <a:rPr lang="vi-VN" sz="1700" i="1" dirty="0" smtClean="0">
                <a:latin typeface="Times New Roman" pitchFamily="18" charset="0"/>
                <a:cs typeface="Times New Roman" pitchFamily="18" charset="0"/>
              </a:rPr>
              <a:t>2.4.2 </a:t>
            </a:r>
            <a:r>
              <a:rPr lang="vi-VN" sz="1700" i="1" dirty="0" smtClean="0">
                <a:latin typeface="Times New Roman" pitchFamily="18" charset="0"/>
                <a:cs typeface="Times New Roman" pitchFamily="18" charset="0"/>
              </a:rPr>
              <a:t>Giải phẫu - chức năng bó tháp: </a:t>
            </a:r>
            <a:endParaRPr lang="en-US" sz="1700" i="1"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Ðường vận động chủ động gồm hai nơtron chính: Nơtron thứ nhất nằm ở vùng vận động của vỏnão (hồi trán lên, phía trước rãnh Rolando), sợi trục của những nơron này hình thành nên bó vậnđộng chủ động (bó tháp). </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Bó tháp đi từ vỏ não xuống qua một vùng rất hẹp ở bao trong rồi xuống cầu não, cuống não, hành tuỷ. Khi xuống đến 1/3 dưới hành tuỷ phần lớn các sợi của bó tháp bắt chéo qua đường giữa sang bên đối diện tạo thành bó tháp chéo để đi xuống tuỳ. Một phần nhỏ các sợi của bó tháp còn lại tiếp tục đi thẳng xuống tuỷ hình thành nên bó tháp thẳng. </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Nơron thứ hai nằm ở sừng trước tuỷ, khi đến từng đoạn tương ứng của tuỷ sống, bó tháp chéo tách ra chi phối các nơron vận động của sừng trước tuỷ, bó tháp thẳng cũng cho các sợi bắt chéo qua đường giữa để chi phối nơron vận động ở bên đối diện</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pPr>
              <a:buNone/>
            </a:pPr>
            <a:endParaRPr lang="en-US" sz="1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92500" lnSpcReduction="10000"/>
          </a:bodyPr>
          <a:lstStyle/>
          <a:p>
            <a:pPr>
              <a:buNone/>
            </a:pPr>
            <a:r>
              <a:rPr lang="en-US" sz="1800" i="1" dirty="0" smtClean="0">
                <a:latin typeface="Times New Roman" pitchFamily="18" charset="0"/>
                <a:cs typeface="Times New Roman" pitchFamily="18" charset="0"/>
              </a:rPr>
              <a:t>		</a:t>
            </a:r>
            <a:r>
              <a:rPr lang="vi-VN" sz="1800" i="1" dirty="0" smtClean="0">
                <a:latin typeface="Times New Roman" pitchFamily="18" charset="0"/>
                <a:cs typeface="Times New Roman" pitchFamily="18" charset="0"/>
              </a:rPr>
              <a:t>2.4.3 </a:t>
            </a:r>
            <a:r>
              <a:rPr lang="vi-VN" sz="1800" i="1" dirty="0" smtClean="0">
                <a:latin typeface="Times New Roman" pitchFamily="18" charset="0"/>
                <a:cs typeface="Times New Roman" pitchFamily="18" charset="0"/>
              </a:rPr>
              <a:t>Khi bệnh nhân tỉnh táo </a:t>
            </a:r>
            <a:endParaRPr lang="en-US" sz="1800" i="1" dirty="0" smtClean="0">
              <a:latin typeface="Times New Roman" pitchFamily="18" charset="0"/>
              <a:cs typeface="Times New Roman" pitchFamily="18" charset="0"/>
            </a:endParaRPr>
          </a:p>
          <a:p>
            <a:pPr>
              <a:buNone/>
            </a:pPr>
            <a:r>
              <a:rPr lang="vi-VN" sz="1800" dirty="0" smtClean="0">
                <a:latin typeface="Times New Roman" pitchFamily="18" charset="0"/>
                <a:cs typeface="Times New Roman" pitchFamily="18" charset="0"/>
              </a:rPr>
              <a:t>A. Liệt mềm </a:t>
            </a:r>
            <a:endParaRPr lang="en-US" sz="1800" dirty="0" smtClean="0">
              <a:latin typeface="Times New Roman" pitchFamily="18" charset="0"/>
              <a:cs typeface="Times New Roman" pitchFamily="18" charset="0"/>
            </a:endParaRPr>
          </a:p>
          <a:p>
            <a:pPr>
              <a:buNone/>
            </a:pPr>
            <a:r>
              <a:rPr lang="vi-VN" sz="1800" dirty="0" smtClean="0">
                <a:latin typeface="Times New Roman" pitchFamily="18" charset="0"/>
                <a:cs typeface="Times New Roman" pitchFamily="18" charset="0"/>
              </a:rPr>
              <a:t>− Giảm hoặc mất vận động một tay và một chân cùng bên ưu thế cơ duỗi chi trên và cơ gấp chi dưới. </a:t>
            </a:r>
            <a:endParaRPr lang="en-US" sz="1800" dirty="0" smtClean="0">
              <a:latin typeface="Times New Roman" pitchFamily="18" charset="0"/>
              <a:cs typeface="Times New Roman" pitchFamily="18" charset="0"/>
            </a:endParaRPr>
          </a:p>
          <a:p>
            <a:pPr>
              <a:buNone/>
            </a:pPr>
            <a:r>
              <a:rPr lang="vi-VN" sz="1800" dirty="0" smtClean="0">
                <a:latin typeface="Times New Roman" pitchFamily="18" charset="0"/>
                <a:cs typeface="Times New Roman" pitchFamily="18" charset="0"/>
              </a:rPr>
              <a:t>− Thường có liệt nữa mặt trung ương cùng hoặc có thể liệt mặt ngoại biên khác bên. Có thể liệt các dây thần kinh sọ não khác . </a:t>
            </a:r>
            <a:endParaRPr lang="en-US" sz="1800" dirty="0" smtClean="0">
              <a:latin typeface="Times New Roman" pitchFamily="18" charset="0"/>
              <a:cs typeface="Times New Roman" pitchFamily="18" charset="0"/>
            </a:endParaRPr>
          </a:p>
          <a:p>
            <a:pPr>
              <a:buNone/>
            </a:pPr>
            <a:r>
              <a:rPr lang="vi-VN" sz="1800" dirty="0" smtClean="0">
                <a:latin typeface="Times New Roman" pitchFamily="18" charset="0"/>
                <a:cs typeface="Times New Roman" pitchFamily="18" charset="0"/>
              </a:rPr>
              <a:t>− Trương lực cơ giảm bên tay chân bị liệt. </a:t>
            </a:r>
            <a:endParaRPr lang="en-US" sz="1800" dirty="0" smtClean="0">
              <a:latin typeface="Times New Roman" pitchFamily="18" charset="0"/>
              <a:cs typeface="Times New Roman" pitchFamily="18" charset="0"/>
            </a:endParaRPr>
          </a:p>
          <a:p>
            <a:pPr>
              <a:buNone/>
            </a:pPr>
            <a:r>
              <a:rPr lang="vi-VN" sz="1800" dirty="0" smtClean="0">
                <a:latin typeface="Times New Roman" pitchFamily="18" charset="0"/>
                <a:cs typeface="Times New Roman" pitchFamily="18" charset="0"/>
              </a:rPr>
              <a:t>− Phản xạ gân xương giảm hay mất bên tay chân bị liệt... </a:t>
            </a:r>
            <a:endParaRPr lang="en-US" sz="1800" dirty="0" smtClean="0">
              <a:latin typeface="Times New Roman" pitchFamily="18" charset="0"/>
              <a:cs typeface="Times New Roman" pitchFamily="18" charset="0"/>
            </a:endParaRPr>
          </a:p>
          <a:p>
            <a:pPr>
              <a:buNone/>
            </a:pPr>
            <a:r>
              <a:rPr lang="vi-VN" sz="1800" dirty="0" smtClean="0">
                <a:latin typeface="Times New Roman" pitchFamily="18" charset="0"/>
                <a:cs typeface="Times New Roman" pitchFamily="18" charset="0"/>
              </a:rPr>
              <a:t>− Có thể kèm theo rối loạn cảm giác nửa người bên liệt. </a:t>
            </a:r>
            <a:endParaRPr lang="en-US" sz="1800" dirty="0" smtClean="0">
              <a:latin typeface="Times New Roman" pitchFamily="18" charset="0"/>
              <a:cs typeface="Times New Roman" pitchFamily="18" charset="0"/>
            </a:endParaRPr>
          </a:p>
          <a:p>
            <a:pPr>
              <a:buNone/>
            </a:pPr>
            <a:r>
              <a:rPr lang="vi-VN" sz="1800" dirty="0" smtClean="0">
                <a:latin typeface="Times New Roman" pitchFamily="18" charset="0"/>
                <a:cs typeface="Times New Roman" pitchFamily="18" charset="0"/>
              </a:rPr>
              <a:t>− Dáng đi lê (chân quét đất) </a:t>
            </a:r>
            <a:endParaRPr lang="en-US" sz="1800" dirty="0" smtClean="0">
              <a:latin typeface="Times New Roman" pitchFamily="18" charset="0"/>
              <a:cs typeface="Times New Roman" pitchFamily="18" charset="0"/>
            </a:endParaRPr>
          </a:p>
          <a:p>
            <a:pPr>
              <a:buNone/>
            </a:pPr>
            <a:r>
              <a:rPr lang="vi-VN" sz="1800" dirty="0" smtClean="0">
                <a:latin typeface="Times New Roman" pitchFamily="18" charset="0"/>
                <a:cs typeface="Times New Roman" pitchFamily="18" charset="0"/>
              </a:rPr>
              <a:t>− Khi nằm bàn chân bên liệt đổ ra ngoài. </a:t>
            </a:r>
            <a:endParaRPr lang="en-US" sz="1800" dirty="0" smtClean="0">
              <a:latin typeface="Times New Roman" pitchFamily="18" charset="0"/>
              <a:cs typeface="Times New Roman" pitchFamily="18" charset="0"/>
            </a:endParaRPr>
          </a:p>
          <a:p>
            <a:pPr>
              <a:buNone/>
            </a:pPr>
            <a:r>
              <a:rPr lang="vi-VN" sz="1800" dirty="0" smtClean="0">
                <a:latin typeface="Times New Roman" pitchFamily="18" charset="0"/>
                <a:cs typeface="Times New Roman" pitchFamily="18" charset="0"/>
              </a:rPr>
              <a:t>B. Liệt cứng </a:t>
            </a:r>
            <a:endParaRPr lang="en-US" sz="1800" dirty="0" smtClean="0">
              <a:latin typeface="Times New Roman" pitchFamily="18" charset="0"/>
              <a:cs typeface="Times New Roman" pitchFamily="18" charset="0"/>
            </a:endParaRPr>
          </a:p>
          <a:p>
            <a:pPr>
              <a:buNone/>
            </a:pPr>
            <a:r>
              <a:rPr lang="vi-VN" sz="1800" dirty="0" smtClean="0">
                <a:latin typeface="Times New Roman" pitchFamily="18" charset="0"/>
                <a:cs typeface="Times New Roman" pitchFamily="18" charset="0"/>
              </a:rPr>
              <a:t>− </a:t>
            </a:r>
            <a:r>
              <a:rPr lang="vi-VN" sz="1800" dirty="0" smtClean="0">
                <a:latin typeface="Times New Roman" pitchFamily="18" charset="0"/>
                <a:cs typeface="Times New Roman" pitchFamily="18" charset="0"/>
              </a:rPr>
              <a:t>Cơ lực bên liệt giảm hay mất. </a:t>
            </a:r>
            <a:endParaRPr lang="en-US" sz="1800" dirty="0" smtClean="0">
              <a:latin typeface="Times New Roman" pitchFamily="18" charset="0"/>
              <a:cs typeface="Times New Roman" pitchFamily="18" charset="0"/>
            </a:endParaRPr>
          </a:p>
          <a:p>
            <a:pPr>
              <a:buNone/>
            </a:pPr>
            <a:r>
              <a:rPr lang="vi-VN" sz="1800" dirty="0" smtClean="0">
                <a:latin typeface="Times New Roman" pitchFamily="18" charset="0"/>
                <a:cs typeface="Times New Roman" pitchFamily="18" charset="0"/>
              </a:rPr>
              <a:t>− </a:t>
            </a:r>
            <a:r>
              <a:rPr lang="vi-VN" sz="1800" dirty="0" smtClean="0">
                <a:latin typeface="Times New Roman" pitchFamily="18" charset="0"/>
                <a:cs typeface="Times New Roman" pitchFamily="18" charset="0"/>
              </a:rPr>
              <a:t>Liệt mặt trung ương cùng bên hay liệt mặt ngoại biên khác bên với tay chân bị liệt, có thể liệt dây thần kinh sọ não khác. </a:t>
            </a:r>
            <a:endParaRPr lang="en-US" sz="1800" dirty="0" smtClean="0">
              <a:latin typeface="Times New Roman" pitchFamily="18" charset="0"/>
              <a:cs typeface="Times New Roman" pitchFamily="18" charset="0"/>
            </a:endParaRPr>
          </a:p>
          <a:p>
            <a:pPr>
              <a:buNone/>
            </a:pPr>
            <a:r>
              <a:rPr lang="vi-VN" sz="1800" dirty="0" smtClean="0">
                <a:latin typeface="Times New Roman" pitchFamily="18" charset="0"/>
                <a:cs typeface="Times New Roman" pitchFamily="18" charset="0"/>
              </a:rPr>
              <a:t>− </a:t>
            </a:r>
            <a:r>
              <a:rPr lang="vi-VN" sz="1800" dirty="0" smtClean="0">
                <a:latin typeface="Times New Roman" pitchFamily="18" charset="0"/>
                <a:cs typeface="Times New Roman" pitchFamily="18" charset="0"/>
              </a:rPr>
              <a:t>Tăng trương lực cơ bên liệt đưa đến co cứng gấp chi trên các ngón tay khác nắm chặt ngón cáicòn chi dưới co cứng duỗi nên khi đi có dáng đi vòng kiềng (phạt cỏ). </a:t>
            </a:r>
            <a:endParaRPr lang="en-US" sz="1800" dirty="0" smtClean="0">
              <a:latin typeface="Times New Roman" pitchFamily="18" charset="0"/>
              <a:cs typeface="Times New Roman" pitchFamily="18" charset="0"/>
            </a:endParaRPr>
          </a:p>
          <a:p>
            <a:pPr>
              <a:buNone/>
            </a:pPr>
            <a:r>
              <a:rPr lang="vi-VN" sz="1800" dirty="0" smtClean="0">
                <a:latin typeface="Times New Roman" pitchFamily="18" charset="0"/>
                <a:cs typeface="Times New Roman" pitchFamily="18" charset="0"/>
              </a:rPr>
              <a:t>− </a:t>
            </a:r>
            <a:r>
              <a:rPr lang="vi-VN" sz="1800" dirty="0" smtClean="0">
                <a:latin typeface="Times New Roman" pitchFamily="18" charset="0"/>
                <a:cs typeface="Times New Roman" pitchFamily="18" charset="0"/>
              </a:rPr>
              <a:t>Tăng phản xạ gân xương bên liệt, có phản xạ bệnh lý như Babinski hay tương đương. Phản xạda bụng, da bìu và phản xạ hậu môn giảm hoặc mất bên liệt. </a:t>
            </a:r>
            <a:endParaRPr lang="en-US" sz="1800" dirty="0" smtClean="0">
              <a:latin typeface="Times New Roman" pitchFamily="18" charset="0"/>
              <a:cs typeface="Times New Roman" pitchFamily="18" charset="0"/>
            </a:endParaRPr>
          </a:p>
          <a:p>
            <a:pPr>
              <a:buNone/>
            </a:pPr>
            <a:r>
              <a:rPr lang="vi-VN" sz="1800" dirty="0" smtClean="0">
                <a:latin typeface="Times New Roman" pitchFamily="18" charset="0"/>
                <a:cs typeface="Times New Roman" pitchFamily="18" charset="0"/>
              </a:rPr>
              <a:t>− </a:t>
            </a:r>
            <a:r>
              <a:rPr lang="vi-VN" sz="1800" dirty="0" smtClean="0">
                <a:latin typeface="Times New Roman" pitchFamily="18" charset="0"/>
                <a:cs typeface="Times New Roman" pitchFamily="18" charset="0"/>
              </a:rPr>
              <a:t>Có thể kèm rối loạn cảm giác nữa người bên liệt.</a:t>
            </a:r>
            <a:endParaRPr lang="en-US" sz="1800"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rmAutofit fontScale="70000" lnSpcReduction="20000"/>
          </a:bodyPr>
          <a:lstStyle/>
          <a:p>
            <a:pPr>
              <a:buNone/>
            </a:pPr>
            <a:r>
              <a:rPr lang="vi-VN" dirty="0" smtClean="0">
                <a:latin typeface="Times New Roman" pitchFamily="18" charset="0"/>
                <a:cs typeface="Times New Roman" pitchFamily="18" charset="0"/>
              </a:rPr>
              <a:t>C. Khi bệnh nhân hôn mê </a:t>
            </a:r>
            <a:endParaRPr lang="en-US" dirty="0" smtClean="0">
              <a:latin typeface="Times New Roman" pitchFamily="18" charset="0"/>
              <a:cs typeface="Times New Roman" pitchFamily="18" charset="0"/>
            </a:endParaRPr>
          </a:p>
          <a:p>
            <a:pPr>
              <a:buNone/>
            </a:pPr>
            <a:r>
              <a:rPr lang="vi-VN"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Bàn chân bên liệt đổ ra ngoài. </a:t>
            </a:r>
            <a:endParaRPr lang="en-US" dirty="0" smtClean="0">
              <a:latin typeface="Times New Roman" pitchFamily="18" charset="0"/>
              <a:cs typeface="Times New Roman" pitchFamily="18" charset="0"/>
            </a:endParaRPr>
          </a:p>
          <a:p>
            <a:pPr>
              <a:buNone/>
            </a:pPr>
            <a:r>
              <a:rPr lang="vi-VN"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Có thể quay mắt và đầu về bên tay chân liệt hay về đối bên với tay chân bị liệt. </a:t>
            </a:r>
            <a:endParaRPr lang="en-US" dirty="0" smtClean="0">
              <a:latin typeface="Times New Roman" pitchFamily="18" charset="0"/>
              <a:cs typeface="Times New Roman" pitchFamily="18" charset="0"/>
            </a:endParaRPr>
          </a:p>
          <a:p>
            <a:pPr>
              <a:buNone/>
            </a:pPr>
            <a:r>
              <a:rPr lang="vi-VN"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Mất cân đối ở mặt như nhân trung lệch về bên lành, má bên liệt phập phồng theo nhịp thở, kíchthích đau góc hàm hai bên nếu còn đáp ứng thì chỉ mép bên lành nhếch lên còn bên liệt vẫn giữ nguyên đó là dấu Pierre -Marie- Foix. </a:t>
            </a:r>
            <a:endParaRPr lang="en-US" dirty="0" smtClean="0">
              <a:latin typeface="Times New Roman" pitchFamily="18" charset="0"/>
              <a:cs typeface="Times New Roman" pitchFamily="18" charset="0"/>
            </a:endParaRPr>
          </a:p>
          <a:p>
            <a:pPr>
              <a:buNone/>
            </a:pPr>
            <a:r>
              <a:rPr lang="vi-VN"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Kích thích đau ở tay chân hai bên thì bên liêt hầu như không phản ứng hay phản ứng yếu hơn bên đối diện. </a:t>
            </a:r>
            <a:endParaRPr lang="en-US" dirty="0" smtClean="0">
              <a:latin typeface="Times New Roman" pitchFamily="18" charset="0"/>
              <a:cs typeface="Times New Roman" pitchFamily="18" charset="0"/>
            </a:endParaRPr>
          </a:p>
          <a:p>
            <a:pPr>
              <a:buNone/>
            </a:pPr>
            <a:r>
              <a:rPr lang="vi-VN"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Phản xạ da bụng, da bìu giảm hay mất bên liệt, có thể có dấu Babinski(+) bên liệt. </a:t>
            </a:r>
            <a:endParaRPr lang="en-US" dirty="0" smtClean="0">
              <a:latin typeface="Times New Roman" pitchFamily="18" charset="0"/>
              <a:cs typeface="Times New Roman" pitchFamily="18" charset="0"/>
            </a:endParaRPr>
          </a:p>
          <a:p>
            <a:pPr>
              <a:buNone/>
            </a:pPr>
            <a:r>
              <a:rPr lang="vi-VN" dirty="0" smtClean="0">
                <a:latin typeface="Times New Roman" pitchFamily="18" charset="0"/>
                <a:cs typeface="Times New Roman" pitchFamily="18" charset="0"/>
              </a:rPr>
              <a:t>D</a:t>
            </a:r>
            <a:r>
              <a:rPr lang="vi-VN" dirty="0" smtClean="0">
                <a:latin typeface="Times New Roman" pitchFamily="18" charset="0"/>
                <a:cs typeface="Times New Roman" pitchFamily="18" charset="0"/>
              </a:rPr>
              <a:t>. Một số thể tiến triển đặc biệt </a:t>
            </a:r>
            <a:endParaRPr lang="en-US" dirty="0" smtClean="0">
              <a:latin typeface="Times New Roman" pitchFamily="18" charset="0"/>
              <a:cs typeface="Times New Roman" pitchFamily="18" charset="0"/>
            </a:endParaRPr>
          </a:p>
          <a:p>
            <a:pPr>
              <a:buNone/>
            </a:pPr>
            <a:r>
              <a:rPr lang="vi-VN"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U não ác tính </a:t>
            </a:r>
            <a:r>
              <a:rPr lang="vi-VN"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Có thể tiến triển đột ngột như một tai biến mạch máu não. </a:t>
            </a:r>
            <a:endParaRPr lang="en-US" dirty="0" smtClean="0">
              <a:latin typeface="Times New Roman" pitchFamily="18" charset="0"/>
              <a:cs typeface="Times New Roman" pitchFamily="18" charset="0"/>
            </a:endParaRPr>
          </a:p>
          <a:p>
            <a:pPr>
              <a:buNone/>
            </a:pPr>
            <a:r>
              <a:rPr lang="vi-VN"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Tắc động mạch cảnh trong </a:t>
            </a:r>
            <a:endParaRPr lang="en-US" dirty="0" smtClean="0">
              <a:latin typeface="Times New Roman" pitchFamily="18" charset="0"/>
              <a:cs typeface="Times New Roman" pitchFamily="18" charset="0"/>
            </a:endParaRPr>
          </a:p>
          <a:p>
            <a:pPr>
              <a:buNone/>
            </a:pPr>
            <a:r>
              <a:rPr lang="vi-VN"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Liệt nửa người có thể tăng dần do lan rộng vùng nhũn não, phù não. − Liệt nửa người thoáng qua </a:t>
            </a:r>
            <a:endParaRPr lang="en-US" dirty="0" smtClean="0">
              <a:latin typeface="Times New Roman" pitchFamily="18" charset="0"/>
              <a:cs typeface="Times New Roman" pitchFamily="18" charset="0"/>
            </a:endParaRPr>
          </a:p>
          <a:p>
            <a:pPr>
              <a:buNone/>
            </a:pPr>
            <a:r>
              <a:rPr lang="vi-VN"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Phần lớn những trường hợp này là TIA. Liệt hồi phục trong vòng 24 giờ…. Có thể gặp liệt nửa người thoáng qua sau một cơn bán đầu thống biến chứng hoặc liệt nửa người thoáng qua sau một cơn động kinh cục bộ (liệt </a:t>
            </a:r>
            <a:r>
              <a:rPr lang="vi-VN" dirty="0" smtClean="0">
                <a:latin typeface="Times New Roman" pitchFamily="18" charset="0"/>
                <a:cs typeface="Times New Roman" pitchFamily="18" charset="0"/>
              </a:rPr>
              <a:t>Todd</a:t>
            </a:r>
            <a:r>
              <a:rPr lang="en-US" dirty="0" smtClean="0">
                <a:latin typeface="Times New Roman" pitchFamily="18" charset="0"/>
                <a:cs typeface="Times New Roman" pitchFamily="18" charset="0"/>
              </a:rPr>
              <a:t>)</a:t>
            </a:r>
          </a:p>
          <a:p>
            <a:pPr>
              <a:buNone/>
            </a:pPr>
            <a:r>
              <a:rPr lang="vi-VN" sz="3600" b="1" dirty="0" smtClean="0">
                <a:latin typeface="Times New Roman" pitchFamily="18" charset="0"/>
                <a:cs typeface="Times New Roman" pitchFamily="18" charset="0"/>
              </a:rPr>
              <a:t>3</a:t>
            </a:r>
            <a:r>
              <a:rPr lang="vi-VN" sz="3600" b="1" dirty="0" smtClean="0">
                <a:latin typeface="Times New Roman" pitchFamily="18" charset="0"/>
                <a:cs typeface="Times New Roman" pitchFamily="18" charset="0"/>
              </a:rPr>
              <a:t>. Các nhóm bệnh lý </a:t>
            </a:r>
            <a:endParaRPr lang="en-US" sz="3600" b="1" dirty="0" smtClean="0">
              <a:latin typeface="Times New Roman" pitchFamily="18" charset="0"/>
              <a:cs typeface="Times New Roman" pitchFamily="18" charset="0"/>
            </a:endParaRPr>
          </a:p>
          <a:p>
            <a:pPr>
              <a:buNone/>
            </a:pPr>
            <a:r>
              <a:rPr lang="vi-VN" dirty="0" smtClean="0">
                <a:latin typeface="Times New Roman" pitchFamily="18" charset="0"/>
                <a:cs typeface="Times New Roman" pitchFamily="18" charset="0"/>
              </a:rPr>
              <a:t>3.1 </a:t>
            </a:r>
            <a:r>
              <a:rPr lang="vi-VN" dirty="0" smtClean="0">
                <a:latin typeface="Times New Roman" pitchFamily="18" charset="0"/>
                <a:cs typeface="Times New Roman" pitchFamily="18" charset="0"/>
              </a:rPr>
              <a:t>Tai biến mạch máu não (đột </a:t>
            </a:r>
            <a:r>
              <a:rPr lang="vi-VN" dirty="0" smtClean="0">
                <a:latin typeface="Times New Roman" pitchFamily="18" charset="0"/>
                <a:cs typeface="Times New Roman" pitchFamily="18" charset="0"/>
              </a:rPr>
              <a:t>qu</a:t>
            </a:r>
            <a:r>
              <a:rPr lang="en-US" dirty="0" smtClean="0">
                <a:latin typeface="Times New Roman" pitchFamily="18" charset="0"/>
                <a:cs typeface="Times New Roman" pitchFamily="18" charset="0"/>
              </a:rPr>
              <a:t>ỵ</a:t>
            </a:r>
            <a:r>
              <a:rPr lang="vi-VN"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 bài học riêng </a:t>
            </a:r>
            <a:endParaRPr lang="en-US" dirty="0" smtClean="0">
              <a:latin typeface="Times New Roman" pitchFamily="18" charset="0"/>
              <a:cs typeface="Times New Roman" pitchFamily="18" charset="0"/>
            </a:endParaRPr>
          </a:p>
          <a:p>
            <a:pPr>
              <a:buNone/>
            </a:pPr>
            <a:r>
              <a:rPr lang="vi-VN" dirty="0" smtClean="0">
                <a:latin typeface="Times New Roman" pitchFamily="18" charset="0"/>
                <a:cs typeface="Times New Roman" pitchFamily="18" charset="0"/>
              </a:rPr>
              <a:t>3.2 </a:t>
            </a:r>
            <a:r>
              <a:rPr lang="vi-VN" dirty="0" smtClean="0">
                <a:latin typeface="Times New Roman" pitchFamily="18" charset="0"/>
                <a:cs typeface="Times New Roman" pitchFamily="18" charset="0"/>
              </a:rPr>
              <a:t>Bệnh khối u – bài học riêng </a:t>
            </a:r>
            <a:endParaRPr lang="en-US" dirty="0" smtClean="0">
              <a:latin typeface="Times New Roman" pitchFamily="18" charset="0"/>
              <a:cs typeface="Times New Roman" pitchFamily="18" charset="0"/>
            </a:endParaRPr>
          </a:p>
          <a:p>
            <a:pPr>
              <a:buNone/>
            </a:pPr>
            <a:r>
              <a:rPr lang="vi-VN" dirty="0" smtClean="0">
                <a:latin typeface="Times New Roman" pitchFamily="18" charset="0"/>
                <a:cs typeface="Times New Roman" pitchFamily="18" charset="0"/>
              </a:rPr>
              <a:t>3.3 </a:t>
            </a:r>
            <a:r>
              <a:rPr lang="vi-VN" dirty="0" smtClean="0">
                <a:latin typeface="Times New Roman" pitchFamily="18" charset="0"/>
                <a:cs typeface="Times New Roman" pitchFamily="18" charset="0"/>
              </a:rPr>
              <a:t>Bệnh nhiễm trùng – bài học riêng </a:t>
            </a:r>
            <a:endParaRPr lang="en-US" dirty="0" smtClean="0">
              <a:latin typeface="Times New Roman" pitchFamily="18" charset="0"/>
              <a:cs typeface="Times New Roman" pitchFamily="18" charset="0"/>
            </a:endParaRPr>
          </a:p>
          <a:p>
            <a:pPr>
              <a:buNone/>
            </a:pPr>
            <a:r>
              <a:rPr lang="vi-VN" dirty="0" smtClean="0">
                <a:latin typeface="Times New Roman" pitchFamily="18" charset="0"/>
                <a:cs typeface="Times New Roman" pitchFamily="18" charset="0"/>
              </a:rPr>
              <a:t>3.4 </a:t>
            </a:r>
            <a:r>
              <a:rPr lang="vi-VN" dirty="0" smtClean="0">
                <a:latin typeface="Times New Roman" pitchFamily="18" charset="0"/>
                <a:cs typeface="Times New Roman" pitchFamily="18" charset="0"/>
              </a:rPr>
              <a:t>Bệnh chấn thương – bài học riêng </a:t>
            </a:r>
            <a:endParaRPr lang="en-US" dirty="0" smtClean="0">
              <a:latin typeface="Times New Roman" pitchFamily="18" charset="0"/>
              <a:cs typeface="Times New Roman" pitchFamily="18" charset="0"/>
            </a:endParaRPr>
          </a:p>
          <a:p>
            <a:pPr>
              <a:buNone/>
            </a:pPr>
            <a:r>
              <a:rPr lang="vi-VN" dirty="0" smtClean="0">
                <a:latin typeface="Times New Roman" pitchFamily="18" charset="0"/>
                <a:cs typeface="Times New Roman" pitchFamily="18" charset="0"/>
              </a:rPr>
              <a:t>3.5 </a:t>
            </a:r>
            <a:r>
              <a:rPr lang="vi-VN" dirty="0" smtClean="0">
                <a:latin typeface="Times New Roman" pitchFamily="18" charset="0"/>
                <a:cs typeface="Times New Roman" pitchFamily="18" charset="0"/>
              </a:rPr>
              <a:t>Bệnh thoái hóa – bài học </a:t>
            </a:r>
            <a:r>
              <a:rPr lang="vi-VN" dirty="0" smtClean="0">
                <a:latin typeface="Times New Roman" pitchFamily="18" charset="0"/>
                <a:cs typeface="Times New Roman" pitchFamily="18" charset="0"/>
              </a:rPr>
              <a:t>riêng</a:t>
            </a: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lgn="ctr">
              <a:buNone/>
            </a:pPr>
            <a:r>
              <a:rPr lang="en-US" b="1" i="1" dirty="0" smtClean="0">
                <a:latin typeface="Times New Roman" pitchFamily="18" charset="0"/>
                <a:cs typeface="Times New Roman" pitchFamily="18" charset="0"/>
              </a:rPr>
              <a:t>CẢM ƠN THẦY VÀ CÁC BẠN ĐÃ LẮNG NGHE!!</a:t>
            </a:r>
            <a:endParaRPr lang="en-US"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958"/>
            <a:ext cx="8229600" cy="932842"/>
          </a:xfrm>
        </p:spPr>
        <p:txBody>
          <a:bodyPr>
            <a:normAutofit/>
          </a:bodyPr>
          <a:lstStyle/>
          <a:p>
            <a:r>
              <a:rPr lang="vi-VN" sz="2500" dirty="0" smtClean="0">
                <a:solidFill>
                  <a:schemeClr val="tx1"/>
                </a:solidFill>
                <a:latin typeface="Times New Roman" pitchFamily="18" charset="0"/>
                <a:cs typeface="Times New Roman" pitchFamily="18" charset="0"/>
              </a:rPr>
              <a:t>1</a:t>
            </a:r>
            <a:r>
              <a:rPr lang="vi-VN" sz="2500" dirty="0">
                <a:solidFill>
                  <a:schemeClr val="tx1"/>
                </a:solidFill>
                <a:latin typeface="Times New Roman" pitchFamily="18" charset="0"/>
                <a:cs typeface="Times New Roman" pitchFamily="18" charset="0"/>
              </a:rPr>
              <a:t>. Sơ lược giải phẫu sinh lý hệ thần kinh</a:t>
            </a:r>
            <a:endParaRPr lang="en-US" sz="2500" b="1" dirty="0">
              <a:solidFill>
                <a:schemeClr val="tx1"/>
              </a:solidFill>
              <a:latin typeface="Times New Roman" pitchFamily="18" charset="0"/>
              <a:cs typeface="Times New Roman" pitchFamily="18" charset="0"/>
            </a:endParaRPr>
          </a:p>
        </p:txBody>
      </p:sp>
      <p:sp>
        <p:nvSpPr>
          <p:cNvPr id="14" name="TextBox 13"/>
          <p:cNvSpPr txBox="1"/>
          <p:nvPr/>
        </p:nvSpPr>
        <p:spPr>
          <a:xfrm>
            <a:off x="152400" y="762000"/>
            <a:ext cx="8686800" cy="6632585"/>
          </a:xfrm>
          <a:prstGeom prst="rect">
            <a:avLst/>
          </a:prstGeom>
          <a:noFill/>
        </p:spPr>
        <p:txBody>
          <a:bodyPr wrap="square" rtlCol="0">
            <a:spAutoFit/>
          </a:bodyPr>
          <a:lstStyle/>
          <a:p>
            <a:r>
              <a:rPr lang="pt-BR" sz="1700" b="1" i="1" dirty="0" smtClean="0">
                <a:latin typeface="Times New Roman" pitchFamily="18" charset="0"/>
                <a:cs typeface="Times New Roman" pitchFamily="18" charset="0"/>
              </a:rPr>
              <a:t>1.1 </a:t>
            </a:r>
            <a:r>
              <a:rPr lang="pt-BR" sz="1700" b="1" i="1" dirty="0">
                <a:latin typeface="Times New Roman" pitchFamily="18" charset="0"/>
                <a:cs typeface="Times New Roman" pitchFamily="18" charset="0"/>
              </a:rPr>
              <a:t>Vỏ não (cortex cerebrum</a:t>
            </a:r>
            <a:r>
              <a:rPr lang="pt-BR" sz="1700" b="1" i="1" dirty="0" smtClean="0">
                <a:latin typeface="Times New Roman" pitchFamily="18" charset="0"/>
                <a:cs typeface="Times New Roman" pitchFamily="18" charset="0"/>
              </a:rPr>
              <a:t>)</a:t>
            </a:r>
          </a:p>
          <a:p>
            <a:r>
              <a:rPr lang="vi-VN" sz="1700" dirty="0">
                <a:latin typeface="Times New Roman" pitchFamily="18" charset="0"/>
                <a:cs typeface="Times New Roman" pitchFamily="18" charset="0"/>
              </a:rPr>
              <a:t>− Vỏ não là phần bảo vệ của </a:t>
            </a:r>
            <a:r>
              <a:rPr lang="vi-VN" sz="1700" dirty="0" smtClean="0">
                <a:latin typeface="Times New Roman" pitchFamily="18" charset="0"/>
                <a:cs typeface="Times New Roman" pitchFamily="18" charset="0"/>
              </a:rPr>
              <a:t>não</a:t>
            </a:r>
            <a:r>
              <a:rPr lang="en-US" sz="1700" dirty="0" smtClean="0">
                <a:latin typeface="Times New Roman" pitchFamily="18" charset="0"/>
                <a:cs typeface="Times New Roman" pitchFamily="18" charset="0"/>
              </a:rPr>
              <a:t>,</a:t>
            </a:r>
            <a:r>
              <a:rPr lang="vi-VN" sz="1700" dirty="0" smtClean="0">
                <a:latin typeface="Times New Roman" pitchFamily="18" charset="0"/>
                <a:cs typeface="Times New Roman" pitchFamily="18" charset="0"/>
              </a:rPr>
              <a:t> </a:t>
            </a:r>
            <a:r>
              <a:rPr lang="vi-VN" sz="1700" dirty="0">
                <a:latin typeface="Times New Roman" pitchFamily="18" charset="0"/>
                <a:cs typeface="Times New Roman" pitchFamily="18" charset="0"/>
              </a:rPr>
              <a:t>giúp con người trở nên độc đáo</a:t>
            </a:r>
            <a:r>
              <a:rPr lang="vi-VN" sz="1700" dirty="0" smtClean="0">
                <a:latin typeface="Times New Roman" pitchFamily="18" charset="0"/>
                <a:cs typeface="Times New Roman" pitchFamily="18" charset="0"/>
              </a:rPr>
              <a:t>. </a:t>
            </a:r>
            <a:r>
              <a:rPr lang="en-US" sz="1700" dirty="0">
                <a:latin typeface="Times New Roman" pitchFamily="18" charset="0"/>
                <a:cs typeface="Times New Roman" pitchFamily="18" charset="0"/>
              </a:rPr>
              <a:t>Đ</a:t>
            </a:r>
            <a:r>
              <a:rPr lang="vi-VN" sz="1700" dirty="0" smtClean="0">
                <a:latin typeface="Times New Roman" pitchFamily="18" charset="0"/>
                <a:cs typeface="Times New Roman" pitchFamily="18" charset="0"/>
              </a:rPr>
              <a:t>ặc </a:t>
            </a:r>
            <a:r>
              <a:rPr lang="vi-VN" sz="1700" dirty="0">
                <a:latin typeface="Times New Roman" pitchFamily="18" charset="0"/>
                <a:cs typeface="Times New Roman" pitchFamily="18" charset="0"/>
              </a:rPr>
              <a:t>điểm của con người là tư duy cao và ngôn ngữ, ý thức cũng như khả năng suy nghĩ, lý do và tưởng tượng đều bắt nguồn từ vỏ não</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r>
              <a:rPr lang="vi-VN" sz="1700" dirty="0" smtClean="0">
                <a:latin typeface="Times New Roman" pitchFamily="18" charset="0"/>
                <a:cs typeface="Times New Roman" pitchFamily="18" charset="0"/>
              </a:rPr>
              <a:t> </a:t>
            </a:r>
            <a:r>
              <a:rPr lang="vi-VN" sz="1700" dirty="0">
                <a:latin typeface="Times New Roman" pitchFamily="18" charset="0"/>
                <a:cs typeface="Times New Roman" pitchFamily="18" charset="0"/>
              </a:rPr>
              <a:t>− Vỏ não là những gì nhìn thấy được khi ta quan sát bộ não. Phần ngoài cùng được chia ra làm bốn thùy. Những dãy cuộn trên bề mặt não bộ được gọi là nếp gấp (gyrus), trong khi những cái khía được gọi là rãnh (sulcus</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pPr marL="285750" indent="-285750">
              <a:buFont typeface="Wingdings" pitchFamily="2" charset="2"/>
              <a:buChar char="v"/>
            </a:pPr>
            <a:r>
              <a:rPr lang="en-US" sz="1700" dirty="0" err="1">
                <a:latin typeface="Times New Roman" pitchFamily="18" charset="0"/>
                <a:cs typeface="Times New Roman" pitchFamily="18" charset="0"/>
              </a:rPr>
              <a:t>Bốn</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thùy</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não</a:t>
            </a:r>
            <a:r>
              <a:rPr lang="en-US" sz="1700" dirty="0">
                <a:latin typeface="Times New Roman" pitchFamily="18" charset="0"/>
                <a:cs typeface="Times New Roman" pitchFamily="18" charset="0"/>
              </a:rPr>
              <a:t> ( Four </a:t>
            </a:r>
            <a:r>
              <a:rPr lang="en-US" sz="1700" dirty="0" smtClean="0">
                <a:latin typeface="Times New Roman" pitchFamily="18" charset="0"/>
                <a:cs typeface="Times New Roman" pitchFamily="18" charset="0"/>
              </a:rPr>
              <a:t>Lobes)</a:t>
            </a:r>
          </a:p>
          <a:p>
            <a:pPr marL="285750" indent="-285750">
              <a:buFont typeface="Wingdings" pitchFamily="2" charset="2"/>
              <a:buChar char="Ø"/>
            </a:pPr>
            <a:r>
              <a:rPr lang="en-US" sz="1700" dirty="0" err="1" smtClean="0">
                <a:latin typeface="Times New Roman" pitchFamily="18" charset="0"/>
                <a:cs typeface="Times New Roman" pitchFamily="18" charset="0"/>
              </a:rPr>
              <a:t>Thùy</a:t>
            </a:r>
            <a:r>
              <a:rPr lang="en-US" sz="1700" dirty="0" smtClean="0">
                <a:latin typeface="Times New Roman" pitchFamily="18" charset="0"/>
                <a:cs typeface="Times New Roman" pitchFamily="18" charset="0"/>
              </a:rPr>
              <a:t> </a:t>
            </a:r>
            <a:r>
              <a:rPr lang="en-US" sz="1700" dirty="0" err="1">
                <a:latin typeface="Times New Roman" pitchFamily="18" charset="0"/>
                <a:cs typeface="Times New Roman" pitchFamily="18" charset="0"/>
              </a:rPr>
              <a:t>trán</a:t>
            </a:r>
            <a:r>
              <a:rPr lang="en-US" sz="1700" dirty="0">
                <a:latin typeface="Times New Roman" pitchFamily="18" charset="0"/>
                <a:cs typeface="Times New Roman" pitchFamily="18" charset="0"/>
              </a:rPr>
              <a:t> (Frontal </a:t>
            </a:r>
            <a:r>
              <a:rPr lang="en-US" sz="1700" dirty="0" smtClean="0">
                <a:latin typeface="Times New Roman" pitchFamily="18" charset="0"/>
                <a:cs typeface="Times New Roman" pitchFamily="18" charset="0"/>
              </a:rPr>
              <a:t>lobe)</a:t>
            </a:r>
          </a:p>
          <a:p>
            <a:pPr marL="285750" indent="-285750">
              <a:buFont typeface="Wingdings" pitchFamily="2" charset="2"/>
              <a:buChar char="Ø"/>
            </a:pPr>
            <a:r>
              <a:rPr lang="vi-VN" sz="1700" dirty="0">
                <a:latin typeface="Times New Roman" pitchFamily="18" charset="0"/>
                <a:cs typeface="Times New Roman" pitchFamily="18" charset="0"/>
              </a:rPr>
              <a:t>Thùy đỉnh (Parietal lobe</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pPr marL="285750" indent="-285750">
              <a:buFont typeface="Wingdings" pitchFamily="2" charset="2"/>
              <a:buChar char="Ø"/>
            </a:pPr>
            <a:r>
              <a:rPr lang="en-US" sz="1700" dirty="0" err="1" smtClean="0">
                <a:latin typeface="Times New Roman" pitchFamily="18" charset="0"/>
                <a:cs typeface="Times New Roman" pitchFamily="18" charset="0"/>
              </a:rPr>
              <a:t>Thùy</a:t>
            </a:r>
            <a:r>
              <a:rPr lang="en-US" sz="1700" dirty="0" smtClean="0">
                <a:latin typeface="Times New Roman" pitchFamily="18" charset="0"/>
                <a:cs typeface="Times New Roman" pitchFamily="18" charset="0"/>
              </a:rPr>
              <a:t> </a:t>
            </a:r>
            <a:r>
              <a:rPr lang="en-US" sz="1700" dirty="0" err="1">
                <a:latin typeface="Times New Roman" pitchFamily="18" charset="0"/>
                <a:cs typeface="Times New Roman" pitchFamily="18" charset="0"/>
              </a:rPr>
              <a:t>thái</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dương</a:t>
            </a:r>
            <a:r>
              <a:rPr lang="en-US" sz="1700" dirty="0">
                <a:latin typeface="Times New Roman" pitchFamily="18" charset="0"/>
                <a:cs typeface="Times New Roman" pitchFamily="18" charset="0"/>
              </a:rPr>
              <a:t> (Temporal lobe</a:t>
            </a:r>
            <a:r>
              <a:rPr lang="en-US" sz="1700" dirty="0" smtClean="0">
                <a:latin typeface="Times New Roman" pitchFamily="18" charset="0"/>
                <a:cs typeface="Times New Roman" pitchFamily="18" charset="0"/>
              </a:rPr>
              <a:t>)</a:t>
            </a:r>
          </a:p>
          <a:p>
            <a:pPr marL="285750" indent="-285750">
              <a:buFont typeface="Wingdings" pitchFamily="2" charset="2"/>
              <a:buChar char="Ø"/>
            </a:pPr>
            <a:r>
              <a:rPr lang="en-US" sz="1700" dirty="0" err="1">
                <a:latin typeface="Times New Roman" pitchFamily="18" charset="0"/>
                <a:cs typeface="Times New Roman" pitchFamily="18" charset="0"/>
              </a:rPr>
              <a:t>Thùy</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chẩm</a:t>
            </a:r>
            <a:r>
              <a:rPr lang="en-US" sz="1700" dirty="0">
                <a:latin typeface="Times New Roman" pitchFamily="18" charset="0"/>
                <a:cs typeface="Times New Roman" pitchFamily="18" charset="0"/>
              </a:rPr>
              <a:t> (Occipital lobe</a:t>
            </a:r>
            <a:r>
              <a:rPr lang="en-US" sz="1700" dirty="0" smtClean="0">
                <a:latin typeface="Times New Roman" pitchFamily="18" charset="0"/>
                <a:cs typeface="Times New Roman" pitchFamily="18" charset="0"/>
              </a:rPr>
              <a:t>)</a:t>
            </a:r>
          </a:p>
          <a:p>
            <a:pPr marL="285750" indent="-285750">
              <a:buFont typeface="Wingdings" pitchFamily="2" charset="2"/>
              <a:buChar char="Ø"/>
            </a:pPr>
            <a:endParaRPr lang="en-US" sz="1700" dirty="0" smtClean="0">
              <a:latin typeface="Times New Roman" pitchFamily="18" charset="0"/>
              <a:cs typeface="Times New Roman" pitchFamily="18" charset="0"/>
            </a:endParaRPr>
          </a:p>
          <a:p>
            <a:pPr marL="285750" indent="-285750"/>
            <a:endParaRPr lang="en-US" sz="1700" dirty="0" smtClean="0">
              <a:latin typeface="Times New Roman" pitchFamily="18" charset="0"/>
              <a:cs typeface="Times New Roman" pitchFamily="18" charset="0"/>
            </a:endParaRPr>
          </a:p>
          <a:p>
            <a:pPr>
              <a:buNone/>
            </a:pPr>
            <a:r>
              <a:rPr lang="en-US" sz="1700" b="1" i="1" dirty="0" smtClean="0">
                <a:latin typeface="Times New Roman" pitchFamily="18" charset="0"/>
                <a:cs typeface="Times New Roman" pitchFamily="18" charset="0"/>
              </a:rPr>
              <a:t>1.2 </a:t>
            </a:r>
            <a:r>
              <a:rPr lang="en-US" sz="1700" b="1" i="1" dirty="0" err="1" smtClean="0">
                <a:latin typeface="Times New Roman" pitchFamily="18" charset="0"/>
                <a:cs typeface="Times New Roman" pitchFamily="18" charset="0"/>
              </a:rPr>
              <a:t>Hệ</a:t>
            </a:r>
            <a:r>
              <a:rPr lang="en-US" sz="1700" b="1" i="1" dirty="0" smtClean="0">
                <a:latin typeface="Times New Roman" pitchFamily="18" charset="0"/>
                <a:cs typeface="Times New Roman" pitchFamily="18" charset="0"/>
              </a:rPr>
              <a:t> </a:t>
            </a:r>
            <a:r>
              <a:rPr lang="en-US" sz="1700" b="1" i="1" dirty="0" err="1" smtClean="0">
                <a:latin typeface="Times New Roman" pitchFamily="18" charset="0"/>
                <a:cs typeface="Times New Roman" pitchFamily="18" charset="0"/>
              </a:rPr>
              <a:t>viền</a:t>
            </a:r>
            <a:r>
              <a:rPr lang="en-US" sz="1700" b="1" i="1" dirty="0" smtClean="0">
                <a:latin typeface="Times New Roman" pitchFamily="18" charset="0"/>
                <a:cs typeface="Times New Roman" pitchFamily="18" charset="0"/>
              </a:rPr>
              <a:t> (Limbic </a:t>
            </a:r>
            <a:r>
              <a:rPr lang="en-US" sz="1700" b="1" i="1" dirty="0" err="1" smtClean="0">
                <a:latin typeface="Times New Roman" pitchFamily="18" charset="0"/>
                <a:cs typeface="Times New Roman" pitchFamily="18" charset="0"/>
              </a:rPr>
              <a:t>systerm</a:t>
            </a:r>
            <a:r>
              <a:rPr lang="en-US" sz="1700" b="1" i="1" dirty="0" smtClean="0">
                <a:latin typeface="Times New Roman" pitchFamily="18" charset="0"/>
                <a:cs typeface="Times New Roman" pitchFamily="18" charset="0"/>
              </a:rPr>
              <a:t>)</a:t>
            </a:r>
          </a:p>
          <a:p>
            <a:pPr>
              <a:buFont typeface="Wingdings" pitchFamily="2" charset="2"/>
              <a:buChar char="v"/>
            </a:pPr>
            <a:r>
              <a:rPr lang="en-US" sz="1700" dirty="0" smtClean="0">
                <a:latin typeface="Times New Roman" pitchFamily="18" charset="0"/>
                <a:cs typeface="Times New Roman" pitchFamily="18" charset="0"/>
              </a:rPr>
              <a:t>G</a:t>
            </a:r>
            <a:r>
              <a:rPr lang="vi-VN" sz="1700" dirty="0" smtClean="0">
                <a:latin typeface="Times New Roman" pitchFamily="18" charset="0"/>
                <a:cs typeface="Times New Roman" pitchFamily="18" charset="0"/>
              </a:rPr>
              <a:t>ồm 4 cấu trúc chính:</a:t>
            </a:r>
            <a:endParaRPr lang="en-US" sz="1700" dirty="0" smtClean="0">
              <a:latin typeface="Times New Roman" pitchFamily="18" charset="0"/>
              <a:cs typeface="Times New Roman" pitchFamily="18" charset="0"/>
            </a:endParaRPr>
          </a:p>
          <a:p>
            <a:pPr>
              <a:buFont typeface="Wingdings" pitchFamily="2" charset="2"/>
              <a:buChar char="Ø"/>
            </a:pPr>
            <a:r>
              <a:rPr lang="vi-VN" sz="1700" dirty="0" smtClean="0">
                <a:latin typeface="Times New Roman" pitchFamily="18" charset="0"/>
                <a:cs typeface="Times New Roman" pitchFamily="18" charset="0"/>
              </a:rPr>
              <a:t> hạnh nhân (amygdala), </a:t>
            </a:r>
            <a:endParaRPr lang="en-US" sz="1700" dirty="0" smtClean="0">
              <a:latin typeface="Times New Roman" pitchFamily="18" charset="0"/>
              <a:cs typeface="Times New Roman" pitchFamily="18" charset="0"/>
            </a:endParaRPr>
          </a:p>
          <a:p>
            <a:pPr>
              <a:buFont typeface="Wingdings" pitchFamily="2" charset="2"/>
              <a:buChar char="Ø"/>
            </a:pPr>
            <a:r>
              <a:rPr lang="vi-VN" sz="1700" dirty="0" smtClean="0">
                <a:latin typeface="Times New Roman" pitchFamily="18" charset="0"/>
                <a:cs typeface="Times New Roman" pitchFamily="18" charset="0"/>
              </a:rPr>
              <a:t> hồi hải mã (hippocampus),</a:t>
            </a:r>
            <a:endParaRPr lang="en-US" sz="1700" dirty="0" smtClean="0">
              <a:latin typeface="Times New Roman" pitchFamily="18" charset="0"/>
              <a:cs typeface="Times New Roman" pitchFamily="18" charset="0"/>
            </a:endParaRPr>
          </a:p>
          <a:p>
            <a:pPr>
              <a:buFont typeface="Wingdings" pitchFamily="2" charset="2"/>
              <a:buChar char="Ø"/>
            </a:pPr>
            <a:r>
              <a:rPr lang="vi-VN" sz="1700" dirty="0" smtClean="0">
                <a:latin typeface="Times New Roman" pitchFamily="18" charset="0"/>
                <a:cs typeface="Times New Roman" pitchFamily="18" charset="0"/>
              </a:rPr>
              <a:t> vùng của vỏ não limbic</a:t>
            </a:r>
            <a:endParaRPr lang="en-US" sz="1700" dirty="0" smtClean="0">
              <a:latin typeface="Times New Roman" pitchFamily="18" charset="0"/>
              <a:cs typeface="Times New Roman" pitchFamily="18" charset="0"/>
            </a:endParaRPr>
          </a:p>
          <a:p>
            <a:pPr>
              <a:buFont typeface="Wingdings" pitchFamily="2" charset="2"/>
              <a:buChar char="Ø"/>
            </a:pPr>
            <a:r>
              <a:rPr lang="vi-VN" sz="1700" dirty="0" smtClean="0">
                <a:latin typeface="Times New Roman" pitchFamily="18" charset="0"/>
                <a:cs typeface="Times New Roman" pitchFamily="18" charset="0"/>
              </a:rPr>
              <a:t> khu vực vách ngăn (septal). </a:t>
            </a:r>
            <a:endParaRPr lang="en-US" sz="1700" dirty="0" smtClean="0">
              <a:latin typeface="Times New Roman" pitchFamily="18" charset="0"/>
              <a:cs typeface="Times New Roman" pitchFamily="18" charset="0"/>
            </a:endParaRPr>
          </a:p>
          <a:p>
            <a:r>
              <a:rPr lang="vi-VN" sz="1700" dirty="0" smtClean="0">
                <a:latin typeface="Times New Roman" pitchFamily="18" charset="0"/>
                <a:cs typeface="Times New Roman" pitchFamily="18" charset="0"/>
              </a:rPr>
              <a:t>− Những cấu trúc này kết nối với hệ Limbic và vùng dưới đồi, đồi thị và vỏ não.</a:t>
            </a:r>
            <a:endParaRPr lang="en-US" sz="1700" dirty="0" smtClean="0">
              <a:latin typeface="Times New Roman" pitchFamily="18" charset="0"/>
              <a:cs typeface="Times New Roman" pitchFamily="18" charset="0"/>
            </a:endParaRPr>
          </a:p>
          <a:p>
            <a:r>
              <a:rPr lang="vi-VN" sz="1700" dirty="0" smtClean="0">
                <a:latin typeface="Times New Roman" pitchFamily="18" charset="0"/>
                <a:cs typeface="Times New Roman" pitchFamily="18" charset="0"/>
              </a:rPr>
              <a:t> − </a:t>
            </a:r>
            <a:r>
              <a:rPr lang="en-US" sz="1700" dirty="0" smtClean="0">
                <a:latin typeface="Times New Roman" pitchFamily="18" charset="0"/>
                <a:cs typeface="Times New Roman" pitchFamily="18" charset="0"/>
              </a:rPr>
              <a:t>H</a:t>
            </a:r>
            <a:r>
              <a:rPr lang="vi-VN" sz="1700" dirty="0" smtClean="0">
                <a:latin typeface="Times New Roman" pitchFamily="18" charset="0"/>
                <a:cs typeface="Times New Roman" pitchFamily="18" charset="0"/>
              </a:rPr>
              <a:t>ệ limbic là trung tâm điều khiển của phản xạ hồi đáp</a:t>
            </a:r>
            <a:endParaRPr lang="en-US" sz="1700" i="1" dirty="0" smtClean="0">
              <a:latin typeface="Times New Roman" pitchFamily="18" charset="0"/>
              <a:cs typeface="Times New Roman" pitchFamily="18" charset="0"/>
            </a:endParaRPr>
          </a:p>
          <a:p>
            <a:pPr marL="285750" indent="-285750"/>
            <a:endParaRPr lang="en-US" sz="1700" dirty="0" smtClean="0">
              <a:latin typeface="Times New Roman" pitchFamily="18" charset="0"/>
              <a:cs typeface="Times New Roman" pitchFamily="18" charset="0"/>
            </a:endParaRPr>
          </a:p>
          <a:p>
            <a:pPr marL="285750" indent="-285750">
              <a:buFont typeface="Wingdings" pitchFamily="2" charset="2"/>
              <a:buChar char="Ø"/>
            </a:pPr>
            <a:endParaRPr lang="en-US" sz="1700" dirty="0">
              <a:latin typeface="Times New Roman" pitchFamily="18" charset="0"/>
              <a:cs typeface="Times New Roman" pitchFamily="18" charset="0"/>
            </a:endParaRPr>
          </a:p>
          <a:p>
            <a:r>
              <a:rPr lang="en-US" sz="1700" i="1" u="sng" dirty="0">
                <a:latin typeface="Times New Roman" pitchFamily="18" charset="0"/>
                <a:cs typeface="Times New Roman" pitchFamily="18" charset="0"/>
              </a:rPr>
              <a:t> </a:t>
            </a:r>
            <a:r>
              <a:rPr lang="en-US" sz="1700" i="1" u="sng" dirty="0" smtClean="0">
                <a:latin typeface="Times New Roman" pitchFamily="18" charset="0"/>
                <a:cs typeface="Times New Roman" pitchFamily="18" charset="0"/>
              </a:rPr>
              <a:t>               </a:t>
            </a:r>
          </a:p>
        </p:txBody>
      </p:sp>
      <p:pic>
        <p:nvPicPr>
          <p:cNvPr id="1026" name="Picture 2" descr="Kết quả hình ảnh cho VÕ NÃO"/>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429000" y="2438400"/>
            <a:ext cx="4338919" cy="33528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4876800" cy="4419600"/>
          </a:xfrm>
        </p:spPr>
        <p:txBody>
          <a:bodyPr>
            <a:noAutofit/>
          </a:bodyPr>
          <a:lstStyle/>
          <a:p>
            <a:pPr>
              <a:buNone/>
            </a:pPr>
            <a:r>
              <a:rPr lang="en-US" sz="1700" i="1" dirty="0" smtClean="0">
                <a:latin typeface="Times New Roman" pitchFamily="18" charset="0"/>
                <a:cs typeface="Times New Roman" pitchFamily="18" charset="0"/>
              </a:rPr>
              <a:t>		</a:t>
            </a:r>
            <a:r>
              <a:rPr lang="vi-VN" sz="1700" b="1" i="1" dirty="0" smtClean="0">
                <a:latin typeface="Times New Roman" pitchFamily="18" charset="0"/>
                <a:cs typeface="Times New Roman" pitchFamily="18" charset="0"/>
              </a:rPr>
              <a:t>1.3 </a:t>
            </a:r>
            <a:r>
              <a:rPr lang="vi-VN" sz="1700" b="1" i="1" dirty="0">
                <a:latin typeface="Times New Roman" pitchFamily="18" charset="0"/>
                <a:cs typeface="Times New Roman" pitchFamily="18" charset="0"/>
              </a:rPr>
              <a:t>Hạch nền (basal ganglia) </a:t>
            </a:r>
            <a:endParaRPr lang="en-US" sz="1700" b="1" i="1" dirty="0" smtClean="0">
              <a:latin typeface="Times New Roman" pitchFamily="18" charset="0"/>
              <a:cs typeface="Times New Roman" pitchFamily="18" charset="0"/>
            </a:endParaRPr>
          </a:p>
          <a:p>
            <a:pPr marL="0" indent="0">
              <a:buNone/>
            </a:pPr>
            <a:r>
              <a:rPr lang="vi-VN" sz="1700" dirty="0" smtClean="0">
                <a:latin typeface="Times New Roman" pitchFamily="18" charset="0"/>
                <a:cs typeface="Times New Roman" pitchFamily="18" charset="0"/>
              </a:rPr>
              <a:t>− </a:t>
            </a:r>
            <a:r>
              <a:rPr lang="vi-VN" sz="1700" dirty="0">
                <a:latin typeface="Times New Roman" pitchFamily="18" charset="0"/>
                <a:cs typeface="Times New Roman" pitchFamily="18" charset="0"/>
              </a:rPr>
              <a:t>Các hạch cơ bản là một nhóm các hạt nhân lớn bao quanh đồi thị. </a:t>
            </a:r>
            <a:endParaRPr lang="en-US" sz="1700" dirty="0" smtClean="0">
              <a:latin typeface="Times New Roman" pitchFamily="18" charset="0"/>
              <a:cs typeface="Times New Roman" pitchFamily="18" charset="0"/>
            </a:endParaRPr>
          </a:p>
          <a:p>
            <a:pPr marL="0" indent="0">
              <a:buNone/>
            </a:pPr>
            <a:r>
              <a:rPr lang="vi-VN" sz="1700" dirty="0" smtClean="0">
                <a:latin typeface="Times New Roman" pitchFamily="18" charset="0"/>
                <a:cs typeface="Times New Roman" pitchFamily="18" charset="0"/>
              </a:rPr>
              <a:t>− </a:t>
            </a:r>
            <a:r>
              <a:rPr lang="vi-VN" sz="1700" dirty="0">
                <a:latin typeface="Times New Roman" pitchFamily="18" charset="0"/>
                <a:cs typeface="Times New Roman" pitchFamily="18" charset="0"/>
              </a:rPr>
              <a:t>Các hạt nhân này rất quan trọng trong việc điều khiển vận động</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pPr marL="0" indent="0">
              <a:buNone/>
            </a:pPr>
            <a:r>
              <a:rPr lang="vi-VN" sz="1700" dirty="0" smtClean="0">
                <a:latin typeface="Times New Roman" pitchFamily="18" charset="0"/>
                <a:cs typeface="Times New Roman" pitchFamily="18" charset="0"/>
              </a:rPr>
              <a:t> </a:t>
            </a:r>
            <a:r>
              <a:rPr lang="vi-VN" sz="1700" dirty="0">
                <a:latin typeface="Times New Roman" pitchFamily="18" charset="0"/>
                <a:cs typeface="Times New Roman" pitchFamily="18" charset="0"/>
              </a:rPr>
              <a:t>− Nhân đỏ và chất đen thuộc não giữa có sự kết nối với hạch cơ bản này</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pPr>
              <a:buNone/>
            </a:pPr>
            <a:r>
              <a:rPr lang="en-US" sz="1700" i="1" dirty="0" smtClean="0">
                <a:latin typeface="Times New Roman" pitchFamily="18" charset="0"/>
                <a:cs typeface="Times New Roman" pitchFamily="18" charset="0"/>
              </a:rPr>
              <a:t> 		</a:t>
            </a:r>
            <a:r>
              <a:rPr lang="vi-VN" sz="1700" b="1" dirty="0" smtClean="0"/>
              <a:t> </a:t>
            </a:r>
            <a:r>
              <a:rPr lang="vi-VN" sz="1700" b="1" i="1" dirty="0" smtClean="0">
                <a:latin typeface="Times New Roman" pitchFamily="18" charset="0"/>
                <a:cs typeface="Times New Roman" pitchFamily="18" charset="0"/>
              </a:rPr>
              <a:t>1.4 Đồi thị (thalamus) </a:t>
            </a:r>
            <a:endParaRPr lang="en-US" sz="1700" b="1" i="1"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Nằm ở phía trên vùng thân não, đồi thị xử lý và truyền phát hoạt động và thông tin giác quan.</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en-US" sz="1700" dirty="0" smtClean="0">
                <a:latin typeface="Times New Roman" pitchFamily="18" charset="0"/>
                <a:cs typeface="Times New Roman" pitchFamily="18" charset="0"/>
              </a:rPr>
              <a:t> V</a:t>
            </a:r>
            <a:r>
              <a:rPr lang="vi-VN" sz="1700" dirty="0" smtClean="0">
                <a:latin typeface="Times New Roman" pitchFamily="18" charset="0"/>
                <a:cs typeface="Times New Roman" pitchFamily="18" charset="0"/>
              </a:rPr>
              <a:t>ai trò chủ yếu như một trạm ngừng thay phiên, nhận thông tin từ các giác quan và đưa các thông tin ấy tới vỏ não.</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 Vỏ não từ đó gửi các thông tin tới đồi thị, đồi thị lại gửi các thông tin này tới các hệ thống khác</a:t>
            </a:r>
            <a:r>
              <a:rPr lang="vi-VN" sz="1700" dirty="0" smtClean="0">
                <a:latin typeface="Times New Roman" pitchFamily="18" charset="0"/>
                <a:cs typeface="Times New Roman" pitchFamily="18" charset="0"/>
              </a:rPr>
              <a:t>.</a:t>
            </a:r>
            <a:endParaRPr lang="en-US" sz="1700" i="1" dirty="0" smtClean="0">
              <a:latin typeface="Times New Roman" pitchFamily="18" charset="0"/>
              <a:cs typeface="Times New Roman" pitchFamily="18" charset="0"/>
            </a:endParaRPr>
          </a:p>
        </p:txBody>
      </p:sp>
      <p:sp>
        <p:nvSpPr>
          <p:cNvPr id="2" name="AutoShape 2" descr="Kết quả hình ảnh cho limbic syste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Kết quả hình ảnh cho limbic syste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Kết quả hình ảnh cho limbic system"/>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82" name="Picture 10" descr="Kết quả hình ảnh cho basal ganglia"/>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105400" y="533400"/>
            <a:ext cx="3789830" cy="302895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extBox 7"/>
          <p:cNvSpPr txBox="1"/>
          <p:nvPr/>
        </p:nvSpPr>
        <p:spPr>
          <a:xfrm>
            <a:off x="228600" y="4648200"/>
            <a:ext cx="8610600" cy="2708434"/>
          </a:xfrm>
          <a:prstGeom prst="rect">
            <a:avLst/>
          </a:prstGeom>
          <a:noFill/>
        </p:spPr>
        <p:txBody>
          <a:bodyPr wrap="square" rtlCol="0">
            <a:spAutoFit/>
          </a:bodyPr>
          <a:lstStyle/>
          <a:p>
            <a:r>
              <a:rPr lang="en-US" sz="1700" dirty="0" smtClean="0">
                <a:latin typeface="Times New Roman" pitchFamily="18" charset="0"/>
                <a:cs typeface="Times New Roman" pitchFamily="18" charset="0"/>
              </a:rPr>
              <a:t> </a:t>
            </a:r>
            <a:r>
              <a:rPr lang="en-US" sz="1700" dirty="0" smtClean="0">
                <a:latin typeface="Times New Roman" pitchFamily="18" charset="0"/>
                <a:cs typeface="Times New Roman" pitchFamily="18" charset="0"/>
              </a:rPr>
              <a:t>	</a:t>
            </a:r>
            <a:r>
              <a:rPr lang="vi-VN" sz="1700" b="1" i="1" dirty="0" smtClean="0">
                <a:latin typeface="Times New Roman" pitchFamily="18" charset="0"/>
                <a:cs typeface="Times New Roman" pitchFamily="18" charset="0"/>
              </a:rPr>
              <a:t>1.5 </a:t>
            </a:r>
            <a:r>
              <a:rPr lang="vi-VN" sz="1700" b="1" i="1" dirty="0" smtClean="0">
                <a:latin typeface="Times New Roman" pitchFamily="18" charset="0"/>
                <a:cs typeface="Times New Roman" pitchFamily="18" charset="0"/>
              </a:rPr>
              <a:t>Vùng dưới đồi (hypothalamus)</a:t>
            </a:r>
            <a:endParaRPr lang="en-US" sz="1700" b="1" i="1" dirty="0" smtClean="0">
              <a:latin typeface="Times New Roman" pitchFamily="18" charset="0"/>
              <a:cs typeface="Times New Roman" pitchFamily="18" charset="0"/>
            </a:endParaRPr>
          </a:p>
          <a:p>
            <a:r>
              <a:rPr lang="vi-VN" sz="1700" dirty="0" smtClean="0">
                <a:latin typeface="Times New Roman" pitchFamily="18" charset="0"/>
                <a:cs typeface="Times New Roman" pitchFamily="18" charset="0"/>
              </a:rPr>
              <a:t> − Vùng dưới đồi là một nhóm hạt nhân nằm dọc theo phía dưới đại não và gần tuyến yên.</a:t>
            </a:r>
            <a:endParaRPr lang="en-US" sz="1700" dirty="0" smtClean="0">
              <a:latin typeface="Times New Roman" pitchFamily="18" charset="0"/>
              <a:cs typeface="Times New Roman" pitchFamily="18" charset="0"/>
            </a:endParaRPr>
          </a:p>
          <a:p>
            <a:r>
              <a:rPr lang="vi-VN" sz="1700" dirty="0" smtClean="0">
                <a:latin typeface="Times New Roman" pitchFamily="18" charset="0"/>
                <a:cs typeface="Times New Roman" pitchFamily="18" charset="0"/>
              </a:rPr>
              <a:t> − Nó kết nối với nhiều vùng khác của não và chịu trách nhiệm kiểm soát cơn đói, khát, vận động, nhiệt độ hằng định cơ thể và nhịp sinh học</a:t>
            </a:r>
            <a:r>
              <a:rPr lang="en-US" sz="1700" dirty="0" smtClean="0">
                <a:latin typeface="Times New Roman" pitchFamily="18" charset="0"/>
                <a:cs typeface="Times New Roman" pitchFamily="18" charset="0"/>
              </a:rPr>
              <a:t>…</a:t>
            </a:r>
            <a:r>
              <a:rPr lang="vi-VN" sz="1700" dirty="0" smtClean="0">
                <a:latin typeface="Times New Roman" pitchFamily="18" charset="0"/>
                <a:cs typeface="Times New Roman" pitchFamily="18" charset="0"/>
              </a:rPr>
              <a:t>. </a:t>
            </a:r>
            <a:endParaRPr lang="en-US" sz="1700" dirty="0" smtClean="0">
              <a:latin typeface="Times New Roman" pitchFamily="18" charset="0"/>
              <a:cs typeface="Times New Roman" pitchFamily="18" charset="0"/>
            </a:endParaRPr>
          </a:p>
          <a:p>
            <a:pPr>
              <a:buFont typeface="Wingdings" pitchFamily="2" charset="2"/>
              <a:buChar char="v"/>
            </a:pPr>
            <a:r>
              <a:rPr lang="vi-VN" sz="1700" dirty="0" smtClean="0">
                <a:latin typeface="Times New Roman" pitchFamily="18" charset="0"/>
                <a:cs typeface="Times New Roman" pitchFamily="18" charset="0"/>
              </a:rPr>
              <a:t> Các hormon của vùng dưới đồi: </a:t>
            </a:r>
            <a:endParaRPr lang="en-US" sz="1700" dirty="0" smtClean="0">
              <a:latin typeface="Times New Roman" pitchFamily="18" charset="0"/>
              <a:cs typeface="Times New Roman" pitchFamily="18" charset="0"/>
            </a:endParaRPr>
          </a:p>
          <a:p>
            <a:pPr>
              <a:buFont typeface="Wingdings" pitchFamily="2" charset="2"/>
              <a:buChar char="Ø"/>
            </a:pPr>
            <a:r>
              <a:rPr lang="vi-VN" sz="1700" dirty="0" smtClean="0">
                <a:latin typeface="Times New Roman" pitchFamily="18" charset="0"/>
                <a:cs typeface="Times New Roman" pitchFamily="18" charset="0"/>
              </a:rPr>
              <a:t> Hormon giải phóng và ức chế hormon tăng trưởng </a:t>
            </a:r>
            <a:endParaRPr lang="en-US" sz="1700" dirty="0" smtClean="0">
              <a:latin typeface="Times New Roman" pitchFamily="18" charset="0"/>
              <a:cs typeface="Times New Roman" pitchFamily="18" charset="0"/>
            </a:endParaRPr>
          </a:p>
          <a:p>
            <a:pPr>
              <a:buFont typeface="Wingdings" pitchFamily="2" charset="2"/>
              <a:buChar char="Ø"/>
            </a:pPr>
            <a:r>
              <a:rPr lang="vi-VN" sz="1700" dirty="0" smtClean="0">
                <a:latin typeface="Times New Roman" pitchFamily="18" charset="0"/>
                <a:cs typeface="Times New Roman" pitchFamily="18" charset="0"/>
              </a:rPr>
              <a:t>Hormon giải phóng TSH – TRH</a:t>
            </a:r>
            <a:r>
              <a:rPr lang="en-US" sz="1700" dirty="0" smtClean="0">
                <a:latin typeface="Times New Roman" pitchFamily="18" charset="0"/>
                <a:cs typeface="Times New Roman" pitchFamily="18" charset="0"/>
              </a:rPr>
              <a:t>, ACTH – CRH, FSH </a:t>
            </a:r>
            <a:r>
              <a:rPr lang="en-US" sz="1700" dirty="0" err="1" smtClean="0">
                <a:latin typeface="Times New Roman" pitchFamily="18" charset="0"/>
                <a:cs typeface="Times New Roman" pitchFamily="18" charset="0"/>
              </a:rPr>
              <a:t>va</a:t>
            </a:r>
            <a:r>
              <a:rPr lang="en-US" sz="1700" dirty="0" smtClean="0">
                <a:latin typeface="Times New Roman" pitchFamily="18" charset="0"/>
                <a:cs typeface="Times New Roman" pitchFamily="18" charset="0"/>
              </a:rPr>
              <a:t>̀ LH - </a:t>
            </a:r>
            <a:r>
              <a:rPr lang="en-US" sz="1700" dirty="0" err="1" smtClean="0">
                <a:latin typeface="Times New Roman" pitchFamily="18" charset="0"/>
                <a:cs typeface="Times New Roman" pitchFamily="18" charset="0"/>
              </a:rPr>
              <a:t>GnRH</a:t>
            </a:r>
            <a:endParaRPr lang="en-US" sz="1700" dirty="0" smtClean="0">
              <a:latin typeface="Times New Roman" pitchFamily="18" charset="0"/>
              <a:cs typeface="Times New Roman" pitchFamily="18" charset="0"/>
            </a:endParaRPr>
          </a:p>
          <a:p>
            <a:pPr>
              <a:buFont typeface="Wingdings" pitchFamily="2" charset="2"/>
              <a:buChar char="Ø"/>
            </a:pPr>
            <a:r>
              <a:rPr lang="vi-VN" sz="1700" dirty="0" smtClean="0">
                <a:latin typeface="Times New Roman" pitchFamily="18" charset="0"/>
                <a:cs typeface="Times New Roman" pitchFamily="18" charset="0"/>
              </a:rPr>
              <a:t>Hormon ức chế Prolactin – PIH </a:t>
            </a:r>
            <a:r>
              <a:rPr lang="en-US" sz="1700" dirty="0" err="1" smtClean="0">
                <a:latin typeface="Times New Roman" pitchFamily="18" charset="0"/>
                <a:cs typeface="Times New Roman" pitchFamily="18" charset="0"/>
              </a:rPr>
              <a:t>va</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các</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hormon</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khác</a:t>
            </a:r>
            <a:endParaRPr lang="en-US" sz="1700" dirty="0" smtClean="0">
              <a:latin typeface="Times New Roman" pitchFamily="18" charset="0"/>
              <a:cs typeface="Times New Roman" pitchFamily="18" charset="0"/>
            </a:endParaRPr>
          </a:p>
          <a:p>
            <a:endParaRPr lang="en-US" sz="1700" i="1" dirty="0" smtClean="0">
              <a:latin typeface="Times New Roman" pitchFamily="18" charset="0"/>
              <a:cs typeface="Times New Roman" pitchFamily="18" charset="0"/>
            </a:endParaRPr>
          </a:p>
          <a:p>
            <a:endParaRPr lang="en-US" sz="17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477000"/>
          </a:xfrm>
        </p:spPr>
        <p:txBody>
          <a:bodyPr>
            <a:noAutofit/>
          </a:bodyPr>
          <a:lstStyle/>
          <a:p>
            <a:pPr>
              <a:buNone/>
            </a:pPr>
            <a:r>
              <a:rPr lang="en-US" sz="1700" b="1" i="1" dirty="0" smtClean="0">
                <a:latin typeface="Times New Roman" pitchFamily="18" charset="0"/>
                <a:cs typeface="Times New Roman" pitchFamily="18" charset="0"/>
              </a:rPr>
              <a:t>	</a:t>
            </a:r>
            <a:r>
              <a:rPr lang="en-US" sz="1700" b="1" i="1" dirty="0" smtClean="0">
                <a:latin typeface="Times New Roman" pitchFamily="18" charset="0"/>
                <a:cs typeface="Times New Roman" pitchFamily="18" charset="0"/>
              </a:rPr>
              <a:t>	</a:t>
            </a:r>
            <a:r>
              <a:rPr lang="vi-VN" sz="1700" b="1" i="1" dirty="0" smtClean="0">
                <a:latin typeface="Times New Roman" pitchFamily="18" charset="0"/>
                <a:cs typeface="Times New Roman" pitchFamily="18" charset="0"/>
              </a:rPr>
              <a:t>1.6 </a:t>
            </a:r>
            <a:r>
              <a:rPr lang="vi-VN" sz="1700" b="1" i="1" dirty="0">
                <a:latin typeface="Times New Roman" pitchFamily="18" charset="0"/>
                <a:cs typeface="Times New Roman" pitchFamily="18" charset="0"/>
              </a:rPr>
              <a:t>Thân não (cuống não - brainstem</a:t>
            </a:r>
            <a:r>
              <a:rPr lang="vi-VN" sz="1700" b="1" i="1" dirty="0" smtClean="0">
                <a:latin typeface="Times New Roman" pitchFamily="18" charset="0"/>
                <a:cs typeface="Times New Roman" pitchFamily="18" charset="0"/>
              </a:rPr>
              <a:t>)</a:t>
            </a:r>
            <a:endParaRPr lang="en-US" sz="1700" b="1" i="1"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a:latin typeface="Times New Roman" pitchFamily="18" charset="0"/>
                <a:cs typeface="Times New Roman" pitchFamily="18" charset="0"/>
              </a:rPr>
              <a:t>− Thân não hay Cuống não bao gồm não sau </a:t>
            </a:r>
            <a:r>
              <a:rPr lang="vi-VN" sz="1700" dirty="0" smtClean="0">
                <a:latin typeface="Times New Roman" pitchFamily="18" charset="0"/>
                <a:cs typeface="Times New Roman" pitchFamily="18" charset="0"/>
              </a:rPr>
              <a:t>và </a:t>
            </a:r>
            <a:r>
              <a:rPr lang="vi-VN" sz="1700" dirty="0">
                <a:latin typeface="Times New Roman" pitchFamily="18" charset="0"/>
                <a:cs typeface="Times New Roman" pitchFamily="18" charset="0"/>
              </a:rPr>
              <a:t>não trung </a:t>
            </a:r>
            <a:r>
              <a:rPr lang="vi-VN" sz="1700" dirty="0" smtClean="0">
                <a:latin typeface="Times New Roman" pitchFamily="18" charset="0"/>
                <a:cs typeface="Times New Roman" pitchFamily="18" charset="0"/>
              </a:rPr>
              <a:t>gian</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a:latin typeface="Times New Roman" pitchFamily="18" charset="0"/>
                <a:cs typeface="Times New Roman" pitchFamily="18" charset="0"/>
              </a:rPr>
              <a:t>− Cấu trúc não sau bao gồm cầu não và hành não và thể lưới: </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a:latin typeface="Times New Roman" pitchFamily="18" charset="0"/>
                <a:cs typeface="Times New Roman" pitchFamily="18" charset="0"/>
              </a:rPr>
              <a:t>Não sau là cấu trúc kết nối giữa tủy sống và </a:t>
            </a:r>
            <a:r>
              <a:rPr lang="vi-VN" sz="1700" dirty="0" smtClean="0">
                <a:latin typeface="Times New Roman" pitchFamily="18" charset="0"/>
                <a:cs typeface="Times New Roman" pitchFamily="18" charset="0"/>
              </a:rPr>
              <a:t>não.</a:t>
            </a:r>
            <a:endParaRPr lang="en-US" sz="1700" i="1" u="sng" dirty="0" smtClean="0">
              <a:latin typeface="Times New Roman" pitchFamily="18" charset="0"/>
              <a:cs typeface="Times New Roman" pitchFamily="18" charset="0"/>
            </a:endParaRPr>
          </a:p>
          <a:p>
            <a:pPr>
              <a:buNone/>
            </a:pPr>
            <a:r>
              <a:rPr lang="en-US" sz="1700" dirty="0" smtClean="0">
                <a:latin typeface="Times New Roman" pitchFamily="18" charset="0"/>
                <a:cs typeface="Times New Roman" pitchFamily="18" charset="0"/>
              </a:rPr>
              <a:t>		</a:t>
            </a:r>
            <a:r>
              <a:rPr lang="vi-VN" sz="1700" b="1" i="1" dirty="0" smtClean="0">
                <a:latin typeface="Times New Roman" pitchFamily="18" charset="0"/>
                <a:cs typeface="Times New Roman" pitchFamily="18" charset="0"/>
              </a:rPr>
              <a:t>1.7 </a:t>
            </a:r>
            <a:r>
              <a:rPr lang="vi-VN" sz="1700" b="1" i="1" dirty="0">
                <a:latin typeface="Times New Roman" pitchFamily="18" charset="0"/>
                <a:cs typeface="Times New Roman" pitchFamily="18" charset="0"/>
              </a:rPr>
              <a:t>Hành não (medulla</a:t>
            </a:r>
            <a:r>
              <a:rPr lang="vi-VN" sz="1700" b="1" i="1" dirty="0" smtClean="0">
                <a:latin typeface="Times New Roman" pitchFamily="18" charset="0"/>
                <a:cs typeface="Times New Roman" pitchFamily="18" charset="0"/>
              </a:rPr>
              <a:t>)</a:t>
            </a:r>
            <a:endParaRPr lang="en-US" sz="1700" b="1" i="1" dirty="0" smtClean="0">
              <a:latin typeface="Times New Roman" pitchFamily="18" charset="0"/>
              <a:cs typeface="Times New Roman" pitchFamily="18" charset="0"/>
            </a:endParaRPr>
          </a:p>
          <a:p>
            <a:pPr>
              <a:buNone/>
            </a:pPr>
            <a:r>
              <a:rPr lang="vi-VN" sz="1700" i="1" dirty="0" smtClean="0">
                <a:latin typeface="Times New Roman" pitchFamily="18" charset="0"/>
                <a:cs typeface="Times New Roman" pitchFamily="18" charset="0"/>
              </a:rPr>
              <a:t> </a:t>
            </a:r>
            <a:r>
              <a:rPr lang="vi-VN" sz="1700" dirty="0">
                <a:latin typeface="Times New Roman" pitchFamily="18" charset="0"/>
                <a:cs typeface="Times New Roman" pitchFamily="18" charset="0"/>
              </a:rPr>
              <a:t>− </a:t>
            </a:r>
            <a:r>
              <a:rPr lang="vi-VN" sz="1700" dirty="0" smtClean="0">
                <a:latin typeface="Times New Roman" pitchFamily="18" charset="0"/>
                <a:cs typeface="Times New Roman" pitchFamily="18" charset="0"/>
              </a:rPr>
              <a:t> </a:t>
            </a:r>
            <a:r>
              <a:rPr lang="en-US" sz="1700" dirty="0" smtClean="0">
                <a:latin typeface="Times New Roman" pitchFamily="18" charset="0"/>
                <a:cs typeface="Times New Roman" pitchFamily="18" charset="0"/>
              </a:rPr>
              <a:t>N</a:t>
            </a:r>
            <a:r>
              <a:rPr lang="vi-VN" sz="1700" dirty="0" smtClean="0">
                <a:latin typeface="Times New Roman" pitchFamily="18" charset="0"/>
                <a:cs typeface="Times New Roman" pitchFamily="18" charset="0"/>
              </a:rPr>
              <a:t>ằm </a:t>
            </a:r>
            <a:r>
              <a:rPr lang="vi-VN" sz="1700" dirty="0">
                <a:latin typeface="Times New Roman" pitchFamily="18" charset="0"/>
                <a:cs typeface="Times New Roman" pitchFamily="18" charset="0"/>
              </a:rPr>
              <a:t>trực tiếp trên tủy sống và điều khiển các chức năng sống quan trọng như nhịp tim, nhịp thở và huyết áp </a:t>
            </a:r>
            <a:endParaRPr lang="en-US" sz="1700" dirty="0" smtClean="0">
              <a:latin typeface="Times New Roman" pitchFamily="18" charset="0"/>
              <a:cs typeface="Times New Roman" pitchFamily="18" charset="0"/>
            </a:endParaRPr>
          </a:p>
          <a:p>
            <a:pPr>
              <a:buNone/>
            </a:pPr>
            <a:r>
              <a:rPr lang="en-US" sz="1700" b="1" i="1" dirty="0" smtClean="0">
                <a:latin typeface="Times New Roman" pitchFamily="18" charset="0"/>
                <a:cs typeface="Times New Roman" pitchFamily="18" charset="0"/>
              </a:rPr>
              <a:t>		</a:t>
            </a:r>
            <a:r>
              <a:rPr lang="vi-VN" sz="1700" b="1" i="1" dirty="0" smtClean="0">
                <a:latin typeface="Times New Roman" pitchFamily="18" charset="0"/>
                <a:cs typeface="Times New Roman" pitchFamily="18" charset="0"/>
              </a:rPr>
              <a:t>1.8 </a:t>
            </a:r>
            <a:r>
              <a:rPr lang="vi-VN" sz="1700" b="1" i="1" dirty="0">
                <a:latin typeface="Times New Roman" pitchFamily="18" charset="0"/>
                <a:cs typeface="Times New Roman" pitchFamily="18" charset="0"/>
              </a:rPr>
              <a:t>Cấu tạo lưới (the reticular formation) </a:t>
            </a:r>
            <a:endParaRPr lang="en-US" sz="1700" b="1" i="1"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a:latin typeface="Times New Roman" pitchFamily="18" charset="0"/>
                <a:cs typeface="Times New Roman" pitchFamily="18" charset="0"/>
              </a:rPr>
              <a:t>Thể lưới </a:t>
            </a:r>
            <a:r>
              <a:rPr lang="vi-VN" sz="1700" dirty="0" smtClean="0">
                <a:latin typeface="Times New Roman" pitchFamily="18" charset="0"/>
                <a:cs typeface="Times New Roman" pitchFamily="18" charset="0"/>
              </a:rPr>
              <a:t>là </a:t>
            </a:r>
            <a:r>
              <a:rPr lang="vi-VN" sz="1700" dirty="0">
                <a:latin typeface="Times New Roman" pitchFamily="18" charset="0"/>
                <a:cs typeface="Times New Roman" pitchFamily="18" charset="0"/>
              </a:rPr>
              <a:t>hệ thống thần kinh nằm trong hành não giúp điều khiển các chức năng sống như ngủ hoặc sự chú ý. </a:t>
            </a:r>
            <a:endParaRPr lang="en-US" sz="1700" dirty="0" smtClean="0">
              <a:latin typeface="Times New Roman" pitchFamily="18" charset="0"/>
              <a:cs typeface="Times New Roman" pitchFamily="18" charset="0"/>
            </a:endParaRPr>
          </a:p>
          <a:p>
            <a:pPr>
              <a:buNone/>
            </a:pPr>
            <a:r>
              <a:rPr lang="en-US" sz="1700" b="1" i="1" dirty="0" smtClean="0">
                <a:latin typeface="Times New Roman" pitchFamily="18" charset="0"/>
                <a:cs typeface="Times New Roman" pitchFamily="18" charset="0"/>
              </a:rPr>
              <a:t>		</a:t>
            </a:r>
            <a:r>
              <a:rPr lang="vi-VN" sz="1700" b="1" i="1" dirty="0" smtClean="0">
                <a:latin typeface="Times New Roman" pitchFamily="18" charset="0"/>
                <a:cs typeface="Times New Roman" pitchFamily="18" charset="0"/>
              </a:rPr>
              <a:t>1.9 </a:t>
            </a:r>
            <a:r>
              <a:rPr lang="vi-VN" sz="1700" b="1" i="1" dirty="0">
                <a:latin typeface="Times New Roman" pitchFamily="18" charset="0"/>
                <a:cs typeface="Times New Roman" pitchFamily="18" charset="0"/>
              </a:rPr>
              <a:t>Tiểu não(Cerebellum</a:t>
            </a:r>
            <a:r>
              <a:rPr lang="vi-VN" sz="1700" b="1" dirty="0">
                <a:latin typeface="Times New Roman" pitchFamily="18" charset="0"/>
                <a:cs typeface="Times New Roman" pitchFamily="18" charset="0"/>
              </a:rPr>
              <a:t>) </a:t>
            </a:r>
            <a:endParaRPr lang="en-US" sz="1700" b="1"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en-US" sz="1700" dirty="0" smtClean="0">
                <a:latin typeface="Times New Roman" pitchFamily="18" charset="0"/>
                <a:cs typeface="Times New Roman" pitchFamily="18" charset="0"/>
              </a:rPr>
              <a:t>N</a:t>
            </a:r>
            <a:r>
              <a:rPr lang="vi-VN" sz="1700" dirty="0" smtClean="0">
                <a:latin typeface="Times New Roman" pitchFamily="18" charset="0"/>
                <a:cs typeface="Times New Roman" pitchFamily="18" charset="0"/>
              </a:rPr>
              <a:t>ằm </a:t>
            </a:r>
            <a:r>
              <a:rPr lang="vi-VN" sz="1700" dirty="0">
                <a:latin typeface="Times New Roman" pitchFamily="18" charset="0"/>
                <a:cs typeface="Times New Roman" pitchFamily="18" charset="0"/>
              </a:rPr>
              <a:t>ở phía sau thân não và bao gồm nhiều thùy nhỏ</a:t>
            </a:r>
            <a:r>
              <a:rPr lang="vi-VN" sz="1700" dirty="0" smtClean="0">
                <a:latin typeface="Times New Roman" pitchFamily="18" charset="0"/>
                <a:cs typeface="Times New Roman" pitchFamily="18" charset="0"/>
              </a:rPr>
              <a:t>.</a:t>
            </a:r>
            <a:endParaRPr lang="en-US" sz="1700" dirty="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en-US" sz="1700" dirty="0" smtClean="0">
                <a:latin typeface="Times New Roman" pitchFamily="18" charset="0"/>
                <a:cs typeface="Times New Roman" pitchFamily="18" charset="0"/>
              </a:rPr>
              <a:t>N</a:t>
            </a:r>
            <a:r>
              <a:rPr lang="vi-VN" sz="1700" dirty="0" smtClean="0">
                <a:latin typeface="Times New Roman" pitchFamily="18" charset="0"/>
                <a:cs typeface="Times New Roman" pitchFamily="18" charset="0"/>
              </a:rPr>
              <a:t>hận </a:t>
            </a:r>
            <a:r>
              <a:rPr lang="vi-VN" sz="1700" dirty="0">
                <a:latin typeface="Times New Roman" pitchFamily="18" charset="0"/>
                <a:cs typeface="Times New Roman" pitchFamily="18" charset="0"/>
              </a:rPr>
              <a:t>thông tin từ hệ thống cân bằng của tai trong </a:t>
            </a:r>
            <a:r>
              <a:rPr lang="vi-VN" sz="1700" dirty="0" smtClean="0">
                <a:latin typeface="Times New Roman" pitchFamily="18" charset="0"/>
                <a:cs typeface="Times New Roman" pitchFamily="18" charset="0"/>
              </a:rPr>
              <a:t>, </a:t>
            </a:r>
            <a:r>
              <a:rPr lang="vi-VN" sz="1700" dirty="0">
                <a:latin typeface="Times New Roman" pitchFamily="18" charset="0"/>
                <a:cs typeface="Times New Roman" pitchFamily="18" charset="0"/>
              </a:rPr>
              <a:t>dây thần kinh cảm giác, hệ thống thính giác và hệ thống thị giác</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a:t>
            </a:r>
            <a:r>
              <a:rPr lang="en-US" sz="1700" dirty="0" smtClean="0">
                <a:latin typeface="Times New Roman" pitchFamily="18" charset="0"/>
                <a:cs typeface="Times New Roman" pitchFamily="18" charset="0"/>
              </a:rPr>
              <a:t> L</a:t>
            </a:r>
            <a:r>
              <a:rPr lang="vi-VN" sz="1700" dirty="0" smtClean="0">
                <a:latin typeface="Times New Roman" pitchFamily="18" charset="0"/>
                <a:cs typeface="Times New Roman" pitchFamily="18" charset="0"/>
              </a:rPr>
              <a:t>iên </a:t>
            </a:r>
            <a:r>
              <a:rPr lang="vi-VN" sz="1700" dirty="0">
                <a:latin typeface="Times New Roman" pitchFamily="18" charset="0"/>
                <a:cs typeface="Times New Roman" pitchFamily="18" charset="0"/>
              </a:rPr>
              <a:t>quan tới việc phối hợp các động cơ của hoạt động cũng như các khía cạnh cơ bản của </a:t>
            </a:r>
            <a:r>
              <a:rPr lang="vi-VN" sz="1700" dirty="0" smtClean="0">
                <a:latin typeface="Times New Roman" pitchFamily="18" charset="0"/>
                <a:cs typeface="Times New Roman" pitchFamily="18" charset="0"/>
              </a:rPr>
              <a:t>trí</a:t>
            </a:r>
            <a:r>
              <a:rPr lang="en-US"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nhớ </a:t>
            </a:r>
            <a:r>
              <a:rPr lang="vi-VN" sz="1700" dirty="0">
                <a:latin typeface="Times New Roman" pitchFamily="18" charset="0"/>
                <a:cs typeface="Times New Roman" pitchFamily="18" charset="0"/>
              </a:rPr>
              <a:t>và học </a:t>
            </a:r>
            <a:r>
              <a:rPr lang="vi-VN" sz="1700" dirty="0" smtClean="0">
                <a:latin typeface="Times New Roman" pitchFamily="18" charset="0"/>
                <a:cs typeface="Times New Roman" pitchFamily="18" charset="0"/>
              </a:rPr>
              <a:t>tập</a:t>
            </a:r>
            <a:endParaRPr lang="en-US" sz="1700" dirty="0" smtClean="0">
              <a:latin typeface="Times New Roman" pitchFamily="18" charset="0"/>
              <a:cs typeface="Times New Roman" pitchFamily="18" charset="0"/>
            </a:endParaRPr>
          </a:p>
          <a:p>
            <a:pPr>
              <a:buNone/>
            </a:pPr>
            <a:r>
              <a:rPr lang="en-US" sz="1700" b="1" i="1" dirty="0" smtClean="0">
                <a:latin typeface="Times New Roman" pitchFamily="18" charset="0"/>
                <a:cs typeface="Times New Roman" pitchFamily="18" charset="0"/>
              </a:rPr>
              <a:t>		</a:t>
            </a:r>
            <a:r>
              <a:rPr lang="vi-VN" sz="1700" b="1" i="1" dirty="0" smtClean="0">
                <a:latin typeface="Times New Roman" pitchFamily="18" charset="0"/>
                <a:cs typeface="Times New Roman" pitchFamily="18" charset="0"/>
              </a:rPr>
              <a:t>1.10 </a:t>
            </a:r>
            <a:r>
              <a:rPr lang="vi-VN" sz="1700" b="1" i="1" dirty="0" smtClean="0">
                <a:latin typeface="Times New Roman" pitchFamily="18" charset="0"/>
                <a:cs typeface="Times New Roman" pitchFamily="18" charset="0"/>
              </a:rPr>
              <a:t>Tủy </a:t>
            </a:r>
            <a:r>
              <a:rPr lang="vi-VN" sz="1700" b="1" i="1" dirty="0" smtClean="0">
                <a:latin typeface="Times New Roman" pitchFamily="18" charset="0"/>
                <a:cs typeface="Times New Roman" pitchFamily="18" charset="0"/>
              </a:rPr>
              <a:t>sống</a:t>
            </a:r>
            <a:r>
              <a:rPr lang="en-US" sz="1700" b="1" i="1" dirty="0" smtClean="0">
                <a:latin typeface="Times New Roman" pitchFamily="18" charset="0"/>
                <a:cs typeface="Times New Roman" pitchFamily="18" charset="0"/>
              </a:rPr>
              <a:t>: </a:t>
            </a:r>
            <a:r>
              <a:rPr lang="en-US" sz="1700" dirty="0" smtClean="0">
                <a:latin typeface="Times New Roman" pitchFamily="18" charset="0"/>
                <a:cs typeface="Times New Roman" pitchFamily="18" charset="0"/>
              </a:rPr>
              <a:t>N</a:t>
            </a:r>
            <a:r>
              <a:rPr lang="vi-VN" sz="1700" dirty="0" smtClean="0">
                <a:latin typeface="Times New Roman" pitchFamily="18" charset="0"/>
                <a:cs typeface="Times New Roman" pitchFamily="18" charset="0"/>
              </a:rPr>
              <a:t>ằm </a:t>
            </a:r>
            <a:r>
              <a:rPr lang="vi-VN" sz="1700" dirty="0" smtClean="0">
                <a:latin typeface="Times New Roman" pitchFamily="18" charset="0"/>
                <a:cs typeface="Times New Roman" pitchFamily="18" charset="0"/>
              </a:rPr>
              <a:t>xuyên bên trong ống cột sống, nó được bao bọc bởi ba lớp màng: mành ngoài gọi là màng cứng, màng giữa gọi là màng nhện, màng trong gọi là màng nuôi.</a:t>
            </a:r>
            <a:endParaRPr lang="en-US" sz="1700" dirty="0" smtClean="0">
              <a:latin typeface="Times New Roman" pitchFamily="18" charset="0"/>
              <a:cs typeface="Times New Roman" pitchFamily="18" charset="0"/>
            </a:endParaRPr>
          </a:p>
          <a:p>
            <a:pPr>
              <a:buFont typeface="Wingdings" pitchFamily="2" charset="2"/>
              <a:buChar char="Ø"/>
            </a:pPr>
            <a:r>
              <a:rPr lang="vi-VN" sz="1700" dirty="0" smtClean="0">
                <a:latin typeface="Times New Roman" pitchFamily="18" charset="0"/>
                <a:cs typeface="Times New Roman" pitchFamily="18" charset="0"/>
              </a:rPr>
              <a:t>  Màng tuỷ sống</a:t>
            </a:r>
            <a:endParaRPr lang="en-US" sz="1700" dirty="0" smtClean="0">
              <a:latin typeface="Times New Roman" pitchFamily="18" charset="0"/>
              <a:cs typeface="Times New Roman" pitchFamily="18" charset="0"/>
            </a:endParaRPr>
          </a:p>
          <a:p>
            <a:pPr>
              <a:buFont typeface="Wingdings" pitchFamily="2" charset="2"/>
              <a:buChar char="Ø"/>
            </a:pPr>
            <a:r>
              <a:rPr lang="vi-VN" sz="1700" dirty="0" smtClean="0">
                <a:latin typeface="Times New Roman" pitchFamily="18" charset="0"/>
                <a:cs typeface="Times New Roman" pitchFamily="18" charset="0"/>
              </a:rPr>
              <a:t>  Chất xám</a:t>
            </a:r>
            <a:endParaRPr lang="en-US" sz="1700" dirty="0" smtClean="0">
              <a:latin typeface="Times New Roman" pitchFamily="18" charset="0"/>
              <a:cs typeface="Times New Roman" pitchFamily="18" charset="0"/>
            </a:endParaRPr>
          </a:p>
          <a:p>
            <a:pPr>
              <a:buFont typeface="Wingdings" pitchFamily="2" charset="2"/>
              <a:buChar char="Ø"/>
            </a:pPr>
            <a:r>
              <a:rPr lang="en-US"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 Chất trắng. </a:t>
            </a:r>
            <a:endParaRPr lang="en-US" sz="1700" dirty="0" smtClean="0">
              <a:latin typeface="Times New Roman" pitchFamily="18" charset="0"/>
              <a:cs typeface="Times New Roman" pitchFamily="18" charset="0"/>
            </a:endParaRPr>
          </a:p>
          <a:p>
            <a:pPr marL="0" indent="0">
              <a:buNone/>
            </a:pPr>
            <a:endParaRPr lang="en-US" sz="1700" dirty="0" smtClean="0">
              <a:latin typeface="Times New Roman" pitchFamily="18" charset="0"/>
              <a:cs typeface="Times New Roman" pitchFamily="18" charset="0"/>
            </a:endParaRPr>
          </a:p>
          <a:p>
            <a:pPr>
              <a:buNone/>
            </a:pPr>
            <a:endParaRPr lang="en-US" sz="1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5715000" cy="6553200"/>
          </a:xfrm>
        </p:spPr>
        <p:txBody>
          <a:bodyPr>
            <a:normAutofit lnSpcReduction="10000"/>
          </a:bodyPr>
          <a:lstStyle/>
          <a:p>
            <a:pPr marL="0" indent="0">
              <a:buNone/>
            </a:pPr>
            <a:r>
              <a:rPr lang="en-US" sz="1700" b="1" i="1" dirty="0" smtClean="0">
                <a:latin typeface="Times New Roman" pitchFamily="18" charset="0"/>
                <a:cs typeface="Times New Roman" pitchFamily="18" charset="0"/>
              </a:rPr>
              <a:t>1.11 </a:t>
            </a:r>
            <a:r>
              <a:rPr lang="en-US" sz="1700" b="1" i="1" dirty="0" err="1" smtClean="0">
                <a:latin typeface="Times New Roman" pitchFamily="18" charset="0"/>
                <a:cs typeface="Times New Roman" pitchFamily="18" charset="0"/>
              </a:rPr>
              <a:t>Dịch</a:t>
            </a:r>
            <a:r>
              <a:rPr lang="en-US" sz="1700" b="1" i="1" dirty="0" smtClean="0">
                <a:latin typeface="Times New Roman" pitchFamily="18" charset="0"/>
                <a:cs typeface="Times New Roman" pitchFamily="18" charset="0"/>
              </a:rPr>
              <a:t> </a:t>
            </a:r>
            <a:r>
              <a:rPr lang="en-US" sz="1700" b="1" i="1" dirty="0" err="1" smtClean="0">
                <a:latin typeface="Times New Roman" pitchFamily="18" charset="0"/>
                <a:cs typeface="Times New Roman" pitchFamily="18" charset="0"/>
              </a:rPr>
              <a:t>não</a:t>
            </a:r>
            <a:r>
              <a:rPr lang="en-US" sz="1700" b="1" i="1" dirty="0" smtClean="0">
                <a:latin typeface="Times New Roman" pitchFamily="18" charset="0"/>
                <a:cs typeface="Times New Roman" pitchFamily="18" charset="0"/>
              </a:rPr>
              <a:t> </a:t>
            </a:r>
            <a:r>
              <a:rPr lang="en-US" sz="1700" b="1" i="1" dirty="0" err="1" smtClean="0">
                <a:latin typeface="Times New Roman" pitchFamily="18" charset="0"/>
                <a:cs typeface="Times New Roman" pitchFamily="18" charset="0"/>
              </a:rPr>
              <a:t>tủy</a:t>
            </a:r>
            <a:r>
              <a:rPr lang="en-US" sz="1700" b="1" i="1"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Khoảng</a:t>
            </a:r>
            <a:r>
              <a:rPr lang="en-US" sz="1700" dirty="0" smtClean="0">
                <a:latin typeface="Times New Roman" pitchFamily="18" charset="0"/>
                <a:cs typeface="Times New Roman" pitchFamily="18" charset="0"/>
              </a:rPr>
              <a:t> 1</a:t>
            </a:r>
            <a:r>
              <a:rPr lang="en-US" sz="1700" dirty="0" smtClean="0">
                <a:latin typeface="Times New Roman" pitchFamily="18" charset="0"/>
                <a:cs typeface="Times New Roman" pitchFamily="18" charset="0"/>
              </a:rPr>
              <a:t>40ml ở </a:t>
            </a:r>
            <a:r>
              <a:rPr lang="en-US" sz="1700" dirty="0" err="1" smtClean="0">
                <a:latin typeface="Times New Roman" pitchFamily="18" charset="0"/>
                <a:cs typeface="Times New Roman" pitchFamily="18" charset="0"/>
              </a:rPr>
              <a:t>người</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trưởng</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thành</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thay</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đổi</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tư</a:t>
            </a:r>
            <a:r>
              <a:rPr lang="en-US" sz="1700" dirty="0" smtClean="0">
                <a:latin typeface="Times New Roman" pitchFamily="18" charset="0"/>
                <a:cs typeface="Times New Roman" pitchFamily="18" charset="0"/>
              </a:rPr>
              <a:t>̀ 3 – 4 </a:t>
            </a:r>
            <a:r>
              <a:rPr lang="en-US" sz="1700" dirty="0" err="1" smtClean="0">
                <a:latin typeface="Times New Roman" pitchFamily="18" charset="0"/>
                <a:cs typeface="Times New Roman" pitchFamily="18" charset="0"/>
              </a:rPr>
              <a:t>lần</a:t>
            </a:r>
            <a:r>
              <a:rPr lang="en-US" sz="1700" dirty="0" smtClean="0">
                <a:latin typeface="Times New Roman" pitchFamily="18" charset="0"/>
                <a:cs typeface="Times New Roman" pitchFamily="18" charset="0"/>
              </a:rPr>
              <a:t>/ 24h.</a:t>
            </a:r>
          </a:p>
          <a:p>
            <a:pPr marL="0" indent="0">
              <a:buNone/>
            </a:pPr>
            <a:r>
              <a:rPr lang="vi-VN" sz="1700" dirty="0" smtClean="0">
                <a:latin typeface="Times New Roman" pitchFamily="18" charset="0"/>
                <a:cs typeface="Times New Roman" pitchFamily="18" charset="0"/>
              </a:rPr>
              <a:t>− Sự lưu thông của dịch não tủy: </a:t>
            </a:r>
            <a:endParaRPr lang="en-US" sz="1700" dirty="0" smtClean="0">
              <a:latin typeface="Times New Roman" pitchFamily="18" charset="0"/>
              <a:cs typeface="Times New Roman" pitchFamily="18" charset="0"/>
            </a:endParaRPr>
          </a:p>
          <a:p>
            <a:pPr marL="0" indent="0">
              <a:buNone/>
            </a:pPr>
            <a:r>
              <a:rPr lang="en-US"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Từ 2 não thất bên ở 2 bán cầu đại não, dịch não tủy theo lỗ Monro đổ vào não thất III nằm ở gian não. Từ não thất III, dịch não tủy theo cống Sylvius đổ vào não thất IV nằm ở hành- cầu não. Từ đây, dịch não tủy theo các lỗ Magendie và Luschka đi vào khoang dưới nhện rồi bao bọc xunh quanh não bộ và tủy </a:t>
            </a:r>
            <a:r>
              <a:rPr lang="vi-VN" sz="1700" dirty="0" smtClean="0">
                <a:latin typeface="Times New Roman" pitchFamily="18" charset="0"/>
                <a:cs typeface="Times New Roman" pitchFamily="18" charset="0"/>
              </a:rPr>
              <a:t>sống.</a:t>
            </a:r>
            <a:r>
              <a:rPr lang="en-US"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Sau </a:t>
            </a:r>
            <a:r>
              <a:rPr lang="vi-VN" sz="1700" dirty="0" smtClean="0">
                <a:latin typeface="Times New Roman" pitchFamily="18" charset="0"/>
                <a:cs typeface="Times New Roman" pitchFamily="18" charset="0"/>
              </a:rPr>
              <a:t>đó, dịch não tủy được các mao mạch hấp thu trở lại để đi vào tuần hoàn chung</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pPr marL="0" indent="0">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Chức năng của dịch não tủy </a:t>
            </a:r>
            <a:endParaRPr lang="en-US" sz="1700" dirty="0" smtClean="0">
              <a:latin typeface="Times New Roman" pitchFamily="18" charset="0"/>
              <a:cs typeface="Times New Roman" pitchFamily="18" charset="0"/>
            </a:endParaRPr>
          </a:p>
          <a:p>
            <a:pPr marL="0" indent="0">
              <a:buNone/>
            </a:pPr>
            <a:r>
              <a:rPr lang="en-US" sz="1700" dirty="0" smtClean="0">
                <a:latin typeface="Times New Roman" pitchFamily="18" charset="0"/>
                <a:cs typeface="Times New Roman" pitchFamily="18" charset="0"/>
              </a:rPr>
              <a:t> </a:t>
            </a:r>
            <a:r>
              <a:rPr lang="en-US"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Chức năng dinh dưỡng và đào </a:t>
            </a:r>
            <a:r>
              <a:rPr lang="vi-VN" sz="1700" dirty="0" smtClean="0">
                <a:latin typeface="Times New Roman" pitchFamily="18" charset="0"/>
                <a:cs typeface="Times New Roman" pitchFamily="18" charset="0"/>
              </a:rPr>
              <a:t>thải:</a:t>
            </a:r>
            <a:r>
              <a:rPr lang="en-US" sz="1700" dirty="0" smtClean="0">
                <a:latin typeface="Times New Roman" pitchFamily="18" charset="0"/>
                <a:cs typeface="Times New Roman" pitchFamily="18" charset="0"/>
              </a:rPr>
              <a:t> T</a:t>
            </a:r>
            <a:r>
              <a:rPr lang="vi-VN" sz="1700" dirty="0" smtClean="0">
                <a:latin typeface="Times New Roman" pitchFamily="18" charset="0"/>
                <a:cs typeface="Times New Roman" pitchFamily="18" charset="0"/>
              </a:rPr>
              <a:t>rao </a:t>
            </a:r>
            <a:r>
              <a:rPr lang="vi-VN" sz="1700" dirty="0" smtClean="0">
                <a:latin typeface="Times New Roman" pitchFamily="18" charset="0"/>
                <a:cs typeface="Times New Roman" pitchFamily="18" charset="0"/>
              </a:rPr>
              <a:t>đổi vật chất 2 chiều với tổ chức thần kinh trung ương bằng cách cung cấp các chất dinh dưỡng và lấy đi các chất thải sinh ra trong quá trình chuyển hóa. </a:t>
            </a:r>
            <a:endParaRPr lang="en-US" sz="1700" dirty="0" smtClean="0">
              <a:latin typeface="Times New Roman" pitchFamily="18" charset="0"/>
              <a:cs typeface="Times New Roman" pitchFamily="18" charset="0"/>
            </a:endParaRPr>
          </a:p>
          <a:p>
            <a:pPr marL="0" indent="0">
              <a:buNone/>
            </a:pPr>
            <a:r>
              <a:rPr lang="en-US"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Chức năng bảo </a:t>
            </a:r>
            <a:r>
              <a:rPr lang="vi-VN" sz="1700" dirty="0" smtClean="0">
                <a:latin typeface="Times New Roman" pitchFamily="18" charset="0"/>
                <a:cs typeface="Times New Roman" pitchFamily="18" charset="0"/>
              </a:rPr>
              <a:t>vệ</a:t>
            </a:r>
            <a:r>
              <a:rPr lang="en-US" sz="1700" dirty="0" smtClean="0">
                <a:latin typeface="Times New Roman" pitchFamily="18" charset="0"/>
                <a:cs typeface="Times New Roman" pitchFamily="18" charset="0"/>
              </a:rPr>
              <a:t>:</a:t>
            </a: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Dịch não tủy có tác dụng bảo vệ tổ chức thần kinh thông qua 2 cơ chế: </a:t>
            </a:r>
            <a:endParaRPr lang="en-US" sz="1700" dirty="0" smtClean="0">
              <a:latin typeface="Times New Roman" pitchFamily="18" charset="0"/>
              <a:cs typeface="Times New Roman" pitchFamily="18" charset="0"/>
            </a:endParaRPr>
          </a:p>
          <a:p>
            <a:pPr marL="0" indent="0">
              <a:buNone/>
            </a:pPr>
            <a:r>
              <a:rPr lang="en-US"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Ngăn cản không cho các chất độc lọt vào tổ chức thần kinh</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pPr marL="0" indent="0">
              <a:buNone/>
            </a:pPr>
            <a:r>
              <a:rPr lang="en-US"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Ðóng vai trò như một hệ thống đệm để bảo vệ não và tủy khỏi bị tổn thương mỗi khi bị chấn </a:t>
            </a:r>
            <a:r>
              <a:rPr lang="vi-VN" sz="1700" dirty="0" smtClean="0">
                <a:latin typeface="Times New Roman" pitchFamily="18" charset="0"/>
                <a:cs typeface="Times New Roman" pitchFamily="18" charset="0"/>
              </a:rPr>
              <a:t>thương.</a:t>
            </a:r>
            <a:endParaRPr lang="en-US" sz="1700" dirty="0" smtClean="0">
              <a:latin typeface="Times New Roman" pitchFamily="18" charset="0"/>
              <a:cs typeface="Times New Roman" pitchFamily="18" charset="0"/>
            </a:endParaRPr>
          </a:p>
          <a:p>
            <a:pPr marL="0" indent="0">
              <a:buNone/>
            </a:pPr>
            <a:r>
              <a:rPr lang="vi-VN" sz="1700" b="1" i="1" dirty="0" smtClean="0">
                <a:latin typeface="Times New Roman" pitchFamily="18" charset="0"/>
                <a:cs typeface="Times New Roman" pitchFamily="18" charset="0"/>
              </a:rPr>
              <a:t>1.12 </a:t>
            </a:r>
            <a:r>
              <a:rPr lang="vi-VN" sz="1700" b="1" i="1" dirty="0" smtClean="0">
                <a:latin typeface="Times New Roman" pitchFamily="18" charset="0"/>
                <a:cs typeface="Times New Roman" pitchFamily="18" charset="0"/>
              </a:rPr>
              <a:t>Mạch cung cấp máu cho não </a:t>
            </a:r>
            <a:endParaRPr lang="en-US" sz="1700" b="1" i="1" dirty="0" smtClean="0">
              <a:latin typeface="Times New Roman" pitchFamily="18" charset="0"/>
              <a:cs typeface="Times New Roman" pitchFamily="18" charset="0"/>
            </a:endParaRPr>
          </a:p>
          <a:p>
            <a:pPr marL="274320" lvl="1" indent="0">
              <a:buNone/>
            </a:pPr>
            <a:r>
              <a:rPr lang="en-US" sz="1700" i="1" u="sng" dirty="0" smtClean="0">
                <a:latin typeface="Times New Roman" pitchFamily="18" charset="0"/>
                <a:cs typeface="Times New Roman" pitchFamily="18" charset="0"/>
              </a:rPr>
              <a:t>4 </a:t>
            </a:r>
            <a:r>
              <a:rPr lang="vi-VN" sz="1700" i="1" u="sng" dirty="0" smtClean="0">
                <a:latin typeface="Times New Roman" pitchFamily="18" charset="0"/>
                <a:cs typeface="Times New Roman" pitchFamily="18" charset="0"/>
              </a:rPr>
              <a:t>Động </a:t>
            </a:r>
            <a:r>
              <a:rPr lang="vi-VN" sz="1700" i="1" u="sng" dirty="0" smtClean="0">
                <a:latin typeface="Times New Roman" pitchFamily="18" charset="0"/>
                <a:cs typeface="Times New Roman" pitchFamily="18" charset="0"/>
              </a:rPr>
              <a:t>mạch </a:t>
            </a:r>
            <a:endParaRPr lang="en-US" sz="1700" i="1" u="sng" dirty="0" smtClean="0">
              <a:latin typeface="Times New Roman" pitchFamily="18" charset="0"/>
              <a:cs typeface="Times New Roman" pitchFamily="18" charset="0"/>
            </a:endParaRPr>
          </a:p>
          <a:p>
            <a:pPr marL="274320" lvl="1" indent="0">
              <a:buNone/>
            </a:pPr>
            <a:r>
              <a:rPr lang="vi-VN" sz="1700" dirty="0" smtClean="0">
                <a:latin typeface="Times New Roman" pitchFamily="18" charset="0"/>
                <a:cs typeface="Times New Roman" pitchFamily="18" charset="0"/>
              </a:rPr>
              <a:t>− 2 </a:t>
            </a:r>
            <a:r>
              <a:rPr lang="vi-VN" sz="1700" dirty="0" smtClean="0">
                <a:latin typeface="Times New Roman" pitchFamily="18" charset="0"/>
                <a:cs typeface="Times New Roman" pitchFamily="18" charset="0"/>
              </a:rPr>
              <a:t>động mạch cảnh trong </a:t>
            </a:r>
            <a:endParaRPr lang="en-US" sz="1700" dirty="0" smtClean="0">
              <a:latin typeface="Times New Roman" pitchFamily="18" charset="0"/>
              <a:cs typeface="Times New Roman" pitchFamily="18" charset="0"/>
            </a:endParaRPr>
          </a:p>
          <a:p>
            <a:pPr marL="274320" lvl="1" indent="0">
              <a:buNone/>
            </a:pPr>
            <a:r>
              <a:rPr lang="vi-VN" sz="1700" dirty="0" smtClean="0">
                <a:latin typeface="Times New Roman" pitchFamily="18" charset="0"/>
                <a:cs typeface="Times New Roman" pitchFamily="18" charset="0"/>
              </a:rPr>
              <a:t>− 2 </a:t>
            </a:r>
            <a:r>
              <a:rPr lang="vi-VN" sz="1700" dirty="0" smtClean="0">
                <a:latin typeface="Times New Roman" pitchFamily="18" charset="0"/>
                <a:cs typeface="Times New Roman" pitchFamily="18" charset="0"/>
              </a:rPr>
              <a:t>động mạch đốt sống, phân bố đối xứng hai bên</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pPr marL="274320" lvl="1" indent="0">
              <a:buNone/>
            </a:pPr>
            <a:endParaRPr lang="en-US" sz="1700" b="1" i="1" dirty="0" smtClean="0">
              <a:latin typeface="Times New Roman" pitchFamily="18" charset="0"/>
              <a:cs typeface="Times New Roman" pitchFamily="18" charset="0"/>
            </a:endParaRPr>
          </a:p>
          <a:p>
            <a:pPr marL="0" indent="0">
              <a:buNone/>
            </a:pPr>
            <a:endParaRPr lang="en-US" sz="1700" dirty="0">
              <a:latin typeface="Times New Roman" pitchFamily="18" charset="0"/>
              <a:cs typeface="Times New Roman" pitchFamily="18" charset="0"/>
            </a:endParaRPr>
          </a:p>
        </p:txBody>
      </p:sp>
      <p:pic>
        <p:nvPicPr>
          <p:cNvPr id="4" name="Picture 3" descr="1278391063_DSA-cac-dong-mach-nao.png"/>
          <p:cNvPicPr>
            <a:picLocks noChangeAspect="1"/>
          </p:cNvPicPr>
          <p:nvPr/>
        </p:nvPicPr>
        <p:blipFill>
          <a:blip r:embed="rId2"/>
          <a:stretch>
            <a:fillRect/>
          </a:stretch>
        </p:blipFill>
        <p:spPr>
          <a:xfrm>
            <a:off x="5809784" y="990600"/>
            <a:ext cx="3334216" cy="544906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oi-chung-mang-nao-200.jpg"/>
          <p:cNvPicPr>
            <a:picLocks noChangeAspect="1"/>
          </p:cNvPicPr>
          <p:nvPr/>
        </p:nvPicPr>
        <p:blipFill>
          <a:blip r:embed="rId2"/>
          <a:stretch>
            <a:fillRect/>
          </a:stretch>
        </p:blipFill>
        <p:spPr>
          <a:xfrm>
            <a:off x="6096000" y="4419600"/>
            <a:ext cx="2438400" cy="2438400"/>
          </a:xfrm>
          <a:prstGeom prst="rect">
            <a:avLst/>
          </a:prstGeom>
        </p:spPr>
      </p:pic>
      <p:pic>
        <p:nvPicPr>
          <p:cNvPr id="4" name="Picture 3" descr="tm.png"/>
          <p:cNvPicPr>
            <a:picLocks noChangeAspect="1"/>
          </p:cNvPicPr>
          <p:nvPr/>
        </p:nvPicPr>
        <p:blipFill>
          <a:blip r:embed="rId3"/>
          <a:stretch>
            <a:fillRect/>
          </a:stretch>
        </p:blipFill>
        <p:spPr>
          <a:xfrm>
            <a:off x="5638800" y="304800"/>
            <a:ext cx="3505200" cy="4477375"/>
          </a:xfrm>
          <a:prstGeom prst="rect">
            <a:avLst/>
          </a:prstGeom>
        </p:spPr>
      </p:pic>
      <p:sp>
        <p:nvSpPr>
          <p:cNvPr id="3" name="Content Placeholder 2"/>
          <p:cNvSpPr>
            <a:spLocks noGrp="1"/>
          </p:cNvSpPr>
          <p:nvPr>
            <p:ph idx="1"/>
          </p:nvPr>
        </p:nvSpPr>
        <p:spPr>
          <a:xfrm>
            <a:off x="152400" y="381000"/>
            <a:ext cx="5562600" cy="6477000"/>
          </a:xfrm>
        </p:spPr>
        <p:txBody>
          <a:bodyPr>
            <a:normAutofit/>
          </a:bodyPr>
          <a:lstStyle/>
          <a:p>
            <a:pPr>
              <a:buNone/>
            </a:pPr>
            <a:r>
              <a:rPr lang="vi-VN" sz="1700" i="1" u="sng" dirty="0" smtClean="0">
                <a:latin typeface="Times New Roman" pitchFamily="18" charset="0"/>
                <a:cs typeface="Times New Roman" pitchFamily="18" charset="0"/>
              </a:rPr>
              <a:t>Tĩnh mạch não </a:t>
            </a:r>
            <a:endParaRPr lang="en-US" sz="1700" i="1" u="sng"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Toàn bộ máu nuôi não trở về tim qua hai hệ thống tĩnh mạch: hệ sâu và hệ nông. </a:t>
            </a:r>
            <a:endParaRPr lang="en-US" sz="1700" dirty="0" smtClean="0">
              <a:latin typeface="Times New Roman" pitchFamily="18" charset="0"/>
              <a:cs typeface="Times New Roman" pitchFamily="18" charset="0"/>
            </a:endParaRPr>
          </a:p>
          <a:p>
            <a:pPr>
              <a:buNone/>
            </a:pPr>
            <a:r>
              <a:rPr lang="en-US"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Hệ tĩnh mạch sâu nhận máu của các tổ chức dưới vỏ não </a:t>
            </a:r>
            <a:endParaRPr lang="en-US" sz="1700" dirty="0" smtClean="0">
              <a:latin typeface="Times New Roman" pitchFamily="18" charset="0"/>
              <a:cs typeface="Times New Roman" pitchFamily="18" charset="0"/>
            </a:endParaRPr>
          </a:p>
          <a:p>
            <a:pPr>
              <a:buNone/>
            </a:pPr>
            <a:r>
              <a:rPr lang="en-US"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Hệ tĩnh mạch nông nhận máu từ các tổ chức vỏ não. </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Các tĩnh mạch hợp nhất lại thành các xoang tĩnh mạch màng cứng đưa máu về tim qua hai tĩnh mạch cảnh trong</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pPr>
              <a:buNone/>
            </a:pPr>
            <a:r>
              <a:rPr lang="vi-VN" sz="2500" dirty="0" smtClean="0">
                <a:latin typeface="Times New Roman" pitchFamily="18" charset="0"/>
                <a:cs typeface="Times New Roman" pitchFamily="18" charset="0"/>
              </a:rPr>
              <a:t>2. Một số hội chứng thần kinh thường gặp </a:t>
            </a:r>
            <a:endParaRPr lang="en-US" sz="2500" dirty="0" smtClean="0">
              <a:latin typeface="Times New Roman" pitchFamily="18" charset="0"/>
              <a:cs typeface="Times New Roman" pitchFamily="18" charset="0"/>
            </a:endParaRPr>
          </a:p>
          <a:p>
            <a:pPr>
              <a:buNone/>
            </a:pPr>
            <a:r>
              <a:rPr lang="en-US" sz="1700" b="1" i="1" dirty="0" smtClean="0">
                <a:latin typeface="Times New Roman" pitchFamily="18" charset="0"/>
                <a:cs typeface="Times New Roman" pitchFamily="18" charset="0"/>
              </a:rPr>
              <a:t> </a:t>
            </a:r>
            <a:r>
              <a:rPr lang="en-US" sz="1700" b="1" i="1" dirty="0" smtClean="0">
                <a:latin typeface="Times New Roman" pitchFamily="18" charset="0"/>
                <a:cs typeface="Times New Roman" pitchFamily="18" charset="0"/>
              </a:rPr>
              <a:t>     </a:t>
            </a:r>
            <a:r>
              <a:rPr lang="vi-VN" sz="1700" b="1" i="1" dirty="0" smtClean="0">
                <a:latin typeface="Times New Roman" pitchFamily="18" charset="0"/>
                <a:cs typeface="Times New Roman" pitchFamily="18" charset="0"/>
              </a:rPr>
              <a:t>2.1 </a:t>
            </a:r>
            <a:r>
              <a:rPr lang="vi-VN" sz="1700" b="1" i="1" dirty="0" smtClean="0">
                <a:latin typeface="Times New Roman" pitchFamily="18" charset="0"/>
                <a:cs typeface="Times New Roman" pitchFamily="18" charset="0"/>
              </a:rPr>
              <a:t>Hội chứng màng não </a:t>
            </a:r>
            <a:endParaRPr lang="en-US" sz="1700" b="1" i="1" dirty="0" smtClean="0">
              <a:latin typeface="Times New Roman" pitchFamily="18" charset="0"/>
              <a:cs typeface="Times New Roman" pitchFamily="18" charset="0"/>
            </a:endParaRPr>
          </a:p>
          <a:p>
            <a:pPr>
              <a:buNone/>
            </a:pPr>
            <a:r>
              <a:rPr lang="en-US" sz="1700" dirty="0" smtClean="0">
                <a:latin typeface="Times New Roman" pitchFamily="18" charset="0"/>
                <a:cs typeface="Times New Roman" pitchFamily="18" charset="0"/>
              </a:rPr>
              <a:t>	</a:t>
            </a:r>
            <a:r>
              <a:rPr lang="en-US" sz="1700" dirty="0" smtClean="0">
                <a:latin typeface="Times New Roman" pitchFamily="18" charset="0"/>
                <a:cs typeface="Times New Roman" pitchFamily="18" charset="0"/>
              </a:rPr>
              <a:t>	</a:t>
            </a:r>
            <a:r>
              <a:rPr lang="vi-VN" sz="1700" i="1" dirty="0" smtClean="0">
                <a:latin typeface="Times New Roman" pitchFamily="18" charset="0"/>
                <a:cs typeface="Times New Roman" pitchFamily="18" charset="0"/>
              </a:rPr>
              <a:t>2.1.1</a:t>
            </a:r>
            <a:r>
              <a:rPr lang="vi-VN" sz="1700" i="1" dirty="0" smtClean="0">
                <a:latin typeface="Times New Roman" pitchFamily="18" charset="0"/>
                <a:cs typeface="Times New Roman" pitchFamily="18" charset="0"/>
              </a:rPr>
              <a:t>. Ðại cương </a:t>
            </a:r>
            <a:endParaRPr lang="en-US" sz="1700" i="1"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Hội chứng màng não do nhiều nguyên nhân gây nên, dù nguyên nhân gì trên lâm sàng đều có một số triệu chứng gộp thành ba nhóm đó là: </a:t>
            </a:r>
            <a:endParaRPr lang="en-US" sz="1700" dirty="0" smtClean="0">
              <a:latin typeface="Times New Roman" pitchFamily="18" charset="0"/>
              <a:cs typeface="Times New Roman" pitchFamily="18" charset="0"/>
            </a:endParaRPr>
          </a:p>
          <a:p>
            <a:pPr>
              <a:buNone/>
            </a:pPr>
            <a:r>
              <a:rPr lang="en-US"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 </a:t>
            </a:r>
            <a:r>
              <a:rPr lang="en-US" sz="1700" dirty="0" smtClean="0">
                <a:latin typeface="Times New Roman" pitchFamily="18" charset="0"/>
                <a:cs typeface="Times New Roman" pitchFamily="18" charset="0"/>
              </a:rPr>
              <a:t>H</a:t>
            </a:r>
            <a:r>
              <a:rPr lang="vi-VN" sz="1700" dirty="0" smtClean="0">
                <a:latin typeface="Times New Roman" pitchFamily="18" charset="0"/>
                <a:cs typeface="Times New Roman" pitchFamily="18" charset="0"/>
              </a:rPr>
              <a:t>ội </a:t>
            </a:r>
            <a:r>
              <a:rPr lang="vi-VN" sz="1700" dirty="0" smtClean="0">
                <a:latin typeface="Times New Roman" pitchFamily="18" charset="0"/>
                <a:cs typeface="Times New Roman" pitchFamily="18" charset="0"/>
              </a:rPr>
              <a:t>chứng kích thích màng não </a:t>
            </a:r>
            <a:endParaRPr lang="en-US" sz="1700" dirty="0" smtClean="0">
              <a:latin typeface="Times New Roman" pitchFamily="18" charset="0"/>
              <a:cs typeface="Times New Roman" pitchFamily="18" charset="0"/>
            </a:endParaRPr>
          </a:p>
          <a:p>
            <a:pPr>
              <a:buNone/>
            </a:pPr>
            <a:r>
              <a:rPr lang="en-US"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 </a:t>
            </a:r>
            <a:r>
              <a:rPr lang="en-US" sz="1700" dirty="0" smtClean="0">
                <a:latin typeface="Times New Roman" pitchFamily="18" charset="0"/>
                <a:cs typeface="Times New Roman" pitchFamily="18" charset="0"/>
              </a:rPr>
              <a:t>H</a:t>
            </a:r>
            <a:r>
              <a:rPr lang="vi-VN" sz="1700" dirty="0" smtClean="0">
                <a:latin typeface="Times New Roman" pitchFamily="18" charset="0"/>
                <a:cs typeface="Times New Roman" pitchFamily="18" charset="0"/>
              </a:rPr>
              <a:t>ội </a:t>
            </a:r>
            <a:r>
              <a:rPr lang="vi-VN" sz="1700" dirty="0" smtClean="0">
                <a:latin typeface="Times New Roman" pitchFamily="18" charset="0"/>
                <a:cs typeface="Times New Roman" pitchFamily="18" charset="0"/>
              </a:rPr>
              <a:t>chứng về dịch não tủy </a:t>
            </a:r>
            <a:endParaRPr lang="en-US" sz="1700" dirty="0" smtClean="0">
              <a:latin typeface="Times New Roman" pitchFamily="18" charset="0"/>
              <a:cs typeface="Times New Roman" pitchFamily="18" charset="0"/>
            </a:endParaRPr>
          </a:p>
          <a:p>
            <a:pPr>
              <a:buNone/>
            </a:pPr>
            <a:r>
              <a:rPr lang="en-US"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 </a:t>
            </a:r>
            <a:r>
              <a:rPr lang="en-US" sz="1700" dirty="0" smtClean="0">
                <a:latin typeface="Times New Roman" pitchFamily="18" charset="0"/>
                <a:cs typeface="Times New Roman" pitchFamily="18" charset="0"/>
              </a:rPr>
              <a:t>C</a:t>
            </a:r>
            <a:r>
              <a:rPr lang="vi-VN" sz="1700" dirty="0" smtClean="0">
                <a:latin typeface="Times New Roman" pitchFamily="18" charset="0"/>
                <a:cs typeface="Times New Roman" pitchFamily="18" charset="0"/>
              </a:rPr>
              <a:t>ác </a:t>
            </a:r>
            <a:r>
              <a:rPr lang="vi-VN" sz="1700" dirty="0" smtClean="0">
                <a:latin typeface="Times New Roman" pitchFamily="18" charset="0"/>
                <a:cs typeface="Times New Roman" pitchFamily="18" charset="0"/>
              </a:rPr>
              <a:t>dấu chứng tổn thương não</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 Ðể quyết định chẩn đoán là dựa vào sự thay đổi về DNT, còn nếu có hội chứng kích thích màng não nhưng DNT bình thường thì không phải là hội chứng màng não, đó là phản ứng màng não.</a:t>
            </a:r>
            <a:endParaRPr lang="en-US" sz="1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5715000" cy="6553200"/>
          </a:xfrm>
        </p:spPr>
        <p:txBody>
          <a:bodyPr>
            <a:normAutofit lnSpcReduction="10000"/>
          </a:bodyPr>
          <a:lstStyle/>
          <a:p>
            <a:pPr>
              <a:buNone/>
            </a:pPr>
            <a:r>
              <a:rPr lang="vi-VN" sz="1700" i="1" dirty="0" smtClean="0">
                <a:latin typeface="Times New Roman" pitchFamily="18" charset="0"/>
                <a:cs typeface="Times New Roman" pitchFamily="18" charset="0"/>
              </a:rPr>
              <a:t>2.1.2. Triệu </a:t>
            </a:r>
            <a:r>
              <a:rPr lang="vi-VN" sz="1700" i="1" dirty="0" smtClean="0">
                <a:latin typeface="Times New Roman" pitchFamily="18" charset="0"/>
                <a:cs typeface="Times New Roman" pitchFamily="18" charset="0"/>
              </a:rPr>
              <a:t>chứng</a:t>
            </a:r>
            <a:endParaRPr lang="en-US" sz="1700" i="1"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u="sng" dirty="0" smtClean="0">
                <a:latin typeface="Times New Roman" pitchFamily="18" charset="0"/>
                <a:cs typeface="Times New Roman" pitchFamily="18" charset="0"/>
              </a:rPr>
              <a:t>A. Hội chứng kích màng não: </a:t>
            </a:r>
            <a:r>
              <a:rPr lang="vi-VN" sz="1700" dirty="0" smtClean="0">
                <a:latin typeface="Times New Roman" pitchFamily="18" charset="0"/>
                <a:cs typeface="Times New Roman" pitchFamily="18" charset="0"/>
              </a:rPr>
              <a:t>gồm triệu chứng cơ năng và thực thể. </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a:t>
            </a:r>
            <a:r>
              <a:rPr lang="vi-VN" sz="1700" dirty="0" smtClean="0">
                <a:latin typeface="Times New Roman" pitchFamily="18" charset="0"/>
                <a:cs typeface="Times New Roman" pitchFamily="18" charset="0"/>
              </a:rPr>
              <a:t>1). Triệu chứng cơ năng: Ðó là tam chứng màng não gồm ba dấu chứng sau: </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Ðau đầu: Thường gặp, đau dữ dội, lan tỏa hoặc khu trú, liên tục nhưng cũng có khi có cơn, tăng lên khi có tiếng động, ánh sáng hay khi cử động đột ngột. </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Nôn vọt: Nôn thành vòi nhất là khi thay đổi tư thế, nôn xong </a:t>
            </a:r>
            <a:r>
              <a:rPr lang="vi-VN" sz="1700" dirty="0" smtClean="0">
                <a:latin typeface="Times New Roman" pitchFamily="18" charset="0"/>
                <a:cs typeface="Times New Roman" pitchFamily="18" charset="0"/>
              </a:rPr>
              <a:t>đ</a:t>
            </a:r>
            <a:r>
              <a:rPr lang="en-US" sz="1700" dirty="0" smtClean="0">
                <a:latin typeface="Times New Roman" pitchFamily="18" charset="0"/>
                <a:cs typeface="Times New Roman" pitchFamily="18" charset="0"/>
              </a:rPr>
              <a:t>ỡ</a:t>
            </a: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đau đầu. </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Táo bón: không kèm chướng bụng, dùng thuốc nhuận tràng không </a:t>
            </a:r>
            <a:r>
              <a:rPr lang="vi-VN" sz="1700" dirty="0" smtClean="0">
                <a:latin typeface="Times New Roman" pitchFamily="18" charset="0"/>
                <a:cs typeface="Times New Roman" pitchFamily="18" charset="0"/>
              </a:rPr>
              <a:t>đ</a:t>
            </a:r>
            <a:r>
              <a:rPr lang="en-US" sz="1700" dirty="0" smtClean="0">
                <a:latin typeface="Times New Roman" pitchFamily="18" charset="0"/>
                <a:cs typeface="Times New Roman" pitchFamily="18" charset="0"/>
              </a:rPr>
              <a:t>ỡ</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(2). Triệu chứng thực thể (triệu chứng kích thích chung) </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Co cứng cơ: </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Tư thế cò súng: Ðầu ngữa ra sau, chân co vào bụng quay vào chổ tối; nếu có là điển hình</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Dấu cứng gáy: Bệnh nhân nằm ngữa, đầu không gối. Thầy thuốc để tay dưới đầu nâng nhẹ lên,bình thường cằm chạm đầu ngực. Nếu có dấu gáy cứng là gáy duỗi cứng, cằm không gập vàongực. Có khi nâng cả ngực lên theo</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Dấu Kernig: Nằm ngữa đầu không gối, chân duỗi thẳng, thầy thuốc luồn tay dưới gót chân vàtừ từ nâng chân lên. Bình thường nâng lên đến trên 700 hai chân vẫn duỗi thẳng. Nếu khi nânglên dưới 700 mà hai chân co lại là Kernig </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 Dấu Brudzinski: trên và dưới</a:t>
            </a:r>
            <a:endParaRPr lang="en-US" sz="1700" dirty="0">
              <a:latin typeface="Times New Roman" pitchFamily="18" charset="0"/>
              <a:cs typeface="Times New Roman" pitchFamily="18" charset="0"/>
            </a:endParaRPr>
          </a:p>
        </p:txBody>
      </p:sp>
      <p:pic>
        <p:nvPicPr>
          <p:cNvPr id="4" name="Picture 3" descr="12.png"/>
          <p:cNvPicPr>
            <a:picLocks noChangeAspect="1"/>
          </p:cNvPicPr>
          <p:nvPr/>
        </p:nvPicPr>
        <p:blipFill>
          <a:blip r:embed="rId2"/>
          <a:stretch>
            <a:fillRect/>
          </a:stretch>
        </p:blipFill>
        <p:spPr>
          <a:xfrm>
            <a:off x="5867399" y="381000"/>
            <a:ext cx="3017765" cy="62484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553200"/>
          </a:xfrm>
        </p:spPr>
        <p:txBody>
          <a:bodyPr>
            <a:normAutofit/>
          </a:bodyPr>
          <a:lstStyle/>
          <a:p>
            <a:pPr>
              <a:buNone/>
            </a:pPr>
            <a:r>
              <a:rPr lang="vi-VN" sz="1700" dirty="0" smtClean="0">
                <a:latin typeface="Times New Roman" pitchFamily="18" charset="0"/>
                <a:cs typeface="Times New Roman" pitchFamily="18" charset="0"/>
              </a:rPr>
              <a:t>− Tăng cảm giác đau toàn thân nên có khi sờ vào, bóp nhẹ đã kêu đau. </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Sợ ánh sáng là do tăng cảm giác đau khi nhìn ra ánh sáng. </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Tăng phản xạ gân xương. </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Rối loạn giao cảm: </a:t>
            </a:r>
            <a:r>
              <a:rPr lang="vi-VN" sz="1700" dirty="0" smtClean="0">
                <a:latin typeface="Times New Roman" pitchFamily="18" charset="0"/>
                <a:cs typeface="Times New Roman" pitchFamily="18" charset="0"/>
              </a:rPr>
              <a:t>Mặt </a:t>
            </a:r>
            <a:r>
              <a:rPr lang="vi-VN" sz="1700" dirty="0" smtClean="0">
                <a:latin typeface="Times New Roman" pitchFamily="18" charset="0"/>
                <a:cs typeface="Times New Roman" pitchFamily="18" charset="0"/>
              </a:rPr>
              <a:t>khi đỏ khi tái</a:t>
            </a: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Vạch màng não (+) khi vạch ở da bụng vạch đỏ </a:t>
            </a:r>
            <a:r>
              <a:rPr lang="vi-VN" sz="1700" dirty="0" smtClean="0">
                <a:latin typeface="Times New Roman" pitchFamily="18" charset="0"/>
                <a:cs typeface="Times New Roman" pitchFamily="18" charset="0"/>
              </a:rPr>
              <a:t>th</a:t>
            </a:r>
            <a:r>
              <a:rPr lang="en-US" sz="1700" dirty="0" smtClean="0">
                <a:latin typeface="Times New Roman" pitchFamily="18" charset="0"/>
                <a:cs typeface="Times New Roman" pitchFamily="18" charset="0"/>
              </a:rPr>
              <a:t>ẫ</a:t>
            </a:r>
            <a:r>
              <a:rPr lang="vi-VN" sz="1700" dirty="0" smtClean="0">
                <a:latin typeface="Times New Roman" pitchFamily="18" charset="0"/>
                <a:cs typeface="Times New Roman" pitchFamily="18" charset="0"/>
              </a:rPr>
              <a:t>m </a:t>
            </a:r>
            <a:r>
              <a:rPr lang="vi-VN" sz="1700" dirty="0" smtClean="0">
                <a:latin typeface="Times New Roman" pitchFamily="18" charset="0"/>
                <a:cs typeface="Times New Roman" pitchFamily="18" charset="0"/>
              </a:rPr>
              <a:t>hơn, lan rộng nơi vạch và giữ lâu, thường trên 1 - 3 phút</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pPr>
              <a:buNone/>
            </a:pPr>
            <a:endParaRPr lang="en-US" sz="1700" dirty="0" smtClean="0">
              <a:latin typeface="Times New Roman" pitchFamily="18" charset="0"/>
              <a:cs typeface="Times New Roman" pitchFamily="18" charset="0"/>
            </a:endParaRPr>
          </a:p>
          <a:p>
            <a:pPr>
              <a:buNone/>
            </a:pPr>
            <a:r>
              <a:rPr lang="vi-VN" sz="1700" u="sng" dirty="0" smtClean="0">
                <a:latin typeface="Times New Roman" pitchFamily="18" charset="0"/>
                <a:cs typeface="Times New Roman" pitchFamily="18" charset="0"/>
              </a:rPr>
              <a:t> </a:t>
            </a:r>
            <a:r>
              <a:rPr lang="vi-VN" sz="1700" u="sng" dirty="0" smtClean="0">
                <a:latin typeface="Times New Roman" pitchFamily="18" charset="0"/>
                <a:cs typeface="Times New Roman" pitchFamily="18" charset="0"/>
              </a:rPr>
              <a:t>B. Những dấu chứng tổn thương não </a:t>
            </a:r>
            <a:r>
              <a:rPr lang="vi-VN" sz="1700" dirty="0" smtClean="0">
                <a:latin typeface="Times New Roman" pitchFamily="18" charset="0"/>
                <a:cs typeface="Times New Roman" pitchFamily="18" charset="0"/>
              </a:rPr>
              <a:t>- không bắt buộc, có thể có một hay nhiều các dấu chứng sau</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a:t>
            </a:r>
            <a:r>
              <a:rPr lang="vi-VN" sz="1700" dirty="0" smtClean="0">
                <a:latin typeface="Times New Roman" pitchFamily="18" charset="0"/>
                <a:cs typeface="Times New Roman" pitchFamily="18" charset="0"/>
              </a:rPr>
              <a:t>1). Rối loạn tinh thần: Lơ mơ đến hôn mê, hoặc mê sảng. </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a:t>
            </a:r>
            <a:r>
              <a:rPr lang="vi-VN" sz="1700" dirty="0" smtClean="0">
                <a:latin typeface="Times New Roman" pitchFamily="18" charset="0"/>
                <a:cs typeface="Times New Roman" pitchFamily="18" charset="0"/>
              </a:rPr>
              <a:t>2).Rối loạn cơ tròn:Bí hay đại tiểu tiện không tự chủ. </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a:t>
            </a:r>
            <a:r>
              <a:rPr lang="vi-VN" sz="1700" dirty="0" smtClean="0">
                <a:latin typeface="Times New Roman" pitchFamily="18" charset="0"/>
                <a:cs typeface="Times New Roman" pitchFamily="18" charset="0"/>
              </a:rPr>
              <a:t>3).Rối loạn vận </a:t>
            </a:r>
            <a:r>
              <a:rPr lang="vi-VN" sz="1700" dirty="0" smtClean="0">
                <a:latin typeface="Times New Roman" pitchFamily="18" charset="0"/>
                <a:cs typeface="Times New Roman" pitchFamily="18" charset="0"/>
              </a:rPr>
              <a:t>động:  </a:t>
            </a:r>
            <a:r>
              <a:rPr lang="vi-VN" sz="1700" dirty="0" smtClean="0">
                <a:latin typeface="Times New Roman" pitchFamily="18" charset="0"/>
                <a:cs typeface="Times New Roman" pitchFamily="18" charset="0"/>
              </a:rPr>
              <a:t>Liệt hoặc tổn thương các dây sọ não. </a:t>
            </a:r>
            <a:r>
              <a:rPr lang="vi-VN" sz="1700" dirty="0" smtClean="0">
                <a:latin typeface="Times New Roman" pitchFamily="18" charset="0"/>
                <a:cs typeface="Times New Roman" pitchFamily="18" charset="0"/>
              </a:rPr>
              <a:t>Ðộng </a:t>
            </a:r>
            <a:r>
              <a:rPr lang="vi-VN" sz="1700" dirty="0" smtClean="0">
                <a:latin typeface="Times New Roman" pitchFamily="18" charset="0"/>
                <a:cs typeface="Times New Roman" pitchFamily="18" charset="0"/>
              </a:rPr>
              <a:t>kinh </a:t>
            </a:r>
            <a:r>
              <a:rPr lang="en-US" sz="1700" dirty="0" smtClean="0">
                <a:latin typeface="Times New Roman" pitchFamily="18" charset="0"/>
                <a:cs typeface="Times New Roman" pitchFamily="18" charset="0"/>
              </a:rPr>
              <a:t>(</a:t>
            </a:r>
            <a:r>
              <a:rPr lang="vi-VN" sz="1700" dirty="0" smtClean="0">
                <a:latin typeface="Times New Roman" pitchFamily="18" charset="0"/>
                <a:cs typeface="Times New Roman" pitchFamily="18" charset="0"/>
              </a:rPr>
              <a:t>nhất </a:t>
            </a:r>
            <a:r>
              <a:rPr lang="vi-VN" sz="1700" dirty="0" smtClean="0">
                <a:latin typeface="Times New Roman" pitchFamily="18" charset="0"/>
                <a:cs typeface="Times New Roman" pitchFamily="18" charset="0"/>
              </a:rPr>
              <a:t>là đối </a:t>
            </a:r>
            <a:r>
              <a:rPr lang="en-US" sz="1700" dirty="0" err="1" smtClean="0">
                <a:latin typeface="Times New Roman" pitchFamily="18" charset="0"/>
                <a:cs typeface="Times New Roman" pitchFamily="18" charset="0"/>
              </a:rPr>
              <a:t>với</a:t>
            </a:r>
            <a:r>
              <a:rPr lang="en-US"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trẻ em</a:t>
            </a:r>
            <a:r>
              <a:rPr lang="en-US" sz="1700" dirty="0" smtClean="0">
                <a:latin typeface="Times New Roman" pitchFamily="18" charset="0"/>
                <a:cs typeface="Times New Roman" pitchFamily="18" charset="0"/>
              </a:rPr>
              <a:t>)</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pPr>
              <a:buNone/>
            </a:pPr>
            <a:endParaRPr lang="en-US" sz="1700" dirty="0" smtClean="0">
              <a:latin typeface="Times New Roman" pitchFamily="18" charset="0"/>
              <a:cs typeface="Times New Roman" pitchFamily="18" charset="0"/>
            </a:endParaRPr>
          </a:p>
          <a:p>
            <a:pPr>
              <a:buNone/>
            </a:pPr>
            <a:r>
              <a:rPr lang="vi-VN" sz="1700" u="sng" dirty="0" smtClean="0">
                <a:latin typeface="Times New Roman" pitchFamily="18" charset="0"/>
                <a:cs typeface="Times New Roman" pitchFamily="18" charset="0"/>
              </a:rPr>
              <a:t>C. Hội chứng về dịch não </a:t>
            </a:r>
            <a:r>
              <a:rPr lang="en-US" sz="1700" u="sng" dirty="0" err="1" smtClean="0">
                <a:latin typeface="Times New Roman" pitchFamily="18" charset="0"/>
                <a:cs typeface="Times New Roman" pitchFamily="18" charset="0"/>
              </a:rPr>
              <a:t>tủy</a:t>
            </a:r>
            <a:r>
              <a:rPr lang="en-US" sz="1700" u="sng" dirty="0" smtClean="0">
                <a:latin typeface="Times New Roman" pitchFamily="18" charset="0"/>
                <a:cs typeface="Times New Roman" pitchFamily="18" charset="0"/>
              </a:rPr>
              <a:t>:</a:t>
            </a:r>
            <a:r>
              <a:rPr lang="en-US" sz="1700" dirty="0" smtClean="0">
                <a:latin typeface="Times New Roman" pitchFamily="18" charset="0"/>
                <a:cs typeface="Times New Roman" pitchFamily="18" charset="0"/>
              </a:rPr>
              <a:t> R</a:t>
            </a:r>
            <a:r>
              <a:rPr lang="vi-VN" sz="1700" dirty="0" smtClean="0">
                <a:latin typeface="Times New Roman" pitchFamily="18" charset="0"/>
                <a:cs typeface="Times New Roman" pitchFamily="18" charset="0"/>
              </a:rPr>
              <a:t>ất </a:t>
            </a:r>
            <a:r>
              <a:rPr lang="vi-VN" sz="1700" dirty="0" smtClean="0">
                <a:latin typeface="Times New Roman" pitchFamily="18" charset="0"/>
                <a:cs typeface="Times New Roman" pitchFamily="18" charset="0"/>
              </a:rPr>
              <a:t>quan trọng để chẩn đoán xác định và chẩn đoán nguyên nhân</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a:t>
            </a:r>
            <a:r>
              <a:rPr lang="vi-VN" sz="1700" dirty="0" smtClean="0">
                <a:latin typeface="Times New Roman" pitchFamily="18" charset="0"/>
                <a:cs typeface="Times New Roman" pitchFamily="18" charset="0"/>
              </a:rPr>
              <a:t>1). </a:t>
            </a:r>
            <a:r>
              <a:rPr lang="en-US" sz="1700" dirty="0" smtClean="0">
                <a:latin typeface="Times New Roman" pitchFamily="18" charset="0"/>
                <a:cs typeface="Times New Roman" pitchFamily="18" charset="0"/>
              </a:rPr>
              <a:t>Á</a:t>
            </a:r>
            <a:r>
              <a:rPr lang="vi-VN" sz="1700" dirty="0" smtClean="0">
                <a:latin typeface="Times New Roman" pitchFamily="18" charset="0"/>
                <a:cs typeface="Times New Roman" pitchFamily="18" charset="0"/>
              </a:rPr>
              <a:t>p </a:t>
            </a:r>
            <a:r>
              <a:rPr lang="vi-VN" sz="1700" dirty="0" smtClean="0">
                <a:latin typeface="Times New Roman" pitchFamily="18" charset="0"/>
                <a:cs typeface="Times New Roman" pitchFamily="18" charset="0"/>
              </a:rPr>
              <a:t>lực thường tăng từ </a:t>
            </a:r>
            <a:r>
              <a:rPr lang="vi-VN" sz="1700" dirty="0" smtClean="0">
                <a:latin typeface="Times New Roman" pitchFamily="18" charset="0"/>
                <a:cs typeface="Times New Roman" pitchFamily="18" charset="0"/>
              </a:rPr>
              <a:t>25</a:t>
            </a:r>
            <a:r>
              <a:rPr lang="en-US" sz="1700" dirty="0" smtClean="0">
                <a:latin typeface="Times New Roman" pitchFamily="18" charset="0"/>
                <a:cs typeface="Times New Roman" pitchFamily="18" charset="0"/>
              </a:rPr>
              <a:t> C</a:t>
            </a:r>
            <a:r>
              <a:rPr lang="vi-VN" sz="1700" dirty="0" smtClean="0">
                <a:latin typeface="Times New Roman" pitchFamily="18" charset="0"/>
                <a:cs typeface="Times New Roman" pitchFamily="18" charset="0"/>
              </a:rPr>
              <a:t>mH20 </a:t>
            </a:r>
            <a:r>
              <a:rPr lang="vi-VN" sz="1700" dirty="0" smtClean="0">
                <a:latin typeface="Times New Roman" pitchFamily="18" charset="0"/>
                <a:cs typeface="Times New Roman" pitchFamily="18" charset="0"/>
              </a:rPr>
              <a:t>trở lên khi chọc dò thắt lưng ở tư thế </a:t>
            </a:r>
            <a:r>
              <a:rPr lang="vi-VN" sz="1700" dirty="0" smtClean="0">
                <a:latin typeface="Times New Roman" pitchFamily="18" charset="0"/>
                <a:cs typeface="Times New Roman" pitchFamily="18" charset="0"/>
              </a:rPr>
              <a:t>nằm</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a:t>
            </a:r>
            <a:r>
              <a:rPr lang="vi-VN" sz="1700" dirty="0" smtClean="0">
                <a:latin typeface="Times New Roman" pitchFamily="18" charset="0"/>
                <a:cs typeface="Times New Roman" pitchFamily="18" charset="0"/>
              </a:rPr>
              <a:t>2). Màu sắc: Bình thường </a:t>
            </a:r>
            <a:r>
              <a:rPr lang="vi-VN" sz="1700" dirty="0" smtClean="0">
                <a:latin typeface="Times New Roman" pitchFamily="18" charset="0"/>
                <a:cs typeface="Times New Roman" pitchFamily="18" charset="0"/>
              </a:rPr>
              <a:t>trong</a:t>
            </a:r>
            <a:r>
              <a:rPr lang="en-US" sz="1700" dirty="0" smtClean="0">
                <a:latin typeface="Times New Roman" pitchFamily="18" charset="0"/>
                <a:cs typeface="Times New Roman" pitchFamily="18" charset="0"/>
              </a:rPr>
              <a:t>.</a:t>
            </a:r>
          </a:p>
          <a:p>
            <a:pPr>
              <a:buNone/>
            </a:pPr>
            <a:r>
              <a:rPr lang="en-US" sz="1700" dirty="0" smtClean="0">
                <a:latin typeface="Times New Roman" pitchFamily="18" charset="0"/>
                <a:cs typeface="Times New Roman" pitchFamily="18" charset="0"/>
              </a:rPr>
              <a:t>(3). </a:t>
            </a:r>
            <a:r>
              <a:rPr lang="en-US" sz="1700" dirty="0" err="1" smtClean="0">
                <a:latin typeface="Times New Roman" pitchFamily="18" charset="0"/>
                <a:cs typeface="Times New Roman" pitchFamily="18" charset="0"/>
              </a:rPr>
              <a:t>Tế</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bào</a:t>
            </a:r>
            <a:r>
              <a:rPr lang="en-US" sz="1700" dirty="0" smtClean="0">
                <a:latin typeface="Times New Roman" pitchFamily="18" charset="0"/>
                <a:cs typeface="Times New Roman" pitchFamily="18" charset="0"/>
              </a:rPr>
              <a:t> vi </a:t>
            </a:r>
            <a:r>
              <a:rPr lang="en-US" sz="1700" dirty="0" err="1" smtClean="0">
                <a:latin typeface="Times New Roman" pitchFamily="18" charset="0"/>
                <a:cs typeface="Times New Roman" pitchFamily="18" charset="0"/>
              </a:rPr>
              <a:t>trùng</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(4). Sinh hóa: Bình thường albumine 14 - 45mg%, glucose 50 - 75mg% (bằng 1/2 hoặc </a:t>
            </a:r>
            <a:r>
              <a:rPr lang="vi-VN" sz="1700" dirty="0" smtClean="0">
                <a:latin typeface="Times New Roman" pitchFamily="18" charset="0"/>
                <a:cs typeface="Times New Roman" pitchFamily="18" charset="0"/>
              </a:rPr>
              <a:t>1/3</a:t>
            </a:r>
            <a:r>
              <a:rPr lang="en-US" sz="1700" dirty="0" smtClean="0">
                <a:latin typeface="Times New Roman" pitchFamily="18" charset="0"/>
                <a:cs typeface="Times New Roman" pitchFamily="18" charset="0"/>
              </a:rPr>
              <a:t>)</a:t>
            </a:r>
          </a:p>
          <a:p>
            <a:pPr>
              <a:buNone/>
            </a:pPr>
            <a:endParaRPr lang="en-US" sz="1700" dirty="0" smtClean="0">
              <a:latin typeface="Times New Roman" pitchFamily="18" charset="0"/>
              <a:cs typeface="Times New Roman" pitchFamily="18" charset="0"/>
            </a:endParaRPr>
          </a:p>
          <a:p>
            <a:pPr>
              <a:buNone/>
            </a:pPr>
            <a:r>
              <a:rPr lang="vi-VN" sz="1700" i="1" dirty="0" smtClean="0">
                <a:latin typeface="Times New Roman" pitchFamily="18" charset="0"/>
                <a:cs typeface="Times New Roman" pitchFamily="18" charset="0"/>
              </a:rPr>
              <a:t>2.1.3. Thể lâm </a:t>
            </a:r>
            <a:r>
              <a:rPr lang="vi-VN" sz="1700" i="1" dirty="0" smtClean="0">
                <a:latin typeface="Times New Roman" pitchFamily="18" charset="0"/>
                <a:cs typeface="Times New Roman" pitchFamily="18" charset="0"/>
              </a:rPr>
              <a:t>sàng</a:t>
            </a:r>
            <a:endParaRPr lang="en-US" sz="1700" i="1"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a:t>
            </a:r>
            <a:r>
              <a:rPr lang="vi-VN" sz="1700" dirty="0" smtClean="0">
                <a:latin typeface="Times New Roman" pitchFamily="18" charset="0"/>
                <a:cs typeface="Times New Roman" pitchFamily="18" charset="0"/>
              </a:rPr>
              <a:t>1). Thể điển hình: Hội chứng màng não có đầy đủ các triệu chứng cơ năng, thực thể và biến đổi dịch não tủy như đã nêu trên. </a:t>
            </a:r>
            <a:endParaRPr lang="en-US" sz="1700" dirty="0" smtClean="0">
              <a:latin typeface="Times New Roman" pitchFamily="18" charset="0"/>
              <a:cs typeface="Times New Roman" pitchFamily="18" charset="0"/>
            </a:endParaRPr>
          </a:p>
          <a:p>
            <a:pPr>
              <a:buNone/>
            </a:pPr>
            <a:endParaRPr lang="en-US" sz="1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553200"/>
          </a:xfrm>
        </p:spPr>
        <p:txBody>
          <a:bodyPr>
            <a:normAutofit/>
          </a:bodyPr>
          <a:lstStyle/>
          <a:p>
            <a:pPr>
              <a:buNone/>
            </a:pPr>
            <a:r>
              <a:rPr lang="vi-VN" sz="1700" dirty="0" smtClean="0">
                <a:latin typeface="Times New Roman" pitchFamily="18" charset="0"/>
                <a:cs typeface="Times New Roman" pitchFamily="18" charset="0"/>
              </a:rPr>
              <a:t>(2). Thể không điển </a:t>
            </a:r>
            <a:r>
              <a:rPr lang="vi-VN" sz="1700" dirty="0" smtClean="0">
                <a:latin typeface="Times New Roman" pitchFamily="18" charset="0"/>
                <a:cs typeface="Times New Roman" pitchFamily="18" charset="0"/>
              </a:rPr>
              <a:t>hình</a:t>
            </a:r>
            <a:endParaRPr lang="en-US" sz="1700" dirty="0" smtClean="0">
              <a:latin typeface="Times New Roman" pitchFamily="18" charset="0"/>
              <a:cs typeface="Times New Roman" pitchFamily="18" charset="0"/>
            </a:endParaRPr>
          </a:p>
          <a:p>
            <a:pPr>
              <a:buNone/>
            </a:pPr>
            <a:endParaRPr lang="en-US" sz="1700" dirty="0" smtClean="0">
              <a:latin typeface="Times New Roman" pitchFamily="18" charset="0"/>
              <a:cs typeface="Times New Roman" pitchFamily="18" charset="0"/>
            </a:endParaRPr>
          </a:p>
          <a:p>
            <a:pPr>
              <a:buNone/>
            </a:pPr>
            <a:endParaRPr lang="en-US" sz="1700" dirty="0" smtClean="0">
              <a:latin typeface="Times New Roman" pitchFamily="18" charset="0"/>
              <a:cs typeface="Times New Roman" pitchFamily="18" charset="0"/>
            </a:endParaRPr>
          </a:p>
          <a:p>
            <a:pPr>
              <a:buNone/>
            </a:pPr>
            <a:endParaRPr lang="en-US" sz="1700" dirty="0" smtClean="0">
              <a:latin typeface="Times New Roman" pitchFamily="18" charset="0"/>
              <a:cs typeface="Times New Roman" pitchFamily="18" charset="0"/>
            </a:endParaRPr>
          </a:p>
          <a:p>
            <a:pPr>
              <a:buNone/>
            </a:pPr>
            <a:endParaRPr lang="en-US" sz="1700" dirty="0" smtClean="0">
              <a:latin typeface="Times New Roman" pitchFamily="18" charset="0"/>
              <a:cs typeface="Times New Roman" pitchFamily="18" charset="0"/>
            </a:endParaRPr>
          </a:p>
          <a:p>
            <a:pPr>
              <a:buNone/>
            </a:pPr>
            <a:endParaRPr lang="en-US" sz="1700" dirty="0" smtClean="0">
              <a:latin typeface="Times New Roman" pitchFamily="18" charset="0"/>
              <a:cs typeface="Times New Roman" pitchFamily="18" charset="0"/>
            </a:endParaRPr>
          </a:p>
          <a:p>
            <a:pPr>
              <a:buNone/>
            </a:pPr>
            <a:endParaRPr lang="en-US" sz="1700" dirty="0" smtClean="0">
              <a:latin typeface="Times New Roman" pitchFamily="18" charset="0"/>
              <a:cs typeface="Times New Roman" pitchFamily="18" charset="0"/>
            </a:endParaRPr>
          </a:p>
          <a:p>
            <a:pPr>
              <a:buNone/>
            </a:pPr>
            <a:endParaRPr lang="en-US" sz="1700" dirty="0" smtClean="0">
              <a:latin typeface="Times New Roman" pitchFamily="18" charset="0"/>
              <a:cs typeface="Times New Roman" pitchFamily="18" charset="0"/>
            </a:endParaRPr>
          </a:p>
          <a:p>
            <a:pPr>
              <a:buNone/>
            </a:pPr>
            <a:endParaRPr lang="en-US" sz="1700" dirty="0" smtClean="0">
              <a:latin typeface="Times New Roman" pitchFamily="18" charset="0"/>
              <a:cs typeface="Times New Roman" pitchFamily="18" charset="0"/>
            </a:endParaRPr>
          </a:p>
          <a:p>
            <a:pPr>
              <a:buNone/>
            </a:pPr>
            <a:endParaRPr lang="en-US" sz="1700" dirty="0" smtClean="0">
              <a:latin typeface="Times New Roman" pitchFamily="18" charset="0"/>
              <a:cs typeface="Times New Roman" pitchFamily="18" charset="0"/>
            </a:endParaRPr>
          </a:p>
          <a:p>
            <a:pPr>
              <a:buNone/>
            </a:pPr>
            <a:endParaRPr lang="en-US" sz="1700" dirty="0" smtClean="0">
              <a:latin typeface="Times New Roman" pitchFamily="18" charset="0"/>
              <a:cs typeface="Times New Roman" pitchFamily="18" charset="0"/>
            </a:endParaRPr>
          </a:p>
          <a:p>
            <a:pPr>
              <a:buNone/>
            </a:pPr>
            <a:endParaRPr lang="en-US" sz="1700" dirty="0" smtClean="0">
              <a:latin typeface="Times New Roman" pitchFamily="18" charset="0"/>
              <a:cs typeface="Times New Roman" pitchFamily="18" charset="0"/>
            </a:endParaRPr>
          </a:p>
          <a:p>
            <a:pPr>
              <a:buNone/>
            </a:pPr>
            <a:r>
              <a:rPr lang="vi-VN" sz="1700" i="1" dirty="0" smtClean="0">
                <a:latin typeface="Times New Roman" pitchFamily="18" charset="0"/>
                <a:cs typeface="Times New Roman" pitchFamily="18" charset="0"/>
              </a:rPr>
              <a:t>2.1.4. Chẩn đoán phân biệt </a:t>
            </a:r>
            <a:endParaRPr lang="en-US" sz="1700" i="1" dirty="0" smtClean="0">
              <a:latin typeface="Times New Roman" pitchFamily="18" charset="0"/>
              <a:cs typeface="Times New Roman" pitchFamily="18" charset="0"/>
            </a:endParaRPr>
          </a:p>
          <a:p>
            <a:pPr>
              <a:buNone/>
            </a:pPr>
            <a:r>
              <a:rPr lang="en-US" sz="1700" dirty="0" smtClean="0">
                <a:latin typeface="Times New Roman" pitchFamily="18" charset="0"/>
                <a:cs typeface="Times New Roman" pitchFamily="18" charset="0"/>
              </a:rPr>
              <a:t>(1). </a:t>
            </a:r>
            <a:r>
              <a:rPr lang="en-US" sz="1700" dirty="0" err="1" smtClean="0">
                <a:latin typeface="Times New Roman" pitchFamily="18" charset="0"/>
                <a:cs typeface="Times New Roman" pitchFamily="18" charset="0"/>
              </a:rPr>
              <a:t>Phản</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ứng</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màng</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não</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Cũng</a:t>
            </a:r>
            <a:r>
              <a:rPr lang="en-US" sz="1700" dirty="0" smtClean="0">
                <a:latin typeface="Times New Roman" pitchFamily="18" charset="0"/>
                <a:cs typeface="Times New Roman" pitchFamily="18" charset="0"/>
              </a:rPr>
              <a:t> có </a:t>
            </a:r>
            <a:r>
              <a:rPr lang="en-US" sz="1700" dirty="0" err="1" smtClean="0">
                <a:latin typeface="Times New Roman" pitchFamily="18" charset="0"/>
                <a:cs typeface="Times New Roman" pitchFamily="18" charset="0"/>
              </a:rPr>
              <a:t>các</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triệu</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chứng</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lâm</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sàng</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như</a:t>
            </a:r>
            <a:r>
              <a:rPr lang="en-US" sz="1700" dirty="0" smtClean="0">
                <a:latin typeface="Times New Roman" pitchFamily="18" charset="0"/>
                <a:cs typeface="Times New Roman" pitchFamily="18" charset="0"/>
              </a:rPr>
              <a:t> HC </a:t>
            </a:r>
            <a:r>
              <a:rPr lang="en-US" sz="1700" dirty="0" err="1" smtClean="0">
                <a:latin typeface="Times New Roman" pitchFamily="18" charset="0"/>
                <a:cs typeface="Times New Roman" pitchFamily="18" charset="0"/>
              </a:rPr>
              <a:t>màng</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não</a:t>
            </a:r>
            <a:r>
              <a:rPr lang="en-US" sz="1700" dirty="0" smtClean="0">
                <a:latin typeface="Times New Roman" pitchFamily="18" charset="0"/>
                <a:cs typeface="Times New Roman" pitchFamily="18" charset="0"/>
              </a:rPr>
              <a:t>)</a:t>
            </a:r>
          </a:p>
          <a:p>
            <a:pPr>
              <a:buNone/>
            </a:pPr>
            <a:r>
              <a:rPr lang="vi-VN" sz="1700" dirty="0" smtClean="0">
                <a:latin typeface="Times New Roman" pitchFamily="18" charset="0"/>
                <a:cs typeface="Times New Roman" pitchFamily="18" charset="0"/>
              </a:rPr>
              <a:t>− </a:t>
            </a:r>
            <a:r>
              <a:rPr lang="en-US" sz="1700" dirty="0" smtClean="0">
                <a:latin typeface="Times New Roman" pitchFamily="18" charset="0"/>
                <a:cs typeface="Times New Roman" pitchFamily="18" charset="0"/>
              </a:rPr>
              <a:t>T</a:t>
            </a:r>
            <a:r>
              <a:rPr lang="vi-VN" sz="1700" dirty="0" smtClean="0">
                <a:latin typeface="Times New Roman" pitchFamily="18" charset="0"/>
                <a:cs typeface="Times New Roman" pitchFamily="18" charset="0"/>
              </a:rPr>
              <a:t>rong </a:t>
            </a:r>
            <a:r>
              <a:rPr lang="vi-VN" sz="1700" dirty="0" smtClean="0">
                <a:latin typeface="Times New Roman" pitchFamily="18" charset="0"/>
                <a:cs typeface="Times New Roman" pitchFamily="18" charset="0"/>
              </a:rPr>
              <a:t>phản ứng màng não không có sự biến đổi của thành phần dịch não tủy (có thể làm lại nhiều lần để tránh bỏ sót viêm màng não giai đoạn đầu). </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en-US" sz="1700" dirty="0" smtClean="0">
                <a:latin typeface="Times New Roman" pitchFamily="18" charset="0"/>
                <a:cs typeface="Times New Roman" pitchFamily="18" charset="0"/>
              </a:rPr>
              <a:t>H</a:t>
            </a:r>
            <a:r>
              <a:rPr lang="vi-VN" sz="1700" dirty="0" smtClean="0">
                <a:latin typeface="Times New Roman" pitchFamily="18" charset="0"/>
                <a:cs typeface="Times New Roman" pitchFamily="18" charset="0"/>
              </a:rPr>
              <a:t>ay </a:t>
            </a:r>
            <a:r>
              <a:rPr lang="vi-VN" sz="1700" dirty="0" smtClean="0">
                <a:latin typeface="Times New Roman" pitchFamily="18" charset="0"/>
                <a:cs typeface="Times New Roman" pitchFamily="18" charset="0"/>
              </a:rPr>
              <a:t>gặp ở trẻ em trong bệnh lý nhiễm độc. Trong phản ứng màng não sau khi chọc hút khoảng 10ml dịch não tủy, triệu chứng lâm sàng được cải thiện rõ</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(2). Một số trường hợp giả màng não</a:t>
            </a:r>
            <a:r>
              <a:rPr lang="vi-VN"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pPr>
              <a:buNone/>
            </a:pPr>
            <a:r>
              <a:rPr lang="vi-VN" sz="170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 Do đau cơ, đau cột sống, đau xương, một số trường </a:t>
            </a:r>
            <a:r>
              <a:rPr lang="vi-VN" sz="1700" dirty="0" smtClean="0">
                <a:latin typeface="Times New Roman" pitchFamily="18" charset="0"/>
                <a:cs typeface="Times New Roman" pitchFamily="18" charset="0"/>
              </a:rPr>
              <a:t>h</a:t>
            </a:r>
            <a:r>
              <a:rPr lang="en-US" sz="1700" dirty="0" smtClean="0">
                <a:latin typeface="Times New Roman" pitchFamily="18" charset="0"/>
                <a:cs typeface="Times New Roman" pitchFamily="18" charset="0"/>
              </a:rPr>
              <a:t>ợ</a:t>
            </a:r>
            <a:r>
              <a:rPr lang="vi-VN" sz="1700" dirty="0" smtClean="0">
                <a:latin typeface="Times New Roman" pitchFamily="18" charset="0"/>
                <a:cs typeface="Times New Roman" pitchFamily="18" charset="0"/>
              </a:rPr>
              <a:t>p </a:t>
            </a:r>
            <a:r>
              <a:rPr lang="vi-VN" sz="1700" dirty="0" smtClean="0">
                <a:latin typeface="Times New Roman" pitchFamily="18" charset="0"/>
                <a:cs typeface="Times New Roman" pitchFamily="18" charset="0"/>
              </a:rPr>
              <a:t>nhiễm virus, viêm khớp, viêm xương hoặc chấn thương vùng cột sống cổ.</a:t>
            </a:r>
            <a:endParaRPr lang="en-US" sz="1700" dirty="0" smtClean="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52400" y="609600"/>
          <a:ext cx="8763000" cy="3429000"/>
        </p:xfrm>
        <a:graphic>
          <a:graphicData uri="http://schemas.openxmlformats.org/drawingml/2006/table">
            <a:tbl>
              <a:tblPr firstRow="1" bandRow="1">
                <a:tableStyleId>{5C22544A-7EE6-4342-B048-85BDC9FD1C3A}</a:tableStyleId>
              </a:tblPr>
              <a:tblGrid>
                <a:gridCol w="1676400"/>
                <a:gridCol w="7086600"/>
              </a:tblGrid>
              <a:tr h="370840">
                <a:tc>
                  <a:txBody>
                    <a:bodyPr/>
                    <a:lstStyle/>
                    <a:p>
                      <a:r>
                        <a:rPr lang="en-US" sz="1700" dirty="0" err="1" smtClean="0">
                          <a:latin typeface="Times New Roman" pitchFamily="18" charset="0"/>
                          <a:cs typeface="Times New Roman" pitchFamily="18" charset="0"/>
                        </a:rPr>
                        <a:t>Đối</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tượng</a:t>
                      </a:r>
                      <a:endParaRPr lang="en-US" sz="1700" dirty="0">
                        <a:latin typeface="Times New Roman" pitchFamily="18" charset="0"/>
                        <a:cs typeface="Times New Roman" pitchFamily="18" charset="0"/>
                      </a:endParaRPr>
                    </a:p>
                  </a:txBody>
                  <a:tcPr/>
                </a:tc>
                <a:tc>
                  <a:txBody>
                    <a:bodyPr/>
                    <a:lstStyle/>
                    <a:p>
                      <a:r>
                        <a:rPr lang="en-US" sz="1700" dirty="0" err="1" smtClean="0">
                          <a:latin typeface="Times New Roman" pitchFamily="18" charset="0"/>
                          <a:cs typeface="Times New Roman" pitchFamily="18" charset="0"/>
                        </a:rPr>
                        <a:t>Triệu</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chứng</a:t>
                      </a:r>
                      <a:endParaRPr lang="en-US" sz="1700" dirty="0">
                        <a:latin typeface="Times New Roman" pitchFamily="18" charset="0"/>
                        <a:cs typeface="Times New Roman" pitchFamily="18" charset="0"/>
                      </a:endParaRPr>
                    </a:p>
                  </a:txBody>
                  <a:tcPr/>
                </a:tc>
              </a:tr>
              <a:tr h="619760">
                <a:tc>
                  <a:txBody>
                    <a:bodyPr/>
                    <a:lstStyle/>
                    <a:p>
                      <a:r>
                        <a:rPr lang="en-US" sz="1700" dirty="0" err="1" smtClean="0">
                          <a:latin typeface="Times New Roman" pitchFamily="18" charset="0"/>
                          <a:cs typeface="Times New Roman" pitchFamily="18" charset="0"/>
                        </a:rPr>
                        <a:t>Tre</a:t>
                      </a:r>
                      <a:r>
                        <a:rPr lang="en-US" sz="1700" dirty="0" smtClean="0">
                          <a:latin typeface="Times New Roman" pitchFamily="18" charset="0"/>
                          <a:cs typeface="Times New Roman" pitchFamily="18" charset="0"/>
                        </a:rPr>
                        <a:t>̉</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đang</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còn</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bu</a:t>
                      </a:r>
                      <a:r>
                        <a:rPr lang="en-US" sz="1700" baseline="0" dirty="0" smtClean="0">
                          <a:latin typeface="Times New Roman" pitchFamily="18" charset="0"/>
                          <a:cs typeface="Times New Roman" pitchFamily="18" charset="0"/>
                        </a:rPr>
                        <a:t>́</a:t>
                      </a:r>
                      <a:endParaRPr lang="en-US" sz="1700" dirty="0">
                        <a:latin typeface="Times New Roman" pitchFamily="18" charset="0"/>
                        <a:cs typeface="Times New Roman" pitchFamily="18" charset="0"/>
                      </a:endParaRPr>
                    </a:p>
                  </a:txBody>
                  <a:tcPr/>
                </a:tc>
                <a:tc>
                  <a:txBody>
                    <a:bodyPr/>
                    <a:lstStyle/>
                    <a:p>
                      <a:r>
                        <a:rPr lang="en-US" sz="1700" dirty="0" err="1" smtClean="0">
                          <a:latin typeface="Times New Roman" pitchFamily="18" charset="0"/>
                          <a:cs typeface="Times New Roman" pitchFamily="18" charset="0"/>
                        </a:rPr>
                        <a:t>Thóp</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phồng</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đầu</a:t>
                      </a:r>
                      <a:r>
                        <a:rPr lang="en-US" sz="1700" baseline="0" dirty="0" smtClean="0">
                          <a:latin typeface="Times New Roman" pitchFamily="18" charset="0"/>
                          <a:cs typeface="Times New Roman" pitchFamily="18" charset="0"/>
                        </a:rPr>
                        <a:t> to </a:t>
                      </a:r>
                      <a:r>
                        <a:rPr lang="en-US" sz="1700" baseline="0" dirty="0" err="1" smtClean="0">
                          <a:latin typeface="Times New Roman" pitchFamily="18" charset="0"/>
                          <a:cs typeface="Times New Roman" pitchFamily="18" charset="0"/>
                        </a:rPr>
                        <a:t>ro</a:t>
                      </a:r>
                      <a:r>
                        <a:rPr lang="en-US" sz="1700" baseline="0" dirty="0" smtClean="0">
                          <a:latin typeface="Times New Roman" pitchFamily="18" charset="0"/>
                          <a:cs typeface="Times New Roman" pitchFamily="18" charset="0"/>
                        </a:rPr>
                        <a:t>̃, có </a:t>
                      </a:r>
                      <a:r>
                        <a:rPr lang="en-US" sz="1700" baseline="0" dirty="0" err="1" smtClean="0">
                          <a:latin typeface="Times New Roman" pitchFamily="18" charset="0"/>
                          <a:cs typeface="Times New Roman" pitchFamily="18" charset="0"/>
                        </a:rPr>
                        <a:t>thê</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gặp</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động</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kinh</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Dấu</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hiệu</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kích</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thích</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màng</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não</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không</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ro</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Ít</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gặp</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táo</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bón</a:t>
                      </a:r>
                      <a:r>
                        <a:rPr lang="en-US" sz="1700" baseline="0" dirty="0" smtClean="0">
                          <a:latin typeface="Times New Roman" pitchFamily="18" charset="0"/>
                          <a:cs typeface="Times New Roman" pitchFamily="18" charset="0"/>
                        </a:rPr>
                        <a:t>, có </a:t>
                      </a:r>
                      <a:r>
                        <a:rPr lang="en-US" sz="1700" baseline="0" dirty="0" err="1" smtClean="0">
                          <a:latin typeface="Times New Roman" pitchFamily="18" charset="0"/>
                          <a:cs typeface="Times New Roman" pitchFamily="18" charset="0"/>
                        </a:rPr>
                        <a:t>thê</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gặp</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tiêu</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chảy</a:t>
                      </a:r>
                      <a:r>
                        <a:rPr lang="en-US" sz="1700" baseline="0" dirty="0" smtClean="0">
                          <a:latin typeface="Times New Roman" pitchFamily="18" charset="0"/>
                          <a:cs typeface="Times New Roman" pitchFamily="18" charset="0"/>
                        </a:rPr>
                        <a:t>.</a:t>
                      </a:r>
                      <a:endParaRPr lang="en-US" sz="1700" dirty="0">
                        <a:latin typeface="Times New Roman" pitchFamily="18" charset="0"/>
                        <a:cs typeface="Times New Roman" pitchFamily="18" charset="0"/>
                      </a:endParaRPr>
                    </a:p>
                  </a:txBody>
                  <a:tcPr/>
                </a:tc>
              </a:tr>
              <a:tr h="370840">
                <a:tc>
                  <a:txBody>
                    <a:bodyPr/>
                    <a:lstStyle/>
                    <a:p>
                      <a:r>
                        <a:rPr lang="en-US" sz="1700" dirty="0" err="1" smtClean="0">
                          <a:latin typeface="Times New Roman" pitchFamily="18" charset="0"/>
                          <a:cs typeface="Times New Roman" pitchFamily="18" charset="0"/>
                        </a:rPr>
                        <a:t>Người</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gia</a:t>
                      </a:r>
                      <a:r>
                        <a:rPr lang="en-US" sz="1700" baseline="0" dirty="0" smtClean="0">
                          <a:latin typeface="Times New Roman" pitchFamily="18" charset="0"/>
                          <a:cs typeface="Times New Roman" pitchFamily="18" charset="0"/>
                        </a:rPr>
                        <a:t>̀</a:t>
                      </a:r>
                      <a:endParaRPr lang="en-US" sz="1700" dirty="0">
                        <a:latin typeface="Times New Roman" pitchFamily="18" charset="0"/>
                        <a:cs typeface="Times New Roman" pitchFamily="18" charset="0"/>
                      </a:endParaRPr>
                    </a:p>
                  </a:txBody>
                  <a:tcPr/>
                </a:tc>
                <a:tc>
                  <a:txBody>
                    <a:bodyPr/>
                    <a:lstStyle/>
                    <a:p>
                      <a:r>
                        <a:rPr lang="en-US" sz="1700" dirty="0" err="1" smtClean="0">
                          <a:latin typeface="Times New Roman" pitchFamily="18" charset="0"/>
                          <a:cs typeface="Times New Roman" pitchFamily="18" charset="0"/>
                        </a:rPr>
                        <a:t>Đau</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đầu</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nôn</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rối</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loạn</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tâm</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thần</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mất</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ngu</a:t>
                      </a:r>
                      <a:r>
                        <a:rPr lang="en-US" sz="1700" baseline="0" dirty="0" smtClean="0">
                          <a:latin typeface="Times New Roman" pitchFamily="18" charset="0"/>
                          <a:cs typeface="Times New Roman" pitchFamily="18" charset="0"/>
                        </a:rPr>
                        <a:t>̉, hay </a:t>
                      </a:r>
                      <a:r>
                        <a:rPr lang="en-US" sz="1700" baseline="0" dirty="0" err="1" smtClean="0">
                          <a:latin typeface="Times New Roman" pitchFamily="18" charset="0"/>
                          <a:cs typeface="Times New Roman" pitchFamily="18" charset="0"/>
                        </a:rPr>
                        <a:t>quên</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lu</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lẫn</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thay</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đổi</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tính</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tình</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Dấu</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hiệu</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màng</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não</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không</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ro</a:t>
                      </a:r>
                      <a:r>
                        <a:rPr lang="en-US" sz="1700" baseline="0" dirty="0" smtClean="0">
                          <a:latin typeface="Times New Roman" pitchFamily="18" charset="0"/>
                          <a:cs typeface="Times New Roman" pitchFamily="18" charset="0"/>
                        </a:rPr>
                        <a:t>̃.</a:t>
                      </a:r>
                      <a:endParaRPr lang="en-US" sz="1700" dirty="0">
                        <a:latin typeface="Times New Roman" pitchFamily="18" charset="0"/>
                        <a:cs typeface="Times New Roman" pitchFamily="18" charset="0"/>
                      </a:endParaRPr>
                    </a:p>
                  </a:txBody>
                  <a:tcPr/>
                </a:tc>
              </a:tr>
              <a:tr h="370840">
                <a:tc>
                  <a:txBody>
                    <a:bodyPr/>
                    <a:lstStyle/>
                    <a:p>
                      <a:r>
                        <a:rPr lang="en-US" sz="1700" dirty="0" err="1" smtClean="0">
                          <a:latin typeface="Times New Roman" pitchFamily="18" charset="0"/>
                          <a:cs typeface="Times New Roman" pitchFamily="18" charset="0"/>
                        </a:rPr>
                        <a:t>Bệnh</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nhân</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hôn</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mê</a:t>
                      </a:r>
                      <a:endParaRPr lang="en-US" sz="1700" dirty="0">
                        <a:latin typeface="Times New Roman" pitchFamily="18" charset="0"/>
                        <a:cs typeface="Times New Roman" pitchFamily="18" charset="0"/>
                      </a:endParaRPr>
                    </a:p>
                  </a:txBody>
                  <a:tcPr/>
                </a:tc>
                <a:tc>
                  <a:txBody>
                    <a:bodyPr/>
                    <a:lstStyle/>
                    <a:p>
                      <a:r>
                        <a:rPr lang="vi-VN" sz="1700" dirty="0" smtClean="0">
                          <a:latin typeface="Times New Roman" pitchFamily="18" charset="0"/>
                          <a:cs typeface="Times New Roman" pitchFamily="18" charset="0"/>
                        </a:rPr>
                        <a:t>Các triệu chứng thực thể không điển hình, cần hỏi tỉ mỉ quá trình bệnh, các triệu chứng cơ năng để hướng chẩn đoán</a:t>
                      </a:r>
                      <a:endParaRPr lang="en-US" sz="1700" dirty="0">
                        <a:latin typeface="Times New Roman" pitchFamily="18" charset="0"/>
                        <a:cs typeface="Times New Roman" pitchFamily="18" charset="0"/>
                      </a:endParaRPr>
                    </a:p>
                  </a:txBody>
                  <a:tcPr/>
                </a:tc>
              </a:tr>
              <a:tr h="370840">
                <a:tc>
                  <a:txBody>
                    <a:bodyPr/>
                    <a:lstStyle/>
                    <a:p>
                      <a:r>
                        <a:rPr lang="en-US" sz="1700" dirty="0" err="1" smtClean="0">
                          <a:latin typeface="Times New Roman" pitchFamily="18" charset="0"/>
                          <a:cs typeface="Times New Roman" pitchFamily="18" charset="0"/>
                        </a:rPr>
                        <a:t>Viêm</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màng</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não</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mất</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đầu</a:t>
                      </a:r>
                      <a:endParaRPr lang="en-US" sz="1700" dirty="0">
                        <a:latin typeface="Times New Roman" pitchFamily="18" charset="0"/>
                        <a:cs typeface="Times New Roman" pitchFamily="18" charset="0"/>
                      </a:endParaRPr>
                    </a:p>
                  </a:txBody>
                  <a:tcPr/>
                </a:tc>
                <a:tc>
                  <a:txBody>
                    <a:bodyPr/>
                    <a:lstStyle/>
                    <a:p>
                      <a:r>
                        <a:rPr lang="en-US" sz="1700" dirty="0" err="1" smtClean="0">
                          <a:latin typeface="Times New Roman" pitchFamily="18" charset="0"/>
                          <a:cs typeface="Times New Roman" pitchFamily="18" charset="0"/>
                        </a:rPr>
                        <a:t>Các</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triệu</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chứng</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thực</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thê</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kín</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đáo</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hoặc</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không</a:t>
                      </a:r>
                      <a:r>
                        <a:rPr lang="en-US" sz="1700" baseline="0" dirty="0" smtClean="0">
                          <a:latin typeface="Times New Roman" pitchFamily="18" charset="0"/>
                          <a:cs typeface="Times New Roman" pitchFamily="18" charset="0"/>
                        </a:rPr>
                        <a:t> có.</a:t>
                      </a:r>
                      <a:endParaRPr lang="en-US" sz="1700" dirty="0">
                        <a:latin typeface="Times New Roman" pitchFamily="18" charset="0"/>
                        <a:cs typeface="Times New Roman" pitchFamily="18" charset="0"/>
                      </a:endParaRPr>
                    </a:p>
                  </a:txBody>
                  <a:tcPr/>
                </a:tc>
              </a:tr>
              <a:tr h="370840">
                <a:tc>
                  <a:txBody>
                    <a:bodyPr/>
                    <a:lstStyle/>
                    <a:p>
                      <a:r>
                        <a:rPr lang="en-US" sz="1700" dirty="0" smtClean="0">
                          <a:latin typeface="Times New Roman" pitchFamily="18" charset="0"/>
                          <a:cs typeface="Times New Roman" pitchFamily="18" charset="0"/>
                        </a:rPr>
                        <a:t>HC </a:t>
                      </a:r>
                      <a:r>
                        <a:rPr lang="en-US" sz="1700" dirty="0" err="1" smtClean="0">
                          <a:latin typeface="Times New Roman" pitchFamily="18" charset="0"/>
                          <a:cs typeface="Times New Roman" pitchFamily="18" charset="0"/>
                        </a:rPr>
                        <a:t>màng</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não</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phối</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hợp</a:t>
                      </a:r>
                      <a:r>
                        <a:rPr lang="en-US" sz="1700" baseline="0" dirty="0" smtClean="0">
                          <a:latin typeface="Times New Roman" pitchFamily="18" charset="0"/>
                          <a:cs typeface="Times New Roman" pitchFamily="18" charset="0"/>
                        </a:rPr>
                        <a:t> </a:t>
                      </a:r>
                      <a:endParaRPr lang="en-US" sz="1700" dirty="0">
                        <a:latin typeface="Times New Roman" pitchFamily="18" charset="0"/>
                        <a:cs typeface="Times New Roman" pitchFamily="18" charset="0"/>
                      </a:endParaRPr>
                    </a:p>
                  </a:txBody>
                  <a:tcPr/>
                </a:tc>
                <a:tc>
                  <a:txBody>
                    <a:bodyPr/>
                    <a:lstStyle/>
                    <a:p>
                      <a:r>
                        <a:rPr lang="en-US" sz="1700" dirty="0" err="1" smtClean="0">
                          <a:latin typeface="Times New Roman" pitchFamily="18" charset="0"/>
                          <a:cs typeface="Times New Roman" pitchFamily="18" charset="0"/>
                        </a:rPr>
                        <a:t>Cần</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phải</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chụp</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cắt</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lớp</a:t>
                      </a:r>
                      <a:r>
                        <a:rPr lang="en-US" sz="1700" baseline="0" dirty="0" smtClean="0">
                          <a:latin typeface="Times New Roman" pitchFamily="18" charset="0"/>
                          <a:cs typeface="Times New Roman" pitchFamily="18" charset="0"/>
                        </a:rPr>
                        <a:t> vi </a:t>
                      </a:r>
                      <a:r>
                        <a:rPr lang="en-US" sz="1700" baseline="0" dirty="0" err="1" smtClean="0">
                          <a:latin typeface="Times New Roman" pitchFamily="18" charset="0"/>
                          <a:cs typeface="Times New Roman" pitchFamily="18" charset="0"/>
                        </a:rPr>
                        <a:t>tính</a:t>
                      </a:r>
                      <a:r>
                        <a:rPr lang="en-US" sz="1700" baseline="0" dirty="0" smtClean="0">
                          <a:latin typeface="Times New Roman" pitchFamily="18" charset="0"/>
                          <a:cs typeface="Times New Roman" pitchFamily="18" charset="0"/>
                        </a:rPr>
                        <a:t> hay </a:t>
                      </a:r>
                      <a:r>
                        <a:rPr lang="en-US" sz="1700" baseline="0" dirty="0" err="1" smtClean="0">
                          <a:latin typeface="Times New Roman" pitchFamily="18" charset="0"/>
                          <a:cs typeface="Times New Roman" pitchFamily="18" charset="0"/>
                        </a:rPr>
                        <a:t>chụp</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cộng</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hưởng</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tư</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não</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va</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xét</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nghiệm</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dịch</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não</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tủy</a:t>
                      </a:r>
                      <a:r>
                        <a:rPr lang="en-US" sz="1700" baseline="0" dirty="0" smtClean="0">
                          <a:latin typeface="Times New Roman" pitchFamily="18" charset="0"/>
                          <a:cs typeface="Times New Roman" pitchFamily="18" charset="0"/>
                        </a:rPr>
                        <a:t>.</a:t>
                      </a:r>
                      <a:endParaRPr lang="en-US" sz="17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807</TotalTime>
  <Words>2085</Words>
  <Application>Microsoft Office PowerPoint</Application>
  <PresentationFormat>On-screen Show (4:3)</PresentationFormat>
  <Paragraphs>271</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Clarity</vt:lpstr>
      <vt:lpstr>ĐẠI CƯƠNG BỆNH LÝ HỆ THẦN KINH</vt:lpstr>
      <vt:lpstr>1. Sơ lược giải phẫu sinh lý hệ thần kinh</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94</cp:revision>
  <dcterms:created xsi:type="dcterms:W3CDTF">2017-02-25T15:33:59Z</dcterms:created>
  <dcterms:modified xsi:type="dcterms:W3CDTF">2017-04-03T10:30:34Z</dcterms:modified>
</cp:coreProperties>
</file>