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71" r:id="rId10"/>
    <p:sldId id="264" r:id="rId11"/>
    <p:sldId id="265" r:id="rId12"/>
    <p:sldId id="266" r:id="rId13"/>
    <p:sldId id="267" r:id="rId14"/>
    <p:sldId id="268"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41" autoAdjust="0"/>
    <p:restoredTop sz="94660"/>
  </p:normalViewPr>
  <p:slideViewPr>
    <p:cSldViewPr>
      <p:cViewPr>
        <p:scale>
          <a:sx n="71" d="100"/>
          <a:sy n="71" d="100"/>
        </p:scale>
        <p:origin x="-1332" y="-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C1B21B-E567-4500-89FA-5620348D2A65}" type="datetimeFigureOut">
              <a:rPr lang="vi-VN" smtClean="0"/>
              <a:pPr/>
              <a:t>27/03/2017</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45E6C5-F9F3-4475-A29A-7A4315653676}" type="slidenum">
              <a:rPr lang="vi-VN" smtClean="0"/>
              <a:pPr/>
              <a:t>‹#›</a:t>
            </a:fld>
            <a:endParaRPr lang="vi-VN"/>
          </a:p>
        </p:txBody>
      </p:sp>
    </p:spTree>
    <p:extLst>
      <p:ext uri="{BB962C8B-B14F-4D97-AF65-F5344CB8AC3E}">
        <p14:creationId xmlns:p14="http://schemas.microsoft.com/office/powerpoint/2010/main" xmlns="" val="2724107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8C45E6C5-F9F3-4475-A29A-7A4315653676}" type="slidenum">
              <a:rPr lang="vi-VN" smtClean="0"/>
              <a:pPr/>
              <a:t>3</a:t>
            </a:fld>
            <a:endParaRPr lang="vi-VN"/>
          </a:p>
        </p:txBody>
      </p:sp>
    </p:spTree>
    <p:extLst>
      <p:ext uri="{BB962C8B-B14F-4D97-AF65-F5344CB8AC3E}">
        <p14:creationId xmlns:p14="http://schemas.microsoft.com/office/powerpoint/2010/main" xmlns="" val="1658272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2B2A0-CA3B-43D3-9EA6-9D245B4711DF}" type="datetimeFigureOut">
              <a:rPr lang="en-US" smtClean="0"/>
              <a:pPr/>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0AEDB-CB57-4D71-A426-F0F07914D621}"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42B2A0-CA3B-43D3-9EA6-9D245B4711DF}" type="datetimeFigureOut">
              <a:rPr lang="en-US" smtClean="0"/>
              <a:pPr/>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0AEDB-CB57-4D71-A426-F0F07914D6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2B2A0-CA3B-43D3-9EA6-9D245B4711DF}" type="datetimeFigureOut">
              <a:rPr lang="en-US" smtClean="0"/>
              <a:pPr/>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0AEDB-CB57-4D71-A426-F0F07914D6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42B2A0-CA3B-43D3-9EA6-9D245B4711DF}" type="datetimeFigureOut">
              <a:rPr lang="en-US" smtClean="0"/>
              <a:pPr/>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0AEDB-CB57-4D71-A426-F0F07914D6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2B2A0-CA3B-43D3-9EA6-9D245B4711DF}" type="datetimeFigureOut">
              <a:rPr lang="en-US" smtClean="0"/>
              <a:pPr/>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0AEDB-CB57-4D71-A426-F0F07914D621}"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2B2A0-CA3B-43D3-9EA6-9D245B4711DF}" type="datetimeFigureOut">
              <a:rPr lang="en-US" smtClean="0"/>
              <a:pPr/>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0AEDB-CB57-4D71-A426-F0F07914D6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2B2A0-CA3B-43D3-9EA6-9D245B4711DF}" type="datetimeFigureOut">
              <a:rPr lang="en-US" smtClean="0"/>
              <a:pPr/>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0AEDB-CB57-4D71-A426-F0F07914D621}"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42B2A0-CA3B-43D3-9EA6-9D245B4711DF}" type="datetimeFigureOut">
              <a:rPr lang="en-US" smtClean="0"/>
              <a:pPr/>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0AEDB-CB57-4D71-A426-F0F07914D6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2B2A0-CA3B-43D3-9EA6-9D245B4711DF}" type="datetimeFigureOut">
              <a:rPr lang="en-US" smtClean="0"/>
              <a:pPr/>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0AEDB-CB57-4D71-A426-F0F07914D6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42B2A0-CA3B-43D3-9EA6-9D245B4711DF}" type="datetimeFigureOut">
              <a:rPr lang="en-US" smtClean="0"/>
              <a:pPr/>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0AEDB-CB57-4D71-A426-F0F07914D621}"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42B2A0-CA3B-43D3-9EA6-9D245B4711DF}" type="datetimeFigureOut">
              <a:rPr lang="en-US" smtClean="0"/>
              <a:pPr/>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0AEDB-CB57-4D71-A426-F0F07914D6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342B2A0-CA3B-43D3-9EA6-9D245B4711DF}" type="datetimeFigureOut">
              <a:rPr lang="en-US" smtClean="0"/>
              <a:pPr/>
              <a:t>3/27/2017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150AEDB-CB57-4D71-A426-F0F07914D6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hyperlink" Target="http://www.mim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0"/>
            <a:ext cx="7772400" cy="1371599"/>
          </a:xfrm>
        </p:spPr>
        <p:txBody>
          <a:bodyPr/>
          <a:lstStyle/>
          <a:p>
            <a:pPr algn="ctr"/>
            <a:r>
              <a:rPr lang="en-US" dirty="0" err="1" smtClean="0">
                <a:latin typeface="Times New Roman" pitchFamily="18" charset="0"/>
                <a:cs typeface="Times New Roman" pitchFamily="18" charset="0"/>
              </a:rPr>
              <a:t>Viêm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gan</a:t>
            </a:r>
            <a:r>
              <a:rPr lang="en-US" dirty="0" smtClean="0">
                <a:latin typeface="Times New Roman" pitchFamily="18" charset="0"/>
                <a:cs typeface="Times New Roman" pitchFamily="18" charset="0"/>
              </a:rPr>
              <a:t> do virus</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1485900" y="3429000"/>
            <a:ext cx="6400800" cy="2514600"/>
          </a:xfrm>
        </p:spPr>
        <p:txBody>
          <a:bodyPr>
            <a:normAutofit/>
          </a:bodyPr>
          <a:lstStyle/>
          <a:p>
            <a:pPr algn="r"/>
            <a:r>
              <a:rPr lang="vi-VN" sz="2000" i="1" dirty="0">
                <a:solidFill>
                  <a:schemeClr val="bg1"/>
                </a:solidFill>
                <a:latin typeface="Times New Roman" pitchFamily="18" charset="0"/>
                <a:cs typeface="Times New Roman" pitchFamily="18" charset="0"/>
              </a:rPr>
              <a:t>Nhóm 2</a:t>
            </a:r>
            <a:r>
              <a:rPr lang="vi-VN" sz="2000" dirty="0">
                <a:solidFill>
                  <a:schemeClr val="bg1"/>
                </a:solidFill>
                <a:latin typeface="Times New Roman" pitchFamily="18" charset="0"/>
                <a:cs typeface="Times New Roman" pitchFamily="18" charset="0"/>
              </a:rPr>
              <a:t>.</a:t>
            </a:r>
          </a:p>
          <a:p>
            <a:pPr algn="r"/>
            <a:r>
              <a:rPr lang="vi-VN" sz="2000" dirty="0" smtClean="0">
                <a:solidFill>
                  <a:schemeClr val="bg1"/>
                </a:solidFill>
                <a:latin typeface="Times New Roman" pitchFamily="18" charset="0"/>
                <a:cs typeface="Times New Roman" pitchFamily="18" charset="0"/>
              </a:rPr>
              <a:t>Phan </a:t>
            </a:r>
            <a:r>
              <a:rPr lang="vi-VN" sz="2000" dirty="0">
                <a:solidFill>
                  <a:schemeClr val="bg1"/>
                </a:solidFill>
                <a:latin typeface="Times New Roman" pitchFamily="18" charset="0"/>
                <a:cs typeface="Times New Roman" pitchFamily="18" charset="0"/>
              </a:rPr>
              <a:t>Thị Hoài Thu</a:t>
            </a:r>
          </a:p>
          <a:p>
            <a:pPr algn="r"/>
            <a:r>
              <a:rPr lang="vi-VN" sz="2000" dirty="0">
                <a:solidFill>
                  <a:schemeClr val="bg1"/>
                </a:solidFill>
                <a:latin typeface="Times New Roman" pitchFamily="18" charset="0"/>
                <a:cs typeface="Times New Roman" pitchFamily="18" charset="0"/>
              </a:rPr>
              <a:t>Nguyễn Thị Diệu Hằng</a:t>
            </a:r>
          </a:p>
          <a:p>
            <a:pPr algn="r"/>
            <a:r>
              <a:rPr lang="vi-VN" sz="2000" dirty="0">
                <a:solidFill>
                  <a:schemeClr val="bg1"/>
                </a:solidFill>
                <a:latin typeface="Times New Roman" pitchFamily="18" charset="0"/>
                <a:cs typeface="Times New Roman" pitchFamily="18" charset="0"/>
              </a:rPr>
              <a:t>Nguyễn Quốc Huy</a:t>
            </a:r>
          </a:p>
          <a:p>
            <a:pPr algn="r"/>
            <a:r>
              <a:rPr lang="vi-VN" sz="2000" dirty="0">
                <a:solidFill>
                  <a:schemeClr val="bg1"/>
                </a:solidFill>
                <a:latin typeface="Times New Roman" pitchFamily="18" charset="0"/>
                <a:cs typeface="Times New Roman" pitchFamily="18" charset="0"/>
              </a:rPr>
              <a:t>Vũ Thị Mỹ </a:t>
            </a:r>
            <a:r>
              <a:rPr lang="vi-VN" sz="2000" dirty="0" smtClean="0">
                <a:solidFill>
                  <a:schemeClr val="bg1"/>
                </a:solidFill>
                <a:latin typeface="Times New Roman" pitchFamily="18" charset="0"/>
                <a:cs typeface="Times New Roman" pitchFamily="18" charset="0"/>
              </a:rPr>
              <a:t>Yên</a:t>
            </a:r>
            <a:endParaRPr lang="en-US" sz="2000" dirty="0" smtClean="0">
              <a:solidFill>
                <a:schemeClr val="bg1"/>
              </a:solidFill>
              <a:latin typeface="Times New Roman" pitchFamily="18" charset="0"/>
              <a:cs typeface="Times New Roman" pitchFamily="18" charset="0"/>
            </a:endParaRPr>
          </a:p>
          <a:p>
            <a:pPr algn="r"/>
            <a:r>
              <a:rPr lang="vi-VN" sz="2000" dirty="0">
                <a:solidFill>
                  <a:schemeClr val="bg1"/>
                </a:solidFill>
                <a:latin typeface="Times New Roman" pitchFamily="18" charset="0"/>
                <a:cs typeface="Times New Roman" pitchFamily="18" charset="0"/>
              </a:rPr>
              <a:t>Nguyễn Thị Quỳnh Trang</a:t>
            </a:r>
          </a:p>
          <a:p>
            <a:pPr algn="r"/>
            <a:endParaRPr lang="vi-VN" sz="2000" dirty="0">
              <a:solidFill>
                <a:schemeClr val="bg1"/>
              </a:solidFill>
              <a:latin typeface="Times New Roman" pitchFamily="18" charset="0"/>
              <a:cs typeface="Times New Roman" pitchFamily="18" charset="0"/>
            </a:endParaRPr>
          </a:p>
          <a:p>
            <a:pPr algn="r"/>
            <a:endParaRPr lang="en-US" sz="2000" dirty="0">
              <a:solidFill>
                <a:schemeClr val="bg1"/>
              </a:solidFill>
              <a:latin typeface="Times New Roman" pitchFamily="18" charset="0"/>
              <a:cs typeface="Times New Roman" pitchFamily="18" charset="0"/>
            </a:endParaRPr>
          </a:p>
        </p:txBody>
      </p:sp>
      <p:sp>
        <p:nvSpPr>
          <p:cNvPr id="4" name="TextBox 3"/>
          <p:cNvSpPr txBox="1"/>
          <p:nvPr/>
        </p:nvSpPr>
        <p:spPr>
          <a:xfrm>
            <a:off x="1219200" y="609600"/>
            <a:ext cx="6934200" cy="646331"/>
          </a:xfrm>
          <a:prstGeom prst="rect">
            <a:avLst/>
          </a:prstGeom>
          <a:noFill/>
        </p:spPr>
        <p:txBody>
          <a:bodyPr wrap="square" rtlCol="0">
            <a:spAutoFit/>
          </a:bodyPr>
          <a:lstStyle/>
          <a:p>
            <a:pPr algn="ctr"/>
            <a:r>
              <a:rPr lang="vi-VN" dirty="0">
                <a:solidFill>
                  <a:schemeClr val="tx2"/>
                </a:solidFill>
                <a:latin typeface="+mj-lt"/>
              </a:rPr>
              <a:t>TRƯỜNG ĐẠI HỌC DUY TÂN</a:t>
            </a:r>
          </a:p>
          <a:p>
            <a:pPr algn="ctr"/>
            <a:r>
              <a:rPr lang="vi-VN" dirty="0">
                <a:solidFill>
                  <a:schemeClr val="tx2"/>
                </a:solidFill>
                <a:latin typeface="+mj-lt"/>
              </a:rPr>
              <a:t>KHOA DƯỢC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686800" cy="6324600"/>
          </a:xfrm>
        </p:spPr>
        <p:txBody>
          <a:bodyPr>
            <a:normAutofit/>
          </a:bodyPr>
          <a:lstStyle/>
          <a:p>
            <a:pPr marL="0" indent="0">
              <a:buNone/>
            </a:pPr>
            <a:r>
              <a:rPr lang="vi-VN" dirty="0">
                <a:latin typeface="Times New Roman" pitchFamily="18" charset="0"/>
                <a:cs typeface="Times New Roman" pitchFamily="18" charset="0"/>
              </a:rPr>
              <a:t>4.2 Điều trị và dự phòng với từng </a:t>
            </a:r>
            <a:r>
              <a:rPr lang="vi-VN" dirty="0" smtClean="0">
                <a:latin typeface="Times New Roman" pitchFamily="18" charset="0"/>
                <a:cs typeface="Times New Roman" pitchFamily="18" charset="0"/>
              </a:rPr>
              <a:t>loại</a:t>
            </a:r>
            <a:endParaRPr lang="en-US" dirty="0" smtClean="0">
              <a:latin typeface="Times New Roman" pitchFamily="18" charset="0"/>
              <a:cs typeface="Times New Roman" pitchFamily="18" charset="0"/>
            </a:endParaRPr>
          </a:p>
          <a:p>
            <a:pPr marL="0" indent="0">
              <a:buNone/>
            </a:pPr>
            <a:r>
              <a:rPr lang="vi-VN" sz="1900" dirty="0" smtClean="0">
                <a:latin typeface="Times New Roman" pitchFamily="18" charset="0"/>
                <a:cs typeface="Times New Roman" pitchFamily="18" charset="0"/>
              </a:rPr>
              <a:t>4.2.1 </a:t>
            </a:r>
            <a:r>
              <a:rPr lang="vi-VN" sz="1900" dirty="0">
                <a:latin typeface="Times New Roman" pitchFamily="18" charset="0"/>
                <a:cs typeface="Times New Roman" pitchFamily="18" charset="0"/>
              </a:rPr>
              <a:t>Viêm gan A và </a:t>
            </a:r>
            <a:r>
              <a:rPr lang="vi-VN" sz="1900" dirty="0" smtClean="0">
                <a:latin typeface="Times New Roman" pitchFamily="18" charset="0"/>
                <a:cs typeface="Times New Roman" pitchFamily="18" charset="0"/>
              </a:rPr>
              <a:t>E</a:t>
            </a:r>
            <a:endParaRPr lang="en-US" sz="1900" dirty="0" smtClean="0">
              <a:latin typeface="Times New Roman" pitchFamily="18" charset="0"/>
              <a:cs typeface="Times New Roman" pitchFamily="18" charset="0"/>
            </a:endParaRPr>
          </a:p>
          <a:p>
            <a:pPr marL="0" indent="0">
              <a:buNone/>
            </a:pPr>
            <a:r>
              <a:rPr lang="vi-VN" sz="1900" dirty="0" smtClean="0">
                <a:latin typeface="Times New Roman" pitchFamily="18" charset="0"/>
                <a:cs typeface="Times New Roman" pitchFamily="18" charset="0"/>
              </a:rPr>
              <a:t> </a:t>
            </a:r>
            <a:r>
              <a:rPr lang="vi-VN" sz="1900" dirty="0">
                <a:latin typeface="Times New Roman" pitchFamily="18" charset="0"/>
                <a:cs typeface="Times New Roman" pitchFamily="18" charset="0"/>
              </a:rPr>
              <a:t>‒ Chủ yếu là điều trị triệu chứng. </a:t>
            </a:r>
            <a:endParaRPr lang="en-US" sz="1900" dirty="0" smtClean="0">
              <a:latin typeface="Times New Roman" pitchFamily="18" charset="0"/>
              <a:cs typeface="Times New Roman" pitchFamily="18" charset="0"/>
            </a:endParaRPr>
          </a:p>
          <a:p>
            <a:pPr marL="0" indent="0">
              <a:buNone/>
            </a:pPr>
            <a:r>
              <a:rPr lang="vi-VN" sz="1900" dirty="0" smtClean="0">
                <a:latin typeface="Times New Roman" pitchFamily="18" charset="0"/>
                <a:cs typeface="Times New Roman" pitchFamily="18" charset="0"/>
              </a:rPr>
              <a:t>‒ </a:t>
            </a:r>
            <a:r>
              <a:rPr lang="vi-VN" sz="1900" dirty="0">
                <a:latin typeface="Times New Roman" pitchFamily="18" charset="0"/>
                <a:cs typeface="Times New Roman" pitchFamily="18" charset="0"/>
              </a:rPr>
              <a:t>Phòng bệnh khẩn cấp bằng Gammaglobulin miễn dịch, hiệu quả bảo vệ chỉ được 4-6 tháng. Vacxin bất hoạt bằng Formalin (Havrix) cho hiệu quả dự phòng nhưng chưa được sử dụng rộng </a:t>
            </a:r>
            <a:r>
              <a:rPr lang="vi-VN" sz="1900" dirty="0" smtClean="0">
                <a:latin typeface="Times New Roman" pitchFamily="18" charset="0"/>
                <a:cs typeface="Times New Roman" pitchFamily="18" charset="0"/>
              </a:rPr>
              <a:t>rãi. </a:t>
            </a:r>
            <a:endParaRPr lang="en-US" sz="1900" dirty="0" smtClean="0">
              <a:latin typeface="Times New Roman" pitchFamily="18" charset="0"/>
              <a:cs typeface="Times New Roman" pitchFamily="18" charset="0"/>
            </a:endParaRPr>
          </a:p>
          <a:p>
            <a:pPr marL="0" indent="0">
              <a:buNone/>
            </a:pPr>
            <a:r>
              <a:rPr lang="vi-VN" sz="1900" dirty="0" smtClean="0">
                <a:latin typeface="Times New Roman" pitchFamily="18" charset="0"/>
                <a:cs typeface="Times New Roman" pitchFamily="18" charset="0"/>
              </a:rPr>
              <a:t>‒ </a:t>
            </a:r>
            <a:r>
              <a:rPr lang="vi-VN" sz="1900" dirty="0">
                <a:latin typeface="Times New Roman" pitchFamily="18" charset="0"/>
                <a:cs typeface="Times New Roman" pitchFamily="18" charset="0"/>
              </a:rPr>
              <a:t>Đã có vaccin tiêm phòng viêm gan virus E nhưng chưa được phổ biến rộng rãi. </a:t>
            </a:r>
            <a:endParaRPr lang="en-US" sz="1900" dirty="0" smtClean="0">
              <a:latin typeface="Times New Roman" pitchFamily="18" charset="0"/>
              <a:cs typeface="Times New Roman" pitchFamily="18" charset="0"/>
            </a:endParaRPr>
          </a:p>
          <a:p>
            <a:pPr marL="0" indent="0">
              <a:buNone/>
            </a:pPr>
            <a:r>
              <a:rPr lang="vi-VN" sz="1900" dirty="0" smtClean="0">
                <a:latin typeface="Times New Roman" pitchFamily="18" charset="0"/>
                <a:cs typeface="Times New Roman" pitchFamily="18" charset="0"/>
              </a:rPr>
              <a:t>4.2.2 </a:t>
            </a:r>
            <a:r>
              <a:rPr lang="vi-VN" sz="1900" dirty="0">
                <a:latin typeface="Times New Roman" pitchFamily="18" charset="0"/>
                <a:cs typeface="Times New Roman" pitchFamily="18" charset="0"/>
              </a:rPr>
              <a:t>Viêm gan B Điều </a:t>
            </a:r>
            <a:r>
              <a:rPr lang="vi-VN" sz="1900" dirty="0" smtClean="0">
                <a:latin typeface="Times New Roman" pitchFamily="18" charset="0"/>
                <a:cs typeface="Times New Roman" pitchFamily="18" charset="0"/>
              </a:rPr>
              <a:t>tr</a:t>
            </a:r>
            <a:r>
              <a:rPr lang="en-US" sz="1900" dirty="0" smtClean="0">
                <a:latin typeface="Times New Roman" pitchFamily="18" charset="0"/>
                <a:cs typeface="Times New Roman" pitchFamily="18" charset="0"/>
              </a:rPr>
              <a:t>ị</a:t>
            </a:r>
          </a:p>
          <a:p>
            <a:pPr marL="0" indent="0">
              <a:buNone/>
            </a:pPr>
            <a:r>
              <a:rPr lang="vi-VN" sz="1900" dirty="0" smtClean="0">
                <a:latin typeface="Times New Roman" pitchFamily="18" charset="0"/>
                <a:cs typeface="Times New Roman" pitchFamily="18" charset="0"/>
              </a:rPr>
              <a:t>a</a:t>
            </a:r>
            <a:r>
              <a:rPr lang="vi-VN" sz="1900" dirty="0">
                <a:latin typeface="Times New Roman" pitchFamily="18" charset="0"/>
                <a:cs typeface="Times New Roman" pitchFamily="18" charset="0"/>
              </a:rPr>
              <a:t>) Chỉ định điều trị khi</a:t>
            </a:r>
            <a:r>
              <a:rPr lang="vi-VN" sz="1900" dirty="0" smtClean="0">
                <a:latin typeface="Times New Roman" pitchFamily="18" charset="0"/>
                <a:cs typeface="Times New Roman" pitchFamily="18" charset="0"/>
              </a:rPr>
              <a:t>:</a:t>
            </a:r>
            <a:endParaRPr lang="en-US" sz="1900" dirty="0" smtClean="0">
              <a:latin typeface="Times New Roman" pitchFamily="18" charset="0"/>
              <a:cs typeface="Times New Roman" pitchFamily="18" charset="0"/>
            </a:endParaRPr>
          </a:p>
          <a:p>
            <a:pPr marL="0" indent="0">
              <a:buNone/>
            </a:pPr>
            <a:r>
              <a:rPr lang="vi-VN" sz="1900" dirty="0" smtClean="0">
                <a:latin typeface="Times New Roman" pitchFamily="18" charset="0"/>
                <a:cs typeface="Times New Roman" pitchFamily="18" charset="0"/>
              </a:rPr>
              <a:t> </a:t>
            </a:r>
            <a:r>
              <a:rPr lang="vi-VN" sz="1900" dirty="0">
                <a:latin typeface="Times New Roman" pitchFamily="18" charset="0"/>
                <a:cs typeface="Times New Roman" pitchFamily="18" charset="0"/>
              </a:rPr>
              <a:t>‒ ALT tăng trên 2 lần giá trị bình thường hoặc có bằng chứng xác nhận có xơ hóa gan tiến triển/xơ gan bất kể ALT ở mức nào</a:t>
            </a:r>
            <a:r>
              <a:rPr lang="vi-VN" sz="1900" dirty="0" smtClean="0">
                <a:latin typeface="Times New Roman" pitchFamily="18" charset="0"/>
                <a:cs typeface="Times New Roman" pitchFamily="18" charset="0"/>
              </a:rPr>
              <a:t>.</a:t>
            </a:r>
            <a:endParaRPr lang="en-US" sz="1900" dirty="0" smtClean="0">
              <a:latin typeface="Times New Roman" pitchFamily="18" charset="0"/>
              <a:cs typeface="Times New Roman" pitchFamily="18" charset="0"/>
            </a:endParaRPr>
          </a:p>
          <a:p>
            <a:pPr marL="0" indent="0">
              <a:buNone/>
            </a:pPr>
            <a:r>
              <a:rPr lang="vi-VN" sz="1900" dirty="0" smtClean="0">
                <a:latin typeface="Times New Roman" pitchFamily="18" charset="0"/>
                <a:cs typeface="Times New Roman" pitchFamily="18" charset="0"/>
              </a:rPr>
              <a:t>‒ </a:t>
            </a:r>
            <a:r>
              <a:rPr lang="vi-VN" sz="1900" dirty="0">
                <a:latin typeface="Times New Roman" pitchFamily="18" charset="0"/>
                <a:cs typeface="Times New Roman" pitchFamily="18" charset="0"/>
              </a:rPr>
              <a:t>HBV-DNA ≥ 105 copies/ml (20.000 IU/ml) nếu HBeAg (+) hoặc HBVDNA ≥ 104 copies/ml (2.000 IU/ml) nếu HBeAg (-). </a:t>
            </a:r>
            <a:endParaRPr lang="en-US" sz="1900" dirty="0" smtClean="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918" y="533400"/>
            <a:ext cx="8234082" cy="5867400"/>
          </a:xfrm>
        </p:spPr>
        <p:txBody>
          <a:bodyPr/>
          <a:lstStyle/>
          <a:p>
            <a:pPr marL="0" indent="0">
              <a:buNone/>
            </a:pPr>
            <a:r>
              <a:rPr lang="vi-VN" sz="1800" dirty="0">
                <a:latin typeface="Times New Roman" pitchFamily="18" charset="0"/>
                <a:cs typeface="Times New Roman" pitchFamily="18" charset="0"/>
              </a:rPr>
              <a:t>b) Điều trị cụ thể: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Thuốc điều trị: </a:t>
            </a: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Tenofovir </a:t>
            </a:r>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Lamivudine </a:t>
            </a:r>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Adefovir </a:t>
            </a: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Peg–IFN</a:t>
            </a:r>
            <a:r>
              <a:rPr lang="el-GR" sz="1800" dirty="0">
                <a:latin typeface="Times New Roman" pitchFamily="18" charset="0"/>
                <a:cs typeface="Times New Roman" pitchFamily="18" charset="0"/>
              </a:rPr>
              <a:t>α, </a:t>
            </a:r>
            <a:r>
              <a:rPr lang="vi-VN" sz="1800" dirty="0">
                <a:latin typeface="Times New Roman" pitchFamily="18" charset="0"/>
                <a:cs typeface="Times New Roman" pitchFamily="18" charset="0"/>
              </a:rPr>
              <a:t>IFN</a:t>
            </a:r>
            <a:r>
              <a:rPr lang="el-GR" sz="1800" dirty="0" smtClean="0">
                <a:latin typeface="Times New Roman" pitchFamily="18" charset="0"/>
                <a:cs typeface="Times New Roman" pitchFamily="18" charset="0"/>
              </a:rPr>
              <a:t>α</a:t>
            </a:r>
            <a:endParaRPr lang="en-US" sz="1800" dirty="0" smtClean="0">
              <a:latin typeface="Times New Roman" pitchFamily="18" charset="0"/>
              <a:cs typeface="Times New Roman" pitchFamily="18" charset="0"/>
            </a:endParaRPr>
          </a:p>
          <a:p>
            <a:pPr marL="0" indent="0">
              <a:buNone/>
            </a:pPr>
            <a:endParaRPr lang="en-US" sz="1800" dirty="0" smtClean="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Tenofovir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300mg</a:t>
            </a:r>
            <a:r>
              <a:rPr lang="en-US" sz="1800" dirty="0">
                <a:latin typeface="Times New Roman" pitchFamily="18" charset="0"/>
                <a:cs typeface="Times New Roman" pitchFamily="18" charset="0"/>
              </a:rPr>
              <a:t>/</a:t>
            </a:r>
            <a:r>
              <a:rPr lang="en-US" sz="1800" dirty="0" err="1">
                <a:latin typeface="Times New Roman" pitchFamily="18" charset="0"/>
                <a:cs typeface="Times New Roman" pitchFamily="18" charset="0"/>
              </a:rPr>
              <a:t>ngày</a:t>
            </a:r>
            <a:r>
              <a:rPr lang="en-US" sz="1800" dirty="0" smtClean="0">
                <a:latin typeface="Times New Roman" pitchFamily="18" charset="0"/>
                <a:cs typeface="Times New Roman" pitchFamily="18" charset="0"/>
              </a:rPr>
              <a:t>)</a:t>
            </a:r>
          </a:p>
          <a:p>
            <a:pPr marL="0" indent="0">
              <a:buNone/>
            </a:pP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entecavir</a:t>
            </a:r>
            <a:r>
              <a:rPr lang="en-US" sz="1800" dirty="0">
                <a:latin typeface="Times New Roman" pitchFamily="18" charset="0"/>
                <a:cs typeface="Times New Roman" pitchFamily="18" charset="0"/>
              </a:rPr>
              <a:t> (0,5 mg/</a:t>
            </a:r>
            <a:r>
              <a:rPr lang="en-US" sz="1800" dirty="0" err="1">
                <a:latin typeface="Times New Roman" pitchFamily="18" charset="0"/>
                <a:cs typeface="Times New Roman" pitchFamily="18" charset="0"/>
              </a:rPr>
              <a:t>ngày</a:t>
            </a:r>
            <a:r>
              <a:rPr lang="en-US" sz="1800" dirty="0" smtClean="0">
                <a:latin typeface="Times New Roman" pitchFamily="18" charset="0"/>
                <a:cs typeface="Times New Roman" pitchFamily="18" charset="0"/>
              </a:rPr>
              <a:t>).</a:t>
            </a:r>
          </a:p>
          <a:p>
            <a:pPr marL="0" indent="0">
              <a:buNone/>
            </a:pPr>
            <a:endParaRPr lang="en-US" sz="1800" dirty="0">
              <a:latin typeface="Times New Roman" pitchFamily="18" charset="0"/>
              <a:cs typeface="Times New Roman" pitchFamily="18" charset="0"/>
            </a:endParaRPr>
          </a:p>
          <a:p>
            <a:pPr marL="0" indent="0">
              <a:buNone/>
            </a:pPr>
            <a:endParaRPr lang="en-US" sz="1800" dirty="0" smtClean="0">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a:p>
            <a:pPr marL="0" indent="0">
              <a:buNone/>
            </a:pPr>
            <a:endParaRPr lang="en-US" sz="1800" dirty="0" smtClean="0">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a:p>
            <a:pPr marL="0" indent="0">
              <a:buNone/>
            </a:pPr>
            <a:endParaRPr lang="en-US" sz="1800" dirty="0" smtClean="0">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a:p>
            <a:pPr marL="0" indent="0">
              <a:buNone/>
            </a:pPr>
            <a:endParaRPr lang="en-US" sz="1800" dirty="0" smtClean="0">
              <a:latin typeface="Times New Roman" pitchFamily="18" charset="0"/>
              <a:cs typeface="Times New Roman" pitchFamily="18" charset="0"/>
            </a:endParaRPr>
          </a:p>
          <a:p>
            <a:pPr marL="0" indent="0">
              <a:buNone/>
            </a:pPr>
            <a:r>
              <a:rPr lang="vi-VN" sz="1800" dirty="0">
                <a:latin typeface="Times New Roman" pitchFamily="18" charset="0"/>
                <a:cs typeface="Times New Roman" pitchFamily="18" charset="0"/>
              </a:rPr>
              <a:t>+ Lamivudine (100mg/ngày) sử </a:t>
            </a:r>
            <a:r>
              <a:rPr lang="vi-VN" sz="1800" dirty="0" smtClean="0">
                <a:latin typeface="Times New Roman" pitchFamily="18" charset="0"/>
                <a:cs typeface="Times New Roman" pitchFamily="18" charset="0"/>
              </a:rPr>
              <a:t>dụng</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cho người bệnh xơ gan mất bù</a:t>
            </a:r>
            <a:r>
              <a:rPr lang="vi-VN"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phụ nữ mang thai</a:t>
            </a:r>
            <a:endParaRPr lang="en-US" sz="1800" dirty="0">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43400" y="3747247"/>
            <a:ext cx="3911693" cy="265355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48200" y="1286435"/>
            <a:ext cx="3175000" cy="2447365"/>
          </a:xfrm>
          <a:prstGeom prst="rect">
            <a:avLst/>
          </a:prstGeom>
        </p:spPr>
      </p:pic>
      <p:sp>
        <p:nvSpPr>
          <p:cNvPr id="5" name="Rectangle 4"/>
          <p:cNvSpPr/>
          <p:nvPr/>
        </p:nvSpPr>
        <p:spPr>
          <a:xfrm>
            <a:off x="1219200" y="2362200"/>
            <a:ext cx="1828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3 864 </a:t>
            </a:r>
            <a:r>
              <a:rPr lang="en-US" b="1" dirty="0" err="1" smtClean="0">
                <a:solidFill>
                  <a:schemeClr val="tx1"/>
                </a:solidFill>
                <a:latin typeface="Times New Roman" pitchFamily="18" charset="0"/>
                <a:cs typeface="Times New Roman" pitchFamily="18" charset="0"/>
              </a:rPr>
              <a:t>đồng</a:t>
            </a:r>
            <a:r>
              <a:rPr lang="en-US" b="1" dirty="0" smtClean="0">
                <a:solidFill>
                  <a:schemeClr val="tx1"/>
                </a:solidFill>
                <a:latin typeface="Times New Roman" pitchFamily="18" charset="0"/>
                <a:cs typeface="Times New Roman" pitchFamily="18" charset="0"/>
              </a:rPr>
              <a:t>/</a:t>
            </a:r>
            <a:r>
              <a:rPr lang="en-US" b="1" dirty="0" err="1" smtClean="0">
                <a:solidFill>
                  <a:schemeClr val="tx1"/>
                </a:solidFill>
                <a:latin typeface="Times New Roman" pitchFamily="18" charset="0"/>
                <a:cs typeface="Times New Roman" pitchFamily="18" charset="0"/>
              </a:rPr>
              <a:t>viên</a:t>
            </a:r>
            <a:endParaRPr lang="en-US" b="1" dirty="0">
              <a:solidFill>
                <a:schemeClr val="tx1"/>
              </a:solidFill>
              <a:latin typeface="Times New Roman" pitchFamily="18" charset="0"/>
              <a:cs typeface="Times New Roman" pitchFamily="18" charset="0"/>
            </a:endParaRPr>
          </a:p>
        </p:txBody>
      </p:sp>
      <p:sp>
        <p:nvSpPr>
          <p:cNvPr id="6" name="Rectangle 5"/>
          <p:cNvSpPr/>
          <p:nvPr/>
        </p:nvSpPr>
        <p:spPr>
          <a:xfrm>
            <a:off x="1447800" y="5867400"/>
            <a:ext cx="1828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4 740 </a:t>
            </a:r>
            <a:r>
              <a:rPr lang="en-US" b="1" dirty="0" err="1" smtClean="0">
                <a:solidFill>
                  <a:schemeClr val="tx1"/>
                </a:solidFill>
                <a:latin typeface="Times New Roman" pitchFamily="18" charset="0"/>
                <a:cs typeface="Times New Roman" pitchFamily="18" charset="0"/>
              </a:rPr>
              <a:t>đồng</a:t>
            </a:r>
            <a:r>
              <a:rPr lang="en-US" b="1" dirty="0" smtClean="0">
                <a:solidFill>
                  <a:schemeClr val="tx1"/>
                </a:solidFill>
                <a:latin typeface="Times New Roman" pitchFamily="18" charset="0"/>
                <a:cs typeface="Times New Roman" pitchFamily="18" charset="0"/>
              </a:rPr>
              <a:t>/</a:t>
            </a:r>
            <a:r>
              <a:rPr lang="en-US" b="1" dirty="0" err="1" smtClean="0">
                <a:solidFill>
                  <a:schemeClr val="tx1"/>
                </a:solidFill>
                <a:latin typeface="Times New Roman" pitchFamily="18" charset="0"/>
                <a:cs typeface="Times New Roman" pitchFamily="18" charset="0"/>
              </a:rPr>
              <a:t>viên</a:t>
            </a:r>
            <a:endParaRPr lang="en-US" b="1" dirty="0">
              <a:solidFill>
                <a:schemeClr val="tx1"/>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114800"/>
            <a:ext cx="3886200" cy="2743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0671" y="685800"/>
            <a:ext cx="3657600" cy="2401235"/>
          </a:xfrm>
          <a:prstGeom prst="rect">
            <a:avLst/>
          </a:prstGeom>
        </p:spPr>
      </p:pic>
      <p:sp>
        <p:nvSpPr>
          <p:cNvPr id="7" name="Rectangle 6"/>
          <p:cNvSpPr/>
          <p:nvPr/>
        </p:nvSpPr>
        <p:spPr>
          <a:xfrm>
            <a:off x="3886200" y="5105400"/>
            <a:ext cx="5257800" cy="646331"/>
          </a:xfrm>
          <a:prstGeom prst="rect">
            <a:avLst/>
          </a:prstGeom>
        </p:spPr>
        <p:txBody>
          <a:bodyPr wrap="square">
            <a:spAutoFit/>
          </a:bodyPr>
          <a:lstStyle/>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Adefovir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lamivudine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thuốc</a:t>
            </a:r>
            <a:r>
              <a:rPr lang="en-US" dirty="0"/>
              <a:t>.</a:t>
            </a:r>
          </a:p>
        </p:txBody>
      </p:sp>
      <p:sp>
        <p:nvSpPr>
          <p:cNvPr id="8" name="Rectangle 7"/>
          <p:cNvSpPr/>
          <p:nvPr/>
        </p:nvSpPr>
        <p:spPr>
          <a:xfrm>
            <a:off x="210670" y="3276600"/>
            <a:ext cx="8704729" cy="646331"/>
          </a:xfrm>
          <a:prstGeom prst="rect">
            <a:avLst/>
          </a:prstGeom>
        </p:spPr>
        <p:txBody>
          <a:bodyPr wrap="square">
            <a:spAutoFit/>
          </a:bodyPr>
          <a:lstStyle/>
          <a:p>
            <a:r>
              <a:rPr lang="vi-VN" dirty="0">
                <a:latin typeface="Times New Roman" pitchFamily="18" charset="0"/>
                <a:cs typeface="Times New Roman" pitchFamily="18" charset="0"/>
              </a:rPr>
              <a:t>+ Peg–IFN</a:t>
            </a:r>
            <a:r>
              <a:rPr lang="el-GR" dirty="0">
                <a:latin typeface="Times New Roman" pitchFamily="18" charset="0"/>
                <a:cs typeface="Times New Roman" pitchFamily="18" charset="0"/>
              </a:rPr>
              <a:t>α, </a:t>
            </a:r>
            <a:r>
              <a:rPr lang="vi-VN" dirty="0">
                <a:latin typeface="Times New Roman" pitchFamily="18" charset="0"/>
                <a:cs typeface="Times New Roman" pitchFamily="18" charset="0"/>
              </a:rPr>
              <a:t>IFN</a:t>
            </a:r>
            <a:r>
              <a:rPr lang="el-GR" dirty="0">
                <a:latin typeface="Times New Roman" pitchFamily="18" charset="0"/>
                <a:cs typeface="Times New Roman" pitchFamily="18" charset="0"/>
              </a:rPr>
              <a:t>α (</a:t>
            </a:r>
            <a:r>
              <a:rPr lang="vi-VN" dirty="0">
                <a:latin typeface="Times New Roman" pitchFamily="18" charset="0"/>
                <a:cs typeface="Times New Roman" pitchFamily="18" charset="0"/>
              </a:rPr>
              <a:t>PegIFN</a:t>
            </a:r>
            <a:r>
              <a:rPr lang="el-GR" dirty="0">
                <a:latin typeface="Times New Roman" pitchFamily="18" charset="0"/>
                <a:cs typeface="Times New Roman" pitchFamily="18" charset="0"/>
              </a:rPr>
              <a:t>α-2</a:t>
            </a:r>
            <a:r>
              <a:rPr lang="vi-VN" dirty="0">
                <a:latin typeface="Times New Roman" pitchFamily="18" charset="0"/>
                <a:cs typeface="Times New Roman" pitchFamily="18" charset="0"/>
              </a:rPr>
              <a:t>a liều 180mcg/tuần; Peg-IFN</a:t>
            </a:r>
            <a:r>
              <a:rPr lang="el-GR" dirty="0">
                <a:latin typeface="Times New Roman" pitchFamily="18" charset="0"/>
                <a:cs typeface="Times New Roman" pitchFamily="18" charset="0"/>
              </a:rPr>
              <a:t>α- 2</a:t>
            </a:r>
            <a:r>
              <a:rPr lang="vi-VN" dirty="0">
                <a:latin typeface="Times New Roman" pitchFamily="18" charset="0"/>
                <a:cs typeface="Times New Roman" pitchFamily="18" charset="0"/>
              </a:rPr>
              <a:t>b liều 1,5mcg/kg/tuần; IFN</a:t>
            </a:r>
            <a:r>
              <a:rPr lang="el-GR" dirty="0">
                <a:latin typeface="Times New Roman" pitchFamily="18" charset="0"/>
                <a:cs typeface="Times New Roman" pitchFamily="18" charset="0"/>
              </a:rPr>
              <a:t>α </a:t>
            </a:r>
            <a:r>
              <a:rPr lang="vi-VN" dirty="0">
                <a:latin typeface="Times New Roman" pitchFamily="18" charset="0"/>
                <a:cs typeface="Times New Roman" pitchFamily="18" charset="0"/>
              </a:rPr>
              <a:t>liều 5 triệu IU/ngày hoặc 10 triệu IU/lần -3 lần/tuần, tiêm dưới da từ 6-12 tháng</a:t>
            </a:r>
            <a:r>
              <a:rPr lang="vi-VN" dirty="0"/>
              <a:t>.</a:t>
            </a:r>
            <a:endParaRPr lang="en-US" dirty="0"/>
          </a:p>
        </p:txBody>
      </p:sp>
      <p:sp>
        <p:nvSpPr>
          <p:cNvPr id="9" name="Rectangle 8"/>
          <p:cNvSpPr/>
          <p:nvPr/>
        </p:nvSpPr>
        <p:spPr>
          <a:xfrm>
            <a:off x="533400" y="2819400"/>
            <a:ext cx="30480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2 327 194 </a:t>
            </a:r>
            <a:r>
              <a:rPr lang="en-US" b="1" dirty="0" err="1" smtClean="0">
                <a:solidFill>
                  <a:schemeClr val="tx1"/>
                </a:solidFill>
                <a:latin typeface="Times New Roman" pitchFamily="18" charset="0"/>
                <a:cs typeface="Times New Roman" pitchFamily="18" charset="0"/>
              </a:rPr>
              <a:t>đồng</a:t>
            </a:r>
            <a:r>
              <a:rPr lang="en-US" b="1" dirty="0" smtClean="0">
                <a:solidFill>
                  <a:schemeClr val="tx1"/>
                </a:solidFill>
                <a:latin typeface="Times New Roman" pitchFamily="18" charset="0"/>
                <a:cs typeface="Times New Roman" pitchFamily="18" charset="0"/>
              </a:rPr>
              <a:t>/</a:t>
            </a:r>
            <a:r>
              <a:rPr lang="en-US" b="1" dirty="0" err="1" smtClean="0">
                <a:solidFill>
                  <a:schemeClr val="tx1"/>
                </a:solidFill>
                <a:latin typeface="Times New Roman" pitchFamily="18" charset="0"/>
                <a:cs typeface="Times New Roman" pitchFamily="18" charset="0"/>
              </a:rPr>
              <a:t>bơm</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tiêm</a:t>
            </a:r>
            <a:endParaRPr lang="en-US" b="1" dirty="0">
              <a:solidFill>
                <a:schemeClr val="tx1"/>
              </a:solidFill>
              <a:latin typeface="Times New Roman" pitchFamily="18" charset="0"/>
              <a:cs typeface="Times New Roman" pitchFamily="18" charset="0"/>
            </a:endParaRPr>
          </a:p>
        </p:txBody>
      </p:sp>
      <p:sp>
        <p:nvSpPr>
          <p:cNvPr id="10" name="Rectangle 9"/>
          <p:cNvSpPr/>
          <p:nvPr/>
        </p:nvSpPr>
        <p:spPr>
          <a:xfrm>
            <a:off x="3810000" y="6019800"/>
            <a:ext cx="22098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500 000 </a:t>
            </a:r>
            <a:r>
              <a:rPr lang="en-US" b="1" dirty="0" err="1" smtClean="0">
                <a:solidFill>
                  <a:schemeClr val="tx1"/>
                </a:solidFill>
                <a:latin typeface="Times New Roman" pitchFamily="18" charset="0"/>
                <a:cs typeface="Times New Roman" pitchFamily="18" charset="0"/>
              </a:rPr>
              <a:t>đồng</a:t>
            </a:r>
            <a:r>
              <a:rPr lang="en-US" b="1" dirty="0" smtClean="0">
                <a:solidFill>
                  <a:schemeClr val="tx1"/>
                </a:solidFill>
                <a:latin typeface="Times New Roman" pitchFamily="18" charset="0"/>
                <a:cs typeface="Times New Roman" pitchFamily="18" charset="0"/>
              </a:rPr>
              <a:t>/</a:t>
            </a:r>
            <a:r>
              <a:rPr lang="en-US" b="1" dirty="0" err="1" smtClean="0">
                <a:solidFill>
                  <a:schemeClr val="tx1"/>
                </a:solidFill>
                <a:latin typeface="Times New Roman" pitchFamily="18" charset="0"/>
                <a:cs typeface="Times New Roman" pitchFamily="18" charset="0"/>
              </a:rPr>
              <a:t>hộp</a:t>
            </a:r>
            <a:endParaRPr lang="en-US" b="1" dirty="0">
              <a:solidFill>
                <a:schemeClr val="tx1"/>
              </a:solidFill>
              <a:latin typeface="Times New Roman" pitchFamily="18" charset="0"/>
              <a:cs typeface="Times New Roman" pitchFamily="18" charset="0"/>
            </a:endParaRPr>
          </a:p>
        </p:txBody>
      </p:sp>
      <p:pic>
        <p:nvPicPr>
          <p:cNvPr id="4098" name="Picture 2" descr="Kết quả hình ảnh cho savi lamivudine 100"/>
          <p:cNvPicPr>
            <a:picLocks noChangeAspect="1" noChangeArrowheads="1"/>
          </p:cNvPicPr>
          <p:nvPr/>
        </p:nvPicPr>
        <p:blipFill>
          <a:blip r:embed="rId4"/>
          <a:srcRect/>
          <a:stretch>
            <a:fillRect/>
          </a:stretch>
        </p:blipFill>
        <p:spPr bwMode="auto">
          <a:xfrm>
            <a:off x="4495800" y="685800"/>
            <a:ext cx="3657600" cy="2215166"/>
          </a:xfrm>
          <a:prstGeom prst="rect">
            <a:avLst/>
          </a:prstGeom>
          <a:noFill/>
        </p:spPr>
      </p:pic>
      <p:sp>
        <p:nvSpPr>
          <p:cNvPr id="11" name="Rectangle 10"/>
          <p:cNvSpPr/>
          <p:nvPr/>
        </p:nvSpPr>
        <p:spPr>
          <a:xfrm>
            <a:off x="5334000" y="2819400"/>
            <a:ext cx="23622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chemeClr val="tx1"/>
                </a:solidFill>
                <a:latin typeface="Times New Roman" pitchFamily="18" charset="0"/>
                <a:cs typeface="Times New Roman" pitchFamily="18" charset="0"/>
              </a:rPr>
              <a:t>1.449.801 đồng / </a:t>
            </a:r>
            <a:r>
              <a:rPr lang="en-US" b="1" dirty="0" smtClean="0">
                <a:solidFill>
                  <a:schemeClr val="tx1"/>
                </a:solidFill>
                <a:latin typeface="Times New Roman" pitchFamily="18" charset="0"/>
                <a:cs typeface="Times New Roman" pitchFamily="18" charset="0"/>
              </a:rPr>
              <a:t>l</a:t>
            </a:r>
            <a:r>
              <a:rPr lang="vi-VN" b="1" dirty="0" smtClean="0">
                <a:solidFill>
                  <a:schemeClr val="tx1"/>
                </a:solidFill>
                <a:latin typeface="Times New Roman" pitchFamily="18" charset="0"/>
                <a:cs typeface="Times New Roman" pitchFamily="18" charset="0"/>
              </a:rPr>
              <a:t>ọ</a:t>
            </a:r>
            <a:endParaRPr lang="en-US" dirty="0">
              <a:solidFill>
                <a:schemeClr val="tx1"/>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458200" cy="5943600"/>
          </a:xfrm>
        </p:spPr>
        <p:txBody>
          <a:bodyPr>
            <a:normAutofit/>
          </a:bodyPr>
          <a:lstStyle/>
          <a:p>
            <a:pPr marL="0" indent="0">
              <a:buNone/>
            </a:pPr>
            <a:r>
              <a:rPr lang="vi-VN" sz="3000" dirty="0">
                <a:latin typeface="Times New Roman" pitchFamily="18" charset="0"/>
                <a:cs typeface="Times New Roman" pitchFamily="18" charset="0"/>
              </a:rPr>
              <a:t>Dự phòng viêm gan B </a:t>
            </a:r>
            <a:endParaRPr lang="en-US" sz="3000" dirty="0" smtClean="0">
              <a:latin typeface="Times New Roman" pitchFamily="18" charset="0"/>
              <a:cs typeface="Times New Roman" pitchFamily="18" charset="0"/>
            </a:endParaRPr>
          </a:p>
          <a:p>
            <a:pPr marL="0" indent="0">
              <a:buNone/>
            </a:pPr>
            <a:r>
              <a:rPr lang="en-US" sz="2200" dirty="0" smtClean="0">
                <a:latin typeface="Times New Roman" pitchFamily="18" charset="0"/>
                <a:cs typeface="Times New Roman" pitchFamily="18" charset="0"/>
              </a:rPr>
              <a:t>a. </a:t>
            </a:r>
            <a:r>
              <a:rPr lang="vi-VN" sz="2200" dirty="0" smtClean="0">
                <a:latin typeface="Times New Roman" pitchFamily="18" charset="0"/>
                <a:cs typeface="Times New Roman" pitchFamily="18" charset="0"/>
              </a:rPr>
              <a:t>Phòng </a:t>
            </a:r>
            <a:r>
              <a:rPr lang="vi-VN" sz="2200" dirty="0">
                <a:latin typeface="Times New Roman" pitchFamily="18" charset="0"/>
                <a:cs typeface="Times New Roman" pitchFamily="18" charset="0"/>
              </a:rPr>
              <a:t>chủ động</a:t>
            </a:r>
            <a:r>
              <a:rPr lang="vi-VN"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 Tiêm vắc xin viêm gan vi rút B cho tất cả trẻ em trong vòng 24h sau sinh và các mũi tiếp theo lúc 2, 3 và 4 tháng tuổi theo chương trình tiêm chủng mở rộng</a:t>
            </a:r>
            <a:r>
              <a:rPr lang="vi-VN"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 Tiêm vắc xin viêm gan vi rút B cho các đối tượng chưa bị nhiễm HBV.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Cần xét nghiệm HBsAg và anti-HBs trước khi tiêm phòng vắc xin</a:t>
            </a:r>
            <a:r>
              <a:rPr lang="vi-VN"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 Tiêm vắc xin viêm gan vi rút B cho nhân viên y tế. </a:t>
            </a:r>
            <a:endParaRPr lang="en-US" sz="1800" dirty="0" smtClean="0">
              <a:latin typeface="Times New Roman" pitchFamily="18" charset="0"/>
              <a:cs typeface="Times New Roman" pitchFamily="18" charset="0"/>
            </a:endParaRPr>
          </a:p>
          <a:p>
            <a:pPr marL="0" indent="0">
              <a:buNone/>
            </a:pPr>
            <a:r>
              <a:rPr lang="vi-VN" sz="2200" dirty="0" smtClean="0">
                <a:latin typeface="Times New Roman" pitchFamily="18" charset="0"/>
                <a:cs typeface="Times New Roman" pitchFamily="18" charset="0"/>
              </a:rPr>
              <a:t>b</a:t>
            </a:r>
            <a:r>
              <a:rPr lang="vi-VN" sz="2200" dirty="0">
                <a:latin typeface="Times New Roman" pitchFamily="18" charset="0"/>
                <a:cs typeface="Times New Roman" pitchFamily="18" charset="0"/>
              </a:rPr>
              <a:t>. Phòng lây truyền từ mẹ sang con</a:t>
            </a:r>
            <a:r>
              <a:rPr lang="vi-VN" sz="1800" dirty="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Nếu mẹ mang thai có HBsAg (+): Tiêm vắc xin viêm gan vi rút B liều sau sinh cho trẻ theo chương trình tiêm chủng mở rộng và phối hợp với tiêm kháng thể kháng HBV cho trẻ. Nên tiêm cùng thời điểm nhưng ở hai vị trí khác nhau. Sau đó tiêm đầy đủ các liều vắc xin viêm gan vi rút B cho trẻ theo quy định của chương trình tiêm chủng mở rộng</a:t>
            </a:r>
            <a:r>
              <a:rPr lang="vi-VN"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 Nếu mẹ mang thai có HBV-DNA &gt; 106 copies/ml (200.000 IU/mL</a:t>
            </a:r>
            <a:r>
              <a:rPr lang="vi-VN"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 Dùng thuốc kháng vi rút (lamivudine hoặc tenofovir) từ 3 tháng cuối của thai kỳ</a:t>
            </a:r>
            <a:r>
              <a:rPr lang="vi-VN"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 Xét nghiệm lại HBV DNA sau sinh 3 tháng để quyết định ngừng thuốc hoặc tiếp tục điều trị nếu mẹ đủ tiêu chuẩn điều trị. Theo dõi sát người mẹ để phát hiện viêm gan bùng phát.</a:t>
            </a:r>
            <a:endParaRPr lang="en-US" sz="18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534400" cy="6172200"/>
          </a:xfrm>
        </p:spPr>
        <p:txBody>
          <a:bodyPr/>
          <a:lstStyle/>
          <a:p>
            <a:pPr marL="0" indent="0">
              <a:buNone/>
            </a:pPr>
            <a:r>
              <a:rPr lang="vi-VN" sz="2200" dirty="0">
                <a:latin typeface="Times New Roman" pitchFamily="18" charset="0"/>
                <a:cs typeface="Times New Roman" pitchFamily="18" charset="0"/>
              </a:rPr>
              <a:t>4.2.3 Viêm gan D </a:t>
            </a:r>
            <a:endParaRPr lang="en-US" sz="22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Peg-interferon có hiệu quả trong việc ức chế sự nhân lên của vi rút viêm gan D.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Nhiễm HDV chỉ xảy ra với người đã nhiễm HBV. Việc nhiễm cả 2 virus này sẽ làm cho bệnh nặng hơn.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Vaccin tiêm phòng HBV có tác dụng phòng cho cả HDV. </a:t>
            </a:r>
            <a:endParaRPr lang="en-US" sz="1800" dirty="0" smtClean="0">
              <a:latin typeface="Times New Roman" pitchFamily="18" charset="0"/>
              <a:cs typeface="Times New Roman" pitchFamily="18" charset="0"/>
            </a:endParaRPr>
          </a:p>
          <a:p>
            <a:pPr marL="0" indent="0">
              <a:buNone/>
            </a:pPr>
            <a:r>
              <a:rPr lang="vi-VN" sz="2200" dirty="0" smtClean="0">
                <a:latin typeface="Times New Roman" pitchFamily="18" charset="0"/>
                <a:cs typeface="Times New Roman" pitchFamily="18" charset="0"/>
              </a:rPr>
              <a:t>4.2.4 Viêm gan C </a:t>
            </a:r>
            <a:endParaRPr lang="en-US" sz="22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Điều trị đặc </a:t>
            </a:r>
            <a:r>
              <a:rPr lang="vi-VN" sz="1800" dirty="0" smtClean="0">
                <a:latin typeface="Times New Roman" pitchFamily="18" charset="0"/>
                <a:cs typeface="Times New Roman" pitchFamily="18" charset="0"/>
              </a:rPr>
              <a:t>hiệu</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a:t>
            </a:r>
            <a:r>
              <a:rPr lang="vi-VN" sz="1800" dirty="0">
                <a:latin typeface="Times New Roman" pitchFamily="18" charset="0"/>
                <a:cs typeface="Times New Roman" pitchFamily="18" charset="0"/>
              </a:rPr>
              <a:t>Phác đồ chuẩn: Interferon (IFN) + Ribavirin</a:t>
            </a:r>
            <a:r>
              <a:rPr lang="vi-VN"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 Hiện chưa có vaccin tiêm phòng viêm gan virus C</a:t>
            </a:r>
            <a:r>
              <a:rPr lang="vi-VN" dirty="0"/>
              <a:t>.</a:t>
            </a:r>
            <a:endParaRPr lang="en-US" dirty="0"/>
          </a:p>
        </p:txBody>
      </p:sp>
      <p:pic>
        <p:nvPicPr>
          <p:cNvPr id="2050" name="Picture 2" descr="Kết quả hình ảnh cho Ribazole"/>
          <p:cNvPicPr>
            <a:picLocks noChangeAspect="1" noChangeArrowheads="1"/>
          </p:cNvPicPr>
          <p:nvPr/>
        </p:nvPicPr>
        <p:blipFill>
          <a:blip r:embed="rId2"/>
          <a:srcRect/>
          <a:stretch>
            <a:fillRect/>
          </a:stretch>
        </p:blipFill>
        <p:spPr bwMode="auto">
          <a:xfrm>
            <a:off x="4419600" y="3486150"/>
            <a:ext cx="4528857" cy="3371850"/>
          </a:xfrm>
          <a:prstGeom prst="rect">
            <a:avLst/>
          </a:prstGeom>
          <a:noFill/>
        </p:spPr>
      </p:pic>
      <p:sp>
        <p:nvSpPr>
          <p:cNvPr id="5" name="Rectangle 4"/>
          <p:cNvSpPr/>
          <p:nvPr/>
        </p:nvSpPr>
        <p:spPr>
          <a:xfrm>
            <a:off x="1905000" y="5867400"/>
            <a:ext cx="22860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chemeClr val="tx1"/>
                </a:solidFill>
                <a:latin typeface="Times New Roman" pitchFamily="18" charset="0"/>
                <a:cs typeface="Times New Roman" pitchFamily="18" charset="0"/>
              </a:rPr>
              <a:t>15.228 đồng / </a:t>
            </a:r>
            <a:r>
              <a:rPr lang="en-US" b="1" dirty="0" smtClean="0">
                <a:solidFill>
                  <a:schemeClr val="tx1"/>
                </a:solidFill>
                <a:latin typeface="Times New Roman" pitchFamily="18" charset="0"/>
                <a:cs typeface="Times New Roman" pitchFamily="18" charset="0"/>
              </a:rPr>
              <a:t>v</a:t>
            </a:r>
            <a:r>
              <a:rPr lang="vi-VN" b="1" dirty="0" smtClean="0">
                <a:solidFill>
                  <a:schemeClr val="tx1"/>
                </a:solidFill>
                <a:latin typeface="Times New Roman" pitchFamily="18" charset="0"/>
                <a:cs typeface="Times New Roman" pitchFamily="18" charset="0"/>
              </a:rPr>
              <a:t>iên</a:t>
            </a:r>
            <a:endParaRPr lang="en-US" dirty="0">
              <a:solidFill>
                <a:schemeClr val="tx1"/>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fontScale="90000"/>
          </a:bodyPr>
          <a:lstStyle/>
          <a:p>
            <a:pPr algn="ctr"/>
            <a:r>
              <a:rPr lang="en-US" dirty="0" err="1" smtClean="0"/>
              <a:t>Tài</a:t>
            </a:r>
            <a:r>
              <a:rPr lang="en-US" dirty="0" smtClean="0"/>
              <a:t> </a:t>
            </a:r>
            <a:r>
              <a:rPr lang="en-US" dirty="0" err="1" smtClean="0"/>
              <a:t>liệu</a:t>
            </a:r>
            <a:r>
              <a:rPr lang="en-US" dirty="0" smtClean="0"/>
              <a:t> </a:t>
            </a:r>
            <a:r>
              <a:rPr lang="en-US" dirty="0" err="1" smtClean="0"/>
              <a:t>tham</a:t>
            </a:r>
            <a:r>
              <a:rPr lang="en-US" dirty="0" smtClean="0"/>
              <a:t> </a:t>
            </a:r>
            <a:r>
              <a:rPr lang="en-US" dirty="0" err="1" smtClean="0"/>
              <a:t>khảo</a:t>
            </a:r>
            <a:endParaRPr lang="en-US" dirty="0"/>
          </a:p>
        </p:txBody>
      </p:sp>
      <p:sp>
        <p:nvSpPr>
          <p:cNvPr id="3" name="Content Placeholder 2"/>
          <p:cNvSpPr>
            <a:spLocks noGrp="1"/>
          </p:cNvSpPr>
          <p:nvPr>
            <p:ph idx="1"/>
          </p:nvPr>
        </p:nvSpPr>
        <p:spPr>
          <a:xfrm>
            <a:off x="609600" y="1143000"/>
            <a:ext cx="7924800" cy="5181600"/>
          </a:xfrm>
        </p:spPr>
        <p:txBody>
          <a:bodyPr>
            <a:normAutofit/>
          </a:bodyPr>
          <a:lstStyle/>
          <a:p>
            <a:pPr marL="0" indent="0">
              <a:buNone/>
            </a:pPr>
            <a:r>
              <a:rPr lang="en-US" sz="1800" dirty="0" smtClean="0">
                <a:latin typeface="Times New Roman" pitchFamily="18" charset="0"/>
                <a:cs typeface="Times New Roman" pitchFamily="18" charset="0"/>
              </a:rPr>
              <a:t>1</a:t>
            </a: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Đại </a:t>
            </a:r>
            <a:r>
              <a:rPr lang="vi-VN" sz="1800" dirty="0">
                <a:latin typeface="Times New Roman" pitchFamily="18" charset="0"/>
                <a:cs typeface="Times New Roman" pitchFamily="18" charset="0"/>
              </a:rPr>
              <a:t>học Duy Tân, (2016) Tập bài giảng Bệnh lý học</a:t>
            </a:r>
            <a:r>
              <a:rPr lang="vi-VN"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2. </a:t>
            </a:r>
            <a:r>
              <a:rPr lang="en-US" sz="1800" dirty="0" err="1" smtClean="0">
                <a:latin typeface="Times New Roman" pitchFamily="18" charset="0"/>
                <a:cs typeface="Times New Roman" pitchFamily="18" charset="0"/>
              </a:rPr>
              <a:t>Bài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giảng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của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thầy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Nguyễn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Phúc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Học</a:t>
            </a:r>
            <a:r>
              <a:rPr lang="en-US" sz="1800" dirty="0" smtClean="0">
                <a:latin typeface="Times New Roman" pitchFamily="18" charset="0"/>
                <a:cs typeface="Times New Roman" pitchFamily="18" charset="0"/>
              </a:rPr>
              <a:t>.</a:t>
            </a:r>
          </a:p>
          <a:p>
            <a:pPr marL="0" indent="0">
              <a:buNone/>
            </a:pPr>
            <a:r>
              <a:rPr lang="en-US" sz="1800" dirty="0" smtClean="0">
                <a:latin typeface="Times New Roman" pitchFamily="18" charset="0"/>
                <a:cs typeface="Times New Roman" pitchFamily="18" charset="0"/>
              </a:rPr>
              <a:t>3. </a:t>
            </a:r>
            <a:r>
              <a:rPr lang="en-US" sz="1800" dirty="0" err="1" smtClean="0">
                <a:latin typeface="Times New Roman" pitchFamily="18" charset="0"/>
                <a:cs typeface="Times New Roman" pitchFamily="18" charset="0"/>
              </a:rPr>
              <a:t>Tham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khảo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trên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trang</a:t>
            </a:r>
            <a:r>
              <a:rPr lang="en-US" sz="1800" dirty="0" smtClean="0">
                <a:latin typeface="Times New Roman" pitchFamily="18" charset="0"/>
                <a:cs typeface="Times New Roman" pitchFamily="18" charset="0"/>
              </a:rPr>
              <a:t> web </a:t>
            </a:r>
            <a:r>
              <a:rPr lang="en-US" sz="1800" dirty="0" smtClean="0">
                <a:latin typeface="Times New Roman" pitchFamily="18" charset="0"/>
                <a:cs typeface="Times New Roman" pitchFamily="18" charset="0"/>
                <a:hlinkClick r:id="rId2"/>
              </a:rPr>
              <a:t>www.mims.com</a:t>
            </a:r>
            <a:endParaRPr lang="en-US" sz="1800" dirty="0" smtClean="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4. </a:t>
            </a:r>
            <a:r>
              <a:rPr lang="en-US" sz="1800" dirty="0" err="1" smtClean="0">
                <a:latin typeface="Times New Roman" pitchFamily="18" charset="0"/>
                <a:cs typeface="Times New Roman" pitchFamily="18" charset="0"/>
              </a:rPr>
              <a:t>Hình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ảnh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tham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khảo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trên</a:t>
            </a:r>
            <a:r>
              <a:rPr lang="en-US"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hlinkClick r:id="rId3"/>
              </a:rPr>
              <a:t>www.google.com</a:t>
            </a:r>
            <a:r>
              <a:rPr lang="en-US" sz="1800" dirty="0" smtClean="0">
                <a:latin typeface="Times New Roman" pitchFamily="18" charset="0"/>
                <a:cs typeface="Times New Roman" pitchFamily="18" charset="0"/>
              </a:rPr>
              <a:t> </a:t>
            </a:r>
          </a:p>
          <a:p>
            <a:pPr marL="0" indent="0">
              <a:buNone/>
            </a:pPr>
            <a:endParaRPr lang="en-US" sz="1800" dirty="0" smtClean="0">
              <a:latin typeface="Times New Roman" pitchFamily="18" charset="0"/>
              <a:cs typeface="Times New Roman" pitchFamily="18" charset="0"/>
            </a:endParaRPr>
          </a:p>
          <a:p>
            <a:pPr marL="0" indent="0">
              <a:buNone/>
            </a:pPr>
            <a:endParaRPr lang="en-US" sz="3300" dirty="0" smtClean="0">
              <a:latin typeface="Times New Roman" pitchFamily="18" charset="0"/>
              <a:cs typeface="Times New Roman" pitchFamily="18" charset="0"/>
            </a:endParaRPr>
          </a:p>
          <a:p>
            <a:pPr marL="0" indent="0" algn="ctr">
              <a:buNone/>
            </a:pPr>
            <a:r>
              <a:rPr lang="en-US" sz="3300" dirty="0" smtClean="0">
                <a:latin typeface="Times New Roman" pitchFamily="18" charset="0"/>
                <a:cs typeface="Times New Roman" pitchFamily="18" charset="0"/>
              </a:rPr>
              <a:t>CẢM ƠN THẦY VÀ CÁC BẠN ĐÃ CHÚ Ý LẮNG NGHE.</a:t>
            </a:r>
            <a:endParaRPr lang="en-US" sz="3300" dirty="0" smtClean="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958"/>
            <a:ext cx="8229600" cy="932842"/>
          </a:xfrm>
        </p:spPr>
        <p:txBody>
          <a:bodyPr>
            <a:normAutofit/>
          </a:bodyPr>
          <a:lstStyle/>
          <a:p>
            <a:r>
              <a:rPr lang="en-US" sz="3000" b="1" dirty="0" smtClean="0">
                <a:solidFill>
                  <a:schemeClr val="tx1"/>
                </a:solidFill>
                <a:latin typeface="Times New Roman" pitchFamily="18" charset="0"/>
                <a:cs typeface="Times New Roman" pitchFamily="18" charset="0"/>
              </a:rPr>
              <a:t>1. </a:t>
            </a:r>
            <a:r>
              <a:rPr lang="en-US" sz="3000" b="1" dirty="0" err="1" smtClean="0">
                <a:solidFill>
                  <a:schemeClr val="tx1"/>
                </a:solidFill>
                <a:latin typeface="Times New Roman" pitchFamily="18" charset="0"/>
                <a:cs typeface="Times New Roman" pitchFamily="18" charset="0"/>
              </a:rPr>
              <a:t>Định</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nghĩa</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va</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nguyên</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nhân</a:t>
            </a:r>
            <a:endParaRPr lang="en-US" sz="3000" b="1" dirty="0">
              <a:solidFill>
                <a:schemeClr val="tx1"/>
              </a:solidFill>
              <a:latin typeface="Times New Roman" pitchFamily="18" charset="0"/>
              <a:cs typeface="Times New Roman" pitchFamily="18" charset="0"/>
            </a:endParaRPr>
          </a:p>
        </p:txBody>
      </p:sp>
      <p:sp>
        <p:nvSpPr>
          <p:cNvPr id="14" name="TextBox 13"/>
          <p:cNvSpPr txBox="1"/>
          <p:nvPr/>
        </p:nvSpPr>
        <p:spPr>
          <a:xfrm>
            <a:off x="228600" y="838200"/>
            <a:ext cx="8610600" cy="1846659"/>
          </a:xfrm>
          <a:prstGeom prst="rect">
            <a:avLst/>
          </a:prstGeom>
          <a:noFill/>
        </p:spPr>
        <p:txBody>
          <a:bodyPr wrap="square" rtlCol="0">
            <a:spAutoFit/>
          </a:bodyPr>
          <a:lstStyle/>
          <a:p>
            <a:r>
              <a:rPr lang="en-US" dirty="0" smtClean="0">
                <a:latin typeface="Times New Roman" pitchFamily="18" charset="0"/>
                <a:cs typeface="Times New Roman" pitchFamily="18" charset="0"/>
              </a:rPr>
              <a:t>	</a:t>
            </a:r>
            <a:r>
              <a:rPr lang="vi-VN" sz="2200" i="1" u="sng" dirty="0" smtClean="0">
                <a:latin typeface="Times New Roman" pitchFamily="18" charset="0"/>
                <a:cs typeface="Times New Roman" pitchFamily="18" charset="0"/>
              </a:rPr>
              <a:t>1.1 Định nghĩa </a:t>
            </a:r>
            <a:endParaRPr lang="en-US" sz="2200" i="1" u="sng" dirty="0" smtClean="0">
              <a:latin typeface="Times New Roman" pitchFamily="18" charset="0"/>
              <a:cs typeface="Times New Roman" pitchFamily="18" charset="0"/>
            </a:endParaRPr>
          </a:p>
          <a:p>
            <a:r>
              <a:rPr lang="vi-VN" dirty="0" smtClean="0">
                <a:latin typeface="Times New Roman" pitchFamily="18" charset="0"/>
                <a:cs typeface="Times New Roman" pitchFamily="18" charset="0"/>
              </a:rPr>
              <a:t>‒ Viêm gan virut cấp là một</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bệnh truyền nhiễm cấp tính thường gặp do các virut viêm gan (HAV, HBV, HCV, HDV, HEV, ...) gây ra.</a:t>
            </a:r>
            <a:endParaRPr lang="en-US" dirty="0" smtClean="0">
              <a:latin typeface="Times New Roman" pitchFamily="18" charset="0"/>
              <a:cs typeface="Times New Roman" pitchFamily="18" charset="0"/>
            </a:endParaRPr>
          </a:p>
          <a:p>
            <a:r>
              <a:rPr lang="vi-VN" dirty="0" smtClean="0">
                <a:latin typeface="Times New Roman" pitchFamily="18" charset="0"/>
                <a:cs typeface="Times New Roman" pitchFamily="18" charset="0"/>
              </a:rPr>
              <a:t> ‒ Bệnh có đặc điểm lâm sàng chung là tình trạng nhiễm độc nặng làm bệnh nhân mệt nhiều, gan to, vàng da và niêm mạc, hoại tử tế bào gan dẫn đến tăng các enzym GOT và GPT (hay AST và ALT) trong huyết thanh...</a:t>
            </a:r>
            <a:endParaRPr lang="en-US" dirty="0">
              <a:latin typeface="Times New Roman" pitchFamily="18" charset="0"/>
              <a:cs typeface="Times New Roman" pitchFamily="18" charset="0"/>
            </a:endParaRPr>
          </a:p>
        </p:txBody>
      </p:sp>
      <p:sp>
        <p:nvSpPr>
          <p:cNvPr id="15" name="TextBox 14"/>
          <p:cNvSpPr txBox="1"/>
          <p:nvPr/>
        </p:nvSpPr>
        <p:spPr>
          <a:xfrm>
            <a:off x="1219200" y="2743200"/>
            <a:ext cx="5977149" cy="769441"/>
          </a:xfrm>
          <a:prstGeom prst="rect">
            <a:avLst/>
          </a:prstGeom>
          <a:noFill/>
        </p:spPr>
        <p:txBody>
          <a:bodyPr wrap="none" rtlCol="0">
            <a:spAutoFit/>
          </a:bodyPr>
          <a:lstStyle/>
          <a:p>
            <a:r>
              <a:rPr lang="en-US" sz="2200" i="1" u="sng" dirty="0" smtClean="0">
                <a:latin typeface="Times New Roman" pitchFamily="18" charset="0"/>
                <a:cs typeface="Times New Roman" pitchFamily="18" charset="0"/>
              </a:rPr>
              <a:t>1.2 </a:t>
            </a:r>
            <a:r>
              <a:rPr lang="en-US" sz="2200" i="1" u="sng" dirty="0" err="1" smtClean="0">
                <a:latin typeface="Times New Roman" pitchFamily="18" charset="0"/>
                <a:cs typeface="Times New Roman" pitchFamily="18" charset="0"/>
              </a:rPr>
              <a:t>Nguyên</a:t>
            </a:r>
            <a:r>
              <a:rPr lang="en-US" sz="2200" i="1" u="sng" dirty="0" smtClean="0">
                <a:latin typeface="Times New Roman" pitchFamily="18" charset="0"/>
                <a:cs typeface="Times New Roman" pitchFamily="18" charset="0"/>
              </a:rPr>
              <a:t> </a:t>
            </a:r>
            <a:r>
              <a:rPr lang="en-US" sz="2200" i="1" u="sng" dirty="0" err="1" smtClean="0">
                <a:latin typeface="Times New Roman" pitchFamily="18" charset="0"/>
                <a:cs typeface="Times New Roman" pitchFamily="18" charset="0"/>
              </a:rPr>
              <a:t>nhân</a:t>
            </a:r>
            <a:r>
              <a:rPr lang="en-US" sz="2200" i="1" u="sng" dirty="0" smtClean="0">
                <a:latin typeface="Times New Roman" pitchFamily="18" charset="0"/>
                <a:cs typeface="Times New Roman" pitchFamily="18" charset="0"/>
              </a:rPr>
              <a:t> </a:t>
            </a:r>
          </a:p>
          <a:p>
            <a:r>
              <a:rPr lang="en-US" sz="2200" i="1" dirty="0" smtClean="0">
                <a:latin typeface="Times New Roman" pitchFamily="18" charset="0"/>
                <a:cs typeface="Times New Roman" pitchFamily="18" charset="0"/>
              </a:rPr>
              <a:t>	1.2.1 </a:t>
            </a:r>
            <a:r>
              <a:rPr lang="en-US" sz="2200" i="1" dirty="0" err="1" smtClean="0">
                <a:latin typeface="Times New Roman" pitchFamily="18" charset="0"/>
                <a:cs typeface="Times New Roman" pitchFamily="18" charset="0"/>
              </a:rPr>
              <a:t>Viêm</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gan</a:t>
            </a:r>
            <a:r>
              <a:rPr lang="en-US" sz="2200" i="1" dirty="0" smtClean="0">
                <a:latin typeface="Times New Roman" pitchFamily="18" charset="0"/>
                <a:cs typeface="Times New Roman" pitchFamily="18" charset="0"/>
              </a:rPr>
              <a:t> A, E, G (HAV, HEV, HGV)</a:t>
            </a:r>
            <a:endParaRPr lang="en-US" sz="2200" i="1" dirty="0">
              <a:latin typeface="Times New Roman" pitchFamily="18" charset="0"/>
              <a:cs typeface="Times New Roman" pitchFamily="18" charset="0"/>
            </a:endParaRPr>
          </a:p>
        </p:txBody>
      </p:sp>
      <p:graphicFrame>
        <p:nvGraphicFramePr>
          <p:cNvPr id="16" name="Table 15"/>
          <p:cNvGraphicFramePr>
            <a:graphicFrameLocks noGrp="1"/>
          </p:cNvGraphicFramePr>
          <p:nvPr/>
        </p:nvGraphicFramePr>
        <p:xfrm>
          <a:off x="304800" y="3733800"/>
          <a:ext cx="8686800" cy="2865120"/>
        </p:xfrm>
        <a:graphic>
          <a:graphicData uri="http://schemas.openxmlformats.org/drawingml/2006/table">
            <a:tbl>
              <a:tblPr firstRow="1" bandRow="1">
                <a:tableStyleId>{5C22544A-7EE6-4342-B048-85BDC9FD1C3A}</a:tableStyleId>
              </a:tblPr>
              <a:tblGrid>
                <a:gridCol w="2895600"/>
                <a:gridCol w="2895600"/>
                <a:gridCol w="2895600"/>
              </a:tblGrid>
              <a:tr h="304800">
                <a:tc>
                  <a:txBody>
                    <a:bodyPr/>
                    <a:lstStyle/>
                    <a:p>
                      <a:pPr algn="ctr"/>
                      <a:r>
                        <a:rPr lang="en-US" dirty="0" smtClean="0"/>
                        <a:t>HAV</a:t>
                      </a:r>
                      <a:endParaRPr lang="en-US" dirty="0"/>
                    </a:p>
                  </a:txBody>
                  <a:tcPr/>
                </a:tc>
                <a:tc>
                  <a:txBody>
                    <a:bodyPr/>
                    <a:lstStyle/>
                    <a:p>
                      <a:pPr algn="ctr"/>
                      <a:r>
                        <a:rPr lang="en-US" dirty="0" smtClean="0"/>
                        <a:t>HEV</a:t>
                      </a:r>
                      <a:endParaRPr lang="en-US" dirty="0"/>
                    </a:p>
                  </a:txBody>
                  <a:tcPr/>
                </a:tc>
                <a:tc>
                  <a:txBody>
                    <a:bodyPr/>
                    <a:lstStyle/>
                    <a:p>
                      <a:pPr algn="ctr"/>
                      <a:r>
                        <a:rPr lang="en-US" dirty="0" smtClean="0"/>
                        <a:t>HGV</a:t>
                      </a:r>
                      <a:endParaRPr lang="en-US" dirty="0"/>
                    </a:p>
                  </a:txBody>
                  <a:tcPr/>
                </a:tc>
              </a:tr>
              <a:tr h="396240">
                <a:tc gridSpan="3">
                  <a:txBody>
                    <a:bodyPr/>
                    <a:lstStyle/>
                    <a:p>
                      <a:r>
                        <a:rPr lang="en-US" dirty="0" smtClean="0"/>
                        <a:t>V</a:t>
                      </a:r>
                      <a:r>
                        <a:rPr lang="vi-VN" dirty="0" smtClean="0"/>
                        <a:t>irus có bộ gen RNA, không vỏ bọc, lây truyền bệnh theo con đường phân – miệng.</a:t>
                      </a:r>
                      <a:endParaRPr lang="en-US" dirty="0"/>
                    </a:p>
                  </a:txBody>
                  <a:tcPr/>
                </a:tc>
                <a:tc hMerge="1">
                  <a:txBody>
                    <a:bodyPr/>
                    <a:lstStyle/>
                    <a:p>
                      <a:endParaRPr lang="en-US" dirty="0"/>
                    </a:p>
                  </a:txBody>
                  <a:tcPr/>
                </a:tc>
                <a:tc hMerge="1">
                  <a:txBody>
                    <a:bodyPr/>
                    <a:lstStyle/>
                    <a:p>
                      <a:endParaRPr lang="en-US" dirty="0"/>
                    </a:p>
                  </a:txBody>
                  <a:tcPr/>
                </a:tc>
              </a:tr>
              <a:tr h="400050">
                <a:tc gridSpan="2">
                  <a:txBody>
                    <a:bodyPr/>
                    <a:lstStyle/>
                    <a:p>
                      <a:pPr algn="ctr"/>
                      <a:r>
                        <a:rPr lang="en-US" dirty="0" err="1" smtClean="0"/>
                        <a:t>Gây</a:t>
                      </a:r>
                      <a:r>
                        <a:rPr lang="en-US" baseline="0" dirty="0" smtClean="0"/>
                        <a:t> VG </a:t>
                      </a:r>
                      <a:r>
                        <a:rPr lang="en-US" baseline="0" dirty="0" err="1" smtClean="0"/>
                        <a:t>lây</a:t>
                      </a:r>
                      <a:r>
                        <a:rPr lang="en-US" baseline="0" dirty="0" smtClean="0"/>
                        <a:t> </a:t>
                      </a:r>
                      <a:r>
                        <a:rPr lang="en-US" baseline="0" dirty="0" err="1" smtClean="0"/>
                        <a:t>lan</a:t>
                      </a:r>
                      <a:r>
                        <a:rPr lang="en-US" baseline="0" dirty="0" smtClean="0"/>
                        <a:t>. </a:t>
                      </a:r>
                      <a:r>
                        <a:rPr lang="en-US" baseline="0" dirty="0" err="1" smtClean="0"/>
                        <a:t>Phô</a:t>
                      </a:r>
                      <a:r>
                        <a:rPr lang="en-US" baseline="0" dirty="0" smtClean="0"/>
                        <a:t>̉ </a:t>
                      </a:r>
                      <a:r>
                        <a:rPr lang="en-US" baseline="0" dirty="0" err="1" smtClean="0"/>
                        <a:t>biến</a:t>
                      </a:r>
                      <a:r>
                        <a:rPr lang="en-US" baseline="0" dirty="0" smtClean="0"/>
                        <a:t> </a:t>
                      </a:r>
                      <a:r>
                        <a:rPr lang="en-US" baseline="0" dirty="0" err="1" smtClean="0"/>
                        <a:t>nhất</a:t>
                      </a:r>
                      <a:r>
                        <a:rPr lang="en-US" baseline="0" dirty="0" smtClean="0"/>
                        <a:t>, </a:t>
                      </a:r>
                      <a:r>
                        <a:rPr lang="en-US" baseline="0" dirty="0" err="1" smtClean="0"/>
                        <a:t>khoảng</a:t>
                      </a:r>
                      <a:r>
                        <a:rPr lang="en-US" baseline="0" dirty="0" smtClean="0"/>
                        <a:t> 40% </a:t>
                      </a:r>
                      <a:r>
                        <a:rPr lang="en-US" baseline="0" dirty="0" err="1" smtClean="0"/>
                        <a:t>bệnh</a:t>
                      </a:r>
                      <a:r>
                        <a:rPr lang="en-US" baseline="0" dirty="0" smtClean="0"/>
                        <a:t> VG có </a:t>
                      </a:r>
                      <a:r>
                        <a:rPr lang="en-US" baseline="0" dirty="0" err="1" smtClean="0"/>
                        <a:t>triệu</a:t>
                      </a:r>
                      <a:r>
                        <a:rPr lang="en-US" baseline="0" dirty="0" smtClean="0"/>
                        <a:t> </a:t>
                      </a:r>
                      <a:r>
                        <a:rPr lang="en-US" baseline="0" dirty="0" err="1" smtClean="0"/>
                        <a:t>chứng</a:t>
                      </a:r>
                      <a:r>
                        <a:rPr lang="en-US" baseline="0" dirty="0" smtClean="0"/>
                        <a:t>. </a:t>
                      </a:r>
                      <a:endParaRPr lang="en-US" dirty="0"/>
                    </a:p>
                  </a:txBody>
                  <a:tcPr/>
                </a:tc>
                <a:tc hMerge="1">
                  <a:txBody>
                    <a:bodyPr/>
                    <a:lstStyle/>
                    <a:p>
                      <a:endParaRPr lang="en-US" dirty="0"/>
                    </a:p>
                  </a:txBody>
                  <a:tcPr/>
                </a:tc>
                <a:tc rowSpan="2">
                  <a:txBody>
                    <a:bodyPr/>
                    <a:lstStyle/>
                    <a:p>
                      <a:r>
                        <a:rPr lang="en-US" dirty="0" err="1" smtClean="0"/>
                        <a:t>Vừa</a:t>
                      </a:r>
                      <a:r>
                        <a:rPr lang="en-US" baseline="0" dirty="0" smtClean="0"/>
                        <a:t> </a:t>
                      </a:r>
                      <a:r>
                        <a:rPr lang="en-US" baseline="0" dirty="0" err="1" smtClean="0"/>
                        <a:t>được</a:t>
                      </a:r>
                      <a:r>
                        <a:rPr lang="en-US" baseline="0" dirty="0" smtClean="0"/>
                        <a:t> </a:t>
                      </a:r>
                      <a:r>
                        <a:rPr lang="en-US" baseline="0" dirty="0" err="1" smtClean="0"/>
                        <a:t>phát</a:t>
                      </a:r>
                      <a:r>
                        <a:rPr lang="en-US" baseline="0" dirty="0" smtClean="0"/>
                        <a:t> </a:t>
                      </a:r>
                      <a:r>
                        <a:rPr lang="en-US" baseline="0" dirty="0" err="1" smtClean="0"/>
                        <a:t>hiện</a:t>
                      </a:r>
                      <a:r>
                        <a:rPr lang="en-US" baseline="0" dirty="0" smtClean="0"/>
                        <a:t> </a:t>
                      </a:r>
                      <a:r>
                        <a:rPr lang="en-US" baseline="0" dirty="0" err="1" smtClean="0"/>
                        <a:t>gần</a:t>
                      </a:r>
                      <a:r>
                        <a:rPr lang="en-US" baseline="0" dirty="0" smtClean="0"/>
                        <a:t> </a:t>
                      </a:r>
                      <a:r>
                        <a:rPr lang="en-US" baseline="0" dirty="0" err="1" smtClean="0"/>
                        <a:t>đây</a:t>
                      </a:r>
                      <a:r>
                        <a:rPr lang="en-US" baseline="0" dirty="0" smtClean="0"/>
                        <a:t>.</a:t>
                      </a:r>
                    </a:p>
                    <a:p>
                      <a:r>
                        <a:rPr lang="en-US" baseline="0" dirty="0" smtClean="0"/>
                        <a:t>Có họ </a:t>
                      </a:r>
                      <a:r>
                        <a:rPr lang="en-US" baseline="0" dirty="0" err="1" smtClean="0"/>
                        <a:t>hàng</a:t>
                      </a:r>
                      <a:r>
                        <a:rPr lang="en-US" baseline="0" dirty="0" smtClean="0"/>
                        <a:t> </a:t>
                      </a:r>
                      <a:r>
                        <a:rPr lang="en-US" baseline="0" dirty="0" err="1" smtClean="0"/>
                        <a:t>gần</a:t>
                      </a:r>
                      <a:r>
                        <a:rPr lang="en-US" baseline="0" dirty="0" smtClean="0"/>
                        <a:t> </a:t>
                      </a:r>
                      <a:r>
                        <a:rPr lang="en-US" baseline="0" dirty="0" err="1" smtClean="0"/>
                        <a:t>với</a:t>
                      </a:r>
                      <a:r>
                        <a:rPr lang="en-US" baseline="0" dirty="0" smtClean="0"/>
                        <a:t> HCV , </a:t>
                      </a:r>
                      <a:r>
                        <a:rPr lang="en-US" baseline="0" dirty="0" err="1" smtClean="0"/>
                        <a:t>thường</a:t>
                      </a:r>
                      <a:r>
                        <a:rPr lang="en-US" baseline="0" dirty="0" smtClean="0"/>
                        <a:t> </a:t>
                      </a:r>
                      <a:r>
                        <a:rPr lang="en-US" baseline="0" dirty="0" err="1" smtClean="0"/>
                        <a:t>gây</a:t>
                      </a:r>
                      <a:r>
                        <a:rPr lang="en-US" baseline="0" dirty="0" smtClean="0"/>
                        <a:t> VG </a:t>
                      </a:r>
                      <a:r>
                        <a:rPr lang="en-US" baseline="0" dirty="0" err="1" smtClean="0"/>
                        <a:t>cấp</a:t>
                      </a:r>
                      <a:r>
                        <a:rPr lang="en-US" baseline="0" dirty="0" smtClean="0"/>
                        <a:t> </a:t>
                      </a:r>
                      <a:r>
                        <a:rPr lang="en-US" baseline="0" dirty="0" err="1" smtClean="0"/>
                        <a:t>nhưng</a:t>
                      </a:r>
                      <a:r>
                        <a:rPr lang="en-US" baseline="0" dirty="0" smtClean="0"/>
                        <a:t> </a:t>
                      </a:r>
                      <a:r>
                        <a:rPr lang="en-US" baseline="0" dirty="0" err="1" smtClean="0"/>
                        <a:t>lành</a:t>
                      </a:r>
                      <a:r>
                        <a:rPr lang="en-US" baseline="0" dirty="0" smtClean="0"/>
                        <a:t> </a:t>
                      </a:r>
                      <a:r>
                        <a:rPr lang="en-US" baseline="0" dirty="0" err="1" smtClean="0"/>
                        <a:t>tính</a:t>
                      </a:r>
                      <a:endParaRPr lang="en-US" dirty="0"/>
                    </a:p>
                  </a:txBody>
                  <a:tcPr/>
                </a:tc>
              </a:tr>
              <a:tr h="400050">
                <a:tc>
                  <a:txBody>
                    <a:bodyPr/>
                    <a:lstStyle/>
                    <a:p>
                      <a:r>
                        <a:rPr lang="en-US" dirty="0" err="1" smtClean="0"/>
                        <a:t>Gây</a:t>
                      </a:r>
                      <a:r>
                        <a:rPr lang="en-US" baseline="0" dirty="0" smtClean="0"/>
                        <a:t> VG A, có </a:t>
                      </a:r>
                      <a:r>
                        <a:rPr lang="en-US" baseline="0" dirty="0" err="1" smtClean="0"/>
                        <a:t>thê</a:t>
                      </a:r>
                      <a:r>
                        <a:rPr lang="en-US" baseline="0" dirty="0" smtClean="0"/>
                        <a:t>̉ </a:t>
                      </a:r>
                      <a:r>
                        <a:rPr lang="en-US" baseline="0" dirty="0" err="1" smtClean="0"/>
                        <a:t>gây</a:t>
                      </a:r>
                      <a:r>
                        <a:rPr lang="en-US" baseline="0" dirty="0" smtClean="0"/>
                        <a:t> VG </a:t>
                      </a:r>
                      <a:r>
                        <a:rPr lang="en-US" baseline="0" dirty="0" err="1" smtClean="0"/>
                        <a:t>cấp</a:t>
                      </a:r>
                      <a:r>
                        <a:rPr lang="en-US" baseline="0" dirty="0" smtClean="0"/>
                        <a:t>, </a:t>
                      </a:r>
                      <a:r>
                        <a:rPr lang="en-US" baseline="0" dirty="0" err="1" smtClean="0"/>
                        <a:t>lành</a:t>
                      </a:r>
                      <a:r>
                        <a:rPr lang="en-US" baseline="0" dirty="0" smtClean="0"/>
                        <a:t> </a:t>
                      </a:r>
                      <a:r>
                        <a:rPr lang="en-US" baseline="0" dirty="0" err="1" smtClean="0"/>
                        <a:t>tính</a:t>
                      </a:r>
                      <a:r>
                        <a:rPr lang="en-US" baseline="0" dirty="0" smtClean="0"/>
                        <a:t> </a:t>
                      </a:r>
                      <a:r>
                        <a:rPr lang="en-US" baseline="0" dirty="0" err="1" smtClean="0"/>
                        <a:t>hoặc</a:t>
                      </a:r>
                      <a:r>
                        <a:rPr lang="en-US" baseline="0" dirty="0" smtClean="0"/>
                        <a:t> </a:t>
                      </a:r>
                      <a:r>
                        <a:rPr lang="en-US" baseline="0" dirty="0" err="1" smtClean="0"/>
                        <a:t>không</a:t>
                      </a:r>
                      <a:r>
                        <a:rPr lang="en-US" baseline="0" dirty="0" smtClean="0"/>
                        <a:t> có </a:t>
                      </a:r>
                      <a:r>
                        <a:rPr lang="en-US" baseline="0" dirty="0" err="1" smtClean="0"/>
                        <a:t>triệu</a:t>
                      </a:r>
                      <a:r>
                        <a:rPr lang="en-US" baseline="0" dirty="0" smtClean="0"/>
                        <a:t> </a:t>
                      </a:r>
                      <a:r>
                        <a:rPr lang="en-US" baseline="0" dirty="0" err="1" smtClean="0"/>
                        <a:t>chứng</a:t>
                      </a:r>
                      <a:r>
                        <a:rPr lang="en-US" baseline="0" dirty="0" smtClean="0"/>
                        <a:t>. </a:t>
                      </a:r>
                      <a:r>
                        <a:rPr lang="en-US" baseline="0" dirty="0" err="1" smtClean="0"/>
                        <a:t>Không</a:t>
                      </a:r>
                      <a:r>
                        <a:rPr lang="en-US" baseline="0" dirty="0" smtClean="0"/>
                        <a:t> </a:t>
                      </a:r>
                      <a:r>
                        <a:rPr lang="en-US" baseline="0" dirty="0" err="1" smtClean="0"/>
                        <a:t>chuyển</a:t>
                      </a:r>
                      <a:r>
                        <a:rPr lang="en-US" baseline="0" dirty="0" smtClean="0"/>
                        <a:t> </a:t>
                      </a:r>
                      <a:r>
                        <a:rPr lang="en-US" baseline="0" dirty="0" err="1" smtClean="0"/>
                        <a:t>thành</a:t>
                      </a:r>
                      <a:r>
                        <a:rPr lang="en-US" baseline="0" dirty="0" smtClean="0"/>
                        <a:t> </a:t>
                      </a:r>
                      <a:r>
                        <a:rPr lang="en-US" baseline="0" dirty="0" err="1" smtClean="0"/>
                        <a:t>mạn</a:t>
                      </a:r>
                      <a:r>
                        <a:rPr lang="en-US" baseline="0" dirty="0" smtClean="0"/>
                        <a:t> </a:t>
                      </a:r>
                      <a:r>
                        <a:rPr lang="en-US" baseline="0" dirty="0" err="1" smtClean="0"/>
                        <a:t>tính</a:t>
                      </a:r>
                      <a:r>
                        <a:rPr lang="en-US" baseline="0" dirty="0" smtClean="0"/>
                        <a:t>.</a:t>
                      </a:r>
                      <a:endParaRPr lang="en-US" dirty="0"/>
                    </a:p>
                  </a:txBody>
                  <a:tcPr/>
                </a:tc>
                <a:tc>
                  <a:txBody>
                    <a:bodyPr/>
                    <a:lstStyle/>
                    <a:p>
                      <a:r>
                        <a:rPr lang="en-US" dirty="0" err="1" smtClean="0"/>
                        <a:t>Gây</a:t>
                      </a:r>
                      <a:r>
                        <a:rPr lang="en-US" baseline="0" dirty="0" smtClean="0"/>
                        <a:t> VG E, chỉ </a:t>
                      </a:r>
                      <a:r>
                        <a:rPr lang="en-US" baseline="0" dirty="0" err="1" smtClean="0"/>
                        <a:t>chiếm</a:t>
                      </a:r>
                      <a:r>
                        <a:rPr lang="en-US" baseline="0" dirty="0" smtClean="0"/>
                        <a:t> 1% </a:t>
                      </a:r>
                      <a:r>
                        <a:rPr lang="en-US" baseline="0" dirty="0" err="1" smtClean="0"/>
                        <a:t>nhưng</a:t>
                      </a:r>
                      <a:r>
                        <a:rPr lang="en-US" baseline="0" dirty="0" smtClean="0"/>
                        <a:t> </a:t>
                      </a:r>
                      <a:r>
                        <a:rPr lang="en-US" baseline="0" dirty="0" err="1" smtClean="0"/>
                        <a:t>bùng</a:t>
                      </a:r>
                      <a:r>
                        <a:rPr lang="en-US" baseline="0" dirty="0" smtClean="0"/>
                        <a:t> </a:t>
                      </a:r>
                      <a:r>
                        <a:rPr lang="en-US" baseline="0" dirty="0" err="1" smtClean="0"/>
                        <a:t>phát</a:t>
                      </a:r>
                      <a:r>
                        <a:rPr lang="en-US" baseline="0" dirty="0" smtClean="0"/>
                        <a:t> </a:t>
                      </a:r>
                      <a:r>
                        <a:rPr lang="en-US" baseline="0" dirty="0" err="1" smtClean="0"/>
                        <a:t>thành</a:t>
                      </a:r>
                      <a:r>
                        <a:rPr lang="en-US" baseline="0" dirty="0" smtClean="0"/>
                        <a:t> </a:t>
                      </a:r>
                      <a:r>
                        <a:rPr lang="en-US" baseline="0" dirty="0" err="1" smtClean="0"/>
                        <a:t>dịch</a:t>
                      </a:r>
                      <a:r>
                        <a:rPr lang="en-US" baseline="0" dirty="0" smtClean="0"/>
                        <a:t> </a:t>
                      </a:r>
                      <a:r>
                        <a:rPr lang="en-US" baseline="0" dirty="0" err="1" smtClean="0"/>
                        <a:t>địa</a:t>
                      </a:r>
                      <a:r>
                        <a:rPr lang="en-US" baseline="0" dirty="0" smtClean="0"/>
                        <a:t> </a:t>
                      </a:r>
                      <a:r>
                        <a:rPr lang="en-US" baseline="0" dirty="0" err="1" smtClean="0"/>
                        <a:t>phương</a:t>
                      </a:r>
                      <a:r>
                        <a:rPr lang="en-US" baseline="0" dirty="0" smtClean="0"/>
                        <a:t>. </a:t>
                      </a:r>
                      <a:r>
                        <a:rPr lang="en-US" baseline="0" dirty="0" err="1" smtClean="0"/>
                        <a:t>Đặc</a:t>
                      </a:r>
                      <a:r>
                        <a:rPr lang="en-US" baseline="0" dirty="0" smtClean="0"/>
                        <a:t> </a:t>
                      </a:r>
                      <a:r>
                        <a:rPr lang="en-US" baseline="0" dirty="0" err="1" smtClean="0"/>
                        <a:t>biệt</a:t>
                      </a:r>
                      <a:r>
                        <a:rPr lang="en-US" baseline="0" dirty="0" smtClean="0"/>
                        <a:t> </a:t>
                      </a:r>
                      <a:r>
                        <a:rPr lang="en-US" baseline="0" dirty="0" err="1" smtClean="0"/>
                        <a:t>nguy</a:t>
                      </a:r>
                      <a:r>
                        <a:rPr lang="en-US" baseline="0" dirty="0" smtClean="0"/>
                        <a:t> </a:t>
                      </a:r>
                      <a:r>
                        <a:rPr lang="en-US" baseline="0" dirty="0" err="1" smtClean="0"/>
                        <a:t>hiểm</a:t>
                      </a:r>
                      <a:r>
                        <a:rPr lang="en-US" baseline="0" dirty="0" smtClean="0"/>
                        <a:t> ở PN có </a:t>
                      </a:r>
                      <a:r>
                        <a:rPr lang="en-US" baseline="0" dirty="0" err="1" smtClean="0"/>
                        <a:t>thai</a:t>
                      </a:r>
                      <a:r>
                        <a:rPr lang="en-US" baseline="0" dirty="0" smtClean="0"/>
                        <a:t> </a:t>
                      </a:r>
                      <a:r>
                        <a:rPr lang="en-US" baseline="0" dirty="0" err="1" smtClean="0"/>
                        <a:t>va</a:t>
                      </a:r>
                      <a:r>
                        <a:rPr lang="en-US" baseline="0" dirty="0" smtClean="0"/>
                        <a:t>̀ </a:t>
                      </a:r>
                      <a:r>
                        <a:rPr lang="en-US" baseline="0" dirty="0" err="1" smtClean="0"/>
                        <a:t>tre</a:t>
                      </a:r>
                      <a:r>
                        <a:rPr lang="en-US" baseline="0" dirty="0" smtClean="0"/>
                        <a:t>̉ </a:t>
                      </a:r>
                      <a:r>
                        <a:rPr lang="en-US" baseline="0" dirty="0" err="1" smtClean="0"/>
                        <a:t>nho</a:t>
                      </a:r>
                      <a:r>
                        <a:rPr lang="en-US" baseline="0" dirty="0" smtClean="0"/>
                        <a:t>̉</a:t>
                      </a:r>
                      <a:endParaRPr lang="en-US" dirty="0"/>
                    </a:p>
                  </a:txBody>
                  <a:tcPr/>
                </a:tc>
                <a:tc vMerge="1">
                  <a:txBody>
                    <a:bodyPr/>
                    <a:lstStyle/>
                    <a:p>
                      <a:endParaRPr lang="en-US"/>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Kết quả hình ảnh cho hepatitis d"/>
          <p:cNvPicPr>
            <a:picLocks noChangeAspect="1" noChangeArrowheads="1"/>
          </p:cNvPicPr>
          <p:nvPr/>
        </p:nvPicPr>
        <p:blipFill>
          <a:blip r:embed="rId3"/>
          <a:srcRect/>
          <a:stretch>
            <a:fillRect/>
          </a:stretch>
        </p:blipFill>
        <p:spPr bwMode="auto">
          <a:xfrm>
            <a:off x="4498975" y="3276600"/>
            <a:ext cx="4645025" cy="3302323"/>
          </a:xfrm>
          <a:prstGeom prst="rect">
            <a:avLst/>
          </a:prstGeom>
          <a:noFill/>
        </p:spPr>
      </p:pic>
      <p:pic>
        <p:nvPicPr>
          <p:cNvPr id="6" name="Picture 5" descr="vgb.png"/>
          <p:cNvPicPr>
            <a:picLocks noChangeAspect="1"/>
          </p:cNvPicPr>
          <p:nvPr/>
        </p:nvPicPr>
        <p:blipFill>
          <a:blip r:embed="rId4"/>
          <a:stretch>
            <a:fillRect/>
          </a:stretch>
        </p:blipFill>
        <p:spPr>
          <a:xfrm>
            <a:off x="5123835" y="457200"/>
            <a:ext cx="4020165" cy="2723618"/>
          </a:xfrm>
          <a:prstGeom prst="rect">
            <a:avLst/>
          </a:prstGeom>
        </p:spPr>
      </p:pic>
      <p:sp>
        <p:nvSpPr>
          <p:cNvPr id="3" name="Content Placeholder 2"/>
          <p:cNvSpPr>
            <a:spLocks noGrp="1"/>
          </p:cNvSpPr>
          <p:nvPr>
            <p:ph idx="1"/>
          </p:nvPr>
        </p:nvSpPr>
        <p:spPr>
          <a:xfrm>
            <a:off x="152400" y="381000"/>
            <a:ext cx="4876800" cy="6248400"/>
          </a:xfrm>
        </p:spPr>
        <p:txBody>
          <a:bodyPr>
            <a:normAutofit/>
          </a:bodyPr>
          <a:lstStyle/>
          <a:p>
            <a:pPr>
              <a:buNone/>
            </a:pPr>
            <a:r>
              <a:rPr lang="en-US" sz="18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1.2.2 Virus </a:t>
            </a:r>
            <a:r>
              <a:rPr lang="en-US" sz="2200" i="1" dirty="0" err="1" smtClean="0">
                <a:latin typeface="Times New Roman" pitchFamily="18" charset="0"/>
                <a:cs typeface="Times New Roman" pitchFamily="18" charset="0"/>
              </a:rPr>
              <a:t>viêm</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gan</a:t>
            </a:r>
            <a:r>
              <a:rPr lang="en-US" sz="2200" i="1" dirty="0" smtClean="0">
                <a:latin typeface="Times New Roman" pitchFamily="18" charset="0"/>
                <a:cs typeface="Times New Roman" pitchFamily="18" charset="0"/>
              </a:rPr>
              <a:t> B (HBV)</a:t>
            </a:r>
          </a:p>
          <a:p>
            <a:pPr>
              <a:buFontTx/>
              <a:buChar char="-"/>
            </a:pPr>
            <a:r>
              <a:rPr lang="en-US" sz="1800" dirty="0" err="1" smtClean="0">
                <a:latin typeface="Times New Roman" pitchFamily="18" charset="0"/>
                <a:cs typeface="Times New Roman" pitchFamily="18" charset="0"/>
              </a:rPr>
              <a:t>Phô</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biến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toàn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cầu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lây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truyền</a:t>
            </a:r>
            <a:r>
              <a:rPr lang="en-US" sz="1800" dirty="0" smtClean="0">
                <a:latin typeface="Times New Roman" pitchFamily="18" charset="0"/>
                <a:cs typeface="Times New Roman" pitchFamily="18" charset="0"/>
              </a:rPr>
              <a:t> qua </a:t>
            </a:r>
            <a:r>
              <a:rPr lang="en-US" sz="1800" dirty="0" err="1" smtClean="0">
                <a:latin typeface="Times New Roman" pitchFamily="18" charset="0"/>
                <a:cs typeface="Times New Roman" pitchFamily="18" charset="0"/>
              </a:rPr>
              <a:t>đường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tình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dục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tư</a:t>
            </a:r>
            <a:r>
              <a:rPr lang="en-US" sz="1800" dirty="0" smtClean="0">
                <a:latin typeface="Times New Roman" pitchFamily="18" charset="0"/>
                <a:cs typeface="Times New Roman" pitchFamily="18" charset="0"/>
              </a:rPr>
              <a:t>̀ mẹ sang con. </a:t>
            </a:r>
            <a:r>
              <a:rPr lang="vi-VN" sz="1800" dirty="0" smtClean="0">
                <a:latin typeface="Times New Roman" pitchFamily="18" charset="0"/>
                <a:cs typeface="Times New Roman" pitchFamily="18" charset="0"/>
              </a:rPr>
              <a:t>Nếu mẹ nhiễm HBV và có HBeAg (+) thì khả năng lây cho con là hơn 80% và khoảng 90% trẻ sinh ra sẽ mang HBV mạn tính.</a:t>
            </a:r>
            <a:endParaRPr lang="en-US" sz="1800" dirty="0" smtClean="0">
              <a:latin typeface="Times New Roman" pitchFamily="18" charset="0"/>
              <a:cs typeface="Times New Roman" pitchFamily="18" charset="0"/>
            </a:endParaRPr>
          </a:p>
          <a:p>
            <a:pPr>
              <a:buFontTx/>
              <a:buChar char="-"/>
            </a:pPr>
            <a:r>
              <a:rPr lang="en-US" sz="1800" dirty="0" smtClean="0">
                <a:latin typeface="Times New Roman" pitchFamily="18" charset="0"/>
                <a:cs typeface="Times New Roman" pitchFamily="18" charset="0"/>
              </a:rPr>
              <a:t>C</a:t>
            </a:r>
            <a:r>
              <a:rPr lang="vi-VN" sz="1800" dirty="0" smtClean="0">
                <a:latin typeface="Times New Roman" pitchFamily="18" charset="0"/>
                <a:cs typeface="Times New Roman" pitchFamily="18" charset="0"/>
              </a:rPr>
              <a:t>ó thể diễn biến cấp tính, trong đó hơn 90% số trường hợp khỏi hoàn toàn, gần 10% chuyển sang viêm gan mạn tính và hậu quả cuối cùng là xơ gan hoặc ung thư gan.</a:t>
            </a:r>
            <a:endParaRPr lang="en-US" sz="1800" dirty="0" smtClean="0">
              <a:latin typeface="Times New Roman" pitchFamily="18" charset="0"/>
              <a:cs typeface="Times New Roman" pitchFamily="18" charset="0"/>
            </a:endParaRPr>
          </a:p>
          <a:p>
            <a:pPr>
              <a:buFontTx/>
              <a:buChar char="-"/>
            </a:pPr>
            <a:r>
              <a:rPr lang="vi-VN" sz="1800" dirty="0" smtClean="0">
                <a:latin typeface="Times New Roman" pitchFamily="18" charset="0"/>
                <a:cs typeface="Times New Roman" pitchFamily="18" charset="0"/>
              </a:rPr>
              <a:t>HBV thuộc họ Hepadnaviridae, có cấu trúc DNA. Dựa vào trình tự các nucleotide, HBV được chia thành 10 kiểu gen khác nhau ký hiệu từ A đến J.</a:t>
            </a:r>
            <a:endParaRPr lang="en-US" sz="1800" dirty="0" smtClean="0">
              <a:latin typeface="Times New Roman" pitchFamily="18" charset="0"/>
              <a:cs typeface="Times New Roman" pitchFamily="18" charset="0"/>
            </a:endParaRPr>
          </a:p>
          <a:p>
            <a:pPr>
              <a:buNone/>
            </a:pPr>
            <a:r>
              <a:rPr lang="en-US" sz="1800" i="1"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1.2.3 Virus </a:t>
            </a:r>
            <a:r>
              <a:rPr lang="en-US" sz="2200" i="1" dirty="0" err="1" smtClean="0">
                <a:latin typeface="Times New Roman" pitchFamily="18" charset="0"/>
                <a:cs typeface="Times New Roman" pitchFamily="18" charset="0"/>
              </a:rPr>
              <a:t>viêm</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gan</a:t>
            </a:r>
            <a:r>
              <a:rPr lang="en-US" sz="2200" i="1" dirty="0" smtClean="0">
                <a:latin typeface="Times New Roman" pitchFamily="18" charset="0"/>
                <a:cs typeface="Times New Roman" pitchFamily="18" charset="0"/>
              </a:rPr>
              <a:t> delta (HDV)</a:t>
            </a:r>
          </a:p>
          <a:p>
            <a:pPr>
              <a:buNone/>
            </a:pPr>
            <a:r>
              <a:rPr lang="en-US" sz="1800" dirty="0" smtClean="0">
                <a:latin typeface="Times New Roman" pitchFamily="18" charset="0"/>
                <a:cs typeface="Times New Roman" pitchFamily="18" charset="0"/>
              </a:rPr>
              <a:t>-   V</a:t>
            </a:r>
            <a:r>
              <a:rPr lang="vi-VN" sz="1800" dirty="0" smtClean="0">
                <a:latin typeface="Times New Roman" pitchFamily="18" charset="0"/>
                <a:cs typeface="Times New Roman" pitchFamily="18" charset="0"/>
              </a:rPr>
              <a:t>i</a:t>
            </a:r>
            <a:r>
              <a:rPr lang="en-US" sz="1800" dirty="0" err="1" smtClean="0">
                <a:latin typeface="Times New Roman" pitchFamily="18" charset="0"/>
                <a:cs typeface="Times New Roman" pitchFamily="18" charset="0"/>
              </a:rPr>
              <a:t>rus</a:t>
            </a:r>
            <a:r>
              <a:rPr lang="vi-VN" sz="1800" dirty="0" smtClean="0">
                <a:latin typeface="Times New Roman" pitchFamily="18" charset="0"/>
                <a:cs typeface="Times New Roman" pitchFamily="18" charset="0"/>
              </a:rPr>
              <a:t> ”không trọn vẹn”, chúng phải mượn lớp vỏ HBsAg để có thể xâm nhập vào tế bào gan.</a:t>
            </a:r>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   C</a:t>
            </a:r>
            <a:r>
              <a:rPr lang="vi-VN" sz="1800" dirty="0" smtClean="0">
                <a:latin typeface="Times New Roman" pitchFamily="18" charset="0"/>
                <a:cs typeface="Times New Roman" pitchFamily="18" charset="0"/>
              </a:rPr>
              <a:t>ó đường lây truyền giống viêm gan B</a:t>
            </a:r>
            <a:endParaRPr lang="en-US" sz="1800" dirty="0" smtClean="0">
              <a:latin typeface="Times New Roman" pitchFamily="18" charset="0"/>
              <a:cs typeface="Times New Roman" pitchFamily="18" charset="0"/>
            </a:endParaRPr>
          </a:p>
          <a:p>
            <a:pPr>
              <a:buFontTx/>
              <a:buChar char="-"/>
            </a:pPr>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50"/>
                                        <p:tgtEl>
                                          <p:spTgt spid="3">
                                            <p:txEl>
                                              <p:pRg st="1" end="1"/>
                                            </p:txEl>
                                          </p:spTgt>
                                        </p:tgtEl>
                                      </p:cBhvr>
                                    </p:animEffect>
                                    <p:anim calcmode="lin" valueType="num">
                                      <p:cBhvr>
                                        <p:cTn id="15"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50"/>
                                        <p:tgtEl>
                                          <p:spTgt spid="3">
                                            <p:txEl>
                                              <p:pRg st="2" end="2"/>
                                            </p:txEl>
                                          </p:spTgt>
                                        </p:tgtEl>
                                      </p:cBhvr>
                                    </p:animEffect>
                                    <p:anim calcmode="lin" valueType="num">
                                      <p:cBhvr>
                                        <p:cTn id="22"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50"/>
                                        <p:tgtEl>
                                          <p:spTgt spid="3">
                                            <p:txEl>
                                              <p:pRg st="3" end="3"/>
                                            </p:txEl>
                                          </p:spTgt>
                                        </p:tgtEl>
                                      </p:cBhvr>
                                    </p:animEffect>
                                    <p:anim calcmode="lin" valueType="num">
                                      <p:cBhvr>
                                        <p:cTn id="29"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50"/>
                                        <p:tgtEl>
                                          <p:spTgt spid="3">
                                            <p:txEl>
                                              <p:pRg st="4" end="4"/>
                                            </p:txEl>
                                          </p:spTgt>
                                        </p:tgtEl>
                                      </p:cBhvr>
                                    </p:animEffect>
                                    <p:anim calcmode="lin" valueType="num">
                                      <p:cBhvr>
                                        <p:cTn id="36"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50"/>
                                        <p:tgtEl>
                                          <p:spTgt spid="3">
                                            <p:txEl>
                                              <p:pRg st="5" end="5"/>
                                            </p:txEl>
                                          </p:spTgt>
                                        </p:tgtEl>
                                      </p:cBhvr>
                                    </p:animEffect>
                                    <p:anim calcmode="lin" valueType="num">
                                      <p:cBhvr>
                                        <p:cTn id="43"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50"/>
                                        <p:tgtEl>
                                          <p:spTgt spid="3">
                                            <p:txEl>
                                              <p:pRg st="6" end="6"/>
                                            </p:txEl>
                                          </p:spTgt>
                                        </p:tgtEl>
                                      </p:cBhvr>
                                    </p:animEffect>
                                    <p:anim calcmode="lin" valueType="num">
                                      <p:cBhvr>
                                        <p:cTn id="50"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763000" cy="6172200"/>
          </a:xfrm>
        </p:spPr>
        <p:txBody>
          <a:bodyPr>
            <a:normAutofit/>
          </a:bodyPr>
          <a:lstStyle/>
          <a:p>
            <a:pPr>
              <a:buNone/>
            </a:pPr>
            <a:r>
              <a:rPr lang="en-US" sz="1800" i="1"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1.2.3 Virus </a:t>
            </a:r>
            <a:r>
              <a:rPr lang="en-US" sz="2200" i="1" dirty="0" err="1" smtClean="0">
                <a:latin typeface="Times New Roman" pitchFamily="18" charset="0"/>
                <a:cs typeface="Times New Roman" pitchFamily="18" charset="0"/>
              </a:rPr>
              <a:t>viêm</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gan</a:t>
            </a:r>
            <a:r>
              <a:rPr lang="en-US" sz="2200" i="1" dirty="0" smtClean="0">
                <a:latin typeface="Times New Roman" pitchFamily="18" charset="0"/>
                <a:cs typeface="Times New Roman" pitchFamily="18" charset="0"/>
              </a:rPr>
              <a:t> C (HCV)</a:t>
            </a:r>
          </a:p>
          <a:p>
            <a:pPr>
              <a:buFontTx/>
              <a:buChar char="-"/>
            </a:pPr>
            <a:r>
              <a:rPr lang="en-US" sz="1800" dirty="0" err="1" smtClean="0">
                <a:latin typeface="Times New Roman" pitchFamily="18" charset="0"/>
                <a:cs typeface="Times New Roman" pitchFamily="18" charset="0"/>
              </a:rPr>
              <a:t>Thuộc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họ</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Flaviviridae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có</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dạng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hình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cầu</a:t>
            </a: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Theo tổ chức y tế thế giới, hiện nay có khoảng 170 triệu người nhiễm vi rút viêm gan C, chiếm 3% dân số thế giới. Tại Việt Nam, nhiễm vi rút viêm gan C có xu hướng ngày càng gia tăng.</a:t>
            </a:r>
            <a:endParaRPr lang="en-US" sz="1800" dirty="0" smtClean="0">
              <a:latin typeface="Times New Roman" pitchFamily="18" charset="0"/>
              <a:cs typeface="Times New Roman" pitchFamily="18" charset="0"/>
            </a:endParaRPr>
          </a:p>
          <a:p>
            <a:pPr>
              <a:buFontTx/>
              <a:buChar char="-"/>
            </a:pPr>
            <a:r>
              <a:rPr lang="en-US" sz="1800" dirty="0" smtClean="0">
                <a:latin typeface="Times New Roman" pitchFamily="18" charset="0"/>
                <a:cs typeface="Times New Roman" pitchFamily="18" charset="0"/>
              </a:rPr>
              <a:t>L</a:t>
            </a:r>
            <a:r>
              <a:rPr lang="vi-VN" sz="1800" dirty="0" smtClean="0">
                <a:latin typeface="Times New Roman" pitchFamily="18" charset="0"/>
                <a:cs typeface="Times New Roman" pitchFamily="18" charset="0"/>
              </a:rPr>
              <a:t>ây qua đường máu, phần lớn không có biểu hiện lâm sàng, có thể gây viêm gan vi rút cấp, viêm gan mạn, dẫn tới xơ gan và ung thư gan.</a:t>
            </a:r>
            <a:endParaRPr lang="en-US" sz="1800" dirty="0" smtClean="0">
              <a:latin typeface="Times New Roman" pitchFamily="18" charset="0"/>
              <a:cs typeface="Times New Roman" pitchFamily="18" charset="0"/>
            </a:endParaRPr>
          </a:p>
          <a:p>
            <a:pPr>
              <a:buFontTx/>
              <a:buChar char="-"/>
            </a:pPr>
            <a:endParaRPr lang="en-US" sz="1800" dirty="0">
              <a:latin typeface="Times New Roman" pitchFamily="18" charset="0"/>
              <a:cs typeface="Times New Roman" pitchFamily="18" charset="0"/>
            </a:endParaRPr>
          </a:p>
        </p:txBody>
      </p:sp>
      <p:pic>
        <p:nvPicPr>
          <p:cNvPr id="4" name="Picture 3" descr="bảng.png"/>
          <p:cNvPicPr>
            <a:picLocks noChangeAspect="1"/>
          </p:cNvPicPr>
          <p:nvPr/>
        </p:nvPicPr>
        <p:blipFill>
          <a:blip r:embed="rId2"/>
          <a:stretch>
            <a:fillRect/>
          </a:stretch>
        </p:blipFill>
        <p:spPr>
          <a:xfrm>
            <a:off x="1676400" y="2441935"/>
            <a:ext cx="6096000" cy="44160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png"/>
          <p:cNvPicPr>
            <a:picLocks noChangeAspect="1"/>
          </p:cNvPicPr>
          <p:nvPr/>
        </p:nvPicPr>
        <p:blipFill>
          <a:blip r:embed="rId2"/>
          <a:stretch>
            <a:fillRect/>
          </a:stretch>
        </p:blipFill>
        <p:spPr>
          <a:xfrm>
            <a:off x="152400" y="1295399"/>
            <a:ext cx="8991600" cy="1371601"/>
          </a:xfrm>
          <a:prstGeom prst="rect">
            <a:avLst/>
          </a:prstGeom>
        </p:spPr>
      </p:pic>
      <p:sp>
        <p:nvSpPr>
          <p:cNvPr id="2" name="Title 1"/>
          <p:cNvSpPr>
            <a:spLocks noGrp="1"/>
          </p:cNvSpPr>
          <p:nvPr>
            <p:ph type="title"/>
          </p:nvPr>
        </p:nvSpPr>
        <p:spPr>
          <a:xfrm>
            <a:off x="457200" y="304800"/>
            <a:ext cx="8229600" cy="685800"/>
          </a:xfrm>
        </p:spPr>
        <p:txBody>
          <a:bodyPr>
            <a:normAutofit/>
          </a:bodyPr>
          <a:lstStyle/>
          <a:p>
            <a:r>
              <a:rPr lang="en-US" sz="3000" b="1" dirty="0" smtClean="0">
                <a:solidFill>
                  <a:schemeClr val="tx1"/>
                </a:solidFill>
                <a:latin typeface="Times New Roman" pitchFamily="18" charset="0"/>
                <a:cs typeface="Times New Roman" pitchFamily="18" charset="0"/>
              </a:rPr>
              <a:t>2. </a:t>
            </a:r>
            <a:r>
              <a:rPr lang="en-US" sz="3000" b="1" dirty="0" err="1" smtClean="0">
                <a:solidFill>
                  <a:schemeClr val="tx1"/>
                </a:solidFill>
                <a:latin typeface="Times New Roman" pitchFamily="18" charset="0"/>
                <a:cs typeface="Times New Roman" pitchFamily="18" charset="0"/>
              </a:rPr>
              <a:t>Triệu</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chứng</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lâm</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sàng</a:t>
            </a:r>
            <a:endParaRPr lang="en-US" sz="3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914400"/>
            <a:ext cx="8839200" cy="5943600"/>
          </a:xfrm>
        </p:spPr>
        <p:txBody>
          <a:bodyPr>
            <a:normAutofit fontScale="92500" lnSpcReduction="20000"/>
          </a:bodyPr>
          <a:lstStyle/>
          <a:p>
            <a:pPr>
              <a:buNone/>
            </a:pPr>
            <a:r>
              <a:rPr lang="en-US" sz="1800" dirty="0" smtClean="0">
                <a:latin typeface="Times New Roman" pitchFamily="18" charset="0"/>
                <a:cs typeface="Times New Roman" pitchFamily="18" charset="0"/>
              </a:rPr>
              <a:t>		</a:t>
            </a:r>
            <a:r>
              <a:rPr lang="en-US" sz="2200" i="1" u="sng" dirty="0" smtClean="0">
                <a:latin typeface="Times New Roman" pitchFamily="18" charset="0"/>
                <a:cs typeface="Times New Roman" pitchFamily="18" charset="0"/>
              </a:rPr>
              <a:t>2.1 </a:t>
            </a:r>
            <a:r>
              <a:rPr lang="en-US" sz="2200" i="1" u="sng" dirty="0" err="1" smtClean="0">
                <a:latin typeface="Times New Roman" pitchFamily="18" charset="0"/>
                <a:cs typeface="Times New Roman" pitchFamily="18" charset="0"/>
              </a:rPr>
              <a:t>Thời</a:t>
            </a:r>
            <a:r>
              <a:rPr lang="en-US" sz="2200" i="1" u="sng" dirty="0" smtClean="0">
                <a:latin typeface="Times New Roman" pitchFamily="18" charset="0"/>
                <a:cs typeface="Times New Roman" pitchFamily="18" charset="0"/>
              </a:rPr>
              <a:t> </a:t>
            </a:r>
            <a:r>
              <a:rPr lang="en-US" sz="2200" i="1" u="sng" dirty="0" err="1" smtClean="0">
                <a:latin typeface="Times New Roman" pitchFamily="18" charset="0"/>
                <a:cs typeface="Times New Roman" pitchFamily="18" charset="0"/>
              </a:rPr>
              <a:t>ky</a:t>
            </a:r>
            <a:r>
              <a:rPr lang="en-US" sz="2200" i="1" u="sng" dirty="0" smtClean="0">
                <a:latin typeface="Times New Roman" pitchFamily="18" charset="0"/>
                <a:cs typeface="Times New Roman" pitchFamily="18" charset="0"/>
              </a:rPr>
              <a:t>̀ ủ </a:t>
            </a:r>
            <a:r>
              <a:rPr lang="en-US" sz="2200" i="1" u="sng" dirty="0" err="1" smtClean="0">
                <a:latin typeface="Times New Roman" pitchFamily="18" charset="0"/>
                <a:cs typeface="Times New Roman" pitchFamily="18" charset="0"/>
              </a:rPr>
              <a:t>bệnh</a:t>
            </a:r>
            <a:endParaRPr lang="en-US" sz="2200" i="1" u="sng" dirty="0" smtClean="0">
              <a:latin typeface="Times New Roman" pitchFamily="18" charset="0"/>
              <a:cs typeface="Times New Roman" pitchFamily="18" charset="0"/>
            </a:endParaRPr>
          </a:p>
          <a:p>
            <a:pPr>
              <a:buNone/>
            </a:pPr>
            <a:endParaRPr lang="en-US" sz="2200" i="1" u="sng" dirty="0" smtClean="0">
              <a:latin typeface="Times New Roman" pitchFamily="18" charset="0"/>
              <a:cs typeface="Times New Roman" pitchFamily="18" charset="0"/>
            </a:endParaRPr>
          </a:p>
          <a:p>
            <a:pPr>
              <a:buNone/>
            </a:pPr>
            <a:endParaRPr lang="en-US" sz="2200" i="1" u="sng" dirty="0" smtClean="0">
              <a:latin typeface="Times New Roman" pitchFamily="18" charset="0"/>
              <a:cs typeface="Times New Roman" pitchFamily="18" charset="0"/>
            </a:endParaRPr>
          </a:p>
          <a:p>
            <a:pPr>
              <a:buNone/>
            </a:pPr>
            <a:endParaRPr lang="en-US" sz="2200" i="1" u="sng" dirty="0" smtClean="0">
              <a:latin typeface="Times New Roman" pitchFamily="18" charset="0"/>
              <a:cs typeface="Times New Roman" pitchFamily="18" charset="0"/>
            </a:endParaRPr>
          </a:p>
          <a:p>
            <a:pPr>
              <a:buNone/>
            </a:pPr>
            <a:r>
              <a:rPr lang="en-US" sz="2200" i="1" dirty="0" smtClean="0">
                <a:latin typeface="Times New Roman" pitchFamily="18" charset="0"/>
                <a:cs typeface="Times New Roman" pitchFamily="18" charset="0"/>
              </a:rPr>
              <a:t>		</a:t>
            </a:r>
          </a:p>
          <a:p>
            <a:pPr>
              <a:buNone/>
            </a:pPr>
            <a:endParaRPr lang="en-US" sz="2200" i="1" u="sng" dirty="0" smtClean="0">
              <a:latin typeface="Times New Roman" pitchFamily="18" charset="0"/>
              <a:cs typeface="Times New Roman" pitchFamily="18" charset="0"/>
            </a:endParaRPr>
          </a:p>
          <a:p>
            <a:pPr>
              <a:buNone/>
            </a:pPr>
            <a:r>
              <a:rPr lang="en-US" sz="2200" dirty="0" smtClean="0">
                <a:latin typeface="Times New Roman" pitchFamily="18" charset="0"/>
                <a:cs typeface="Times New Roman" pitchFamily="18" charset="0"/>
              </a:rPr>
              <a:t>		</a:t>
            </a:r>
            <a:r>
              <a:rPr lang="en-US" sz="2200" i="1" u="sng" dirty="0" smtClean="0">
                <a:latin typeface="Times New Roman" pitchFamily="18" charset="0"/>
                <a:cs typeface="Times New Roman" pitchFamily="18" charset="0"/>
              </a:rPr>
              <a:t>2.2 </a:t>
            </a:r>
            <a:r>
              <a:rPr lang="en-US" sz="2200" i="1" u="sng" dirty="0" err="1" smtClean="0">
                <a:latin typeface="Times New Roman" pitchFamily="18" charset="0"/>
                <a:cs typeface="Times New Roman" pitchFamily="18" charset="0"/>
              </a:rPr>
              <a:t>Thời</a:t>
            </a:r>
            <a:r>
              <a:rPr lang="en-US" sz="2200" i="1" u="sng" dirty="0" smtClean="0">
                <a:latin typeface="Times New Roman" pitchFamily="18" charset="0"/>
                <a:cs typeface="Times New Roman" pitchFamily="18" charset="0"/>
              </a:rPr>
              <a:t> </a:t>
            </a:r>
            <a:r>
              <a:rPr lang="en-US" sz="2200" i="1" u="sng" dirty="0" err="1" smtClean="0">
                <a:latin typeface="Times New Roman" pitchFamily="18" charset="0"/>
                <a:cs typeface="Times New Roman" pitchFamily="18" charset="0"/>
              </a:rPr>
              <a:t>ky</a:t>
            </a:r>
            <a:r>
              <a:rPr lang="en-US" sz="2200" i="1" u="sng" dirty="0" smtClean="0">
                <a:latin typeface="Times New Roman" pitchFamily="18" charset="0"/>
                <a:cs typeface="Times New Roman" pitchFamily="18" charset="0"/>
              </a:rPr>
              <a:t>̀ </a:t>
            </a:r>
            <a:r>
              <a:rPr lang="en-US" sz="2200" i="1" u="sng" dirty="0" err="1" smtClean="0">
                <a:latin typeface="Times New Roman" pitchFamily="18" charset="0"/>
                <a:cs typeface="Times New Roman" pitchFamily="18" charset="0"/>
              </a:rPr>
              <a:t>khởi</a:t>
            </a:r>
            <a:r>
              <a:rPr lang="en-US" sz="2200" i="1" u="sng" dirty="0" smtClean="0">
                <a:latin typeface="Times New Roman" pitchFamily="18" charset="0"/>
                <a:cs typeface="Times New Roman" pitchFamily="18" charset="0"/>
              </a:rPr>
              <a:t> </a:t>
            </a:r>
            <a:r>
              <a:rPr lang="en-US" sz="2200" i="1" u="sng" dirty="0" err="1" smtClean="0">
                <a:latin typeface="Times New Roman" pitchFamily="18" charset="0"/>
                <a:cs typeface="Times New Roman" pitchFamily="18" charset="0"/>
              </a:rPr>
              <a:t>phát</a:t>
            </a:r>
            <a:r>
              <a:rPr lang="en-US" sz="2200" i="1" u="sng" dirty="0" smtClean="0">
                <a:latin typeface="Times New Roman" pitchFamily="18" charset="0"/>
                <a:cs typeface="Times New Roman" pitchFamily="18" charset="0"/>
              </a:rPr>
              <a:t> (</a:t>
            </a:r>
            <a:r>
              <a:rPr lang="en-US" sz="2200" i="1" u="sng" dirty="0" err="1" smtClean="0">
                <a:latin typeface="Times New Roman" pitchFamily="18" charset="0"/>
                <a:cs typeface="Times New Roman" pitchFamily="18" charset="0"/>
              </a:rPr>
              <a:t>vàng</a:t>
            </a:r>
            <a:r>
              <a:rPr lang="en-US" sz="2200" i="1" u="sng" dirty="0" smtClean="0">
                <a:latin typeface="Times New Roman" pitchFamily="18" charset="0"/>
                <a:cs typeface="Times New Roman" pitchFamily="18" charset="0"/>
              </a:rPr>
              <a:t> </a:t>
            </a:r>
            <a:r>
              <a:rPr lang="en-US" sz="2200" i="1" u="sng" dirty="0" err="1" smtClean="0">
                <a:latin typeface="Times New Roman" pitchFamily="18" charset="0"/>
                <a:cs typeface="Times New Roman" pitchFamily="18" charset="0"/>
              </a:rPr>
              <a:t>da</a:t>
            </a:r>
            <a:r>
              <a:rPr lang="en-US" sz="2200" i="1" u="sng"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Rất</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đa</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dạng</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theo</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Suvalopa</a:t>
            </a:r>
            <a:r>
              <a:rPr lang="en-US" sz="1900" dirty="0" smtClean="0">
                <a:latin typeface="Times New Roman" pitchFamily="18" charset="0"/>
                <a:cs typeface="Times New Roman" pitchFamily="18" charset="0"/>
              </a:rPr>
              <a:t> E. P. </a:t>
            </a:r>
            <a:r>
              <a:rPr lang="en-US" sz="1900" dirty="0" err="1" smtClean="0">
                <a:latin typeface="Times New Roman" pitchFamily="18" charset="0"/>
                <a:cs typeface="Times New Roman" pitchFamily="18" charset="0"/>
              </a:rPr>
              <a:t>gồm</a:t>
            </a:r>
            <a:r>
              <a:rPr lang="en-US" sz="1900" dirty="0" smtClean="0">
                <a:latin typeface="Times New Roman" pitchFamily="18" charset="0"/>
                <a:cs typeface="Times New Roman" pitchFamily="18" charset="0"/>
              </a:rPr>
              <a:t>:  </a:t>
            </a:r>
          </a:p>
          <a:p>
            <a:pPr>
              <a:buNone/>
            </a:pPr>
            <a:endParaRPr lang="en-US" sz="1800" i="1" u="sng" dirty="0" smtClean="0">
              <a:latin typeface="Times New Roman" pitchFamily="18" charset="0"/>
              <a:cs typeface="Times New Roman" pitchFamily="18" charset="0"/>
            </a:endParaRPr>
          </a:p>
          <a:p>
            <a:pPr>
              <a:buNone/>
            </a:pPr>
            <a:r>
              <a:rPr lang="vi-VN" sz="1900" dirty="0" smtClean="0">
                <a:latin typeface="Times New Roman" pitchFamily="18" charset="0"/>
                <a:cs typeface="Times New Roman" pitchFamily="18" charset="0"/>
              </a:rPr>
              <a:t>‒ Kiểu rối loạn tiêu hoá: </a:t>
            </a:r>
            <a:r>
              <a:rPr lang="en-US" sz="1900" dirty="0" smtClean="0">
                <a:latin typeface="Times New Roman" pitchFamily="18" charset="0"/>
                <a:cs typeface="Times New Roman" pitchFamily="18" charset="0"/>
              </a:rPr>
              <a:t>C</a:t>
            </a:r>
            <a:r>
              <a:rPr lang="vi-VN" sz="1900" dirty="0" smtClean="0">
                <a:latin typeface="Times New Roman" pitchFamily="18" charset="0"/>
                <a:cs typeface="Times New Roman" pitchFamily="18" charset="0"/>
              </a:rPr>
              <a:t>hán ăn, sợ mỡ, buồn nôn, nôn, đau bụng và đôi khi rối loạn đại tiện; các triệu chứng này xuất hiện cùng với sốt nhẹ hoặc vừa, kéo dài trong 1 tuần.</a:t>
            </a:r>
            <a:endParaRPr lang="en-US" sz="1900" dirty="0" smtClean="0">
              <a:latin typeface="Times New Roman" pitchFamily="18" charset="0"/>
              <a:cs typeface="Times New Roman" pitchFamily="18" charset="0"/>
            </a:endParaRPr>
          </a:p>
          <a:p>
            <a:pPr>
              <a:buNone/>
            </a:pPr>
            <a:r>
              <a:rPr lang="vi-VN" sz="1900" dirty="0" smtClean="0">
                <a:latin typeface="Times New Roman" pitchFamily="18" charset="0"/>
                <a:cs typeface="Times New Roman" pitchFamily="18" charset="0"/>
              </a:rPr>
              <a:t>‒ Kiểu viêm khớp: Đau các khớp nhưng không có biến đổi về hình dạng tại khớp. </a:t>
            </a:r>
            <a:endParaRPr lang="en-US" sz="1900" dirty="0" smtClean="0">
              <a:latin typeface="Times New Roman" pitchFamily="18" charset="0"/>
              <a:cs typeface="Times New Roman" pitchFamily="18" charset="0"/>
            </a:endParaRPr>
          </a:p>
          <a:p>
            <a:pPr>
              <a:buNone/>
            </a:pPr>
            <a:r>
              <a:rPr lang="vi-VN" sz="1900" dirty="0" smtClean="0">
                <a:latin typeface="Times New Roman" pitchFamily="18" charset="0"/>
                <a:cs typeface="Times New Roman" pitchFamily="18" charset="0"/>
              </a:rPr>
              <a:t>‒ Kiểu viêm xuất tiết (hay còn gọi là kiểu giả cúm): </a:t>
            </a:r>
            <a:r>
              <a:rPr lang="en-US" sz="1900" dirty="0" smtClean="0">
                <a:latin typeface="Times New Roman" pitchFamily="18" charset="0"/>
                <a:cs typeface="Times New Roman" pitchFamily="18" charset="0"/>
              </a:rPr>
              <a:t>S</a:t>
            </a:r>
            <a:r>
              <a:rPr lang="vi-VN" sz="1900" dirty="0" smtClean="0">
                <a:latin typeface="Times New Roman" pitchFamily="18" charset="0"/>
                <a:cs typeface="Times New Roman" pitchFamily="18" charset="0"/>
              </a:rPr>
              <a:t>ổ mũi, đau họng, ho khan cùng với sốt. </a:t>
            </a:r>
            <a:endParaRPr lang="en-US" sz="1900" dirty="0" smtClean="0">
              <a:latin typeface="Times New Roman" pitchFamily="18" charset="0"/>
              <a:cs typeface="Times New Roman" pitchFamily="18" charset="0"/>
            </a:endParaRPr>
          </a:p>
          <a:p>
            <a:pPr>
              <a:buNone/>
            </a:pPr>
            <a:r>
              <a:rPr lang="vi-VN" sz="1900" dirty="0" smtClean="0">
                <a:latin typeface="Times New Roman" pitchFamily="18" charset="0"/>
                <a:cs typeface="Times New Roman" pitchFamily="18" charset="0"/>
              </a:rPr>
              <a:t>‒ Kiểu suy nhược thần kinh: </a:t>
            </a:r>
            <a:r>
              <a:rPr lang="en-US" sz="1900" dirty="0" smtClean="0">
                <a:latin typeface="Times New Roman" pitchFamily="18" charset="0"/>
                <a:cs typeface="Times New Roman" pitchFamily="18" charset="0"/>
              </a:rPr>
              <a:t>M</a:t>
            </a:r>
            <a:r>
              <a:rPr lang="vi-VN" sz="1900" dirty="0" smtClean="0">
                <a:latin typeface="Times New Roman" pitchFamily="18" charset="0"/>
                <a:cs typeface="Times New Roman" pitchFamily="18" charset="0"/>
              </a:rPr>
              <a:t>ệt mỏi, chóng mặt, rối loạn giấc ngủ (có thể ở trạng thái ức chế hoặc kích thích).</a:t>
            </a:r>
            <a:endParaRPr lang="en-US" sz="1900" dirty="0" smtClean="0">
              <a:latin typeface="Times New Roman" pitchFamily="18" charset="0"/>
              <a:cs typeface="Times New Roman" pitchFamily="18" charset="0"/>
            </a:endParaRPr>
          </a:p>
          <a:p>
            <a:pPr>
              <a:buNone/>
            </a:pPr>
            <a:r>
              <a:rPr lang="vi-VN" sz="1900" dirty="0" smtClean="0">
                <a:latin typeface="Times New Roman" pitchFamily="18" charset="0"/>
                <a:cs typeface="Times New Roman" pitchFamily="18" charset="0"/>
              </a:rPr>
              <a:t> ‒ Kiểu hỗn hợp: Gồm nhiều triệu chứng lẫn lộn của các kiểu khởi phát trên.</a:t>
            </a:r>
            <a:endParaRPr lang="en-US" sz="1900" dirty="0" smtClean="0">
              <a:latin typeface="Times New Roman" pitchFamily="18" charset="0"/>
              <a:cs typeface="Times New Roman" pitchFamily="18" charset="0"/>
            </a:endParaRPr>
          </a:p>
          <a:p>
            <a:pPr>
              <a:buNone/>
            </a:pPr>
            <a:r>
              <a:rPr lang="vi-VN" sz="1900" dirty="0" smtClean="0">
                <a:latin typeface="Times New Roman" pitchFamily="18" charset="0"/>
                <a:cs typeface="Times New Roman" pitchFamily="18" charset="0"/>
              </a:rPr>
              <a:t>‒ Thường kèm theo sốt nhẹ </a:t>
            </a:r>
            <a:r>
              <a:rPr lang="en-US" sz="1900" dirty="0" smtClean="0">
                <a:latin typeface="Times New Roman" pitchFamily="18" charset="0"/>
                <a:cs typeface="Times New Roman" pitchFamily="18" charset="0"/>
              </a:rPr>
              <a:t>/ </a:t>
            </a:r>
            <a:r>
              <a:rPr lang="vi-VN" sz="1900" dirty="0" smtClean="0">
                <a:latin typeface="Times New Roman" pitchFamily="18" charset="0"/>
                <a:cs typeface="Times New Roman" pitchFamily="18" charset="0"/>
              </a:rPr>
              <a:t>vừa vài ngày đến một tuần, đau tức vùng hạ sườn phải. Đặc biệt</a:t>
            </a:r>
            <a:r>
              <a:rPr lang="en-US" sz="1900" dirty="0" smtClean="0">
                <a:latin typeface="Times New Roman" pitchFamily="18" charset="0"/>
                <a:cs typeface="Times New Roman" pitchFamily="18" charset="0"/>
              </a:rPr>
              <a:t>:</a:t>
            </a:r>
            <a:r>
              <a:rPr lang="vi-VN" sz="1900" dirty="0" smtClean="0">
                <a:latin typeface="Times New Roman" pitchFamily="18" charset="0"/>
                <a:cs typeface="Times New Roman" pitchFamily="18" charset="0"/>
              </a:rPr>
              <a:t> tình trạng mệt mỏi không tương xứng với sốt. Tuy bệnh nhân sốt nhẹ, ngắn ngày, </a:t>
            </a:r>
            <a:r>
              <a:rPr lang="en-US" sz="1900" dirty="0" err="1" smtClean="0">
                <a:latin typeface="Times New Roman" pitchFamily="18" charset="0"/>
                <a:cs typeface="Times New Roman" pitchFamily="18" charset="0"/>
              </a:rPr>
              <a:t>hoặc</a:t>
            </a:r>
            <a:r>
              <a:rPr lang="en-US" sz="1900" dirty="0" smtClean="0">
                <a:latin typeface="Times New Roman" pitchFamily="18" charset="0"/>
                <a:cs typeface="Times New Roman" pitchFamily="18" charset="0"/>
              </a:rPr>
              <a:t> </a:t>
            </a:r>
            <a:r>
              <a:rPr lang="vi-VN" sz="1900" dirty="0" smtClean="0">
                <a:latin typeface="Times New Roman" pitchFamily="18" charset="0"/>
                <a:cs typeface="Times New Roman" pitchFamily="18" charset="0"/>
              </a:rPr>
              <a:t>không sốt, nhưng </a:t>
            </a:r>
            <a:r>
              <a:rPr lang="en-US" sz="1900" dirty="0" err="1" smtClean="0">
                <a:latin typeface="Times New Roman" pitchFamily="18" charset="0"/>
                <a:cs typeface="Times New Roman" pitchFamily="18" charset="0"/>
              </a:rPr>
              <a:t>vẫn</a:t>
            </a:r>
            <a:r>
              <a:rPr lang="vi-VN" sz="1900" dirty="0" smtClean="0">
                <a:latin typeface="Times New Roman" pitchFamily="18" charset="0"/>
                <a:cs typeface="Times New Roman" pitchFamily="18" charset="0"/>
              </a:rPr>
              <a:t> cảm giác thấy mệt nhiều, không muốn đi lại,</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vận</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động</a:t>
            </a:r>
            <a:r>
              <a:rPr lang="vi-VN" sz="1900" dirty="0" smtClean="0">
                <a:latin typeface="Times New Roman" pitchFamily="18" charset="0"/>
                <a:cs typeface="Times New Roman" pitchFamily="18" charset="0"/>
              </a:rPr>
              <a:t>... </a:t>
            </a:r>
            <a:endParaRPr lang="en-US" sz="1900" dirty="0" smtClean="0">
              <a:latin typeface="Times New Roman" pitchFamily="18" charset="0"/>
              <a:cs typeface="Times New Roman" pitchFamily="18" charset="0"/>
            </a:endParaRPr>
          </a:p>
          <a:p>
            <a:pPr>
              <a:buNone/>
            </a:pPr>
            <a:r>
              <a:rPr lang="vi-VN" sz="1900" dirty="0" smtClean="0">
                <a:latin typeface="Times New Roman" pitchFamily="18" charset="0"/>
                <a:cs typeface="Times New Roman" pitchFamily="18" charset="0"/>
              </a:rPr>
              <a:t>‒ </a:t>
            </a:r>
            <a:r>
              <a:rPr lang="en-US" sz="1900" dirty="0" smtClean="0">
                <a:latin typeface="Times New Roman" pitchFamily="18" charset="0"/>
                <a:cs typeface="Times New Roman" pitchFamily="18" charset="0"/>
              </a:rPr>
              <a:t>H</a:t>
            </a:r>
            <a:r>
              <a:rPr lang="vi-VN" sz="1900" dirty="0" smtClean="0">
                <a:latin typeface="Times New Roman" pitchFamily="18" charset="0"/>
                <a:cs typeface="Times New Roman" pitchFamily="18" charset="0"/>
              </a:rPr>
              <a:t>ầu hết bệnh nhân khám có gan to (90- 95%)</a:t>
            </a:r>
            <a:r>
              <a:rPr lang="en-US" sz="1900" dirty="0" smtClean="0">
                <a:latin typeface="Times New Roman" pitchFamily="18" charset="0"/>
                <a:cs typeface="Times New Roman" pitchFamily="18" charset="0"/>
              </a:rPr>
              <a:t>,</a:t>
            </a:r>
            <a:r>
              <a:rPr lang="vi-VN" sz="1900" dirty="0" smtClean="0">
                <a:latin typeface="Times New Roman" pitchFamily="18" charset="0"/>
                <a:cs typeface="Times New Roman" pitchFamily="18" charset="0"/>
              </a:rPr>
              <a:t> nước tiểu vàng thẫm; xét nghiệm nước tiểu xuất hiện urobilinogen (+).</a:t>
            </a:r>
            <a:endParaRPr lang="en-US" sz="1900" dirty="0" smtClean="0">
              <a:latin typeface="Times New Roman" pitchFamily="18" charset="0"/>
              <a:cs typeface="Times New Roman" pitchFamily="18" charset="0"/>
            </a:endParaRPr>
          </a:p>
          <a:p>
            <a:pPr>
              <a:buNone/>
            </a:pPr>
            <a:endParaRPr lang="en-US" sz="2200" i="1" u="sng"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5715000" cy="6172200"/>
          </a:xfrm>
        </p:spPr>
        <p:txBody>
          <a:bodyPr>
            <a:normAutofit/>
          </a:bodyPr>
          <a:lstStyle/>
          <a:p>
            <a:pPr>
              <a:buNone/>
            </a:pPr>
            <a:r>
              <a:rPr lang="en-US" sz="2200" i="1" dirty="0" smtClean="0">
                <a:latin typeface="Times New Roman" pitchFamily="18" charset="0"/>
                <a:cs typeface="Times New Roman" pitchFamily="18" charset="0"/>
              </a:rPr>
              <a:t>		</a:t>
            </a:r>
            <a:r>
              <a:rPr lang="en-US" sz="2200" i="1" u="sng" dirty="0" smtClean="0">
                <a:latin typeface="Times New Roman" pitchFamily="18" charset="0"/>
                <a:cs typeface="Times New Roman" pitchFamily="18" charset="0"/>
              </a:rPr>
              <a:t>2.1 </a:t>
            </a:r>
            <a:r>
              <a:rPr lang="en-US" sz="2200" i="1" u="sng" dirty="0" err="1" smtClean="0">
                <a:latin typeface="Times New Roman" pitchFamily="18" charset="0"/>
                <a:cs typeface="Times New Roman" pitchFamily="18" charset="0"/>
              </a:rPr>
              <a:t>Thời</a:t>
            </a:r>
            <a:r>
              <a:rPr lang="en-US" sz="2200" i="1" u="sng" dirty="0" smtClean="0">
                <a:latin typeface="Times New Roman" pitchFamily="18" charset="0"/>
                <a:cs typeface="Times New Roman" pitchFamily="18" charset="0"/>
              </a:rPr>
              <a:t> </a:t>
            </a:r>
            <a:r>
              <a:rPr lang="en-US" sz="2200" i="1" u="sng" dirty="0" err="1" smtClean="0">
                <a:latin typeface="Times New Roman" pitchFamily="18" charset="0"/>
                <a:cs typeface="Times New Roman" pitchFamily="18" charset="0"/>
              </a:rPr>
              <a:t>ky</a:t>
            </a:r>
            <a:r>
              <a:rPr lang="en-US" sz="2200" i="1" u="sng" dirty="0" smtClean="0">
                <a:latin typeface="Times New Roman" pitchFamily="18" charset="0"/>
                <a:cs typeface="Times New Roman" pitchFamily="18" charset="0"/>
              </a:rPr>
              <a:t>̀ </a:t>
            </a:r>
            <a:r>
              <a:rPr lang="en-US" sz="2200" i="1" u="sng" dirty="0" err="1" smtClean="0">
                <a:latin typeface="Times New Roman" pitchFamily="18" charset="0"/>
                <a:cs typeface="Times New Roman" pitchFamily="18" charset="0"/>
              </a:rPr>
              <a:t>toàn</a:t>
            </a:r>
            <a:r>
              <a:rPr lang="en-US" sz="2200" i="1" u="sng" dirty="0" smtClean="0">
                <a:latin typeface="Times New Roman" pitchFamily="18" charset="0"/>
                <a:cs typeface="Times New Roman" pitchFamily="18" charset="0"/>
              </a:rPr>
              <a:t> </a:t>
            </a:r>
            <a:r>
              <a:rPr lang="en-US" sz="2200" i="1" u="sng" dirty="0" err="1" smtClean="0">
                <a:latin typeface="Times New Roman" pitchFamily="18" charset="0"/>
                <a:cs typeface="Times New Roman" pitchFamily="18" charset="0"/>
              </a:rPr>
              <a:t>phát</a:t>
            </a:r>
            <a:r>
              <a:rPr lang="en-US" sz="2200" i="1" u="sng" dirty="0" smtClean="0">
                <a:latin typeface="Times New Roman" pitchFamily="18" charset="0"/>
                <a:cs typeface="Times New Roman" pitchFamily="18" charset="0"/>
              </a:rPr>
              <a:t> (</a:t>
            </a:r>
            <a:r>
              <a:rPr lang="en-US" sz="2200" i="1" u="sng" dirty="0" err="1" smtClean="0">
                <a:latin typeface="Times New Roman" pitchFamily="18" charset="0"/>
                <a:cs typeface="Times New Roman" pitchFamily="18" charset="0"/>
              </a:rPr>
              <a:t>vàng</a:t>
            </a:r>
            <a:r>
              <a:rPr lang="en-US" sz="2200" i="1" u="sng" dirty="0" smtClean="0">
                <a:latin typeface="Times New Roman" pitchFamily="18" charset="0"/>
                <a:cs typeface="Times New Roman" pitchFamily="18" charset="0"/>
              </a:rPr>
              <a:t> </a:t>
            </a:r>
            <a:r>
              <a:rPr lang="en-US" sz="2200" i="1" u="sng" dirty="0" err="1" smtClean="0">
                <a:latin typeface="Times New Roman" pitchFamily="18" charset="0"/>
                <a:cs typeface="Times New Roman" pitchFamily="18" charset="0"/>
              </a:rPr>
              <a:t>da</a:t>
            </a:r>
            <a:r>
              <a:rPr lang="en-US" sz="2200" i="1" u="sng" dirty="0" smtClean="0">
                <a:latin typeface="Times New Roman" pitchFamily="18" charset="0"/>
                <a:cs typeface="Times New Roman" pitchFamily="18" charset="0"/>
              </a:rPr>
              <a:t>)</a:t>
            </a:r>
          </a:p>
          <a:p>
            <a:pPr>
              <a:buNone/>
            </a:pPr>
            <a:endParaRPr lang="en-US" sz="2200" i="1" u="sng" dirty="0" smtClean="0">
              <a:latin typeface="Times New Roman" pitchFamily="18" charset="0"/>
              <a:cs typeface="Times New Roman" pitchFamily="18" charset="0"/>
            </a:endParaRPr>
          </a:p>
          <a:p>
            <a:pPr>
              <a:buNone/>
            </a:pPr>
            <a:r>
              <a:rPr lang="vi-VN" sz="1800" dirty="0" smtClean="0">
                <a:latin typeface="Times New Roman" pitchFamily="18" charset="0"/>
                <a:cs typeface="Times New Roman" pitchFamily="18" charset="0"/>
              </a:rPr>
              <a:t>‒ Bắt đầu vào thời kỳ vàng da bệnh nhân hầu như hết sốt. ở mức độ nhẹ và vừa bệnh nhân thường cảm thấy dễ chịu hẳn lên, ăn được, hết đau khớp... </a:t>
            </a:r>
            <a:endParaRPr lang="en-US" sz="1800" dirty="0" smtClean="0">
              <a:latin typeface="Times New Roman" pitchFamily="18" charset="0"/>
              <a:cs typeface="Times New Roman" pitchFamily="18" charset="0"/>
            </a:endParaRPr>
          </a:p>
          <a:p>
            <a:pPr>
              <a:buNone/>
            </a:pPr>
            <a:r>
              <a:rPr lang="vi-VN" sz="1800" dirty="0" smtClean="0">
                <a:latin typeface="Times New Roman" pitchFamily="18" charset="0"/>
                <a:cs typeface="Times New Roman" pitchFamily="18" charset="0"/>
              </a:rPr>
              <a:t>‒ Ngược lại, với những bệnh nhân mức độ nặng bước vào thời kỳ </a:t>
            </a:r>
            <a:r>
              <a:rPr lang="en-US" sz="1800" dirty="0" err="1" smtClean="0">
                <a:latin typeface="Times New Roman" pitchFamily="18" charset="0"/>
                <a:cs typeface="Times New Roman" pitchFamily="18" charset="0"/>
              </a:rPr>
              <a:t>này</a:t>
            </a: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các triệu chứng bệnh phát triển và nặng hẳn lên: Gan to, đau, một số trường hợp có lách to, chán ăn, mệt mỏi, rối loạn tiêu hoá... Xét nghiệm thấy enzyme transaminase tăng cao</a:t>
            </a: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Bilirubin máu tăng, photphotaza kiềm tăng ở những trường hợp tắc mật, urobilinogen nước tiểu đang từ (+) chuyển thành (-) tính. Xét nghiệm công thức máu ít biến đổi.</a:t>
            </a:r>
            <a:endParaRPr lang="en-US" sz="1800" dirty="0" smtClean="0">
              <a:latin typeface="Times New Roman" pitchFamily="18" charset="0"/>
              <a:cs typeface="Times New Roman" pitchFamily="18" charset="0"/>
            </a:endParaRPr>
          </a:p>
          <a:p>
            <a:pPr>
              <a:buNone/>
            </a:pPr>
            <a:r>
              <a:rPr lang="vi-VN"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V</a:t>
            </a:r>
            <a:r>
              <a:rPr lang="vi-VN" sz="1800" dirty="0" smtClean="0">
                <a:latin typeface="Times New Roman" pitchFamily="18" charset="0"/>
                <a:cs typeface="Times New Roman" pitchFamily="18" charset="0"/>
              </a:rPr>
              <a:t>àng da phát triển rất nhanh, thường đạt mức tối đa trong vòng 2-5 ngày. </a:t>
            </a:r>
            <a:r>
              <a:rPr lang="en-US" sz="1800" dirty="0" err="1" smtClean="0">
                <a:latin typeface="Times New Roman" pitchFamily="18" charset="0"/>
                <a:cs typeface="Times New Roman" pitchFamily="18" charset="0"/>
              </a:rPr>
              <a:t>Đạt</a:t>
            </a: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đến mức tối đa và giữ nguyên mức ổn định trong vài ngày đến vài tuần (thường từ 2 - 4 tuần). </a:t>
            </a:r>
            <a:endParaRPr lang="en-US" sz="1800" dirty="0" smtClean="0">
              <a:latin typeface="Times New Roman" pitchFamily="18" charset="0"/>
              <a:cs typeface="Times New Roman" pitchFamily="18" charset="0"/>
            </a:endParaRPr>
          </a:p>
          <a:p>
            <a:pPr>
              <a:buNone/>
            </a:pPr>
            <a:r>
              <a:rPr lang="vi-VN"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C</a:t>
            </a:r>
            <a:r>
              <a:rPr lang="vi-VN" sz="1800" dirty="0" smtClean="0">
                <a:latin typeface="Times New Roman" pitchFamily="18" charset="0"/>
                <a:cs typeface="Times New Roman" pitchFamily="18" charset="0"/>
              </a:rPr>
              <a:t>ác triệu chứng </a:t>
            </a: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tăng lên tới mức tối đa. </a:t>
            </a:r>
            <a:r>
              <a:rPr lang="en-US" sz="1800" dirty="0" smtClean="0">
                <a:latin typeface="Times New Roman" pitchFamily="18" charset="0"/>
                <a:cs typeface="Times New Roman" pitchFamily="18" charset="0"/>
              </a:rPr>
              <a:t>Ở</a:t>
            </a:r>
            <a:r>
              <a:rPr lang="vi-VN" sz="1800" dirty="0" smtClean="0">
                <a:latin typeface="Times New Roman" pitchFamily="18" charset="0"/>
                <a:cs typeface="Times New Roman" pitchFamily="18" charset="0"/>
              </a:rPr>
              <a:t> những bệnh nhân vàng da nặng, phân trắng giống như phân cò (phân bạc màu), nước tiểu ít và sẫm màu như nước vối đặc, bệnh nhân rất ngứa nên có nhiều vết gãi trên da.</a:t>
            </a:r>
            <a:endParaRPr lang="en-US" sz="1800" i="1" u="sng"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p:txBody>
      </p:sp>
      <p:pic>
        <p:nvPicPr>
          <p:cNvPr id="37890" name="Picture 2" descr="Kết quả hình ảnh cho bệnh nhân viêm gan b"/>
          <p:cNvPicPr>
            <a:picLocks noChangeAspect="1" noChangeArrowheads="1"/>
          </p:cNvPicPr>
          <p:nvPr/>
        </p:nvPicPr>
        <p:blipFill>
          <a:blip r:embed="rId2"/>
          <a:srcRect/>
          <a:stretch>
            <a:fillRect/>
          </a:stretch>
        </p:blipFill>
        <p:spPr bwMode="auto">
          <a:xfrm>
            <a:off x="5791200" y="762000"/>
            <a:ext cx="3174999" cy="2057400"/>
          </a:xfrm>
          <a:prstGeom prst="rect">
            <a:avLst/>
          </a:prstGeom>
          <a:noFill/>
        </p:spPr>
      </p:pic>
      <p:pic>
        <p:nvPicPr>
          <p:cNvPr id="37892" name="Picture 4" descr="Kết quả hình ảnh cho trẻ em bị viêm gan b"/>
          <p:cNvPicPr>
            <a:picLocks noChangeAspect="1" noChangeArrowheads="1"/>
          </p:cNvPicPr>
          <p:nvPr/>
        </p:nvPicPr>
        <p:blipFill>
          <a:blip r:embed="rId3"/>
          <a:srcRect/>
          <a:stretch>
            <a:fillRect/>
          </a:stretch>
        </p:blipFill>
        <p:spPr bwMode="auto">
          <a:xfrm>
            <a:off x="5867400" y="3657600"/>
            <a:ext cx="3124200" cy="217448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763000" cy="6096000"/>
          </a:xfrm>
        </p:spPr>
        <p:txBody>
          <a:bodyPr>
            <a:normAutofit fontScale="47500" lnSpcReduction="20000"/>
          </a:bodyPr>
          <a:lstStyle/>
          <a:p>
            <a:pPr>
              <a:buNone/>
            </a:pPr>
            <a:r>
              <a:rPr lang="en-US" i="1" dirty="0" smtClean="0">
                <a:latin typeface="Times New Roman" pitchFamily="18" charset="0"/>
                <a:cs typeface="Times New Roman" pitchFamily="18" charset="0"/>
              </a:rPr>
              <a:t>		</a:t>
            </a:r>
            <a:r>
              <a:rPr lang="en-US" sz="6300" i="1" u="sng" dirty="0" smtClean="0">
                <a:latin typeface="Times New Roman" pitchFamily="18" charset="0"/>
                <a:cs typeface="Times New Roman" pitchFamily="18" charset="0"/>
              </a:rPr>
              <a:t>2.4 </a:t>
            </a:r>
            <a:r>
              <a:rPr lang="en-US" sz="6300" i="1" u="sng" dirty="0" err="1" smtClean="0">
                <a:latin typeface="Times New Roman" pitchFamily="18" charset="0"/>
                <a:cs typeface="Times New Roman" pitchFamily="18" charset="0"/>
              </a:rPr>
              <a:t>Thời</a:t>
            </a:r>
            <a:r>
              <a:rPr lang="en-US" sz="6300" i="1" u="sng" dirty="0" smtClean="0">
                <a:latin typeface="Times New Roman" pitchFamily="18" charset="0"/>
                <a:cs typeface="Times New Roman" pitchFamily="18" charset="0"/>
              </a:rPr>
              <a:t> </a:t>
            </a:r>
            <a:r>
              <a:rPr lang="en-US" sz="6300" i="1" u="sng" dirty="0" err="1" smtClean="0">
                <a:latin typeface="Times New Roman" pitchFamily="18" charset="0"/>
                <a:cs typeface="Times New Roman" pitchFamily="18" charset="0"/>
              </a:rPr>
              <a:t>ky</a:t>
            </a:r>
            <a:r>
              <a:rPr lang="en-US" sz="6300" i="1" u="sng" dirty="0" smtClean="0">
                <a:latin typeface="Times New Roman" pitchFamily="18" charset="0"/>
                <a:cs typeface="Times New Roman" pitchFamily="18" charset="0"/>
              </a:rPr>
              <a:t>̀ </a:t>
            </a:r>
            <a:r>
              <a:rPr lang="en-US" sz="6300" i="1" u="sng" dirty="0" err="1" smtClean="0">
                <a:latin typeface="Times New Roman" pitchFamily="18" charset="0"/>
                <a:cs typeface="Times New Roman" pitchFamily="18" charset="0"/>
              </a:rPr>
              <a:t>hồi</a:t>
            </a:r>
            <a:r>
              <a:rPr lang="en-US" sz="6300" i="1" u="sng" dirty="0" smtClean="0">
                <a:latin typeface="Times New Roman" pitchFamily="18" charset="0"/>
                <a:cs typeface="Times New Roman" pitchFamily="18" charset="0"/>
              </a:rPr>
              <a:t> </a:t>
            </a:r>
            <a:r>
              <a:rPr lang="en-US" sz="6300" i="1" u="sng" dirty="0" err="1" smtClean="0">
                <a:latin typeface="Times New Roman" pitchFamily="18" charset="0"/>
                <a:cs typeface="Times New Roman" pitchFamily="18" charset="0"/>
              </a:rPr>
              <a:t>phục</a:t>
            </a:r>
            <a:endParaRPr lang="en-US" sz="6300" i="1" u="sng" dirty="0" smtClean="0">
              <a:latin typeface="Times New Roman" pitchFamily="18" charset="0"/>
              <a:cs typeface="Times New Roman" pitchFamily="18" charset="0"/>
            </a:endParaRPr>
          </a:p>
          <a:p>
            <a:pPr>
              <a:buNone/>
            </a:pPr>
            <a:endParaRPr lang="en-US" sz="6300" i="1" u="sng" dirty="0" smtClean="0">
              <a:latin typeface="Times New Roman" pitchFamily="18" charset="0"/>
              <a:cs typeface="Times New Roman" pitchFamily="18" charset="0"/>
            </a:endParaRPr>
          </a:p>
          <a:p>
            <a:pPr>
              <a:buNone/>
            </a:pPr>
            <a:r>
              <a:rPr lang="vi-VN" sz="3800" dirty="0" smtClean="0">
                <a:latin typeface="Times New Roman" pitchFamily="18" charset="0"/>
                <a:cs typeface="Times New Roman" pitchFamily="18" charset="0"/>
              </a:rPr>
              <a:t>‒ Thường bắt đầu bằng hiện tượng đa niệu (gọi là cơn đa niệu). Các triệu chứng lâm sàng cùng với các rối loạn sinh hoá bắt đầu giảm. </a:t>
            </a:r>
            <a:endParaRPr lang="en-US" sz="3800" dirty="0" smtClean="0">
              <a:latin typeface="Times New Roman" pitchFamily="18" charset="0"/>
              <a:cs typeface="Times New Roman" pitchFamily="18" charset="0"/>
            </a:endParaRPr>
          </a:p>
          <a:p>
            <a:pPr>
              <a:buNone/>
            </a:pPr>
            <a:r>
              <a:rPr lang="vi-VN" sz="3800" dirty="0" smtClean="0">
                <a:latin typeface="Times New Roman" pitchFamily="18" charset="0"/>
                <a:cs typeface="Times New Roman" pitchFamily="18" charset="0"/>
              </a:rPr>
              <a:t>‒ Bệnh nhân cảm thấy dễ chịu, các triệu chứng của bệnh mất dần, ăn ngủ được, nước tiểu trong, gan thu dần về bình thường, các xét nghiệm transaminase, bilirubin và các chỉ tiêu sinh hoá khác dần dần trở về bình thường. Tuy vậy cảm giác mệt mỏi và tức, nặng ở vùng gan nhất là sau khi ăn còn có thể kéo dài.</a:t>
            </a:r>
            <a:endParaRPr lang="en-US" sz="3800" dirty="0" smtClean="0">
              <a:latin typeface="Times New Roman" pitchFamily="18" charset="0"/>
              <a:cs typeface="Times New Roman" pitchFamily="18" charset="0"/>
            </a:endParaRPr>
          </a:p>
          <a:p>
            <a:pPr>
              <a:buNone/>
            </a:pPr>
            <a:endParaRPr lang="en-US" sz="4500" dirty="0">
              <a:latin typeface="Times New Roman" pitchFamily="18" charset="0"/>
              <a:cs typeface="Times New Roman" pitchFamily="18" charset="0"/>
            </a:endParaRPr>
          </a:p>
          <a:p>
            <a:pPr>
              <a:buNone/>
            </a:pPr>
            <a:r>
              <a:rPr lang="en-US" sz="7500" b="1" dirty="0" smtClean="0">
                <a:latin typeface="Times New Roman" pitchFamily="18" charset="0"/>
                <a:cs typeface="Times New Roman" pitchFamily="18" charset="0"/>
              </a:rPr>
              <a:t>3. </a:t>
            </a:r>
            <a:r>
              <a:rPr lang="en-US" sz="7500" b="1" dirty="0" err="1" smtClean="0">
                <a:latin typeface="Times New Roman" pitchFamily="18" charset="0"/>
                <a:cs typeface="Times New Roman" pitchFamily="18" charset="0"/>
              </a:rPr>
              <a:t>Xét</a:t>
            </a:r>
            <a:r>
              <a:rPr lang="en-US" sz="7500" b="1" dirty="0" smtClean="0">
                <a:latin typeface="Times New Roman" pitchFamily="18" charset="0"/>
                <a:cs typeface="Times New Roman" pitchFamily="18" charset="0"/>
              </a:rPr>
              <a:t> </a:t>
            </a:r>
            <a:r>
              <a:rPr lang="en-US" sz="7500" b="1" dirty="0" err="1" smtClean="0">
                <a:latin typeface="Times New Roman" pitchFamily="18" charset="0"/>
                <a:cs typeface="Times New Roman" pitchFamily="18" charset="0"/>
              </a:rPr>
              <a:t>nghiệm</a:t>
            </a:r>
            <a:endParaRPr lang="en-US" sz="7500" b="1" dirty="0" smtClean="0">
              <a:latin typeface="Times New Roman" pitchFamily="18" charset="0"/>
              <a:cs typeface="Times New Roman" pitchFamily="18" charset="0"/>
            </a:endParaRPr>
          </a:p>
          <a:p>
            <a:pPr>
              <a:buNone/>
            </a:pPr>
            <a:r>
              <a:rPr lang="en-US" sz="5500" dirty="0" smtClean="0">
                <a:latin typeface="Times New Roman" pitchFamily="18" charset="0"/>
                <a:cs typeface="Times New Roman" pitchFamily="18" charset="0"/>
              </a:rPr>
              <a:t> </a:t>
            </a:r>
            <a:r>
              <a:rPr lang="vi-VN" sz="5500" dirty="0" smtClean="0">
                <a:latin typeface="Times New Roman" pitchFamily="18" charset="0"/>
                <a:cs typeface="Times New Roman" pitchFamily="18" charset="0"/>
              </a:rPr>
              <a:t>3.1 </a:t>
            </a:r>
            <a:r>
              <a:rPr lang="vi-VN" sz="5500" dirty="0">
                <a:latin typeface="Times New Roman" pitchFamily="18" charset="0"/>
                <a:cs typeface="Times New Roman" pitchFamily="18" charset="0"/>
              </a:rPr>
              <a:t>Xét nghiệm đánh giá chức năng gan </a:t>
            </a:r>
            <a:endParaRPr lang="en-US" sz="5500" dirty="0" smtClean="0">
              <a:latin typeface="Times New Roman" pitchFamily="18" charset="0"/>
              <a:cs typeface="Times New Roman" pitchFamily="18" charset="0"/>
            </a:endParaRPr>
          </a:p>
          <a:p>
            <a:pPr>
              <a:buNone/>
            </a:pPr>
            <a:r>
              <a:rPr lang="vi-VN" sz="4500" dirty="0" smtClean="0">
                <a:latin typeface="Times New Roman" pitchFamily="18" charset="0"/>
                <a:cs typeface="Times New Roman" pitchFamily="18" charset="0"/>
              </a:rPr>
              <a:t>‒ </a:t>
            </a:r>
            <a:r>
              <a:rPr lang="vi-VN" sz="4500" dirty="0">
                <a:latin typeface="Times New Roman" pitchFamily="18" charset="0"/>
                <a:cs typeface="Times New Roman" pitchFamily="18" charset="0"/>
              </a:rPr>
              <a:t>Hội chứng hủy hoại tế bào gan: AST/ALT tăng</a:t>
            </a:r>
            <a:r>
              <a:rPr lang="vi-VN" sz="4500" dirty="0" smtClean="0">
                <a:latin typeface="Times New Roman" pitchFamily="18" charset="0"/>
                <a:cs typeface="Times New Roman" pitchFamily="18" charset="0"/>
              </a:rPr>
              <a:t>.</a:t>
            </a:r>
            <a:endParaRPr lang="en-US" sz="4500" dirty="0" smtClean="0">
              <a:latin typeface="Times New Roman" pitchFamily="18" charset="0"/>
              <a:cs typeface="Times New Roman" pitchFamily="18" charset="0"/>
            </a:endParaRPr>
          </a:p>
          <a:p>
            <a:pPr>
              <a:buNone/>
            </a:pPr>
            <a:r>
              <a:rPr lang="vi-VN" sz="4500" dirty="0" smtClean="0">
                <a:latin typeface="Times New Roman" pitchFamily="18" charset="0"/>
                <a:cs typeface="Times New Roman" pitchFamily="18" charset="0"/>
              </a:rPr>
              <a:t>‒ </a:t>
            </a:r>
            <a:r>
              <a:rPr lang="vi-VN" sz="4500" dirty="0">
                <a:latin typeface="Times New Roman" pitchFamily="18" charset="0"/>
                <a:cs typeface="Times New Roman" pitchFamily="18" charset="0"/>
              </a:rPr>
              <a:t>Hội chứng suy tế bào gan: Bilirubin tăng, albumin máu giảm, PT giảm.</a:t>
            </a:r>
            <a:r>
              <a:rPr lang="vi-VN"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buNone/>
            </a:pPr>
            <a:r>
              <a:rPr lang="en-US" sz="5500" dirty="0" smtClean="0">
                <a:latin typeface="Times New Roman" pitchFamily="18" charset="0"/>
                <a:cs typeface="Times New Roman" pitchFamily="18" charset="0"/>
              </a:rPr>
              <a:t> </a:t>
            </a:r>
            <a:r>
              <a:rPr lang="vi-VN" sz="5500" dirty="0" smtClean="0">
                <a:latin typeface="Times New Roman" pitchFamily="18" charset="0"/>
                <a:cs typeface="Times New Roman" pitchFamily="18" charset="0"/>
              </a:rPr>
              <a:t>3.2 </a:t>
            </a:r>
            <a:r>
              <a:rPr lang="vi-VN" sz="5500" dirty="0">
                <a:latin typeface="Times New Roman" pitchFamily="18" charset="0"/>
                <a:cs typeface="Times New Roman" pitchFamily="18" charset="0"/>
              </a:rPr>
              <a:t>Xét nghiệm tìm nguyên nhân </a:t>
            </a:r>
            <a:endParaRPr lang="en-US" sz="5500" dirty="0" smtClean="0">
              <a:latin typeface="Times New Roman" pitchFamily="18" charset="0"/>
              <a:cs typeface="Times New Roman" pitchFamily="18" charset="0"/>
            </a:endParaRPr>
          </a:p>
          <a:p>
            <a:pPr>
              <a:buNone/>
            </a:pPr>
            <a:r>
              <a:rPr lang="vi-VN" sz="4500" dirty="0" smtClean="0">
                <a:latin typeface="Times New Roman" pitchFamily="18" charset="0"/>
                <a:cs typeface="Times New Roman" pitchFamily="18" charset="0"/>
              </a:rPr>
              <a:t>3.2.1 </a:t>
            </a:r>
            <a:r>
              <a:rPr lang="vi-VN" sz="4500" dirty="0">
                <a:latin typeface="Times New Roman" pitchFamily="18" charset="0"/>
                <a:cs typeface="Times New Roman" pitchFamily="18" charset="0"/>
              </a:rPr>
              <a:t>Xét nghiệm chẩn đoán viêm gan A </a:t>
            </a:r>
            <a:endParaRPr lang="en-US" sz="4500" dirty="0" smtClean="0">
              <a:latin typeface="Times New Roman" pitchFamily="18" charset="0"/>
              <a:cs typeface="Times New Roman" pitchFamily="18" charset="0"/>
            </a:endParaRPr>
          </a:p>
          <a:p>
            <a:pPr>
              <a:buNone/>
            </a:pPr>
            <a:r>
              <a:rPr lang="vi-VN" sz="4500" dirty="0" smtClean="0">
                <a:latin typeface="Times New Roman" pitchFamily="18" charset="0"/>
                <a:cs typeface="Times New Roman" pitchFamily="18" charset="0"/>
              </a:rPr>
              <a:t>‒ </a:t>
            </a:r>
            <a:r>
              <a:rPr lang="vi-VN" sz="4500" dirty="0">
                <a:latin typeface="Times New Roman" pitchFamily="18" charset="0"/>
                <a:cs typeface="Times New Roman" pitchFamily="18" charset="0"/>
              </a:rPr>
              <a:t>IgM anti HAV (+) trong giai đoạn cấp. ‒ IgG anti HAV trong giai đoạn hồi phục </a:t>
            </a:r>
            <a:endParaRPr lang="en-US" sz="4500" dirty="0" smtClean="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8534400" cy="6324600"/>
          </a:xfrm>
        </p:spPr>
        <p:txBody>
          <a:bodyPr>
            <a:normAutofit/>
          </a:bodyPr>
          <a:lstStyle/>
          <a:p>
            <a:pPr>
              <a:buNone/>
            </a:pPr>
            <a:r>
              <a:rPr lang="vi-VN" sz="1800" dirty="0">
                <a:latin typeface="Times New Roman" pitchFamily="18" charset="0"/>
                <a:cs typeface="Times New Roman" pitchFamily="18" charset="0"/>
              </a:rPr>
              <a:t>3.2.2 Xét nghiệm chẩn đoán viêm gan B</a:t>
            </a:r>
            <a:endParaRPr lang="en-US" sz="1800"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 ‒ HBsAg (+) 2 lần cách 6 </a:t>
            </a:r>
            <a:r>
              <a:rPr lang="vi-VN" sz="1800" dirty="0" smtClean="0">
                <a:latin typeface="Times New Roman" pitchFamily="18" charset="0"/>
                <a:cs typeface="Times New Roman" pitchFamily="18" charset="0"/>
              </a:rPr>
              <a:t>tháng</a:t>
            </a:r>
            <a:endParaRPr lang="en-US" sz="1800" dirty="0" smtClean="0">
              <a:latin typeface="Times New Roman" pitchFamily="18" charset="0"/>
              <a:cs typeface="Times New Roman" pitchFamily="18" charset="0"/>
            </a:endParaRPr>
          </a:p>
          <a:p>
            <a:pPr>
              <a:buNone/>
            </a:pPr>
            <a:endParaRPr lang="en-US" sz="1800"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3.2.3 X</a:t>
            </a:r>
            <a:r>
              <a:rPr lang="en-US" sz="1800" dirty="0" err="1">
                <a:latin typeface="Times New Roman" pitchFamily="18" charset="0"/>
                <a:cs typeface="Times New Roman" pitchFamily="18" charset="0"/>
              </a:rPr>
              <a:t>ét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nghiệm</a:t>
            </a:r>
            <a:r>
              <a:rPr lang="vi-VN" sz="1800" dirty="0">
                <a:latin typeface="Times New Roman" pitchFamily="18" charset="0"/>
                <a:cs typeface="Times New Roman" pitchFamily="18" charset="0"/>
              </a:rPr>
              <a:t> chẩn đoán viêm gan C</a:t>
            </a:r>
            <a:endParaRPr lang="en-US" sz="1800"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 ‒ Chẩn đoán xác định viêm gan vi rút C cấp</a:t>
            </a:r>
            <a:endParaRPr lang="en-US" sz="1800"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 ‒ Chẩn đoán xác định viêm gan vi rút C mạn</a:t>
            </a:r>
            <a:endParaRPr lang="en-US" sz="1800" dirty="0">
              <a:latin typeface="Times New Roman" pitchFamily="18" charset="0"/>
              <a:cs typeface="Times New Roman" pitchFamily="18" charset="0"/>
            </a:endParaRPr>
          </a:p>
          <a:p>
            <a:pPr>
              <a:buNone/>
            </a:pPr>
            <a:r>
              <a:rPr lang="vi-VN" sz="1100" dirty="0" smtClean="0"/>
              <a:t>.</a:t>
            </a:r>
            <a:endParaRPr lang="en-US" sz="1800" dirty="0" smtClean="0">
              <a:latin typeface="Times New Roman" pitchFamily="18" charset="0"/>
              <a:cs typeface="Times New Roman" pitchFamily="18" charset="0"/>
            </a:endParaRPr>
          </a:p>
          <a:p>
            <a:pPr>
              <a:buNone/>
            </a:pPr>
            <a:r>
              <a:rPr lang="vi-VN" sz="1800" dirty="0" smtClean="0">
                <a:latin typeface="Times New Roman" pitchFamily="18" charset="0"/>
                <a:cs typeface="Times New Roman" pitchFamily="18" charset="0"/>
              </a:rPr>
              <a:t>3.2.4 </a:t>
            </a:r>
            <a:r>
              <a:rPr lang="vi-VN" sz="1800" dirty="0">
                <a:latin typeface="Times New Roman" pitchFamily="18" charset="0"/>
                <a:cs typeface="Times New Roman" pitchFamily="18" charset="0"/>
              </a:rPr>
              <a:t>XN chẩn đoán viêm gan D</a:t>
            </a:r>
            <a:endParaRPr lang="en-US" sz="1800"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 ‒ HBsAg (+), Anti HBc – IgM (+). </a:t>
            </a:r>
            <a:endParaRPr lang="en-US" sz="1800"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 HDAg: (+), xuất hiện sớm, thời gian tồn tại ngắn, nhiều trường hợp không thể xác định được trong huyết thanh</a:t>
            </a:r>
            <a:r>
              <a:rPr lang="vi-VN"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a:buNone/>
            </a:pPr>
            <a:endParaRPr lang="en-US" sz="1800" dirty="0" smtClean="0">
              <a:latin typeface="Times New Roman" pitchFamily="18" charset="0"/>
              <a:cs typeface="Times New Roman" pitchFamily="18" charset="0"/>
            </a:endParaRPr>
          </a:p>
          <a:p>
            <a:pPr>
              <a:buNone/>
            </a:pPr>
            <a:r>
              <a:rPr lang="vi-VN" sz="1800" dirty="0" smtClean="0">
                <a:latin typeface="Times New Roman" pitchFamily="18" charset="0"/>
                <a:cs typeface="Times New Roman" pitchFamily="18" charset="0"/>
              </a:rPr>
              <a:t>3.2.5 </a:t>
            </a:r>
            <a:r>
              <a:rPr lang="vi-VN" sz="1800" dirty="0">
                <a:latin typeface="Times New Roman" pitchFamily="18" charset="0"/>
                <a:cs typeface="Times New Roman" pitchFamily="18" charset="0"/>
              </a:rPr>
              <a:t>XN chẩn đoán viêm gan E</a:t>
            </a:r>
            <a:endParaRPr lang="en-US" sz="1800"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 ‒ IgM anti-HEV (+) ngay khi có triệu chứng và có thể kéo dài đến 6 tháng</a:t>
            </a:r>
            <a:endParaRPr lang="en-US" sz="1800"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 ‒ IgG anti-HEV (+) sau 10-12 ngày khi có biểu hiện bệnh và kéo dài nhiều </a:t>
            </a:r>
            <a:r>
              <a:rPr lang="vi-VN" sz="1800" dirty="0" smtClean="0">
                <a:latin typeface="Times New Roman" pitchFamily="18" charset="0"/>
                <a:cs typeface="Times New Roman" pitchFamily="18" charset="0"/>
              </a:rPr>
              <a:t>năm</a:t>
            </a:r>
            <a:endParaRPr lang="en-US" sz="1800" dirty="0" smtClean="0">
              <a:latin typeface="Times New Roman" pitchFamily="18" charset="0"/>
              <a:cs typeface="Times New Roman" pitchFamily="18" charset="0"/>
            </a:endParaRPr>
          </a:p>
          <a:p>
            <a:pPr>
              <a:buNone/>
            </a:pPr>
            <a:r>
              <a:rPr lang="vi-VN" sz="1800"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a:buNone/>
            </a:pPr>
            <a:endParaRPr lang="en-US" sz="18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458200" cy="5791200"/>
          </a:xfrm>
        </p:spPr>
        <p:txBody>
          <a:bodyPr>
            <a:normAutofit fontScale="92500" lnSpcReduction="10000"/>
          </a:bodyPr>
          <a:lstStyle/>
          <a:p>
            <a:pPr>
              <a:buNone/>
            </a:pPr>
            <a:r>
              <a:rPr lang="en-US" sz="4000" dirty="0">
                <a:latin typeface="Times New Roman" pitchFamily="18" charset="0"/>
                <a:cs typeface="Times New Roman" pitchFamily="18" charset="0"/>
              </a:rPr>
              <a:t>4. </a:t>
            </a:r>
            <a:r>
              <a:rPr lang="en-US" sz="4000" dirty="0" err="1">
                <a:latin typeface="Times New Roman" pitchFamily="18" charset="0"/>
                <a:cs typeface="Times New Roman" pitchFamily="18" charset="0"/>
              </a:rPr>
              <a:t>Điều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phòng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bệnh</a:t>
            </a:r>
            <a:endParaRPr lang="en-US" sz="4000" dirty="0">
              <a:latin typeface="Times New Roman" pitchFamily="18" charset="0"/>
              <a:cs typeface="Times New Roman" pitchFamily="18" charset="0"/>
            </a:endParaRPr>
          </a:p>
          <a:p>
            <a:pPr>
              <a:buNone/>
            </a:pPr>
            <a:r>
              <a:rPr lang="vi-VN" sz="3200" dirty="0">
                <a:latin typeface="Times New Roman" pitchFamily="18" charset="0"/>
                <a:cs typeface="Times New Roman" pitchFamily="18" charset="0"/>
              </a:rPr>
              <a:t>4.1 Nguyên tắc chung</a:t>
            </a:r>
            <a:endParaRPr lang="en-US" sz="3200" dirty="0">
              <a:latin typeface="Times New Roman" pitchFamily="18" charset="0"/>
              <a:cs typeface="Times New Roman" pitchFamily="18" charset="0"/>
            </a:endParaRPr>
          </a:p>
          <a:p>
            <a:pPr>
              <a:buNone/>
            </a:pPr>
            <a:r>
              <a:rPr lang="vi-VN" dirty="0">
                <a:latin typeface="Times New Roman" pitchFamily="18" charset="0"/>
                <a:cs typeface="Times New Roman" pitchFamily="18" charset="0"/>
              </a:rPr>
              <a:t> ‒ Chế độ nghỉ ngơi và nằm nghỉ tại giường trong thời kỳ khởi phát và toàn phát, sau đó hoạt động nhẹ nhàng. ở tư thế nằm, lượng máu qua gan sẽ tăng lên 25-30% so với tư thế đứng, giúp cho gan được tưới máu nhiều hơn. </a:t>
            </a:r>
            <a:endParaRPr lang="en-US" dirty="0">
              <a:latin typeface="Times New Roman" pitchFamily="18" charset="0"/>
              <a:cs typeface="Times New Roman" pitchFamily="18" charset="0"/>
            </a:endParaRPr>
          </a:p>
          <a:p>
            <a:pPr>
              <a:buNone/>
            </a:pPr>
            <a:r>
              <a:rPr lang="vi-VN" dirty="0">
                <a:latin typeface="Times New Roman" pitchFamily="18" charset="0"/>
                <a:cs typeface="Times New Roman" pitchFamily="18" charset="0"/>
              </a:rPr>
              <a:t>‒ Khi ra viện bệnh nhân được miễn lao động nặng trong vòng 6-12 tháng tuỳ theo mức độ bệnh. </a:t>
            </a:r>
            <a:endParaRPr lang="en-US" dirty="0">
              <a:latin typeface="Times New Roman" pitchFamily="18" charset="0"/>
              <a:cs typeface="Times New Roman" pitchFamily="18" charset="0"/>
            </a:endParaRPr>
          </a:p>
          <a:p>
            <a:pPr>
              <a:buNone/>
            </a:pPr>
            <a:r>
              <a:rPr lang="vi-VN" dirty="0">
                <a:latin typeface="Times New Roman" pitchFamily="18" charset="0"/>
                <a:cs typeface="Times New Roman" pitchFamily="18" charset="0"/>
              </a:rPr>
              <a:t>‒ Chế độ ăn giàu đạm, đường, vitamin, giảm mỡ động vật đặc biệt là các món xào, rán. Tăng cường ăn hoa quả tươi, sữa chua.</a:t>
            </a:r>
            <a:endParaRPr lang="en-US" dirty="0">
              <a:latin typeface="Times New Roman" pitchFamily="18" charset="0"/>
              <a:cs typeface="Times New Roman" pitchFamily="18" charset="0"/>
            </a:endParaRPr>
          </a:p>
          <a:p>
            <a:pPr>
              <a:buNone/>
            </a:pPr>
            <a:r>
              <a:rPr lang="vi-VN" dirty="0">
                <a:latin typeface="Times New Roman" pitchFamily="18" charset="0"/>
                <a:cs typeface="Times New Roman" pitchFamily="18" charset="0"/>
              </a:rPr>
              <a:t> ‒ Kiêng rượu, bia và hạn chế sử dụng các thuốc, hoá chất gây độc cho gan.</a:t>
            </a:r>
            <a:endParaRPr lang="en-US" dirty="0">
              <a:latin typeface="Times New Roman" pitchFamily="18" charset="0"/>
              <a:cs typeface="Times New Roman" pitchFamily="18" charset="0"/>
            </a:endParaRPr>
          </a:p>
          <a:p>
            <a:pPr>
              <a:buNone/>
            </a:pPr>
            <a:r>
              <a:rPr lang="vi-VN" dirty="0">
                <a:latin typeface="Times New Roman" pitchFamily="18" charset="0"/>
                <a:cs typeface="Times New Roman" pitchFamily="18" charset="0"/>
              </a:rPr>
              <a:t> ‒ Sử dụng các thuốc điều trị triệu chứng khi cần: Lợi mật, truyền dịch, lợi tiểu khi có vàng da đậm; vitamin K khi có hội chứng xuất huyết; các vitamin nhóm B</a:t>
            </a:r>
            <a:endParaRPr lang="en-US" dirty="0"/>
          </a:p>
        </p:txBody>
      </p:sp>
    </p:spTree>
    <p:extLst>
      <p:ext uri="{BB962C8B-B14F-4D97-AF65-F5344CB8AC3E}">
        <p14:creationId xmlns:p14="http://schemas.microsoft.com/office/powerpoint/2010/main" xmlns="" val="35843741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589</TotalTime>
  <Words>1193</Words>
  <Application>Microsoft Office PowerPoint</Application>
  <PresentationFormat>On-screen Show (4:3)</PresentationFormat>
  <Paragraphs>151</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Clarity</vt:lpstr>
      <vt:lpstr>Viêm gan do virus</vt:lpstr>
      <vt:lpstr>1. Định nghĩa và nguyên nhân</vt:lpstr>
      <vt:lpstr>Slide 3</vt:lpstr>
      <vt:lpstr>Slide 4</vt:lpstr>
      <vt:lpstr>2. Triệu chứng lâm sàng</vt:lpstr>
      <vt:lpstr>Slide 6</vt:lpstr>
      <vt:lpstr>Slide 7</vt:lpstr>
      <vt:lpstr>Slide 8</vt:lpstr>
      <vt:lpstr>Slide 9</vt:lpstr>
      <vt:lpstr>Slide 10</vt:lpstr>
      <vt:lpstr>Slide 11</vt:lpstr>
      <vt:lpstr>Slide 12</vt:lpstr>
      <vt:lpstr>Slide 13</vt:lpstr>
      <vt:lpstr>Slide 14</vt:lpstr>
      <vt:lpstr>Tài liệu tham khảo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72</cp:revision>
  <dcterms:created xsi:type="dcterms:W3CDTF">2017-02-25T15:33:59Z</dcterms:created>
  <dcterms:modified xsi:type="dcterms:W3CDTF">2017-03-27T06:48:34Z</dcterms:modified>
</cp:coreProperties>
</file>