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2" r:id="rId7"/>
    <p:sldId id="263" r:id="rId8"/>
    <p:sldId id="264" r:id="rId9"/>
    <p:sldId id="266" r:id="rId10"/>
    <p:sldId id="267" r:id="rId11"/>
    <p:sldId id="269" r:id="rId12"/>
    <p:sldId id="273" r:id="rId13"/>
    <p:sldId id="271" r:id="rId14"/>
    <p:sldId id="274"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41" autoAdjust="0"/>
    <p:restoredTop sz="94660"/>
  </p:normalViewPr>
  <p:slideViewPr>
    <p:cSldViewPr>
      <p:cViewPr>
        <p:scale>
          <a:sx n="77" d="100"/>
          <a:sy n="77" d="100"/>
        </p:scale>
        <p:origin x="-115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C1B21B-E567-4500-89FA-5620348D2A65}" type="datetimeFigureOut">
              <a:rPr lang="vi-VN" smtClean="0"/>
              <a:pPr/>
              <a:t>20/03/2017</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45E6C5-F9F3-4475-A29A-7A4315653676}" type="slidenum">
              <a:rPr lang="vi-VN" smtClean="0"/>
              <a:pPr/>
              <a:t>‹#›</a:t>
            </a:fld>
            <a:endParaRPr lang="vi-VN"/>
          </a:p>
        </p:txBody>
      </p:sp>
    </p:spTree>
    <p:extLst>
      <p:ext uri="{BB962C8B-B14F-4D97-AF65-F5344CB8AC3E}">
        <p14:creationId xmlns:p14="http://schemas.microsoft.com/office/powerpoint/2010/main" xmlns="" val="2724107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8C45E6C5-F9F3-4475-A29A-7A4315653676}" type="slidenum">
              <a:rPr lang="vi-VN" smtClean="0"/>
              <a:pPr/>
              <a:t>3</a:t>
            </a:fld>
            <a:endParaRPr lang="vi-VN"/>
          </a:p>
        </p:txBody>
      </p:sp>
    </p:spTree>
    <p:extLst>
      <p:ext uri="{BB962C8B-B14F-4D97-AF65-F5344CB8AC3E}">
        <p14:creationId xmlns:p14="http://schemas.microsoft.com/office/powerpoint/2010/main" xmlns="" val="1658272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42B2A0-CA3B-43D3-9EA6-9D245B4711DF}"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0AEDB-CB57-4D71-A426-F0F07914D621}"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42B2A0-CA3B-43D3-9EA6-9D245B4711DF}"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0AEDB-CB57-4D71-A426-F0F07914D6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2B2A0-CA3B-43D3-9EA6-9D245B4711DF}"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0AEDB-CB57-4D71-A426-F0F07914D6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42B2A0-CA3B-43D3-9EA6-9D245B4711DF}"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0AEDB-CB57-4D71-A426-F0F07914D6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42B2A0-CA3B-43D3-9EA6-9D245B4711DF}" type="datetimeFigureOut">
              <a:rPr lang="en-US" smtClean="0"/>
              <a:pPr/>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0AEDB-CB57-4D71-A426-F0F07914D621}"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42B2A0-CA3B-43D3-9EA6-9D245B4711DF}" type="datetimeFigureOut">
              <a:rPr lang="en-US" smtClean="0"/>
              <a:pPr/>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0AEDB-CB57-4D71-A426-F0F07914D6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42B2A0-CA3B-43D3-9EA6-9D245B4711DF}" type="datetimeFigureOut">
              <a:rPr lang="en-US" smtClean="0"/>
              <a:pPr/>
              <a:t>3/20/2017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0AEDB-CB57-4D71-A426-F0F07914D621}"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42B2A0-CA3B-43D3-9EA6-9D245B4711DF}" type="datetimeFigureOut">
              <a:rPr lang="en-US" smtClean="0"/>
              <a:pPr/>
              <a:t>3/20/2017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0AEDB-CB57-4D71-A426-F0F07914D6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2B2A0-CA3B-43D3-9EA6-9D245B4711DF}" type="datetimeFigureOut">
              <a:rPr lang="en-US" smtClean="0"/>
              <a:pPr/>
              <a:t>3/20/2017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0AEDB-CB57-4D71-A426-F0F07914D6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42B2A0-CA3B-43D3-9EA6-9D245B4711DF}" type="datetimeFigureOut">
              <a:rPr lang="en-US" smtClean="0"/>
              <a:pPr/>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0AEDB-CB57-4D71-A426-F0F07914D621}"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42B2A0-CA3B-43D3-9EA6-9D245B4711DF}" type="datetimeFigureOut">
              <a:rPr lang="en-US" smtClean="0"/>
              <a:pPr/>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0AEDB-CB57-4D71-A426-F0F07914D6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342B2A0-CA3B-43D3-9EA6-9D245B4711DF}" type="datetimeFigureOut">
              <a:rPr lang="en-US" smtClean="0"/>
              <a:pPr/>
              <a:t>3/20/2017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150AEDB-CB57-4D71-A426-F0F07914D6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00200"/>
            <a:ext cx="7772400" cy="1371599"/>
          </a:xfrm>
        </p:spPr>
        <p:txBody>
          <a:bodyPr/>
          <a:lstStyle/>
          <a:p>
            <a:pPr algn="ctr"/>
            <a:r>
              <a:rPr lang="en-US" dirty="0" err="1">
                <a:latin typeface="Times New Roman" pitchFamily="18" charset="0"/>
                <a:cs typeface="Times New Roman" pitchFamily="18" charset="0"/>
              </a:rPr>
              <a:t>Xuất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huyết</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1485900" y="3429000"/>
            <a:ext cx="6400800" cy="2514600"/>
          </a:xfrm>
        </p:spPr>
        <p:txBody>
          <a:bodyPr>
            <a:normAutofit/>
          </a:bodyPr>
          <a:lstStyle/>
          <a:p>
            <a:pPr algn="r"/>
            <a:r>
              <a:rPr lang="vi-VN" sz="2000" i="1" dirty="0">
                <a:solidFill>
                  <a:schemeClr val="bg1"/>
                </a:solidFill>
                <a:latin typeface="Times New Roman" pitchFamily="18" charset="0"/>
                <a:cs typeface="Times New Roman" pitchFamily="18" charset="0"/>
              </a:rPr>
              <a:t>Nhóm 2</a:t>
            </a:r>
            <a:r>
              <a:rPr lang="vi-VN" sz="2000" dirty="0">
                <a:solidFill>
                  <a:schemeClr val="bg1"/>
                </a:solidFill>
                <a:latin typeface="Times New Roman" pitchFamily="18" charset="0"/>
                <a:cs typeface="Times New Roman" pitchFamily="18" charset="0"/>
              </a:rPr>
              <a:t>.</a:t>
            </a:r>
          </a:p>
          <a:p>
            <a:pPr algn="r"/>
            <a:r>
              <a:rPr lang="vi-VN" sz="2000" dirty="0">
                <a:solidFill>
                  <a:schemeClr val="bg1"/>
                </a:solidFill>
                <a:latin typeface="Times New Roman" pitchFamily="18" charset="0"/>
                <a:cs typeface="Times New Roman" pitchFamily="18" charset="0"/>
              </a:rPr>
              <a:t>Nguyễn Thị Quỳnh Trang</a:t>
            </a:r>
          </a:p>
          <a:p>
            <a:pPr algn="r"/>
            <a:r>
              <a:rPr lang="vi-VN" sz="2000" dirty="0">
                <a:solidFill>
                  <a:schemeClr val="bg1"/>
                </a:solidFill>
                <a:latin typeface="Times New Roman" pitchFamily="18" charset="0"/>
                <a:cs typeface="Times New Roman" pitchFamily="18" charset="0"/>
              </a:rPr>
              <a:t>Phan Thị Hoài Thu</a:t>
            </a:r>
          </a:p>
          <a:p>
            <a:pPr algn="r"/>
            <a:r>
              <a:rPr lang="vi-VN" sz="2000" dirty="0">
                <a:solidFill>
                  <a:schemeClr val="bg1"/>
                </a:solidFill>
                <a:latin typeface="Times New Roman" pitchFamily="18" charset="0"/>
                <a:cs typeface="Times New Roman" pitchFamily="18" charset="0"/>
              </a:rPr>
              <a:t>Nguyễn Thị Diệu Hằng</a:t>
            </a:r>
          </a:p>
          <a:p>
            <a:pPr algn="r"/>
            <a:r>
              <a:rPr lang="vi-VN" sz="2000" dirty="0">
                <a:solidFill>
                  <a:schemeClr val="bg1"/>
                </a:solidFill>
                <a:latin typeface="Times New Roman" pitchFamily="18" charset="0"/>
                <a:cs typeface="Times New Roman" pitchFamily="18" charset="0"/>
              </a:rPr>
              <a:t>Nguyễn Quốc Huy</a:t>
            </a:r>
          </a:p>
          <a:p>
            <a:pPr algn="r"/>
            <a:r>
              <a:rPr lang="vi-VN" sz="2000" dirty="0">
                <a:solidFill>
                  <a:schemeClr val="bg1"/>
                </a:solidFill>
                <a:latin typeface="Times New Roman" pitchFamily="18" charset="0"/>
                <a:cs typeface="Times New Roman" pitchFamily="18" charset="0"/>
              </a:rPr>
              <a:t>Vũ Thị Mỹ Yên</a:t>
            </a:r>
          </a:p>
          <a:p>
            <a:pPr algn="r"/>
            <a:endParaRPr lang="en-US" sz="2000" dirty="0">
              <a:solidFill>
                <a:schemeClr val="bg1"/>
              </a:solidFill>
              <a:latin typeface="Times New Roman" pitchFamily="18" charset="0"/>
              <a:cs typeface="Times New Roman" pitchFamily="18" charset="0"/>
            </a:endParaRPr>
          </a:p>
        </p:txBody>
      </p:sp>
      <p:sp>
        <p:nvSpPr>
          <p:cNvPr id="4" name="TextBox 3"/>
          <p:cNvSpPr txBox="1"/>
          <p:nvPr/>
        </p:nvSpPr>
        <p:spPr>
          <a:xfrm>
            <a:off x="1219200" y="609600"/>
            <a:ext cx="6934200" cy="646331"/>
          </a:xfrm>
          <a:prstGeom prst="rect">
            <a:avLst/>
          </a:prstGeom>
          <a:noFill/>
        </p:spPr>
        <p:txBody>
          <a:bodyPr wrap="square" rtlCol="0">
            <a:spAutoFit/>
          </a:bodyPr>
          <a:lstStyle/>
          <a:p>
            <a:pPr algn="ctr"/>
            <a:r>
              <a:rPr lang="vi-VN" dirty="0">
                <a:solidFill>
                  <a:schemeClr val="tx2"/>
                </a:solidFill>
                <a:latin typeface="+mj-lt"/>
              </a:rPr>
              <a:t>TRƯỜNG ĐẠI HỌC DUY TÂN</a:t>
            </a:r>
          </a:p>
          <a:p>
            <a:pPr algn="ctr"/>
            <a:r>
              <a:rPr lang="vi-VN" dirty="0">
                <a:solidFill>
                  <a:schemeClr val="tx2"/>
                </a:solidFill>
                <a:latin typeface="+mj-lt"/>
              </a:rPr>
              <a:t>KHOA DƯỢC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rmAutofit/>
          </a:bodyPr>
          <a:lstStyle/>
          <a:p>
            <a:r>
              <a:rPr lang="vi-VN" sz="3000" b="1" dirty="0">
                <a:solidFill>
                  <a:schemeClr val="tx1"/>
                </a:solidFill>
                <a:latin typeface="Times New Roman" pitchFamily="18" charset="0"/>
                <a:cs typeface="Times New Roman" pitchFamily="18" charset="0"/>
              </a:rPr>
              <a:t>4. Thiếu vitamin K (Vitamin K Deficiency Disorders) </a:t>
            </a:r>
            <a:endParaRPr lang="en-US" sz="30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228600" y="1066800"/>
            <a:ext cx="8763000" cy="5410200"/>
          </a:xfrm>
        </p:spPr>
        <p:txBody>
          <a:bodyPr>
            <a:normAutofit lnSpcReduction="10000"/>
          </a:bodyPr>
          <a:lstStyle/>
          <a:p>
            <a:pPr>
              <a:buNone/>
            </a:pPr>
            <a:r>
              <a:rPr lang="vi-VN" sz="1800" dirty="0">
                <a:latin typeface="Times New Roman" pitchFamily="18" charset="0"/>
                <a:cs typeface="Times New Roman" pitchFamily="18" charset="0"/>
              </a:rPr>
              <a:t>− K1, K2,K3 </a:t>
            </a:r>
            <a:endParaRPr lang="en-US" sz="1800" dirty="0">
              <a:latin typeface="Times New Roman" pitchFamily="18" charset="0"/>
              <a:cs typeface="Times New Roman" pitchFamily="18" charset="0"/>
            </a:endParaRPr>
          </a:p>
          <a:p>
            <a:pPr>
              <a:buNone/>
            </a:pPr>
            <a:r>
              <a:rPr lang="vi-VN" sz="1800" dirty="0">
                <a:latin typeface="Times New Roman" pitchFamily="18" charset="0"/>
                <a:cs typeface="Times New Roman" pitchFamily="18" charset="0"/>
              </a:rPr>
              <a:t>− Bệnh thấy ở trong thời kỳ mới đẻ, vào ngày thứ 3 – 5 sau khi đẻ, do vi khuẩn đường ruột tổng hợp </a:t>
            </a:r>
            <a:r>
              <a:rPr lang="en-US" sz="1800" dirty="0" err="1">
                <a:latin typeface="Times New Roman" pitchFamily="18" charset="0"/>
                <a:cs typeface="Times New Roman" pitchFamily="18" charset="0"/>
              </a:rPr>
              <a:t>không</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đủ Vitamin K, hoặc ở các trẻ em bị tắc đường mật rối loạn tiêu hoá. </a:t>
            </a:r>
            <a:endParaRPr lang="en-US" sz="1800" dirty="0">
              <a:latin typeface="Times New Roman" pitchFamily="18" charset="0"/>
              <a:cs typeface="Times New Roman" pitchFamily="18" charset="0"/>
            </a:endParaRPr>
          </a:p>
          <a:p>
            <a:pPr>
              <a:buNone/>
            </a:pPr>
            <a:r>
              <a:rPr lang="vi-VN" sz="1800" dirty="0">
                <a:latin typeface="Times New Roman" pitchFamily="18" charset="0"/>
                <a:cs typeface="Times New Roman" pitchFamily="18" charset="0"/>
              </a:rPr>
              <a:t>− Vi khuẩn đường ruột bị rối loạn: tiêu chảy mãn, tắc mật bẩm sinh không hoàn toàn. </a:t>
            </a:r>
            <a:endParaRPr lang="en-US" sz="1800" dirty="0">
              <a:latin typeface="Times New Roman" pitchFamily="18" charset="0"/>
              <a:cs typeface="Times New Roman" pitchFamily="18" charset="0"/>
            </a:endParaRPr>
          </a:p>
          <a:p>
            <a:pPr>
              <a:buNone/>
            </a:pPr>
            <a:r>
              <a:rPr lang="vi-VN" sz="1800" dirty="0">
                <a:latin typeface="Times New Roman" pitchFamily="18" charset="0"/>
                <a:cs typeface="Times New Roman" pitchFamily="18" charset="0"/>
              </a:rPr>
              <a:t>− Hoặc mắc phải do chống vitamin K trong máu lưu hành như trường hợp ngộ độc phấn rôm có warfarin hoặc mắc phải thứ phát do suy chức năng gan: viêm gan, xơ gan, teo đường mật, sơ sinh non yếu, nhiễm trùng nhiễm độc gan.</a:t>
            </a:r>
            <a:endParaRPr lang="en-US" sz="1800" dirty="0">
              <a:latin typeface="Times New Roman" pitchFamily="18" charset="0"/>
              <a:cs typeface="Times New Roman" pitchFamily="18" charset="0"/>
            </a:endParaRPr>
          </a:p>
          <a:p>
            <a:pPr>
              <a:buNone/>
            </a:pPr>
            <a:r>
              <a:rPr lang="en-US" sz="1800" dirty="0">
                <a:latin typeface="Times New Roman" pitchFamily="18" charset="0"/>
                <a:cs typeface="Times New Roman" pitchFamily="18" charset="0"/>
              </a:rPr>
              <a:t>		</a:t>
            </a:r>
            <a:r>
              <a:rPr lang="vi-VN" sz="2300" dirty="0">
                <a:latin typeface="Times New Roman" pitchFamily="18" charset="0"/>
                <a:cs typeface="Times New Roman" pitchFamily="18" charset="0"/>
              </a:rPr>
              <a:t>4.1 Triệu chứng </a:t>
            </a:r>
            <a:endParaRPr lang="en-US" sz="2300" dirty="0">
              <a:latin typeface="Times New Roman" pitchFamily="18" charset="0"/>
              <a:cs typeface="Times New Roman" pitchFamily="18" charset="0"/>
            </a:endParaRPr>
          </a:p>
          <a:p>
            <a:pPr>
              <a:buNone/>
            </a:pPr>
            <a:r>
              <a:rPr lang="vi-VN" sz="1800" dirty="0">
                <a:latin typeface="Times New Roman" pitchFamily="18" charset="0"/>
                <a:cs typeface="Times New Roman" pitchFamily="18" charset="0"/>
              </a:rPr>
              <a:t>‒ Triệu chứng chủ yếu là chảy máu; </a:t>
            </a:r>
            <a:endParaRPr lang="en-US" sz="1800" dirty="0">
              <a:latin typeface="Times New Roman" pitchFamily="18" charset="0"/>
              <a:cs typeface="Times New Roman" pitchFamily="18" charset="0"/>
            </a:endParaRPr>
          </a:p>
          <a:p>
            <a:pPr>
              <a:buNone/>
            </a:pPr>
            <a:r>
              <a:rPr lang="vi-VN" sz="1800" dirty="0">
                <a:latin typeface="Times New Roman" pitchFamily="18" charset="0"/>
                <a:cs typeface="Times New Roman" pitchFamily="18" charset="0"/>
              </a:rPr>
              <a:t>‒ Chảy máu đường tiêu hoá: nôn ra máu, ỉa ra máu; </a:t>
            </a:r>
            <a:endParaRPr lang="en-US" sz="1800" dirty="0">
              <a:latin typeface="Times New Roman" pitchFamily="18" charset="0"/>
              <a:cs typeface="Times New Roman" pitchFamily="18" charset="0"/>
            </a:endParaRPr>
          </a:p>
          <a:p>
            <a:pPr>
              <a:buNone/>
            </a:pPr>
            <a:r>
              <a:rPr lang="vi-VN" sz="1800" dirty="0">
                <a:latin typeface="Times New Roman" pitchFamily="18" charset="0"/>
                <a:cs typeface="Times New Roman" pitchFamily="18" charset="0"/>
              </a:rPr>
              <a:t>‒ Chảy máu ở da, niêm mạc; </a:t>
            </a:r>
            <a:endParaRPr lang="en-US" sz="1800" dirty="0">
              <a:latin typeface="Times New Roman" pitchFamily="18" charset="0"/>
              <a:cs typeface="Times New Roman" pitchFamily="18" charset="0"/>
            </a:endParaRPr>
          </a:p>
          <a:p>
            <a:pPr>
              <a:buNone/>
            </a:pPr>
            <a:r>
              <a:rPr lang="vi-VN" sz="1800" dirty="0">
                <a:latin typeface="Times New Roman" pitchFamily="18" charset="0"/>
                <a:cs typeface="Times New Roman" pitchFamily="18" charset="0"/>
              </a:rPr>
              <a:t>‒ Chảy máu màng não; hiếm và nặng </a:t>
            </a:r>
            <a:endParaRPr lang="en-US" sz="1800" dirty="0">
              <a:latin typeface="Times New Roman" pitchFamily="18" charset="0"/>
              <a:cs typeface="Times New Roman" pitchFamily="18" charset="0"/>
            </a:endParaRPr>
          </a:p>
          <a:p>
            <a:pPr>
              <a:buNone/>
            </a:pPr>
            <a:r>
              <a:rPr lang="en-US" sz="1800" dirty="0">
                <a:latin typeface="Times New Roman" pitchFamily="18" charset="0"/>
                <a:cs typeface="Times New Roman" pitchFamily="18" charset="0"/>
              </a:rPr>
              <a:t>		</a:t>
            </a:r>
            <a:r>
              <a:rPr lang="vi-VN" sz="2300" dirty="0">
                <a:latin typeface="Times New Roman" pitchFamily="18" charset="0"/>
                <a:cs typeface="Times New Roman" pitchFamily="18" charset="0"/>
              </a:rPr>
              <a:t>4.2 Điều trị</a:t>
            </a:r>
            <a:endParaRPr lang="en-US" sz="2300" dirty="0">
              <a:latin typeface="Times New Roman" pitchFamily="18" charset="0"/>
              <a:cs typeface="Times New Roman" pitchFamily="18" charset="0"/>
            </a:endParaRPr>
          </a:p>
          <a:p>
            <a:pPr>
              <a:buNone/>
            </a:pPr>
            <a:r>
              <a:rPr lang="vi-VN" sz="1800" dirty="0">
                <a:latin typeface="Times New Roman" pitchFamily="18" charset="0"/>
                <a:cs typeface="Times New Roman" pitchFamily="18" charset="0"/>
              </a:rPr>
              <a:t> ‒ Cho tiêm Vitamin K: 5-10mg/ngày. </a:t>
            </a:r>
            <a:endParaRPr lang="en-US" sz="1800" dirty="0">
              <a:latin typeface="Times New Roman" pitchFamily="18" charset="0"/>
              <a:cs typeface="Times New Roman" pitchFamily="18" charset="0"/>
            </a:endParaRPr>
          </a:p>
          <a:p>
            <a:pPr>
              <a:buNone/>
            </a:pPr>
            <a:r>
              <a:rPr lang="vi-VN" sz="1800" dirty="0">
                <a:latin typeface="Times New Roman" pitchFamily="18" charset="0"/>
                <a:cs typeface="Times New Roman" pitchFamily="18" charset="0"/>
              </a:rPr>
              <a:t>‒ Ở trẻ mới đẻ chỉ vài giờ sau, tỉ lệ prothrombin </a:t>
            </a:r>
            <a:endParaRPr lang="en-US" sz="1800" dirty="0">
              <a:latin typeface="Times New Roman" pitchFamily="18" charset="0"/>
              <a:cs typeface="Times New Roman" pitchFamily="18" charset="0"/>
            </a:endParaRPr>
          </a:p>
          <a:p>
            <a:pPr>
              <a:buNone/>
            </a:pPr>
            <a:r>
              <a:rPr lang="vi-VN" sz="1800" dirty="0">
                <a:latin typeface="Times New Roman" pitchFamily="18" charset="0"/>
                <a:cs typeface="Times New Roman" pitchFamily="18" charset="0"/>
              </a:rPr>
              <a:t>lên đến mức bình thường và chảy máu ngừng. </a:t>
            </a:r>
            <a:endParaRPr lang="en-US" sz="1800" dirty="0">
              <a:latin typeface="Times New Roman" pitchFamily="18" charset="0"/>
              <a:cs typeface="Times New Roman" pitchFamily="18" charset="0"/>
            </a:endParaRPr>
          </a:p>
          <a:p>
            <a:pPr>
              <a:buNone/>
            </a:pPr>
            <a:r>
              <a:rPr lang="vi-VN" sz="1800" dirty="0">
                <a:latin typeface="Times New Roman" pitchFamily="18" charset="0"/>
                <a:cs typeface="Times New Roman" pitchFamily="18" charset="0"/>
              </a:rPr>
              <a:t>‒ Khi tiêm nhiều Vitamin K, có thể gây tan máu</a:t>
            </a:r>
            <a:endParaRPr lang="en-US" sz="1800" dirty="0">
              <a:latin typeface="Times New Roman" pitchFamily="18" charset="0"/>
              <a:cs typeface="Times New Roman" pitchFamily="18" charset="0"/>
            </a:endParaRPr>
          </a:p>
          <a:p>
            <a:pPr>
              <a:buNone/>
            </a:pPr>
            <a:endParaRPr lang="en-US" sz="1800" dirty="0">
              <a:latin typeface="Times New Roman" pitchFamily="18" charset="0"/>
              <a:cs typeface="Times New Roman" pitchFamily="18" charset="0"/>
            </a:endParaRPr>
          </a:p>
        </p:txBody>
      </p:sp>
      <p:pic>
        <p:nvPicPr>
          <p:cNvPr id="4" name="Hình ảnh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21390" y="3238197"/>
            <a:ext cx="3870210" cy="296900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4572000" cy="5562600"/>
          </a:xfrm>
        </p:spPr>
        <p:txBody>
          <a:bodyPr>
            <a:noAutofit/>
          </a:bodyPr>
          <a:lstStyle/>
          <a:p>
            <a:pPr lvl="1">
              <a:buNone/>
            </a:pPr>
            <a:endParaRPr lang="en-US" sz="1800" dirty="0" smtClean="0">
              <a:latin typeface="Times New Roman" pitchFamily="18" charset="0"/>
              <a:cs typeface="Times New Roman" pitchFamily="18" charset="0"/>
            </a:endParaRPr>
          </a:p>
          <a:p>
            <a:pPr lvl="1">
              <a:buNone/>
            </a:pP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Bệnh xuất </a:t>
            </a:r>
            <a:r>
              <a:rPr lang="vi-VN" sz="1800" dirty="0" smtClean="0">
                <a:latin typeface="Times New Roman" pitchFamily="18" charset="0"/>
                <a:cs typeface="Times New Roman" pitchFamily="18" charset="0"/>
              </a:rPr>
              <a:t>h</a:t>
            </a:r>
            <a:r>
              <a:rPr lang="en-US" sz="1800" dirty="0" smtClean="0">
                <a:latin typeface="Times New Roman" pitchFamily="18" charset="0"/>
                <a:cs typeface="Times New Roman" pitchFamily="18" charset="0"/>
              </a:rPr>
              <a:t>u</a:t>
            </a:r>
            <a:r>
              <a:rPr lang="vi-VN" sz="1800" dirty="0" smtClean="0">
                <a:latin typeface="Times New Roman" pitchFamily="18" charset="0"/>
                <a:cs typeface="Times New Roman" pitchFamily="18" charset="0"/>
              </a:rPr>
              <a:t>yết </a:t>
            </a:r>
            <a:r>
              <a:rPr lang="vi-VN" sz="1800" dirty="0">
                <a:latin typeface="Times New Roman" pitchFamily="18" charset="0"/>
                <a:cs typeface="Times New Roman" pitchFamily="18" charset="0"/>
              </a:rPr>
              <a:t>dị ứng – viêm mao mạch dị ứng … có đặc điểm chảy máu do tăng tính thấm thành mạch, không có rối loạn đông và cầm máu do Scholein (1837) và Henoch (1874) mô tả lần đầu tiên.</a:t>
            </a:r>
            <a:endParaRPr lang="en-US" sz="1800" dirty="0">
              <a:latin typeface="Times New Roman" pitchFamily="18" charset="0"/>
              <a:cs typeface="Times New Roman" pitchFamily="18" charset="0"/>
            </a:endParaRPr>
          </a:p>
          <a:p>
            <a:pPr lvl="1">
              <a:buNone/>
            </a:pPr>
            <a:r>
              <a:rPr lang="vi-VN" sz="1800" dirty="0">
                <a:latin typeface="Times New Roman" pitchFamily="18" charset="0"/>
                <a:cs typeface="Times New Roman" pitchFamily="18" charset="0"/>
              </a:rPr>
              <a:t>‒ Hiện nay, nguời ta xếp Schonlein – Henoch vào bệnh hệ tạo keo (collagene) do cơ chế tự miễn. </a:t>
            </a:r>
            <a:endParaRPr lang="en-US" sz="1800" dirty="0">
              <a:latin typeface="Times New Roman" pitchFamily="18" charset="0"/>
              <a:cs typeface="Times New Roman" pitchFamily="18" charset="0"/>
            </a:endParaRPr>
          </a:p>
          <a:p>
            <a:pPr lvl="1">
              <a:buNone/>
            </a:pPr>
            <a:r>
              <a:rPr lang="vi-VN" sz="1800" dirty="0">
                <a:latin typeface="Times New Roman" pitchFamily="18" charset="0"/>
                <a:cs typeface="Times New Roman" pitchFamily="18" charset="0"/>
              </a:rPr>
              <a:t>‒ Bệnh Schonlein – henoch các mạch máu nôi bị tổn thương. Nơi tổn thương mao mạch bị bao quanh bởi các phản ứng viêm gồm nhiều tế bào đa nhân, hồng cầu và fibrin kèm nhiều lắng đọng IgA. </a:t>
            </a:r>
            <a:endParaRPr lang="en-US" sz="1800" dirty="0">
              <a:latin typeface="Times New Roman" pitchFamily="18" charset="0"/>
              <a:cs typeface="Times New Roman" pitchFamily="18" charset="0"/>
            </a:endParaRPr>
          </a:p>
          <a:p>
            <a:pPr lvl="1">
              <a:buNone/>
            </a:pPr>
            <a:r>
              <a:rPr lang="vi-VN" sz="1800" dirty="0">
                <a:latin typeface="Times New Roman" pitchFamily="18" charset="0"/>
                <a:cs typeface="Times New Roman" pitchFamily="18" charset="0"/>
              </a:rPr>
              <a:t>‒ Sự lắng đọng IgA với hậu quả hoạt hoá của bổ thể được coi là đại diện cho cơ chế gây bệnh.</a:t>
            </a:r>
            <a:endParaRPr lang="en-US" sz="1800" dirty="0">
              <a:latin typeface="Times New Roman" pitchFamily="18" charset="0"/>
              <a:cs typeface="Times New Roman" pitchFamily="18" charset="0"/>
            </a:endParaRPr>
          </a:p>
          <a:p>
            <a:pPr lvl="1">
              <a:buNone/>
            </a:pPr>
            <a:endParaRPr lang="en-US" sz="1800" dirty="0">
              <a:latin typeface="Times New Roman" pitchFamily="18" charset="0"/>
              <a:cs typeface="Times New Roman" pitchFamily="18" charset="0"/>
            </a:endParaRPr>
          </a:p>
          <a:p>
            <a:pPr lvl="1">
              <a:buNone/>
            </a:pPr>
            <a:endParaRPr lang="en-US" sz="1800" dirty="0">
              <a:latin typeface="Times New Roman" pitchFamily="18" charset="0"/>
              <a:cs typeface="Times New Roman" pitchFamily="18" charset="0"/>
            </a:endParaRPr>
          </a:p>
          <a:p>
            <a:pPr lvl="1">
              <a:buNone/>
            </a:pPr>
            <a:r>
              <a:rPr lang="en-US" sz="1800" dirty="0">
                <a:latin typeface="Times New Roman" pitchFamily="18" charset="0"/>
                <a:cs typeface="Times New Roman" pitchFamily="18" charset="0"/>
              </a:rPr>
              <a:t>		</a:t>
            </a:r>
            <a:endParaRPr lang="en-US" sz="1800" u="sng" dirty="0">
              <a:latin typeface="Times New Roman" pitchFamily="18" charset="0"/>
              <a:cs typeface="Times New Roman" pitchFamily="18" charset="0"/>
            </a:endParaRPr>
          </a:p>
          <a:p>
            <a:pPr lvl="1">
              <a:buNone/>
            </a:pPr>
            <a:endParaRPr lang="en-US" sz="1800" dirty="0">
              <a:latin typeface="Times New Roman" pitchFamily="18" charset="0"/>
              <a:cs typeface="Times New Roman" pitchFamily="18" charset="0"/>
            </a:endParaRPr>
          </a:p>
          <a:p>
            <a:pPr lvl="1">
              <a:buNone/>
            </a:pPr>
            <a:endParaRPr lang="en-US" sz="1800" dirty="0">
              <a:latin typeface="Times New Roman" pitchFamily="18" charset="0"/>
              <a:cs typeface="Times New Roman" pitchFamily="18" charset="0"/>
            </a:endParaRPr>
          </a:p>
          <a:p>
            <a:pPr lvl="1">
              <a:buNone/>
            </a:pPr>
            <a:r>
              <a:rPr lang="en-US" sz="1800" dirty="0">
                <a:latin typeface="Times New Roman" pitchFamily="18" charset="0"/>
                <a:cs typeface="Times New Roman" pitchFamily="18" charset="0"/>
              </a:rPr>
              <a:t>				</a:t>
            </a:r>
          </a:p>
          <a:p>
            <a:pPr lvl="1">
              <a:buNone/>
            </a:pPr>
            <a:endParaRPr lang="en-US" sz="1800" dirty="0">
              <a:latin typeface="Times New Roman" pitchFamily="18" charset="0"/>
              <a:cs typeface="Times New Roman" pitchFamily="18" charset="0"/>
            </a:endParaRPr>
          </a:p>
        </p:txBody>
      </p:sp>
      <p:sp>
        <p:nvSpPr>
          <p:cNvPr id="5" name="Title 1"/>
          <p:cNvSpPr>
            <a:spLocks noGrp="1"/>
          </p:cNvSpPr>
          <p:nvPr>
            <p:ph type="title"/>
          </p:nvPr>
        </p:nvSpPr>
        <p:spPr>
          <a:xfrm>
            <a:off x="457200" y="381000"/>
            <a:ext cx="8229600" cy="685800"/>
          </a:xfrm>
        </p:spPr>
        <p:txBody>
          <a:bodyPr>
            <a:normAutofit/>
          </a:bodyPr>
          <a:lstStyle/>
          <a:p>
            <a:r>
              <a:rPr lang="en-US" sz="3000" b="1" dirty="0">
                <a:solidFill>
                  <a:schemeClr val="tx1"/>
                </a:solidFill>
                <a:latin typeface="Times New Roman" pitchFamily="18" charset="0"/>
                <a:cs typeface="Times New Roman" pitchFamily="18" charset="0"/>
              </a:rPr>
              <a:t>5</a:t>
            </a:r>
            <a:r>
              <a:rPr lang="vi-VN"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Bệnh</a:t>
            </a:r>
            <a:r>
              <a:rPr lang="en-US" sz="3000" b="1" dirty="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Schonlein</a:t>
            </a:r>
            <a:r>
              <a:rPr lang="en-US" sz="3000" b="1" dirty="0" smtClean="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Henoch</a:t>
            </a:r>
            <a:endParaRPr lang="en-US" sz="3000" b="1" dirty="0">
              <a:solidFill>
                <a:schemeClr val="tx1"/>
              </a:solidFill>
              <a:latin typeface="Times New Roman" pitchFamily="18" charset="0"/>
              <a:cs typeface="Times New Roman" pitchFamily="18" charset="0"/>
            </a:endParaRPr>
          </a:p>
        </p:txBody>
      </p:sp>
      <p:sp>
        <p:nvSpPr>
          <p:cNvPr id="6" name="Content Placeholder 5"/>
          <p:cNvSpPr txBox="1">
            <a:spLocks/>
          </p:cNvSpPr>
          <p:nvPr/>
        </p:nvSpPr>
        <p:spPr>
          <a:xfrm>
            <a:off x="990600" y="3657600"/>
            <a:ext cx="2133600" cy="533400"/>
          </a:xfrm>
          <a:prstGeom prst="rect">
            <a:avLst/>
          </a:prstGeom>
        </p:spPr>
        <p:txBody>
          <a:bodyPr vert="horz" lIns="91440" tIns="45720" rIns="91440" bIns="45720" rtlCol="0">
            <a:normAutofit/>
          </a:bodyPr>
          <a:lstStyle/>
          <a:p>
            <a:pPr marL="182880" marR="0" lvl="0" indent="-182880" algn="l" defTabSz="914400" rtl="0" eaLnBrk="1" fontAlgn="auto" latinLnBrk="0" hangingPunct="1">
              <a:lnSpc>
                <a:spcPct val="100000"/>
              </a:lnSpc>
              <a:spcBef>
                <a:spcPct val="20000"/>
              </a:spcBef>
              <a:spcAft>
                <a:spcPts val="0"/>
              </a:spcAft>
              <a:buClr>
                <a:schemeClr val="accent1"/>
              </a:buClr>
              <a:buSzPct val="85000"/>
              <a:buFont typeface="Arial" pitchFamily="34" charset="0"/>
              <a:buNone/>
              <a:tabLst/>
              <a:defRPr/>
            </a:pPr>
            <a:endParaRPr kumimoji="0" lang="en-US" sz="2400" b="0" i="0" u="none" strike="noStrike" kern="1200" cap="none" spc="0" normalizeH="0" baseline="0" noProof="0" dirty="0">
              <a:ln>
                <a:noFill/>
              </a:ln>
              <a:effectLst/>
              <a:uLnTx/>
              <a:uFillTx/>
              <a:latin typeface="+mn-lt"/>
              <a:ea typeface="+mn-ea"/>
              <a:cs typeface="+mn-cs"/>
            </a:endParaRPr>
          </a:p>
        </p:txBody>
      </p:sp>
      <p:pic>
        <p:nvPicPr>
          <p:cNvPr id="5122" name="Picture 2" descr="Kết quả hình ảnh cho 5. Bệnh Scholein Henoch"/>
          <p:cNvPicPr>
            <a:picLocks noChangeAspect="1" noChangeArrowheads="1"/>
          </p:cNvPicPr>
          <p:nvPr/>
        </p:nvPicPr>
        <p:blipFill>
          <a:blip r:embed="rId2"/>
          <a:srcRect/>
          <a:stretch>
            <a:fillRect/>
          </a:stretch>
        </p:blipFill>
        <p:spPr bwMode="auto">
          <a:xfrm>
            <a:off x="4572000" y="990600"/>
            <a:ext cx="4343400" cy="3048000"/>
          </a:xfrm>
          <a:prstGeom prst="rect">
            <a:avLst/>
          </a:prstGeom>
          <a:noFill/>
        </p:spPr>
      </p:pic>
      <p:pic>
        <p:nvPicPr>
          <p:cNvPr id="5124" name="Picture 4" descr="Kết quả hình ảnh cho 5. Bệnh Scholein Henoch"/>
          <p:cNvPicPr>
            <a:picLocks noChangeAspect="1" noChangeArrowheads="1"/>
          </p:cNvPicPr>
          <p:nvPr/>
        </p:nvPicPr>
        <p:blipFill>
          <a:blip r:embed="rId3"/>
          <a:srcRect/>
          <a:stretch>
            <a:fillRect/>
          </a:stretch>
        </p:blipFill>
        <p:spPr bwMode="auto">
          <a:xfrm>
            <a:off x="4724400" y="4191000"/>
            <a:ext cx="3886200" cy="246839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182880" lvl="0" indent="-182880">
              <a:spcBef>
                <a:spcPct val="20000"/>
              </a:spcBef>
              <a:defRPr/>
            </a:pPr>
            <a:r>
              <a:rPr lang="en-US" sz="3400" dirty="0" smtClean="0">
                <a:solidFill>
                  <a:schemeClr val="tx1"/>
                </a:solidFill>
                <a:latin typeface="Times New Roman" pitchFamily="18" charset="0"/>
                <a:cs typeface="Times New Roman" pitchFamily="18" charset="0"/>
              </a:rPr>
              <a:t>5</a:t>
            </a:r>
            <a:r>
              <a:rPr lang="en-US" sz="3400" spc="0" dirty="0" smtClean="0">
                <a:solidFill>
                  <a:schemeClr val="tx1"/>
                </a:solidFill>
                <a:latin typeface="Times New Roman" pitchFamily="18" charset="0"/>
                <a:cs typeface="Times New Roman" pitchFamily="18" charset="0"/>
              </a:rPr>
              <a:t>.1 </a:t>
            </a:r>
            <a:r>
              <a:rPr lang="en-US" sz="3400" spc="0" dirty="0" err="1" smtClean="0">
                <a:solidFill>
                  <a:schemeClr val="tx1"/>
                </a:solidFill>
                <a:latin typeface="Times New Roman" pitchFamily="18" charset="0"/>
                <a:cs typeface="Times New Roman" pitchFamily="18" charset="0"/>
              </a:rPr>
              <a:t>Triệu</a:t>
            </a:r>
            <a:r>
              <a:rPr lang="en-US" sz="3400" spc="0" dirty="0" smtClean="0">
                <a:solidFill>
                  <a:schemeClr val="tx1"/>
                </a:solidFill>
                <a:latin typeface="Times New Roman" pitchFamily="18" charset="0"/>
                <a:cs typeface="Times New Roman" pitchFamily="18" charset="0"/>
              </a:rPr>
              <a:t> </a:t>
            </a:r>
            <a:r>
              <a:rPr lang="en-US" sz="3400" spc="0" dirty="0" err="1" smtClean="0">
                <a:solidFill>
                  <a:schemeClr val="tx1"/>
                </a:solidFill>
                <a:latin typeface="Times New Roman" pitchFamily="18" charset="0"/>
                <a:cs typeface="Times New Roman" pitchFamily="18" charset="0"/>
              </a:rPr>
              <a:t>chứng</a:t>
            </a:r>
            <a:endParaRPr lang="en-US" sz="3400" dirty="0">
              <a:solidFill>
                <a:schemeClr val="tx1"/>
              </a:solidFill>
            </a:endParaRPr>
          </a:p>
        </p:txBody>
      </p:sp>
      <p:sp>
        <p:nvSpPr>
          <p:cNvPr id="3" name="Content Placeholder 2"/>
          <p:cNvSpPr>
            <a:spLocks noGrp="1"/>
          </p:cNvSpPr>
          <p:nvPr>
            <p:ph idx="1"/>
          </p:nvPr>
        </p:nvSpPr>
        <p:spPr>
          <a:xfrm>
            <a:off x="457200" y="1524000"/>
            <a:ext cx="4267200" cy="4876800"/>
          </a:xfrm>
        </p:spPr>
        <p:txBody>
          <a:bodyPr/>
          <a:lstStyle/>
          <a:p>
            <a:pPr lvl="1">
              <a:buNone/>
            </a:pPr>
            <a:r>
              <a:rPr lang="vi-VN" sz="1800" dirty="0" smtClean="0">
                <a:latin typeface="Times New Roman" pitchFamily="18" charset="0"/>
                <a:cs typeface="Times New Roman" pitchFamily="18" charset="0"/>
              </a:rPr>
              <a:t>5.1.1. </a:t>
            </a:r>
            <a:r>
              <a:rPr lang="vi-VN" sz="1800" i="1" dirty="0" smtClean="0">
                <a:latin typeface="Times New Roman" pitchFamily="18" charset="0"/>
                <a:cs typeface="Times New Roman" pitchFamily="18" charset="0"/>
              </a:rPr>
              <a:t>Triệu chứng lâm sàng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thường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gặp</a:t>
            </a:r>
            <a:r>
              <a:rPr lang="en-US" sz="1800" dirty="0" smtClean="0">
                <a:latin typeface="Times New Roman" pitchFamily="18" charset="0"/>
                <a:cs typeface="Times New Roman" pitchFamily="18" charset="0"/>
              </a:rPr>
              <a:t> ở </a:t>
            </a:r>
            <a:r>
              <a:rPr lang="en-US" sz="1800" dirty="0" err="1" smtClean="0">
                <a:latin typeface="Times New Roman" pitchFamily="18" charset="0"/>
                <a:cs typeface="Times New Roman" pitchFamily="18" charset="0"/>
              </a:rPr>
              <a:t>tre</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lớn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tuổi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trung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bình</a:t>
            </a:r>
            <a:r>
              <a:rPr lang="en-US" sz="1800" dirty="0" smtClean="0">
                <a:latin typeface="Times New Roman" pitchFamily="18" charset="0"/>
                <a:cs typeface="Times New Roman" pitchFamily="18" charset="0"/>
              </a:rPr>
              <a:t> 8.6</a:t>
            </a:r>
          </a:p>
          <a:p>
            <a:pPr lvl="1">
              <a:buNone/>
            </a:pPr>
            <a:r>
              <a:rPr lang="en-US" sz="1800" dirty="0" smtClean="0">
                <a:latin typeface="Times New Roman" pitchFamily="18" charset="0"/>
                <a:cs typeface="Times New Roman" pitchFamily="18" charset="0"/>
              </a:rPr>
              <a:t>			</a:t>
            </a:r>
            <a:r>
              <a:rPr lang="en-US" sz="1800" u="sng" dirty="0" smtClean="0">
                <a:latin typeface="Times New Roman" pitchFamily="18" charset="0"/>
                <a:cs typeface="Times New Roman" pitchFamily="18" charset="0"/>
              </a:rPr>
              <a:t>a. </a:t>
            </a:r>
            <a:r>
              <a:rPr lang="en-US" sz="1800" u="sng" dirty="0" err="1" smtClean="0">
                <a:latin typeface="Times New Roman" pitchFamily="18" charset="0"/>
                <a:cs typeface="Times New Roman" pitchFamily="18" charset="0"/>
              </a:rPr>
              <a:t>Xuất</a:t>
            </a:r>
            <a:r>
              <a:rPr lang="en-US" sz="1800" u="sng" dirty="0" smtClean="0">
                <a:latin typeface="Times New Roman" pitchFamily="18" charset="0"/>
                <a:cs typeface="Times New Roman" pitchFamily="18" charset="0"/>
              </a:rPr>
              <a:t> </a:t>
            </a:r>
            <a:r>
              <a:rPr lang="en-US" sz="1800" u="sng" dirty="0" err="1" smtClean="0">
                <a:latin typeface="Times New Roman" pitchFamily="18" charset="0"/>
                <a:cs typeface="Times New Roman" pitchFamily="18" charset="0"/>
              </a:rPr>
              <a:t>huyết</a:t>
            </a:r>
            <a:endParaRPr lang="en-US" sz="1800" u="sng" dirty="0" smtClean="0">
              <a:latin typeface="Times New Roman" pitchFamily="18" charset="0"/>
              <a:cs typeface="Times New Roman" pitchFamily="18" charset="0"/>
            </a:endParaRPr>
          </a:p>
          <a:p>
            <a:pPr lvl="2">
              <a:buFontTx/>
              <a:buChar char="-"/>
            </a:pPr>
            <a:r>
              <a:rPr lang="en-US" dirty="0" smtClean="0">
                <a:latin typeface="Times New Roman" pitchFamily="18" charset="0"/>
                <a:cs typeface="Times New Roman" pitchFamily="18" charset="0"/>
              </a:rPr>
              <a:t>T</a:t>
            </a:r>
            <a:r>
              <a:rPr lang="vi-VN" dirty="0" smtClean="0">
                <a:latin typeface="Times New Roman" pitchFamily="18" charset="0"/>
                <a:cs typeface="Times New Roman" pitchFamily="18" charset="0"/>
              </a:rPr>
              <a:t>hường gặp nhất (100%) với các tính chất</a:t>
            </a:r>
            <a:r>
              <a:rPr lang="en-US" dirty="0" smtClean="0">
                <a:latin typeface="Times New Roman" pitchFamily="18" charset="0"/>
                <a:cs typeface="Times New Roman" pitchFamily="18" charset="0"/>
              </a:rPr>
              <a:t>.</a:t>
            </a:r>
          </a:p>
          <a:p>
            <a:pPr lvl="2">
              <a:buFontTx/>
              <a:buChar char="-"/>
            </a:pPr>
            <a:r>
              <a:rPr lang="vi-VN" dirty="0" smtClean="0">
                <a:latin typeface="Times New Roman" pitchFamily="18" charset="0"/>
                <a:cs typeface="Times New Roman" pitchFamily="18" charset="0"/>
              </a:rPr>
              <a:t>Xuất huyết tự nhiên, dạng chấm, nốt, bầm máu, sần nổi gờ có khi ngứa</a:t>
            </a:r>
            <a:r>
              <a:rPr lang="en-US" dirty="0" smtClean="0">
                <a:latin typeface="Times New Roman" pitchFamily="18" charset="0"/>
                <a:cs typeface="Times New Roman" pitchFamily="18" charset="0"/>
              </a:rPr>
              <a:t>.</a:t>
            </a:r>
          </a:p>
          <a:p>
            <a:pPr lvl="2">
              <a:buFontTx/>
              <a:buChar char="-"/>
            </a:pPr>
            <a:r>
              <a:rPr lang="vi-VN" dirty="0" smtClean="0">
                <a:latin typeface="Times New Roman" pitchFamily="18" charset="0"/>
                <a:cs typeface="Times New Roman" pitchFamily="18" charset="0"/>
              </a:rPr>
              <a:t> Xuất huyết đối xứng thường gặp là hai chi dưới rồi đến hai chi trên rất hiếm xuất huyết toàn thân (mặt, vành tai, ngực, bụng…). </a:t>
            </a:r>
            <a:endParaRPr lang="en-US" dirty="0" smtClean="0">
              <a:latin typeface="Times New Roman" pitchFamily="18" charset="0"/>
              <a:cs typeface="Times New Roman" pitchFamily="18" charset="0"/>
            </a:endParaRPr>
          </a:p>
          <a:p>
            <a:pPr lvl="2">
              <a:buNone/>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Xuất huyết thành hình bốt.</a:t>
            </a:r>
            <a:endParaRPr lang="en-US" dirty="0" smtClean="0">
              <a:latin typeface="Times New Roman" pitchFamily="18" charset="0"/>
              <a:cs typeface="Times New Roman" pitchFamily="18" charset="0"/>
            </a:endParaRPr>
          </a:p>
          <a:p>
            <a:endParaRPr lang="en-US" dirty="0"/>
          </a:p>
        </p:txBody>
      </p:sp>
      <p:pic>
        <p:nvPicPr>
          <p:cNvPr id="2050" name="Picture 2" descr="Kết quả hình ảnh cho syndrome Schonlein Henoch"/>
          <p:cNvPicPr>
            <a:picLocks noChangeAspect="1" noChangeArrowheads="1"/>
          </p:cNvPicPr>
          <p:nvPr/>
        </p:nvPicPr>
        <p:blipFill>
          <a:blip r:embed="rId2"/>
          <a:srcRect/>
          <a:stretch>
            <a:fillRect/>
          </a:stretch>
        </p:blipFill>
        <p:spPr bwMode="auto">
          <a:xfrm>
            <a:off x="4800600" y="1447800"/>
            <a:ext cx="3836714" cy="4419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4724400" cy="6400800"/>
          </a:xfrm>
        </p:spPr>
        <p:txBody>
          <a:bodyPr>
            <a:normAutofit fontScale="92500"/>
          </a:bodyPr>
          <a:lstStyle/>
          <a:p>
            <a:pPr>
              <a:buNone/>
            </a:pPr>
            <a:endParaRPr lang="en-US" sz="1800" u="sng" dirty="0" smtClean="0">
              <a:latin typeface="Times New Roman" pitchFamily="18" charset="0"/>
              <a:cs typeface="Times New Roman" pitchFamily="18" charset="0"/>
            </a:endParaRPr>
          </a:p>
          <a:p>
            <a:pPr>
              <a:buNone/>
            </a:pPr>
            <a:r>
              <a:rPr lang="vi-VN" sz="1800" u="sng" dirty="0" smtClean="0">
                <a:latin typeface="Times New Roman" pitchFamily="18" charset="0"/>
                <a:cs typeface="Times New Roman" pitchFamily="18" charset="0"/>
              </a:rPr>
              <a:t>b</a:t>
            </a:r>
            <a:r>
              <a:rPr lang="vi-VN" sz="1800" u="sng" dirty="0">
                <a:latin typeface="Times New Roman" pitchFamily="18" charset="0"/>
                <a:cs typeface="Times New Roman" pitchFamily="18" charset="0"/>
              </a:rPr>
              <a:t>. Triệu chứng tiêu hoá </a:t>
            </a:r>
            <a:endParaRPr lang="en-US" sz="1800" u="sng" dirty="0">
              <a:latin typeface="Times New Roman" pitchFamily="18" charset="0"/>
              <a:cs typeface="Times New Roman" pitchFamily="18" charset="0"/>
            </a:endParaRPr>
          </a:p>
          <a:p>
            <a:pPr>
              <a:buNone/>
            </a:pPr>
            <a:r>
              <a:rPr lang="vi-VN" sz="1800" dirty="0">
                <a:latin typeface="Times New Roman" pitchFamily="18" charset="0"/>
                <a:cs typeface="Times New Roman" pitchFamily="18" charset="0"/>
              </a:rPr>
              <a:t>‒ Đau bụng (80%): có thể đau lâm râm hoặc đau lăn lộn, đau từng cơn. Khi không có xuất huyết khó chẩn đoán và dễ nhầm bệnh ngoại khoa. </a:t>
            </a:r>
            <a:endParaRPr lang="en-US" sz="1800" dirty="0">
              <a:latin typeface="Times New Roman" pitchFamily="18" charset="0"/>
              <a:cs typeface="Times New Roman" pitchFamily="18" charset="0"/>
            </a:endParaRPr>
          </a:p>
          <a:p>
            <a:pPr>
              <a:buNone/>
            </a:pPr>
            <a:r>
              <a:rPr lang="vi-VN" sz="1800" dirty="0">
                <a:latin typeface="Times New Roman" pitchFamily="18" charset="0"/>
                <a:cs typeface="Times New Roman" pitchFamily="18" charset="0"/>
              </a:rPr>
              <a:t>‒ Nôn: có thể nôn dịch lẫn thức ăn hoặc nôn ra máu. </a:t>
            </a:r>
            <a:endParaRPr lang="en-US" sz="1800" dirty="0">
              <a:latin typeface="Times New Roman" pitchFamily="18" charset="0"/>
              <a:cs typeface="Times New Roman" pitchFamily="18" charset="0"/>
            </a:endParaRPr>
          </a:p>
          <a:p>
            <a:pPr>
              <a:buNone/>
            </a:pPr>
            <a:r>
              <a:rPr lang="vi-VN"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Đại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ra</a:t>
            </a:r>
            <a:r>
              <a:rPr lang="vi-VN" sz="1800" dirty="0">
                <a:latin typeface="Times New Roman" pitchFamily="18" charset="0"/>
                <a:cs typeface="Times New Roman" pitchFamily="18" charset="0"/>
              </a:rPr>
              <a:t> máu: có thể phân đen hoặc máu tươi. Nôn 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ra</a:t>
            </a:r>
            <a:r>
              <a:rPr lang="vi-VN" sz="1800" dirty="0">
                <a:latin typeface="Times New Roman" pitchFamily="18" charset="0"/>
                <a:cs typeface="Times New Roman" pitchFamily="18" charset="0"/>
              </a:rPr>
              <a:t> máu gặp trong 50% các trường hợp. </a:t>
            </a:r>
            <a:endParaRPr lang="en-US" sz="1800" dirty="0">
              <a:latin typeface="Times New Roman" pitchFamily="18" charset="0"/>
              <a:cs typeface="Times New Roman" pitchFamily="18" charset="0"/>
            </a:endParaRPr>
          </a:p>
          <a:p>
            <a:pPr>
              <a:buNone/>
            </a:pPr>
            <a:r>
              <a:rPr lang="vi-VN" sz="1800" u="sng" dirty="0">
                <a:latin typeface="Times New Roman" pitchFamily="18" charset="0"/>
                <a:cs typeface="Times New Roman" pitchFamily="18" charset="0"/>
              </a:rPr>
              <a:t>c. Biểu hiện đau khớp </a:t>
            </a:r>
            <a:endParaRPr lang="en-US" sz="1800" u="sng" dirty="0">
              <a:latin typeface="Times New Roman" pitchFamily="18" charset="0"/>
              <a:cs typeface="Times New Roman" pitchFamily="18" charset="0"/>
            </a:endParaRPr>
          </a:p>
          <a:p>
            <a:pPr>
              <a:buNone/>
            </a:pPr>
            <a:r>
              <a:rPr lang="vi-VN" sz="1800" dirty="0">
                <a:latin typeface="Times New Roman" pitchFamily="18" charset="0"/>
                <a:cs typeface="Times New Roman" pitchFamily="18" charset="0"/>
              </a:rPr>
              <a:t>‒ Thường thấy đau khớp gối, cổ chân, có thể sưng phù nề quanh khớp, </a:t>
            </a:r>
            <a:endParaRPr lang="en-US" sz="1800" dirty="0">
              <a:latin typeface="Times New Roman" pitchFamily="18" charset="0"/>
              <a:cs typeface="Times New Roman" pitchFamily="18" charset="0"/>
            </a:endParaRPr>
          </a:p>
          <a:p>
            <a:pPr>
              <a:buNone/>
            </a:pPr>
            <a:r>
              <a:rPr lang="vi-VN" sz="1800" dirty="0">
                <a:latin typeface="Times New Roman" pitchFamily="18" charset="0"/>
                <a:cs typeface="Times New Roman" pitchFamily="18" charset="0"/>
              </a:rPr>
              <a:t>‒ Khỏi nhanh không để lại di chứng nhưng hay tái phát. </a:t>
            </a:r>
            <a:endParaRPr lang="en-US" sz="1800" dirty="0">
              <a:latin typeface="Times New Roman" pitchFamily="18" charset="0"/>
              <a:cs typeface="Times New Roman" pitchFamily="18" charset="0"/>
            </a:endParaRPr>
          </a:p>
          <a:p>
            <a:pPr>
              <a:buNone/>
            </a:pPr>
            <a:r>
              <a:rPr lang="vi-VN" sz="1800" u="sng" dirty="0">
                <a:latin typeface="Times New Roman" pitchFamily="18" charset="0"/>
                <a:cs typeface="Times New Roman" pitchFamily="18" charset="0"/>
              </a:rPr>
              <a:t>d. Biểu hiện viêm thận </a:t>
            </a:r>
            <a:endParaRPr lang="en-US" sz="1800" u="sng" dirty="0">
              <a:latin typeface="Times New Roman" pitchFamily="18" charset="0"/>
              <a:cs typeface="Times New Roman" pitchFamily="18" charset="0"/>
            </a:endParaRPr>
          </a:p>
          <a:p>
            <a:pPr>
              <a:buNone/>
            </a:pP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 </a:t>
            </a:r>
            <a:r>
              <a:rPr lang="en-US" sz="1800" dirty="0">
                <a:latin typeface="Times New Roman" pitchFamily="18" charset="0"/>
                <a:cs typeface="Times New Roman" pitchFamily="18" charset="0"/>
              </a:rPr>
              <a:t>G</a:t>
            </a:r>
            <a:r>
              <a:rPr lang="vi-VN" sz="1800" dirty="0">
                <a:latin typeface="Times New Roman" pitchFamily="18" charset="0"/>
                <a:cs typeface="Times New Roman" pitchFamily="18" charset="0"/>
              </a:rPr>
              <a:t>ặp từ 25 – 30% các trường hợp, bệnh nhân phù nhẹ, đái ít, đái máu, đái protein, cao huyết áp. Biểu hiện viêm thận thường nhẹ, khỏi, ít khi có biến chứng. </a:t>
            </a:r>
            <a:endParaRPr lang="en-US" sz="1800" dirty="0">
              <a:latin typeface="Times New Roman" pitchFamily="18" charset="0"/>
              <a:cs typeface="Times New Roman" pitchFamily="18" charset="0"/>
            </a:endParaRPr>
          </a:p>
          <a:p>
            <a:pPr>
              <a:buNone/>
            </a:pP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 Ngoài ra bệnh nhân có sốt nhẹ trong 50% các trường hợp. Bệnh hay tái phát thành nhiều đợt.</a:t>
            </a:r>
            <a:endParaRPr lang="en-US" sz="1800" dirty="0">
              <a:latin typeface="Times New Roman" pitchFamily="18" charset="0"/>
              <a:cs typeface="Times New Roman" pitchFamily="18" charset="0"/>
            </a:endParaRPr>
          </a:p>
          <a:p>
            <a:pPr>
              <a:buNone/>
            </a:pPr>
            <a:r>
              <a:rPr lang="en-US" sz="1800" dirty="0">
                <a:latin typeface="Times New Roman" pitchFamily="18" charset="0"/>
                <a:cs typeface="Times New Roman" pitchFamily="18" charset="0"/>
              </a:rPr>
              <a:t>		</a:t>
            </a:r>
          </a:p>
        </p:txBody>
      </p:sp>
      <p:pic>
        <p:nvPicPr>
          <p:cNvPr id="4098" name="Picture 2" descr="Kết quả hình ảnh cho syndrome Schonlein Henoch"/>
          <p:cNvPicPr>
            <a:picLocks noChangeAspect="1" noChangeArrowheads="1"/>
          </p:cNvPicPr>
          <p:nvPr/>
        </p:nvPicPr>
        <p:blipFill>
          <a:blip r:embed="rId2"/>
          <a:srcRect/>
          <a:stretch>
            <a:fillRect/>
          </a:stretch>
        </p:blipFill>
        <p:spPr bwMode="auto">
          <a:xfrm>
            <a:off x="4876800" y="3581400"/>
            <a:ext cx="4016743" cy="2590800"/>
          </a:xfrm>
          <a:prstGeom prst="rect">
            <a:avLst/>
          </a:prstGeom>
          <a:noFill/>
        </p:spPr>
      </p:pic>
      <p:pic>
        <p:nvPicPr>
          <p:cNvPr id="4100" name="Picture 4" descr="Kết quả hình ảnh cho ulcer bleeding"/>
          <p:cNvPicPr>
            <a:picLocks noChangeAspect="1" noChangeArrowheads="1"/>
          </p:cNvPicPr>
          <p:nvPr/>
        </p:nvPicPr>
        <p:blipFill>
          <a:blip r:embed="rId3"/>
          <a:srcRect/>
          <a:stretch>
            <a:fillRect/>
          </a:stretch>
        </p:blipFill>
        <p:spPr bwMode="auto">
          <a:xfrm>
            <a:off x="5181600" y="457200"/>
            <a:ext cx="3429000" cy="293747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876800"/>
          </a:xfrm>
        </p:spPr>
        <p:txBody>
          <a:bodyPr>
            <a:normAutofit/>
          </a:bodyPr>
          <a:lstStyle/>
          <a:p>
            <a:pPr>
              <a:buNone/>
            </a:pP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5.1.2. </a:t>
            </a:r>
            <a:r>
              <a:rPr lang="vi-VN" sz="2000" i="1" dirty="0" smtClean="0">
                <a:latin typeface="Times New Roman" pitchFamily="18" charset="0"/>
                <a:cs typeface="Times New Roman" pitchFamily="18" charset="0"/>
              </a:rPr>
              <a:t>Triệu chứng xét nghiệm </a:t>
            </a:r>
            <a:endParaRPr lang="en-US" sz="2000" i="1" dirty="0" smtClean="0">
              <a:latin typeface="Times New Roman" pitchFamily="18" charset="0"/>
              <a:cs typeface="Times New Roman" pitchFamily="18" charset="0"/>
            </a:endParaRPr>
          </a:p>
          <a:p>
            <a:pPr>
              <a:buNone/>
            </a:pPr>
            <a:r>
              <a:rPr lang="vi-VN"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Các xét nghiệm đông máu như thời gian chảy máu, thời gian máu đông, số lượng tiểu cầu, thời gian co cục máu, thời gian Howell, tỉ lệ prothrombin đều bình thường. </a:t>
            </a:r>
            <a:endParaRPr lang="en-US" sz="2000" dirty="0" smtClean="0">
              <a:latin typeface="Times New Roman" pitchFamily="18" charset="0"/>
              <a:cs typeface="Times New Roman" pitchFamily="18" charset="0"/>
            </a:endParaRPr>
          </a:p>
          <a:p>
            <a:pPr>
              <a:buNone/>
            </a:pPr>
            <a:r>
              <a:rPr lang="vi-VN" sz="2000" dirty="0" smtClean="0">
                <a:latin typeface="Times New Roman" pitchFamily="18" charset="0"/>
                <a:cs typeface="Times New Roman" pitchFamily="18" charset="0"/>
              </a:rPr>
              <a:t>‒ Công thức máu: số lượng bạch cầu tăng, bạch cầu đa nhân trung tính tăng, tốc độ lắng máu tăng trong 50% trường hợp, bạch cầu ái toan tăng trên 5% trong 17% các trường hợp. Huyết sắc tố giảm nếu nôn máu, ỉa máu nhiều. </a:t>
            </a:r>
            <a:endParaRPr lang="en-US" sz="2000" dirty="0" smtClean="0">
              <a:latin typeface="Times New Roman" pitchFamily="18" charset="0"/>
              <a:cs typeface="Times New Roman" pitchFamily="18" charset="0"/>
            </a:endParaRPr>
          </a:p>
          <a:p>
            <a:pPr>
              <a:buNone/>
            </a:pPr>
            <a:r>
              <a:rPr lang="vi-VN" sz="2000" dirty="0" smtClean="0">
                <a:latin typeface="Times New Roman" pitchFamily="18" charset="0"/>
                <a:cs typeface="Times New Roman" pitchFamily="18" charset="0"/>
              </a:rPr>
              <a:t>‒ Xét nghiệm protein niệu, hồng cầu niệu, urê, creatinin để phát hiện viêm thận.</a:t>
            </a:r>
            <a:endParaRPr lang="en-US" sz="2000" dirty="0"/>
          </a:p>
        </p:txBody>
      </p:sp>
      <p:pic>
        <p:nvPicPr>
          <p:cNvPr id="1026" name="Picture 2" descr="Kết quả hình ảnh cho xét nghiệm đông máu"/>
          <p:cNvPicPr>
            <a:picLocks noChangeAspect="1" noChangeArrowheads="1"/>
          </p:cNvPicPr>
          <p:nvPr/>
        </p:nvPicPr>
        <p:blipFill>
          <a:blip r:embed="rId2"/>
          <a:srcRect/>
          <a:stretch>
            <a:fillRect/>
          </a:stretch>
        </p:blipFill>
        <p:spPr bwMode="auto">
          <a:xfrm>
            <a:off x="1371600" y="3581400"/>
            <a:ext cx="6096000" cy="314325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4343400" cy="5943600"/>
          </a:xfrm>
        </p:spPr>
        <p:txBody>
          <a:bodyPr>
            <a:normAutofit/>
          </a:bodyPr>
          <a:lstStyle/>
          <a:p>
            <a:pPr>
              <a:buNone/>
            </a:pPr>
            <a:r>
              <a:rPr lang="vi-VN" sz="2000" dirty="0">
                <a:latin typeface="Times New Roman" pitchFamily="18" charset="0"/>
                <a:cs typeface="Times New Roman" pitchFamily="18" charset="0"/>
              </a:rPr>
              <a:t>5.2 Điều </a:t>
            </a:r>
            <a:r>
              <a:rPr lang="vi-VN" sz="2000" dirty="0" smtClean="0">
                <a:latin typeface="Times New Roman" pitchFamily="18" charset="0"/>
                <a:cs typeface="Times New Roman" pitchFamily="18" charset="0"/>
              </a:rPr>
              <a:t>trị</a:t>
            </a:r>
            <a:endParaRPr lang="en-US" sz="2000" dirty="0" smtClean="0">
              <a:latin typeface="Times New Roman" pitchFamily="18" charset="0"/>
              <a:cs typeface="Times New Roman" pitchFamily="18" charset="0"/>
            </a:endParaRPr>
          </a:p>
          <a:p>
            <a:pPr>
              <a:buNone/>
            </a:pPr>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Bệnh nhân được nghỉ ngơi tại giường; Không ăn các chất nghi gây dị ứng </a:t>
            </a:r>
            <a:endParaRPr lang="en-US" sz="2000" dirty="0" smtClean="0">
              <a:latin typeface="Times New Roman" pitchFamily="18" charset="0"/>
              <a:cs typeface="Times New Roman" pitchFamily="18" charset="0"/>
            </a:endParaRPr>
          </a:p>
          <a:p>
            <a:pPr>
              <a:buNone/>
            </a:pPr>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Chống nhiễm khuẩn bằng kháng sinh. </a:t>
            </a:r>
            <a:endParaRPr lang="en-US" sz="2000" dirty="0" smtClean="0">
              <a:latin typeface="Times New Roman" pitchFamily="18" charset="0"/>
              <a:cs typeface="Times New Roman" pitchFamily="18" charset="0"/>
            </a:endParaRPr>
          </a:p>
          <a:p>
            <a:pPr>
              <a:buNone/>
            </a:pPr>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Chống viêm bằng prednison 1 – 2mg/ngày</a:t>
            </a:r>
            <a:endParaRPr lang="en-US" sz="2000" dirty="0">
              <a:latin typeface="Times New Roman" pitchFamily="18" charset="0"/>
              <a:cs typeface="Times New Roman" pitchFamily="18" charset="0"/>
            </a:endParaRPr>
          </a:p>
          <a:p>
            <a:pPr>
              <a:buNone/>
            </a:pPr>
            <a:r>
              <a:rPr lang="vi-VN" sz="2000" dirty="0">
                <a:latin typeface="Times New Roman" pitchFamily="18" charset="0"/>
                <a:cs typeface="Times New Roman" pitchFamily="18" charset="0"/>
              </a:rPr>
              <a:t> ‒ Kháng histamin tổng hợp: phenergan; Vitamin C liều cao ‒ Giảm đau trong các trường hợp đau nhiều </a:t>
            </a:r>
            <a:endParaRPr lang="en-US" sz="2000" dirty="0">
              <a:latin typeface="Times New Roman" pitchFamily="18" charset="0"/>
              <a:cs typeface="Times New Roman" pitchFamily="18" charset="0"/>
            </a:endParaRPr>
          </a:p>
          <a:p>
            <a:pPr>
              <a:buNone/>
            </a:pPr>
            <a:r>
              <a:rPr lang="vi-VN" sz="2000" dirty="0">
                <a:latin typeface="Times New Roman" pitchFamily="18" charset="0"/>
                <a:cs typeface="Times New Roman" pitchFamily="18" charset="0"/>
              </a:rPr>
              <a:t>‒ Truyền dịch khi bệnh nhân nôn nhiều, đau bụng không ăn uống được. </a:t>
            </a:r>
            <a:endParaRPr lang="en-US" sz="2000" dirty="0">
              <a:latin typeface="Times New Roman" pitchFamily="18" charset="0"/>
              <a:cs typeface="Times New Roman" pitchFamily="18" charset="0"/>
            </a:endParaRPr>
          </a:p>
          <a:p>
            <a:pPr>
              <a:buNone/>
            </a:pPr>
            <a:r>
              <a:rPr lang="vi-VN" sz="2000" dirty="0">
                <a:latin typeface="Times New Roman" pitchFamily="18" charset="0"/>
                <a:cs typeface="Times New Roman" pitchFamily="18" charset="0"/>
              </a:rPr>
              <a:t>‒ Với trẻ có viêm cầu thận, hội chứng thận hư phải điều trị dài ngày .</a:t>
            </a:r>
            <a:endParaRPr lang="en-US" sz="2000" dirty="0">
              <a:latin typeface="Times New Roman" pitchFamily="18" charset="0"/>
              <a:cs typeface="Times New Roman" pitchFamily="18" charset="0"/>
            </a:endParaRPr>
          </a:p>
        </p:txBody>
      </p:sp>
      <p:pic>
        <p:nvPicPr>
          <p:cNvPr id="4" name="Hình ảnh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38800" y="609600"/>
            <a:ext cx="2931330" cy="2877857"/>
          </a:xfrm>
          <a:prstGeom prst="rect">
            <a:avLst/>
          </a:prstGeom>
        </p:spPr>
      </p:pic>
      <p:pic>
        <p:nvPicPr>
          <p:cNvPr id="3074" name="Picture 2" descr="Kết quả hình ảnh cho vitamin c 500mg quapharco"/>
          <p:cNvPicPr>
            <a:picLocks noChangeAspect="1" noChangeArrowheads="1"/>
          </p:cNvPicPr>
          <p:nvPr/>
        </p:nvPicPr>
        <p:blipFill>
          <a:blip r:embed="rId3"/>
          <a:srcRect/>
          <a:stretch>
            <a:fillRect/>
          </a:stretch>
        </p:blipFill>
        <p:spPr bwMode="auto">
          <a:xfrm>
            <a:off x="4953000" y="3581400"/>
            <a:ext cx="3943350" cy="2857500"/>
          </a:xfrm>
          <a:prstGeom prst="rect">
            <a:avLst/>
          </a:prstGeom>
          <a:noFill/>
        </p:spPr>
      </p:pic>
      <p:sp>
        <p:nvSpPr>
          <p:cNvPr id="5" name="TextBox 4"/>
          <p:cNvSpPr txBox="1"/>
          <p:nvPr/>
        </p:nvSpPr>
        <p:spPr>
          <a:xfrm>
            <a:off x="3352800" y="6019800"/>
            <a:ext cx="158248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139 </a:t>
            </a:r>
            <a:r>
              <a:rPr lang="en-US" dirty="0" err="1" smtClean="0"/>
              <a:t>đồng</a:t>
            </a:r>
            <a:r>
              <a:rPr lang="en-US" dirty="0" smtClean="0"/>
              <a:t>/ 1v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958"/>
            <a:ext cx="8229600" cy="1143000"/>
          </a:xfrm>
        </p:spPr>
        <p:txBody>
          <a:bodyPr>
            <a:normAutofit/>
          </a:bodyPr>
          <a:lstStyle/>
          <a:p>
            <a:r>
              <a:rPr lang="vi-VN" sz="3000" b="1" dirty="0">
                <a:solidFill>
                  <a:schemeClr val="tx1"/>
                </a:solidFill>
                <a:latin typeface="Times New Roman" pitchFamily="18" charset="0"/>
                <a:cs typeface="Times New Roman" pitchFamily="18" charset="0"/>
              </a:rPr>
              <a:t>1. </a:t>
            </a:r>
            <a:r>
              <a:rPr lang="en-US" sz="3000" b="1" dirty="0" err="1">
                <a:solidFill>
                  <a:schemeClr val="tx1"/>
                </a:solidFill>
                <a:latin typeface="Times New Roman" pitchFamily="18" charset="0"/>
                <a:cs typeface="Times New Roman" pitchFamily="18" charset="0"/>
              </a:rPr>
              <a:t>Hội</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chứng</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xuất</a:t>
            </a:r>
            <a:r>
              <a:rPr lang="en-US" sz="3000" b="1" dirty="0">
                <a:solidFill>
                  <a:schemeClr val="tx1"/>
                </a:solidFill>
                <a:latin typeface="Times New Roman" pitchFamily="18" charset="0"/>
                <a:cs typeface="Times New Roman" pitchFamily="18" charset="0"/>
              </a:rPr>
              <a:t> </a:t>
            </a:r>
            <a:r>
              <a:rPr lang="en-US" sz="3000" b="1" dirty="0" err="1">
                <a:solidFill>
                  <a:schemeClr val="tx1"/>
                </a:solidFill>
                <a:latin typeface="Times New Roman" pitchFamily="18" charset="0"/>
                <a:cs typeface="Times New Roman" pitchFamily="18" charset="0"/>
              </a:rPr>
              <a:t>huyết</a:t>
            </a:r>
            <a:endParaRPr lang="en-US" sz="3000" b="1" dirty="0">
              <a:solidFill>
                <a:schemeClr val="tx1"/>
              </a:solidFill>
              <a:latin typeface="Times New Roman" pitchFamily="18" charset="0"/>
              <a:cs typeface="Times New Roman" pitchFamily="18" charset="0"/>
            </a:endParaRPr>
          </a:p>
        </p:txBody>
      </p:sp>
      <p:sp>
        <p:nvSpPr>
          <p:cNvPr id="5" name="Rounded Rectangle 4"/>
          <p:cNvSpPr/>
          <p:nvPr/>
        </p:nvSpPr>
        <p:spPr>
          <a:xfrm>
            <a:off x="304800" y="1752600"/>
            <a:ext cx="21336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pPr algn="ctr"/>
            <a:r>
              <a:rPr lang="vi-VN" sz="2000" dirty="0">
                <a:latin typeface="Times New Roman" pitchFamily="18" charset="0"/>
                <a:cs typeface="Times New Roman" pitchFamily="18" charset="0"/>
              </a:rPr>
              <a:t>Xuất huyết do tổn thuơng thành mạch </a:t>
            </a:r>
          </a:p>
        </p:txBody>
      </p:sp>
      <p:sp>
        <p:nvSpPr>
          <p:cNvPr id="6" name="Rounded Rectangle 5"/>
          <p:cNvSpPr/>
          <p:nvPr/>
        </p:nvSpPr>
        <p:spPr>
          <a:xfrm>
            <a:off x="3429000" y="1828800"/>
            <a:ext cx="18288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err="1">
                <a:latin typeface="Times New Roman" pitchFamily="18" charset="0"/>
                <a:cs typeface="Times New Roman" pitchFamily="18" charset="0"/>
              </a:rPr>
              <a:t>Xuất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huyết</a:t>
            </a:r>
            <a:r>
              <a:rPr lang="en-US" sz="2000" dirty="0">
                <a:latin typeface="Times New Roman" pitchFamily="18" charset="0"/>
                <a:cs typeface="Times New Roman" pitchFamily="18" charset="0"/>
              </a:rPr>
              <a:t> do </a:t>
            </a:r>
            <a:r>
              <a:rPr lang="en-US" sz="2000" dirty="0" err="1">
                <a:latin typeface="Times New Roman" pitchFamily="18" charset="0"/>
                <a:cs typeface="Times New Roman" pitchFamily="18" charset="0"/>
              </a:rPr>
              <a:t>nguyên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cầu</a:t>
            </a:r>
            <a:r>
              <a:rPr lang="en-US" sz="2000" dirty="0">
                <a:latin typeface="Times New Roman" pitchFamily="18" charset="0"/>
                <a:cs typeface="Times New Roman" pitchFamily="18" charset="0"/>
              </a:rPr>
              <a:t> </a:t>
            </a:r>
          </a:p>
          <a:p>
            <a:pPr algn="ctr"/>
            <a:endParaRPr lang="en-US" dirty="0"/>
          </a:p>
        </p:txBody>
      </p:sp>
      <p:sp>
        <p:nvSpPr>
          <p:cNvPr id="7" name="Rounded Rectangle 6"/>
          <p:cNvSpPr/>
          <p:nvPr/>
        </p:nvSpPr>
        <p:spPr>
          <a:xfrm>
            <a:off x="6477000" y="1905000"/>
            <a:ext cx="1905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vi-VN" sz="2000" dirty="0">
                <a:latin typeface="Times New Roman" pitchFamily="18" charset="0"/>
                <a:cs typeface="Times New Roman" pitchFamily="18" charset="0"/>
              </a:rPr>
              <a:t>Do bệnh huyết tương </a:t>
            </a:r>
          </a:p>
          <a:p>
            <a:pPr algn="ctr"/>
            <a:endParaRPr lang="en-US" dirty="0"/>
          </a:p>
        </p:txBody>
      </p:sp>
      <p:sp>
        <p:nvSpPr>
          <p:cNvPr id="8" name="TextBox 7"/>
          <p:cNvSpPr txBox="1"/>
          <p:nvPr/>
        </p:nvSpPr>
        <p:spPr>
          <a:xfrm>
            <a:off x="152400" y="2971801"/>
            <a:ext cx="2438400" cy="4016484"/>
          </a:xfrm>
          <a:prstGeom prst="rect">
            <a:avLst/>
          </a:prstGeom>
          <a:noFill/>
        </p:spPr>
        <p:txBody>
          <a:bodyPr wrap="square" rtlCol="0">
            <a:spAutoFit/>
          </a:bodyPr>
          <a:lstStyle/>
          <a:p>
            <a:endParaRPr lang="en-US" sz="1500" dirty="0"/>
          </a:p>
          <a:p>
            <a:pPr algn="just"/>
            <a:r>
              <a:rPr lang="en-US" sz="1500" dirty="0">
                <a:latin typeface="Times New Roman" pitchFamily="18" charset="0"/>
                <a:cs typeface="Times New Roman" pitchFamily="18" charset="0"/>
              </a:rPr>
              <a:t>-</a:t>
            </a:r>
            <a:r>
              <a:rPr lang="vi-VN" sz="1500" dirty="0">
                <a:latin typeface="Times New Roman" pitchFamily="18" charset="0"/>
                <a:cs typeface="Times New Roman" pitchFamily="18" charset="0"/>
              </a:rPr>
              <a:t>Do tăng tính thấm thành mạch: thiếu vitamin C (bệnh Scorbut). </a:t>
            </a:r>
          </a:p>
          <a:p>
            <a:pPr algn="just"/>
            <a:r>
              <a:rPr lang="en-US" sz="1500" dirty="0">
                <a:latin typeface="Times New Roman" pitchFamily="18" charset="0"/>
                <a:cs typeface="Times New Roman" pitchFamily="18" charset="0"/>
              </a:rPr>
              <a:t>-</a:t>
            </a:r>
            <a:r>
              <a:rPr lang="en-US" sz="1500" dirty="0" err="1">
                <a:latin typeface="Times New Roman" pitchFamily="18" charset="0"/>
                <a:cs typeface="Times New Roman" pitchFamily="18" charset="0"/>
              </a:rPr>
              <a:t>Giảm</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sức</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bền</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thành</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mạch</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Nhiễm</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khuẩn</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nhiễm</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khuẩn</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huyết</a:t>
            </a:r>
            <a:r>
              <a:rPr lang="en-US" sz="1500" dirty="0">
                <a:latin typeface="Times New Roman" pitchFamily="18" charset="0"/>
                <a:cs typeface="Times New Roman" pitchFamily="18" charset="0"/>
              </a:rPr>
              <a:t> do </a:t>
            </a:r>
            <a:r>
              <a:rPr lang="en-US" sz="1500" dirty="0" err="1">
                <a:latin typeface="Times New Roman" pitchFamily="18" charset="0"/>
                <a:cs typeface="Times New Roman" pitchFamily="18" charset="0"/>
              </a:rPr>
              <a:t>não</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mô</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cầu</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tụ</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cầu</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sốt</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xuất</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huyêt</a:t>
            </a:r>
            <a:r>
              <a:rPr lang="en-US" sz="1500" dirty="0">
                <a:latin typeface="Times New Roman" pitchFamily="18" charset="0"/>
                <a:cs typeface="Times New Roman" pitchFamily="18" charset="0"/>
              </a:rPr>
              <a:t>, Dengue, </a:t>
            </a:r>
            <a:r>
              <a:rPr lang="en-US" sz="1500" dirty="0" err="1">
                <a:latin typeface="Times New Roman" pitchFamily="18" charset="0"/>
                <a:cs typeface="Times New Roman" pitchFamily="18" charset="0"/>
              </a:rPr>
              <a:t>sốt</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rét</a:t>
            </a:r>
            <a:r>
              <a:rPr lang="en-US" sz="1500" dirty="0">
                <a:latin typeface="Times New Roman" pitchFamily="18" charset="0"/>
                <a:cs typeface="Times New Roman" pitchFamily="18" charset="0"/>
              </a:rPr>
              <a:t>,</a:t>
            </a:r>
          </a:p>
          <a:p>
            <a:pPr algn="just"/>
            <a:r>
              <a:rPr lang="vi-VN" sz="1500" dirty="0">
                <a:latin typeface="Times New Roman" pitchFamily="18" charset="0"/>
                <a:cs typeface="Times New Roman" pitchFamily="18" charset="0"/>
              </a:rPr>
              <a:t>+Nhiễm độc</a:t>
            </a:r>
            <a:endParaRPr lang="en-US" sz="1500" dirty="0">
              <a:latin typeface="Times New Roman" pitchFamily="18" charset="0"/>
              <a:cs typeface="Times New Roman" pitchFamily="18" charset="0"/>
            </a:endParaRPr>
          </a:p>
          <a:p>
            <a:pPr algn="just"/>
            <a:r>
              <a:rPr lang="en-US" sz="1500" dirty="0">
                <a:latin typeface="Times New Roman" pitchFamily="18" charset="0"/>
                <a:cs typeface="Times New Roman" pitchFamily="18" charset="0"/>
              </a:rPr>
              <a:t>+Do </a:t>
            </a:r>
            <a:r>
              <a:rPr lang="en-US" sz="1500" dirty="0" err="1">
                <a:latin typeface="Times New Roman" pitchFamily="18" charset="0"/>
                <a:cs typeface="Times New Roman" pitchFamily="18" charset="0"/>
              </a:rPr>
              <a:t>huyết</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áp</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cao</a:t>
            </a:r>
            <a:r>
              <a:rPr lang="en-US" sz="1500" dirty="0">
                <a:latin typeface="Times New Roman" pitchFamily="18" charset="0"/>
                <a:cs typeface="Times New Roman" pitchFamily="18" charset="0"/>
              </a:rPr>
              <a:t> </a:t>
            </a:r>
          </a:p>
          <a:p>
            <a:pPr algn="just"/>
            <a:r>
              <a:rPr lang="vi-VN" sz="1500" dirty="0">
                <a:latin typeface="Times New Roman" pitchFamily="18" charset="0"/>
                <a:cs typeface="Times New Roman" pitchFamily="18" charset="0"/>
              </a:rPr>
              <a:t>+Do đái tháo đường</a:t>
            </a:r>
            <a:endParaRPr lang="en-US" sz="1500" dirty="0">
              <a:latin typeface="Times New Roman" pitchFamily="18" charset="0"/>
              <a:cs typeface="Times New Roman" pitchFamily="18" charset="0"/>
            </a:endParaRPr>
          </a:p>
          <a:p>
            <a:pPr algn="just"/>
            <a:r>
              <a:rPr lang="en-US" sz="1500" dirty="0">
                <a:latin typeface="Times New Roman" pitchFamily="18" charset="0"/>
                <a:cs typeface="Times New Roman" pitchFamily="18" charset="0"/>
              </a:rPr>
              <a:t>-</a:t>
            </a:r>
            <a:r>
              <a:rPr lang="vi-VN" sz="1500" dirty="0">
                <a:latin typeface="Times New Roman" pitchFamily="18" charset="0"/>
                <a:cs typeface="Times New Roman" pitchFamily="18" charset="0"/>
              </a:rPr>
              <a:t> Ban xuất huyết dị ứng Schonlein - Henoch </a:t>
            </a:r>
          </a:p>
          <a:p>
            <a:pPr algn="just"/>
            <a:r>
              <a:rPr lang="en-US" sz="1500" dirty="0">
                <a:latin typeface="Times New Roman" pitchFamily="18" charset="0"/>
                <a:cs typeface="Times New Roman" pitchFamily="18" charset="0"/>
              </a:rPr>
              <a:t>-</a:t>
            </a:r>
            <a:r>
              <a:rPr lang="en-US" sz="1500" dirty="0" err="1">
                <a:latin typeface="Times New Roman" pitchFamily="18" charset="0"/>
                <a:cs typeface="Times New Roman" pitchFamily="18" charset="0"/>
              </a:rPr>
              <a:t>Dị</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dạng</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thành</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mạch</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bệnh</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rendu</a:t>
            </a:r>
            <a:r>
              <a:rPr lang="en-US" sz="1500" dirty="0">
                <a:latin typeface="Times New Roman" pitchFamily="18" charset="0"/>
                <a:cs typeface="Times New Roman" pitchFamily="18" charset="0"/>
              </a:rPr>
              <a:t> – </a:t>
            </a:r>
            <a:r>
              <a:rPr lang="en-US" sz="1500" dirty="0" err="1">
                <a:latin typeface="Times New Roman" pitchFamily="18" charset="0"/>
                <a:cs typeface="Times New Roman" pitchFamily="18" charset="0"/>
              </a:rPr>
              <a:t>osler</a:t>
            </a:r>
            <a:r>
              <a:rPr lang="en-US" sz="1500" dirty="0">
                <a:latin typeface="Times New Roman" pitchFamily="18" charset="0"/>
                <a:cs typeface="Times New Roman" pitchFamily="18" charset="0"/>
              </a:rPr>
              <a:t>. </a:t>
            </a:r>
          </a:p>
          <a:p>
            <a:endParaRPr lang="en-US" sz="1500" dirty="0"/>
          </a:p>
        </p:txBody>
      </p:sp>
      <p:sp>
        <p:nvSpPr>
          <p:cNvPr id="10" name="TextBox 9"/>
          <p:cNvSpPr txBox="1"/>
          <p:nvPr/>
        </p:nvSpPr>
        <p:spPr>
          <a:xfrm>
            <a:off x="3505200" y="2971800"/>
            <a:ext cx="1828800" cy="3831818"/>
          </a:xfrm>
          <a:prstGeom prst="rect">
            <a:avLst/>
          </a:prstGeom>
          <a:noFill/>
        </p:spPr>
        <p:txBody>
          <a:bodyPr wrap="square" rtlCol="0">
            <a:spAutoFit/>
          </a:bodyPr>
          <a:lstStyle/>
          <a:p>
            <a:endParaRPr lang="en-US" dirty="0"/>
          </a:p>
          <a:p>
            <a:pPr algn="just"/>
            <a:r>
              <a:rPr lang="en-US" sz="1500" dirty="0">
                <a:latin typeface="Times New Roman" pitchFamily="18" charset="0"/>
                <a:cs typeface="Times New Roman" pitchFamily="18" charset="0"/>
              </a:rPr>
              <a:t>-</a:t>
            </a:r>
            <a:r>
              <a:rPr lang="vi-VN" sz="1500" dirty="0">
                <a:latin typeface="Times New Roman" pitchFamily="18" charset="0"/>
                <a:cs typeface="Times New Roman" pitchFamily="18" charset="0"/>
              </a:rPr>
              <a:t>Do rối loạn về mặt số lượng </a:t>
            </a:r>
          </a:p>
          <a:p>
            <a:pPr algn="just"/>
            <a:r>
              <a:rPr lang="vi-VN" sz="1500" dirty="0">
                <a:latin typeface="Times New Roman" pitchFamily="18" charset="0"/>
                <a:cs typeface="Times New Roman" pitchFamily="18" charset="0"/>
              </a:rPr>
              <a:t>+Do giảm số lượng: khi tiểu cầu giảm dưới 100.000/mm3 gây xuất huyết.  </a:t>
            </a:r>
          </a:p>
          <a:p>
            <a:pPr algn="just"/>
            <a:r>
              <a:rPr lang="vi-VN" sz="1500" dirty="0">
                <a:latin typeface="Times New Roman" pitchFamily="18" charset="0"/>
                <a:cs typeface="Times New Roman" pitchFamily="18" charset="0"/>
              </a:rPr>
              <a:t>+Do tăng số lượng:  Khi tiểu cầu tăng trên 800.000/mm3 cũng gây xuất huyết </a:t>
            </a:r>
            <a:r>
              <a:rPr lang="en-US" sz="1500" dirty="0">
                <a:latin typeface="Times New Roman" pitchFamily="18" charset="0"/>
                <a:cs typeface="Times New Roman" pitchFamily="18" charset="0"/>
              </a:rPr>
              <a:t>-</a:t>
            </a:r>
            <a:r>
              <a:rPr lang="vi-VN" sz="1500" dirty="0">
                <a:latin typeface="Times New Roman" pitchFamily="18" charset="0"/>
                <a:cs typeface="Times New Roman" pitchFamily="18" charset="0"/>
              </a:rPr>
              <a:t>Do rối loạn về mặt chất lượng </a:t>
            </a:r>
          </a:p>
          <a:p>
            <a:pPr algn="just"/>
            <a:r>
              <a:rPr lang="en-US" sz="1500" dirty="0">
                <a:latin typeface="Times New Roman" pitchFamily="18" charset="0"/>
                <a:cs typeface="Times New Roman" pitchFamily="18" charset="0"/>
              </a:rPr>
              <a:t>+Di </a:t>
            </a:r>
            <a:r>
              <a:rPr lang="en-US" sz="1500" dirty="0" err="1">
                <a:latin typeface="Times New Roman" pitchFamily="18" charset="0"/>
                <a:cs typeface="Times New Roman" pitchFamily="18" charset="0"/>
              </a:rPr>
              <a:t>truyền</a:t>
            </a:r>
            <a:r>
              <a:rPr lang="en-US" sz="1500" dirty="0">
                <a:latin typeface="Times New Roman" pitchFamily="18" charset="0"/>
                <a:cs typeface="Times New Roman" pitchFamily="18" charset="0"/>
              </a:rPr>
              <a:t> </a:t>
            </a:r>
          </a:p>
          <a:p>
            <a:pPr algn="just"/>
            <a:r>
              <a:rPr lang="en-US" sz="1500" dirty="0">
                <a:latin typeface="Times New Roman" pitchFamily="18" charset="0"/>
                <a:cs typeface="Times New Roman" pitchFamily="18" charset="0"/>
              </a:rPr>
              <a:t>+</a:t>
            </a:r>
            <a:r>
              <a:rPr lang="en-US" sz="1500" dirty="0" err="1">
                <a:latin typeface="Times New Roman" pitchFamily="18" charset="0"/>
                <a:cs typeface="Times New Roman" pitchFamily="18" charset="0"/>
              </a:rPr>
              <a:t>Mắc</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phải</a:t>
            </a:r>
            <a:r>
              <a:rPr lang="en-US" sz="1500" dirty="0">
                <a:latin typeface="Times New Roman" pitchFamily="18" charset="0"/>
                <a:cs typeface="Times New Roman" pitchFamily="18" charset="0"/>
              </a:rPr>
              <a:t> </a:t>
            </a:r>
          </a:p>
          <a:p>
            <a:pPr algn="just"/>
            <a:r>
              <a:rPr lang="en-US" sz="1500" dirty="0">
                <a:latin typeface="Times New Roman" pitchFamily="18" charset="0"/>
                <a:cs typeface="Times New Roman" pitchFamily="18" charset="0"/>
              </a:rPr>
              <a:t>+</a:t>
            </a:r>
            <a:r>
              <a:rPr lang="en-US" sz="1500" dirty="0" err="1">
                <a:latin typeface="Times New Roman" pitchFamily="18" charset="0"/>
                <a:cs typeface="Times New Roman" pitchFamily="18" charset="0"/>
              </a:rPr>
              <a:t>Bệnh</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khác</a:t>
            </a:r>
            <a:r>
              <a:rPr lang="en-US" sz="1500" dirty="0">
                <a:latin typeface="Times New Roman" pitchFamily="18" charset="0"/>
                <a:cs typeface="Times New Roman" pitchFamily="18" charset="0"/>
              </a:rPr>
              <a:t> </a:t>
            </a:r>
          </a:p>
        </p:txBody>
      </p:sp>
      <p:sp>
        <p:nvSpPr>
          <p:cNvPr id="12" name="Content Placeholder 11"/>
          <p:cNvSpPr>
            <a:spLocks noGrp="1"/>
          </p:cNvSpPr>
          <p:nvPr>
            <p:ph idx="1"/>
          </p:nvPr>
        </p:nvSpPr>
        <p:spPr>
          <a:xfrm>
            <a:off x="152400" y="990600"/>
            <a:ext cx="8534400" cy="5867400"/>
          </a:xfrm>
        </p:spPr>
        <p:txBody>
          <a:bodyPr/>
          <a:lstStyle/>
          <a:p>
            <a:pPr>
              <a:buNone/>
            </a:pPr>
            <a:r>
              <a:rPr lang="en-US" dirty="0">
                <a:latin typeface="Times New Roman" pitchFamily="18" charset="0"/>
                <a:cs typeface="Times New Roman" pitchFamily="18" charset="0"/>
              </a:rPr>
              <a:t>		1.1 </a:t>
            </a:r>
            <a:r>
              <a:rPr lang="en-US" dirty="0" err="1">
                <a:latin typeface="Times New Roman" pitchFamily="18" charset="0"/>
                <a:cs typeface="Times New Roman" pitchFamily="18" charset="0"/>
              </a:rPr>
              <a:t>Nguyên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huyết</a:t>
            </a:r>
            <a:endParaRPr lang="en-US" dirty="0">
              <a:latin typeface="Times New Roman" pitchFamily="18" charset="0"/>
              <a:cs typeface="Times New Roman" pitchFamily="18" charset="0"/>
            </a:endParaRPr>
          </a:p>
        </p:txBody>
      </p:sp>
      <p:sp>
        <p:nvSpPr>
          <p:cNvPr id="13" name="TextBox 12"/>
          <p:cNvSpPr txBox="1"/>
          <p:nvPr/>
        </p:nvSpPr>
        <p:spPr>
          <a:xfrm>
            <a:off x="6400800" y="2971800"/>
            <a:ext cx="2057400" cy="3093154"/>
          </a:xfrm>
          <a:prstGeom prst="rect">
            <a:avLst/>
          </a:prstGeom>
          <a:noFill/>
        </p:spPr>
        <p:txBody>
          <a:bodyPr wrap="square" rtlCol="0">
            <a:spAutoFit/>
          </a:bodyPr>
          <a:lstStyle/>
          <a:p>
            <a:endParaRPr lang="en-US" sz="1500" dirty="0">
              <a:latin typeface="Times New Roman" pitchFamily="18" charset="0"/>
              <a:cs typeface="Times New Roman" pitchFamily="18" charset="0"/>
            </a:endParaRPr>
          </a:p>
          <a:p>
            <a:r>
              <a:rPr lang="en-US" sz="1500" dirty="0">
                <a:latin typeface="Times New Roman" pitchFamily="18" charset="0"/>
                <a:cs typeface="Times New Roman" pitchFamily="18" charset="0"/>
              </a:rPr>
              <a:t>-</a:t>
            </a:r>
            <a:r>
              <a:rPr lang="en-US" sz="1500" dirty="0" err="1">
                <a:latin typeface="Times New Roman" pitchFamily="18" charset="0"/>
                <a:cs typeface="Times New Roman" pitchFamily="18" charset="0"/>
              </a:rPr>
              <a:t>Rối</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loạn</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sinh</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thromboplastin</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nội</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sinh</a:t>
            </a:r>
            <a:r>
              <a:rPr lang="en-US" sz="1500" dirty="0">
                <a:latin typeface="Times New Roman" pitchFamily="18" charset="0"/>
                <a:cs typeface="Times New Roman" pitchFamily="18" charset="0"/>
              </a:rPr>
              <a:t> </a:t>
            </a:r>
          </a:p>
          <a:p>
            <a:r>
              <a:rPr lang="en-US" sz="1500" dirty="0">
                <a:latin typeface="Times New Roman" pitchFamily="18" charset="0"/>
                <a:cs typeface="Times New Roman" pitchFamily="18" charset="0"/>
              </a:rPr>
              <a:t>-</a:t>
            </a:r>
            <a:r>
              <a:rPr lang="vi-VN" sz="1500" dirty="0">
                <a:latin typeface="Times New Roman" pitchFamily="18" charset="0"/>
                <a:cs typeface="Times New Roman" pitchFamily="18" charset="0"/>
              </a:rPr>
              <a:t> Rối loạn sinh thrombin </a:t>
            </a:r>
            <a:endParaRPr lang="en-US" sz="1500" dirty="0">
              <a:latin typeface="Times New Roman" pitchFamily="18" charset="0"/>
              <a:cs typeface="Times New Roman" pitchFamily="18" charset="0"/>
            </a:endParaRPr>
          </a:p>
          <a:p>
            <a:r>
              <a:rPr lang="en-US" sz="1500" dirty="0">
                <a:latin typeface="Times New Roman" pitchFamily="18" charset="0"/>
                <a:cs typeface="Times New Roman" pitchFamily="18" charset="0"/>
              </a:rPr>
              <a:t>+</a:t>
            </a:r>
            <a:r>
              <a:rPr lang="en-US" sz="1500" dirty="0" err="1">
                <a:latin typeface="Times New Roman" pitchFamily="18" charset="0"/>
                <a:cs typeface="Times New Roman" pitchFamily="18" charset="0"/>
              </a:rPr>
              <a:t>Thiếu</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yếu</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tố</a:t>
            </a:r>
            <a:r>
              <a:rPr lang="en-US" sz="1500" dirty="0">
                <a:latin typeface="Times New Roman" pitchFamily="18" charset="0"/>
                <a:cs typeface="Times New Roman" pitchFamily="18" charset="0"/>
              </a:rPr>
              <a:t> VII</a:t>
            </a:r>
          </a:p>
          <a:p>
            <a:r>
              <a:rPr lang="en-US" sz="1500" dirty="0">
                <a:latin typeface="Times New Roman" pitchFamily="18" charset="0"/>
                <a:cs typeface="Times New Roman" pitchFamily="18" charset="0"/>
              </a:rPr>
              <a:t>+</a:t>
            </a:r>
            <a:r>
              <a:rPr lang="en-US" sz="1500" dirty="0" err="1">
                <a:latin typeface="Times New Roman" pitchFamily="18" charset="0"/>
                <a:cs typeface="Times New Roman" pitchFamily="18" charset="0"/>
              </a:rPr>
              <a:t>Thiếu</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yếu</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tố</a:t>
            </a:r>
            <a:r>
              <a:rPr lang="en-US" sz="1500" dirty="0">
                <a:latin typeface="Times New Roman" pitchFamily="18" charset="0"/>
                <a:cs typeface="Times New Roman" pitchFamily="18" charset="0"/>
              </a:rPr>
              <a:t> X</a:t>
            </a:r>
          </a:p>
          <a:p>
            <a:r>
              <a:rPr lang="en-US" sz="1500" dirty="0">
                <a:latin typeface="Times New Roman" pitchFamily="18" charset="0"/>
                <a:cs typeface="Times New Roman" pitchFamily="18" charset="0"/>
              </a:rPr>
              <a:t>+</a:t>
            </a:r>
            <a:r>
              <a:rPr lang="en-US" sz="1500" dirty="0" err="1">
                <a:latin typeface="Times New Roman" pitchFamily="18" charset="0"/>
                <a:cs typeface="Times New Roman" pitchFamily="18" charset="0"/>
              </a:rPr>
              <a:t>Bệnh</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bẩm</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sinh</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thiếu</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yếu</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tố</a:t>
            </a:r>
            <a:r>
              <a:rPr lang="en-US" sz="1500" dirty="0">
                <a:latin typeface="Times New Roman" pitchFamily="18" charset="0"/>
                <a:cs typeface="Times New Roman" pitchFamily="18" charset="0"/>
              </a:rPr>
              <a:t> II, V, VII</a:t>
            </a:r>
          </a:p>
          <a:p>
            <a:r>
              <a:rPr lang="en-US" sz="1500" dirty="0">
                <a:latin typeface="Times New Roman" pitchFamily="18" charset="0"/>
                <a:cs typeface="Times New Roman" pitchFamily="18" charset="0"/>
              </a:rPr>
              <a:t>+</a:t>
            </a:r>
            <a:r>
              <a:rPr lang="en-US" sz="1500" dirty="0" err="1">
                <a:latin typeface="Times New Roman" pitchFamily="18" charset="0"/>
                <a:cs typeface="Times New Roman" pitchFamily="18" charset="0"/>
              </a:rPr>
              <a:t>Mắc</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phải</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thiếu</a:t>
            </a:r>
            <a:r>
              <a:rPr lang="en-US" sz="1500" dirty="0">
                <a:latin typeface="Times New Roman" pitchFamily="18" charset="0"/>
                <a:cs typeface="Times New Roman" pitchFamily="18" charset="0"/>
              </a:rPr>
              <a:t> vitamin K, </a:t>
            </a:r>
            <a:r>
              <a:rPr lang="en-US" sz="1500" dirty="0" err="1">
                <a:latin typeface="Times New Roman" pitchFamily="18" charset="0"/>
                <a:cs typeface="Times New Roman" pitchFamily="18" charset="0"/>
              </a:rPr>
              <a:t>suy</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gan</a:t>
            </a:r>
            <a:r>
              <a:rPr lang="en-US" sz="1500" dirty="0">
                <a:latin typeface="Times New Roman" pitchFamily="18" charset="0"/>
                <a:cs typeface="Times New Roman" pitchFamily="18" charset="0"/>
              </a:rPr>
              <a:t>.</a:t>
            </a:r>
          </a:p>
          <a:p>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Rối</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loạn</a:t>
            </a:r>
            <a:r>
              <a:rPr lang="en-US" sz="1500" dirty="0">
                <a:latin typeface="Times New Roman" pitchFamily="18" charset="0"/>
                <a:cs typeface="Times New Roman" pitchFamily="18" charset="0"/>
              </a:rPr>
              <a:t> </a:t>
            </a:r>
            <a:r>
              <a:rPr lang="en-US" sz="1500" dirty="0" err="1">
                <a:latin typeface="Times New Roman" pitchFamily="18" charset="0"/>
                <a:cs typeface="Times New Roman" pitchFamily="18" charset="0"/>
              </a:rPr>
              <a:t>sinh</a:t>
            </a:r>
            <a:r>
              <a:rPr lang="en-US" sz="1500" dirty="0">
                <a:latin typeface="Times New Roman" pitchFamily="18" charset="0"/>
                <a:cs typeface="Times New Roman" pitchFamily="18" charset="0"/>
              </a:rPr>
              <a:t> fibrin </a:t>
            </a:r>
          </a:p>
          <a:p>
            <a:r>
              <a:rPr lang="vi-VN" sz="1500" dirty="0">
                <a:latin typeface="Times New Roman" pitchFamily="18" charset="0"/>
                <a:cs typeface="Times New Roman" pitchFamily="18" charset="0"/>
              </a:rPr>
              <a:t>+Bất thường tổng hợp +Tiêu huỷ quá mức</a:t>
            </a:r>
            <a:endParaRPr lang="en-US"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178" y="964118"/>
            <a:ext cx="4419600" cy="4983163"/>
          </a:xfrm>
        </p:spPr>
        <p:txBody>
          <a:bodyPr>
            <a:normAutofit/>
          </a:bodyPr>
          <a:lstStyle/>
          <a:p>
            <a:pPr>
              <a:buNone/>
            </a:pPr>
            <a:r>
              <a:rPr lang="en-US" sz="1800" u="sng" dirty="0">
                <a:latin typeface="Times New Roman" pitchFamily="18" charset="0"/>
                <a:cs typeface="Times New Roman" pitchFamily="18" charset="0"/>
              </a:rPr>
              <a:t>a. </a:t>
            </a:r>
            <a:r>
              <a:rPr lang="vi-VN" sz="1800" u="sng" dirty="0">
                <a:latin typeface="Times New Roman" pitchFamily="18" charset="0"/>
                <a:cs typeface="Times New Roman" pitchFamily="18" charset="0"/>
              </a:rPr>
              <a:t>Xuất huyết dưới da </a:t>
            </a:r>
          </a:p>
          <a:p>
            <a:r>
              <a:rPr lang="vi-VN" sz="1800" dirty="0">
                <a:latin typeface="Times New Roman" pitchFamily="18" charset="0"/>
                <a:cs typeface="Times New Roman" pitchFamily="18" charset="0"/>
              </a:rPr>
              <a:t>Có thể ở bất kỳ vị trí nào trên da, số lượng nhiều hay ít tùy thuộc mức độ nặng nhẹ của bệnh. </a:t>
            </a:r>
          </a:p>
          <a:p>
            <a:r>
              <a:rPr lang="vi-VN" sz="1800" dirty="0">
                <a:latin typeface="Times New Roman" pitchFamily="18" charset="0"/>
                <a:cs typeface="Times New Roman" pitchFamily="18" charset="0"/>
              </a:rPr>
              <a:t>Màu sắc của chỗ xuất huyết thay đổi theo thời gian: Lúc đầu m</a:t>
            </a:r>
            <a:r>
              <a:rPr lang="en-US" sz="1800" dirty="0">
                <a:latin typeface="Times New Roman" pitchFamily="18" charset="0"/>
                <a:cs typeface="Times New Roman" pitchFamily="18" charset="0"/>
              </a:rPr>
              <a:t>á</a:t>
            </a:r>
            <a:r>
              <a:rPr lang="vi-VN" sz="1800" dirty="0">
                <a:latin typeface="Times New Roman" pitchFamily="18" charset="0"/>
                <a:cs typeface="Times New Roman" pitchFamily="18" charset="0"/>
              </a:rPr>
              <a:t>u đỏ sau chuyển tím – vàng – xanh rồi mất đi. </a:t>
            </a:r>
          </a:p>
          <a:p>
            <a:pPr lvl="1"/>
            <a:r>
              <a:rPr lang="vi-VN" sz="1800" dirty="0">
                <a:latin typeface="Times New Roman" pitchFamily="18" charset="0"/>
                <a:cs typeface="Times New Roman" pitchFamily="18" charset="0"/>
              </a:rPr>
              <a:t>Xuất phát có nhiều hình thái tùy theo kích thước: Chấm xuất huyết : nhỏ &lt; 1mm </a:t>
            </a:r>
          </a:p>
          <a:p>
            <a:pPr lvl="1"/>
            <a:r>
              <a:rPr lang="en-US" sz="1800" dirty="0" err="1">
                <a:latin typeface="Times New Roman" pitchFamily="18" charset="0"/>
                <a:cs typeface="Times New Roman" pitchFamily="18" charset="0"/>
              </a:rPr>
              <a:t>Nốt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huyết</a:t>
            </a:r>
            <a:r>
              <a:rPr lang="en-US" sz="1800" dirty="0">
                <a:latin typeface="Times New Roman" pitchFamily="18" charset="0"/>
                <a:cs typeface="Times New Roman" pitchFamily="18" charset="0"/>
              </a:rPr>
              <a:t> : 1 – </a:t>
            </a:r>
            <a:r>
              <a:rPr lang="en-US" sz="1800" dirty="0" err="1">
                <a:latin typeface="Times New Roman" pitchFamily="18" charset="0"/>
                <a:cs typeface="Times New Roman" pitchFamily="18" charset="0"/>
              </a:rPr>
              <a:t>10mm</a:t>
            </a:r>
            <a:r>
              <a:rPr lang="en-US" sz="1800" dirty="0">
                <a:latin typeface="Times New Roman" pitchFamily="18" charset="0"/>
                <a:cs typeface="Times New Roman" pitchFamily="18" charset="0"/>
              </a:rPr>
              <a:t> </a:t>
            </a:r>
          </a:p>
          <a:p>
            <a:pPr lvl="1"/>
            <a:r>
              <a:rPr lang="en-US" sz="1800" dirty="0" err="1">
                <a:latin typeface="Times New Roman" pitchFamily="18" charset="0"/>
                <a:cs typeface="Times New Roman" pitchFamily="18" charset="0"/>
              </a:rPr>
              <a:t>Mảng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huyết</a:t>
            </a:r>
            <a:r>
              <a:rPr lang="en-US" sz="1800" dirty="0">
                <a:latin typeface="Times New Roman" pitchFamily="18" charset="0"/>
                <a:cs typeface="Times New Roman" pitchFamily="18" charset="0"/>
              </a:rPr>
              <a:t>: 1 – </a:t>
            </a:r>
            <a:r>
              <a:rPr lang="en-US" sz="1800" dirty="0" err="1">
                <a:latin typeface="Times New Roman" pitchFamily="18" charset="0"/>
                <a:cs typeface="Times New Roman" pitchFamily="18" charset="0"/>
              </a:rPr>
              <a:t>10cm</a:t>
            </a:r>
            <a:r>
              <a:rPr lang="en-US" sz="1800" dirty="0">
                <a:latin typeface="Times New Roman" pitchFamily="18" charset="0"/>
                <a:cs typeface="Times New Roman" pitchFamily="18" charset="0"/>
              </a:rPr>
              <a:t> </a:t>
            </a:r>
          </a:p>
          <a:p>
            <a:pPr lvl="1"/>
            <a:r>
              <a:rPr lang="en-US" sz="1800" dirty="0" err="1">
                <a:latin typeface="Times New Roman" pitchFamily="18" charset="0"/>
                <a:cs typeface="Times New Roman" pitchFamily="18" charset="0"/>
              </a:rPr>
              <a:t>Đám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huyết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chấm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nốt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mảng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hợp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lại</a:t>
            </a:r>
            <a:r>
              <a:rPr lang="en-US" sz="1800" dirty="0">
                <a:latin typeface="Times New Roman" pitchFamily="18" charset="0"/>
                <a:cs typeface="Times New Roman" pitchFamily="18" charset="0"/>
              </a:rPr>
              <a:t>. </a:t>
            </a:r>
          </a:p>
          <a:p>
            <a:pPr lvl="1"/>
            <a:r>
              <a:rPr lang="vi-VN" sz="1800" dirty="0">
                <a:latin typeface="Times New Roman" pitchFamily="18" charset="0"/>
                <a:cs typeface="Times New Roman" pitchFamily="18" charset="0"/>
              </a:rPr>
              <a:t>Khối tụ máu: thành cục dưới da </a:t>
            </a:r>
          </a:p>
          <a:p>
            <a:pPr lvl="1"/>
            <a:endParaRPr lang="en-US" dirty="0"/>
          </a:p>
          <a:p>
            <a:pPr>
              <a:buNone/>
            </a:pPr>
            <a:endParaRPr lang="en-US" sz="2000" dirty="0"/>
          </a:p>
        </p:txBody>
      </p:sp>
      <p:sp>
        <p:nvSpPr>
          <p:cNvPr id="2" name="TextBox 1"/>
          <p:cNvSpPr txBox="1"/>
          <p:nvPr/>
        </p:nvSpPr>
        <p:spPr>
          <a:xfrm>
            <a:off x="609600" y="457200"/>
            <a:ext cx="7848600" cy="830997"/>
          </a:xfrm>
          <a:prstGeom prst="rect">
            <a:avLst/>
          </a:prstGeom>
          <a:noFill/>
        </p:spPr>
        <p:txBody>
          <a:bodyPr wrap="square" rtlCol="0">
            <a:spAutoFit/>
          </a:bodyPr>
          <a:lstStyle/>
          <a:p>
            <a:r>
              <a:rPr lang="vi-VN" sz="2400" dirty="0">
                <a:latin typeface="Times New Roman" pitchFamily="18" charset="0"/>
                <a:cs typeface="Times New Roman" pitchFamily="18" charset="0"/>
              </a:rPr>
              <a:t>1.2 </a:t>
            </a:r>
            <a:r>
              <a:rPr lang="en-US" sz="2400" dirty="0" err="1">
                <a:latin typeface="Times New Roman" pitchFamily="18" charset="0"/>
                <a:cs typeface="Times New Roman" pitchFamily="18" charset="0"/>
              </a:rPr>
              <a:t>Triệu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huyết</a:t>
            </a:r>
            <a:r>
              <a:rPr lang="vi-VN"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endParaRPr lang="vi-VN" sz="2400" dirty="0"/>
          </a:p>
        </p:txBody>
      </p:sp>
      <p:pic>
        <p:nvPicPr>
          <p:cNvPr id="14338" name="Picture 2" descr="Kết quả hình ảnh cho xuất huyết dưới da"/>
          <p:cNvPicPr>
            <a:picLocks noChangeAspect="1" noChangeArrowheads="1"/>
          </p:cNvPicPr>
          <p:nvPr/>
        </p:nvPicPr>
        <p:blipFill>
          <a:blip r:embed="rId3"/>
          <a:srcRect/>
          <a:stretch>
            <a:fillRect/>
          </a:stretch>
        </p:blipFill>
        <p:spPr bwMode="auto">
          <a:xfrm>
            <a:off x="5029200" y="762000"/>
            <a:ext cx="3962400" cy="2590800"/>
          </a:xfrm>
          <a:prstGeom prst="rect">
            <a:avLst/>
          </a:prstGeom>
          <a:noFill/>
        </p:spPr>
      </p:pic>
      <p:pic>
        <p:nvPicPr>
          <p:cNvPr id="14340" name="Picture 4" descr="Kết quả hình ảnh cho xuất huyết dưới da"/>
          <p:cNvPicPr>
            <a:picLocks noChangeAspect="1" noChangeArrowheads="1"/>
          </p:cNvPicPr>
          <p:nvPr/>
        </p:nvPicPr>
        <p:blipFill>
          <a:blip r:embed="rId4"/>
          <a:srcRect/>
          <a:stretch>
            <a:fillRect/>
          </a:stretch>
        </p:blipFill>
        <p:spPr bwMode="auto">
          <a:xfrm>
            <a:off x="5105400" y="3505200"/>
            <a:ext cx="3448050"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50"/>
                                        <p:tgtEl>
                                          <p:spTgt spid="3">
                                            <p:txEl>
                                              <p:pRg st="1" end="1"/>
                                            </p:txEl>
                                          </p:spTgt>
                                        </p:tgtEl>
                                      </p:cBhvr>
                                    </p:animEffect>
                                    <p:anim calcmode="lin" valueType="num">
                                      <p:cBhvr>
                                        <p:cTn id="15"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50"/>
                                        <p:tgtEl>
                                          <p:spTgt spid="3">
                                            <p:txEl>
                                              <p:pRg st="2" end="2"/>
                                            </p:txEl>
                                          </p:spTgt>
                                        </p:tgtEl>
                                      </p:cBhvr>
                                    </p:animEffect>
                                    <p:anim calcmode="lin" valueType="num">
                                      <p:cBhvr>
                                        <p:cTn id="22"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50"/>
                                        <p:tgtEl>
                                          <p:spTgt spid="3">
                                            <p:txEl>
                                              <p:pRg st="3" end="3"/>
                                            </p:txEl>
                                          </p:spTgt>
                                        </p:tgtEl>
                                      </p:cBhvr>
                                    </p:animEffect>
                                    <p:anim calcmode="lin" valueType="num">
                                      <p:cBhvr>
                                        <p:cTn id="29"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50"/>
                                        <p:tgtEl>
                                          <p:spTgt spid="3">
                                            <p:txEl>
                                              <p:pRg st="4" end="4"/>
                                            </p:txEl>
                                          </p:spTgt>
                                        </p:tgtEl>
                                      </p:cBhvr>
                                    </p:animEffect>
                                    <p:anim calcmode="lin" valueType="num">
                                      <p:cBhvr>
                                        <p:cTn id="36"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50"/>
                                        <p:tgtEl>
                                          <p:spTgt spid="3">
                                            <p:txEl>
                                              <p:pRg st="5" end="5"/>
                                            </p:txEl>
                                          </p:spTgt>
                                        </p:tgtEl>
                                      </p:cBhvr>
                                    </p:animEffect>
                                    <p:anim calcmode="lin" valueType="num">
                                      <p:cBhvr>
                                        <p:cTn id="43" dur="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50"/>
                                        <p:tgtEl>
                                          <p:spTgt spid="3">
                                            <p:txEl>
                                              <p:pRg st="6" end="6"/>
                                            </p:txEl>
                                          </p:spTgt>
                                        </p:tgtEl>
                                      </p:cBhvr>
                                    </p:animEffect>
                                    <p:anim calcmode="lin" valueType="num">
                                      <p:cBhvr>
                                        <p:cTn id="50" dur="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2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250"/>
                                        <p:tgtEl>
                                          <p:spTgt spid="3">
                                            <p:txEl>
                                              <p:pRg st="7" end="7"/>
                                            </p:txEl>
                                          </p:spTgt>
                                        </p:tgtEl>
                                      </p:cBhvr>
                                    </p:animEffect>
                                    <p:anim calcmode="lin" valueType="num">
                                      <p:cBhvr>
                                        <p:cTn id="57" dur="2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25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458200" cy="6172200"/>
          </a:xfrm>
        </p:spPr>
        <p:txBody>
          <a:bodyPr>
            <a:noAutofit/>
          </a:bodyPr>
          <a:lstStyle/>
          <a:p>
            <a:pPr>
              <a:buNone/>
            </a:pPr>
            <a:r>
              <a:rPr lang="en-US" sz="1800" u="sng" dirty="0">
                <a:latin typeface="Times New Roman" pitchFamily="18" charset="0"/>
                <a:cs typeface="Times New Roman" pitchFamily="18" charset="0"/>
              </a:rPr>
              <a:t>b</a:t>
            </a:r>
            <a:r>
              <a:rPr lang="vi-VN" sz="2000" u="sng" dirty="0"/>
              <a:t>. </a:t>
            </a:r>
            <a:r>
              <a:rPr lang="vi-VN" sz="1800" u="sng" dirty="0">
                <a:latin typeface="Times New Roman" pitchFamily="18" charset="0"/>
                <a:cs typeface="Times New Roman" pitchFamily="18" charset="0"/>
              </a:rPr>
              <a:t>Xuất huyết niêm mạc </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Niêm mạc</a:t>
            </a:r>
            <a:endParaRPr lang="en-US" sz="1800" dirty="0">
              <a:latin typeface="Times New Roman" pitchFamily="18" charset="0"/>
              <a:cs typeface="Times New Roman" pitchFamily="18" charset="0"/>
            </a:endParaRPr>
          </a:p>
          <a:p>
            <a:pPr>
              <a:buNone/>
            </a:pPr>
            <a:r>
              <a:rPr lang="vi-VN" sz="1800" dirty="0">
                <a:latin typeface="Times New Roman" pitchFamily="18" charset="0"/>
                <a:cs typeface="Times New Roman" pitchFamily="18" charset="0"/>
              </a:rPr>
              <a:t> miệng,</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lưỡi, răng, lợi có chấm xuất</a:t>
            </a:r>
            <a:r>
              <a:rPr lang="en-US" sz="1800" dirty="0">
                <a:latin typeface="Times New Roman" pitchFamily="18" charset="0"/>
                <a:cs typeface="Times New Roman" pitchFamily="18" charset="0"/>
              </a:rPr>
              <a:t> </a:t>
            </a:r>
          </a:p>
          <a:p>
            <a:pPr>
              <a:buNone/>
            </a:pPr>
            <a:r>
              <a:rPr lang="vi-VN" sz="1800" dirty="0">
                <a:latin typeface="Times New Roman" pitchFamily="18" charset="0"/>
                <a:cs typeface="Times New Roman" pitchFamily="18" charset="0"/>
              </a:rPr>
              <a:t>huyết hoặc khối</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tụ máu hoặc chảy máu </a:t>
            </a:r>
            <a:endParaRPr lang="en-US" sz="1800" dirty="0">
              <a:latin typeface="Times New Roman" pitchFamily="18" charset="0"/>
              <a:cs typeface="Times New Roman" pitchFamily="18" charset="0"/>
            </a:endParaRPr>
          </a:p>
          <a:p>
            <a:pPr>
              <a:buNone/>
            </a:pPr>
            <a:endParaRPr lang="en-US" sz="2000" dirty="0"/>
          </a:p>
          <a:p>
            <a:pPr>
              <a:buNone/>
            </a:pPr>
            <a:endParaRPr lang="en-US" sz="2000" dirty="0"/>
          </a:p>
          <a:p>
            <a:pPr>
              <a:buNone/>
            </a:pPr>
            <a:endParaRPr lang="en-US" sz="2000" dirty="0"/>
          </a:p>
          <a:p>
            <a:pPr>
              <a:buNone/>
            </a:pPr>
            <a:r>
              <a:rPr lang="en-US" sz="1800" u="sng" dirty="0">
                <a:latin typeface="Times New Roman" pitchFamily="18" charset="0"/>
                <a:cs typeface="Times New Roman" pitchFamily="18" charset="0"/>
              </a:rPr>
              <a:t>c. </a:t>
            </a:r>
            <a:r>
              <a:rPr lang="en-US" sz="1800" u="sng" dirty="0" err="1">
                <a:latin typeface="Times New Roman" pitchFamily="18" charset="0"/>
                <a:cs typeface="Times New Roman" pitchFamily="18" charset="0"/>
              </a:rPr>
              <a:t>Xuất</a:t>
            </a:r>
            <a:r>
              <a:rPr lang="en-US" sz="1800" u="sng" dirty="0">
                <a:latin typeface="Times New Roman" pitchFamily="18" charset="0"/>
                <a:cs typeface="Times New Roman" pitchFamily="18" charset="0"/>
              </a:rPr>
              <a:t> </a:t>
            </a:r>
            <a:r>
              <a:rPr lang="en-US" sz="1800" u="sng" dirty="0" err="1">
                <a:latin typeface="Times New Roman" pitchFamily="18" charset="0"/>
                <a:cs typeface="Times New Roman" pitchFamily="18" charset="0"/>
              </a:rPr>
              <a:t>huyết</a:t>
            </a:r>
            <a:r>
              <a:rPr lang="en-US" sz="1800" u="sng" dirty="0">
                <a:latin typeface="Times New Roman" pitchFamily="18" charset="0"/>
                <a:cs typeface="Times New Roman" pitchFamily="18" charset="0"/>
              </a:rPr>
              <a:t> </a:t>
            </a:r>
            <a:r>
              <a:rPr lang="en-US" sz="1800" u="sng" dirty="0" err="1">
                <a:latin typeface="Times New Roman" pitchFamily="18" charset="0"/>
                <a:cs typeface="Times New Roman" pitchFamily="18" charset="0"/>
              </a:rPr>
              <a:t>các</a:t>
            </a:r>
            <a:r>
              <a:rPr lang="en-US" sz="1800" u="sng" dirty="0">
                <a:latin typeface="Times New Roman" pitchFamily="18" charset="0"/>
                <a:cs typeface="Times New Roman" pitchFamily="18" charset="0"/>
              </a:rPr>
              <a:t> </a:t>
            </a:r>
            <a:r>
              <a:rPr lang="en-US" sz="1800" u="sng" dirty="0" err="1">
                <a:latin typeface="Times New Roman" pitchFamily="18" charset="0"/>
                <a:cs typeface="Times New Roman" pitchFamily="18" charset="0"/>
              </a:rPr>
              <a:t>tạng</a:t>
            </a:r>
            <a:r>
              <a:rPr lang="en-US" sz="1800" u="sng" dirty="0">
                <a:latin typeface="Times New Roman" pitchFamily="18" charset="0"/>
                <a:cs typeface="Times New Roman" pitchFamily="18" charset="0"/>
              </a:rPr>
              <a:t>: </a:t>
            </a:r>
          </a:p>
          <a:p>
            <a:pPr>
              <a:buNone/>
            </a:pPr>
            <a:r>
              <a:rPr lang="en-US" sz="1800" dirty="0" err="1">
                <a:latin typeface="Times New Roman" pitchFamily="18" charset="0"/>
                <a:cs typeface="Times New Roman" pitchFamily="18" charset="0"/>
              </a:rPr>
              <a:t>Biểu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huyết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cung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huyết</a:t>
            </a:r>
            <a:r>
              <a:rPr lang="en-US" sz="1800" dirty="0">
                <a:latin typeface="Times New Roman" pitchFamily="18" charset="0"/>
                <a:cs typeface="Times New Roman" pitchFamily="18" charset="0"/>
              </a:rPr>
              <a:t> </a:t>
            </a:r>
          </a:p>
          <a:p>
            <a:pPr>
              <a:buNone/>
            </a:pPr>
            <a:r>
              <a:rPr lang="en-US" sz="1800" dirty="0" err="1">
                <a:latin typeface="Times New Roman" pitchFamily="18" charset="0"/>
                <a:cs typeface="Times New Roman" pitchFamily="18" charset="0"/>
              </a:rPr>
              <a:t>dạ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dày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huyết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thận</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tiết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niệu</a:t>
            </a:r>
            <a:r>
              <a:rPr lang="en-US" sz="1800" dirty="0">
                <a:latin typeface="Times New Roman" pitchFamily="18" charset="0"/>
                <a:cs typeface="Times New Roman" pitchFamily="18" charset="0"/>
              </a:rPr>
              <a:t>. </a:t>
            </a:r>
          </a:p>
          <a:p>
            <a:pPr>
              <a:buNone/>
            </a:pPr>
            <a:r>
              <a:rPr lang="vi-VN" sz="1800" dirty="0">
                <a:latin typeface="Times New Roman" pitchFamily="18" charset="0"/>
                <a:cs typeface="Times New Roman" pitchFamily="18" charset="0"/>
              </a:rPr>
              <a:t>Có thể xuất huyết </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gan, lách, phổi và </a:t>
            </a:r>
            <a:endParaRPr lang="en-US" sz="1800" dirty="0">
              <a:latin typeface="Times New Roman" pitchFamily="18" charset="0"/>
              <a:cs typeface="Times New Roman" pitchFamily="18" charset="0"/>
            </a:endParaRPr>
          </a:p>
          <a:p>
            <a:pPr>
              <a:buNone/>
            </a:pPr>
            <a:r>
              <a:rPr lang="vi-VN" sz="1800" dirty="0">
                <a:latin typeface="Times New Roman" pitchFamily="18" charset="0"/>
                <a:cs typeface="Times New Roman" pitchFamily="18" charset="0"/>
              </a:rPr>
              <a:t>có thể tái phát nhiều lần</a:t>
            </a:r>
            <a:endParaRPr lang="en-US" sz="1800" dirty="0">
              <a:latin typeface="Times New Roman" pitchFamily="18" charset="0"/>
              <a:cs typeface="Times New Roman" pitchFamily="18" charset="0"/>
            </a:endParaRPr>
          </a:p>
          <a:p>
            <a:pPr>
              <a:buNone/>
            </a:pPr>
            <a:endParaRPr lang="en-US" sz="1800" dirty="0">
              <a:latin typeface="Times New Roman" pitchFamily="18" charset="0"/>
              <a:cs typeface="Times New Roman" pitchFamily="18" charset="0"/>
            </a:endParaRPr>
          </a:p>
          <a:p>
            <a:pPr>
              <a:buNone/>
            </a:pPr>
            <a:r>
              <a:rPr lang="en-US" sz="1800" dirty="0">
                <a:latin typeface="Times New Roman" pitchFamily="18" charset="0"/>
                <a:cs typeface="Times New Roman" pitchFamily="18" charset="0"/>
              </a:rPr>
              <a:t>	</a:t>
            </a:r>
            <a:r>
              <a:rPr lang="en-US" sz="1800" i="1" dirty="0">
                <a:latin typeface="Times New Roman" pitchFamily="18" charset="0"/>
                <a:cs typeface="Times New Roman" pitchFamily="18" charset="0"/>
              </a:rPr>
              <a:t>     </a:t>
            </a:r>
            <a:r>
              <a:rPr lang="vi-VN" sz="1800" i="1" dirty="0">
                <a:latin typeface="Times New Roman" pitchFamily="18" charset="0"/>
                <a:cs typeface="Times New Roman" pitchFamily="18" charset="0"/>
              </a:rPr>
              <a:t>Các xét nghiệm thường làm đối với một bệnh nhân xuất huyết: </a:t>
            </a:r>
          </a:p>
          <a:p>
            <a:r>
              <a:rPr lang="vi-VN" sz="1800" dirty="0">
                <a:latin typeface="Times New Roman" pitchFamily="18" charset="0"/>
                <a:cs typeface="Times New Roman" pitchFamily="18" charset="0"/>
              </a:rPr>
              <a:t>Nghiệm pháp dây thắt</a:t>
            </a:r>
            <a:endParaRPr lang="en-US" sz="1800" dirty="0">
              <a:latin typeface="Times New Roman" pitchFamily="18" charset="0"/>
              <a:cs typeface="Times New Roman" pitchFamily="18" charset="0"/>
            </a:endParaRPr>
          </a:p>
          <a:p>
            <a:r>
              <a:rPr lang="vi-VN" sz="1800" dirty="0">
                <a:latin typeface="Times New Roman" pitchFamily="18" charset="0"/>
                <a:cs typeface="Times New Roman" pitchFamily="18" charset="0"/>
              </a:rPr>
              <a:t>Đánh giá tiểu cầu</a:t>
            </a:r>
          </a:p>
          <a:p>
            <a:r>
              <a:rPr lang="vi-VN" sz="1800" dirty="0">
                <a:latin typeface="Times New Roman" pitchFamily="18" charset="0"/>
                <a:cs typeface="Times New Roman" pitchFamily="18" charset="0"/>
              </a:rPr>
              <a:t>Đánh giá các yếu tố đông máu</a:t>
            </a:r>
          </a:p>
          <a:p>
            <a:pPr>
              <a:buNone/>
            </a:pPr>
            <a:r>
              <a:rPr lang="vi-VN" sz="1800" dirty="0">
                <a:latin typeface="Times New Roman" pitchFamily="18" charset="0"/>
                <a:cs typeface="Times New Roman" pitchFamily="18" charset="0"/>
              </a:rPr>
              <a:t> </a:t>
            </a:r>
          </a:p>
          <a:p>
            <a:pPr>
              <a:buNone/>
            </a:pPr>
            <a:endParaRPr lang="en-US" sz="2000" dirty="0">
              <a:latin typeface="Times New Roman" pitchFamily="18" charset="0"/>
              <a:cs typeface="Times New Roman" pitchFamily="18" charset="0"/>
            </a:endParaRPr>
          </a:p>
        </p:txBody>
      </p:sp>
      <p:pic>
        <p:nvPicPr>
          <p:cNvPr id="12290" name="Picture 2" descr="Kết quả hình ảnh cho xuất huyết niêm mạc"/>
          <p:cNvPicPr>
            <a:picLocks noChangeAspect="1" noChangeArrowheads="1"/>
          </p:cNvPicPr>
          <p:nvPr/>
        </p:nvPicPr>
        <p:blipFill>
          <a:blip r:embed="rId2"/>
          <a:srcRect/>
          <a:stretch>
            <a:fillRect/>
          </a:stretch>
        </p:blipFill>
        <p:spPr bwMode="auto">
          <a:xfrm>
            <a:off x="4038600" y="457200"/>
            <a:ext cx="2362200" cy="1676400"/>
          </a:xfrm>
          <a:prstGeom prst="rect">
            <a:avLst/>
          </a:prstGeom>
          <a:noFill/>
        </p:spPr>
      </p:pic>
      <p:pic>
        <p:nvPicPr>
          <p:cNvPr id="12292" name="Picture 4" descr="Hình ảnh có liên quan"/>
          <p:cNvPicPr>
            <a:picLocks noChangeAspect="1" noChangeArrowheads="1"/>
          </p:cNvPicPr>
          <p:nvPr/>
        </p:nvPicPr>
        <p:blipFill>
          <a:blip r:embed="rId3"/>
          <a:srcRect/>
          <a:stretch>
            <a:fillRect/>
          </a:stretch>
        </p:blipFill>
        <p:spPr bwMode="auto">
          <a:xfrm>
            <a:off x="6553200" y="457200"/>
            <a:ext cx="2438400" cy="1676400"/>
          </a:xfrm>
          <a:prstGeom prst="rect">
            <a:avLst/>
          </a:prstGeom>
          <a:noFill/>
        </p:spPr>
      </p:pic>
      <p:pic>
        <p:nvPicPr>
          <p:cNvPr id="12294" name="Picture 6" descr="Kết quả hình ảnh cho xuất huyết dạ dày"/>
          <p:cNvPicPr>
            <a:picLocks noChangeAspect="1" noChangeArrowheads="1"/>
          </p:cNvPicPr>
          <p:nvPr/>
        </p:nvPicPr>
        <p:blipFill>
          <a:blip r:embed="rId4"/>
          <a:srcRect/>
          <a:stretch>
            <a:fillRect/>
          </a:stretch>
        </p:blipFill>
        <p:spPr bwMode="auto">
          <a:xfrm>
            <a:off x="4648200" y="2286000"/>
            <a:ext cx="3848100" cy="218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50"/>
                                        <p:tgtEl>
                                          <p:spTgt spid="3">
                                            <p:txEl>
                                              <p:pRg st="1" end="1"/>
                                            </p:txEl>
                                          </p:spTgt>
                                        </p:tgtEl>
                                      </p:cBhvr>
                                    </p:animEffect>
                                    <p:anim calcmode="lin" valueType="num">
                                      <p:cBhvr>
                                        <p:cTn id="15"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50"/>
                                        <p:tgtEl>
                                          <p:spTgt spid="3">
                                            <p:txEl>
                                              <p:pRg st="2" end="2"/>
                                            </p:txEl>
                                          </p:spTgt>
                                        </p:tgtEl>
                                      </p:cBhvr>
                                    </p:animEffect>
                                    <p:anim calcmode="lin" valueType="num">
                                      <p:cBhvr>
                                        <p:cTn id="22"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250"/>
                                        <p:tgtEl>
                                          <p:spTgt spid="3">
                                            <p:txEl>
                                              <p:pRg st="6" end="6"/>
                                            </p:txEl>
                                          </p:spTgt>
                                        </p:tgtEl>
                                      </p:cBhvr>
                                    </p:animEffect>
                                    <p:anim calcmode="lin" valueType="num">
                                      <p:cBhvr>
                                        <p:cTn id="29" dur="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2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250"/>
                                        <p:tgtEl>
                                          <p:spTgt spid="3">
                                            <p:txEl>
                                              <p:pRg st="7" end="7"/>
                                            </p:txEl>
                                          </p:spTgt>
                                        </p:tgtEl>
                                      </p:cBhvr>
                                    </p:animEffect>
                                    <p:anim calcmode="lin" valueType="num">
                                      <p:cBhvr>
                                        <p:cTn id="36" dur="2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25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250"/>
                                        <p:tgtEl>
                                          <p:spTgt spid="3">
                                            <p:txEl>
                                              <p:pRg st="8" end="8"/>
                                            </p:txEl>
                                          </p:spTgt>
                                        </p:tgtEl>
                                      </p:cBhvr>
                                    </p:animEffect>
                                    <p:anim calcmode="lin" valueType="num">
                                      <p:cBhvr>
                                        <p:cTn id="43" dur="2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25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250"/>
                                        <p:tgtEl>
                                          <p:spTgt spid="3">
                                            <p:txEl>
                                              <p:pRg st="9" end="9"/>
                                            </p:txEl>
                                          </p:spTgt>
                                        </p:tgtEl>
                                      </p:cBhvr>
                                    </p:animEffect>
                                    <p:anim calcmode="lin" valueType="num">
                                      <p:cBhvr>
                                        <p:cTn id="50" dur="25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25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250"/>
                                        <p:tgtEl>
                                          <p:spTgt spid="3">
                                            <p:txEl>
                                              <p:pRg st="10" end="10"/>
                                            </p:txEl>
                                          </p:spTgt>
                                        </p:tgtEl>
                                      </p:cBhvr>
                                    </p:animEffect>
                                    <p:anim calcmode="lin" valueType="num">
                                      <p:cBhvr>
                                        <p:cTn id="57" dur="25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8" dur="25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6" end="16"/>
                                            </p:txEl>
                                          </p:spTgt>
                                        </p:tgtEl>
                                        <p:attrNameLst>
                                          <p:attrName>style.visibility</p:attrName>
                                        </p:attrNameLst>
                                      </p:cBhvr>
                                      <p:to>
                                        <p:strVal val="visible"/>
                                      </p:to>
                                    </p:set>
                                    <p:animEffect transition="in" filter="fade">
                                      <p:cBhvr>
                                        <p:cTn id="63" dur="250"/>
                                        <p:tgtEl>
                                          <p:spTgt spid="3">
                                            <p:txEl>
                                              <p:pRg st="16" end="16"/>
                                            </p:txEl>
                                          </p:spTgt>
                                        </p:tgtEl>
                                      </p:cBhvr>
                                    </p:animEffect>
                                    <p:anim calcmode="lin" valueType="num">
                                      <p:cBhvr>
                                        <p:cTn id="64" dur="25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65" dur="25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12" end="12"/>
                                            </p:txEl>
                                          </p:spTgt>
                                        </p:tgtEl>
                                        <p:attrNameLst>
                                          <p:attrName>style.visibility</p:attrName>
                                        </p:attrNameLst>
                                      </p:cBhvr>
                                      <p:to>
                                        <p:strVal val="visible"/>
                                      </p:to>
                                    </p:set>
                                    <p:animEffect transition="in" filter="fade">
                                      <p:cBhvr>
                                        <p:cTn id="70" dur="250"/>
                                        <p:tgtEl>
                                          <p:spTgt spid="3">
                                            <p:txEl>
                                              <p:pRg st="12" end="12"/>
                                            </p:txEl>
                                          </p:spTgt>
                                        </p:tgtEl>
                                      </p:cBhvr>
                                    </p:animEffect>
                                    <p:anim calcmode="lin" valueType="num">
                                      <p:cBhvr>
                                        <p:cTn id="71" dur="25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2" dur="25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fade">
                                      <p:cBhvr>
                                        <p:cTn id="77" dur="250"/>
                                        <p:tgtEl>
                                          <p:spTgt spid="3">
                                            <p:txEl>
                                              <p:pRg st="13" end="13"/>
                                            </p:txEl>
                                          </p:spTgt>
                                        </p:tgtEl>
                                      </p:cBhvr>
                                    </p:animEffect>
                                    <p:anim calcmode="lin" valueType="num">
                                      <p:cBhvr>
                                        <p:cTn id="78" dur="25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9" dur="25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4" end="14"/>
                                            </p:txEl>
                                          </p:spTgt>
                                        </p:tgtEl>
                                        <p:attrNameLst>
                                          <p:attrName>style.visibility</p:attrName>
                                        </p:attrNameLst>
                                      </p:cBhvr>
                                      <p:to>
                                        <p:strVal val="visible"/>
                                      </p:to>
                                    </p:set>
                                    <p:animEffect transition="in" filter="fade">
                                      <p:cBhvr>
                                        <p:cTn id="84" dur="250"/>
                                        <p:tgtEl>
                                          <p:spTgt spid="3">
                                            <p:txEl>
                                              <p:pRg st="14" end="14"/>
                                            </p:txEl>
                                          </p:spTgt>
                                        </p:tgtEl>
                                      </p:cBhvr>
                                    </p:animEffect>
                                    <p:anim calcmode="lin" valueType="num">
                                      <p:cBhvr>
                                        <p:cTn id="85" dur="25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86" dur="25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
                                            <p:txEl>
                                              <p:pRg st="15" end="15"/>
                                            </p:txEl>
                                          </p:spTgt>
                                        </p:tgtEl>
                                        <p:attrNameLst>
                                          <p:attrName>style.visibility</p:attrName>
                                        </p:attrNameLst>
                                      </p:cBhvr>
                                      <p:to>
                                        <p:strVal val="visible"/>
                                      </p:to>
                                    </p:set>
                                    <p:animEffect transition="in" filter="fade">
                                      <p:cBhvr>
                                        <p:cTn id="91" dur="250"/>
                                        <p:tgtEl>
                                          <p:spTgt spid="3">
                                            <p:txEl>
                                              <p:pRg st="15" end="15"/>
                                            </p:txEl>
                                          </p:spTgt>
                                        </p:tgtEl>
                                      </p:cBhvr>
                                    </p:animEffect>
                                    <p:anim calcmode="lin" valueType="num">
                                      <p:cBhvr>
                                        <p:cTn id="92" dur="25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93" dur="25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324600"/>
          </a:xfrm>
        </p:spPr>
        <p:txBody>
          <a:bodyPr>
            <a:noAutofit/>
          </a:bodyPr>
          <a:lstStyle/>
          <a:p>
            <a:pPr>
              <a:buNone/>
            </a:pPr>
            <a:r>
              <a:rPr lang="en-US" sz="3000" dirty="0">
                <a:latin typeface="Times New Roman" pitchFamily="18" charset="0"/>
                <a:cs typeface="Times New Roman" pitchFamily="18" charset="0"/>
              </a:rPr>
              <a:t> </a:t>
            </a:r>
            <a:r>
              <a:rPr lang="en-US" sz="3000" b="1" dirty="0">
                <a:latin typeface="Times New Roman" pitchFamily="18" charset="0"/>
                <a:cs typeface="Times New Roman" pitchFamily="18" charset="0"/>
              </a:rPr>
              <a:t>2. </a:t>
            </a:r>
            <a:r>
              <a:rPr lang="en-US" sz="3000" b="1" dirty="0" err="1">
                <a:latin typeface="Times New Roman" pitchFamily="18" charset="0"/>
                <a:cs typeface="Times New Roman" pitchFamily="18" charset="0"/>
              </a:rPr>
              <a:t>Xuất</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huyết</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giảm</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tiểu</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cầu</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tự</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miễn</a:t>
            </a:r>
            <a:endParaRPr lang="en-US" sz="3000" b="1" dirty="0">
              <a:latin typeface="Times New Roman" pitchFamily="18" charset="0"/>
              <a:cs typeface="Times New Roman" pitchFamily="18" charset="0"/>
            </a:endParaRPr>
          </a:p>
          <a:p>
            <a:r>
              <a:rPr lang="vi-VN" sz="2000" dirty="0">
                <a:latin typeface="Times New Roman" pitchFamily="18" charset="0"/>
                <a:cs typeface="Times New Roman" pitchFamily="18" charset="0"/>
              </a:rPr>
              <a:t>Thường không rõ, 60% các trường hợp</a:t>
            </a:r>
            <a:endParaRPr lang="en-US" sz="2000" dirty="0">
              <a:latin typeface="Times New Roman" pitchFamily="18" charset="0"/>
              <a:cs typeface="Times New Roman" pitchFamily="18" charset="0"/>
            </a:endParaRPr>
          </a:p>
          <a:p>
            <a:pPr>
              <a:buNone/>
            </a:pPr>
            <a:r>
              <a:rPr lang="vi-VN" sz="2000" dirty="0">
                <a:latin typeface="Times New Roman" pitchFamily="18" charset="0"/>
                <a:cs typeface="Times New Roman" pitchFamily="18" charset="0"/>
              </a:rPr>
              <a:t>được thông b</a:t>
            </a:r>
            <a:r>
              <a:rPr lang="en-US" sz="2000" dirty="0">
                <a:latin typeface="Times New Roman" pitchFamily="18" charset="0"/>
                <a:cs typeface="Times New Roman" pitchFamily="18" charset="0"/>
              </a:rPr>
              <a:t>á</a:t>
            </a:r>
            <a:r>
              <a:rPr lang="vi-VN" sz="2000" dirty="0">
                <a:latin typeface="Times New Roman" pitchFamily="18" charset="0"/>
                <a:cs typeface="Times New Roman" pitchFamily="18" charset="0"/>
              </a:rPr>
              <a:t>o bệnh xảy ra sau virus, </a:t>
            </a:r>
            <a:endParaRPr lang="en-US" sz="2000" dirty="0">
              <a:latin typeface="Times New Roman" pitchFamily="18" charset="0"/>
              <a:cs typeface="Times New Roman" pitchFamily="18" charset="0"/>
            </a:endParaRPr>
          </a:p>
          <a:p>
            <a:pPr>
              <a:buNone/>
            </a:pPr>
            <a:r>
              <a:rPr lang="vi-VN" sz="2000" dirty="0">
                <a:latin typeface="Times New Roman" pitchFamily="18" charset="0"/>
                <a:cs typeface="Times New Roman" pitchFamily="18" charset="0"/>
              </a:rPr>
              <a:t>15% sau bệnh phát ban, bệnh có liên quan</a:t>
            </a:r>
            <a:endParaRPr lang="en-US" sz="2000" dirty="0">
              <a:latin typeface="Times New Roman" pitchFamily="18" charset="0"/>
              <a:cs typeface="Times New Roman" pitchFamily="18" charset="0"/>
            </a:endParaRPr>
          </a:p>
          <a:p>
            <a:pPr>
              <a:buNone/>
            </a:pPr>
            <a:r>
              <a:rPr lang="vi-VN" sz="2000" dirty="0">
                <a:latin typeface="Times New Roman" pitchFamily="18" charset="0"/>
                <a:cs typeface="Times New Roman" pitchFamily="18" charset="0"/>
              </a:rPr>
              <a:t> cơ chế miễn dịch. Đây là một bệnh phổ</a:t>
            </a:r>
            <a:endParaRPr lang="en-US" sz="2000" dirty="0">
              <a:latin typeface="Times New Roman" pitchFamily="18" charset="0"/>
              <a:cs typeface="Times New Roman" pitchFamily="18" charset="0"/>
            </a:endParaRPr>
          </a:p>
          <a:p>
            <a:pPr>
              <a:buNone/>
            </a:pPr>
            <a:r>
              <a:rPr lang="vi-VN" sz="2000" dirty="0">
                <a:latin typeface="Times New Roman" pitchFamily="18" charset="0"/>
                <a:cs typeface="Times New Roman" pitchFamily="18" charset="0"/>
              </a:rPr>
              <a:t> biến nhất trong các bệnh về tiểu cầu</a:t>
            </a:r>
            <a:r>
              <a:rPr lang="vi-VN" sz="1800" dirty="0">
                <a:latin typeface="Times New Roman" pitchFamily="18" charset="0"/>
                <a:cs typeface="Times New Roman" pitchFamily="18" charset="0"/>
              </a:rPr>
              <a:t>. </a:t>
            </a:r>
            <a:endParaRPr lang="en-US" sz="1800" dirty="0">
              <a:latin typeface="Times New Roman" pitchFamily="18" charset="0"/>
              <a:cs typeface="Times New Roman" pitchFamily="18" charset="0"/>
            </a:endParaRPr>
          </a:p>
        </p:txBody>
      </p:sp>
      <p:pic>
        <p:nvPicPr>
          <p:cNvPr id="11266" name="Picture 2" descr="Hình ảnh có liên quan"/>
          <p:cNvPicPr>
            <a:picLocks noChangeAspect="1" noChangeArrowheads="1"/>
          </p:cNvPicPr>
          <p:nvPr/>
        </p:nvPicPr>
        <p:blipFill>
          <a:blip r:embed="rId2"/>
          <a:srcRect/>
          <a:stretch>
            <a:fillRect/>
          </a:stretch>
        </p:blipFill>
        <p:spPr bwMode="auto">
          <a:xfrm>
            <a:off x="5334000" y="914400"/>
            <a:ext cx="3581400" cy="2934758"/>
          </a:xfrm>
          <a:prstGeom prst="rect">
            <a:avLst/>
          </a:prstGeom>
          <a:noFill/>
        </p:spPr>
      </p:pic>
      <p:graphicFrame>
        <p:nvGraphicFramePr>
          <p:cNvPr id="4" name="Table 3"/>
          <p:cNvGraphicFramePr>
            <a:graphicFrameLocks noGrp="1"/>
          </p:cNvGraphicFramePr>
          <p:nvPr/>
        </p:nvGraphicFramePr>
        <p:xfrm>
          <a:off x="228600" y="4038599"/>
          <a:ext cx="8763000" cy="2695341"/>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xmlns="" val="20000"/>
                    </a:ext>
                  </a:extLst>
                </a:gridCol>
                <a:gridCol w="3810000">
                  <a:extLst>
                    <a:ext uri="{9D8B030D-6E8A-4147-A177-3AD203B41FA5}">
                      <a16:colId xmlns:a16="http://schemas.microsoft.com/office/drawing/2014/main" xmlns="" val="20001"/>
                    </a:ext>
                  </a:extLst>
                </a:gridCol>
              </a:tblGrid>
              <a:tr h="213360">
                <a:tc>
                  <a:txBody>
                    <a:bodyPr/>
                    <a:lstStyle/>
                    <a:p>
                      <a:r>
                        <a:rPr lang="en-US" dirty="0" err="1"/>
                        <a:t>Triệu</a:t>
                      </a:r>
                      <a:r>
                        <a:rPr lang="en-US" baseline="0" dirty="0"/>
                        <a:t> </a:t>
                      </a:r>
                      <a:r>
                        <a:rPr lang="en-US" baseline="0" dirty="0" err="1"/>
                        <a:t>chứng</a:t>
                      </a:r>
                      <a:r>
                        <a:rPr lang="en-US" baseline="0" dirty="0"/>
                        <a:t> </a:t>
                      </a:r>
                      <a:r>
                        <a:rPr lang="en-US" baseline="0" dirty="0" err="1"/>
                        <a:t>lâm</a:t>
                      </a:r>
                      <a:r>
                        <a:rPr lang="en-US" baseline="0" dirty="0"/>
                        <a:t> </a:t>
                      </a:r>
                      <a:r>
                        <a:rPr lang="en-US" baseline="0" dirty="0" err="1"/>
                        <a:t>sàng</a:t>
                      </a:r>
                      <a:endParaRPr lang="en-US" dirty="0"/>
                    </a:p>
                  </a:txBody>
                  <a:tcPr/>
                </a:tc>
                <a:tc>
                  <a:txBody>
                    <a:bodyPr/>
                    <a:lstStyle/>
                    <a:p>
                      <a:r>
                        <a:rPr lang="en-US" dirty="0" err="1"/>
                        <a:t>Xét</a:t>
                      </a:r>
                      <a:r>
                        <a:rPr lang="en-US" baseline="0" dirty="0"/>
                        <a:t> </a:t>
                      </a:r>
                      <a:r>
                        <a:rPr lang="en-US" baseline="0" dirty="0" err="1"/>
                        <a:t>nghiệm</a:t>
                      </a:r>
                      <a:r>
                        <a:rPr lang="en-US" baseline="0" dirty="0"/>
                        <a:t> </a:t>
                      </a:r>
                      <a:r>
                        <a:rPr lang="en-US" baseline="0" dirty="0" err="1"/>
                        <a:t>huyết</a:t>
                      </a:r>
                      <a:r>
                        <a:rPr lang="en-US" baseline="0" dirty="0"/>
                        <a:t> </a:t>
                      </a:r>
                      <a:r>
                        <a:rPr lang="en-US" baseline="0" dirty="0" err="1"/>
                        <a:t>học</a:t>
                      </a:r>
                      <a:endParaRPr lang="en-US" dirty="0"/>
                    </a:p>
                  </a:txBody>
                  <a:tcPr/>
                </a:tc>
                <a:extLst>
                  <a:ext uri="{0D108BD9-81ED-4DB2-BD59-A6C34878D82A}">
                    <a16:rowId xmlns:a16="http://schemas.microsoft.com/office/drawing/2014/main" xmlns="" val="10000"/>
                  </a:ext>
                </a:extLst>
              </a:tr>
              <a:tr h="2329581">
                <a:tc>
                  <a:txBody>
                    <a:bodyPr/>
                    <a:lstStyle/>
                    <a:p>
                      <a:r>
                        <a:rPr lang="en-US" sz="1800" dirty="0">
                          <a:latin typeface="Times New Roman" pitchFamily="18" charset="0"/>
                          <a:cs typeface="Times New Roman" pitchFamily="18" charset="0"/>
                        </a:rPr>
                        <a:t>- T</a:t>
                      </a:r>
                      <a:r>
                        <a:rPr lang="vi-VN" sz="1800" dirty="0">
                          <a:latin typeface="Times New Roman" pitchFamily="18" charset="0"/>
                          <a:cs typeface="Times New Roman" pitchFamily="18" charset="0"/>
                        </a:rPr>
                        <a:t>ính chất tự nhiên</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nốt, chấm, bầm máu</a:t>
                      </a:r>
                      <a:r>
                        <a:rPr lang="en-US" sz="1800" dirty="0">
                          <a:latin typeface="Times New Roman" pitchFamily="18" charset="0"/>
                          <a:cs typeface="Times New Roman" pitchFamily="18" charset="0"/>
                        </a:rPr>
                        <a:t>)</a:t>
                      </a:r>
                      <a:r>
                        <a:rPr lang="vi-VN" sz="1800" dirty="0">
                          <a:latin typeface="Times New Roman" pitchFamily="18" charset="0"/>
                          <a:cs typeface="Times New Roman" pitchFamily="18" charset="0"/>
                        </a:rPr>
                        <a:t>. Vị trí thường gặp là xuất huyết dưới da, xuất huyết niêm mạc (chảy máu cam, chảy máu lợi, răng). </a:t>
                      </a:r>
                      <a:endParaRPr lang="en-US" sz="1800" dirty="0">
                        <a:latin typeface="Times New Roman" pitchFamily="18" charset="0"/>
                        <a:cs typeface="Times New Roman" pitchFamily="18" charset="0"/>
                      </a:endParaRPr>
                    </a:p>
                    <a:p>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Có thể xuất huyết nội tạng như chảy máu phổi, chảy máu não, màng não. </a:t>
                      </a:r>
                    </a:p>
                    <a:p>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Trẻ gái tuổi dậy thì có thể rong kinh, đa kinh. </a:t>
                      </a:r>
                    </a:p>
                    <a:p>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Thiếu máu: tương xứng với mức độ chảy máu.</a:t>
                      </a:r>
                      <a:endParaRPr lang="en-US" sz="1800" dirty="0">
                        <a:latin typeface="Times New Roman" pitchFamily="18" charset="0"/>
                        <a:cs typeface="Times New Roman" pitchFamily="18" charset="0"/>
                      </a:endParaRPr>
                    </a:p>
                    <a:p>
                      <a:endParaRPr lang="en-US" dirty="0"/>
                    </a:p>
                  </a:txBody>
                  <a:tcPr/>
                </a:tc>
                <a:tc>
                  <a:txBody>
                    <a:bodyPr/>
                    <a:lstStyle/>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chảy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máu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kéo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dài</a:t>
                      </a:r>
                      <a:r>
                        <a:rPr lang="en-US" sz="1800" dirty="0">
                          <a:latin typeface="Times New Roman" pitchFamily="18" charset="0"/>
                          <a:cs typeface="Times New Roman" pitchFamily="18" charset="0"/>
                        </a:rPr>
                        <a:t> </a:t>
                      </a:r>
                    </a:p>
                    <a:p>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Tiểu cầu giảm dưới 100.000/mm3 </a:t>
                      </a: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gian</a:t>
                      </a:r>
                      <a:r>
                        <a:rPr lang="en-US" sz="1800" dirty="0">
                          <a:latin typeface="Times New Roman" pitchFamily="18" charset="0"/>
                          <a:cs typeface="Times New Roman" pitchFamily="18" charset="0"/>
                        </a:rPr>
                        <a:t> co </a:t>
                      </a:r>
                      <a:r>
                        <a:rPr lang="en-US" sz="1800" dirty="0" err="1">
                          <a:latin typeface="Times New Roman" pitchFamily="18" charset="0"/>
                          <a:cs typeface="Times New Roman" pitchFamily="18" charset="0"/>
                        </a:rPr>
                        <a:t>cục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máu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kéo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dài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4 </a:t>
                      </a:r>
                      <a:r>
                        <a:rPr lang="en-US" sz="1800" dirty="0" err="1">
                          <a:latin typeface="Times New Roman" pitchFamily="18" charset="0"/>
                          <a:cs typeface="Times New Roman" pitchFamily="18" charset="0"/>
                        </a:rPr>
                        <a:t>giờ</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cục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máu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không</a:t>
                      </a:r>
                      <a:r>
                        <a:rPr lang="en-US" sz="1800" dirty="0">
                          <a:latin typeface="Times New Roman" pitchFamily="18" charset="0"/>
                          <a:cs typeface="Times New Roman" pitchFamily="18" charset="0"/>
                        </a:rPr>
                        <a:t> co. </a:t>
                      </a:r>
                    </a:p>
                    <a:p>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TEG: biên độ am hẹp. </a:t>
                      </a:r>
                    </a:p>
                    <a:p>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Bigg</a:t>
                      </a:r>
                      <a:r>
                        <a:rPr lang="en-US" sz="1800" dirty="0">
                          <a:latin typeface="Times New Roman" pitchFamily="18" charset="0"/>
                          <a:cs typeface="Times New Roman" pitchFamily="18" charset="0"/>
                        </a:rPr>
                        <a:t> – Douglas </a:t>
                      </a:r>
                    </a:p>
                    <a:p>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Tuỷ đồ </a:t>
                      </a:r>
                    </a:p>
                    <a:p>
                      <a:endParaRPr lang="en-US" dirty="0"/>
                    </a:p>
                  </a:txBody>
                  <a:tcPr/>
                </a:tc>
                <a:extLst>
                  <a:ext uri="{0D108BD9-81ED-4DB2-BD59-A6C34878D82A}">
                    <a16:rowId xmlns:a16="http://schemas.microsoft.com/office/drawing/2014/main" xmlns="" val="10001"/>
                  </a:ext>
                </a:extLst>
              </a:tr>
            </a:tbl>
          </a:graphicData>
        </a:graphic>
      </p:graphicFrame>
      <p:sp>
        <p:nvSpPr>
          <p:cNvPr id="5" name="Content Placeholder 5"/>
          <p:cNvSpPr txBox="1">
            <a:spLocks/>
          </p:cNvSpPr>
          <p:nvPr/>
        </p:nvSpPr>
        <p:spPr>
          <a:xfrm>
            <a:off x="762000" y="3276600"/>
            <a:ext cx="2133600" cy="533400"/>
          </a:xfrm>
          <a:prstGeom prst="rect">
            <a:avLst/>
          </a:prstGeom>
        </p:spPr>
        <p:txBody>
          <a:bodyPr vert="horz" lIns="91440" tIns="45720" rIns="91440" bIns="45720" rtlCol="0">
            <a:normAutofit/>
          </a:bodyPr>
          <a:lstStyle/>
          <a:p>
            <a:pPr marL="182880" marR="0" lvl="0" indent="-182880" algn="l" defTabSz="914400" rtl="0" eaLnBrk="1" fontAlgn="auto" latinLnBrk="0" hangingPunct="1">
              <a:lnSpc>
                <a:spcPct val="100000"/>
              </a:lnSpc>
              <a:spcBef>
                <a:spcPct val="20000"/>
              </a:spcBef>
              <a:spcAft>
                <a:spcPts val="0"/>
              </a:spcAft>
              <a:buClr>
                <a:schemeClr val="accent1"/>
              </a:buClr>
              <a:buSzPct val="85000"/>
              <a:buFont typeface="Arial" pitchFamily="34" charset="0"/>
              <a:buNone/>
              <a:tabLst/>
              <a:defRPr/>
            </a:pPr>
            <a:r>
              <a:rPr kumimoji="0" lang="en-US" sz="2400" b="0" i="0" u="none" strike="noStrike" kern="1200" cap="none" spc="0" normalizeH="0" baseline="0" noProof="0" dirty="0">
                <a:ln>
                  <a:noFill/>
                </a:ln>
                <a:effectLst/>
                <a:uLnTx/>
                <a:uFillTx/>
                <a:latin typeface="Times New Roman" pitchFamily="18" charset="0"/>
                <a:ea typeface="+mn-ea"/>
                <a:cs typeface="Times New Roman" pitchFamily="18" charset="0"/>
              </a:rPr>
              <a:t>2.1 </a:t>
            </a:r>
            <a:r>
              <a:rPr kumimoji="0" lang="en-US" sz="2400" b="0" i="0" u="none" strike="noStrike" kern="1200" cap="none" spc="0" normalizeH="0" baseline="0" noProof="0" dirty="0" err="1">
                <a:ln>
                  <a:noFill/>
                </a:ln>
                <a:effectLst/>
                <a:uLnTx/>
                <a:uFillTx/>
                <a:latin typeface="Times New Roman" pitchFamily="18" charset="0"/>
                <a:ea typeface="+mn-ea"/>
                <a:cs typeface="Times New Roman" pitchFamily="18" charset="0"/>
              </a:rPr>
              <a:t>Triệu</a:t>
            </a:r>
            <a:r>
              <a:rPr kumimoji="0" lang="en-US" sz="2400" b="0" i="0"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effectLst/>
                <a:uLnTx/>
                <a:uFillTx/>
                <a:latin typeface="Times New Roman" pitchFamily="18" charset="0"/>
                <a:ea typeface="+mn-ea"/>
                <a:cs typeface="Times New Roman" pitchFamily="18" charset="0"/>
              </a:rPr>
              <a:t>chứng</a:t>
            </a:r>
            <a:endParaRPr kumimoji="0" lang="en-US" sz="2400" b="0" i="0" u="none" strike="noStrike" kern="1200" cap="none" spc="0" normalizeH="0" baseline="0" noProof="0" dirty="0">
              <a:ln>
                <a:noFill/>
              </a:ln>
              <a:effectLst/>
              <a:uLnTx/>
              <a:uFillTx/>
              <a:latin typeface="Times New Roman" pitchFamily="18" charset="0"/>
              <a:ea typeface="+mn-ea"/>
              <a:cs typeface="Times New Roman" pitchFamily="18" charset="0"/>
            </a:endParaRPr>
          </a:p>
          <a:p>
            <a:pPr marL="182880" marR="0" lvl="0" indent="-182880" algn="l" defTabSz="914400" rtl="0" eaLnBrk="1" fontAlgn="auto" latinLnBrk="0" hangingPunct="1">
              <a:lnSpc>
                <a:spcPct val="100000"/>
              </a:lnSpc>
              <a:spcBef>
                <a:spcPct val="20000"/>
              </a:spcBef>
              <a:spcAft>
                <a:spcPts val="0"/>
              </a:spcAft>
              <a:buClr>
                <a:schemeClr val="accent1"/>
              </a:buClr>
              <a:buSzPct val="85000"/>
              <a:buFont typeface="Arial" pitchFamily="34" charset="0"/>
              <a:buNone/>
              <a:tabLst/>
              <a:defRPr/>
            </a:pPr>
            <a:endParaRPr kumimoji="0" lang="en-US" sz="24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4267200" cy="5943600"/>
          </a:xfrm>
        </p:spPr>
        <p:txBody>
          <a:bodyPr>
            <a:noAutofit/>
          </a:bodyPr>
          <a:lstStyle/>
          <a:p>
            <a:pPr marL="0" indent="0">
              <a:buNone/>
            </a:pPr>
            <a:r>
              <a:rPr lang="vi-VN" sz="1800" dirty="0">
                <a:latin typeface="Times New Roman" pitchFamily="18" charset="0"/>
                <a:cs typeface="Times New Roman" pitchFamily="18" charset="0"/>
              </a:rPr>
              <a:t>	</a:t>
            </a:r>
            <a:r>
              <a:rPr lang="en-US" dirty="0">
                <a:latin typeface="Times New Roman" pitchFamily="18" charset="0"/>
                <a:cs typeface="Times New Roman" pitchFamily="18" charset="0"/>
              </a:rPr>
              <a:t>2.2 </a:t>
            </a: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trị</a:t>
            </a:r>
            <a:r>
              <a:rPr lang="en-US" dirty="0">
                <a:latin typeface="Times New Roman" pitchFamily="18" charset="0"/>
                <a:cs typeface="Times New Roman" pitchFamily="18" charset="0"/>
              </a:rPr>
              <a:t> </a:t>
            </a:r>
            <a:endParaRPr lang="en-US" dirty="0"/>
          </a:p>
          <a:p>
            <a:r>
              <a:rPr lang="vi-VN" sz="1800" dirty="0">
                <a:latin typeface="Times New Roman" pitchFamily="18" charset="0"/>
                <a:cs typeface="Times New Roman" pitchFamily="18" charset="0"/>
              </a:rPr>
              <a:t>Cầm máu tại chỗ: băng ép, nút mũi bằng gạc hay gelaspon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xốp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tư</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tiêu</a:t>
            </a:r>
            <a:r>
              <a:rPr lang="en-US" sz="1800" dirty="0">
                <a:latin typeface="Times New Roman" pitchFamily="18" charset="0"/>
                <a:cs typeface="Times New Roman" pitchFamily="18" charset="0"/>
              </a:rPr>
              <a:t>)</a:t>
            </a:r>
            <a:r>
              <a:rPr lang="vi-VN" sz="1800" dirty="0">
                <a:latin typeface="Times New Roman" pitchFamily="18" charset="0"/>
                <a:cs typeface="Times New Roman" pitchFamily="18" charset="0"/>
              </a:rPr>
              <a:t> </a:t>
            </a:r>
          </a:p>
          <a:p>
            <a:r>
              <a:rPr lang="vi-VN" sz="1800" dirty="0">
                <a:latin typeface="Times New Roman" pitchFamily="18" charset="0"/>
                <a:cs typeface="Times New Roman" pitchFamily="18" charset="0"/>
              </a:rPr>
              <a:t>Prednison 2mg/kg/ngày dùng 10 – 14 ngày cho đến khi không còn xuất huyết mới thì giảm liều 1 mg/kg/ngày cho đến khi tiểu cầu tăng lên 100.000/mm3 thì dùng liều duy trì 0,2mg/kg, tuần dùng 5 ngày nghỉ 2 ngày dùng trong 6 tháng. </a:t>
            </a:r>
          </a:p>
          <a:p>
            <a:r>
              <a:rPr lang="vi-VN" sz="1800" dirty="0">
                <a:latin typeface="Times New Roman" pitchFamily="18" charset="0"/>
                <a:cs typeface="Times New Roman" pitchFamily="18" charset="0"/>
              </a:rPr>
              <a:t>Truyền khối tiểu cầu</a:t>
            </a:r>
          </a:p>
          <a:p>
            <a:r>
              <a:rPr lang="vi-VN" sz="1800" dirty="0">
                <a:latin typeface="Times New Roman" pitchFamily="18" charset="0"/>
                <a:cs typeface="Times New Roman" pitchFamily="18" charset="0"/>
              </a:rPr>
              <a:t>Nếu không có tiểu cầu dùng máu tươi 10 – 20ml/kg chỉ định khi xuất huyết nhiều không cầm được. </a:t>
            </a:r>
            <a:endParaRPr lang="en-US" sz="1800" dirty="0">
              <a:latin typeface="Times New Roman" pitchFamily="18" charset="0"/>
              <a:cs typeface="Times New Roman" pitchFamily="18" charset="0"/>
            </a:endParaRPr>
          </a:p>
          <a:p>
            <a:r>
              <a:rPr lang="vi-VN" sz="1800" dirty="0">
                <a:latin typeface="Times New Roman" pitchFamily="18" charset="0"/>
                <a:cs typeface="Times New Roman" pitchFamily="18" charset="0"/>
              </a:rPr>
              <a:t>Chỉ định cắt lách: tiến triển mãn tính, tái phát nhiều lần, mỗi lần tái phát có nguy cơ chảy máu nặng, đã điều trị 6 tháng bằng thuốc không hiệu quả, trẻ trên 5 tuổi. </a:t>
            </a:r>
            <a:endParaRPr lang="en-US" sz="1800" dirty="0">
              <a:latin typeface="Times New Roman" pitchFamily="18" charset="0"/>
              <a:cs typeface="Times New Roman" pitchFamily="18" charset="0"/>
            </a:endParaRPr>
          </a:p>
          <a:p>
            <a:r>
              <a:rPr lang="vi-VN" sz="1800" dirty="0">
                <a:latin typeface="Times New Roman" pitchFamily="18" charset="0"/>
                <a:cs typeface="Times New Roman" pitchFamily="18" charset="0"/>
              </a:rPr>
              <a:t>Một số trường hợp sau cắt lách tiểu cầu tiếp tục giảm và xuất huyết phải cân nhắc sử dụng thuốc ức chế miễn dịch như 6MP, cyclophosphamid </a:t>
            </a:r>
            <a:r>
              <a:rPr lang="en-US" sz="1800" dirty="0">
                <a:latin typeface="Times New Roman" pitchFamily="18" charset="0"/>
                <a:cs typeface="Times New Roman" pitchFamily="18" charset="0"/>
              </a:rPr>
              <a:t>.</a:t>
            </a:r>
            <a:endParaRPr lang="vi-VN" sz="1800" dirty="0">
              <a:latin typeface="Times New Roman" pitchFamily="18" charset="0"/>
              <a:cs typeface="Times New Roman" pitchFamily="18" charset="0"/>
            </a:endParaRPr>
          </a:p>
          <a:p>
            <a:endParaRPr lang="vi-VN" sz="1800" dirty="0">
              <a:latin typeface="Times New Roman" pitchFamily="18" charset="0"/>
              <a:cs typeface="Times New Roman" pitchFamily="18" charset="0"/>
            </a:endParaRPr>
          </a:p>
          <a:p>
            <a:pPr marL="0" indent="0">
              <a:buNone/>
            </a:pPr>
            <a:endParaRPr lang="vi-VN" sz="1800" dirty="0">
              <a:latin typeface="Times New Roman" pitchFamily="18" charset="0"/>
              <a:cs typeface="Times New Roman" pitchFamily="18" charset="0"/>
            </a:endParaRPr>
          </a:p>
          <a:p>
            <a:pPr marL="0" indent="0">
              <a:buNone/>
            </a:pPr>
            <a:endParaRPr lang="vi-VN" sz="1800" dirty="0">
              <a:latin typeface="Times New Roman" pitchFamily="18" charset="0"/>
              <a:cs typeface="Times New Roman" pitchFamily="18" charset="0"/>
            </a:endParaRPr>
          </a:p>
          <a:p>
            <a:pPr marL="0" indent="0">
              <a:buNone/>
            </a:pPr>
            <a:endParaRPr lang="vi-VN" sz="1800" dirty="0">
              <a:latin typeface="Times New Roman" pitchFamily="18" charset="0"/>
              <a:cs typeface="Times New Roman" pitchFamily="18" charset="0"/>
            </a:endParaRPr>
          </a:p>
          <a:p>
            <a:pPr marL="0" indent="0">
              <a:buNone/>
            </a:pPr>
            <a:endParaRPr lang="vi-VN" sz="1800" dirty="0">
              <a:latin typeface="Times New Roman" pitchFamily="18" charset="0"/>
              <a:cs typeface="Times New Roman" pitchFamily="18" charset="0"/>
            </a:endParaRPr>
          </a:p>
          <a:p>
            <a:pPr marL="0" indent="0">
              <a:buNone/>
            </a:pPr>
            <a:endParaRPr lang="vi-VN" sz="1800" dirty="0">
              <a:latin typeface="Times New Roman" pitchFamily="18" charset="0"/>
              <a:cs typeface="Times New Roman" pitchFamily="18" charset="0"/>
            </a:endParaRPr>
          </a:p>
          <a:p>
            <a:pPr marL="0" indent="0">
              <a:buNone/>
            </a:pPr>
            <a:endParaRPr lang="vi-VN" sz="1800" dirty="0">
              <a:latin typeface="Times New Roman" pitchFamily="18" charset="0"/>
              <a:cs typeface="Times New Roman" pitchFamily="18" charset="0"/>
            </a:endParaRPr>
          </a:p>
          <a:p>
            <a:pPr marL="0" indent="0">
              <a:buNone/>
            </a:pPr>
            <a:endParaRPr lang="vi-VN" sz="1800" dirty="0">
              <a:latin typeface="Times New Roman" pitchFamily="18" charset="0"/>
              <a:cs typeface="Times New Roman" pitchFamily="18" charset="0"/>
            </a:endParaRPr>
          </a:p>
          <a:p>
            <a:pPr marL="0" indent="0">
              <a:buNone/>
            </a:pPr>
            <a:endParaRPr lang="vi-VN" sz="1800" dirty="0">
              <a:latin typeface="Times New Roman" pitchFamily="18" charset="0"/>
              <a:cs typeface="Times New Roman" pitchFamily="18" charset="0"/>
            </a:endParaRPr>
          </a:p>
          <a:p>
            <a:pPr marL="0" indent="0">
              <a:buNone/>
            </a:pPr>
            <a:r>
              <a:rPr lang="vi-VN" sz="1800" dirty="0">
                <a:latin typeface="Times New Roman" pitchFamily="18" charset="0"/>
                <a:cs typeface="Times New Roman" pitchFamily="18" charset="0"/>
              </a:rPr>
              <a:t>	</a:t>
            </a:r>
          </a:p>
          <a:p>
            <a:pPr marL="0" indent="0">
              <a:buNone/>
            </a:pPr>
            <a:r>
              <a:rPr lang="vi-VN" sz="1800" dirty="0">
                <a:latin typeface="Times New Roman" pitchFamily="18" charset="0"/>
                <a:cs typeface="Times New Roman" pitchFamily="18" charset="0"/>
              </a:rPr>
              <a:t>	</a:t>
            </a:r>
            <a:endParaRPr lang="en-US" sz="1800" dirty="0">
              <a:latin typeface="Times New Roman" pitchFamily="18" charset="0"/>
              <a:cs typeface="Times New Roman" pitchFamily="18" charset="0"/>
            </a:endParaRPr>
          </a:p>
        </p:txBody>
      </p:sp>
      <p:pic>
        <p:nvPicPr>
          <p:cNvPr id="2" name="Hình ảnh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73072" y="533400"/>
            <a:ext cx="2931330" cy="2877857"/>
          </a:xfrm>
          <a:prstGeom prst="rect">
            <a:avLst/>
          </a:prstGeom>
        </p:spPr>
      </p:pic>
      <p:pic>
        <p:nvPicPr>
          <p:cNvPr id="10242" name="Picture 2" descr="Kết quả hình ảnh cho Endoxan 500mg"/>
          <p:cNvPicPr>
            <a:picLocks noChangeAspect="1" noChangeArrowheads="1"/>
          </p:cNvPicPr>
          <p:nvPr/>
        </p:nvPicPr>
        <p:blipFill>
          <a:blip r:embed="rId3"/>
          <a:srcRect/>
          <a:stretch>
            <a:fillRect/>
          </a:stretch>
        </p:blipFill>
        <p:spPr bwMode="auto">
          <a:xfrm>
            <a:off x="5638800" y="3505200"/>
            <a:ext cx="1676400" cy="3134139"/>
          </a:xfrm>
          <a:prstGeom prst="rect">
            <a:avLst/>
          </a:prstGeom>
          <a:noFill/>
        </p:spPr>
      </p:pic>
      <p:sp>
        <p:nvSpPr>
          <p:cNvPr id="6" name="TextBox 5"/>
          <p:cNvSpPr txBox="1"/>
          <p:nvPr/>
        </p:nvSpPr>
        <p:spPr>
          <a:xfrm>
            <a:off x="7391400" y="5715000"/>
            <a:ext cx="158248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125.000đ/1 lọ</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4419600" cy="5516563"/>
          </a:xfrm>
        </p:spPr>
        <p:txBody>
          <a:bodyPr>
            <a:normAutofit fontScale="62500" lnSpcReduction="20000"/>
          </a:bodyPr>
          <a:lstStyle/>
          <a:p>
            <a:pPr>
              <a:buNone/>
            </a:pPr>
            <a:endParaRPr lang="vi-VN" sz="3600" b="1" dirty="0">
              <a:latin typeface="Times New Roman" pitchFamily="18" charset="0"/>
              <a:cs typeface="Times New Roman" pitchFamily="18" charset="0"/>
            </a:endParaRPr>
          </a:p>
          <a:p>
            <a:r>
              <a:rPr lang="en-US" sz="3200" dirty="0" err="1">
                <a:latin typeface="Times New Roman" pitchFamily="18" charset="0"/>
                <a:cs typeface="Times New Roman" pitchFamily="18" charset="0"/>
              </a:rPr>
              <a:t>Nguyên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yếu</a:t>
            </a:r>
            <a:r>
              <a:rPr lang="en-US" sz="3200" dirty="0">
                <a:latin typeface="Times New Roman" pitchFamily="18" charset="0"/>
                <a:cs typeface="Times New Roman" pitchFamily="18" charset="0"/>
              </a:rPr>
              <a:t> do </a:t>
            </a:r>
            <a:r>
              <a:rPr lang="en-US" sz="3200" dirty="0" err="1">
                <a:latin typeface="Times New Roman" pitchFamily="18" charset="0"/>
                <a:cs typeface="Times New Roman" pitchFamily="18" charset="0"/>
              </a:rPr>
              <a:t>thiếu</a:t>
            </a:r>
            <a:r>
              <a:rPr lang="en-US" sz="3200" dirty="0">
                <a:latin typeface="Times New Roman" pitchFamily="18" charset="0"/>
                <a:cs typeface="Times New Roman" pitchFamily="18" charset="0"/>
              </a:rPr>
              <a:t> globulin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kháng</a:t>
            </a:r>
            <a:r>
              <a:rPr lang="en-US" sz="3200" dirty="0">
                <a:latin typeface="Times New Roman" pitchFamily="18" charset="0"/>
                <a:cs typeface="Times New Roman" pitchFamily="18" charset="0"/>
              </a:rPr>
              <a:t> hemophilia </a:t>
            </a:r>
            <a:r>
              <a:rPr lang="en-US" sz="3200" dirty="0" err="1">
                <a:latin typeface="Times New Roman" pitchFamily="18" charset="0"/>
                <a:cs typeface="Times New Roman" pitchFamily="18" charset="0"/>
              </a:rPr>
              <a:t>bẩm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p>
          <a:p>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biệt</a:t>
            </a:r>
            <a:r>
              <a:rPr lang="en-US" sz="3200" dirty="0">
                <a:latin typeface="Times New Roman" pitchFamily="18" charset="0"/>
                <a:cs typeface="Times New Roman" pitchFamily="18" charset="0"/>
              </a:rPr>
              <a:t>: Hemophilia A: </a:t>
            </a:r>
            <a:r>
              <a:rPr lang="en-US" sz="3200" dirty="0" err="1">
                <a:latin typeface="Times New Roman" pitchFamily="18" charset="0"/>
                <a:cs typeface="Times New Roman" pitchFamily="18" charset="0"/>
              </a:rPr>
              <a:t>thiếu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a:t>
            </a:r>
            <a:r>
              <a:rPr lang="en-US" sz="3200" dirty="0">
                <a:latin typeface="Times New Roman" pitchFamily="18" charset="0"/>
                <a:cs typeface="Times New Roman" pitchFamily="18" charset="0"/>
              </a:rPr>
              <a:t> VIII hay </a:t>
            </a:r>
            <a:r>
              <a:rPr lang="en-US" sz="3200" dirty="0" err="1">
                <a:latin typeface="Times New Roman" pitchFamily="18" charset="0"/>
                <a:cs typeface="Times New Roman" pitchFamily="18" charset="0"/>
              </a:rPr>
              <a:t>yếu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AHP</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Hemophilia B: </a:t>
            </a:r>
            <a:r>
              <a:rPr lang="en-US" sz="3200" dirty="0" err="1">
                <a:latin typeface="Times New Roman" pitchFamily="18" charset="0"/>
                <a:cs typeface="Times New Roman" pitchFamily="18" charset="0"/>
              </a:rPr>
              <a:t>Thiếu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a:t>
            </a:r>
            <a:r>
              <a:rPr lang="en-US" sz="3200" dirty="0">
                <a:latin typeface="Times New Roman" pitchFamily="18" charset="0"/>
                <a:cs typeface="Times New Roman" pitchFamily="18" charset="0"/>
              </a:rPr>
              <a:t> IX hay </a:t>
            </a:r>
            <a:r>
              <a:rPr lang="en-US" sz="3200" dirty="0" err="1">
                <a:latin typeface="Times New Roman" pitchFamily="18" charset="0"/>
                <a:cs typeface="Times New Roman" pitchFamily="18" charset="0"/>
              </a:rPr>
              <a:t>yếu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PTC</a:t>
            </a:r>
            <a:endParaRPr lang="en-US"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Bệnh hemophilia A nặng hơn, phổ biến ở trẻ em Việt Nam.</a:t>
            </a:r>
            <a:endParaRPr lang="en-US" sz="3200" dirty="0">
              <a:latin typeface="Times New Roman" pitchFamily="18" charset="0"/>
              <a:cs typeface="Times New Roman" pitchFamily="18" charset="0"/>
            </a:endParaRPr>
          </a:p>
          <a:p>
            <a:pPr>
              <a:buNone/>
            </a:pPr>
            <a:r>
              <a:rPr lang="vi-VN" sz="3200" dirty="0">
                <a:latin typeface="Times New Roman" pitchFamily="18" charset="0"/>
                <a:cs typeface="Times New Roman" pitchFamily="18" charset="0"/>
              </a:rPr>
              <a:t> </a:t>
            </a:r>
            <a:r>
              <a:rPr lang="en-US" sz="3200" dirty="0">
                <a:latin typeface="Times New Roman" pitchFamily="18" charset="0"/>
                <a:cs typeface="Times New Roman" pitchFamily="18" charset="0"/>
              </a:rPr>
              <a:t>		</a:t>
            </a:r>
            <a:r>
              <a:rPr lang="vi-VN" sz="3200" i="1" dirty="0">
                <a:latin typeface="Times New Roman" pitchFamily="18" charset="0"/>
                <a:cs typeface="Times New Roman" pitchFamily="18" charset="0"/>
              </a:rPr>
              <a:t>Hemophilia </a:t>
            </a:r>
            <a:r>
              <a:rPr lang="vi-VN" sz="3200" dirty="0">
                <a:latin typeface="Times New Roman" pitchFamily="18" charset="0"/>
                <a:cs typeface="Times New Roman" pitchFamily="18" charset="0"/>
              </a:rPr>
              <a:t>là bệnh di truyền lặn, vì gen bệnh nằm ở nhiễm sắc thể giới tính X, nên chỉ trẻ trai bị mắc bệnh, trẻ gái mang gen bệnh và truyền bệnh. </a:t>
            </a:r>
          </a:p>
          <a:p>
            <a:r>
              <a:rPr lang="vi-VN" sz="3200" dirty="0">
                <a:latin typeface="Times New Roman" pitchFamily="18" charset="0"/>
                <a:cs typeface="Times New Roman" pitchFamily="18" charset="0"/>
              </a:rPr>
              <a:t>Bệnh xảy ra ở các anh em trai của mẹ, do đó cần hỏi kĩ tiền sử gia đình họ ngoại. </a:t>
            </a:r>
          </a:p>
          <a:p>
            <a:r>
              <a:rPr lang="vi-VN" sz="3200" dirty="0">
                <a:latin typeface="Times New Roman" pitchFamily="18" charset="0"/>
                <a:cs typeface="Times New Roman" pitchFamily="18" charset="0"/>
              </a:rPr>
              <a:t>Bệnh di truyền đời này sang đời khác</a:t>
            </a:r>
          </a:p>
          <a:p>
            <a:endParaRPr lang="en-US" sz="3200" dirty="0">
              <a:latin typeface="Times New Roman" pitchFamily="18" charset="0"/>
              <a:cs typeface="Times New Roman" pitchFamily="18" charset="0"/>
            </a:endParaRPr>
          </a:p>
          <a:p>
            <a:pPr marL="0" indent="0">
              <a:buNone/>
            </a:pPr>
            <a:endParaRPr lang="vi-VN" sz="2500" dirty="0">
              <a:latin typeface="Times New Roman" pitchFamily="18" charset="0"/>
              <a:cs typeface="Times New Roman" pitchFamily="18" charset="0"/>
            </a:endParaRPr>
          </a:p>
        </p:txBody>
      </p:sp>
      <p:pic>
        <p:nvPicPr>
          <p:cNvPr id="8194" name="Picture 2" descr="Hình ảnh có liên quan"/>
          <p:cNvPicPr>
            <a:picLocks noChangeAspect="1" noChangeArrowheads="1"/>
          </p:cNvPicPr>
          <p:nvPr/>
        </p:nvPicPr>
        <p:blipFill>
          <a:blip r:embed="rId2"/>
          <a:srcRect/>
          <a:stretch>
            <a:fillRect/>
          </a:stretch>
        </p:blipFill>
        <p:spPr bwMode="auto">
          <a:xfrm>
            <a:off x="4876800" y="1295400"/>
            <a:ext cx="4038600" cy="3657600"/>
          </a:xfrm>
          <a:prstGeom prst="rect">
            <a:avLst/>
          </a:prstGeom>
          <a:noFill/>
        </p:spPr>
      </p:pic>
      <p:sp>
        <p:nvSpPr>
          <p:cNvPr id="8196" name="AutoShape 4" descr="Kết quả hình ảnh cho BỆNH ƯA CHẢY MÁU HEMOPHIL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8" name="AutoShape 6" descr="Kết quả hình ảnh cho BỆNH ƯA CHẢY MÁU HEMOPHIL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200" name="AutoShape 8" descr="Kết quả hình ảnh cho BỆNH ƯA CHẢY MÁU HEMOPHIL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202" name="AutoShape 10" descr="Kết quả hình ảnh cho BỆNH ƯA CHẢY MÁU HEMOPHIL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52400" y="457200"/>
            <a:ext cx="5748690" cy="1015663"/>
          </a:xfrm>
          <a:prstGeom prst="rect">
            <a:avLst/>
          </a:prstGeom>
          <a:noFill/>
        </p:spPr>
        <p:txBody>
          <a:bodyPr wrap="none" rtlCol="0">
            <a:spAutoFit/>
          </a:bodyPr>
          <a:lstStyle/>
          <a:p>
            <a:r>
              <a:rPr lang="vi-VN" sz="3000" b="1" dirty="0">
                <a:latin typeface="Times New Roman" pitchFamily="18" charset="0"/>
                <a:cs typeface="Times New Roman" pitchFamily="18" charset="0"/>
              </a:rPr>
              <a:t>3. Bệnh ưa chảy máu</a:t>
            </a:r>
            <a:r>
              <a:rPr lang="en-US" sz="3000" b="1" dirty="0">
                <a:latin typeface="Times New Roman" pitchFamily="18" charset="0"/>
                <a:cs typeface="Times New Roman" pitchFamily="18" charset="0"/>
              </a:rPr>
              <a:t> </a:t>
            </a:r>
            <a:r>
              <a:rPr lang="vi-VN" sz="3000" b="1" dirty="0">
                <a:latin typeface="Times New Roman" pitchFamily="18" charset="0"/>
                <a:cs typeface="Times New Roman" pitchFamily="18" charset="0"/>
              </a:rPr>
              <a:t>Hemophilia </a:t>
            </a:r>
            <a:endParaRPr lang="en-US" sz="3000" b="1" dirty="0">
              <a:latin typeface="Times New Roman" pitchFamily="18" charset="0"/>
              <a:cs typeface="Times New Roman" pitchFamily="18" charset="0"/>
            </a:endParaRPr>
          </a:p>
          <a:p>
            <a:endParaRPr lang="en-US" sz="3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4114800" cy="457200"/>
          </a:xfrm>
        </p:spPr>
        <p:txBody>
          <a:bodyPr>
            <a:normAutofit/>
          </a:bodyPr>
          <a:lstStyle/>
          <a:p>
            <a:r>
              <a:rPr lang="vi-VN" dirty="0">
                <a:latin typeface="Times New Roman" pitchFamily="18" charset="0"/>
                <a:cs typeface="Times New Roman" pitchFamily="18" charset="0"/>
              </a:rPr>
              <a:t>3.1 Triệu chứng</a:t>
            </a:r>
            <a:endParaRPr lang="en-US"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304800" y="914400"/>
          <a:ext cx="8534400" cy="3810000"/>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xmlns="" val="20000"/>
                    </a:ext>
                  </a:extLst>
                </a:gridCol>
                <a:gridCol w="4267200">
                  <a:extLst>
                    <a:ext uri="{9D8B030D-6E8A-4147-A177-3AD203B41FA5}">
                      <a16:colId xmlns:a16="http://schemas.microsoft.com/office/drawing/2014/main" xmlns="" val="20001"/>
                    </a:ext>
                  </a:extLst>
                </a:gridCol>
              </a:tblGrid>
              <a:tr h="384294">
                <a:tc>
                  <a:txBody>
                    <a:bodyPr/>
                    <a:lstStyle/>
                    <a:p>
                      <a:r>
                        <a:rPr lang="en-US" dirty="0" err="1"/>
                        <a:t>Triệu</a:t>
                      </a:r>
                      <a:r>
                        <a:rPr lang="en-US" baseline="0" dirty="0"/>
                        <a:t> </a:t>
                      </a:r>
                      <a:r>
                        <a:rPr lang="en-US" baseline="0" dirty="0" err="1"/>
                        <a:t>chứng</a:t>
                      </a:r>
                      <a:r>
                        <a:rPr lang="en-US" baseline="0" dirty="0"/>
                        <a:t> </a:t>
                      </a:r>
                      <a:r>
                        <a:rPr lang="en-US" baseline="0" dirty="0" err="1"/>
                        <a:t>lâm</a:t>
                      </a:r>
                      <a:r>
                        <a:rPr lang="en-US" baseline="0" dirty="0"/>
                        <a:t> </a:t>
                      </a:r>
                      <a:r>
                        <a:rPr lang="en-US" baseline="0" dirty="0" err="1"/>
                        <a:t>sàng</a:t>
                      </a:r>
                      <a:endParaRPr lang="en-US" dirty="0"/>
                    </a:p>
                  </a:txBody>
                  <a:tcPr/>
                </a:tc>
                <a:tc>
                  <a:txBody>
                    <a:bodyPr/>
                    <a:lstStyle/>
                    <a:p>
                      <a:r>
                        <a:rPr lang="en-US" dirty="0" err="1"/>
                        <a:t>Trên</a:t>
                      </a:r>
                      <a:r>
                        <a:rPr lang="en-US" baseline="0" dirty="0"/>
                        <a:t> </a:t>
                      </a:r>
                      <a:r>
                        <a:rPr lang="en-US" baseline="0" dirty="0" err="1"/>
                        <a:t>xét</a:t>
                      </a:r>
                      <a:r>
                        <a:rPr lang="en-US" baseline="0" dirty="0"/>
                        <a:t> </a:t>
                      </a:r>
                      <a:r>
                        <a:rPr lang="en-US" baseline="0" dirty="0" err="1"/>
                        <a:t>nghiệm</a:t>
                      </a:r>
                      <a:endParaRPr lang="en-US" dirty="0"/>
                    </a:p>
                  </a:txBody>
                  <a:tcPr/>
                </a:tc>
                <a:extLst>
                  <a:ext uri="{0D108BD9-81ED-4DB2-BD59-A6C34878D82A}">
                    <a16:rowId xmlns:a16="http://schemas.microsoft.com/office/drawing/2014/main" xmlns="" val="10000"/>
                  </a:ext>
                </a:extLst>
              </a:tr>
              <a:tr h="3425706">
                <a:tc>
                  <a:txBody>
                    <a:bodyPr/>
                    <a:lstStyle/>
                    <a:p>
                      <a:r>
                        <a:rPr lang="vi-VN" dirty="0"/>
                        <a:t>‒ </a:t>
                      </a:r>
                      <a:r>
                        <a:rPr lang="en-US" dirty="0"/>
                        <a:t>Chủ </a:t>
                      </a:r>
                      <a:r>
                        <a:rPr lang="vi-VN" dirty="0"/>
                        <a:t>yếu là xuất huyết</a:t>
                      </a:r>
                      <a:r>
                        <a:rPr lang="en-US" dirty="0"/>
                        <a:t> (&lt;</a:t>
                      </a:r>
                      <a:r>
                        <a:rPr lang="en-US" baseline="0" dirty="0"/>
                        <a:t> </a:t>
                      </a:r>
                      <a:r>
                        <a:rPr lang="vi-VN" dirty="0"/>
                        <a:t>1 tuổi và khi bị va chạm, chấn thương</a:t>
                      </a:r>
                      <a:r>
                        <a:rPr lang="en-US" dirty="0"/>
                        <a:t>)</a:t>
                      </a:r>
                      <a:r>
                        <a:rPr lang="vi-VN" dirty="0"/>
                        <a:t>. </a:t>
                      </a:r>
                      <a:endParaRPr lang="en-US" dirty="0"/>
                    </a:p>
                    <a:p>
                      <a:r>
                        <a:rPr lang="vi-VN" dirty="0"/>
                        <a:t>‒ Hình thái thường thấy</a:t>
                      </a:r>
                      <a:r>
                        <a:rPr lang="en-US" dirty="0"/>
                        <a:t> là</a:t>
                      </a:r>
                      <a:r>
                        <a:rPr lang="vi-VN" dirty="0"/>
                        <a:t> mảnh bầm tím dưới da, đám tụ máu trong cơ, chảy máu không cầm ở nơi chấn thương. </a:t>
                      </a:r>
                      <a:endParaRPr lang="en-US" dirty="0"/>
                    </a:p>
                    <a:p>
                      <a:r>
                        <a:rPr lang="vi-VN" dirty="0"/>
                        <a:t>‒ Rất hay gặp ở khớp lớn</a:t>
                      </a:r>
                      <a:r>
                        <a:rPr lang="en-US" dirty="0"/>
                        <a:t> (</a:t>
                      </a:r>
                      <a:r>
                        <a:rPr lang="vi-VN" dirty="0"/>
                        <a:t>khớp gối, cổ chân, khuỷu tay</a:t>
                      </a:r>
                      <a:r>
                        <a:rPr lang="en-US" dirty="0"/>
                        <a:t>)</a:t>
                      </a:r>
                      <a:r>
                        <a:rPr lang="vi-VN" dirty="0"/>
                        <a:t>. </a:t>
                      </a:r>
                      <a:endParaRPr lang="en-US" dirty="0"/>
                    </a:p>
                    <a:p>
                      <a:r>
                        <a:rPr lang="vi-VN" dirty="0"/>
                        <a:t>‒ </a:t>
                      </a:r>
                      <a:r>
                        <a:rPr lang="en-US" baseline="0" dirty="0"/>
                        <a:t> T</a:t>
                      </a:r>
                      <a:r>
                        <a:rPr lang="vi-VN" dirty="0"/>
                        <a:t>ái phát liên tục. </a:t>
                      </a:r>
                      <a:endParaRPr lang="en-US" dirty="0"/>
                    </a:p>
                    <a:p>
                      <a:r>
                        <a:rPr lang="vi-VN" dirty="0"/>
                        <a:t>‒ </a:t>
                      </a:r>
                      <a:r>
                        <a:rPr lang="en-US" dirty="0"/>
                        <a:t>Có </a:t>
                      </a:r>
                      <a:r>
                        <a:rPr lang="vi-VN" dirty="0"/>
                        <a:t>thể có thiếu máu do hậu quả của việc chảy máu nhiều. </a:t>
                      </a:r>
                      <a:endParaRPr lang="en-US" dirty="0"/>
                    </a:p>
                    <a:p>
                      <a:r>
                        <a:rPr lang="vi-VN" dirty="0"/>
                        <a:t>‒ </a:t>
                      </a:r>
                      <a:r>
                        <a:rPr lang="en-US" dirty="0"/>
                        <a:t>T</a:t>
                      </a:r>
                      <a:r>
                        <a:rPr lang="vi-VN" dirty="0"/>
                        <a:t>iền sử gia </a:t>
                      </a:r>
                      <a:r>
                        <a:rPr lang="en-US" dirty="0" err="1"/>
                        <a:t>đình</a:t>
                      </a:r>
                      <a:r>
                        <a:rPr lang="vi-VN" dirty="0"/>
                        <a:t>.</a:t>
                      </a:r>
                      <a:endParaRPr lang="en-US" dirty="0"/>
                    </a:p>
                    <a:p>
                      <a:endParaRPr lang="en-US" dirty="0"/>
                    </a:p>
                  </a:txBody>
                  <a:tcPr/>
                </a:tc>
                <a:tc>
                  <a:txBody>
                    <a:bodyPr/>
                    <a:lstStyle/>
                    <a:p>
                      <a:r>
                        <a:rPr lang="vi-VN" dirty="0"/>
                        <a:t>‒ Thời gian đông máu kéo dài </a:t>
                      </a:r>
                      <a:endParaRPr lang="en-US" dirty="0"/>
                    </a:p>
                    <a:p>
                      <a:r>
                        <a:rPr lang="vi-VN" dirty="0"/>
                        <a:t>‒ Thời gian prothrombin dài</a:t>
                      </a:r>
                      <a:endParaRPr lang="en-US" dirty="0"/>
                    </a:p>
                    <a:p>
                      <a:r>
                        <a:rPr lang="vi-VN" dirty="0"/>
                        <a:t>‒ Nghiệm pháp tiêu thụ prothrombin kém</a:t>
                      </a:r>
                      <a:r>
                        <a:rPr lang="en-US" dirty="0"/>
                        <a:t>.</a:t>
                      </a:r>
                    </a:p>
                    <a:p>
                      <a:r>
                        <a:rPr lang="vi-VN" dirty="0"/>
                        <a:t>‒ Đàn hồi cục máu đông</a:t>
                      </a:r>
                      <a:endParaRPr lang="en-US" dirty="0"/>
                    </a:p>
                    <a:p>
                      <a:r>
                        <a:rPr lang="vi-VN" dirty="0"/>
                        <a:t>‒ </a:t>
                      </a:r>
                      <a:r>
                        <a:rPr lang="en-US" dirty="0"/>
                        <a:t>N</a:t>
                      </a:r>
                      <a:r>
                        <a:rPr lang="vi-VN" dirty="0"/>
                        <a:t>ghiệm pháp sinh thromboplastin</a:t>
                      </a:r>
                      <a:endParaRPr lang="en-US" dirty="0"/>
                    </a:p>
                    <a:p>
                      <a:r>
                        <a:rPr lang="vi-VN" dirty="0"/>
                        <a:t>‒ Bigg – Douglas với huyết tương rối loạn là hemophilia A, với huyết thanh rối loạn là hemophilia B. ‒ APTT kéo dài. </a:t>
                      </a:r>
                      <a:endParaRPr lang="en-US" dirty="0"/>
                    </a:p>
                    <a:p>
                      <a:r>
                        <a:rPr lang="vi-VN" dirty="0"/>
                        <a:t>‒ Định lượng yếu tố VIII hay IX thấy thiếu hụt </a:t>
                      </a:r>
                      <a:endParaRPr lang="en-US" dirty="0"/>
                    </a:p>
                    <a:p>
                      <a:endParaRPr lang="en-US" dirty="0"/>
                    </a:p>
                  </a:txBody>
                  <a:tcPr/>
                </a:tc>
                <a:extLst>
                  <a:ext uri="{0D108BD9-81ED-4DB2-BD59-A6C34878D82A}">
                    <a16:rowId xmlns:a16="http://schemas.microsoft.com/office/drawing/2014/main" xmlns="" val="10001"/>
                  </a:ext>
                </a:extLst>
              </a:tr>
            </a:tbl>
          </a:graphicData>
        </a:graphic>
      </p:graphicFrame>
      <p:pic>
        <p:nvPicPr>
          <p:cNvPr id="9218" name="Picture 2" descr="Kết quả hình ảnh cho hemophilia symptoms"/>
          <p:cNvPicPr>
            <a:picLocks noChangeAspect="1" noChangeArrowheads="1"/>
          </p:cNvPicPr>
          <p:nvPr/>
        </p:nvPicPr>
        <p:blipFill>
          <a:blip r:embed="rId2"/>
          <a:srcRect/>
          <a:stretch>
            <a:fillRect/>
          </a:stretch>
        </p:blipFill>
        <p:spPr bwMode="auto">
          <a:xfrm>
            <a:off x="228600" y="4953000"/>
            <a:ext cx="4343400" cy="1752600"/>
          </a:xfrm>
          <a:prstGeom prst="rect">
            <a:avLst/>
          </a:prstGeom>
          <a:noFill/>
        </p:spPr>
      </p:pic>
      <p:pic>
        <p:nvPicPr>
          <p:cNvPr id="9220" name="Picture 4" descr="Kết quả hình ảnh cho hemophilia symptoms"/>
          <p:cNvPicPr>
            <a:picLocks noChangeAspect="1" noChangeArrowheads="1"/>
          </p:cNvPicPr>
          <p:nvPr/>
        </p:nvPicPr>
        <p:blipFill>
          <a:blip r:embed="rId3"/>
          <a:srcRect/>
          <a:stretch>
            <a:fillRect/>
          </a:stretch>
        </p:blipFill>
        <p:spPr bwMode="auto">
          <a:xfrm>
            <a:off x="4724400" y="4800600"/>
            <a:ext cx="4018582" cy="2057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1524000" cy="609600"/>
          </a:xfrm>
        </p:spPr>
        <p:txBody>
          <a:bodyPr>
            <a:normAutofit/>
          </a:bodyPr>
          <a:lstStyle/>
          <a:p>
            <a:r>
              <a:rPr lang="vi-VN" sz="2400" dirty="0">
                <a:solidFill>
                  <a:schemeClr val="tx1"/>
                </a:solidFill>
                <a:latin typeface="Times New Roman" pitchFamily="18" charset="0"/>
                <a:cs typeface="Times New Roman" pitchFamily="18" charset="0"/>
              </a:rPr>
              <a:t>3.2 Điều trị</a:t>
            </a:r>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4343400" cy="5334000"/>
          </a:xfrm>
        </p:spPr>
        <p:txBody>
          <a:bodyPr>
            <a:noAutofit/>
          </a:bodyPr>
          <a:lstStyle/>
          <a:p>
            <a:pPr>
              <a:buNone/>
            </a:pPr>
            <a:r>
              <a:rPr lang="vi-VN" sz="1800" dirty="0">
                <a:latin typeface="Times New Roman" pitchFamily="18" charset="0"/>
                <a:cs typeface="Times New Roman" pitchFamily="18" charset="0"/>
              </a:rPr>
              <a:t>‒ Cầm máu toàn thể và phòng xuất huyết tiếp: </a:t>
            </a:r>
            <a:endParaRPr lang="en-US" sz="1800" dirty="0">
              <a:latin typeface="Times New Roman" pitchFamily="18" charset="0"/>
              <a:cs typeface="Times New Roman" pitchFamily="18" charset="0"/>
            </a:endParaRPr>
          </a:p>
          <a:p>
            <a:pPr>
              <a:buNone/>
            </a:pP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 Huyết tương tươi đông lạnh</a:t>
            </a:r>
            <a:r>
              <a:rPr lang="en-US" sz="1800" dirty="0">
                <a:latin typeface="Times New Roman" pitchFamily="18" charset="0"/>
                <a:cs typeface="Times New Roman" pitchFamily="18" charset="0"/>
              </a:rPr>
              <a:t> </a:t>
            </a:r>
          </a:p>
          <a:p>
            <a:pPr>
              <a:buNone/>
            </a:pP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 Hay một trong các biện pháp sau tuỳ điều kiện: </a:t>
            </a:r>
            <a:endParaRPr lang="en-US" sz="1800" dirty="0">
              <a:latin typeface="Times New Roman" pitchFamily="18" charset="0"/>
              <a:cs typeface="Times New Roman" pitchFamily="18" charset="0"/>
            </a:endParaRPr>
          </a:p>
          <a:p>
            <a:pPr>
              <a:buNone/>
            </a:pP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 Huyết tương kết tủa lạnh (c</a:t>
            </a:r>
            <a:r>
              <a:rPr lang="en-US" sz="1800" dirty="0">
                <a:latin typeface="Times New Roman" pitchFamily="18" charset="0"/>
                <a:cs typeface="Times New Roman" pitchFamily="18" charset="0"/>
              </a:rPr>
              <a:t>r</a:t>
            </a:r>
            <a:r>
              <a:rPr lang="vi-VN" sz="1800" dirty="0">
                <a:latin typeface="Times New Roman" pitchFamily="18" charset="0"/>
                <a:cs typeface="Times New Roman" pitchFamily="18" charset="0"/>
              </a:rPr>
              <a:t>yoprecipitate) 40 đv/kg. </a:t>
            </a:r>
            <a:endParaRPr lang="en-US" sz="1800" dirty="0">
              <a:latin typeface="Times New Roman" pitchFamily="18" charset="0"/>
              <a:cs typeface="Times New Roman" pitchFamily="18" charset="0"/>
            </a:endParaRPr>
          </a:p>
          <a:p>
            <a:pPr>
              <a:buNone/>
            </a:pP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 Huyết tương tươi 15 – 20mg/kg. </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 Máu tươi toàn phần nếu kèm theo có thiếu máu, 20 – 30ml/kg. </a:t>
            </a:r>
            <a:endParaRPr lang="en-US" sz="1800" dirty="0">
              <a:latin typeface="Times New Roman" pitchFamily="18" charset="0"/>
              <a:cs typeface="Times New Roman" pitchFamily="18" charset="0"/>
            </a:endParaRPr>
          </a:p>
          <a:p>
            <a:pPr>
              <a:buNone/>
            </a:pP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 Chế phẩm PPSB, bao gồm các yếu tố II, VII, X và IX đối với Hemophilia B 1 – 2 ml/kg hay 20 đv/kg. </a:t>
            </a:r>
            <a:endParaRPr lang="en-US" sz="1800" dirty="0">
              <a:latin typeface="Times New Roman" pitchFamily="18" charset="0"/>
              <a:cs typeface="Times New Roman" pitchFamily="18" charset="0"/>
            </a:endParaRPr>
          </a:p>
          <a:p>
            <a:r>
              <a:rPr lang="vi-VN" sz="1800" dirty="0">
                <a:latin typeface="Times New Roman" pitchFamily="18" charset="0"/>
                <a:cs typeface="Times New Roman" pitchFamily="18" charset="0"/>
              </a:rPr>
              <a:t>‒ Cầm máu tại chỗ bằng băng ép chặt, đắp thromin hay fibrin vào chỗ chảy máu. </a:t>
            </a:r>
            <a:endParaRPr lang="en-US" sz="1800" dirty="0">
              <a:latin typeface="Times New Roman" pitchFamily="18" charset="0"/>
              <a:cs typeface="Times New Roman" pitchFamily="18" charset="0"/>
            </a:endParaRPr>
          </a:p>
          <a:p>
            <a:r>
              <a:rPr lang="vi-VN" sz="1800" dirty="0">
                <a:latin typeface="Times New Roman" pitchFamily="18" charset="0"/>
                <a:cs typeface="Times New Roman" pitchFamily="18" charset="0"/>
              </a:rPr>
              <a:t>‒ Khi có chảy máu khớp cần cố định khớp ở tư thế cơ năng ít ngày cho thuốc giảm đau sau đó kết hợp với điều trị vật lí, phục hồi chức năng.</a:t>
            </a:r>
            <a:endParaRPr lang="en-US" sz="1800" dirty="0">
              <a:latin typeface="Times New Roman" pitchFamily="18" charset="0"/>
              <a:cs typeface="Times New Roman" pitchFamily="18" charset="0"/>
            </a:endParaRPr>
          </a:p>
        </p:txBody>
      </p:sp>
      <p:pic>
        <p:nvPicPr>
          <p:cNvPr id="7170" name="Picture 2" descr="Kết quả hình ảnh cho cryoprecipitate"/>
          <p:cNvPicPr>
            <a:picLocks noChangeAspect="1" noChangeArrowheads="1"/>
          </p:cNvPicPr>
          <p:nvPr/>
        </p:nvPicPr>
        <p:blipFill>
          <a:blip r:embed="rId2"/>
          <a:srcRect/>
          <a:stretch>
            <a:fillRect/>
          </a:stretch>
        </p:blipFill>
        <p:spPr bwMode="auto">
          <a:xfrm>
            <a:off x="5030912" y="457200"/>
            <a:ext cx="3579688" cy="2286000"/>
          </a:xfrm>
          <a:prstGeom prst="rect">
            <a:avLst/>
          </a:prstGeom>
          <a:noFill/>
        </p:spPr>
      </p:pic>
      <p:pic>
        <p:nvPicPr>
          <p:cNvPr id="4" name="Picture 2" descr="Kết quả hình ảnh cho Vinphyton"/>
          <p:cNvPicPr>
            <a:picLocks noChangeAspect="1" noChangeArrowheads="1"/>
          </p:cNvPicPr>
          <p:nvPr/>
        </p:nvPicPr>
        <p:blipFill>
          <a:blip r:embed="rId3"/>
          <a:srcRect/>
          <a:stretch>
            <a:fillRect/>
          </a:stretch>
        </p:blipFill>
        <p:spPr bwMode="auto">
          <a:xfrm>
            <a:off x="4686414" y="2819400"/>
            <a:ext cx="4347747" cy="2895600"/>
          </a:xfrm>
          <a:prstGeom prst="rect">
            <a:avLst/>
          </a:prstGeom>
          <a:noFill/>
        </p:spPr>
      </p:pic>
      <p:sp>
        <p:nvSpPr>
          <p:cNvPr id="7" name="TextBox 6"/>
          <p:cNvSpPr txBox="1"/>
          <p:nvPr/>
        </p:nvSpPr>
        <p:spPr>
          <a:xfrm>
            <a:off x="6477000" y="5638800"/>
            <a:ext cx="172354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2 058 đ / 1 </a:t>
            </a:r>
            <a:r>
              <a:rPr lang="en-US" dirty="0" err="1" smtClean="0"/>
              <a:t>ống</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429</TotalTime>
  <Words>1610</Words>
  <Application>Microsoft Office PowerPoint</Application>
  <PresentationFormat>On-screen Show (4:3)</PresentationFormat>
  <Paragraphs>199</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Clarity</vt:lpstr>
      <vt:lpstr>Xuất huyết</vt:lpstr>
      <vt:lpstr>1. Hội chứng xuất huyết</vt:lpstr>
      <vt:lpstr>Slide 3</vt:lpstr>
      <vt:lpstr>Slide 4</vt:lpstr>
      <vt:lpstr>Slide 5</vt:lpstr>
      <vt:lpstr>Slide 6</vt:lpstr>
      <vt:lpstr>Slide 7</vt:lpstr>
      <vt:lpstr>Slide 8</vt:lpstr>
      <vt:lpstr>3.2 Điều trị</vt:lpstr>
      <vt:lpstr>4. Thiếu vitamin K (Vitamin K Deficiency Disorders) </vt:lpstr>
      <vt:lpstr>5. Bệnh Schonlein Henoch</vt:lpstr>
      <vt:lpstr>5.1 Triệu chứng</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52</cp:revision>
  <dcterms:created xsi:type="dcterms:W3CDTF">2017-02-25T15:33:59Z</dcterms:created>
  <dcterms:modified xsi:type="dcterms:W3CDTF">2017-03-20T07:18:32Z</dcterms:modified>
</cp:coreProperties>
</file>