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7"/>
  </p:notesMasterIdLst>
  <p:sldIdLst>
    <p:sldId id="263" r:id="rId2"/>
    <p:sldId id="264" r:id="rId3"/>
    <p:sldId id="265" r:id="rId4"/>
    <p:sldId id="266" r:id="rId5"/>
    <p:sldId id="267" r:id="rId6"/>
    <p:sldId id="268" r:id="rId7"/>
    <p:sldId id="269" r:id="rId8"/>
    <p:sldId id="271" r:id="rId9"/>
    <p:sldId id="270" r:id="rId10"/>
    <p:sldId id="257" r:id="rId11"/>
    <p:sldId id="258" r:id="rId12"/>
    <p:sldId id="259" r:id="rId13"/>
    <p:sldId id="260" r:id="rId14"/>
    <p:sldId id="261" r:id="rId15"/>
    <p:sldId id="262"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3" d="100"/>
          <a:sy n="73" d="100"/>
        </p:scale>
        <p:origin x="-1284"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002D1F-B473-4850-9BE4-CC2FAC55ECE2}" type="datetimeFigureOut">
              <a:rPr lang="en-US" smtClean="0"/>
              <a:t>4/10/2017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4C94C-F6CE-4989-ABBA-CF1AC950954D}" type="slidenum">
              <a:rPr lang="en-US" smtClean="0"/>
              <a:t>‹#›</a:t>
            </a:fld>
            <a:endParaRPr lang="en-US"/>
          </a:p>
        </p:txBody>
      </p:sp>
    </p:spTree>
    <p:extLst>
      <p:ext uri="{BB962C8B-B14F-4D97-AF65-F5344CB8AC3E}">
        <p14:creationId xmlns:p14="http://schemas.microsoft.com/office/powerpoint/2010/main" val="106054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60A491-F4F7-4533-8701-33745A182807}"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A9FAD-A1D1-4A6B-AAFF-0E6716F233C1}"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0A491-F4F7-4533-8701-33745A182807}"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A9FAD-A1D1-4A6B-AAFF-0E6716F233C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0A491-F4F7-4533-8701-33745A182807}"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A9FAD-A1D1-4A6B-AAFF-0E6716F233C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0A491-F4F7-4533-8701-33745A182807}"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A9FAD-A1D1-4A6B-AAFF-0E6716F233C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0A491-F4F7-4533-8701-33745A182807}" type="datetimeFigureOut">
              <a:rPr lang="en-US" smtClean="0"/>
              <a:t>4/10/2017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9A9FAD-A1D1-4A6B-AAFF-0E6716F233C1}"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60A491-F4F7-4533-8701-33745A182807}"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A9FAD-A1D1-4A6B-AAFF-0E6716F233C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0A491-F4F7-4533-8701-33745A182807}" type="datetimeFigureOut">
              <a:rPr lang="en-US" smtClean="0"/>
              <a:t>4/10/2017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9A9FAD-A1D1-4A6B-AAFF-0E6716F233C1}"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60A491-F4F7-4533-8701-33745A182807}" type="datetimeFigureOut">
              <a:rPr lang="en-US" smtClean="0"/>
              <a:t>4/10/2017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9A9FAD-A1D1-4A6B-AAFF-0E6716F233C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0A491-F4F7-4533-8701-33745A182807}" type="datetimeFigureOut">
              <a:rPr lang="en-US" smtClean="0"/>
              <a:t>4/10/2017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9A9FAD-A1D1-4A6B-AAFF-0E6716F233C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0A491-F4F7-4533-8701-33745A182807}"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A9FAD-A1D1-4A6B-AAFF-0E6716F233C1}"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0A491-F4F7-4533-8701-33745A182807}" type="datetimeFigureOut">
              <a:rPr lang="en-US" smtClean="0"/>
              <a:t>4/10/2017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9A9FAD-A1D1-4A6B-AAFF-0E6716F233C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2860A491-F4F7-4533-8701-33745A182807}" type="datetimeFigureOut">
              <a:rPr lang="en-US" smtClean="0"/>
              <a:t>4/10/2017</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E59A9FAD-A1D1-4A6B-AAFF-0E6716F233C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jpg"/></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vi-VN" sz="2000" dirty="0" smtClean="0"/>
              <a:t>TRƯỜNG ĐẠI HỌC DUY TÂN</a:t>
            </a:r>
            <a:br>
              <a:rPr lang="vi-VN" sz="2000" dirty="0" smtClean="0"/>
            </a:br>
            <a:r>
              <a:rPr lang="vi-VN" sz="2000" dirty="0" smtClean="0"/>
              <a:t>KHOA DƯỢC</a:t>
            </a:r>
            <a:endParaRPr lang="vi-VN" sz="2000" dirty="0"/>
          </a:p>
        </p:txBody>
      </p:sp>
      <p:sp>
        <p:nvSpPr>
          <p:cNvPr id="3" name="Content Placeholder 2"/>
          <p:cNvSpPr>
            <a:spLocks noGrp="1"/>
          </p:cNvSpPr>
          <p:nvPr>
            <p:ph idx="1"/>
          </p:nvPr>
        </p:nvSpPr>
        <p:spPr>
          <a:xfrm>
            <a:off x="4800600" y="4191000"/>
            <a:ext cx="3810000" cy="2438400"/>
          </a:xfrm>
        </p:spPr>
        <p:txBody>
          <a:bodyPr>
            <a:normAutofit/>
          </a:bodyPr>
          <a:lstStyle/>
          <a:p>
            <a:pPr marL="0" indent="0">
              <a:buNone/>
            </a:pPr>
            <a:r>
              <a:rPr lang="vi-VN" sz="2000" i="1" dirty="0" smtClean="0">
                <a:solidFill>
                  <a:schemeClr val="bg1"/>
                </a:solidFill>
                <a:latin typeface="Times New Roman" pitchFamily="18" charset="0"/>
                <a:cs typeface="Times New Roman" pitchFamily="18" charset="0"/>
              </a:rPr>
              <a:t>Nhóm 2.</a:t>
            </a:r>
          </a:p>
          <a:p>
            <a:pPr marL="0" indent="0">
              <a:buNone/>
            </a:pPr>
            <a:r>
              <a:rPr lang="vi-VN" sz="2000" dirty="0" smtClean="0">
                <a:solidFill>
                  <a:schemeClr val="bg1"/>
                </a:solidFill>
                <a:latin typeface="Times New Roman" pitchFamily="18" charset="0"/>
                <a:cs typeface="Times New Roman" pitchFamily="18" charset="0"/>
              </a:rPr>
              <a:t>1</a:t>
            </a:r>
            <a:r>
              <a:rPr lang="vi-VN" sz="2000" dirty="0">
                <a:solidFill>
                  <a:schemeClr val="bg1"/>
                </a:solidFill>
                <a:latin typeface="Times New Roman" pitchFamily="18" charset="0"/>
                <a:cs typeface="Times New Roman" pitchFamily="18" charset="0"/>
              </a:rPr>
              <a:t>. Nguyễn Quốc Huy</a:t>
            </a:r>
          </a:p>
          <a:p>
            <a:pPr marL="0" indent="0">
              <a:buNone/>
            </a:pPr>
            <a:r>
              <a:rPr lang="vi-VN" sz="2000" dirty="0">
                <a:solidFill>
                  <a:schemeClr val="bg1"/>
                </a:solidFill>
                <a:latin typeface="Times New Roman" pitchFamily="18" charset="0"/>
                <a:cs typeface="Times New Roman" pitchFamily="18" charset="0"/>
              </a:rPr>
              <a:t>2. Vũ Thị Mỹ Yên</a:t>
            </a:r>
          </a:p>
          <a:p>
            <a:pPr marL="0" indent="0">
              <a:buNone/>
            </a:pPr>
            <a:r>
              <a:rPr lang="vi-VN" sz="2000" dirty="0">
                <a:solidFill>
                  <a:schemeClr val="bg1"/>
                </a:solidFill>
                <a:latin typeface="Times New Roman" pitchFamily="18" charset="0"/>
                <a:cs typeface="Times New Roman" pitchFamily="18" charset="0"/>
              </a:rPr>
              <a:t>3. Nguyễn Thị Quỳnh Trang</a:t>
            </a:r>
          </a:p>
          <a:p>
            <a:pPr marL="0" indent="0">
              <a:buNone/>
            </a:pPr>
            <a:r>
              <a:rPr lang="vi-VN" sz="2000" dirty="0">
                <a:solidFill>
                  <a:schemeClr val="bg1"/>
                </a:solidFill>
                <a:latin typeface="Times New Roman" pitchFamily="18" charset="0"/>
                <a:cs typeface="Times New Roman" pitchFamily="18" charset="0"/>
              </a:rPr>
              <a:t>4. Phan Thị Hoài Thu</a:t>
            </a:r>
          </a:p>
          <a:p>
            <a:pPr marL="0" indent="0">
              <a:buNone/>
            </a:pPr>
            <a:r>
              <a:rPr lang="vi-VN" sz="2000" dirty="0">
                <a:solidFill>
                  <a:schemeClr val="bg1"/>
                </a:solidFill>
                <a:latin typeface="Times New Roman" pitchFamily="18" charset="0"/>
                <a:cs typeface="Times New Roman" pitchFamily="18" charset="0"/>
              </a:rPr>
              <a:t>5. Nguyễn Thị Diệu Hằng</a:t>
            </a:r>
          </a:p>
          <a:p>
            <a:pPr marL="0" indent="0">
              <a:buNone/>
            </a:pPr>
            <a:endParaRPr lang="vi-VN" sz="2000" dirty="0">
              <a:solidFill>
                <a:schemeClr val="bg1"/>
              </a:solidFill>
              <a:latin typeface="Times New Roman" pitchFamily="18" charset="0"/>
              <a:cs typeface="Times New Roman" pitchFamily="18" charset="0"/>
            </a:endParaRPr>
          </a:p>
        </p:txBody>
      </p:sp>
      <p:sp>
        <p:nvSpPr>
          <p:cNvPr id="4" name="TextBox 3"/>
          <p:cNvSpPr txBox="1"/>
          <p:nvPr/>
        </p:nvSpPr>
        <p:spPr>
          <a:xfrm>
            <a:off x="182227" y="1676400"/>
            <a:ext cx="8868839" cy="1477328"/>
          </a:xfrm>
          <a:prstGeom prst="rect">
            <a:avLst/>
          </a:prstGeom>
          <a:noFill/>
        </p:spPr>
        <p:txBody>
          <a:bodyPr wrap="none" rtlCol="0">
            <a:spAutoFit/>
          </a:bodyPr>
          <a:lstStyle/>
          <a:p>
            <a:pPr algn="ctr"/>
            <a:r>
              <a:rPr lang="vi-VN" sz="4500" b="1" dirty="0" smtClean="0">
                <a:solidFill>
                  <a:schemeClr val="bg1"/>
                </a:solidFill>
                <a:latin typeface="Times New Roman" pitchFamily="18" charset="0"/>
                <a:cs typeface="Times New Roman" pitchFamily="18" charset="0"/>
              </a:rPr>
              <a:t>UNG THƯ </a:t>
            </a:r>
          </a:p>
          <a:p>
            <a:pPr algn="ctr"/>
            <a:r>
              <a:rPr lang="vi-VN" sz="4500" b="1" dirty="0" smtClean="0">
                <a:solidFill>
                  <a:schemeClr val="bg1"/>
                </a:solidFill>
                <a:latin typeface="Times New Roman" pitchFamily="18" charset="0"/>
                <a:cs typeface="Times New Roman" pitchFamily="18" charset="0"/>
              </a:rPr>
              <a:t>VÀ THUỐC ĐIỀU TRỊ UNG THƯ</a:t>
            </a:r>
            <a:endParaRPr lang="vi-VN" sz="45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419470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781800"/>
          </a:xfrm>
        </p:spPr>
        <p:txBody>
          <a:bodyPr>
            <a:noAutofit/>
          </a:bodyPr>
          <a:lstStyle/>
          <a:p>
            <a:pPr marL="0" indent="0">
              <a:buNone/>
            </a:pPr>
            <a:r>
              <a:rPr lang="vi-VN" sz="1800" b="1" dirty="0" smtClean="0">
                <a:latin typeface="Times New Roman" pitchFamily="18" charset="0"/>
                <a:cs typeface="Times New Roman" pitchFamily="18" charset="0"/>
              </a:rPr>
              <a:t>2.2.5 Hormon &amp; enzym (nhóm không gây độc tế bào):</a:t>
            </a:r>
            <a:endParaRPr lang="en-US" sz="1800" b="1"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Một số hormon khi tăng cao sẽ làm phát triển ung thư – dùng các chất chống lại sự tăng hormon đó gọi là ‘’liệu pháp hormon trị ung thư’’; </a:t>
            </a:r>
          </a:p>
          <a:p>
            <a:pPr marL="0" indent="0">
              <a:buNone/>
            </a:pPr>
            <a:r>
              <a:rPr lang="vi-VN" sz="1800" dirty="0" smtClean="0">
                <a:latin typeface="Times New Roman" pitchFamily="18" charset="0"/>
                <a:cs typeface="Times New Roman" pitchFamily="18" charset="0"/>
              </a:rPr>
              <a:t>‒ Các androgen: fluoxymesterol, testosterol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Các chất kháng thượng thận: aminoglutethimid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Các chất kháng androgen: flutamid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Các chất kháng estrogen: diethylstilbestrol (DES); ethinyl estradiol</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Các progestin: megestrol ‒ Các chất tương tự LH, RH: leuprolid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Chất ức chế aromatase: Anastrozole</a:t>
            </a: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b="1" dirty="0">
              <a:latin typeface="Times New Roman" pitchFamily="18" charset="0"/>
              <a:cs typeface="Times New Roman" pitchFamily="18" charset="0"/>
            </a:endParaRPr>
          </a:p>
          <a:p>
            <a:pPr marL="0" indent="0">
              <a:buNone/>
            </a:pPr>
            <a:r>
              <a:rPr lang="vi-VN" sz="1800" b="1" dirty="0" smtClean="0">
                <a:latin typeface="Times New Roman" pitchFamily="18" charset="0"/>
                <a:cs typeface="Times New Roman" pitchFamily="18" charset="0"/>
              </a:rPr>
              <a:t>2.2.6 Các chất biến đổi đáp ứng miễn dịch (nhóm không gây độc tế bào): </a:t>
            </a:r>
            <a:endParaRPr lang="en-US" sz="1800" b="1"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Các thuốc này thúc đẩy sự trưởng thành của tế bào T từ các lympho bào ở máu ngoại vi, làm tăng interferon (alpha, gama), inteulekin-2 và 3 tăng số thụ thể lymphokin trên tế bào T dùng trong ung thư biểu mô tế bào gan nguyên phát, ung thư phổi không phải tế bào nhỏ, u tế bào hắc tố</a:t>
            </a:r>
            <a:r>
              <a:rPr lang="en-US" sz="1800" dirty="0" smtClean="0">
                <a:latin typeface="Times New Roman" pitchFamily="18" charset="0"/>
                <a:cs typeface="Times New Roman" pitchFamily="18" charset="0"/>
              </a:rPr>
              <a:t>. </a:t>
            </a:r>
          </a:p>
          <a:p>
            <a:pPr marL="0" indent="0">
              <a:buNone/>
            </a:pP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Các</a:t>
            </a:r>
            <a:r>
              <a:rPr lang="en-US" sz="1800" dirty="0" smtClean="0">
                <a:latin typeface="Times New Roman" pitchFamily="18" charset="0"/>
                <a:cs typeface="Times New Roman" pitchFamily="18" charset="0"/>
              </a:rPr>
              <a:t> interferon: </a:t>
            </a:r>
            <a:r>
              <a:rPr lang="en-US" sz="1800" dirty="0" err="1" smtClean="0">
                <a:latin typeface="Times New Roman" pitchFamily="18" charset="0"/>
                <a:cs typeface="Times New Roman" pitchFamily="18" charset="0"/>
              </a:rPr>
              <a:t>interfero</a:t>
            </a:r>
            <a:r>
              <a:rPr lang="en-US" sz="1800" dirty="0" smtClean="0">
                <a:latin typeface="Times New Roman" pitchFamily="18" charset="0"/>
                <a:cs typeface="Times New Roman" pitchFamily="18" charset="0"/>
              </a:rPr>
              <a:t>-alpha; interferon-beta, interferon-gamma.</a:t>
            </a: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273066"/>
            <a:ext cx="2286000" cy="14287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018" y="2415453"/>
            <a:ext cx="1737495" cy="238831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45925" y="2822570"/>
            <a:ext cx="1600200" cy="19812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2717" y="3200400"/>
            <a:ext cx="2433694" cy="1519238"/>
          </a:xfrm>
          <a:prstGeom prst="rect">
            <a:avLst/>
          </a:prstGeom>
        </p:spPr>
      </p:pic>
    </p:spTree>
    <p:extLst>
      <p:ext uri="{BB962C8B-B14F-4D97-AF65-F5344CB8AC3E}">
        <p14:creationId xmlns:p14="http://schemas.microsoft.com/office/powerpoint/2010/main" val="39360846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839200" cy="6629400"/>
          </a:xfrm>
        </p:spPr>
        <p:txBody>
          <a:bodyPr>
            <a:normAutofit fontScale="92500" lnSpcReduction="20000"/>
          </a:bodyPr>
          <a:lstStyle/>
          <a:p>
            <a:pPr marL="0" indent="0">
              <a:buNone/>
            </a:pP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Các interleukin: aldesleukin (IL-2)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BCG (Dacillus Calmette Guerin)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Levamisole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Các yếu tố kích thích: filgrastim, sargramostim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Các kháng thể đơn dòng (được FDA phê duyệt): Rituximab (B-cell lymphoma); Trastuzumab (ung thư vú); Gemtuzumab (AML); Aletuzumab (CLL); Bevacizumab, Cetuximab (K đại trực tràng). </a:t>
            </a: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p>
          <a:p>
            <a:pPr marL="0" indent="0">
              <a:buNone/>
            </a:pPr>
            <a:endParaRPr lang="en-US" sz="1800" dirty="0">
              <a:latin typeface="Times New Roman" pitchFamily="18" charset="0"/>
              <a:cs typeface="Times New Roman" pitchFamily="18" charset="0"/>
            </a:endParaRPr>
          </a:p>
          <a:p>
            <a:pPr marL="0" indent="0">
              <a:buNone/>
            </a:pPr>
            <a:endParaRPr lang="vi-VN" sz="2200" b="1" dirty="0" smtClean="0">
              <a:latin typeface="Times New Roman" pitchFamily="18" charset="0"/>
              <a:cs typeface="Times New Roman" pitchFamily="18" charset="0"/>
            </a:endParaRPr>
          </a:p>
          <a:p>
            <a:pPr marL="0" indent="0">
              <a:buNone/>
            </a:pPr>
            <a:r>
              <a:rPr lang="vi-VN" sz="2200" b="1" dirty="0" smtClean="0">
                <a:latin typeface="Times New Roman" pitchFamily="18" charset="0"/>
                <a:cs typeface="Times New Roman" pitchFamily="18" charset="0"/>
              </a:rPr>
              <a:t>2.2.7 Nhóm thuốc mới nhằm tới phân tử đích làm chết &amp; kìm chế sự phát triển lan tỏa ung thư:</a:t>
            </a:r>
            <a:r>
              <a:rPr lang="vi-V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a:buFontTx/>
              <a:buChar char="-"/>
            </a:pPr>
            <a:r>
              <a:rPr lang="vi-VN" sz="1800" dirty="0" smtClean="0">
                <a:latin typeface="Times New Roman" pitchFamily="18" charset="0"/>
                <a:cs typeface="Times New Roman" pitchFamily="18" charset="0"/>
              </a:rPr>
              <a:t>Cuối TK XX, các nhà khoa học đã biết được một số ‘phân tử đặc hiệu’ quyết định sự dẫn truyền tín hiệu tăng trưởng, sinh mạch, điều hòa chu trình lập và chết theo lập trình của tế bào ung thư, coi các phân tử này như một cái ‘đích’. Tấn công vào ‘đích’ này thì có thể ngăn chặn hoặc loại trừ được ung thư: Erlotinib Tablets (Tecxavar) điều trị ung thư phổi và ung thư tuyến ức phục nữ, đặc biệt với bệnh nhân ung thư phổi di căn não; Gefitinib Tablets IP (Iressa) điều trị ung thư phổi tế bào không nhỏ và ung thư tuyến ức phụ nữ; Sorafenib Tablets (Nexavar) chữa ung thư gan nguyên phát và ung thư thận, u hắc sắc tố; Imatinib Capsules IP (Gleevec) Chuyên điều trị ung thư dạ dày - ruột GIST , ung thư máu dòng tủy mãn tính, CML. </a:t>
            </a:r>
            <a:endParaRPr lang="en-US" sz="1800" dirty="0" smtClean="0">
              <a:latin typeface="Times New Roman" pitchFamily="18" charset="0"/>
              <a:cs typeface="Times New Roman" pitchFamily="18" charset="0"/>
            </a:endParaRPr>
          </a:p>
          <a:p>
            <a:pPr>
              <a:buFontTx/>
              <a:buChar char="-"/>
            </a:pP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504" y="304800"/>
            <a:ext cx="3124200" cy="13906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2438400"/>
            <a:ext cx="2209800" cy="1676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0075" y="2437410"/>
            <a:ext cx="3100959" cy="1657350"/>
          </a:xfrm>
          <a:prstGeom prst="rect">
            <a:avLst/>
          </a:prstGeom>
        </p:spPr>
      </p:pic>
    </p:spTree>
    <p:extLst>
      <p:ext uri="{BB962C8B-B14F-4D97-AF65-F5344CB8AC3E}">
        <p14:creationId xmlns:p14="http://schemas.microsoft.com/office/powerpoint/2010/main" val="37635047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pPr marL="0" indent="0">
              <a:buNone/>
            </a:pPr>
            <a:endParaRPr lang="vi-VN"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Nhóm ức chế sinh mạch: khối u tự hình thành ra mạch máu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chuyên chở các chất nuôi dưỡng đến gọi là sinh mạch. Thuốc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ức chế sinh mạch mới làm cho khối u bị ‘bỏ đói’ không phát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triển được, gồm: angiostatin, endostatin.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Nhóm kháng di căn: Các tế bào ung thư lan tràn vào máu di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căn ra các vùng; dùng các enzym ngăn chặn bằng cách bịt các</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lỗ ở thành mao mạch sẽ chống được di căn. </a:t>
            </a: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p>
          <a:p>
            <a:pPr marL="0" indent="0">
              <a:buNone/>
            </a:pPr>
            <a:endParaRPr lang="en-US" sz="1800" dirty="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p>
          <a:p>
            <a:pPr marL="0" indent="0">
              <a:buNone/>
            </a:pPr>
            <a:r>
              <a:rPr lang="en-US" sz="1800" dirty="0">
                <a:latin typeface="Times New Roman" pitchFamily="18" charset="0"/>
                <a:cs typeface="Times New Roman" pitchFamily="18" charset="0"/>
              </a:rPr>
              <a:t> </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Erlotinib</a:t>
            </a:r>
            <a:r>
              <a:rPr lang="en-US" sz="1800" dirty="0" smtClean="0">
                <a:latin typeface="Times New Roman" pitchFamily="18" charset="0"/>
                <a:cs typeface="Times New Roman" pitchFamily="18" charset="0"/>
              </a:rPr>
              <a:t> 100mg:                   </a:t>
            </a:r>
            <a:r>
              <a:rPr lang="en-US" sz="1800" dirty="0" err="1" smtClean="0">
                <a:latin typeface="Times New Roman" pitchFamily="18" charset="0"/>
                <a:cs typeface="Times New Roman" pitchFamily="18" charset="0"/>
              </a:rPr>
              <a:t>Sorafenib</a:t>
            </a:r>
            <a:r>
              <a:rPr lang="en-US" sz="1800" dirty="0" smtClean="0">
                <a:latin typeface="Times New Roman" pitchFamily="18" charset="0"/>
                <a:cs typeface="Times New Roman" pitchFamily="18" charset="0"/>
              </a:rPr>
              <a:t> 200mg:                   </a:t>
            </a:r>
            <a:r>
              <a:rPr lang="en-US" sz="1800" dirty="0" err="1" smtClean="0">
                <a:latin typeface="Times New Roman" pitchFamily="18" charset="0"/>
                <a:cs typeface="Times New Roman" pitchFamily="18" charset="0"/>
              </a:rPr>
              <a:t>Paclotaxel</a:t>
            </a:r>
            <a:r>
              <a:rPr lang="en-US" sz="1800" dirty="0" smtClean="0">
                <a:latin typeface="Times New Roman" pitchFamily="18" charset="0"/>
                <a:cs typeface="Times New Roman" pitchFamily="18" charset="0"/>
              </a:rPr>
              <a:t> 100-300mg: </a:t>
            </a:r>
            <a:r>
              <a:rPr lang="en-US" sz="1800" dirty="0" err="1" smtClean="0">
                <a:latin typeface="Times New Roman" pitchFamily="18" charset="0"/>
                <a:cs typeface="Times New Roman" pitchFamily="18" charset="0"/>
              </a:rPr>
              <a:t>angiostatin</a:t>
            </a:r>
            <a:r>
              <a:rPr lang="en-US" sz="1800" dirty="0" smtClean="0">
                <a:latin typeface="Times New Roman" pitchFamily="18" charset="0"/>
                <a:cs typeface="Times New Roman" pitchFamily="18" charset="0"/>
              </a:rPr>
              <a:t>, </a:t>
            </a:r>
          </a:p>
          <a:p>
            <a:pPr marL="0" indent="0">
              <a:buNone/>
            </a:pPr>
            <a:r>
              <a:rPr lang="en-US" sz="1800" dirty="0" smtClean="0">
                <a:latin typeface="Times New Roman" pitchFamily="18" charset="0"/>
                <a:cs typeface="Times New Roman" pitchFamily="18" charset="0"/>
              </a:rPr>
              <a:t>     650.00 - 900.000                     1.000.000                               </a:t>
            </a:r>
            <a:r>
              <a:rPr lang="en-US" sz="1800" dirty="0" err="1" smtClean="0">
                <a:latin typeface="Times New Roman" pitchFamily="18" charset="0"/>
                <a:cs typeface="Times New Roman" pitchFamily="18" charset="0"/>
              </a:rPr>
              <a:t>endostatin</a:t>
            </a:r>
            <a:r>
              <a:rPr lang="en-US" sz="1800" dirty="0" smtClean="0">
                <a:latin typeface="Times New Roman" pitchFamily="18" charset="0"/>
                <a:cs typeface="Times New Roman" pitchFamily="18" charset="0"/>
              </a:rPr>
              <a:t> 1.500.000 – 5.000.000 </a:t>
            </a:r>
          </a:p>
          <a:p>
            <a:pPr marL="0" indent="0">
              <a:buNone/>
            </a:pPr>
            <a:r>
              <a:rPr lang="vi-VN" sz="1800" b="1" dirty="0" smtClean="0">
                <a:latin typeface="Times New Roman" pitchFamily="18" charset="0"/>
                <a:cs typeface="Times New Roman" pitchFamily="18" charset="0"/>
              </a:rPr>
              <a:t>Ứng dụng thực tế ~ trong ung thư phổi: </a:t>
            </a:r>
            <a:endParaRPr lang="en-US" sz="1800" b="1"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Hai loại chính là ung thư phổi tế bào nhỏ (SCLC ~ khoảng 20 %) và ung thư phổi không phải tế bào nhỏ (NSCLC ~ khoảng 80%). Triệu chứng phổ biến nhất: ho (bao gồm cả ho ra máu), sụt cân, khó thở, và đau ngực.</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Ta có thể kiểm tra đột biến gen để sử dụng thuốc điều trị nhắm đích, chúng ta hoàn toàn có thể kiểm tra gen đột biết trên từng cá thể ung thư phổi. </a:t>
            </a: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9344" y="304800"/>
            <a:ext cx="3276600" cy="2286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72344" y="2780964"/>
            <a:ext cx="2133600" cy="1414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90800" y="2582048"/>
            <a:ext cx="2859600" cy="167640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4539" y="2780964"/>
            <a:ext cx="1857375" cy="1548352"/>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8211" y="2582048"/>
            <a:ext cx="2309813" cy="1680514"/>
          </a:xfrm>
          <a:prstGeom prst="rect">
            <a:avLst/>
          </a:prstGeom>
        </p:spPr>
      </p:pic>
    </p:spTree>
    <p:extLst>
      <p:ext uri="{BB962C8B-B14F-4D97-AF65-F5344CB8AC3E}">
        <p14:creationId xmlns:p14="http://schemas.microsoft.com/office/powerpoint/2010/main" val="5036509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r>
              <a:rPr lang="vi-VN" sz="1800" dirty="0" smtClean="0">
                <a:latin typeface="Times New Roman" pitchFamily="18" charset="0"/>
                <a:cs typeface="Times New Roman" pitchFamily="18" charset="0"/>
              </a:rPr>
              <a:t>‒ Với loại khối u gen EGFR: dùng thuốc Gefitinib, Erlotinib hoặc Afatinib hoặc với loại khối u có gen ALK: dùng thuốc Crizotinib. </a:t>
            </a:r>
            <a:r>
              <a:rPr lang="en-US" sz="1800" dirty="0" smtClean="0">
                <a:latin typeface="Times New Roman" pitchFamily="18" charset="0"/>
                <a:cs typeface="Times New Roman" pitchFamily="18" charset="0"/>
              </a:rPr>
              <a:t>T</a:t>
            </a:r>
            <a:r>
              <a:rPr lang="vi-VN" sz="1800" dirty="0" smtClean="0">
                <a:latin typeface="Times New Roman" pitchFamily="18" charset="0"/>
                <a:cs typeface="Times New Roman" pitchFamily="18" charset="0"/>
              </a:rPr>
              <a:t>huốc ức chế EGFR (Erlotinib:Tarceva; Gefitinib: Iressa) và ức chế phát triển mạch máu (Bevacizumab: Avastin) được chỉ định cho điều trị ung thư không tế bào nhỏ giai đoạn muộn</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Phương pháp điều trị bằng Erlotinib, Gefitinib được áp dụng cho những bệnh nhân ung thư phổi không tế bào nhỏ có đột biến hoạt hóa EGFR, bệnh nhân không đủ thể lực để hóa trị hay có chỉ số tổng trạng cơ thế chức năng hoạt động kém.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Khi người bệnh có xét nghiệm EGFR dương tính thì được chỉ định điều trị nhắm trúng đích với Erlotinib, Gefitinib . Việc điều trị bằng thuốc ức chế EGFR cũng giúp bệnh nhân tránh được nhiều tác dụng phụ;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Điều trị bằng thuốc ức chế EGFR đã được chứng minh hiệu quả trên cả thế giới khi kéo dài thời gian sống không bệnh tiến triển gấp hai đến ba lần so với hóa trị...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Erlotinib Tablets (Tecxavar): 150mg/viên, 1viên/ngày, uống trước bữa sáng Gefitinib Tablets IP (Iressa): 250mg/viên, 1viên/ngày, uống trước bữa sáng</a:t>
            </a: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endParaRPr lang="en-US" sz="1800" dirty="0" smtClean="0">
              <a:latin typeface="Times New Roman" pitchFamily="18" charset="0"/>
              <a:cs typeface="Times New Roman" pitchFamily="18" charset="0"/>
            </a:endParaRPr>
          </a:p>
          <a:p>
            <a:pPr marL="0" indent="0">
              <a:buNone/>
            </a:pPr>
            <a:endParaRPr lang="en-US" sz="1800" dirty="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3. ĐỘC TÍNH CỦA HÓA TRỊ LIỆU UNG THƯ</a:t>
            </a:r>
            <a:endParaRPr lang="en-US" sz="2000" b="1"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Các tác dụng phụ liên quan đến thuốc chống ung thư theo cơ chế gây độc tế bào: </a:t>
            </a:r>
            <a:endParaRPr lang="en-US" sz="1800"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3.1 Độc tính trên các tế bào sinh trưởng nhanh:</a:t>
            </a:r>
            <a:endParaRPr lang="en-US" sz="2000" b="1"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0548" y="4203034"/>
            <a:ext cx="2514600" cy="150265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4037581"/>
            <a:ext cx="3124200" cy="1752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9694" y="4203034"/>
            <a:ext cx="2286000" cy="1421695"/>
          </a:xfrm>
          <a:prstGeom prst="rect">
            <a:avLst/>
          </a:prstGeom>
        </p:spPr>
      </p:pic>
    </p:spTree>
    <p:extLst>
      <p:ext uri="{BB962C8B-B14F-4D97-AF65-F5344CB8AC3E}">
        <p14:creationId xmlns:p14="http://schemas.microsoft.com/office/powerpoint/2010/main" val="436611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781800"/>
          </a:xfrm>
        </p:spPr>
        <p:txBody>
          <a:bodyPr>
            <a:normAutofit/>
          </a:bodyPr>
          <a:lstStyle/>
          <a:p>
            <a:pPr marL="0" indent="0">
              <a:buNone/>
            </a:pPr>
            <a:r>
              <a:rPr lang="vi-VN" sz="1800" dirty="0" smtClean="0">
                <a:latin typeface="Times New Roman" pitchFamily="18" charset="0"/>
                <a:cs typeface="Times New Roman" pitchFamily="18" charset="0"/>
              </a:rPr>
              <a:t>‒ Suy tủy</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r</a:t>
            </a:r>
            <a:r>
              <a:rPr lang="vi-VN" sz="1800" dirty="0" smtClean="0">
                <a:latin typeface="Times New Roman" pitchFamily="18" charset="0"/>
                <a:cs typeface="Times New Roman" pitchFamily="18" charset="0"/>
              </a:rPr>
              <a:t>ụng tóc, thay đổi về da, móng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Viêm niêm mạch, tiêu chảy, buồn nôn và nôn</a:t>
            </a:r>
            <a:endParaRPr lang="en-US" sz="1800"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3.2 Loét miệng do tăng tiết acid </a:t>
            </a:r>
            <a:endParaRPr lang="en-US" sz="2000" b="1"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3.3 Phản ứng quá mẫn: </a:t>
            </a:r>
            <a:r>
              <a:rPr lang="vi-VN" sz="1800" dirty="0" smtClean="0">
                <a:latin typeface="Times New Roman" pitchFamily="18" charset="0"/>
                <a:cs typeface="Times New Roman" pitchFamily="18" charset="0"/>
              </a:rPr>
              <a:t>ví dụ với asparaginase </a:t>
            </a:r>
            <a:endParaRPr lang="en-US" sz="1800"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3.4 Độc tính trên các cơ quan đặc biệt các thuốc</a:t>
            </a:r>
            <a:r>
              <a:rPr lang="vi-V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Thận </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cisplatin; streptozocin</a:t>
            </a:r>
            <a:r>
              <a:rPr lang="en-US" sz="1800" dirty="0" smtClean="0">
                <a:latin typeface="Times New Roman" pitchFamily="18" charset="0"/>
                <a:cs typeface="Times New Roman" pitchFamily="18" charset="0"/>
              </a:rPr>
              <a:t>, t</a:t>
            </a:r>
            <a:r>
              <a:rPr lang="vi-VN" sz="1800" dirty="0" smtClean="0">
                <a:latin typeface="Times New Roman" pitchFamily="18" charset="0"/>
                <a:cs typeface="Times New Roman" pitchFamily="18" charset="0"/>
              </a:rPr>
              <a:t>hần kinh </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isofamid; paclitaxel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Độc trên phổi </a:t>
            </a: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bleomycin, busulfan</a:t>
            </a:r>
            <a:r>
              <a:rPr lang="en-US" sz="1800" dirty="0" smtClean="0">
                <a:latin typeface="Times New Roman" pitchFamily="18" charset="0"/>
                <a:cs typeface="Times New Roman" pitchFamily="18" charset="0"/>
              </a:rPr>
              <a:t>, đ</a:t>
            </a:r>
            <a:r>
              <a:rPr lang="vi-VN" sz="1800" dirty="0" smtClean="0">
                <a:latin typeface="Times New Roman" pitchFamily="18" charset="0"/>
                <a:cs typeface="Times New Roman" pitchFamily="18" charset="0"/>
              </a:rPr>
              <a:t>ộc trên tim </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anthracyclin, 5-FU</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 Độc trên gan </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asparaginase, busulfan</a:t>
            </a:r>
            <a:r>
              <a:rPr lang="en-US" sz="1800" dirty="0" smtClean="0">
                <a:latin typeface="Times New Roman" pitchFamily="18" charset="0"/>
                <a:cs typeface="Times New Roman" pitchFamily="18" charset="0"/>
              </a:rPr>
              <a:t>, t</a:t>
            </a:r>
            <a:r>
              <a:rPr lang="vi-VN" sz="1800" dirty="0" smtClean="0">
                <a:latin typeface="Times New Roman" pitchFamily="18" charset="0"/>
                <a:cs typeface="Times New Roman" pitchFamily="18" charset="0"/>
              </a:rPr>
              <a:t>hiếu máu, giảm bạch cầu, tiểu cầu</a:t>
            </a:r>
            <a:r>
              <a:rPr lang="en-US" sz="1800" dirty="0" smtClean="0">
                <a:latin typeface="Times New Roman" pitchFamily="18" charset="0"/>
                <a:cs typeface="Times New Roman" pitchFamily="18" charset="0"/>
              </a:rPr>
              <a:t>, r</a:t>
            </a:r>
            <a:r>
              <a:rPr lang="vi-VN" sz="1800" dirty="0" smtClean="0">
                <a:latin typeface="Times New Roman" pitchFamily="18" charset="0"/>
                <a:cs typeface="Times New Roman" pitchFamily="18" charset="0"/>
              </a:rPr>
              <a:t>ối loạn chuyển hóa</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a:t>
            </a:r>
            <a:endParaRPr lang="en-US" sz="1800" dirty="0" smtClean="0">
              <a:latin typeface="Times New Roman" pitchFamily="18" charset="0"/>
              <a:cs typeface="Times New Roman" pitchFamily="18" charset="0"/>
            </a:endParaRPr>
          </a:p>
          <a:p>
            <a:pPr marL="0" indent="0">
              <a:buNone/>
            </a:pPr>
            <a:r>
              <a:rPr lang="vi-VN" sz="1800" b="1" dirty="0" smtClean="0">
                <a:latin typeface="Times New Roman" pitchFamily="18" charset="0"/>
                <a:cs typeface="Times New Roman" pitchFamily="18" charset="0"/>
              </a:rPr>
              <a:t>3.5 Độc tính muộn của hóa trị liệu</a:t>
            </a:r>
            <a:r>
              <a:rPr lang="en-US" sz="1800" b="1" dirty="0" smtClean="0">
                <a:latin typeface="Times New Roman" pitchFamily="18" charset="0"/>
                <a:cs typeface="Times New Roman" pitchFamily="18" charset="0"/>
              </a:rPr>
              <a:t>: </a:t>
            </a:r>
            <a:r>
              <a:rPr lang="en-US" sz="1800" dirty="0" smtClean="0">
                <a:latin typeface="Times New Roman" pitchFamily="18" charset="0"/>
                <a:cs typeface="Times New Roman" pitchFamily="18" charset="0"/>
              </a:rPr>
              <a:t>c</a:t>
            </a:r>
            <a:r>
              <a:rPr lang="vi-VN" sz="1800" dirty="0" smtClean="0">
                <a:latin typeface="Times New Roman" pitchFamily="18" charset="0"/>
                <a:cs typeface="Times New Roman" pitchFamily="18" charset="0"/>
              </a:rPr>
              <a:t>òi cọc</a:t>
            </a:r>
            <a:r>
              <a:rPr lang="en-US" sz="1800" dirty="0" smtClean="0">
                <a:latin typeface="Times New Roman" pitchFamily="18" charset="0"/>
                <a:cs typeface="Times New Roman" pitchFamily="18" charset="0"/>
              </a:rPr>
              <a:t>, </a:t>
            </a:r>
            <a:r>
              <a:rPr lang="en-US" sz="1800" dirty="0">
                <a:latin typeface="Times New Roman" pitchFamily="18" charset="0"/>
                <a:cs typeface="Times New Roman" pitchFamily="18" charset="0"/>
              </a:rPr>
              <a:t>q</a:t>
            </a:r>
            <a:r>
              <a:rPr lang="vi-VN" sz="1800" dirty="0" smtClean="0">
                <a:latin typeface="Times New Roman" pitchFamily="18" charset="0"/>
                <a:cs typeface="Times New Roman" pitchFamily="18" charset="0"/>
              </a:rPr>
              <a:t>uái thai</a:t>
            </a:r>
            <a:r>
              <a:rPr lang="en-US" sz="1800" dirty="0" smtClean="0">
                <a:latin typeface="Times New Roman" pitchFamily="18" charset="0"/>
                <a:cs typeface="Times New Roman" pitchFamily="18" charset="0"/>
              </a:rPr>
              <a:t>, k</a:t>
            </a:r>
            <a:r>
              <a:rPr lang="vi-VN" sz="1800" dirty="0" smtClean="0">
                <a:latin typeface="Times New Roman" pitchFamily="18" charset="0"/>
                <a:cs typeface="Times New Roman" pitchFamily="18" charset="0"/>
              </a:rPr>
              <a:t>hối u ác tính thứ phát</a:t>
            </a:r>
            <a:r>
              <a:rPr lang="en-US" sz="1800" dirty="0" smtClean="0">
                <a:latin typeface="Times New Roman" pitchFamily="18" charset="0"/>
                <a:cs typeface="Times New Roman" pitchFamily="18" charset="0"/>
              </a:rPr>
              <a:t>, r</a:t>
            </a:r>
            <a:r>
              <a:rPr lang="vi-VN" sz="1800" dirty="0" smtClean="0">
                <a:latin typeface="Times New Roman" pitchFamily="18" charset="0"/>
                <a:cs typeface="Times New Roman" pitchFamily="18" charset="0"/>
              </a:rPr>
              <a:t>ối loạn sinh trưởng ở trẻ</a:t>
            </a:r>
            <a:r>
              <a:rPr lang="en-US" sz="1800" dirty="0" smtClean="0">
                <a:latin typeface="Times New Roman" pitchFamily="18" charset="0"/>
                <a:cs typeface="Times New Roman" pitchFamily="18" charset="0"/>
              </a:rPr>
              <a:t> </a:t>
            </a:r>
            <a:r>
              <a:rPr lang="en-US" sz="1800" dirty="0" err="1" smtClean="0">
                <a:latin typeface="Times New Roman" pitchFamily="18" charset="0"/>
                <a:cs typeface="Times New Roman" pitchFamily="18" charset="0"/>
              </a:rPr>
              <a:t>nhỏ</a:t>
            </a:r>
            <a:endParaRPr lang="en-US" sz="1800" dirty="0" smtClean="0">
              <a:latin typeface="Times New Roman" pitchFamily="18" charset="0"/>
              <a:cs typeface="Times New Roman" pitchFamily="18" charset="0"/>
            </a:endParaRPr>
          </a:p>
          <a:p>
            <a:pPr marL="0" indent="0">
              <a:buNone/>
            </a:pPr>
            <a:r>
              <a:rPr lang="vi-VN" sz="1800" b="1" dirty="0" smtClean="0">
                <a:latin typeface="Times New Roman" pitchFamily="18" charset="0"/>
                <a:cs typeface="Times New Roman" pitchFamily="18" charset="0"/>
              </a:rPr>
              <a:t>Các liệu pháp hỗ trợ nhằm làm giảm tác dụng phụ liên quan đến thuốc chống ung thư theo cơ chế gây độc tế bào</a:t>
            </a:r>
            <a:r>
              <a:rPr lang="vi-VN" sz="1800" dirty="0" smtClean="0">
                <a:latin typeface="Times New Roman" pitchFamily="18" charset="0"/>
                <a:cs typeface="Times New Roman" pitchFamily="18" charset="0"/>
              </a:rPr>
              <a:t>: Tác dụng phụ </a:t>
            </a:r>
            <a:r>
              <a:rPr lang="en-US" sz="1800" dirty="0" smtClean="0">
                <a:latin typeface="Times New Roman" pitchFamily="18" charset="0"/>
                <a:cs typeface="Times New Roman" pitchFamily="18" charset="0"/>
              </a:rPr>
              <a:t>-</a:t>
            </a:r>
            <a:r>
              <a:rPr lang="vi-VN" sz="1800" dirty="0" smtClean="0">
                <a:latin typeface="Times New Roman" pitchFamily="18" charset="0"/>
                <a:cs typeface="Times New Roman" pitchFamily="18" charset="0"/>
              </a:rPr>
              <a:t> thuốc gây ra </a:t>
            </a:r>
            <a:r>
              <a:rPr lang="en-US" sz="1800" dirty="0" smtClean="0">
                <a:latin typeface="Times New Roman" pitchFamily="18" charset="0"/>
                <a:cs typeface="Times New Roman" pitchFamily="18" charset="0"/>
              </a:rPr>
              <a:t>- t</a:t>
            </a:r>
            <a:r>
              <a:rPr lang="vi-VN" sz="1800" dirty="0" smtClean="0">
                <a:latin typeface="Times New Roman" pitchFamily="18" charset="0"/>
                <a:cs typeface="Times New Roman" pitchFamily="18" charset="0"/>
              </a:rPr>
              <a:t>huốc hỗ trợ</a:t>
            </a:r>
            <a:endParaRPr lang="en-US" sz="18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6399" y="145473"/>
            <a:ext cx="3405586" cy="16764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3962400"/>
            <a:ext cx="7086601" cy="2743200"/>
          </a:xfrm>
          <a:prstGeom prst="rect">
            <a:avLst/>
          </a:prstGeom>
        </p:spPr>
      </p:pic>
    </p:spTree>
    <p:extLst>
      <p:ext uri="{BB962C8B-B14F-4D97-AF65-F5344CB8AC3E}">
        <p14:creationId xmlns:p14="http://schemas.microsoft.com/office/powerpoint/2010/main" val="10835609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marL="0" indent="0">
              <a:buNone/>
            </a:pPr>
            <a:endParaRPr lang="vi-VN" sz="2000" b="1"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4. MỘT SỐ NGUYÊN TẮC KHI DÙNG THUỐC CHỐNG UNG THƯ:</a:t>
            </a:r>
            <a:endParaRPr lang="en-US" sz="2000" b="1"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4.1 Dùng thuốc với liều cao nhất: </a:t>
            </a:r>
            <a:endParaRPr lang="en-US" sz="2000" b="1"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Do mục tiêu là diệt được nhiều tế bào ung thư nhất nên nguyên tắc đầu tiên là dùng thuốc với liều cao nhất mà ơ thể dung nạp được (liều cao có mức độ độc tính &amp; tác dụng phụ còn chấp nhận được)</a:t>
            </a:r>
            <a:endParaRPr lang="en-US" sz="1800"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4.2 Phối hợp thuốc: </a:t>
            </a:r>
            <a:r>
              <a:rPr lang="vi-VN" sz="1800" dirty="0" smtClean="0">
                <a:latin typeface="Times New Roman" pitchFamily="18" charset="0"/>
                <a:cs typeface="Times New Roman" pitchFamily="18" charset="0"/>
              </a:rPr>
              <a:t>Mục đích là tránh kháng thuốc, nâng cao hiệu quả điều trị và giảm độc tính </a:t>
            </a:r>
            <a:endParaRPr lang="en-US" sz="1800"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4.3 Pha loãng khi tiêm tĩnh mạch: </a:t>
            </a:r>
            <a:endParaRPr lang="en-US" sz="2000" b="1"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Tất cả đều cần pha loãng với NaCl 0,9% hay glucose 5%. Khi thuốc thoát ra ngoài mạch: ngừng tiêm ngay + hút ngay 5ml máu tĩnh mạch để rút phần nào lượng thuốc thoát ra xung quanh tĩnh mạch nơi tiêm, đồng thời: </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Rửa nhiều lần mụn phồng dưới da. </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Tiêm vào khoảng dưới da 100mg hydrocortison </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Đắp gạc nóng lên vết phồng trong một giờ </a:t>
            </a:r>
            <a:endParaRPr lang="en-US" sz="1800"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Bôi mỡ hydrocortisol 1% và băng vô khuẩn </a:t>
            </a:r>
            <a:endParaRPr lang="en-US" sz="1800" dirty="0" smtClean="0">
              <a:latin typeface="Times New Roman" pitchFamily="18" charset="0"/>
              <a:cs typeface="Times New Roman" pitchFamily="18" charset="0"/>
            </a:endParaRPr>
          </a:p>
          <a:p>
            <a:pPr marL="0" indent="0">
              <a:buNone/>
            </a:pPr>
            <a:r>
              <a:rPr lang="vi-VN" sz="2000" b="1" dirty="0" smtClean="0">
                <a:latin typeface="Times New Roman" pitchFamily="18" charset="0"/>
                <a:cs typeface="Times New Roman" pitchFamily="18" charset="0"/>
              </a:rPr>
              <a:t>4.4 Chú ý nhiễm khuẩn: </a:t>
            </a:r>
            <a:endParaRPr lang="en-US" sz="2000" b="1"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r>
              <a:rPr lang="vi-VN" sz="1800" dirty="0" smtClean="0">
                <a:latin typeface="Times New Roman" pitchFamily="18" charset="0"/>
                <a:cs typeface="Times New Roman" pitchFamily="18" charset="0"/>
              </a:rPr>
              <a:t>Cũng được coi là một hậu quả của việc sử dụng thuốc chống ung thư theo cơ chế độc tế bào. Đây là là nguyên nhân quan trọng gây tổn thương và tử vong. </a:t>
            </a:r>
            <a:endParaRPr lang="en-US"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Bệnh nhân có thể xuất hiện nhiễm khuẩn, kèm nhiễm nấm và virus, cần phải phân lập xét nghiệm vi sinh vật ngay để có hướng điều trị tốt.</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24124225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0"/>
            <a:ext cx="9067800" cy="6858000"/>
          </a:xfrm>
        </p:spPr>
        <p:txBody>
          <a:bodyPr>
            <a:normAutofit lnSpcReduction="10000"/>
          </a:bodyPr>
          <a:lstStyle/>
          <a:p>
            <a:r>
              <a:rPr lang="en-US" sz="2000" b="1" dirty="0" smtClean="0">
                <a:latin typeface="Times New Roman" pitchFamily="18" charset="0"/>
                <a:cs typeface="Times New Roman" pitchFamily="18" charset="0"/>
              </a:rPr>
              <a:t>1. </a:t>
            </a:r>
            <a:r>
              <a:rPr lang="en-US" sz="2000" b="1" dirty="0" err="1" smtClean="0">
                <a:latin typeface="Times New Roman" pitchFamily="18" charset="0"/>
                <a:cs typeface="Times New Roman" pitchFamily="18" charset="0"/>
              </a:rPr>
              <a:t>Đại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cương</a:t>
            </a:r>
            <a:r>
              <a:rPr lang="en-US" sz="2000" b="1" dirty="0" smtClean="0">
                <a:latin typeface="Times New Roman" pitchFamily="18" charset="0"/>
                <a:cs typeface="Times New Roman" pitchFamily="18" charset="0"/>
              </a:rPr>
              <a:t>.</a:t>
            </a:r>
          </a:p>
          <a:p>
            <a:pPr marL="0" indent="0">
              <a:buNone/>
            </a:pPr>
            <a:r>
              <a:rPr lang="en-US" sz="2000" b="1" dirty="0" smtClean="0">
                <a:latin typeface="Times New Roman" pitchFamily="18" charset="0"/>
                <a:cs typeface="Times New Roman" pitchFamily="18" charset="0"/>
              </a:rPr>
              <a:t>	1.1 </a:t>
            </a:r>
            <a:r>
              <a:rPr lang="en-US" sz="2000" b="1" dirty="0" err="1" smtClean="0">
                <a:latin typeface="Times New Roman" pitchFamily="18" charset="0"/>
                <a:cs typeface="Times New Roman" pitchFamily="18" charset="0"/>
              </a:rPr>
              <a:t>Khái</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niệm</a:t>
            </a:r>
            <a:endParaRPr lang="en-US" sz="2000" b="1"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 Ung thư  (UT) </a:t>
            </a:r>
            <a:r>
              <a:rPr lang="vi-VN" sz="1800" dirty="0">
                <a:latin typeface="Times New Roman" pitchFamily="18" charset="0"/>
                <a:cs typeface="Times New Roman" pitchFamily="18" charset="0"/>
              </a:rPr>
              <a:t>là tên chung dùng để gọi một nhóm bệnh với trên 200 loại khác nhau </a:t>
            </a:r>
            <a:r>
              <a:rPr lang="vi-VN" sz="1800" dirty="0" smtClean="0">
                <a:latin typeface="Times New Roman" pitchFamily="18" charset="0"/>
                <a:cs typeface="Times New Roman" pitchFamily="18" charset="0"/>
              </a:rPr>
              <a:t>nhưng </a:t>
            </a:r>
            <a:r>
              <a:rPr lang="vi-VN" sz="1800" dirty="0">
                <a:latin typeface="Times New Roman" pitchFamily="18" charset="0"/>
                <a:cs typeface="Times New Roman" pitchFamily="18" charset="0"/>
              </a:rPr>
              <a:t>có đặc </a:t>
            </a:r>
            <a:r>
              <a:rPr lang="vi-VN" sz="1800" dirty="0" smtClean="0">
                <a:latin typeface="Times New Roman" pitchFamily="18" charset="0"/>
                <a:cs typeface="Times New Roman" pitchFamily="18" charset="0"/>
              </a:rPr>
              <a:t>điểm chung</a:t>
            </a:r>
            <a:r>
              <a:rPr lang="vi-VN" sz="1800" dirty="0">
                <a:latin typeface="Times New Roman" pitchFamily="18" charset="0"/>
                <a:cs typeface="Times New Roman" pitchFamily="18" charset="0"/>
              </a:rPr>
              <a:t>: đó là sự phân chia không kiểm soát được của tế bào, khả năng tồn tại và phát</a:t>
            </a:r>
          </a:p>
          <a:p>
            <a:pPr marL="0" indent="0">
              <a:buNone/>
            </a:pPr>
            <a:r>
              <a:rPr lang="vi-VN" sz="1800" dirty="0">
                <a:latin typeface="Times New Roman" pitchFamily="18" charset="0"/>
                <a:cs typeface="Times New Roman" pitchFamily="18" charset="0"/>
              </a:rPr>
              <a:t>triển ở các cơ quan và tổ chức lạ</a:t>
            </a:r>
            <a:r>
              <a:rPr lang="vi-VN" sz="1800" dirty="0" smtClean="0">
                <a:latin typeface="Times New Roman" pitchFamily="18" charset="0"/>
                <a:cs typeface="Times New Roman" pitchFamily="18" charset="0"/>
              </a:rPr>
              <a:t>.</a:t>
            </a:r>
          </a:p>
          <a:p>
            <a:pPr marL="0" indent="0">
              <a:buNone/>
            </a:pPr>
            <a:r>
              <a:rPr lang="vi-VN" sz="1800" dirty="0" smtClean="0">
                <a:latin typeface="Times New Roman" pitchFamily="18" charset="0"/>
                <a:cs typeface="Times New Roman" pitchFamily="18" charset="0"/>
              </a:rPr>
              <a:t>- Điều </a:t>
            </a:r>
            <a:r>
              <a:rPr lang="vi-VN" sz="1800" dirty="0">
                <a:latin typeface="Times New Roman" pitchFamily="18" charset="0"/>
                <a:cs typeface="Times New Roman" pitchFamily="18" charset="0"/>
              </a:rPr>
              <a:t>kiện cần thiết để hình thành </a:t>
            </a:r>
            <a:r>
              <a:rPr lang="vi-VN" sz="1800" dirty="0" smtClean="0">
                <a:latin typeface="Times New Roman" pitchFamily="18" charset="0"/>
                <a:cs typeface="Times New Roman" pitchFamily="18" charset="0"/>
              </a:rPr>
              <a:t>UT là phải đột </a:t>
            </a:r>
            <a:r>
              <a:rPr lang="vi-VN" sz="1800" dirty="0">
                <a:latin typeface="Times New Roman" pitchFamily="18" charset="0"/>
                <a:cs typeface="Times New Roman" pitchFamily="18" charset="0"/>
              </a:rPr>
              <a:t>biến cả hai nhóm gene: </a:t>
            </a:r>
            <a:r>
              <a:rPr lang="vi-VN" sz="1800" dirty="0" smtClean="0">
                <a:latin typeface="Times New Roman" pitchFamily="18" charset="0"/>
                <a:cs typeface="Times New Roman" pitchFamily="18" charset="0"/>
              </a:rPr>
              <a:t>tiền UT và áp chế UT</a:t>
            </a:r>
          </a:p>
          <a:p>
            <a:pPr marL="0" indent="0" algn="just">
              <a:buNone/>
            </a:pPr>
            <a:r>
              <a:rPr lang="vi-VN" sz="1800" dirty="0" smtClean="0">
                <a:latin typeface="Times New Roman" pitchFamily="18" charset="0"/>
                <a:cs typeface="Times New Roman" pitchFamily="18" charset="0"/>
              </a:rPr>
              <a:t>- TB </a:t>
            </a:r>
            <a:r>
              <a:rPr lang="vi-VN" sz="1800" dirty="0">
                <a:latin typeface="Times New Roman" pitchFamily="18" charset="0"/>
                <a:cs typeface="Times New Roman" pitchFamily="18" charset="0"/>
              </a:rPr>
              <a:t>UT có đặc trưng: </a:t>
            </a:r>
            <a:r>
              <a:rPr lang="vi-VN" sz="1800" dirty="0" smtClean="0">
                <a:latin typeface="Times New Roman" pitchFamily="18" charset="0"/>
                <a:cs typeface="Times New Roman" pitchFamily="18" charset="0"/>
              </a:rPr>
              <a:t>tránh được </a:t>
            </a:r>
            <a:r>
              <a:rPr lang="vi-VN" sz="1800" dirty="0">
                <a:latin typeface="Times New Roman" pitchFamily="18" charset="0"/>
                <a:cs typeface="Times New Roman" pitchFamily="18" charset="0"/>
              </a:rPr>
              <a:t>sự chết tế bào theo chương trình, có khả năng phát triển vô hạn, có khả năng </a:t>
            </a:r>
            <a:r>
              <a:rPr lang="vi-VN" sz="1800" dirty="0" smtClean="0">
                <a:latin typeface="Times New Roman" pitchFamily="18" charset="0"/>
                <a:cs typeface="Times New Roman" pitchFamily="18" charset="0"/>
              </a:rPr>
              <a:t>tự cung </a:t>
            </a:r>
            <a:r>
              <a:rPr lang="vi-VN" sz="1800" dirty="0">
                <a:latin typeface="Times New Roman" pitchFamily="18" charset="0"/>
                <a:cs typeface="Times New Roman" pitchFamily="18" charset="0"/>
              </a:rPr>
              <a:t>cấp yếu tố phát triển, không hoặc ít nhạy cảm với các yếu tố tăng sinh, </a:t>
            </a:r>
            <a:r>
              <a:rPr lang="vi-VN" sz="1800" dirty="0" smtClean="0">
                <a:latin typeface="Times New Roman" pitchFamily="18" charset="0"/>
                <a:cs typeface="Times New Roman" pitchFamily="18" charset="0"/>
              </a:rPr>
              <a:t>tốc độ phân </a:t>
            </a:r>
            <a:r>
              <a:rPr lang="vi-VN" sz="1800" dirty="0">
                <a:latin typeface="Times New Roman" pitchFamily="18" charset="0"/>
                <a:cs typeface="Times New Roman" pitchFamily="18" charset="0"/>
              </a:rPr>
              <a:t>bào nhanh, có khả năng xâm lấn mô xung quanh và di căn đến nơi xa, khối u </a:t>
            </a:r>
            <a:r>
              <a:rPr lang="vi-VN" sz="1800" dirty="0" smtClean="0">
                <a:latin typeface="Times New Roman" pitchFamily="18" charset="0"/>
                <a:cs typeface="Times New Roman" pitchFamily="18" charset="0"/>
              </a:rPr>
              <a:t>còn có </a:t>
            </a:r>
            <a:r>
              <a:rPr lang="vi-VN" sz="1800" dirty="0">
                <a:latin typeface="Times New Roman" pitchFamily="18" charset="0"/>
                <a:cs typeface="Times New Roman" pitchFamily="18" charset="0"/>
              </a:rPr>
              <a:t>khả năng sinh mạch </a:t>
            </a:r>
            <a:r>
              <a:rPr lang="vi-VN" sz="1800" dirty="0" smtClean="0">
                <a:latin typeface="Times New Roman" pitchFamily="18" charset="0"/>
                <a:cs typeface="Times New Roman" pitchFamily="18" charset="0"/>
              </a:rPr>
              <a:t>máu </a:t>
            </a:r>
            <a:r>
              <a:rPr lang="vi-VN" sz="1800" dirty="0">
                <a:latin typeface="Times New Roman" pitchFamily="18" charset="0"/>
                <a:cs typeface="Times New Roman" pitchFamily="18" charset="0"/>
              </a:rPr>
              <a:t>mới khi phát triển đến kích thước nhất định</a:t>
            </a:r>
            <a:r>
              <a:rPr lang="vi-VN" sz="1800" dirty="0" smtClean="0">
                <a:latin typeface="Times New Roman" pitchFamily="18" charset="0"/>
                <a:cs typeface="Times New Roman" pitchFamily="18" charset="0"/>
              </a:rPr>
              <a:t>.</a:t>
            </a:r>
            <a:endParaRPr lang="vi-VN" sz="1800" dirty="0">
              <a:latin typeface="Times New Roman" pitchFamily="18" charset="0"/>
              <a:cs typeface="Times New Roman" pitchFamily="18" charset="0"/>
            </a:endParaRPr>
          </a:p>
          <a:p>
            <a:pPr marL="0" indent="0" algn="just">
              <a:buNone/>
            </a:pPr>
            <a:r>
              <a:rPr lang="vi-VN" sz="1800" dirty="0" smtClean="0">
                <a:latin typeface="Times New Roman" pitchFamily="18" charset="0"/>
                <a:cs typeface="Times New Roman" pitchFamily="18" charset="0"/>
              </a:rPr>
              <a:t>- Tùy </a:t>
            </a:r>
            <a:r>
              <a:rPr lang="vi-VN" sz="1800" dirty="0">
                <a:latin typeface="Times New Roman" pitchFamily="18" charset="0"/>
                <a:cs typeface="Times New Roman" pitchFamily="18" charset="0"/>
              </a:rPr>
              <a:t>theo loại &amp; giai đoạn của ung thư mà </a:t>
            </a:r>
            <a:r>
              <a:rPr lang="vi-VN" sz="1800" dirty="0" smtClean="0">
                <a:latin typeface="Times New Roman" pitchFamily="18" charset="0"/>
                <a:cs typeface="Times New Roman" pitchFamily="18" charset="0"/>
              </a:rPr>
              <a:t>áp </a:t>
            </a:r>
            <a:r>
              <a:rPr lang="vi-VN" sz="1800" dirty="0">
                <a:latin typeface="Times New Roman" pitchFamily="18" charset="0"/>
                <a:cs typeface="Times New Roman" pitchFamily="18" charset="0"/>
              </a:rPr>
              <a:t>dụng một hoặc </a:t>
            </a:r>
            <a:r>
              <a:rPr lang="vi-VN" sz="1800" dirty="0" smtClean="0">
                <a:latin typeface="Times New Roman" pitchFamily="18" charset="0"/>
                <a:cs typeface="Times New Roman" pitchFamily="18" charset="0"/>
              </a:rPr>
              <a:t>nhiều phương </a:t>
            </a:r>
            <a:r>
              <a:rPr lang="vi-VN" sz="1800" dirty="0">
                <a:latin typeface="Times New Roman" pitchFamily="18" charset="0"/>
                <a:cs typeface="Times New Roman" pitchFamily="18" charset="0"/>
              </a:rPr>
              <a:t>pháp khác nhau. </a:t>
            </a:r>
            <a:r>
              <a:rPr lang="vi-VN" sz="1800" dirty="0" smtClean="0">
                <a:latin typeface="Times New Roman" pitchFamily="18" charset="0"/>
                <a:cs typeface="Times New Roman" pitchFamily="18" charset="0"/>
              </a:rPr>
              <a:t>PP </a:t>
            </a:r>
            <a:r>
              <a:rPr lang="vi-VN" sz="1800" dirty="0">
                <a:latin typeface="Times New Roman" pitchFamily="18" charset="0"/>
                <a:cs typeface="Times New Roman" pitchFamily="18" charset="0"/>
              </a:rPr>
              <a:t>điều trị tại chỗ như phẫu thuật &amp; tia xạ </a:t>
            </a:r>
            <a:r>
              <a:rPr lang="vi-VN" sz="1800" dirty="0" smtClean="0">
                <a:latin typeface="Times New Roman" pitchFamily="18" charset="0"/>
                <a:cs typeface="Times New Roman" pitchFamily="18" charset="0"/>
              </a:rPr>
              <a:t>được áp </a:t>
            </a:r>
            <a:r>
              <a:rPr lang="vi-VN" sz="1800" dirty="0">
                <a:latin typeface="Times New Roman" pitchFamily="18" charset="0"/>
                <a:cs typeface="Times New Roman" pitchFamily="18" charset="0"/>
              </a:rPr>
              <a:t>dụng khi bệnh còn ở giai đoạn sớm, u còn khu trú tại chỗ hoặc một vùng </a:t>
            </a:r>
            <a:r>
              <a:rPr lang="vi-VN" sz="1800" dirty="0" smtClean="0">
                <a:latin typeface="Times New Roman" pitchFamily="18" charset="0"/>
                <a:cs typeface="Times New Roman" pitchFamily="18" charset="0"/>
              </a:rPr>
              <a:t>nhất định</a:t>
            </a:r>
            <a:r>
              <a:rPr lang="vi-VN" sz="1800" dirty="0">
                <a:latin typeface="Times New Roman" pitchFamily="18" charset="0"/>
                <a:cs typeface="Times New Roman" pitchFamily="18" charset="0"/>
              </a:rPr>
              <a:t>. Khi đã di căn thì phải kết hợp thêm liệu pháp toàn thân như điều trị nội </a:t>
            </a:r>
            <a:r>
              <a:rPr lang="vi-VN" sz="1800" dirty="0" smtClean="0">
                <a:latin typeface="Times New Roman" pitchFamily="18" charset="0"/>
                <a:cs typeface="Times New Roman" pitchFamily="18" charset="0"/>
              </a:rPr>
              <a:t>tiết, điều </a:t>
            </a:r>
            <a:r>
              <a:rPr lang="vi-VN" sz="1800" dirty="0">
                <a:latin typeface="Times New Roman" pitchFamily="18" charset="0"/>
                <a:cs typeface="Times New Roman" pitchFamily="18" charset="0"/>
              </a:rPr>
              <a:t>trị miễn dịch…</a:t>
            </a:r>
            <a:endParaRPr lang="vi-VN" sz="1800" dirty="0" smtClean="0">
              <a:latin typeface="Times New Roman" pitchFamily="18" charset="0"/>
              <a:cs typeface="Times New Roman" pitchFamily="18" charset="0"/>
            </a:endParaRPr>
          </a:p>
          <a:p>
            <a:pPr marL="0" indent="0" algn="just">
              <a:buNone/>
            </a:pPr>
            <a:r>
              <a:rPr lang="vi-VN" sz="1800" dirty="0">
                <a:latin typeface="Times New Roman" pitchFamily="18" charset="0"/>
                <a:cs typeface="Times New Roman" pitchFamily="18" charset="0"/>
              </a:rPr>
              <a:t>- Phân chia tế bào (tăng sinh) là quá trình sinh </a:t>
            </a:r>
            <a:r>
              <a:rPr lang="vi-VN" sz="1800" dirty="0" smtClean="0">
                <a:latin typeface="Times New Roman" pitchFamily="18" charset="0"/>
                <a:cs typeface="Times New Roman" pitchFamily="18" charset="0"/>
              </a:rPr>
              <a:t>lý </a:t>
            </a:r>
            <a:r>
              <a:rPr lang="vi-VN" sz="1800" dirty="0">
                <a:latin typeface="Times New Roman" pitchFamily="18" charset="0"/>
                <a:cs typeface="Times New Roman" pitchFamily="18" charset="0"/>
              </a:rPr>
              <a:t>xảy ra </a:t>
            </a:r>
            <a:r>
              <a:rPr lang="vi-VN" sz="1800" dirty="0" smtClean="0">
                <a:latin typeface="Times New Roman" pitchFamily="18" charset="0"/>
                <a:cs typeface="Times New Roman" pitchFamily="18" charset="0"/>
              </a:rPr>
              <a:t>trong những </a:t>
            </a:r>
            <a:r>
              <a:rPr lang="vi-VN" sz="1800" dirty="0">
                <a:latin typeface="Times New Roman" pitchFamily="18" charset="0"/>
                <a:cs typeface="Times New Roman" pitchFamily="18" charset="0"/>
              </a:rPr>
              <a:t>điều kiện nhất định ở hầu hết các mô trong cơ thể </a:t>
            </a:r>
            <a:r>
              <a:rPr lang="vi-VN" sz="1800" dirty="0" smtClean="0">
                <a:latin typeface="Times New Roman" pitchFamily="18" charset="0"/>
                <a:cs typeface="Times New Roman" pitchFamily="18" charset="0"/>
              </a:rPr>
              <a:t>sinh vật </a:t>
            </a:r>
            <a:r>
              <a:rPr lang="vi-VN" sz="1800" dirty="0">
                <a:latin typeface="Times New Roman" pitchFamily="18" charset="0"/>
                <a:cs typeface="Times New Roman" pitchFamily="18" charset="0"/>
              </a:rPr>
              <a:t>đa bào. Bình thường sự cân bằng giữa tốc độ của quá </a:t>
            </a:r>
            <a:r>
              <a:rPr lang="vi-VN" sz="1800" dirty="0" smtClean="0">
                <a:latin typeface="Times New Roman" pitchFamily="18" charset="0"/>
                <a:cs typeface="Times New Roman" pitchFamily="18" charset="0"/>
              </a:rPr>
              <a:t>trình tăng </a:t>
            </a:r>
            <a:r>
              <a:rPr lang="vi-VN" sz="1800" dirty="0">
                <a:latin typeface="Times New Roman" pitchFamily="18" charset="0"/>
                <a:cs typeface="Times New Roman" pitchFamily="18" charset="0"/>
              </a:rPr>
              <a:t>sinh và quá trình chết của tế bào được điều hòa một </a:t>
            </a:r>
            <a:r>
              <a:rPr lang="vi-VN" sz="1800" dirty="0" smtClean="0">
                <a:latin typeface="Times New Roman" pitchFamily="18" charset="0"/>
                <a:cs typeface="Times New Roman" pitchFamily="18" charset="0"/>
              </a:rPr>
              <a:t>cách chặt </a:t>
            </a:r>
            <a:r>
              <a:rPr lang="vi-VN" sz="1800" dirty="0">
                <a:latin typeface="Times New Roman" pitchFamily="18" charset="0"/>
                <a:cs typeface="Times New Roman" pitchFamily="18" charset="0"/>
              </a:rPr>
              <a:t>chẽ để đảm bảo cho tính toàn vẹn của cơ quan và mô</a:t>
            </a:r>
            <a:r>
              <a:rPr lang="vi-VN" sz="1800" dirty="0" smtClean="0">
                <a:latin typeface="Times New Roman" pitchFamily="18" charset="0"/>
                <a:cs typeface="Times New Roman" pitchFamily="18" charset="0"/>
              </a:rPr>
              <a:t>.    </a:t>
            </a:r>
          </a:p>
          <a:p>
            <a:pPr marL="0" indent="0" algn="just">
              <a:buNone/>
            </a:pPr>
            <a:r>
              <a:rPr lang="vi-VN" sz="1800" dirty="0" smtClean="0">
                <a:latin typeface="Times New Roman" pitchFamily="18" charset="0"/>
                <a:cs typeface="Times New Roman" pitchFamily="18" charset="0"/>
              </a:rPr>
              <a:t>- Khi </a:t>
            </a:r>
            <a:r>
              <a:rPr lang="vi-VN" sz="1800" dirty="0">
                <a:latin typeface="Times New Roman" pitchFamily="18" charset="0"/>
                <a:cs typeface="Times New Roman" pitchFamily="18" charset="0"/>
              </a:rPr>
              <a:t>các tế bào xảy ra những đột biến trong DNA, </a:t>
            </a:r>
            <a:endParaRPr lang="vi-VN" sz="1800" dirty="0" smtClean="0">
              <a:latin typeface="Times New Roman" pitchFamily="18" charset="0"/>
              <a:cs typeface="Times New Roman" pitchFamily="18" charset="0"/>
            </a:endParaRPr>
          </a:p>
          <a:p>
            <a:pPr marL="0" indent="0" algn="just">
              <a:buNone/>
            </a:pPr>
            <a:r>
              <a:rPr lang="vi-VN" sz="1800" dirty="0" smtClean="0">
                <a:latin typeface="Times New Roman" pitchFamily="18" charset="0"/>
                <a:cs typeface="Times New Roman" pitchFamily="18" charset="0"/>
              </a:rPr>
              <a:t>chúng </a:t>
            </a:r>
            <a:r>
              <a:rPr lang="vi-VN" sz="1800" dirty="0">
                <a:latin typeface="Times New Roman" pitchFamily="18" charset="0"/>
                <a:cs typeface="Times New Roman" pitchFamily="18" charset="0"/>
              </a:rPr>
              <a:t>có </a:t>
            </a:r>
            <a:r>
              <a:rPr lang="vi-VN" sz="1800" dirty="0" smtClean="0">
                <a:latin typeface="Times New Roman" pitchFamily="18" charset="0"/>
                <a:cs typeface="Times New Roman" pitchFamily="18" charset="0"/>
              </a:rPr>
              <a:t>thể phá </a:t>
            </a:r>
            <a:r>
              <a:rPr lang="vi-VN" sz="1800" dirty="0">
                <a:latin typeface="Times New Roman" pitchFamily="18" charset="0"/>
                <a:cs typeface="Times New Roman" pitchFamily="18" charset="0"/>
              </a:rPr>
              <a:t>vỡ cơ chế điều khiển này và dẫn </a:t>
            </a:r>
            <a:endParaRPr lang="vi-VN" sz="1800" dirty="0" smtClean="0">
              <a:latin typeface="Times New Roman" pitchFamily="18" charset="0"/>
              <a:cs typeface="Times New Roman" pitchFamily="18" charset="0"/>
            </a:endParaRPr>
          </a:p>
          <a:p>
            <a:pPr marL="0" indent="0" algn="just">
              <a:buNone/>
            </a:pPr>
            <a:r>
              <a:rPr lang="vi-VN" sz="1800" dirty="0" smtClean="0">
                <a:latin typeface="Times New Roman" pitchFamily="18" charset="0"/>
                <a:cs typeface="Times New Roman" pitchFamily="18" charset="0"/>
              </a:rPr>
              <a:t>đến UT. </a:t>
            </a:r>
            <a:r>
              <a:rPr lang="vi-VN" sz="1800" dirty="0">
                <a:latin typeface="Times New Roman" pitchFamily="18" charset="0"/>
                <a:cs typeface="Times New Roman" pitchFamily="18" charset="0"/>
              </a:rPr>
              <a:t>Sự tăng </a:t>
            </a:r>
            <a:r>
              <a:rPr lang="vi-VN" sz="1800" dirty="0" smtClean="0">
                <a:latin typeface="Times New Roman" pitchFamily="18" charset="0"/>
                <a:cs typeface="Times New Roman" pitchFamily="18" charset="0"/>
              </a:rPr>
              <a:t>sinh không </a:t>
            </a:r>
            <a:r>
              <a:rPr lang="vi-VN" sz="1800" dirty="0">
                <a:latin typeface="Times New Roman" pitchFamily="18" charset="0"/>
                <a:cs typeface="Times New Roman" pitchFamily="18" charset="0"/>
              </a:rPr>
              <a:t>kiểm soát và thường </a:t>
            </a:r>
            <a:endParaRPr lang="vi-VN" sz="1800" dirty="0" smtClean="0">
              <a:latin typeface="Times New Roman" pitchFamily="18" charset="0"/>
              <a:cs typeface="Times New Roman" pitchFamily="18" charset="0"/>
            </a:endParaRPr>
          </a:p>
          <a:p>
            <a:pPr marL="0" indent="0" algn="just">
              <a:buNone/>
            </a:pPr>
            <a:r>
              <a:rPr lang="vi-VN" sz="1800" dirty="0" smtClean="0">
                <a:latin typeface="Times New Roman" pitchFamily="18" charset="0"/>
                <a:cs typeface="Times New Roman" pitchFamily="18" charset="0"/>
              </a:rPr>
              <a:t>là </a:t>
            </a:r>
            <a:r>
              <a:rPr lang="vi-VN" sz="1800" dirty="0">
                <a:latin typeface="Times New Roman" pitchFamily="18" charset="0"/>
                <a:cs typeface="Times New Roman" pitchFamily="18" charset="0"/>
              </a:rPr>
              <a:t>nhanh chóng của tế bào sẽ </a:t>
            </a:r>
            <a:r>
              <a:rPr lang="vi-VN" sz="1800" dirty="0" smtClean="0">
                <a:latin typeface="Times New Roman" pitchFamily="18" charset="0"/>
                <a:cs typeface="Times New Roman" pitchFamily="18" charset="0"/>
              </a:rPr>
              <a:t>tạo thành </a:t>
            </a:r>
            <a:r>
              <a:rPr lang="vi-VN" sz="1800" dirty="0">
                <a:latin typeface="Times New Roman" pitchFamily="18" charset="0"/>
                <a:cs typeface="Times New Roman" pitchFamily="18" charset="0"/>
              </a:rPr>
              <a:t>các khối </a:t>
            </a:r>
            <a:endParaRPr lang="vi-VN" sz="1800" dirty="0" smtClean="0">
              <a:latin typeface="Times New Roman" pitchFamily="18" charset="0"/>
              <a:cs typeface="Times New Roman" pitchFamily="18" charset="0"/>
            </a:endParaRPr>
          </a:p>
          <a:p>
            <a:pPr marL="0" indent="0" algn="just">
              <a:buNone/>
            </a:pPr>
            <a:r>
              <a:rPr lang="vi-VN" sz="1800" dirty="0" smtClean="0">
                <a:latin typeface="Times New Roman" pitchFamily="18" charset="0"/>
                <a:cs typeface="Times New Roman" pitchFamily="18" charset="0"/>
              </a:rPr>
              <a:t>u </a:t>
            </a:r>
            <a:r>
              <a:rPr lang="vi-VN" sz="1800" dirty="0">
                <a:latin typeface="Times New Roman" pitchFamily="18" charset="0"/>
                <a:cs typeface="Times New Roman" pitchFamily="18" charset="0"/>
              </a:rPr>
              <a:t>lành tính hay khối u ác tính (ung thư).</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648200"/>
            <a:ext cx="4114800" cy="216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441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pPr marL="0" indent="0">
              <a:buNone/>
            </a:pPr>
            <a:r>
              <a:rPr lang="vi-VN" sz="1800" dirty="0">
                <a:latin typeface="Times New Roman" pitchFamily="18" charset="0"/>
                <a:cs typeface="Times New Roman" pitchFamily="18" charset="0"/>
              </a:rPr>
              <a:t>‒ Các tính chất đặc trưng của tế bào ác tính:</a:t>
            </a:r>
          </a:p>
          <a:p>
            <a:pPr marL="0" indent="0">
              <a:buNone/>
            </a:pPr>
            <a:r>
              <a:rPr lang="vi-VN" sz="1800" dirty="0">
                <a:latin typeface="Times New Roman" pitchFamily="18" charset="0"/>
                <a:cs typeface="Times New Roman" pitchFamily="18" charset="0"/>
              </a:rPr>
              <a:t>+ Tránh được apoptosis (chết theo chương trình)</a:t>
            </a:r>
          </a:p>
          <a:p>
            <a:pPr marL="0" indent="0">
              <a:buNone/>
            </a:pPr>
            <a:r>
              <a:rPr lang="vi-VN" sz="1800" dirty="0">
                <a:latin typeface="Times New Roman" pitchFamily="18" charset="0"/>
                <a:cs typeface="Times New Roman" pitchFamily="18" charset="0"/>
              </a:rPr>
              <a:t>+ Khả năng phát triển vô hạn (bất tử)</a:t>
            </a:r>
          </a:p>
          <a:p>
            <a:pPr marL="0" indent="0">
              <a:buNone/>
            </a:pPr>
            <a:r>
              <a:rPr lang="vi-VN" sz="1800" dirty="0">
                <a:latin typeface="Times New Roman" pitchFamily="18" charset="0"/>
                <a:cs typeface="Times New Roman" pitchFamily="18" charset="0"/>
              </a:rPr>
              <a:t>+ Tự cung cấp các yếu tố phát triển</a:t>
            </a:r>
          </a:p>
          <a:p>
            <a:pPr marL="0" indent="0">
              <a:buNone/>
            </a:pPr>
            <a:r>
              <a:rPr lang="vi-VN" sz="1800" dirty="0">
                <a:latin typeface="Times New Roman" pitchFamily="18" charset="0"/>
                <a:cs typeface="Times New Roman" pitchFamily="18" charset="0"/>
              </a:rPr>
              <a:t>+ Không nhạy cảm đối với các yếu tố chống tăng sinh</a:t>
            </a:r>
          </a:p>
          <a:p>
            <a:pPr marL="0" indent="0">
              <a:buNone/>
            </a:pPr>
            <a:r>
              <a:rPr lang="vi-VN" sz="1800" dirty="0">
                <a:latin typeface="Times New Roman" pitchFamily="18" charset="0"/>
                <a:cs typeface="Times New Roman" pitchFamily="18" charset="0"/>
              </a:rPr>
              <a:t>+ Tốc độ phân bào gia tăng</a:t>
            </a:r>
          </a:p>
          <a:p>
            <a:pPr marL="0" indent="0">
              <a:buNone/>
            </a:pPr>
            <a:r>
              <a:rPr lang="vi-VN" sz="1800" dirty="0">
                <a:latin typeface="Times New Roman" pitchFamily="18" charset="0"/>
                <a:cs typeface="Times New Roman" pitchFamily="18" charset="0"/>
              </a:rPr>
              <a:t>+ Thay đổi khả năng biệt hóa tế bào</a:t>
            </a:r>
          </a:p>
          <a:p>
            <a:pPr marL="0" indent="0">
              <a:buNone/>
            </a:pPr>
            <a:r>
              <a:rPr lang="vi-VN" sz="1800" dirty="0">
                <a:latin typeface="Times New Roman" pitchFamily="18" charset="0"/>
                <a:cs typeface="Times New Roman" pitchFamily="18" charset="0"/>
              </a:rPr>
              <a:t>+ Không có khả năng ức chế tiếp xúc</a:t>
            </a:r>
          </a:p>
          <a:p>
            <a:pPr marL="0" indent="0">
              <a:buNone/>
            </a:pPr>
            <a:r>
              <a:rPr lang="vi-VN" sz="1800" dirty="0">
                <a:latin typeface="Times New Roman" pitchFamily="18" charset="0"/>
                <a:cs typeface="Times New Roman" pitchFamily="18" charset="0"/>
              </a:rPr>
              <a:t>+ Khả năng xâm lấn mô xung quanh</a:t>
            </a:r>
          </a:p>
          <a:p>
            <a:pPr marL="0" indent="0">
              <a:buNone/>
            </a:pPr>
            <a:r>
              <a:rPr lang="vi-VN" sz="1800" dirty="0">
                <a:latin typeface="Times New Roman" pitchFamily="18" charset="0"/>
                <a:cs typeface="Times New Roman" pitchFamily="18" charset="0"/>
              </a:rPr>
              <a:t>+ Khả năng di căn đến nơi xa</a:t>
            </a:r>
          </a:p>
          <a:p>
            <a:pPr marL="0" indent="0">
              <a:buNone/>
            </a:pPr>
            <a:r>
              <a:rPr lang="vi-VN" sz="1800" dirty="0">
                <a:latin typeface="Times New Roman" pitchFamily="18" charset="0"/>
                <a:cs typeface="Times New Roman" pitchFamily="18" charset="0"/>
              </a:rPr>
              <a:t>+ Khả năng tăng sinh mạch </a:t>
            </a:r>
            <a:r>
              <a:rPr lang="vi-VN" sz="1800" dirty="0" smtClean="0">
                <a:latin typeface="Times New Roman" pitchFamily="18" charset="0"/>
                <a:cs typeface="Times New Roman" pitchFamily="18" charset="0"/>
              </a:rPr>
              <a:t>máu</a:t>
            </a:r>
          </a:p>
          <a:p>
            <a:pPr marL="0" indent="0">
              <a:buNone/>
            </a:pPr>
            <a:r>
              <a:rPr lang="vi-VN" sz="1800" b="1" dirty="0" smtClean="0">
                <a:latin typeface="Times New Roman" pitchFamily="18" charset="0"/>
                <a:cs typeface="Times New Roman" pitchFamily="18" charset="0"/>
              </a:rPr>
              <a:t>	1.2 Dịch tễ</a:t>
            </a:r>
          </a:p>
          <a:p>
            <a:pPr>
              <a:buFontTx/>
              <a:buChar char="-"/>
            </a:pPr>
            <a:r>
              <a:rPr lang="vi-VN" sz="1800" dirty="0" smtClean="0">
                <a:latin typeface="Times New Roman" pitchFamily="18" charset="0"/>
                <a:cs typeface="Times New Roman" pitchFamily="18" charset="0"/>
              </a:rPr>
              <a:t>Quốc tế: Mỗi năm có 14,1 triệu người được chẩn đoán mắc bệnh UT, và 8,2 triệu người chết vì bệnh này. Nam giới: UT phổi và phế quản, UT tuyến tiền liệt. Nữ giới: UT vú, UT phổi và phế quản.</a:t>
            </a:r>
          </a:p>
          <a:p>
            <a:pPr>
              <a:buFontTx/>
              <a:buChar char="-"/>
            </a:pPr>
            <a:r>
              <a:rPr lang="vi-VN" sz="1800" dirty="0">
                <a:latin typeface="Times New Roman" pitchFamily="18" charset="0"/>
                <a:cs typeface="Times New Roman" pitchFamily="18" charset="0"/>
              </a:rPr>
              <a:t>Việt Nam: Mỗi năm </a:t>
            </a:r>
            <a:r>
              <a:rPr lang="vi-VN" sz="1800" dirty="0" smtClean="0">
                <a:latin typeface="Times New Roman" pitchFamily="18" charset="0"/>
                <a:cs typeface="Times New Roman" pitchFamily="18" charset="0"/>
              </a:rPr>
              <a:t>có ~150 ngàn </a:t>
            </a:r>
            <a:r>
              <a:rPr lang="vi-VN" sz="1800" dirty="0">
                <a:latin typeface="Times New Roman" pitchFamily="18" charset="0"/>
                <a:cs typeface="Times New Roman" pitchFamily="18" charset="0"/>
              </a:rPr>
              <a:t>ca mới mắc và </a:t>
            </a:r>
            <a:r>
              <a:rPr lang="vi-VN" sz="1800" dirty="0" smtClean="0">
                <a:latin typeface="Times New Roman" pitchFamily="18" charset="0"/>
                <a:cs typeface="Times New Roman" pitchFamily="18" charset="0"/>
              </a:rPr>
              <a:t>&gt; 75 ngàn trường </a:t>
            </a:r>
            <a:r>
              <a:rPr lang="vi-VN" sz="1800" dirty="0">
                <a:latin typeface="Times New Roman" pitchFamily="18" charset="0"/>
                <a:cs typeface="Times New Roman" pitchFamily="18" charset="0"/>
              </a:rPr>
              <a:t>hợp tử </a:t>
            </a:r>
            <a:r>
              <a:rPr lang="vi-VN" sz="1800" dirty="0" smtClean="0">
                <a:latin typeface="Times New Roman" pitchFamily="18" charset="0"/>
                <a:cs typeface="Times New Roman" pitchFamily="18" charset="0"/>
              </a:rPr>
              <a:t>vong. Tỷ </a:t>
            </a:r>
            <a:r>
              <a:rPr lang="vi-VN" sz="1800" dirty="0" smtClean="0">
                <a:latin typeface="Times New Roman" pitchFamily="18" charset="0"/>
                <a:cs typeface="Times New Roman" pitchFamily="18" charset="0"/>
              </a:rPr>
              <a:t>lệ </a:t>
            </a:r>
            <a:r>
              <a:rPr lang="vi-VN" sz="1800" dirty="0">
                <a:latin typeface="Times New Roman" pitchFamily="18" charset="0"/>
                <a:cs typeface="Times New Roman" pitchFamily="18" charset="0"/>
              </a:rPr>
              <a:t>mắc ung thư ở nam giới </a:t>
            </a:r>
            <a:r>
              <a:rPr lang="vi-VN" sz="1800" dirty="0" smtClean="0">
                <a:latin typeface="Times New Roman" pitchFamily="18" charset="0"/>
                <a:cs typeface="Times New Roman" pitchFamily="18" charset="0"/>
              </a:rPr>
              <a:t>VN được </a:t>
            </a:r>
            <a:r>
              <a:rPr lang="vi-VN" sz="1800" dirty="0">
                <a:latin typeface="Times New Roman" pitchFamily="18" charset="0"/>
                <a:cs typeface="Times New Roman" pitchFamily="18" charset="0"/>
              </a:rPr>
              <a:t>xếp vào nhóm </a:t>
            </a:r>
            <a:r>
              <a:rPr lang="vi-VN" sz="1800" dirty="0" smtClean="0">
                <a:latin typeface="Times New Roman" pitchFamily="18" charset="0"/>
                <a:cs typeface="Times New Roman" pitchFamily="18" charset="0"/>
              </a:rPr>
              <a:t>nước cao </a:t>
            </a:r>
            <a:r>
              <a:rPr lang="vi-VN" sz="1800" dirty="0">
                <a:latin typeface="Times New Roman" pitchFamily="18" charset="0"/>
                <a:cs typeface="Times New Roman" pitchFamily="18" charset="0"/>
              </a:rPr>
              <a:t>thứ 3, với gần </a:t>
            </a:r>
            <a:r>
              <a:rPr lang="vi-VN" sz="1800" dirty="0" smtClean="0">
                <a:latin typeface="Times New Roman" pitchFamily="18" charset="0"/>
                <a:cs typeface="Times New Roman" pitchFamily="18" charset="0"/>
              </a:rPr>
              <a:t>2.000/1.000.000 </a:t>
            </a:r>
            <a:r>
              <a:rPr lang="vi-VN" sz="1800" dirty="0">
                <a:latin typeface="Times New Roman" pitchFamily="18" charset="0"/>
                <a:cs typeface="Times New Roman" pitchFamily="18" charset="0"/>
              </a:rPr>
              <a:t>người</a:t>
            </a:r>
            <a:r>
              <a:rPr lang="vi-VN" sz="1800" dirty="0" smtClean="0">
                <a:latin typeface="Times New Roman" pitchFamily="18" charset="0"/>
                <a:cs typeface="Times New Roman" pitchFamily="18" charset="0"/>
              </a:rPr>
              <a:t>...</a:t>
            </a:r>
          </a:p>
          <a:p>
            <a:pPr marL="0" indent="0">
              <a:buNone/>
            </a:pPr>
            <a:r>
              <a:rPr lang="vi-VN" sz="1800" dirty="0">
                <a:latin typeface="Times New Roman" pitchFamily="18" charset="0"/>
                <a:cs typeface="Times New Roman" pitchFamily="18" charset="0"/>
              </a:rPr>
              <a:t>	</a:t>
            </a:r>
            <a:r>
              <a:rPr lang="vi-VN" sz="1800" b="1" dirty="0" smtClean="0">
                <a:latin typeface="Times New Roman" pitchFamily="18" charset="0"/>
                <a:cs typeface="Times New Roman" pitchFamily="18" charset="0"/>
              </a:rPr>
              <a:t>1.3 Định nghĩa</a:t>
            </a:r>
            <a:r>
              <a:rPr lang="vi-VN" sz="1800" b="1" dirty="0">
                <a:latin typeface="Times New Roman" pitchFamily="18" charset="0"/>
                <a:cs typeface="Times New Roman" pitchFamily="18" charset="0"/>
              </a:rPr>
              <a:t>. </a:t>
            </a:r>
            <a:endParaRPr lang="vi-VN" sz="1800" b="1" dirty="0" smtClean="0">
              <a:latin typeface="Times New Roman" pitchFamily="18" charset="0"/>
              <a:cs typeface="Times New Roman" pitchFamily="18" charset="0"/>
            </a:endParaRPr>
          </a:p>
          <a:p>
            <a:pPr marL="0" indent="0">
              <a:buNone/>
            </a:pPr>
            <a:r>
              <a:rPr lang="vi-VN" sz="1800" b="1" dirty="0">
                <a:latin typeface="Times New Roman" pitchFamily="18" charset="0"/>
                <a:cs typeface="Times New Roman" pitchFamily="18" charset="0"/>
              </a:rPr>
              <a:t>	</a:t>
            </a:r>
            <a:r>
              <a:rPr lang="vi-VN" sz="1800" i="1" dirty="0" smtClean="0">
                <a:latin typeface="Times New Roman" pitchFamily="18" charset="0"/>
                <a:cs typeface="Times New Roman" pitchFamily="18" charset="0"/>
              </a:rPr>
              <a:t>Ung </a:t>
            </a:r>
            <a:r>
              <a:rPr lang="vi-VN" sz="1800" i="1" dirty="0">
                <a:latin typeface="Times New Roman" pitchFamily="18" charset="0"/>
                <a:cs typeface="Times New Roman" pitchFamily="18" charset="0"/>
              </a:rPr>
              <a:t>thư là một nhóm các bệnh liên quan đến việc phân chia tế bào một cách vô tổ </a:t>
            </a:r>
            <a:r>
              <a:rPr lang="vi-VN" sz="1800" i="1" dirty="0" smtClean="0">
                <a:latin typeface="Times New Roman" pitchFamily="18" charset="0"/>
                <a:cs typeface="Times New Roman" pitchFamily="18" charset="0"/>
              </a:rPr>
              <a:t>chức và </a:t>
            </a:r>
            <a:r>
              <a:rPr lang="vi-VN" sz="1800" i="1" dirty="0">
                <a:latin typeface="Times New Roman" pitchFamily="18" charset="0"/>
                <a:cs typeface="Times New Roman" pitchFamily="18" charset="0"/>
              </a:rPr>
              <a:t>những tế bào đó có khả năng xâm lấn những mô khác bằng cách phát triển trực </a:t>
            </a:r>
            <a:r>
              <a:rPr lang="vi-VN" sz="1800" i="1" dirty="0" smtClean="0">
                <a:latin typeface="Times New Roman" pitchFamily="18" charset="0"/>
                <a:cs typeface="Times New Roman" pitchFamily="18" charset="0"/>
              </a:rPr>
              <a:t>tiếp vào </a:t>
            </a:r>
            <a:r>
              <a:rPr lang="vi-VN" sz="1800" i="1" dirty="0">
                <a:latin typeface="Times New Roman" pitchFamily="18" charset="0"/>
                <a:cs typeface="Times New Roman" pitchFamily="18" charset="0"/>
              </a:rPr>
              <a:t>mô lân cận hoặc di chuyển đến nơi xa (di căn). Hiện có khoảng 200 loại ung thư</a:t>
            </a:r>
            <a:endParaRPr lang="vi-VN" sz="1800" i="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80999"/>
            <a:ext cx="3660564"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012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8991600" cy="6858000"/>
          </a:xfrm>
        </p:spPr>
        <p:txBody>
          <a:bodyPr>
            <a:normAutofit/>
          </a:bodyPr>
          <a:lstStyle/>
          <a:p>
            <a:pPr marL="0" indent="0">
              <a:buNone/>
            </a:pPr>
            <a:r>
              <a:rPr lang="vi-VN" sz="1800" dirty="0" smtClean="0">
                <a:latin typeface="Times New Roman" pitchFamily="18" charset="0"/>
                <a:cs typeface="Times New Roman" pitchFamily="18" charset="0"/>
              </a:rPr>
              <a:t>	</a:t>
            </a:r>
          </a:p>
          <a:p>
            <a:pPr marL="0" indent="0">
              <a:buNone/>
            </a:pPr>
            <a:r>
              <a:rPr lang="vi-VN" sz="1800" b="1" dirty="0" smtClean="0">
                <a:latin typeface="Times New Roman" pitchFamily="18" charset="0"/>
                <a:cs typeface="Times New Roman" pitchFamily="18" charset="0"/>
              </a:rPr>
              <a:t>Triệu chứng</a:t>
            </a:r>
          </a:p>
          <a:p>
            <a:pPr marL="0" indent="0">
              <a:buNone/>
            </a:pPr>
            <a:endParaRPr lang="vi-VN" sz="1800" dirty="0" smtClean="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smtClean="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smtClean="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a:p>
            <a:pPr marL="0" indent="0">
              <a:buNone/>
            </a:pPr>
            <a:endParaRPr lang="vi-VN" sz="1800" dirty="0" smtClean="0">
              <a:latin typeface="Times New Roman" pitchFamily="18" charset="0"/>
              <a:cs typeface="Times New Roman" pitchFamily="18" charset="0"/>
            </a:endParaRPr>
          </a:p>
          <a:p>
            <a:pPr marL="0" indent="0">
              <a:buNone/>
            </a:pPr>
            <a:endParaRPr lang="vi-VN" sz="1800" dirty="0" smtClean="0">
              <a:latin typeface="Times New Roman" pitchFamily="18" charset="0"/>
              <a:cs typeface="Times New Roman" pitchFamily="18" charset="0"/>
            </a:endParaRPr>
          </a:p>
          <a:p>
            <a:pPr marL="0" indent="0">
              <a:buNone/>
            </a:pPr>
            <a:r>
              <a:rPr lang="vi-VN" sz="1800" b="1" dirty="0" smtClean="0">
                <a:latin typeface="Times New Roman" pitchFamily="18" charset="0"/>
                <a:cs typeface="Times New Roman" pitchFamily="18" charset="0"/>
              </a:rPr>
              <a:t>	1.4 Chẩn đoán</a:t>
            </a:r>
          </a:p>
          <a:p>
            <a:pPr marL="0" indent="0">
              <a:buNone/>
            </a:pPr>
            <a:r>
              <a:rPr lang="vi-VN" sz="1800" dirty="0" smtClean="0">
                <a:latin typeface="Times New Roman" pitchFamily="18" charset="0"/>
                <a:cs typeface="Times New Roman" pitchFamily="18" charset="0"/>
              </a:rPr>
              <a:t>- Mục </a:t>
            </a:r>
            <a:r>
              <a:rPr lang="vi-VN" sz="1800" dirty="0">
                <a:latin typeface="Times New Roman" pitchFamily="18" charset="0"/>
                <a:cs typeface="Times New Roman" pitchFamily="18" charset="0"/>
              </a:rPr>
              <a:t>tiêu chẩn đoán bệnh ung thư gồm: chẩn đoán xác định – chẩn đoán giai đoạn </a:t>
            </a:r>
            <a:r>
              <a:rPr lang="vi-VN" sz="1800" dirty="0" smtClean="0">
                <a:latin typeface="Times New Roman" pitchFamily="18" charset="0"/>
                <a:cs typeface="Times New Roman" pitchFamily="18" charset="0"/>
              </a:rPr>
              <a:t>&amp; chẩn </a:t>
            </a:r>
            <a:r>
              <a:rPr lang="vi-VN" sz="1800" dirty="0">
                <a:latin typeface="Times New Roman" pitchFamily="18" charset="0"/>
                <a:cs typeface="Times New Roman" pitchFamily="18" charset="0"/>
              </a:rPr>
              <a:t>đoán sớm ung thư.</a:t>
            </a:r>
          </a:p>
          <a:p>
            <a:pPr marL="0" indent="0">
              <a:buNone/>
            </a:pPr>
            <a:r>
              <a:rPr lang="vi-VN" sz="1800" dirty="0">
                <a:latin typeface="Times New Roman" pitchFamily="18" charset="0"/>
                <a:cs typeface="Times New Roman" pitchFamily="18" charset="0"/>
              </a:rPr>
              <a:t>‒ Để đạt mục tiêu của chẩn đoán ung thư cần tiến hành 3 bước:</a:t>
            </a:r>
          </a:p>
          <a:p>
            <a:pPr marL="0" indent="0">
              <a:buNone/>
            </a:pPr>
            <a:r>
              <a:rPr lang="vi-VN" sz="1800" dirty="0">
                <a:latin typeface="Times New Roman" pitchFamily="18" charset="0"/>
                <a:cs typeface="Times New Roman" pitchFamily="18" charset="0"/>
              </a:rPr>
              <a:t>+ Bước chẩn đoán ban đầu: Sơ bộ hướng đến một ung thư.</a:t>
            </a:r>
          </a:p>
          <a:p>
            <a:pPr marL="0" indent="0">
              <a:buNone/>
            </a:pPr>
            <a:r>
              <a:rPr lang="vi-VN" sz="1800" dirty="0">
                <a:latin typeface="Times New Roman" pitchFamily="18" charset="0"/>
                <a:cs typeface="Times New Roman" pitchFamily="18" charset="0"/>
              </a:rPr>
              <a:t>+ Bước chẩn đoán xác định: Chủ yếu dựa vào chẩn đoán mô bệnh học.</a:t>
            </a:r>
          </a:p>
          <a:p>
            <a:pPr marL="0" indent="0">
              <a:buNone/>
            </a:pPr>
            <a:r>
              <a:rPr lang="vi-VN" sz="1800" dirty="0">
                <a:latin typeface="Times New Roman" pitchFamily="18" charset="0"/>
                <a:cs typeface="Times New Roman" pitchFamily="18" charset="0"/>
              </a:rPr>
              <a:t>+ Bước chẩn đoán giai đoạn: Đánh giá sự xâm lấn và lan tràn của ung thư</a:t>
            </a:r>
            <a:r>
              <a:rPr lang="vi-VN" sz="1800" dirty="0" smtClean="0">
                <a:latin typeface="Times New Roman" pitchFamily="18" charset="0"/>
                <a:cs typeface="Times New Roman" pitchFamily="18" charset="0"/>
              </a:rPr>
              <a:t>.</a:t>
            </a:r>
          </a:p>
          <a:p>
            <a:pPr marL="0" indent="0">
              <a:buNone/>
            </a:pPr>
            <a:r>
              <a:rPr lang="vi-VN" sz="1800" i="1" dirty="0" smtClean="0">
                <a:latin typeface="Times New Roman" pitchFamily="18" charset="0"/>
                <a:cs typeface="Times New Roman" pitchFamily="18" charset="0"/>
              </a:rPr>
              <a:t>	1.4.1</a:t>
            </a:r>
            <a:r>
              <a:rPr lang="vi-VN" sz="1800" i="1" dirty="0">
                <a:latin typeface="Times New Roman" pitchFamily="18" charset="0"/>
                <a:cs typeface="Times New Roman" pitchFamily="18" charset="0"/>
              </a:rPr>
              <a:t>. Các triệu chứng lâm sàng giúp chẩn đoán</a:t>
            </a:r>
          </a:p>
          <a:p>
            <a:pPr marL="0" indent="0">
              <a:buNone/>
            </a:pPr>
            <a:r>
              <a:rPr lang="vi-VN" sz="1800" dirty="0">
                <a:latin typeface="Times New Roman" pitchFamily="18" charset="0"/>
                <a:cs typeface="Times New Roman" pitchFamily="18" charset="0"/>
              </a:rPr>
              <a:t> Gồm 2 nhóm chính:</a:t>
            </a:r>
          </a:p>
          <a:p>
            <a:pPr marL="0" indent="0">
              <a:buNone/>
            </a:pPr>
            <a:r>
              <a:rPr lang="vi-VN" sz="1800" dirty="0">
                <a:latin typeface="Times New Roman" pitchFamily="18" charset="0"/>
                <a:cs typeface="Times New Roman" pitchFamily="18" charset="0"/>
              </a:rPr>
              <a:t> Triệu chứng báo hiệu ung thư &amp; các triệu chứng rõ rệt.</a:t>
            </a:r>
          </a:p>
          <a:p>
            <a:pPr marL="0" indent="0">
              <a:buNone/>
            </a:pPr>
            <a:endParaRPr lang="vi-VN" sz="1800" dirty="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433775750"/>
              </p:ext>
            </p:extLst>
          </p:nvPr>
        </p:nvGraphicFramePr>
        <p:xfrm>
          <a:off x="228599" y="762000"/>
          <a:ext cx="8915401" cy="2387246"/>
        </p:xfrm>
        <a:graphic>
          <a:graphicData uri="http://schemas.openxmlformats.org/drawingml/2006/table">
            <a:tbl>
              <a:tblPr firstRow="1" bandRow="1">
                <a:tableStyleId>{5C22544A-7EE6-4342-B048-85BDC9FD1C3A}</a:tableStyleId>
              </a:tblPr>
              <a:tblGrid>
                <a:gridCol w="949235"/>
                <a:gridCol w="7966166"/>
              </a:tblGrid>
              <a:tr h="312551">
                <a:tc>
                  <a:txBody>
                    <a:bodyPr/>
                    <a:lstStyle/>
                    <a:p>
                      <a:r>
                        <a:rPr lang="vi-VN" sz="1600" dirty="0" smtClean="0">
                          <a:latin typeface="Times New Roman" pitchFamily="18" charset="0"/>
                          <a:cs typeface="Times New Roman" pitchFamily="18" charset="0"/>
                        </a:rPr>
                        <a:t>Vị</a:t>
                      </a:r>
                      <a:r>
                        <a:rPr lang="vi-VN" sz="1600" baseline="0" dirty="0" smtClean="0">
                          <a:latin typeface="Times New Roman" pitchFamily="18" charset="0"/>
                          <a:cs typeface="Times New Roman" pitchFamily="18" charset="0"/>
                        </a:rPr>
                        <a:t> trí</a:t>
                      </a:r>
                      <a:endParaRPr lang="vi-VN" sz="1600" dirty="0">
                        <a:latin typeface="Times New Roman" pitchFamily="18" charset="0"/>
                        <a:cs typeface="Times New Roman" pitchFamily="18" charset="0"/>
                      </a:endParaRPr>
                    </a:p>
                  </a:txBody>
                  <a:tcPr/>
                </a:tc>
                <a:tc>
                  <a:txBody>
                    <a:bodyPr/>
                    <a:lstStyle/>
                    <a:p>
                      <a:r>
                        <a:rPr lang="vi-VN" sz="1600" dirty="0" smtClean="0">
                          <a:latin typeface="Times New Roman" pitchFamily="18" charset="0"/>
                          <a:cs typeface="Times New Roman" pitchFamily="18" charset="0"/>
                        </a:rPr>
                        <a:t>Triệu</a:t>
                      </a:r>
                      <a:r>
                        <a:rPr lang="vi-VN" sz="1600" baseline="0" dirty="0" smtClean="0">
                          <a:latin typeface="Times New Roman" pitchFamily="18" charset="0"/>
                          <a:cs typeface="Times New Roman" pitchFamily="18" charset="0"/>
                        </a:rPr>
                        <a:t> chứng</a:t>
                      </a:r>
                      <a:endParaRPr lang="vi-VN" sz="1600" dirty="0">
                        <a:latin typeface="Times New Roman" pitchFamily="18" charset="0"/>
                        <a:cs typeface="Times New Roman" pitchFamily="18" charset="0"/>
                      </a:endParaRPr>
                    </a:p>
                  </a:txBody>
                  <a:tcPr/>
                </a:tc>
              </a:tr>
              <a:tr h="539861">
                <a:tc>
                  <a:txBody>
                    <a:bodyPr/>
                    <a:lstStyle/>
                    <a:p>
                      <a:r>
                        <a:rPr lang="vi-VN" sz="1600" dirty="0" smtClean="0">
                          <a:latin typeface="Times New Roman" pitchFamily="18" charset="0"/>
                          <a:cs typeface="Times New Roman" pitchFamily="18" charset="0"/>
                        </a:rPr>
                        <a:t>Tại</a:t>
                      </a:r>
                      <a:r>
                        <a:rPr lang="vi-VN" sz="1600" baseline="0" dirty="0" smtClean="0">
                          <a:latin typeface="Times New Roman" pitchFamily="18" charset="0"/>
                          <a:cs typeface="Times New Roman" pitchFamily="18" charset="0"/>
                        </a:rPr>
                        <a:t> chỗ</a:t>
                      </a:r>
                      <a:endParaRPr lang="vi-VN" sz="1600" dirty="0">
                        <a:latin typeface="Times New Roman" pitchFamily="18" charset="0"/>
                        <a:cs typeface="Times New Roman" pitchFamily="18" charset="0"/>
                      </a:endParaRPr>
                    </a:p>
                  </a:txBody>
                  <a:tcPr/>
                </a:tc>
                <a:tc>
                  <a:txBody>
                    <a:bodyPr/>
                    <a:lstStyle/>
                    <a:p>
                      <a:r>
                        <a:rPr lang="vi-VN" sz="1600" dirty="0" smtClean="0">
                          <a:latin typeface="Times New Roman" pitchFamily="18" charset="0"/>
                          <a:cs typeface="Times New Roman" pitchFamily="18" charset="0"/>
                        </a:rPr>
                        <a:t>các khối u bất thường hay phù nề, chảy máu</a:t>
                      </a:r>
                      <a:r>
                        <a:rPr lang="vi-VN" sz="1600" baseline="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(hemorrhage), đau và/hoặc loét (ulcer). Chèn ép vào mô xung</a:t>
                      </a:r>
                      <a:r>
                        <a:rPr lang="vi-VN" sz="1600" baseline="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quanh có thể gây ra các triệu chứng như vàng da.</a:t>
                      </a:r>
                      <a:endParaRPr lang="vi-VN" sz="1600" dirty="0">
                        <a:latin typeface="Times New Roman" pitchFamily="18" charset="0"/>
                        <a:cs typeface="Times New Roman" pitchFamily="18" charset="0"/>
                      </a:endParaRPr>
                    </a:p>
                  </a:txBody>
                  <a:tcPr/>
                </a:tc>
              </a:tr>
              <a:tr h="539861">
                <a:tc>
                  <a:txBody>
                    <a:bodyPr/>
                    <a:lstStyle/>
                    <a:p>
                      <a:r>
                        <a:rPr lang="vi-VN" sz="1600" dirty="0" smtClean="0">
                          <a:latin typeface="Times New Roman" pitchFamily="18" charset="0"/>
                          <a:cs typeface="Times New Roman" pitchFamily="18" charset="0"/>
                        </a:rPr>
                        <a:t>Di căn</a:t>
                      </a:r>
                      <a:endParaRPr lang="vi-VN" sz="1600" dirty="0">
                        <a:latin typeface="Times New Roman" pitchFamily="18" charset="0"/>
                        <a:cs typeface="Times New Roman" pitchFamily="18" charset="0"/>
                      </a:endParaRPr>
                    </a:p>
                  </a:txBody>
                  <a:tcPr/>
                </a:tc>
                <a:tc>
                  <a:txBody>
                    <a:bodyPr/>
                    <a:lstStyle/>
                    <a:p>
                      <a:r>
                        <a:rPr lang="vi-VN" sz="1600" dirty="0" smtClean="0">
                          <a:latin typeface="Times New Roman" pitchFamily="18" charset="0"/>
                          <a:cs typeface="Times New Roman" pitchFamily="18" charset="0"/>
                        </a:rPr>
                        <a:t>Hạch</a:t>
                      </a:r>
                      <a:r>
                        <a:rPr lang="vi-VN" sz="1600" baseline="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bạch huyết to, ho, ho ra</a:t>
                      </a:r>
                      <a:r>
                        <a:rPr lang="vi-VN" sz="1600" baseline="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máu, gan to, đau xương, gãy xương ở những xương bị tổn thương</a:t>
                      </a:r>
                      <a:r>
                        <a:rPr lang="vi-VN" sz="1600" baseline="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và các triệu chứng thần kinh. Có</a:t>
                      </a:r>
                      <a:r>
                        <a:rPr lang="vi-VN" sz="1600" baseline="0" dirty="0" smtClean="0">
                          <a:latin typeface="Times New Roman" pitchFamily="18" charset="0"/>
                          <a:cs typeface="Times New Roman" pitchFamily="18" charset="0"/>
                        </a:rPr>
                        <a:t> thể đ</a:t>
                      </a:r>
                      <a:r>
                        <a:rPr lang="vi-VN" sz="1600" dirty="0" smtClean="0">
                          <a:latin typeface="Times New Roman" pitchFamily="18" charset="0"/>
                          <a:cs typeface="Times New Roman" pitchFamily="18" charset="0"/>
                        </a:rPr>
                        <a:t>au.</a:t>
                      </a:r>
                      <a:endParaRPr lang="vi-VN" sz="1600" dirty="0">
                        <a:latin typeface="Times New Roman" pitchFamily="18" charset="0"/>
                        <a:cs typeface="Times New Roman" pitchFamily="18" charset="0"/>
                      </a:endParaRPr>
                    </a:p>
                  </a:txBody>
                  <a:tcPr/>
                </a:tc>
              </a:tr>
              <a:tr h="893726">
                <a:tc>
                  <a:txBody>
                    <a:bodyPr/>
                    <a:lstStyle/>
                    <a:p>
                      <a:r>
                        <a:rPr lang="vi-VN" sz="1600" dirty="0" smtClean="0">
                          <a:latin typeface="Times New Roman" pitchFamily="18" charset="0"/>
                          <a:cs typeface="Times New Roman" pitchFamily="18" charset="0"/>
                        </a:rPr>
                        <a:t>Toàn</a:t>
                      </a:r>
                      <a:r>
                        <a:rPr lang="vi-VN" sz="1600" baseline="0" dirty="0" smtClean="0">
                          <a:latin typeface="Times New Roman" pitchFamily="18" charset="0"/>
                          <a:cs typeface="Times New Roman" pitchFamily="18" charset="0"/>
                        </a:rPr>
                        <a:t> thân</a:t>
                      </a:r>
                      <a:endParaRPr lang="vi-VN" sz="1600" dirty="0">
                        <a:latin typeface="Times New Roman" pitchFamily="18" charset="0"/>
                        <a:cs typeface="Times New Roman" pitchFamily="18" charset="0"/>
                      </a:endParaRPr>
                    </a:p>
                  </a:txBody>
                  <a:tcPr/>
                </a:tc>
                <a:tc>
                  <a:txBody>
                    <a:bodyPr/>
                    <a:lstStyle/>
                    <a:p>
                      <a:r>
                        <a:rPr lang="vi-VN" sz="1600" dirty="0" smtClean="0">
                          <a:latin typeface="Times New Roman" pitchFamily="18" charset="0"/>
                          <a:cs typeface="Times New Roman" pitchFamily="18" charset="0"/>
                        </a:rPr>
                        <a:t>Sụt cân, chán ăn và suy mòn, tiết nhiều mồ</a:t>
                      </a:r>
                      <a:r>
                        <a:rPr lang="vi-VN" sz="1600" baseline="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hôi (đổ mồ hôi trộm), thiếu máu và các hội chứng cận u đặc hiệu,</a:t>
                      </a:r>
                      <a:r>
                        <a:rPr lang="vi-VN" sz="1600" baseline="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đó là tình trạng đặc biệt được gây ra bởi ung thư đang hoạt động,</a:t>
                      </a:r>
                      <a:r>
                        <a:rPr lang="vi-VN" sz="1600" baseline="0" dirty="0" smtClean="0">
                          <a:latin typeface="Times New Roman" pitchFamily="18" charset="0"/>
                          <a:cs typeface="Times New Roman" pitchFamily="18" charset="0"/>
                        </a:rPr>
                        <a:t> </a:t>
                      </a:r>
                      <a:r>
                        <a:rPr lang="vi-VN" sz="1600" dirty="0" smtClean="0">
                          <a:latin typeface="Times New Roman" pitchFamily="18" charset="0"/>
                          <a:cs typeface="Times New Roman" pitchFamily="18" charset="0"/>
                        </a:rPr>
                        <a:t>chẳng hạn như huyết khối (thrombosis) hay thay đổi nội tiết tố.</a:t>
                      </a:r>
                      <a:endParaRPr lang="vi-VN" sz="16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443472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915400" cy="6553200"/>
          </a:xfrm>
        </p:spPr>
        <p:txBody>
          <a:bodyPr>
            <a:normAutofit/>
          </a:bodyPr>
          <a:lstStyle/>
          <a:p>
            <a:pPr marL="0" indent="0">
              <a:buNone/>
            </a:pPr>
            <a:r>
              <a:rPr lang="vi-VN" sz="1800" dirty="0" smtClean="0">
                <a:latin typeface="Times New Roman" pitchFamily="18" charset="0"/>
                <a:cs typeface="Times New Roman" pitchFamily="18" charset="0"/>
              </a:rPr>
              <a:t>a. Triệu chứng </a:t>
            </a:r>
            <a:r>
              <a:rPr lang="vi-VN" sz="1800" dirty="0">
                <a:latin typeface="Times New Roman" pitchFamily="18" charset="0"/>
                <a:cs typeface="Times New Roman" pitchFamily="18" charset="0"/>
              </a:rPr>
              <a:t>báo hiệu ung thư: Là những triệu chứng lâm sàng xuất </a:t>
            </a:r>
            <a:r>
              <a:rPr lang="vi-VN" sz="1800" dirty="0" smtClean="0">
                <a:latin typeface="Times New Roman" pitchFamily="18" charset="0"/>
                <a:cs typeface="Times New Roman" pitchFamily="18" charset="0"/>
              </a:rPr>
              <a:t>hiện tương </a:t>
            </a:r>
            <a:r>
              <a:rPr lang="vi-VN" sz="1800" dirty="0">
                <a:latin typeface="Times New Roman" pitchFamily="18" charset="0"/>
                <a:cs typeface="Times New Roman" pitchFamily="18" charset="0"/>
              </a:rPr>
              <a:t>đối sớm, thường nghèo nàn, ít đặc hiệu, ít ảnh hưởng tới </a:t>
            </a:r>
            <a:r>
              <a:rPr lang="vi-VN" sz="1800" dirty="0" smtClean="0">
                <a:latin typeface="Times New Roman" pitchFamily="18" charset="0"/>
                <a:cs typeface="Times New Roman" pitchFamily="18" charset="0"/>
              </a:rPr>
              <a:t>người bệnh </a:t>
            </a:r>
            <a:r>
              <a:rPr lang="vi-VN" sz="1800" dirty="0">
                <a:latin typeface="Times New Roman" pitchFamily="18" charset="0"/>
                <a:cs typeface="Times New Roman" pitchFamily="18" charset="0"/>
              </a:rPr>
              <a:t>nên dễ bị bỏ qua</a:t>
            </a:r>
            <a:r>
              <a:rPr lang="vi-VN" sz="1800" dirty="0" smtClean="0">
                <a:latin typeface="Times New Roman" pitchFamily="18" charset="0"/>
                <a:cs typeface="Times New Roman" pitchFamily="18" charset="0"/>
              </a:rPr>
              <a:t>! Như ho kéo dài, xuất huyết, tiết dịch bất thường, nổi u cục cứng phát triển nhanh, vết loét dai dẳng khó liền, thay đổi tính chất kích thước nốt ruồi, nổi hạch.</a:t>
            </a:r>
          </a:p>
          <a:p>
            <a:pPr marL="0" indent="0">
              <a:buNone/>
            </a:pPr>
            <a:r>
              <a:rPr lang="vi-VN" sz="1800" dirty="0">
                <a:latin typeface="Times New Roman" pitchFamily="18" charset="0"/>
                <a:cs typeface="Times New Roman" pitchFamily="18" charset="0"/>
              </a:rPr>
              <a:t>b. Các triệu chứng rõ rệt</a:t>
            </a:r>
            <a:r>
              <a:rPr lang="vi-VN" sz="1800" dirty="0" smtClean="0">
                <a:latin typeface="Times New Roman" pitchFamily="18" charset="0"/>
                <a:cs typeface="Times New Roman" pitchFamily="18" charset="0"/>
              </a:rPr>
              <a:t>:</a:t>
            </a:r>
          </a:p>
          <a:p>
            <a:pPr marL="0" indent="0">
              <a:buNone/>
            </a:pPr>
            <a:r>
              <a:rPr lang="vi-VN" sz="1800" dirty="0" smtClean="0">
                <a:latin typeface="Times New Roman" pitchFamily="18" charset="0"/>
                <a:cs typeface="Times New Roman" pitchFamily="18" charset="0"/>
              </a:rPr>
              <a:t>Sụt cân (có thể 5-10kg/ 1 tháng),  đau, hội chứng bít tắc, triệu chứng xâm lấn và chèn ép, triệu chứng di căn,...</a:t>
            </a:r>
          </a:p>
          <a:p>
            <a:pPr marL="0" indent="0">
              <a:buNone/>
            </a:pPr>
            <a:r>
              <a:rPr lang="vi-VN" sz="1800" dirty="0">
                <a:latin typeface="Times New Roman" pitchFamily="18" charset="0"/>
                <a:cs typeface="Times New Roman" pitchFamily="18" charset="0"/>
              </a:rPr>
              <a:t>c. Hội chứng cận ung thư - Là các triệu chứng lâm sàng và sinh học do hoạt động </a:t>
            </a:r>
            <a:r>
              <a:rPr lang="vi-VN" sz="1800" dirty="0" smtClean="0">
                <a:latin typeface="Times New Roman" pitchFamily="18" charset="0"/>
                <a:cs typeface="Times New Roman" pitchFamily="18" charset="0"/>
              </a:rPr>
              <a:t>mang tính </a:t>
            </a:r>
            <a:r>
              <a:rPr lang="vi-VN" sz="1800" dirty="0">
                <a:latin typeface="Times New Roman" pitchFamily="18" charset="0"/>
                <a:cs typeface="Times New Roman" pitchFamily="18" charset="0"/>
              </a:rPr>
              <a:t>nội tiết của một số ung thư: Sốt kéo dài không rõ nguyên </a:t>
            </a:r>
            <a:r>
              <a:rPr lang="vi-VN" sz="1800" dirty="0" smtClean="0">
                <a:latin typeface="Times New Roman" pitchFamily="18" charset="0"/>
                <a:cs typeface="Times New Roman" pitchFamily="18" charset="0"/>
              </a:rPr>
              <a:t>nhân,...</a:t>
            </a:r>
          </a:p>
          <a:p>
            <a:pPr marL="0" indent="0">
              <a:buNone/>
            </a:pPr>
            <a:r>
              <a:rPr lang="vi-VN" sz="1800" dirty="0" smtClean="0">
                <a:latin typeface="Times New Roman" pitchFamily="18" charset="0"/>
                <a:cs typeface="Times New Roman" pitchFamily="18" charset="0"/>
              </a:rPr>
              <a:t>	</a:t>
            </a:r>
            <a:r>
              <a:rPr lang="vi-VN" sz="1800" i="1" dirty="0" smtClean="0">
                <a:latin typeface="Times New Roman" pitchFamily="18" charset="0"/>
                <a:cs typeface="Times New Roman" pitchFamily="18" charset="0"/>
              </a:rPr>
              <a:t>1.4.2 </a:t>
            </a:r>
            <a:r>
              <a:rPr lang="vi-VN" sz="1800" i="1" dirty="0">
                <a:latin typeface="Times New Roman" pitchFamily="18" charset="0"/>
                <a:cs typeface="Times New Roman" pitchFamily="18" charset="0"/>
              </a:rPr>
              <a:t>Các phương pháp chẩn đoán cận lâm sàng</a:t>
            </a:r>
          </a:p>
          <a:p>
            <a:pPr marL="0" indent="0">
              <a:buNone/>
            </a:pPr>
            <a:r>
              <a:rPr lang="vi-VN" sz="1800" dirty="0" smtClean="0">
                <a:latin typeface="Times New Roman" pitchFamily="18" charset="0"/>
                <a:cs typeface="Times New Roman" pitchFamily="18" charset="0"/>
              </a:rPr>
              <a:t>Chẩn </a:t>
            </a:r>
            <a:r>
              <a:rPr lang="vi-VN" sz="1800" dirty="0">
                <a:latin typeface="Times New Roman" pitchFamily="18" charset="0"/>
                <a:cs typeface="Times New Roman" pitchFamily="18" charset="0"/>
              </a:rPr>
              <a:t>đoán nội </a:t>
            </a:r>
            <a:r>
              <a:rPr lang="vi-VN" sz="1800" dirty="0" smtClean="0">
                <a:latin typeface="Times New Roman" pitchFamily="18" charset="0"/>
                <a:cs typeface="Times New Roman" pitchFamily="18" charset="0"/>
              </a:rPr>
              <a:t>soi; Chẩn </a:t>
            </a:r>
            <a:r>
              <a:rPr lang="vi-VN" sz="1800" dirty="0">
                <a:latin typeface="Times New Roman" pitchFamily="18" charset="0"/>
                <a:cs typeface="Times New Roman" pitchFamily="18" charset="0"/>
              </a:rPr>
              <a:t>đoán điện quang, </a:t>
            </a:r>
            <a:r>
              <a:rPr lang="vi-VN" sz="1800" dirty="0" smtClean="0">
                <a:latin typeface="Times New Roman" pitchFamily="18" charset="0"/>
                <a:cs typeface="Times New Roman" pitchFamily="18" charset="0"/>
              </a:rPr>
              <a:t>CT; Siêu âm; Đồng </a:t>
            </a:r>
            <a:r>
              <a:rPr lang="vi-VN" sz="1800" dirty="0">
                <a:latin typeface="Times New Roman" pitchFamily="18" charset="0"/>
                <a:cs typeface="Times New Roman" pitchFamily="18" charset="0"/>
              </a:rPr>
              <a:t>vị phóng </a:t>
            </a:r>
            <a:r>
              <a:rPr lang="vi-VN" sz="1800" dirty="0" smtClean="0">
                <a:latin typeface="Times New Roman" pitchFamily="18" charset="0"/>
                <a:cs typeface="Times New Roman" pitchFamily="18" charset="0"/>
              </a:rPr>
              <a:t>xạ; Chụp </a:t>
            </a:r>
            <a:r>
              <a:rPr lang="vi-VN" sz="1800" dirty="0">
                <a:latin typeface="Times New Roman" pitchFamily="18" charset="0"/>
                <a:cs typeface="Times New Roman" pitchFamily="18" charset="0"/>
              </a:rPr>
              <a:t>cộng hưởng từ (</a:t>
            </a:r>
            <a:r>
              <a:rPr lang="vi-VN" sz="1800" dirty="0" smtClean="0">
                <a:latin typeface="Times New Roman" pitchFamily="18" charset="0"/>
                <a:cs typeface="Times New Roman" pitchFamily="18" charset="0"/>
              </a:rPr>
              <a:t>MRI); PET </a:t>
            </a:r>
            <a:r>
              <a:rPr lang="vi-VN" sz="1800" dirty="0">
                <a:latin typeface="Times New Roman" pitchFamily="18" charset="0"/>
                <a:cs typeface="Times New Roman" pitchFamily="18" charset="0"/>
              </a:rPr>
              <a:t>/CT; Chất chỉ điểm ung thư; </a:t>
            </a:r>
            <a:r>
              <a:rPr lang="vi-VN" sz="1800" dirty="0" smtClean="0">
                <a:latin typeface="Times New Roman" pitchFamily="18" charset="0"/>
                <a:cs typeface="Times New Roman" pitchFamily="18" charset="0"/>
              </a:rPr>
              <a:t>Chẩn </a:t>
            </a:r>
            <a:r>
              <a:rPr lang="vi-VN" sz="1800" dirty="0">
                <a:latin typeface="Times New Roman" pitchFamily="18" charset="0"/>
                <a:cs typeface="Times New Roman" pitchFamily="18" charset="0"/>
              </a:rPr>
              <a:t>đoán tế bào học (chọc </a:t>
            </a:r>
            <a:r>
              <a:rPr lang="vi-VN" sz="1800" dirty="0" smtClean="0">
                <a:latin typeface="Times New Roman" pitchFamily="18" charset="0"/>
                <a:cs typeface="Times New Roman" pitchFamily="18" charset="0"/>
              </a:rPr>
              <a:t>hút); Chẩn </a:t>
            </a:r>
            <a:r>
              <a:rPr lang="vi-VN" sz="1800" dirty="0">
                <a:latin typeface="Times New Roman" pitchFamily="18" charset="0"/>
                <a:cs typeface="Times New Roman" pitchFamily="18" charset="0"/>
              </a:rPr>
              <a:t>đoán giải phẫu bệnh </a:t>
            </a:r>
            <a:r>
              <a:rPr lang="vi-VN" sz="1800" dirty="0" smtClean="0">
                <a:latin typeface="Times New Roman" pitchFamily="18" charset="0"/>
                <a:cs typeface="Times New Roman" pitchFamily="18" charset="0"/>
              </a:rPr>
              <a:t>lý </a:t>
            </a:r>
            <a:r>
              <a:rPr lang="vi-VN" sz="1800" dirty="0">
                <a:latin typeface="Times New Roman" pitchFamily="18" charset="0"/>
                <a:cs typeface="Times New Roman" pitchFamily="18" charset="0"/>
              </a:rPr>
              <a:t>là phương pháp quyết định nhất để khẳng định bệnh </a:t>
            </a:r>
            <a:r>
              <a:rPr lang="vi-VN" sz="1800" dirty="0" smtClean="0">
                <a:latin typeface="Times New Roman" pitchFamily="18" charset="0"/>
                <a:cs typeface="Times New Roman" pitchFamily="18" charset="0"/>
              </a:rPr>
              <a:t>ung thư</a:t>
            </a:r>
          </a:p>
          <a:p>
            <a:pPr marL="0" indent="0">
              <a:buNone/>
            </a:pPr>
            <a:r>
              <a:rPr lang="vi-VN" sz="1800" i="1" dirty="0" smtClean="0">
                <a:latin typeface="Times New Roman" pitchFamily="18" charset="0"/>
                <a:cs typeface="Times New Roman" pitchFamily="18" charset="0"/>
              </a:rPr>
              <a:t>	1.4.3 </a:t>
            </a:r>
            <a:r>
              <a:rPr lang="vi-VN" sz="1800" i="1" dirty="0">
                <a:latin typeface="Times New Roman" pitchFamily="18" charset="0"/>
                <a:cs typeface="Times New Roman" pitchFamily="18" charset="0"/>
              </a:rPr>
              <a:t>Chẩn đoán giai đoạn </a:t>
            </a:r>
            <a:r>
              <a:rPr lang="vi-VN" sz="1800" i="1" dirty="0" smtClean="0">
                <a:latin typeface="Times New Roman" pitchFamily="18" charset="0"/>
                <a:cs typeface="Times New Roman" pitchFamily="18" charset="0"/>
              </a:rPr>
              <a:t>ung thư:</a:t>
            </a:r>
          </a:p>
          <a:p>
            <a:pPr marL="0" indent="0">
              <a:buNone/>
            </a:pPr>
            <a:r>
              <a:rPr lang="vi-VN" sz="1800" dirty="0" smtClean="0">
                <a:latin typeface="Times New Roman" pitchFamily="18" charset="0"/>
                <a:cs typeface="Times New Roman" pitchFamily="18" charset="0"/>
              </a:rPr>
              <a:t>- Hiệp </a:t>
            </a:r>
            <a:r>
              <a:rPr lang="vi-VN" sz="1800" dirty="0">
                <a:latin typeface="Times New Roman" pitchFamily="18" charset="0"/>
                <a:cs typeface="Times New Roman" pitchFamily="18" charset="0"/>
              </a:rPr>
              <a:t>hội chống ung thư </a:t>
            </a:r>
            <a:r>
              <a:rPr lang="vi-VN" sz="1800" dirty="0" smtClean="0">
                <a:latin typeface="Times New Roman" pitchFamily="18" charset="0"/>
                <a:cs typeface="Times New Roman" pitchFamily="18" charset="0"/>
              </a:rPr>
              <a:t>quốc tế </a:t>
            </a:r>
            <a:r>
              <a:rPr lang="vi-VN" sz="1800" dirty="0">
                <a:latin typeface="Times New Roman" pitchFamily="18" charset="0"/>
                <a:cs typeface="Times New Roman" pitchFamily="18" charset="0"/>
              </a:rPr>
              <a:t>đã phát triển một </a:t>
            </a:r>
            <a:r>
              <a:rPr lang="vi-VN" sz="1800" dirty="0" smtClean="0">
                <a:latin typeface="Times New Roman" pitchFamily="18" charset="0"/>
                <a:cs typeface="Times New Roman" pitchFamily="18" charset="0"/>
              </a:rPr>
              <a:t>hệ thống </a:t>
            </a:r>
            <a:r>
              <a:rPr lang="vi-VN" sz="1800" dirty="0">
                <a:latin typeface="Times New Roman" pitchFamily="18" charset="0"/>
                <a:cs typeface="Times New Roman" pitchFamily="18" charset="0"/>
              </a:rPr>
              <a:t>phân chia giai </a:t>
            </a:r>
            <a:r>
              <a:rPr lang="vi-VN" sz="1800" dirty="0" smtClean="0">
                <a:latin typeface="Times New Roman" pitchFamily="18" charset="0"/>
                <a:cs typeface="Times New Roman" pitchFamily="18" charset="0"/>
              </a:rPr>
              <a:t>đoạn của </a:t>
            </a:r>
            <a:r>
              <a:rPr lang="vi-VN" sz="1800" dirty="0">
                <a:latin typeface="Times New Roman" pitchFamily="18" charset="0"/>
                <a:cs typeface="Times New Roman" pitchFamily="18" charset="0"/>
              </a:rPr>
              <a:t>các khối u ác tính gọi </a:t>
            </a:r>
            <a:r>
              <a:rPr lang="vi-VN" sz="1800" dirty="0" smtClean="0">
                <a:latin typeface="Times New Roman" pitchFamily="18" charset="0"/>
                <a:cs typeface="Times New Roman" pitchFamily="18" charset="0"/>
              </a:rPr>
              <a:t>là TNM </a:t>
            </a:r>
            <a:r>
              <a:rPr lang="vi-VN" sz="1800" dirty="0">
                <a:latin typeface="Times New Roman" pitchFamily="18" charset="0"/>
                <a:cs typeface="Times New Roman" pitchFamily="18" charset="0"/>
              </a:rPr>
              <a:t>(T: tumor - khối u, </a:t>
            </a:r>
            <a:r>
              <a:rPr lang="vi-VN" sz="1800" dirty="0" smtClean="0">
                <a:latin typeface="Times New Roman" pitchFamily="18" charset="0"/>
                <a:cs typeface="Times New Roman" pitchFamily="18" charset="0"/>
              </a:rPr>
              <a:t>N: node </a:t>
            </a:r>
            <a:r>
              <a:rPr lang="vi-VN" sz="1800" dirty="0">
                <a:latin typeface="Times New Roman" pitchFamily="18" charset="0"/>
                <a:cs typeface="Times New Roman" pitchFamily="18" charset="0"/>
              </a:rPr>
              <a:t>- hạch lympho, </a:t>
            </a:r>
            <a:r>
              <a:rPr lang="vi-VN" sz="1800" dirty="0" smtClean="0">
                <a:latin typeface="Times New Roman" pitchFamily="18" charset="0"/>
                <a:cs typeface="Times New Roman" pitchFamily="18" charset="0"/>
              </a:rPr>
              <a:t>M: metastasis </a:t>
            </a:r>
            <a:r>
              <a:rPr lang="vi-VN" sz="1800" dirty="0">
                <a:latin typeface="Times New Roman" pitchFamily="18" charset="0"/>
                <a:cs typeface="Times New Roman" pitchFamily="18" charset="0"/>
              </a:rPr>
              <a:t>- di căn</a:t>
            </a:r>
            <a:r>
              <a:rPr lang="vi-VN" sz="1800" dirty="0" smtClean="0">
                <a:latin typeface="Times New Roman" pitchFamily="18" charset="0"/>
                <a:cs typeface="Times New Roman" pitchFamily="18" charset="0"/>
              </a:rPr>
              <a:t>).</a:t>
            </a:r>
          </a:p>
          <a:p>
            <a:pPr marL="0" indent="0">
              <a:buNone/>
            </a:pPr>
            <a:r>
              <a:rPr lang="vi-VN" sz="1800" dirty="0" smtClean="0">
                <a:latin typeface="Times New Roman" pitchFamily="18" charset="0"/>
                <a:cs typeface="Times New Roman" pitchFamily="18" charset="0"/>
              </a:rPr>
              <a:t>- Trong </a:t>
            </a:r>
            <a:r>
              <a:rPr lang="vi-VN" sz="1800" dirty="0">
                <a:latin typeface="Times New Roman" pitchFamily="18" charset="0"/>
                <a:cs typeface="Times New Roman" pitchFamily="18" charset="0"/>
              </a:rPr>
              <a:t>một vài ung thư cụ thể, một số </a:t>
            </a:r>
            <a:r>
              <a:rPr lang="vi-VN" sz="1800" dirty="0" smtClean="0">
                <a:latin typeface="Times New Roman" pitchFamily="18" charset="0"/>
                <a:cs typeface="Times New Roman" pitchFamily="18" charset="0"/>
              </a:rPr>
              <a:t>bảng phân </a:t>
            </a:r>
            <a:r>
              <a:rPr lang="vi-VN" sz="1800" dirty="0">
                <a:latin typeface="Times New Roman" pitchFamily="18" charset="0"/>
                <a:cs typeface="Times New Roman" pitchFamily="18" charset="0"/>
              </a:rPr>
              <a:t>loại khác lại thích hợp hơn, thí dụ </a:t>
            </a:r>
            <a:r>
              <a:rPr lang="vi-VN" sz="1800" dirty="0" smtClean="0">
                <a:latin typeface="Times New Roman" pitchFamily="18" charset="0"/>
                <a:cs typeface="Times New Roman" pitchFamily="18" charset="0"/>
              </a:rPr>
              <a:t>hệ thống </a:t>
            </a:r>
            <a:r>
              <a:rPr lang="vi-VN" sz="1800" dirty="0">
                <a:latin typeface="Times New Roman" pitchFamily="18" charset="0"/>
                <a:cs typeface="Times New Roman" pitchFamily="18" charset="0"/>
              </a:rPr>
              <a:t>xếp loại FAB (</a:t>
            </a:r>
            <a:r>
              <a:rPr lang="vi-VN" sz="1800" dirty="0" smtClean="0">
                <a:latin typeface="Times New Roman" pitchFamily="18" charset="0"/>
                <a:cs typeface="Times New Roman" pitchFamily="18" charset="0"/>
              </a:rPr>
              <a:t>French-American-Bristish cooperative </a:t>
            </a:r>
            <a:r>
              <a:rPr lang="vi-VN" sz="1800" dirty="0">
                <a:latin typeface="Times New Roman" pitchFamily="18" charset="0"/>
                <a:cs typeface="Times New Roman" pitchFamily="18" charset="0"/>
              </a:rPr>
              <a:t>group) dùng cho một số bệnh </a:t>
            </a:r>
            <a:r>
              <a:rPr lang="vi-VN" sz="1800" dirty="0" smtClean="0">
                <a:latin typeface="Times New Roman" pitchFamily="18" charset="0"/>
                <a:cs typeface="Times New Roman" pitchFamily="18" charset="0"/>
              </a:rPr>
              <a:t>bạch huyết.</a:t>
            </a:r>
          </a:p>
          <a:p>
            <a:pPr marL="0" indent="0">
              <a:buNone/>
            </a:pPr>
            <a:r>
              <a:rPr lang="vi-VN" sz="1800" dirty="0">
                <a:latin typeface="Times New Roman" pitchFamily="18" charset="0"/>
                <a:cs typeface="Times New Roman" pitchFamily="18" charset="0"/>
              </a:rPr>
              <a:t>- Chẩn đoán các loại ung thư: theo </a:t>
            </a:r>
            <a:r>
              <a:rPr lang="vi-VN" sz="1800" dirty="0" smtClean="0">
                <a:latin typeface="Times New Roman" pitchFamily="18" charset="0"/>
                <a:cs typeface="Times New Roman" pitchFamily="18" charset="0"/>
              </a:rPr>
              <a:t>loại tế </a:t>
            </a:r>
            <a:r>
              <a:rPr lang="vi-VN" sz="1800" dirty="0">
                <a:latin typeface="Times New Roman" pitchFamily="18" charset="0"/>
                <a:cs typeface="Times New Roman" pitchFamily="18" charset="0"/>
              </a:rPr>
              <a:t>bào khởi phát và theo vị trí của tế bào đó: UT biểu mô, bệnh lý huyết học ác tính, UT mô liên kết, u hắc tố, u quái bắt nguồn từ các tế bào mầm. Tuy nhiên, trong nhiều trường hợp, người </a:t>
            </a:r>
            <a:r>
              <a:rPr lang="vi-VN" sz="1800" dirty="0" smtClean="0">
                <a:latin typeface="Times New Roman" pitchFamily="18" charset="0"/>
                <a:cs typeface="Times New Roman" pitchFamily="18" charset="0"/>
              </a:rPr>
              <a:t>ta không </a:t>
            </a:r>
            <a:r>
              <a:rPr lang="vi-VN" sz="1800" dirty="0">
                <a:latin typeface="Times New Roman" pitchFamily="18" charset="0"/>
                <a:cs typeface="Times New Roman" pitchFamily="18" charset="0"/>
              </a:rPr>
              <a:t>xác định được khối u nguyên </a:t>
            </a:r>
            <a:r>
              <a:rPr lang="vi-VN" sz="1800" dirty="0" smtClean="0">
                <a:latin typeface="Times New Roman" pitchFamily="18" charset="0"/>
                <a:cs typeface="Times New Roman" pitchFamily="18" charset="0"/>
              </a:rPr>
              <a:t>phát.</a:t>
            </a:r>
          </a:p>
          <a:p>
            <a:pPr marL="0" indent="0">
              <a:buNone/>
            </a:pPr>
            <a:endParaRPr lang="vi-VN" sz="1800" i="1" dirty="0">
              <a:latin typeface="Times New Roman" pitchFamily="18" charset="0"/>
              <a:cs typeface="Times New Roman" pitchFamily="18" charset="0"/>
            </a:endParaRPr>
          </a:p>
          <a:p>
            <a:pPr marL="0" indent="0">
              <a:buNone/>
            </a:pPr>
            <a:endParaRPr lang="vi-VN" sz="1800" i="1" dirty="0">
              <a:latin typeface="Times New Roman" pitchFamily="18" charset="0"/>
              <a:cs typeface="Times New Roman" pitchFamily="18" charset="0"/>
            </a:endParaRPr>
          </a:p>
        </p:txBody>
      </p:sp>
    </p:spTree>
    <p:extLst>
      <p:ext uri="{BB962C8B-B14F-4D97-AF65-F5344CB8AC3E}">
        <p14:creationId xmlns:p14="http://schemas.microsoft.com/office/powerpoint/2010/main" val="3146851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991600" cy="6324600"/>
          </a:xfrm>
        </p:spPr>
        <p:txBody>
          <a:bodyPr>
            <a:normAutofit/>
          </a:bodyPr>
          <a:lstStyle/>
          <a:p>
            <a:pPr marL="0" indent="0">
              <a:buNone/>
            </a:pPr>
            <a:r>
              <a:rPr lang="vi-VN" sz="1800" b="1" dirty="0" smtClean="0">
                <a:latin typeface="Times New Roman" pitchFamily="18" charset="0"/>
                <a:cs typeface="Times New Roman" pitchFamily="18" charset="0"/>
              </a:rPr>
              <a:t>1.5 Điều trị: </a:t>
            </a:r>
            <a:r>
              <a:rPr lang="vi-VN" sz="1800" dirty="0" smtClean="0">
                <a:latin typeface="Times New Roman" pitchFamily="18" charset="0"/>
                <a:cs typeface="Times New Roman" pitchFamily="18" charset="0"/>
              </a:rPr>
              <a:t>Loại </a:t>
            </a:r>
            <a:r>
              <a:rPr lang="vi-VN" sz="1800" dirty="0">
                <a:latin typeface="Times New Roman" pitchFamily="18" charset="0"/>
                <a:cs typeface="Times New Roman" pitchFamily="18" charset="0"/>
              </a:rPr>
              <a:t>bỏ hoàn toàn khối u mà không làm tổn </a:t>
            </a:r>
            <a:r>
              <a:rPr lang="vi-VN" sz="1800" dirty="0" smtClean="0">
                <a:latin typeface="Times New Roman" pitchFamily="18" charset="0"/>
                <a:cs typeface="Times New Roman" pitchFamily="18" charset="0"/>
              </a:rPr>
              <a:t>thương phần </a:t>
            </a:r>
            <a:r>
              <a:rPr lang="vi-VN" sz="1800" dirty="0">
                <a:latin typeface="Times New Roman" pitchFamily="18" charset="0"/>
                <a:cs typeface="Times New Roman" pitchFamily="18" charset="0"/>
              </a:rPr>
              <a:t>còn lại của cơ </a:t>
            </a:r>
            <a:r>
              <a:rPr lang="vi-VN" sz="1800" dirty="0" smtClean="0">
                <a:latin typeface="Times New Roman" pitchFamily="18" charset="0"/>
                <a:cs typeface="Times New Roman" pitchFamily="18" charset="0"/>
              </a:rPr>
              <a:t>thể</a:t>
            </a:r>
          </a:p>
          <a:p>
            <a:pPr marL="0" indent="0">
              <a:buNone/>
            </a:pPr>
            <a:r>
              <a:rPr lang="vi-VN" sz="1800" i="1" dirty="0" smtClean="0">
                <a:latin typeface="Times New Roman" pitchFamily="18" charset="0"/>
                <a:cs typeface="Times New Roman" pitchFamily="18" charset="0"/>
              </a:rPr>
              <a:t>1.5.1 Phẫu thuật. </a:t>
            </a:r>
            <a:r>
              <a:rPr lang="vi-VN" sz="1800" dirty="0" smtClean="0">
                <a:latin typeface="Times New Roman" pitchFamily="18" charset="0"/>
                <a:cs typeface="Times New Roman" pitchFamily="18" charset="0"/>
              </a:rPr>
              <a:t>Khối u còn khu trú. </a:t>
            </a:r>
            <a:r>
              <a:rPr lang="vi-VN" sz="1800" dirty="0">
                <a:latin typeface="Times New Roman" pitchFamily="18" charset="0"/>
                <a:cs typeface="Times New Roman" pitchFamily="18" charset="0"/>
              </a:rPr>
              <a:t>Cần thiết cho phân loại giai </a:t>
            </a:r>
            <a:r>
              <a:rPr lang="vi-VN" sz="1800" dirty="0" smtClean="0">
                <a:latin typeface="Times New Roman" pitchFamily="18" charset="0"/>
                <a:cs typeface="Times New Roman" pitchFamily="18" charset="0"/>
              </a:rPr>
              <a:t>đoạn, kiểm </a:t>
            </a:r>
            <a:r>
              <a:rPr lang="vi-VN" sz="1800" dirty="0">
                <a:latin typeface="Times New Roman" pitchFamily="18" charset="0"/>
                <a:cs typeface="Times New Roman" pitchFamily="18" charset="0"/>
              </a:rPr>
              <a:t>soát </a:t>
            </a:r>
            <a:r>
              <a:rPr lang="vi-VN" sz="1800" dirty="0" smtClean="0">
                <a:latin typeface="Times New Roman" pitchFamily="18" charset="0"/>
                <a:cs typeface="Times New Roman" pitchFamily="18" charset="0"/>
              </a:rPr>
              <a:t>triệu chứng</a:t>
            </a:r>
            <a:r>
              <a:rPr lang="vi-VN" sz="1800" dirty="0">
                <a:latin typeface="Times New Roman" pitchFamily="18" charset="0"/>
                <a:cs typeface="Times New Roman" pitchFamily="18" charset="0"/>
              </a:rPr>
              <a:t>, như chèn ép tủy sống hay tắc ruột. </a:t>
            </a:r>
            <a:r>
              <a:rPr lang="vi-VN" sz="1800" dirty="0" smtClean="0">
                <a:latin typeface="Times New Roman" pitchFamily="18" charset="0"/>
                <a:cs typeface="Times New Roman" pitchFamily="18" charset="0"/>
              </a:rPr>
              <a:t>Đây được </a:t>
            </a:r>
            <a:r>
              <a:rPr lang="vi-VN" sz="1800" dirty="0">
                <a:latin typeface="Times New Roman" pitchFamily="18" charset="0"/>
                <a:cs typeface="Times New Roman" pitchFamily="18" charset="0"/>
              </a:rPr>
              <a:t>gọi là điều trị tạm thời.</a:t>
            </a:r>
          </a:p>
          <a:p>
            <a:pPr marL="0" indent="0">
              <a:buNone/>
            </a:pPr>
            <a:r>
              <a:rPr lang="vi-VN" sz="1800" i="1" dirty="0">
                <a:latin typeface="Times New Roman" pitchFamily="18" charset="0"/>
                <a:cs typeface="Times New Roman" pitchFamily="18" charset="0"/>
              </a:rPr>
              <a:t>1.5.2 Hóa trị liệu</a:t>
            </a:r>
            <a:r>
              <a:rPr lang="vi-VN" sz="1800" dirty="0">
                <a:latin typeface="Times New Roman" pitchFamily="18" charset="0"/>
                <a:cs typeface="Times New Roman" pitchFamily="18" charset="0"/>
              </a:rPr>
              <a:t>: điều </a:t>
            </a:r>
            <a:r>
              <a:rPr lang="vi-VN" sz="1800" dirty="0" smtClean="0">
                <a:latin typeface="Times New Roman" pitchFamily="18" charset="0"/>
                <a:cs typeface="Times New Roman" pitchFamily="18" charset="0"/>
              </a:rPr>
              <a:t>trị </a:t>
            </a:r>
            <a:r>
              <a:rPr lang="vi-VN" sz="1800" dirty="0">
                <a:latin typeface="Times New Roman" pitchFamily="18" charset="0"/>
                <a:cs typeface="Times New Roman" pitchFamily="18" charset="0"/>
              </a:rPr>
              <a:t>bằng thuốc </a:t>
            </a:r>
            <a:r>
              <a:rPr lang="vi-VN" sz="1800" dirty="0" smtClean="0">
                <a:latin typeface="Times New Roman" pitchFamily="18" charset="0"/>
                <a:cs typeface="Times New Roman" pitchFamily="18" charset="0"/>
              </a:rPr>
              <a:t>"</a:t>
            </a:r>
            <a:r>
              <a:rPr lang="vi-VN" sz="1800" dirty="0">
                <a:latin typeface="Times New Roman" pitchFamily="18" charset="0"/>
                <a:cs typeface="Times New Roman" pitchFamily="18" charset="0"/>
              </a:rPr>
              <a:t>thuốc chống ung </a:t>
            </a:r>
            <a:r>
              <a:rPr lang="vi-VN" sz="1800" dirty="0" smtClean="0">
                <a:latin typeface="Times New Roman" pitchFamily="18" charset="0"/>
                <a:cs typeface="Times New Roman" pitchFamily="18" charset="0"/>
              </a:rPr>
              <a:t>thư" có </a:t>
            </a:r>
            <a:r>
              <a:rPr lang="vi-VN" sz="1800" dirty="0">
                <a:latin typeface="Times New Roman" pitchFamily="18" charset="0"/>
                <a:cs typeface="Times New Roman" pitchFamily="18" charset="0"/>
              </a:rPr>
              <a:t>khả năng tiêu </a:t>
            </a:r>
            <a:r>
              <a:rPr lang="vi-VN" sz="1800" dirty="0" smtClean="0">
                <a:latin typeface="Times New Roman" pitchFamily="18" charset="0"/>
                <a:cs typeface="Times New Roman" pitchFamily="18" charset="0"/>
              </a:rPr>
              <a:t>diệt tế </a:t>
            </a:r>
            <a:r>
              <a:rPr lang="vi-VN" sz="1800" dirty="0">
                <a:latin typeface="Times New Roman" pitchFamily="18" charset="0"/>
                <a:cs typeface="Times New Roman" pitchFamily="18" charset="0"/>
              </a:rPr>
              <a:t>bào </a:t>
            </a:r>
            <a:r>
              <a:rPr lang="vi-VN" sz="1800" dirty="0" smtClean="0">
                <a:latin typeface="Times New Roman" pitchFamily="18" charset="0"/>
                <a:cs typeface="Times New Roman" pitchFamily="18" charset="0"/>
              </a:rPr>
              <a:t>UT. Chúng </a:t>
            </a:r>
            <a:r>
              <a:rPr lang="vi-VN" sz="1800" dirty="0">
                <a:latin typeface="Times New Roman" pitchFamily="18" charset="0"/>
                <a:cs typeface="Times New Roman" pitchFamily="18" charset="0"/>
              </a:rPr>
              <a:t>can thiệp vào phân bào theo các cách khác nhau. </a:t>
            </a:r>
            <a:r>
              <a:rPr lang="vi-VN" sz="1800" dirty="0" smtClean="0">
                <a:latin typeface="Times New Roman" pitchFamily="18" charset="0"/>
                <a:cs typeface="Times New Roman" pitchFamily="18" charset="0"/>
              </a:rPr>
              <a:t>Có khả </a:t>
            </a:r>
            <a:r>
              <a:rPr lang="vi-VN" sz="1800" dirty="0">
                <a:latin typeface="Times New Roman" pitchFamily="18" charset="0"/>
                <a:cs typeface="Times New Roman" pitchFamily="18" charset="0"/>
              </a:rPr>
              <a:t>năng làm tổn thương các mô lành. Vì một số thuốc hoạt động tốt khi phối hợp với nhau hơn là dùng đơn độc, nên hai hay</a:t>
            </a:r>
          </a:p>
          <a:p>
            <a:pPr marL="0" indent="0">
              <a:buNone/>
            </a:pPr>
            <a:r>
              <a:rPr lang="vi-VN" sz="1800" dirty="0">
                <a:latin typeface="Times New Roman" pitchFamily="18" charset="0"/>
                <a:cs typeface="Times New Roman" pitchFamily="18" charset="0"/>
              </a:rPr>
              <a:t>nhiều thuốc thường được kết hợp cùng lúc với nhau. Đó được gọi là "hóa trị phối hợp";</a:t>
            </a:r>
          </a:p>
          <a:p>
            <a:pPr marL="0" indent="0">
              <a:buNone/>
            </a:pPr>
            <a:r>
              <a:rPr lang="vi-VN" sz="1800" dirty="0">
                <a:latin typeface="Times New Roman" pitchFamily="18" charset="0"/>
                <a:cs typeface="Times New Roman" pitchFamily="18" charset="0"/>
              </a:rPr>
              <a:t>hầu hết các phác đồ hóa trị ở dạng phối hợp. </a:t>
            </a:r>
            <a:endParaRPr lang="vi-VN" sz="1800" dirty="0" smtClean="0">
              <a:latin typeface="Times New Roman" pitchFamily="18" charset="0"/>
              <a:cs typeface="Times New Roman" pitchFamily="18" charset="0"/>
            </a:endParaRPr>
          </a:p>
          <a:p>
            <a:pPr marL="0" indent="0">
              <a:buNone/>
            </a:pPr>
            <a:r>
              <a:rPr lang="vi-VN" sz="1800" dirty="0" smtClean="0">
                <a:latin typeface="Times New Roman" pitchFamily="18" charset="0"/>
                <a:cs typeface="Times New Roman" pitchFamily="18" charset="0"/>
              </a:rPr>
              <a:t>1.5.3 Miễn dịch trị liệu</a:t>
            </a:r>
            <a:r>
              <a:rPr lang="vi-VN" sz="1800" dirty="0">
                <a:latin typeface="Times New Roman" pitchFamily="18" charset="0"/>
                <a:cs typeface="Times New Roman" pitchFamily="18" charset="0"/>
              </a:rPr>
              <a:t>: Là sử dụng cơ chế miễn nhiễm chống lại khối u. kích hoạt và làm tăng số </a:t>
            </a:r>
            <a:r>
              <a:rPr lang="vi-VN" sz="1800" dirty="0" smtClean="0">
                <a:latin typeface="Times New Roman" pitchFamily="18" charset="0"/>
                <a:cs typeface="Times New Roman" pitchFamily="18" charset="0"/>
              </a:rPr>
              <a:t>lượng của </a:t>
            </a:r>
            <a:r>
              <a:rPr lang="vi-VN" sz="1800" dirty="0">
                <a:latin typeface="Times New Roman" pitchFamily="18" charset="0"/>
                <a:cs typeface="Times New Roman" pitchFamily="18" charset="0"/>
              </a:rPr>
              <a:t>các tế bào miễn dịch của cơ </a:t>
            </a:r>
            <a:r>
              <a:rPr lang="vi-VN" sz="1800" dirty="0" smtClean="0">
                <a:latin typeface="Times New Roman" pitchFamily="18" charset="0"/>
                <a:cs typeface="Times New Roman" pitchFamily="18" charset="0"/>
              </a:rPr>
              <a:t>thể.</a:t>
            </a:r>
            <a:endParaRPr lang="vi-VN" sz="1800" dirty="0">
              <a:latin typeface="Times New Roman" pitchFamily="18" charset="0"/>
              <a:cs typeface="Times New Roman" pitchFamily="18" charset="0"/>
            </a:endParaRPr>
          </a:p>
          <a:p>
            <a:pPr marL="0" indent="0">
              <a:buNone/>
            </a:pPr>
            <a:r>
              <a:rPr lang="vi-VN" sz="1800" dirty="0">
                <a:latin typeface="Times New Roman" pitchFamily="18" charset="0"/>
                <a:cs typeface="Times New Roman" pitchFamily="18" charset="0"/>
              </a:rPr>
              <a:t>1.5.4 Xạ trị liệu: điều trị bằng tia X hay chiếu xạ để diệt </a:t>
            </a:r>
            <a:r>
              <a:rPr lang="vi-VN" sz="1800" dirty="0" smtClean="0">
                <a:latin typeface="Times New Roman" pitchFamily="18" charset="0"/>
                <a:cs typeface="Times New Roman" pitchFamily="18" charset="0"/>
              </a:rPr>
              <a:t>tế bào </a:t>
            </a:r>
            <a:r>
              <a:rPr lang="vi-VN" sz="1800" dirty="0">
                <a:latin typeface="Times New Roman" pitchFamily="18" charset="0"/>
                <a:cs typeface="Times New Roman" pitchFamily="18" charset="0"/>
              </a:rPr>
              <a:t>ung thư và làm teo nhỏ khối u. </a:t>
            </a:r>
            <a:r>
              <a:rPr lang="vi-VN" sz="1800" dirty="0" smtClean="0">
                <a:latin typeface="Times New Roman" pitchFamily="18" charset="0"/>
                <a:cs typeface="Times New Roman" pitchFamily="18" charset="0"/>
              </a:rPr>
              <a:t>Hầu </a:t>
            </a:r>
            <a:r>
              <a:rPr lang="vi-VN" sz="1800" dirty="0">
                <a:latin typeface="Times New Roman" pitchFamily="18" charset="0"/>
                <a:cs typeface="Times New Roman" pitchFamily="18" charset="0"/>
              </a:rPr>
              <a:t>hết các tế bào lành có thể hồi phục </a:t>
            </a:r>
            <a:r>
              <a:rPr lang="vi-VN" sz="1800" dirty="0" smtClean="0">
                <a:latin typeface="Times New Roman" pitchFamily="18" charset="0"/>
                <a:cs typeface="Times New Roman" pitchFamily="18" charset="0"/>
              </a:rPr>
              <a:t>và hoạt </a:t>
            </a:r>
            <a:r>
              <a:rPr lang="vi-VN" sz="1800" dirty="0">
                <a:latin typeface="Times New Roman" pitchFamily="18" charset="0"/>
                <a:cs typeface="Times New Roman" pitchFamily="18" charset="0"/>
              </a:rPr>
              <a:t>động bình </a:t>
            </a:r>
            <a:r>
              <a:rPr lang="vi-VN" sz="1800" dirty="0" smtClean="0">
                <a:latin typeface="Times New Roman" pitchFamily="18" charset="0"/>
                <a:cs typeface="Times New Roman" pitchFamily="18" charset="0"/>
              </a:rPr>
              <a:t>thường.</a:t>
            </a:r>
          </a:p>
          <a:p>
            <a:pPr marL="0" indent="0">
              <a:buNone/>
            </a:pPr>
            <a:r>
              <a:rPr lang="vi-VN" sz="1800" dirty="0">
                <a:latin typeface="Times New Roman" pitchFamily="18" charset="0"/>
                <a:cs typeface="Times New Roman" pitchFamily="18" charset="0"/>
              </a:rPr>
              <a:t>1.5.5 Ức chế nội tiết tố: </a:t>
            </a:r>
            <a:r>
              <a:rPr lang="vi-VN" sz="1800" dirty="0" smtClean="0">
                <a:latin typeface="Times New Roman" pitchFamily="18" charset="0"/>
                <a:cs typeface="Times New Roman" pitchFamily="18" charset="0"/>
              </a:rPr>
              <a:t>Cung </a:t>
            </a:r>
            <a:r>
              <a:rPr lang="vi-VN" sz="1800" dirty="0">
                <a:latin typeface="Times New Roman" pitchFamily="18" charset="0"/>
                <a:cs typeface="Times New Roman" pitchFamily="18" charset="0"/>
              </a:rPr>
              <a:t>cấp hay ngăn chặn các loại hormone nào </a:t>
            </a:r>
            <a:r>
              <a:rPr lang="vi-VN" sz="1800" dirty="0" smtClean="0">
                <a:latin typeface="Times New Roman" pitchFamily="18" charset="0"/>
                <a:cs typeface="Times New Roman" pitchFamily="18" charset="0"/>
              </a:rPr>
              <a:t>đó</a:t>
            </a:r>
          </a:p>
          <a:p>
            <a:pPr marL="0" indent="0">
              <a:buNone/>
            </a:pPr>
            <a:r>
              <a:rPr lang="vi-VN" sz="1800" dirty="0">
                <a:latin typeface="Times New Roman" pitchFamily="18" charset="0"/>
                <a:cs typeface="Times New Roman" pitchFamily="18" charset="0"/>
              </a:rPr>
              <a:t>1.5.6 Gép tế bào gốc: hiện </a:t>
            </a:r>
            <a:r>
              <a:rPr lang="vi-VN" sz="1800" dirty="0" smtClean="0">
                <a:latin typeface="Times New Roman" pitchFamily="18" charset="0"/>
                <a:cs typeface="Times New Roman" pitchFamily="18" charset="0"/>
              </a:rPr>
              <a:t>chỉ mới </a:t>
            </a:r>
            <a:r>
              <a:rPr lang="vi-VN" sz="1800" dirty="0">
                <a:latin typeface="Times New Roman" pitchFamily="18" charset="0"/>
                <a:cs typeface="Times New Roman" pitchFamily="18" charset="0"/>
              </a:rPr>
              <a:t>thành công đối với </a:t>
            </a:r>
            <a:r>
              <a:rPr lang="vi-VN" sz="1800" dirty="0" smtClean="0">
                <a:latin typeface="Times New Roman" pitchFamily="18" charset="0"/>
                <a:cs typeface="Times New Roman" pitchFamily="18" charset="0"/>
              </a:rPr>
              <a:t>điều trị UT máu.</a:t>
            </a:r>
          </a:p>
          <a:p>
            <a:pPr marL="0" indent="0">
              <a:buNone/>
            </a:pPr>
            <a:r>
              <a:rPr lang="vi-VN" sz="1800" dirty="0">
                <a:latin typeface="Times New Roman" pitchFamily="18" charset="0"/>
                <a:cs typeface="Times New Roman" pitchFamily="18" charset="0"/>
              </a:rPr>
              <a:t>1.5.7 Điều trị đích: dùng thuốc chỉ tác dụng trên các tế bào ung thư, ít </a:t>
            </a:r>
            <a:r>
              <a:rPr lang="vi-VN" sz="1800" dirty="0" smtClean="0">
                <a:latin typeface="Times New Roman" pitchFamily="18" charset="0"/>
                <a:cs typeface="Times New Roman" pitchFamily="18" charset="0"/>
              </a:rPr>
              <a:t>hoặc không </a:t>
            </a:r>
            <a:r>
              <a:rPr lang="vi-VN" sz="1800" dirty="0">
                <a:latin typeface="Times New Roman" pitchFamily="18" charset="0"/>
                <a:cs typeface="Times New Roman" pitchFamily="18" charset="0"/>
              </a:rPr>
              <a:t>tác động lên tế bào lành</a:t>
            </a:r>
            <a:r>
              <a:rPr lang="vi-VN" sz="1800" dirty="0" smtClean="0">
                <a:latin typeface="Times New Roman" pitchFamily="18" charset="0"/>
                <a:cs typeface="Times New Roman" pitchFamily="18" charset="0"/>
              </a:rPr>
              <a:t>. </a:t>
            </a:r>
            <a:r>
              <a:rPr lang="vi-VN" sz="1800" dirty="0">
                <a:latin typeface="Times New Roman" pitchFamily="18" charset="0"/>
                <a:cs typeface="Times New Roman" pitchFamily="18" charset="0"/>
              </a:rPr>
              <a:t>Gồm: Ức chế phân tử nhỏ (có đuôi là –ib), Kháng thể đơn dòng (có đuôi là - ab)</a:t>
            </a:r>
          </a:p>
          <a:p>
            <a:pPr marL="0" indent="0">
              <a:buNone/>
            </a:pPr>
            <a:r>
              <a:rPr lang="vi-VN" sz="1800" dirty="0">
                <a:latin typeface="Times New Roman" pitchFamily="18" charset="0"/>
                <a:cs typeface="Times New Roman" pitchFamily="18" charset="0"/>
              </a:rPr>
              <a:t>1.5.8 Kiểm soát triệu chứng: kiểm soát </a:t>
            </a:r>
            <a:r>
              <a:rPr lang="vi-VN" sz="1800" dirty="0" smtClean="0">
                <a:latin typeface="Times New Roman" pitchFamily="18" charset="0"/>
                <a:cs typeface="Times New Roman" pitchFamily="18" charset="0"/>
              </a:rPr>
              <a:t>đau, buồn </a:t>
            </a:r>
            <a:r>
              <a:rPr lang="vi-VN" sz="1800" dirty="0">
                <a:latin typeface="Times New Roman" pitchFamily="18" charset="0"/>
                <a:cs typeface="Times New Roman" pitchFamily="18" charset="0"/>
              </a:rPr>
              <a:t>nôn, nôn, tiêu chảy, xuất huyết và các vấn đề thường gặp khác ở bệnh nhân </a:t>
            </a:r>
            <a:r>
              <a:rPr lang="vi-VN" sz="1800" dirty="0" smtClean="0">
                <a:latin typeface="Times New Roman" pitchFamily="18" charset="0"/>
                <a:cs typeface="Times New Roman" pitchFamily="18" charset="0"/>
              </a:rPr>
              <a:t>K, dùng thuốc giảm đau, thuốc chống nôn.</a:t>
            </a:r>
          </a:p>
          <a:p>
            <a:pPr marL="0" indent="0">
              <a:buNone/>
            </a:pPr>
            <a:r>
              <a:rPr lang="vi-VN" sz="1800" dirty="0">
                <a:latin typeface="Times New Roman" pitchFamily="18" charset="0"/>
                <a:cs typeface="Times New Roman" pitchFamily="18" charset="0"/>
              </a:rPr>
              <a:t>1.5.9 Y học thay thế và bổ sung: tạo sự thoải mái và nâng cao tinh thần cho bệnh nhân</a:t>
            </a:r>
          </a:p>
          <a:p>
            <a:pPr marL="0" indent="0">
              <a:buNone/>
            </a:pPr>
            <a:r>
              <a:rPr lang="vi-VN" sz="1800" dirty="0">
                <a:latin typeface="Times New Roman" pitchFamily="18" charset="0"/>
                <a:cs typeface="Times New Roman" pitchFamily="18" charset="0"/>
              </a:rPr>
              <a:t>1.5.10 Chế độ ăn uống </a:t>
            </a:r>
            <a:r>
              <a:rPr lang="vi-VN" sz="1800" dirty="0" smtClean="0">
                <a:latin typeface="Times New Roman" pitchFamily="18" charset="0"/>
                <a:cs typeface="Times New Roman" pitchFamily="18" charset="0"/>
              </a:rPr>
              <a:t>cho bệnh nhân K</a:t>
            </a:r>
            <a:endParaRPr lang="vi-VN" sz="1800" dirty="0">
              <a:latin typeface="Times New Roman" pitchFamily="18" charset="0"/>
              <a:cs typeface="Times New Roman" pitchFamily="18" charset="0"/>
            </a:endParaRPr>
          </a:p>
          <a:p>
            <a:pPr marL="0" indent="0">
              <a:buNone/>
            </a:pPr>
            <a:endParaRPr lang="vi-VN" sz="1800" dirty="0">
              <a:latin typeface="Times New Roman" pitchFamily="18" charset="0"/>
              <a:cs typeface="Times New Roman" pitchFamily="18" charset="0"/>
            </a:endParaRPr>
          </a:p>
        </p:txBody>
      </p:sp>
    </p:spTree>
    <p:extLst>
      <p:ext uri="{BB962C8B-B14F-4D97-AF65-F5344CB8AC3E}">
        <p14:creationId xmlns:p14="http://schemas.microsoft.com/office/powerpoint/2010/main" val="2523684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21234" y="1371601"/>
            <a:ext cx="2936966" cy="2383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28600" y="0"/>
            <a:ext cx="8915400" cy="6801862"/>
          </a:xfrm>
          <a:prstGeom prst="rect">
            <a:avLst/>
          </a:prstGeom>
          <a:noFill/>
        </p:spPr>
        <p:txBody>
          <a:bodyPr wrap="square" rtlCol="0">
            <a:spAutoFit/>
          </a:bodyPr>
          <a:lstStyle/>
          <a:p>
            <a:r>
              <a:rPr lang="vi-VN" sz="2000" b="1" dirty="0">
                <a:latin typeface="Times New Roman" pitchFamily="18" charset="0"/>
                <a:cs typeface="Times New Roman" pitchFamily="18" charset="0"/>
              </a:rPr>
              <a:t>2. CÁC THUỐC ĐIỀU TRỊ UNG THƯ </a:t>
            </a:r>
            <a:endParaRPr lang="vi-VN" sz="2000" b="1" dirty="0" smtClean="0">
              <a:latin typeface="Times New Roman" pitchFamily="18" charset="0"/>
              <a:cs typeface="Times New Roman" pitchFamily="18" charset="0"/>
            </a:endParaRPr>
          </a:p>
          <a:p>
            <a:r>
              <a:rPr lang="vi-VN" sz="2000" b="1" dirty="0">
                <a:latin typeface="Times New Roman" pitchFamily="18" charset="0"/>
                <a:cs typeface="Times New Roman" pitchFamily="18" charset="0"/>
              </a:rPr>
              <a:t>	</a:t>
            </a:r>
            <a:r>
              <a:rPr lang="vi-VN" b="1" dirty="0" smtClean="0">
                <a:latin typeface="Times New Roman" pitchFamily="18" charset="0"/>
                <a:cs typeface="Times New Roman" pitchFamily="18" charset="0"/>
              </a:rPr>
              <a:t>2.1 </a:t>
            </a:r>
            <a:r>
              <a:rPr lang="vi-VN" b="1" dirty="0">
                <a:latin typeface="Times New Roman" pitchFamily="18" charset="0"/>
                <a:cs typeface="Times New Roman" pitchFamily="18" charset="0"/>
              </a:rPr>
              <a:t>Phân </a:t>
            </a:r>
            <a:r>
              <a:rPr lang="vi-VN" b="1" dirty="0" smtClean="0">
                <a:latin typeface="Times New Roman" pitchFamily="18" charset="0"/>
                <a:cs typeface="Times New Roman" pitchFamily="18" charset="0"/>
              </a:rPr>
              <a:t>loại: </a:t>
            </a:r>
            <a:r>
              <a:rPr lang="vi-VN" dirty="0" smtClean="0">
                <a:latin typeface="Times New Roman" pitchFamily="18" charset="0"/>
                <a:cs typeface="Times New Roman" pitchFamily="18" charset="0"/>
              </a:rPr>
              <a:t>Thường chia thành 7 nhóm</a:t>
            </a:r>
          </a:p>
          <a:p>
            <a:r>
              <a:rPr lang="vi-VN" b="1" dirty="0">
                <a:latin typeface="Times New Roman" pitchFamily="18" charset="0"/>
                <a:cs typeface="Times New Roman" pitchFamily="18" charset="0"/>
              </a:rPr>
              <a:t>	</a:t>
            </a:r>
            <a:r>
              <a:rPr lang="vi-VN" b="1" dirty="0" smtClean="0">
                <a:latin typeface="Times New Roman" pitchFamily="18" charset="0"/>
                <a:cs typeface="Times New Roman" pitchFamily="18" charset="0"/>
              </a:rPr>
              <a:t>2.2 Một số nhóm chính:</a:t>
            </a:r>
          </a:p>
          <a:p>
            <a:r>
              <a:rPr lang="vi-VN" b="1" dirty="0">
                <a:latin typeface="Times New Roman" pitchFamily="18" charset="0"/>
                <a:cs typeface="Times New Roman" pitchFamily="18" charset="0"/>
              </a:rPr>
              <a:t>	2.2.1 Thuốc alkyl hóa: (nhóm gây độc tế bào</a:t>
            </a:r>
            <a:r>
              <a:rPr lang="vi-VN" b="1" dirty="0" smtClean="0">
                <a:latin typeface="Times New Roman" pitchFamily="18" charset="0"/>
                <a:cs typeface="Times New Roman" pitchFamily="18" charset="0"/>
              </a:rPr>
              <a:t>)</a:t>
            </a:r>
          </a:p>
          <a:p>
            <a:r>
              <a:rPr lang="vi-VN" dirty="0" smtClean="0">
                <a:latin typeface="Times New Roman" pitchFamily="18" charset="0"/>
                <a:cs typeface="Times New Roman" pitchFamily="18" charset="0"/>
              </a:rPr>
              <a:t>Là </a:t>
            </a:r>
            <a:r>
              <a:rPr lang="vi-VN" dirty="0">
                <a:latin typeface="Times New Roman" pitchFamily="18" charset="0"/>
                <a:cs typeface="Times New Roman" pitchFamily="18" charset="0"/>
              </a:rPr>
              <a:t>nhóm thuốc điều trị ung thư đầu tiên, khởi nguồn từ mecloroethamin,  </a:t>
            </a:r>
            <a:r>
              <a:rPr lang="vi-VN" dirty="0" smtClean="0">
                <a:latin typeface="Times New Roman" pitchFamily="18" charset="0"/>
                <a:cs typeface="Times New Roman" pitchFamily="18" charset="0"/>
              </a:rPr>
              <a:t>từng </a:t>
            </a:r>
            <a:r>
              <a:rPr lang="vi-VN" dirty="0">
                <a:latin typeface="Times New Roman" pitchFamily="18" charset="0"/>
                <a:cs typeface="Times New Roman" pitchFamily="18" charset="0"/>
              </a:rPr>
              <a:t>được nghiên cứu &amp; sử dụng như vũ khí hóa </a:t>
            </a:r>
            <a:r>
              <a:rPr lang="vi-VN" dirty="0" smtClean="0">
                <a:latin typeface="Times New Roman" pitchFamily="18" charset="0"/>
                <a:cs typeface="Times New Roman" pitchFamily="18" charset="0"/>
              </a:rPr>
              <a:t>học</a:t>
            </a:r>
          </a:p>
          <a:p>
            <a:pPr marL="285750" indent="-285750">
              <a:buFontTx/>
              <a:buChar char="-"/>
            </a:pPr>
            <a:r>
              <a:rPr lang="vi-VN" dirty="0" smtClean="0">
                <a:latin typeface="Times New Roman" pitchFamily="18" charset="0"/>
                <a:cs typeface="Times New Roman" pitchFamily="18" charset="0"/>
              </a:rPr>
              <a:t> </a:t>
            </a:r>
            <a:r>
              <a:rPr lang="vi-VN" dirty="0">
                <a:latin typeface="Times New Roman" pitchFamily="18" charset="0"/>
                <a:cs typeface="Times New Roman" pitchFamily="18" charset="0"/>
              </a:rPr>
              <a:t>Các chất mù tạc nhóm ni tơ: melphalan; cyclophosphamid</a:t>
            </a:r>
          </a:p>
          <a:p>
            <a:pPr marL="285750" indent="-285750">
              <a:buFontTx/>
              <a:buChar char="-"/>
            </a:pPr>
            <a:r>
              <a:rPr lang="vi-VN" dirty="0" smtClean="0">
                <a:latin typeface="Times New Roman" pitchFamily="18" charset="0"/>
                <a:cs typeface="Times New Roman" pitchFamily="18" charset="0"/>
              </a:rPr>
              <a:t>Các </a:t>
            </a:r>
            <a:r>
              <a:rPr lang="vi-VN" dirty="0">
                <a:latin typeface="Times New Roman" pitchFamily="18" charset="0"/>
                <a:cs typeface="Times New Roman" pitchFamily="18" charset="0"/>
              </a:rPr>
              <a:t>alkyl sulphonat: busulfan</a:t>
            </a:r>
          </a:p>
          <a:p>
            <a:pPr marL="285750" indent="-285750">
              <a:buFontTx/>
              <a:buChar char="-"/>
            </a:pPr>
            <a:r>
              <a:rPr lang="vi-VN" dirty="0" smtClean="0">
                <a:latin typeface="Times New Roman" pitchFamily="18" charset="0"/>
                <a:cs typeface="Times New Roman" pitchFamily="18" charset="0"/>
              </a:rPr>
              <a:t>Nhóm </a:t>
            </a:r>
            <a:r>
              <a:rPr lang="vi-VN" dirty="0">
                <a:latin typeface="Times New Roman" pitchFamily="18" charset="0"/>
                <a:cs typeface="Times New Roman" pitchFamily="18" charset="0"/>
              </a:rPr>
              <a:t>Triazen: procarbazin</a:t>
            </a:r>
          </a:p>
          <a:p>
            <a:pPr marL="285750" indent="-285750">
              <a:buFontTx/>
              <a:buChar char="-"/>
            </a:pPr>
            <a:r>
              <a:rPr lang="vi-VN" dirty="0" smtClean="0">
                <a:latin typeface="Times New Roman" pitchFamily="18" charset="0"/>
                <a:cs typeface="Times New Roman" pitchFamily="18" charset="0"/>
              </a:rPr>
              <a:t>Các </a:t>
            </a:r>
            <a:r>
              <a:rPr lang="vi-VN" dirty="0">
                <a:latin typeface="Times New Roman" pitchFamily="18" charset="0"/>
                <a:cs typeface="Times New Roman" pitchFamily="18" charset="0"/>
              </a:rPr>
              <a:t>phức platin: Cisplatin</a:t>
            </a:r>
          </a:p>
          <a:p>
            <a:pPr marL="285750" indent="-285750">
              <a:buFontTx/>
              <a:buChar char="-"/>
            </a:pPr>
            <a:r>
              <a:rPr lang="vi-VN" dirty="0" smtClean="0">
                <a:latin typeface="Times New Roman" pitchFamily="18" charset="0"/>
                <a:cs typeface="Times New Roman" pitchFamily="18" charset="0"/>
              </a:rPr>
              <a:t>Carboplatin </a:t>
            </a:r>
            <a:r>
              <a:rPr lang="vi-VN" dirty="0">
                <a:latin typeface="Times New Roman" pitchFamily="18" charset="0"/>
                <a:cs typeface="Times New Roman" pitchFamily="18" charset="0"/>
              </a:rPr>
              <a:t>50-150mg: 200.000 – 400.000/lọ</a:t>
            </a:r>
          </a:p>
          <a:p>
            <a:pPr marL="285750" indent="-285750">
              <a:buFontTx/>
              <a:buChar char="-"/>
            </a:pPr>
            <a:r>
              <a:rPr lang="vi-VN" dirty="0" smtClean="0">
                <a:latin typeface="Times New Roman" pitchFamily="18" charset="0"/>
                <a:cs typeface="Times New Roman" pitchFamily="18" charset="0"/>
              </a:rPr>
              <a:t>Oxaliplatin </a:t>
            </a:r>
            <a:r>
              <a:rPr lang="vi-VN" dirty="0">
                <a:latin typeface="Times New Roman" pitchFamily="18" charset="0"/>
                <a:cs typeface="Times New Roman" pitchFamily="18" charset="0"/>
              </a:rPr>
              <a:t>50-100 mg: 1.700.000-3.500.000/lọ</a:t>
            </a:r>
          </a:p>
          <a:p>
            <a:endParaRPr lang="vi-VN" dirty="0" smtClean="0">
              <a:latin typeface="Times New Roman" pitchFamily="18" charset="0"/>
              <a:cs typeface="Times New Roman" pitchFamily="18" charset="0"/>
            </a:endParaRPr>
          </a:p>
          <a:p>
            <a:r>
              <a:rPr lang="vi-VN" dirty="0" smtClean="0">
                <a:latin typeface="Times New Roman" pitchFamily="18" charset="0"/>
                <a:cs typeface="Times New Roman" pitchFamily="18" charset="0"/>
              </a:rPr>
              <a:t>	</a:t>
            </a:r>
            <a:r>
              <a:rPr lang="vi-VN" b="1" dirty="0" smtClean="0">
                <a:latin typeface="Times New Roman" pitchFamily="18" charset="0"/>
                <a:cs typeface="Times New Roman" pitchFamily="18" charset="0"/>
              </a:rPr>
              <a:t>2.2.2 </a:t>
            </a:r>
            <a:r>
              <a:rPr lang="vi-VN" b="1" dirty="0">
                <a:latin typeface="Times New Roman" pitchFamily="18" charset="0"/>
                <a:cs typeface="Times New Roman" pitchFamily="18" charset="0"/>
              </a:rPr>
              <a:t>Thuốc kháng chuyển hóa:</a:t>
            </a:r>
            <a:r>
              <a:rPr lang="vi-VN" dirty="0">
                <a:latin typeface="Times New Roman" pitchFamily="18" charset="0"/>
                <a:cs typeface="Times New Roman" pitchFamily="18" charset="0"/>
              </a:rPr>
              <a:t> (nhóm gây độc tế bào</a:t>
            </a:r>
            <a:r>
              <a:rPr lang="vi-VN" dirty="0" smtClean="0">
                <a:latin typeface="Times New Roman" pitchFamily="18" charset="0"/>
                <a:cs typeface="Times New Roman" pitchFamily="18" charset="0"/>
              </a:rPr>
              <a:t>)</a:t>
            </a:r>
          </a:p>
          <a:p>
            <a:r>
              <a:rPr lang="vi-VN" dirty="0">
                <a:latin typeface="Times New Roman" pitchFamily="18" charset="0"/>
                <a:cs typeface="Times New Roman" pitchFamily="18" charset="0"/>
              </a:rPr>
              <a:t>Là những thuốc có cấu trúc tương tự cơ chất tự nhiên của các phản ứng hóa sinh trong </a:t>
            </a:r>
            <a:r>
              <a:rPr lang="vi-VN" dirty="0" smtClean="0">
                <a:latin typeface="Times New Roman" pitchFamily="18" charset="0"/>
                <a:cs typeface="Times New Roman" pitchFamily="18" charset="0"/>
              </a:rPr>
              <a:t>tế bào</a:t>
            </a:r>
            <a:endParaRPr lang="vi-VN" dirty="0">
              <a:latin typeface="Times New Roman" pitchFamily="18" charset="0"/>
              <a:cs typeface="Times New Roman" pitchFamily="18" charset="0"/>
            </a:endParaRPr>
          </a:p>
          <a:p>
            <a:r>
              <a:rPr lang="vi-VN" dirty="0">
                <a:latin typeface="Times New Roman" pitchFamily="18" charset="0"/>
                <a:cs typeface="Times New Roman" pitchFamily="18" charset="0"/>
              </a:rPr>
              <a:t> </a:t>
            </a:r>
            <a:r>
              <a:rPr lang="vi-VN" dirty="0" smtClean="0">
                <a:latin typeface="Times New Roman" pitchFamily="18" charset="0"/>
                <a:cs typeface="Times New Roman" pitchFamily="18" charset="0"/>
              </a:rPr>
              <a:t>Gồm </a:t>
            </a:r>
            <a:r>
              <a:rPr lang="vi-VN" dirty="0">
                <a:latin typeface="Times New Roman" pitchFamily="18" charset="0"/>
                <a:cs typeface="Times New Roman" pitchFamily="18" charset="0"/>
              </a:rPr>
              <a:t>các thuốc tác dụng theo cơ chế kháng adenosin; kháng acid folic</a:t>
            </a:r>
          </a:p>
          <a:p>
            <a:r>
              <a:rPr lang="vi-VN" dirty="0">
                <a:latin typeface="Times New Roman" pitchFamily="18" charset="0"/>
                <a:cs typeface="Times New Roman" pitchFamily="18" charset="0"/>
              </a:rPr>
              <a:t>(kháng folat); kháng purin hay/và kháng pyrimidin:</a:t>
            </a:r>
          </a:p>
          <a:p>
            <a:r>
              <a:rPr lang="vi-VN" dirty="0">
                <a:latin typeface="Times New Roman" pitchFamily="18" charset="0"/>
                <a:cs typeface="Times New Roman" pitchFamily="18" charset="0"/>
              </a:rPr>
              <a:t>‒ Các chất tương tự adenosin:</a:t>
            </a:r>
          </a:p>
          <a:p>
            <a:r>
              <a:rPr lang="vi-VN" dirty="0">
                <a:latin typeface="Times New Roman" pitchFamily="18" charset="0"/>
                <a:cs typeface="Times New Roman" pitchFamily="18" charset="0"/>
              </a:rPr>
              <a:t>‒ Các chất tương tự acid folic (kháng folat): </a:t>
            </a:r>
            <a:r>
              <a:rPr lang="vi-VN" dirty="0" smtClean="0">
                <a:latin typeface="Times New Roman" pitchFamily="18" charset="0"/>
                <a:cs typeface="Times New Roman" pitchFamily="18" charset="0"/>
              </a:rPr>
              <a:t>methotrexat 2.5mg (2.387đ/v); </a:t>
            </a:r>
            <a:r>
              <a:rPr lang="vi-VN" dirty="0">
                <a:latin typeface="Times New Roman" pitchFamily="18" charset="0"/>
                <a:cs typeface="Times New Roman" pitchFamily="18" charset="0"/>
              </a:rPr>
              <a:t>Capecitabine (Xeloda</a:t>
            </a:r>
            <a:r>
              <a:rPr lang="vi-VN" dirty="0" smtClean="0">
                <a:latin typeface="Times New Roman" pitchFamily="18" charset="0"/>
                <a:cs typeface="Times New Roman" pitchFamily="18" charset="0"/>
              </a:rPr>
              <a:t>) (66.979đ/v)</a:t>
            </a:r>
            <a:endParaRPr lang="vi-VN" dirty="0">
              <a:latin typeface="Times New Roman" pitchFamily="18" charset="0"/>
              <a:cs typeface="Times New Roman" pitchFamily="18" charset="0"/>
            </a:endParaRPr>
          </a:p>
          <a:p>
            <a:r>
              <a:rPr lang="vi-VN" dirty="0">
                <a:latin typeface="Times New Roman" pitchFamily="18" charset="0"/>
                <a:cs typeface="Times New Roman" pitchFamily="18" charset="0"/>
              </a:rPr>
              <a:t>‒ Các chất tương tự purin (kháng purin): </a:t>
            </a:r>
            <a:r>
              <a:rPr lang="vi-VN" dirty="0" smtClean="0">
                <a:latin typeface="Times New Roman" pitchFamily="18" charset="0"/>
                <a:cs typeface="Times New Roman" pitchFamily="18" charset="0"/>
              </a:rPr>
              <a:t>6-mercaptopurin 50mg (36.000đ/v); </a:t>
            </a:r>
            <a:r>
              <a:rPr lang="vi-VN" dirty="0">
                <a:latin typeface="Times New Roman" pitchFamily="18" charset="0"/>
                <a:cs typeface="Times New Roman" pitchFamily="18" charset="0"/>
              </a:rPr>
              <a:t>thioguanin; azathioprin</a:t>
            </a:r>
          </a:p>
          <a:p>
            <a:r>
              <a:rPr lang="vi-VN" dirty="0">
                <a:latin typeface="Times New Roman" pitchFamily="18" charset="0"/>
                <a:cs typeface="Times New Roman" pitchFamily="18" charset="0"/>
              </a:rPr>
              <a:t>‒ Các chất tương tự pyrimidin (kháng pyrimidin):</a:t>
            </a:r>
          </a:p>
          <a:p>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09910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81000"/>
            <a:ext cx="257175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14400" y="1991388"/>
            <a:ext cx="998991"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vi-VN" dirty="0">
                <a:latin typeface="Times New Roman" pitchFamily="18" charset="0"/>
                <a:cs typeface="Times New Roman" pitchFamily="18" charset="0"/>
              </a:rPr>
              <a:t>2.387đ/v</a:t>
            </a:r>
            <a:endParaRPr lang="vi-VN"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1384" y="381000"/>
            <a:ext cx="2676525"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09703" y="2152650"/>
            <a:ext cx="111440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vi-VN" dirty="0">
                <a:latin typeface="Times New Roman" pitchFamily="18" charset="0"/>
                <a:cs typeface="Times New Roman" pitchFamily="18" charset="0"/>
              </a:rPr>
              <a:t>66.979đ/v</a:t>
            </a:r>
            <a:endParaRPr lang="vi-VN" dirty="0"/>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7731" y="430530"/>
            <a:ext cx="3162300" cy="144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6821677" y="2095500"/>
            <a:ext cx="111440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vi-VN" dirty="0">
                <a:latin typeface="Times New Roman" pitchFamily="18" charset="0"/>
                <a:cs typeface="Times New Roman" pitchFamily="18" charset="0"/>
              </a:rPr>
              <a:t>36.000đ/v</a:t>
            </a:r>
            <a:endParaRPr lang="vi-VN"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050" y="2521982"/>
            <a:ext cx="23812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14712" y="4888468"/>
            <a:ext cx="235192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vi-VN" dirty="0" smtClean="0">
                <a:latin typeface="Times New Roman" pitchFamily="18" charset="0"/>
                <a:cs typeface="Times New Roman" pitchFamily="18" charset="0"/>
              </a:rPr>
              <a:t>1.700.000-3.500.000/lọ</a:t>
            </a:r>
            <a:endParaRPr lang="vi-VN"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48642" y="2581905"/>
            <a:ext cx="975469" cy="2385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560550" y="4967509"/>
            <a:ext cx="135165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vi-VN" dirty="0" smtClean="0">
                <a:latin typeface="Times New Roman" pitchFamily="18" charset="0"/>
                <a:cs typeface="Times New Roman" pitchFamily="18" charset="0"/>
              </a:rPr>
              <a:t>196.000đ/ lọ</a:t>
            </a:r>
            <a:endParaRPr lang="vi-VN" dirty="0">
              <a:latin typeface="Times New Roman" pitchFamily="18" charset="0"/>
              <a:cs typeface="Times New Roman" pitchFamily="18" charset="0"/>
            </a:endParaRPr>
          </a:p>
        </p:txBody>
      </p:sp>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1046" y="2538165"/>
            <a:ext cx="2355669" cy="251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6616493" y="4903232"/>
            <a:ext cx="1524776"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vi-VN" dirty="0" smtClean="0">
                <a:latin typeface="Times New Roman" pitchFamily="18" charset="0"/>
                <a:cs typeface="Times New Roman" pitchFamily="18" charset="0"/>
              </a:rPr>
              <a:t>7.970.812đ/ lọ</a:t>
            </a:r>
            <a:endParaRPr lang="vi-VN" dirty="0">
              <a:latin typeface="Times New Roman" pitchFamily="18" charset="0"/>
              <a:cs typeface="Times New Roman" pitchFamily="18" charset="0"/>
            </a:endParaRPr>
          </a:p>
        </p:txBody>
      </p:sp>
    </p:spTree>
    <p:extLst>
      <p:ext uri="{BB962C8B-B14F-4D97-AF65-F5344CB8AC3E}">
        <p14:creationId xmlns:p14="http://schemas.microsoft.com/office/powerpoint/2010/main" val="1255718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7471" y="5050927"/>
            <a:ext cx="1981200" cy="115252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5800" y="4765864"/>
            <a:ext cx="1828800" cy="1743075"/>
          </a:xfrm>
          <a:prstGeom prst="rect">
            <a:avLst/>
          </a:prstGeom>
        </p:spPr>
      </p:pic>
      <p:sp>
        <p:nvSpPr>
          <p:cNvPr id="3" name="Content Placeholder 2"/>
          <p:cNvSpPr>
            <a:spLocks noGrp="1"/>
          </p:cNvSpPr>
          <p:nvPr>
            <p:ph idx="1"/>
          </p:nvPr>
        </p:nvSpPr>
        <p:spPr>
          <a:xfrm>
            <a:off x="228600" y="0"/>
            <a:ext cx="8915400" cy="6853507"/>
          </a:xfrm>
        </p:spPr>
        <p:txBody>
          <a:bodyPr>
            <a:noAutofit/>
          </a:bodyPr>
          <a:lstStyle/>
          <a:p>
            <a:r>
              <a:rPr lang="vi-VN" sz="1700" b="1" dirty="0">
                <a:latin typeface="Times New Roman" pitchFamily="18" charset="0"/>
                <a:cs typeface="Times New Roman" pitchFamily="18" charset="0"/>
              </a:rPr>
              <a:t>2.2.3 Kháng sinh kháng ung thư:(nhóm gây độc tế bào) </a:t>
            </a:r>
            <a:endParaRPr lang="en-US" sz="1700" b="1" dirty="0">
              <a:latin typeface="Times New Roman" pitchFamily="18" charset="0"/>
              <a:cs typeface="Times New Roman" pitchFamily="18" charset="0"/>
            </a:endParaRPr>
          </a:p>
          <a:p>
            <a:pPr marL="0" indent="0">
              <a:buNone/>
            </a:pPr>
            <a:r>
              <a:rPr lang="vi-VN" sz="1700" dirty="0">
                <a:latin typeface="Times New Roman" pitchFamily="18" charset="0"/>
                <a:cs typeface="Times New Roman" pitchFamily="18" charset="0"/>
              </a:rPr>
              <a:t>Hầu hết kháng sinh kháng ung thư được phân lập từ các vi sinh vật thuộc chi Streptomyces. </a:t>
            </a:r>
            <a:endParaRPr lang="en-US" sz="1700" dirty="0">
              <a:latin typeface="Times New Roman" pitchFamily="18" charset="0"/>
              <a:cs typeface="Times New Roman" pitchFamily="18" charset="0"/>
            </a:endParaRPr>
          </a:p>
          <a:p>
            <a:pPr marL="0" indent="0">
              <a:buNone/>
            </a:pPr>
            <a:r>
              <a:rPr lang="vi-VN" sz="1700" dirty="0">
                <a:latin typeface="Times New Roman" pitchFamily="18" charset="0"/>
                <a:cs typeface="Times New Roman" pitchFamily="18" charset="0"/>
              </a:rPr>
              <a:t>Một số thuốc chính: </a:t>
            </a:r>
            <a:r>
              <a:rPr lang="vi-VN" sz="1700" dirty="0" smtClean="0">
                <a:latin typeface="Times New Roman" pitchFamily="18" charset="0"/>
                <a:cs typeface="Times New Roman" pitchFamily="18" charset="0"/>
              </a:rPr>
              <a:t>Daunorubicin</a:t>
            </a:r>
            <a:r>
              <a:rPr lang="vi-VN" sz="1700" dirty="0">
                <a:latin typeface="Times New Roman" pitchFamily="18" charset="0"/>
                <a:cs typeface="Times New Roman" pitchFamily="18" charset="0"/>
              </a:rPr>
              <a:t>, doxorubicin </a:t>
            </a:r>
            <a:r>
              <a:rPr lang="vi-VN" sz="1700" dirty="0" smtClean="0">
                <a:latin typeface="Times New Roman" pitchFamily="18" charset="0"/>
                <a:cs typeface="Times New Roman" pitchFamily="18" charset="0"/>
              </a:rPr>
              <a:t>, Bleuomycin, Dactinomycin, Olivomycin </a:t>
            </a:r>
            <a:endParaRPr lang="en-US" sz="1700" dirty="0">
              <a:latin typeface="Times New Roman" pitchFamily="18" charset="0"/>
              <a:cs typeface="Times New Roman" pitchFamily="18" charset="0"/>
            </a:endParaRPr>
          </a:p>
          <a:p>
            <a:pPr marL="0" indent="0">
              <a:buNone/>
            </a:pPr>
            <a:endParaRPr lang="vi-VN" sz="1700" b="1" dirty="0" smtClean="0">
              <a:latin typeface="Times New Roman" pitchFamily="18" charset="0"/>
              <a:cs typeface="Times New Roman" pitchFamily="18" charset="0"/>
            </a:endParaRPr>
          </a:p>
          <a:p>
            <a:pPr marL="0" indent="0">
              <a:buNone/>
            </a:pPr>
            <a:endParaRPr lang="vi-VN" sz="1700" b="1" dirty="0" smtClean="0">
              <a:latin typeface="Times New Roman" pitchFamily="18" charset="0"/>
              <a:cs typeface="Times New Roman" pitchFamily="18" charset="0"/>
            </a:endParaRPr>
          </a:p>
          <a:p>
            <a:pPr marL="0" indent="0">
              <a:buNone/>
            </a:pPr>
            <a:endParaRPr lang="vi-VN" sz="1700" b="1" dirty="0" smtClean="0">
              <a:latin typeface="Times New Roman" pitchFamily="18" charset="0"/>
              <a:cs typeface="Times New Roman" pitchFamily="18" charset="0"/>
            </a:endParaRPr>
          </a:p>
          <a:p>
            <a:pPr marL="0" indent="0">
              <a:buNone/>
            </a:pPr>
            <a:endParaRPr lang="vi-VN" sz="1700" b="1" dirty="0">
              <a:latin typeface="Times New Roman" pitchFamily="18" charset="0"/>
              <a:cs typeface="Times New Roman" pitchFamily="18" charset="0"/>
            </a:endParaRPr>
          </a:p>
          <a:p>
            <a:pPr marL="0" indent="0">
              <a:buNone/>
            </a:pPr>
            <a:endParaRPr lang="vi-VN" sz="1700" b="1" dirty="0" smtClean="0">
              <a:latin typeface="Times New Roman" pitchFamily="18" charset="0"/>
              <a:cs typeface="Times New Roman" pitchFamily="18" charset="0"/>
            </a:endParaRPr>
          </a:p>
          <a:p>
            <a:pPr marL="0" indent="0">
              <a:buNone/>
            </a:pPr>
            <a:r>
              <a:rPr lang="vi-VN" sz="1700" b="1" dirty="0" smtClean="0">
                <a:latin typeface="Times New Roman" pitchFamily="18" charset="0"/>
                <a:cs typeface="Times New Roman" pitchFamily="18" charset="0"/>
              </a:rPr>
              <a:t>2.2.4 </a:t>
            </a:r>
            <a:r>
              <a:rPr lang="vi-VN" sz="1700" b="1" dirty="0">
                <a:latin typeface="Times New Roman" pitchFamily="18" charset="0"/>
                <a:cs typeface="Times New Roman" pitchFamily="18" charset="0"/>
              </a:rPr>
              <a:t>Các alcaloid tự nhiên có nguồn gốc thực vật: (nhóm gây độc tế bào)</a:t>
            </a:r>
            <a:endParaRPr lang="en-US" sz="1700" b="1" dirty="0">
              <a:latin typeface="Times New Roman" pitchFamily="18" charset="0"/>
              <a:cs typeface="Times New Roman" pitchFamily="18" charset="0"/>
            </a:endParaRPr>
          </a:p>
          <a:p>
            <a:pPr marL="0" indent="0">
              <a:buNone/>
            </a:pPr>
            <a:r>
              <a:rPr lang="vi-VN" sz="1700" dirty="0">
                <a:latin typeface="Times New Roman" pitchFamily="18" charset="0"/>
                <a:cs typeface="Times New Roman" pitchFamily="18" charset="0"/>
              </a:rPr>
              <a:t>Đ</a:t>
            </a:r>
            <a:r>
              <a:rPr lang="vi-VN" sz="1700" dirty="0" smtClean="0">
                <a:latin typeface="Times New Roman" pitchFamily="18" charset="0"/>
                <a:cs typeface="Times New Roman" pitchFamily="18" charset="0"/>
              </a:rPr>
              <a:t>ược </a:t>
            </a:r>
            <a:r>
              <a:rPr lang="vi-VN" sz="1700" dirty="0">
                <a:latin typeface="Times New Roman" pitchFamily="18" charset="0"/>
                <a:cs typeface="Times New Roman" pitchFamily="18" charset="0"/>
              </a:rPr>
              <a:t>phân lập từ các cây cỏ tự nhiên (cây dừa cạn...). </a:t>
            </a:r>
            <a:endParaRPr lang="en-US" sz="1700" dirty="0">
              <a:latin typeface="Times New Roman" pitchFamily="18" charset="0"/>
              <a:cs typeface="Times New Roman" pitchFamily="18" charset="0"/>
            </a:endParaRPr>
          </a:p>
          <a:p>
            <a:pPr marL="0" indent="0">
              <a:buNone/>
            </a:pPr>
            <a:r>
              <a:rPr lang="vi-VN" sz="1700" dirty="0">
                <a:latin typeface="Times New Roman" pitchFamily="18" charset="0"/>
                <a:cs typeface="Times New Roman" pitchFamily="18" charset="0"/>
              </a:rPr>
              <a:t>‒ Các vinca alcaloid ức chế sự phân bào theo cơ chế ngăn cản sự hình thành của các tổ chức sợi tế bào: vinblastin, vincristin, Vinorelbine (Navelbine) </a:t>
            </a:r>
            <a:endParaRPr lang="en-US" sz="1700" dirty="0">
              <a:latin typeface="Times New Roman" pitchFamily="18" charset="0"/>
              <a:cs typeface="Times New Roman" pitchFamily="18" charset="0"/>
            </a:endParaRPr>
          </a:p>
          <a:p>
            <a:pPr marL="0" indent="0">
              <a:buNone/>
            </a:pPr>
            <a:r>
              <a:rPr lang="vi-VN" sz="1700" dirty="0">
                <a:latin typeface="Times New Roman" pitchFamily="18" charset="0"/>
                <a:cs typeface="Times New Roman" pitchFamily="18" charset="0"/>
              </a:rPr>
              <a:t>‒ Các podophyllotoxin ức chế enzym topoisomerase II, là enzym cần thiết cho quá trình sinh tổng hợp ADN: etoposid </a:t>
            </a:r>
            <a:endParaRPr lang="en-US" sz="1700" dirty="0">
              <a:latin typeface="Times New Roman" pitchFamily="18" charset="0"/>
              <a:cs typeface="Times New Roman" pitchFamily="18" charset="0"/>
            </a:endParaRPr>
          </a:p>
          <a:p>
            <a:pPr marL="0" indent="0">
              <a:buNone/>
            </a:pPr>
            <a:r>
              <a:rPr lang="vi-VN" sz="1700" dirty="0">
                <a:latin typeface="Times New Roman" pitchFamily="18" charset="0"/>
                <a:cs typeface="Times New Roman" pitchFamily="18" charset="0"/>
              </a:rPr>
              <a:t>‒ Các taxoid tác dụng theo cơ chế </a:t>
            </a:r>
            <a:r>
              <a:rPr lang="vi-VN" sz="1700" dirty="0" smtClean="0">
                <a:latin typeface="Times New Roman" pitchFamily="18" charset="0"/>
                <a:cs typeface="Times New Roman" pitchFamily="18" charset="0"/>
              </a:rPr>
              <a:t>đẩy </a:t>
            </a:r>
            <a:r>
              <a:rPr lang="vi-VN" sz="1700" dirty="0">
                <a:latin typeface="Times New Roman" pitchFamily="18" charset="0"/>
                <a:cs typeface="Times New Roman" pitchFamily="18" charset="0"/>
              </a:rPr>
              <a:t>mạnh sự hình thành và cố định các tổ chức sợi tế bào, kết quả cũng ức chế tế bào phát triển nhân lên: paclitaxel</a:t>
            </a:r>
            <a:endParaRPr lang="en-US" sz="1700" dirty="0">
              <a:latin typeface="Times New Roman" pitchFamily="18" charset="0"/>
              <a:cs typeface="Times New Roman" pitchFamily="18" charset="0"/>
            </a:endParaRPr>
          </a:p>
          <a:p>
            <a:pPr marL="0" indent="0">
              <a:buNone/>
            </a:pPr>
            <a:r>
              <a:rPr lang="vi-VN" sz="1700" dirty="0">
                <a:latin typeface="Times New Roman" pitchFamily="18" charset="0"/>
                <a:cs typeface="Times New Roman" pitchFamily="18" charset="0"/>
              </a:rPr>
              <a:t>‒ Ức chế phân chia tế bào: cochicin </a:t>
            </a:r>
            <a:endParaRPr lang="en-US" sz="1700" dirty="0">
              <a:latin typeface="Times New Roman" pitchFamily="18" charset="0"/>
              <a:cs typeface="Times New Roman" pitchFamily="18" charset="0"/>
            </a:endParaRPr>
          </a:p>
          <a:p>
            <a:pPr marL="0" indent="0">
              <a:buNone/>
            </a:pPr>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pPr marL="0" indent="0">
              <a:buNone/>
            </a:pPr>
            <a:r>
              <a:rPr lang="en-US" sz="1700" dirty="0" smtClean="0">
                <a:latin typeface="Times New Roman" pitchFamily="18" charset="0"/>
                <a:cs typeface="Times New Roman" pitchFamily="18" charset="0"/>
              </a:rPr>
              <a:t>  </a:t>
            </a:r>
            <a:r>
              <a:rPr lang="da-DK" sz="1700" dirty="0" smtClean="0">
                <a:latin typeface="Times New Roman" pitchFamily="18" charset="0"/>
                <a:cs typeface="Times New Roman" pitchFamily="18" charset="0"/>
              </a:rPr>
              <a:t>000      </a:t>
            </a:r>
            <a:r>
              <a:rPr lang="en-US"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pPr marL="0" indent="0">
              <a:buNone/>
            </a:pPr>
            <a:r>
              <a:rPr lang="da-DK" sz="1700" dirty="0">
                <a:latin typeface="Times New Roman" pitchFamily="18" charset="0"/>
                <a:cs typeface="Times New Roman" pitchFamily="18" charset="0"/>
              </a:rPr>
              <a:t>  </a:t>
            </a:r>
            <a:r>
              <a:rPr lang="da-DK" sz="1700" dirty="0" smtClean="0">
                <a:latin typeface="Times New Roman" pitchFamily="18" charset="0"/>
                <a:cs typeface="Times New Roman" pitchFamily="18" charset="0"/>
              </a:rPr>
              <a:t>                        </a:t>
            </a:r>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endParaRPr lang="da-DK" sz="1700" dirty="0">
              <a:latin typeface="Times New Roman" pitchFamily="18" charset="0"/>
              <a:cs typeface="Times New Roman" pitchFamily="18" charset="0"/>
            </a:endParaRPr>
          </a:p>
          <a:p>
            <a:endParaRPr lang="en-US" sz="1700" dirty="0">
              <a:latin typeface="Times New Roman" pitchFamily="18" charset="0"/>
              <a:cs typeface="Times New Roman" pitchFamily="18" charset="0"/>
            </a:endParaRPr>
          </a:p>
          <a:p>
            <a:endParaRPr lang="vi-VN" sz="1700" dirty="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76600" y="1066800"/>
            <a:ext cx="2204143" cy="137160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76192" y="1066799"/>
            <a:ext cx="2244032" cy="1371601"/>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1800" y="4574987"/>
            <a:ext cx="2064255" cy="1219200"/>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9570" y="5184587"/>
            <a:ext cx="1283208" cy="1673413"/>
          </a:xfrm>
          <a:prstGeom prst="rect">
            <a:avLst/>
          </a:prstGeom>
        </p:spPr>
      </p:pic>
      <p:sp>
        <p:nvSpPr>
          <p:cNvPr id="10" name="TextBox 9"/>
          <p:cNvSpPr txBox="1"/>
          <p:nvPr/>
        </p:nvSpPr>
        <p:spPr>
          <a:xfrm>
            <a:off x="2709040" y="6319367"/>
            <a:ext cx="101822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190.000</a:t>
            </a:r>
            <a:endParaRPr lang="vi-VN" dirty="0"/>
          </a:p>
        </p:txBody>
      </p:sp>
      <p:sp>
        <p:nvSpPr>
          <p:cNvPr id="11" name="TextBox 10"/>
          <p:cNvSpPr txBox="1"/>
          <p:nvPr/>
        </p:nvSpPr>
        <p:spPr>
          <a:xfrm>
            <a:off x="4114800" y="6324273"/>
            <a:ext cx="2428870"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8000.000 – 1.000.000</a:t>
            </a:r>
            <a:endParaRPr lang="vi-VN" dirty="0"/>
          </a:p>
        </p:txBody>
      </p:sp>
      <p:sp>
        <p:nvSpPr>
          <p:cNvPr id="12" name="TextBox 11"/>
          <p:cNvSpPr txBox="1"/>
          <p:nvPr/>
        </p:nvSpPr>
        <p:spPr>
          <a:xfrm>
            <a:off x="1443664" y="6324273"/>
            <a:ext cx="101822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800.000</a:t>
            </a:r>
            <a:endParaRPr lang="vi-VN" dirty="0"/>
          </a:p>
        </p:txBody>
      </p:sp>
      <p:sp>
        <p:nvSpPr>
          <p:cNvPr id="13" name="TextBox 12"/>
          <p:cNvSpPr txBox="1"/>
          <p:nvPr/>
        </p:nvSpPr>
        <p:spPr>
          <a:xfrm>
            <a:off x="6324600" y="5627190"/>
            <a:ext cx="281940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dirty="0" smtClean="0">
                <a:latin typeface="Times New Roman" pitchFamily="18" charset="0"/>
                <a:cs typeface="Times New Roman" pitchFamily="18" charset="0"/>
              </a:rPr>
              <a:t>Navelbin </a:t>
            </a:r>
            <a:r>
              <a:rPr lang="da-DK" dirty="0">
                <a:latin typeface="Times New Roman" pitchFamily="18" charset="0"/>
                <a:cs typeface="Times New Roman" pitchFamily="18" charset="0"/>
              </a:rPr>
              <a:t>v20mg:1.500.000      </a:t>
            </a:r>
            <a:r>
              <a:rPr lang="en-US" dirty="0">
                <a:latin typeface="Times New Roman" pitchFamily="18" charset="0"/>
                <a:cs typeface="Times New Roman" pitchFamily="18" charset="0"/>
              </a:rPr>
              <a:t>                       </a:t>
            </a:r>
            <a:r>
              <a:rPr lang="da-DK" dirty="0" smtClean="0">
                <a:latin typeface="Times New Roman" pitchFamily="18" charset="0"/>
                <a:cs typeface="Times New Roman" pitchFamily="18" charset="0"/>
              </a:rPr>
              <a:t>Navelbin </a:t>
            </a:r>
            <a:r>
              <a:rPr lang="da-DK" dirty="0">
                <a:latin typeface="Times New Roman" pitchFamily="18" charset="0"/>
                <a:cs typeface="Times New Roman" pitchFamily="18" charset="0"/>
              </a:rPr>
              <a:t>v30mg: 2.250.000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21499053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429</TotalTime>
  <Words>2460</Words>
  <Application>Microsoft Office PowerPoint</Application>
  <PresentationFormat>On-screen Show (4:3)</PresentationFormat>
  <Paragraphs>234</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Clarity</vt:lpstr>
      <vt:lpstr>TRƯỜNG ĐẠI HỌC DUY TÂN KHOA DƯỢC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Asus</dc:creator>
  <cp:lastModifiedBy>DELL</cp:lastModifiedBy>
  <cp:revision>28</cp:revision>
  <dcterms:created xsi:type="dcterms:W3CDTF">2017-04-08T04:30:08Z</dcterms:created>
  <dcterms:modified xsi:type="dcterms:W3CDTF">2017-04-10T09:22:41Z</dcterms:modified>
</cp:coreProperties>
</file>