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</p:sldIdLst>
  <p:sldSz cx="12192000" cy="6858000"/>
  <p:notesSz cx="6858000" cy="9144000"/>
  <p:custDataLst>
    <p:tags r:id="rId12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Màu chủ đề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hông có Kiểu, Lưới Bảng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02" y="-9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phụ đề của Bản cái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73E8-E734-6A4A-BEA7-1FFC55664C6A}" type="datetimeFigureOut">
              <a:rPr lang="vi-VN"/>
              <a:t>22/05/2017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A808-DDB9-3E43-873D-8D598F7C06F8}" type="slidenum">
              <a:rPr lang="vi-VN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2707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ề và Văn bản Dọ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73E8-E734-6A4A-BEA7-1FFC55664C6A}" type="datetimeFigureOut">
              <a:rPr lang="vi-VN"/>
              <a:t>22/05/2017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A808-DDB9-3E43-873D-8D598F7C06F8}" type="slidenum">
              <a:rPr lang="vi-VN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29111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ề Dọc và Văn bả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73E8-E734-6A4A-BEA7-1FFC55664C6A}" type="datetimeFigureOut">
              <a:rPr lang="vi-VN"/>
              <a:t>22/05/2017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A808-DDB9-3E43-873D-8D598F7C06F8}" type="slidenum">
              <a:rPr lang="vi-VN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63060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73E8-E734-6A4A-BEA7-1FFC55664C6A}" type="datetimeFigureOut">
              <a:rPr lang="vi-VN"/>
              <a:t>22/05/2017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A808-DDB9-3E43-873D-8D598F7C06F8}" type="slidenum">
              <a:rPr lang="vi-VN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1215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73E8-E734-6A4A-BEA7-1FFC55664C6A}" type="datetimeFigureOut">
              <a:rPr lang="vi-VN"/>
              <a:t>22/05/2017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A808-DDB9-3E43-873D-8D598F7C06F8}" type="slidenum">
              <a:rPr lang="vi-VN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6840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73E8-E734-6A4A-BEA7-1FFC55664C6A}" type="datetimeFigureOut">
              <a:rPr lang="vi-VN"/>
              <a:t>22/05/2017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A808-DDB9-3E43-873D-8D598F7C06F8}" type="slidenum">
              <a:rPr lang="vi-VN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16984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Văn bản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6" name="Chỗ dành sẵn cho Nội dung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7" name="Chỗ dành sẵn cho Ngày thá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73E8-E734-6A4A-BEA7-1FFC55664C6A}" type="datetimeFigureOut">
              <a:rPr lang="vi-VN"/>
              <a:t>22/05/2017</a:t>
            </a:fld>
            <a:endParaRPr lang="vi-VN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Chỗ dành sẵn cho Số hiệu Bản chiế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A808-DDB9-3E43-873D-8D598F7C06F8}" type="slidenum">
              <a:rPr lang="vi-VN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65329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73E8-E734-6A4A-BEA7-1FFC55664C6A}" type="datetimeFigureOut">
              <a:rPr lang="vi-VN"/>
              <a:t>22/05/2017</a:t>
            </a:fld>
            <a:endParaRPr lang="vi-VN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A808-DDB9-3E43-873D-8D598F7C06F8}" type="slidenum">
              <a:rPr lang="vi-VN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8638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73E8-E734-6A4A-BEA7-1FFC55664C6A}" type="datetimeFigureOut">
              <a:rPr lang="vi-VN"/>
              <a:t>22/05/2017</a:t>
            </a:fld>
            <a:endParaRPr lang="vi-VN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A808-DDB9-3E43-873D-8D598F7C06F8}" type="slidenum">
              <a:rPr lang="vi-VN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0206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73E8-E734-6A4A-BEA7-1FFC55664C6A}" type="datetimeFigureOut">
              <a:rPr lang="vi-VN"/>
              <a:t>22/05/2017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A808-DDB9-3E43-873D-8D598F7C06F8}" type="slidenum">
              <a:rPr lang="vi-VN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2919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Hình ảnh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73E8-E734-6A4A-BEA7-1FFC55664C6A}" type="datetimeFigureOut">
              <a:rPr lang="vi-VN"/>
              <a:t>22/05/2017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A808-DDB9-3E43-873D-8D598F7C06F8}" type="slidenum">
              <a:rPr lang="vi-VN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0803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973E8-E734-6A4A-BEA7-1FFC55664C6A}" type="datetimeFigureOut">
              <a:rPr lang="vi-VN"/>
              <a:t>22/05/2017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DA808-DDB9-3E43-873D-8D598F7C06F8}" type="slidenum">
              <a:rPr lang="vi-VN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81664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>
          <a:xfrm>
            <a:off x="1047779" y="0"/>
            <a:ext cx="9144000" cy="2387600"/>
          </a:xfrm>
        </p:spPr>
        <p:txBody>
          <a:bodyPr>
            <a:normAutofit/>
          </a:bodyPr>
          <a:lstStyle/>
          <a:p>
            <a:r>
              <a:rPr lang="vi-VN"/>
              <a:t>Đại Học Duy Tân</a:t>
            </a:r>
            <a:br>
              <a:rPr lang="vi-VN"/>
            </a:br>
            <a:r>
              <a:rPr lang="vi-VN"/>
              <a:t>Khoa: Điều Dưỡng</a:t>
            </a:r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>
          <a:xfrm rot="10800000" flipV="1">
            <a:off x="1047778" y="3053453"/>
            <a:ext cx="8603312" cy="3118470"/>
          </a:xfrm>
        </p:spPr>
        <p:txBody>
          <a:bodyPr>
            <a:normAutofit fontScale="85000" lnSpcReduction="20000"/>
          </a:bodyPr>
          <a:lstStyle/>
          <a:p>
            <a:r>
              <a:rPr lang="vi-VN" sz="4800">
                <a:solidFill>
                  <a:srgbClr val="FF0000"/>
                </a:solidFill>
              </a:rPr>
              <a:t>Điều Dưỡng Hồi Sức Cấp Cứu</a:t>
            </a:r>
            <a:endParaRPr lang="vi-VN" sz="4800"/>
          </a:p>
          <a:p>
            <a:r>
              <a:rPr lang="vi-VN" sz="4800">
                <a:solidFill>
                  <a:srgbClr val="FF0000"/>
                </a:solidFill>
              </a:rPr>
              <a:t> </a:t>
            </a:r>
            <a:r>
              <a:rPr lang="vi-VN" sz="4800" b="1"/>
              <a:t>Chăm sóc bệnh nhân sốc tim</a:t>
            </a:r>
            <a:endParaRPr lang="vi-VN" sz="4800">
              <a:solidFill>
                <a:srgbClr val="FF0000"/>
              </a:solidFill>
            </a:endParaRPr>
          </a:p>
          <a:p>
            <a:endParaRPr lang="vi-VN" sz="3600">
              <a:solidFill>
                <a:srgbClr val="FF0000"/>
              </a:solidFill>
            </a:endParaRPr>
          </a:p>
          <a:p>
            <a:r>
              <a:rPr lang="vi-VN" sz="3600">
                <a:solidFill>
                  <a:srgbClr val="FF0000"/>
                </a:solidFill>
              </a:rPr>
              <a:t>  </a:t>
            </a:r>
            <a:r>
              <a:rPr lang="vi-VN" sz="3600"/>
              <a:t>GVHD: Nguyễn Phúc Học</a:t>
            </a:r>
          </a:p>
          <a:p>
            <a:r>
              <a:rPr lang="vi-VN" sz="3600"/>
              <a:t>SVTH: Phùng Thị Xuân Tý</a:t>
            </a:r>
          </a:p>
          <a:p>
            <a:r>
              <a:rPr lang="vi-VN" sz="3600"/>
              <a:t>MSSV: 1920514135</a:t>
            </a:r>
          </a:p>
        </p:txBody>
      </p:sp>
    </p:spTree>
    <p:extLst>
      <p:ext uri="{BB962C8B-B14F-4D97-AF65-F5344CB8AC3E}">
        <p14:creationId xmlns:p14="http://schemas.microsoft.com/office/powerpoint/2010/main" val="1675641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1676400" y="-2334735"/>
            <a:ext cx="10515600" cy="1325563"/>
          </a:xfrm>
        </p:spPr>
        <p:txBody>
          <a:bodyPr/>
          <a:lstStyle/>
          <a:p>
            <a:endParaRPr lang="vi-VN"/>
          </a:p>
        </p:txBody>
      </p:sp>
      <p:graphicFrame>
        <p:nvGraphicFramePr>
          <p:cNvPr id="4" name="Bảng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137955"/>
              </p:ext>
            </p:extLst>
          </p:nvPr>
        </p:nvGraphicFramePr>
        <p:xfrm>
          <a:off x="-195384" y="230909"/>
          <a:ext cx="12387385" cy="82416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7477">
                  <a:extLst>
                    <a:ext uri="{9D8B030D-6E8A-4147-A177-3AD203B41FA5}">
                      <a16:colId xmlns:a16="http://schemas.microsoft.com/office/drawing/2014/main" xmlns="" val="1962161158"/>
                    </a:ext>
                  </a:extLst>
                </a:gridCol>
                <a:gridCol w="2477477">
                  <a:extLst>
                    <a:ext uri="{9D8B030D-6E8A-4147-A177-3AD203B41FA5}">
                      <a16:colId xmlns:a16="http://schemas.microsoft.com/office/drawing/2014/main" xmlns="" val="524950285"/>
                    </a:ext>
                  </a:extLst>
                </a:gridCol>
                <a:gridCol w="2477477">
                  <a:extLst>
                    <a:ext uri="{9D8B030D-6E8A-4147-A177-3AD203B41FA5}">
                      <a16:colId xmlns:a16="http://schemas.microsoft.com/office/drawing/2014/main" xmlns="" val="1912220680"/>
                    </a:ext>
                  </a:extLst>
                </a:gridCol>
                <a:gridCol w="2477477">
                  <a:extLst>
                    <a:ext uri="{9D8B030D-6E8A-4147-A177-3AD203B41FA5}">
                      <a16:colId xmlns:a16="http://schemas.microsoft.com/office/drawing/2014/main" xmlns="" val="762604787"/>
                    </a:ext>
                  </a:extLst>
                </a:gridCol>
                <a:gridCol w="2477477">
                  <a:extLst>
                    <a:ext uri="{9D8B030D-6E8A-4147-A177-3AD203B41FA5}">
                      <a16:colId xmlns:a16="http://schemas.microsoft.com/office/drawing/2014/main" xmlns="" val="644614677"/>
                    </a:ext>
                  </a:extLst>
                </a:gridCol>
              </a:tblGrid>
              <a:tr h="7509084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/>
                        <a:t>- Nguy cơ người bệnh không tôn trọng trình tự chăm sóc do thiếu kiến thức về bệnh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/>
                        <a:t>- Người bệnh tôn trọng và tuân theo trình tự chăm sóc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vi-VN"/>
                        <a:t>Hướng dân người bệnh cách luyện tập để hồi phục sau NMCT: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vi-VN"/>
                        <a:t>  + Luyện tập sớm ngay khi còn nằm trong bệnh viện và luyện tập kéo dài với mục đích cải thiện tuần hoàn vành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vi-VN"/>
                        <a:t>  + Luyện tập với sự tăng dần về thời gian và mức độ.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vi-VN"/>
                        <a:t>  + Phải tự theo dõi mạch trong khi luyện tập.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vi-VN"/>
                        <a:t>Hướng dẫn người bệnh thay đổi lối sống cho phù hợp với bệnh: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vi-VN"/>
                        <a:t> + Kiềm chế trọng lượng, bỏ thuốc lá.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vi-VN"/>
                        <a:t> + Kiểm soát huyết áp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vi-VN"/>
                        <a:t> 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/>
                        <a:t>- Bệnh nhân biết tự chăm sóc sau khi ra viện.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26716704"/>
                  </a:ext>
                </a:extLst>
              </a:tr>
              <a:tr h="366297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8505636"/>
                  </a:ext>
                </a:extLst>
              </a:tr>
              <a:tr h="366297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0632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9931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u="sng"/>
              <a:t>A. Tổng quan bệnh học</a:t>
            </a:r>
            <a:r>
              <a:rPr lang="vi-VN" u="sng"/>
              <a:t>.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/>
              <a:t>I. Đại cương</a:t>
            </a:r>
          </a:p>
          <a:p>
            <a:pPr marL="0" indent="0">
              <a:buNone/>
            </a:pPr>
            <a:r>
              <a:rPr lang="vi-VN"/>
              <a:t>   1. Định nghĩa: </a:t>
            </a:r>
          </a:p>
          <a:p>
            <a:pPr marL="0" indent="0">
              <a:buNone/>
            </a:pPr>
            <a:r>
              <a:rPr lang="vi-VN"/>
              <a:t>      + Sốc tim là tình trạng giảm cung lượng tim không đáp ứng được nhu cầu oxy của các tổ chức trong cơ thể.</a:t>
            </a:r>
          </a:p>
        </p:txBody>
      </p:sp>
    </p:spTree>
    <p:extLst>
      <p:ext uri="{BB962C8B-B14F-4D97-AF65-F5344CB8AC3E}">
        <p14:creationId xmlns:p14="http://schemas.microsoft.com/office/powerpoint/2010/main" val="2857626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2. Nguyên nhân- cơ chế</a:t>
            </a:r>
          </a:p>
        </p:txBody>
      </p:sp>
      <p:pic>
        <p:nvPicPr>
          <p:cNvPr id="4" name="Hình ản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992" y="1690688"/>
            <a:ext cx="7410015" cy="44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20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3. Triệu chứng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>
          <a:xfrm>
            <a:off x="838200" y="1420980"/>
            <a:ext cx="10515600" cy="5437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/>
              <a:t> a. Triệu chứng lâm sàng:</a:t>
            </a:r>
          </a:p>
          <a:p>
            <a:pPr marL="0" indent="0">
              <a:buNone/>
            </a:pPr>
            <a:r>
              <a:rPr lang="vi-VN"/>
              <a:t>     + Huyết áp tụt</a:t>
            </a:r>
          </a:p>
          <a:p>
            <a:pPr marL="0" indent="0">
              <a:buNone/>
            </a:pPr>
            <a:r>
              <a:rPr lang="vi-VN"/>
              <a:t>     + Da lạnh tái,nổi vân tím trên da,đầu chi tím lạnh.</a:t>
            </a:r>
          </a:p>
          <a:p>
            <a:pPr marL="0" indent="0">
              <a:buNone/>
            </a:pPr>
            <a:r>
              <a:rPr lang="vi-VN"/>
              <a:t>     + Thiểu niệu hoặc vô niệu</a:t>
            </a:r>
          </a:p>
          <a:p>
            <a:pPr marL="0" indent="0">
              <a:buNone/>
            </a:pPr>
            <a:r>
              <a:rPr lang="vi-VN"/>
              <a:t>     + Gan to, tĩnh mạch cổ nổi</a:t>
            </a:r>
          </a:p>
          <a:p>
            <a:pPr marL="0" indent="0">
              <a:buNone/>
            </a:pPr>
            <a:r>
              <a:rPr lang="vi-VN"/>
              <a:t>     + Ý thức bệnh nhân giảm</a:t>
            </a:r>
          </a:p>
          <a:p>
            <a:pPr marL="0" indent="0">
              <a:buNone/>
            </a:pPr>
            <a:r>
              <a:rPr lang="vi-VN"/>
              <a:t> b. Triệu chứng cận lâm sàng:</a:t>
            </a:r>
          </a:p>
          <a:p>
            <a:pPr marL="0" indent="0">
              <a:buNone/>
            </a:pPr>
            <a:r>
              <a:rPr lang="vi-VN"/>
              <a:t>     * Lactac máu tăng trên 1,5 mmol/l.</a:t>
            </a:r>
          </a:p>
          <a:p>
            <a:pPr marL="0" indent="0">
              <a:buNone/>
            </a:pPr>
            <a:r>
              <a:rPr lang="vi-VN"/>
              <a:t>     * Thăm dò huyết động thấy áp lực tĩnh mạch trung tâm tăng,áp lực mao mạch phổi bít tăng, cung lượng tim giảm...  </a:t>
            </a:r>
          </a:p>
        </p:txBody>
      </p:sp>
    </p:spTree>
    <p:extLst>
      <p:ext uri="{BB962C8B-B14F-4D97-AF65-F5344CB8AC3E}">
        <p14:creationId xmlns:p14="http://schemas.microsoft.com/office/powerpoint/2010/main" val="2363198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273805" y="-117435"/>
            <a:ext cx="9826248" cy="861469"/>
          </a:xfrm>
        </p:spPr>
        <p:txBody>
          <a:bodyPr/>
          <a:lstStyle/>
          <a:p>
            <a:r>
              <a:rPr lang="vi-VN" b="1" u="sng">
                <a:latin typeface="+mn-lt"/>
              </a:rPr>
              <a:t>B.Quy trình điều dưỡng</a:t>
            </a:r>
          </a:p>
        </p:txBody>
      </p:sp>
      <p:sp>
        <p:nvSpPr>
          <p:cNvPr id="45" name="Hộp Văn bản 44"/>
          <p:cNvSpPr txBox="1"/>
          <p:nvPr/>
        </p:nvSpPr>
        <p:spPr>
          <a:xfrm>
            <a:off x="5186929" y="2513712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vi-VN"/>
          </a:p>
        </p:txBody>
      </p:sp>
      <p:graphicFrame>
        <p:nvGraphicFramePr>
          <p:cNvPr id="5" name="Bảng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3726211"/>
              </p:ext>
            </p:extLst>
          </p:nvPr>
        </p:nvGraphicFramePr>
        <p:xfrm>
          <a:off x="-177622" y="1383474"/>
          <a:ext cx="12192000" cy="67351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xmlns="" val="4189169285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81761260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164706400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300277943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4164783956"/>
                    </a:ext>
                  </a:extLst>
                </a:gridCol>
              </a:tblGrid>
              <a:tr h="1264449">
                <a:tc>
                  <a:txBody>
                    <a:bodyPr/>
                    <a:lstStyle/>
                    <a:p>
                      <a:pPr algn="ctr"/>
                      <a:r>
                        <a:rPr lang="vi-VN"/>
                        <a:t>  </a:t>
                      </a:r>
                      <a:r>
                        <a:rPr lang="vi-VN" sz="3200" b="1"/>
                        <a:t>Nhận Định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200" b="1"/>
                        <a:t> Chẩn đoán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200" b="1"/>
                        <a:t>Lập kế     hoạch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200" b="1"/>
                        <a:t>Thực hiện kế hoạch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200" b="1"/>
                        <a:t>Lượng giá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434263660"/>
                  </a:ext>
                </a:extLst>
              </a:tr>
              <a:tr h="3279354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vi-VN"/>
                        <a:t>- Người bệnh ôm ngực kêu đau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vi-VN"/>
                        <a:t>Đau ngực do tổn thương cơ tim thiếu máu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vi-VN"/>
                        <a:t>Người bệnh nhanh chóng hết đau ngực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vi-VN"/>
                    </a:p>
                    <a:p>
                      <a:pPr marL="0" indent="0">
                        <a:buFontTx/>
                        <a:buNone/>
                      </a:pPr>
                      <a:endParaRPr lang="vi-VN"/>
                    </a:p>
                    <a:p>
                      <a:pPr marL="0" indent="0">
                        <a:buFontTx/>
                        <a:buNone/>
                      </a:pPr>
                      <a:endParaRPr lang="vi-VN"/>
                    </a:p>
                    <a:p>
                      <a:pPr marL="0" indent="0">
                        <a:buFontTx/>
                        <a:buNone/>
                      </a:pPr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vi-VN"/>
                        <a:t>Cho người bệnh nằm nghỉ ngơi ở tư thế nửa ngồi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vi-VN"/>
                        <a:t>Thực hiện y lệnh Morphin Sulfat, chú ý theo dõi tần số thở vì thước gây ức chế trung tâm hô hấp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vi-VN"/>
                        <a:t>Thực hiện y lệnh thở oxy để làm giàu oxy cho máu động mạch góp phần làm giảm đau ngực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/>
                        <a:t>- Hết đau ngực và cơn đau không tái diễn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9008090"/>
                  </a:ext>
                </a:extLst>
              </a:tr>
              <a:tr h="1264449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9691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2794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1317780" y="-3258371"/>
            <a:ext cx="10515600" cy="1325563"/>
          </a:xfrm>
        </p:spPr>
        <p:txBody>
          <a:bodyPr/>
          <a:lstStyle/>
          <a:p>
            <a:endParaRPr lang="vi-VN"/>
          </a:p>
        </p:txBody>
      </p:sp>
      <p:graphicFrame>
        <p:nvGraphicFramePr>
          <p:cNvPr id="4" name="Bảng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0737492"/>
              </p:ext>
            </p:extLst>
          </p:nvPr>
        </p:nvGraphicFramePr>
        <p:xfrm>
          <a:off x="0" y="0"/>
          <a:ext cx="12192000" cy="78331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xmlns="" val="341198812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325819858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393820629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401570112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2944909104"/>
                    </a:ext>
                  </a:extLst>
                </a:gridCol>
              </a:tblGrid>
              <a:tr h="6997611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vi-VN"/>
                        <a:t>Da xanh tái, toát mồ hôi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vi-VN"/>
                        <a:t>Kiểm tra mạch, huyết áp: mạch đều hay không? Tần số? Có loạn nhịp không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/>
                        <a:t>- Thiếu máu hoặc giảm lượng máu cấp cho tổ chức do giảm khả năng co bóp cơ tim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/>
                        <a:t>- Người bệnh cải thiện được lượng máu từ tim tới các cơ quan tổ chức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vi-VN"/>
                        <a:t>Nghỉ ngơi nhằm giảm tần số tim do đó cải thiện được lưu lượng tim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vi-VN"/>
                        <a:t>Thực hiện y lệnh thuốc giãn mạch để giảm sức cản ngoại biên như: các thuốc nitrat, thuốc ức chế men chuyển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vi-VN"/>
                        <a:t>Theo dõi các dấu hiệu của cải thiện lượng máu từ tim tới tổ chức: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vi-VN"/>
                        <a:t>   + Tần số tim trở   về bình thường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vi-VN"/>
                        <a:t>   + Hết hoặc không có loạn nhịp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vi-VN"/>
                        <a:t>   + Ha tâm thu tăng đạt mực bình thường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vi-VN"/>
                        <a:t>   + Đỡ mệt nhọc.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/>
                        <a:t>- Cải thiện được lượng máu từ tim tới các cơ quan tổ chức.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18446330"/>
                  </a:ext>
                </a:extLst>
              </a:tr>
              <a:tr h="417768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8665742"/>
                  </a:ext>
                </a:extLst>
              </a:tr>
              <a:tr h="417768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2292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8773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1868410" y="-3418232"/>
            <a:ext cx="10515600" cy="1325563"/>
          </a:xfrm>
        </p:spPr>
        <p:txBody>
          <a:bodyPr/>
          <a:lstStyle/>
          <a:p>
            <a:endParaRPr lang="vi-VN"/>
          </a:p>
        </p:txBody>
      </p:sp>
      <p:graphicFrame>
        <p:nvGraphicFramePr>
          <p:cNvPr id="4" name="Bảng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687018"/>
              </p:ext>
            </p:extLst>
          </p:nvPr>
        </p:nvGraphicFramePr>
        <p:xfrm>
          <a:off x="0" y="1"/>
          <a:ext cx="12384010" cy="100534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6802">
                  <a:extLst>
                    <a:ext uri="{9D8B030D-6E8A-4147-A177-3AD203B41FA5}">
                      <a16:colId xmlns:a16="http://schemas.microsoft.com/office/drawing/2014/main" xmlns="" val="1251308327"/>
                    </a:ext>
                  </a:extLst>
                </a:gridCol>
                <a:gridCol w="2476802">
                  <a:extLst>
                    <a:ext uri="{9D8B030D-6E8A-4147-A177-3AD203B41FA5}">
                      <a16:colId xmlns:a16="http://schemas.microsoft.com/office/drawing/2014/main" xmlns="" val="2422547150"/>
                    </a:ext>
                  </a:extLst>
                </a:gridCol>
                <a:gridCol w="2476802">
                  <a:extLst>
                    <a:ext uri="{9D8B030D-6E8A-4147-A177-3AD203B41FA5}">
                      <a16:colId xmlns:a16="http://schemas.microsoft.com/office/drawing/2014/main" xmlns="" val="3475087803"/>
                    </a:ext>
                  </a:extLst>
                </a:gridCol>
                <a:gridCol w="2476802">
                  <a:extLst>
                    <a:ext uri="{9D8B030D-6E8A-4147-A177-3AD203B41FA5}">
                      <a16:colId xmlns:a16="http://schemas.microsoft.com/office/drawing/2014/main" xmlns="" val="611076732"/>
                    </a:ext>
                  </a:extLst>
                </a:gridCol>
                <a:gridCol w="2476802">
                  <a:extLst>
                    <a:ext uri="{9D8B030D-6E8A-4147-A177-3AD203B41FA5}">
                      <a16:colId xmlns:a16="http://schemas.microsoft.com/office/drawing/2014/main" xmlns="" val="3729525982"/>
                    </a:ext>
                  </a:extLst>
                </a:gridCol>
              </a:tblGrid>
              <a:tr h="6837834">
                <a:tc>
                  <a:txBody>
                    <a:bodyPr/>
                    <a:lstStyle/>
                    <a:p>
                      <a:r>
                        <a:rPr lang="vi-VN"/>
                        <a:t>- Khó thở: nhận định bằng cách đếm tần số thở, nhận định kiểu thở, tiếng ran ẩm ở phổi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/>
                        <a:t>- Giảm trao đổi khí do ứ máu ở phổi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/>
                        <a:t>- Người bệnh hết khó thở,thở bình thường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vi-VN"/>
                        <a:t>Cho người bệnh nằm nghỉ ở tư thế nửa ngồi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vi-VN"/>
                        <a:t>Cho người bệnh thở oxy theo y lệnh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vi-VN"/>
                        <a:t>Khi đã hết đau ngực hướng dẫn người bệnh tập thở sâu và thường xuyên thay đổi tư thế để cải thiện thông khí phổi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vi-VN"/>
                        <a:t>Theo dõi các dấu hiệu của cải thiện hô hấp: Hết rối loạn kiểu thở,hết khó thở,tần số thở dần trở về bình thường,hết ran ẩm ở phổi.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/>
                        <a:t>- Người bệnh hết khó thở.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5953930"/>
                  </a:ext>
                </a:extLst>
              </a:tr>
              <a:tr h="1607796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49274674"/>
                  </a:ext>
                </a:extLst>
              </a:tr>
              <a:tr h="1607796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4971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2163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1676400" y="-4643826"/>
            <a:ext cx="10515600" cy="1325563"/>
          </a:xfrm>
        </p:spPr>
        <p:txBody>
          <a:bodyPr/>
          <a:lstStyle/>
          <a:p>
            <a:endParaRPr lang="vi-VN"/>
          </a:p>
        </p:txBody>
      </p:sp>
      <p:graphicFrame>
        <p:nvGraphicFramePr>
          <p:cNvPr id="4" name="Bảng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669103"/>
              </p:ext>
            </p:extLst>
          </p:nvPr>
        </p:nvGraphicFramePr>
        <p:xfrm>
          <a:off x="0" y="-1"/>
          <a:ext cx="12192000" cy="105330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xmlns="" val="82704224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354996895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402507663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195415903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2469283682"/>
                    </a:ext>
                  </a:extLst>
                </a:gridCol>
              </a:tblGrid>
              <a:tr h="7573447">
                <a:tc>
                  <a:txBody>
                    <a:bodyPr/>
                    <a:lstStyle/>
                    <a:p>
                      <a:r>
                        <a:rPr lang="vi-VN"/>
                        <a:t>- Thể lực ốm yếu.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/>
                        <a:t>- Thiếu máu dẫn tớiddau tức ngực nên làm gì cũng mệt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/>
                        <a:t>- Người bệnh tăng dần được hoạt động thể lực mà không bị đau ngực.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vi-VN"/>
                        <a:t>Lúc đầu khi đau ngực khuyên người bệnh bất động giảm tiêu thụ oxy cơ tim.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vi-VN"/>
                        <a:t>Goạt động tăng dần lên: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vi-VN"/>
                        <a:t>     + Cử động tay chân trong khi nằm.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vi-VN"/>
                        <a:t>     + Ngồi dậy trên giường ngày 2-3 lần,mỗi lần 10-20 phút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vi-VN"/>
                        <a:t>     + Tham gia các hoạt động tự chăm sóc mỗi ngày một nhiều dần lên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vi-VN"/>
                        <a:t>Theo dõi các đáp ứng của người bệnh với các hoạt động đó: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vi-VN"/>
                        <a:t>   + Mạch có tăng nhanh quá không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vi-VN"/>
                        <a:t>   + Có loạn nhịp,khó thở,đau ngực không.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/>
                        <a:t>- Tăng dần được hoạt động mà không mệt và đau ngực.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83578196"/>
                  </a:ext>
                </a:extLst>
              </a:tr>
              <a:tr h="1479780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58539617"/>
                  </a:ext>
                </a:extLst>
              </a:tr>
              <a:tr h="1479780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492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780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1211207" y="-2636693"/>
            <a:ext cx="10515600" cy="1325563"/>
          </a:xfrm>
        </p:spPr>
        <p:txBody>
          <a:bodyPr/>
          <a:lstStyle/>
          <a:p>
            <a:endParaRPr lang="vi-VN"/>
          </a:p>
        </p:txBody>
      </p:sp>
      <p:graphicFrame>
        <p:nvGraphicFramePr>
          <p:cNvPr id="4" name="Bảng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4780783"/>
              </p:ext>
            </p:extLst>
          </p:nvPr>
        </p:nvGraphicFramePr>
        <p:xfrm>
          <a:off x="568393" y="1138560"/>
          <a:ext cx="10959300" cy="1143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1860">
                  <a:extLst>
                    <a:ext uri="{9D8B030D-6E8A-4147-A177-3AD203B41FA5}">
                      <a16:colId xmlns:a16="http://schemas.microsoft.com/office/drawing/2014/main" xmlns="" val="3912013084"/>
                    </a:ext>
                  </a:extLst>
                </a:gridCol>
                <a:gridCol w="2191860">
                  <a:extLst>
                    <a:ext uri="{9D8B030D-6E8A-4147-A177-3AD203B41FA5}">
                      <a16:colId xmlns:a16="http://schemas.microsoft.com/office/drawing/2014/main" xmlns="" val="2974004180"/>
                    </a:ext>
                  </a:extLst>
                </a:gridCol>
                <a:gridCol w="2191860">
                  <a:extLst>
                    <a:ext uri="{9D8B030D-6E8A-4147-A177-3AD203B41FA5}">
                      <a16:colId xmlns:a16="http://schemas.microsoft.com/office/drawing/2014/main" xmlns="" val="51302107"/>
                    </a:ext>
                  </a:extLst>
                </a:gridCol>
                <a:gridCol w="2191860">
                  <a:extLst>
                    <a:ext uri="{9D8B030D-6E8A-4147-A177-3AD203B41FA5}">
                      <a16:colId xmlns:a16="http://schemas.microsoft.com/office/drawing/2014/main" xmlns="" val="1290580225"/>
                    </a:ext>
                  </a:extLst>
                </a:gridCol>
                <a:gridCol w="2191860">
                  <a:extLst>
                    <a:ext uri="{9D8B030D-6E8A-4147-A177-3AD203B41FA5}">
                      <a16:colId xmlns:a16="http://schemas.microsoft.com/office/drawing/2014/main" xmlns="" val="3352749347"/>
                    </a:ext>
                  </a:extLst>
                </a:gridCol>
              </a:tblGrid>
              <a:tr h="5991796">
                <a:tc>
                  <a:txBody>
                    <a:bodyPr/>
                    <a:lstStyle/>
                    <a:p>
                      <a:r>
                        <a:rPr lang="vi-VN"/>
                        <a:t>- Tình trạng tinh thần lo lắng, sợ chết.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/>
                        <a:t>- Người bệnh hết lo lắng.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vi-VN"/>
                        <a:t>Giữ cho bệnh phòng thật yên tĩnh để tránh các kích thích đối với người bệnh.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vi-VN"/>
                        <a:t>Tránh mọi sang chấn tinh thần,tránh mọi căng thẳng cho người bệnh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vi-VN"/>
                        <a:t>Khuyến khích người bệnh giãi bày những lo lắng trên cơ sở đó giải thích để làm yên lòng họ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vi-VN"/>
                        <a:t>Thực hiện y lệnh thuôc an thần.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/>
                        <a:t>- Bệnh nhân hết lo lắng.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0299970"/>
                  </a:ext>
                </a:extLst>
              </a:tr>
              <a:tr h="2723542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890529"/>
                  </a:ext>
                </a:extLst>
              </a:tr>
              <a:tr h="2723542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7116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5034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780&quot;&gt;&lt;object type=&quot;3&quot; unique_id=&quot;10781&quot;&gt;&lt;property id=&quot;20148&quot; value=&quot;5&quot;/&gt;&lt;property id=&quot;20300&quot; value=&quot;Slide 1 - &amp;quot;Đại Học Duy Tân Khoa: Điều Dưỡng&amp;quot;&quot;/&gt;&lt;property id=&quot;20307&quot; value=&quot;256&quot;/&gt;&lt;/object&gt;&lt;object type=&quot;3&quot; unique_id=&quot;10782&quot;&gt;&lt;property id=&quot;20148&quot; value=&quot;5&quot;/&gt;&lt;property id=&quot;20300&quot; value=&quot;Slide 2 - &amp;quot;A. Tổng quan bệnh học.&amp;quot;&quot;/&gt;&lt;property id=&quot;20307&quot; value=&quot;257&quot;/&gt;&lt;/object&gt;&lt;object type=&quot;3&quot; unique_id=&quot;10783&quot;&gt;&lt;property id=&quot;20148&quot; value=&quot;5&quot;/&gt;&lt;property id=&quot;20300&quot; value=&quot;Slide 3 - &amp;quot;2. Nguyên nhân- cơ chế&amp;quot;&quot;/&gt;&lt;property id=&quot;20307&quot; value=&quot;258&quot;/&gt;&lt;/object&gt;&lt;object type=&quot;3&quot; unique_id=&quot;10784&quot;&gt;&lt;property id=&quot;20148&quot; value=&quot;5&quot;/&gt;&lt;property id=&quot;20300&quot; value=&quot;Slide 4 - &amp;quot;3. Triệu chứng&amp;quot;&quot;/&gt;&lt;property id=&quot;20307&quot; value=&quot;259&quot;/&gt;&lt;/object&gt;&lt;object type=&quot;3&quot; unique_id=&quot;10785&quot;&gt;&lt;property id=&quot;20148&quot; value=&quot;5&quot;/&gt;&lt;property id=&quot;20300&quot; value=&quot;Slide 5 - &amp;quot;B.Quy trình điều dưỡng&amp;quot;&quot;/&gt;&lt;property id=&quot;20307&quot; value=&quot;261&quot;/&gt;&lt;/object&gt;&lt;object type=&quot;3&quot; unique_id=&quot;10786&quot;&gt;&lt;property id=&quot;20148&quot; value=&quot;5&quot;/&gt;&lt;property id=&quot;20300&quot; value=&quot;Slide 6&quot;/&gt;&lt;property id=&quot;20307&quot; value=&quot;262&quot;/&gt;&lt;/object&gt;&lt;object type=&quot;3&quot; unique_id=&quot;10787&quot;&gt;&lt;property id=&quot;20148&quot; value=&quot;5&quot;/&gt;&lt;property id=&quot;20300&quot; value=&quot;Slide 7&quot;/&gt;&lt;property id=&quot;20307&quot; value=&quot;260&quot;/&gt;&lt;/object&gt;&lt;object type=&quot;3&quot; unique_id=&quot;10788&quot;&gt;&lt;property id=&quot;20148&quot; value=&quot;5&quot;/&gt;&lt;property id=&quot;20300&quot; value=&quot;Slide 8&quot;/&gt;&lt;property id=&quot;20307&quot; value=&quot;263&quot;/&gt;&lt;/object&gt;&lt;object type=&quot;3&quot; unique_id=&quot;10789&quot;&gt;&lt;property id=&quot;20148&quot; value=&quot;5&quot;/&gt;&lt;property id=&quot;20300&quot; value=&quot;Slide 9&quot;/&gt;&lt;property id=&quot;20307&quot; value=&quot;264&quot;/&gt;&lt;/object&gt;&lt;object type=&quot;3&quot; unique_id=&quot;10790&quot;&gt;&lt;property id=&quot;20148&quot; value=&quot;5&quot;/&gt;&lt;property id=&quot;20300&quot; value=&quot;Slide 10&quot;/&gt;&lt;property id=&quot;20307&quot; value=&quot;265&quot;/&gt;&lt;/object&gt;&lt;/object&gt;&lt;object type=&quot;8&quot; unique_id=&quot;10802&quot;&gt;&lt;/object&gt;&lt;/object&gt;&lt;/database&gt;"/>
  <p:tag name="MMPROD_NEXTUNIQUEID" val="10015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930</Words>
  <Application>Microsoft Office PowerPoint</Application>
  <PresentationFormat>Custom</PresentationFormat>
  <Paragraphs>87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Đại Học Duy Tân Khoa: Điều Dưỡng</vt:lpstr>
      <vt:lpstr>A. Tổng quan bệnh học.</vt:lpstr>
      <vt:lpstr>2. Nguyên nhân- cơ chế</vt:lpstr>
      <vt:lpstr>3. Triệu chứng</vt:lpstr>
      <vt:lpstr>B.Quy trình điều dưỡng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Đại Học Duy Tân Khoa: Điều Dưỡng</dc:title>
  <dc:creator>DrHOC</dc:creator>
  <cp:lastModifiedBy>DrHOC</cp:lastModifiedBy>
  <cp:revision>10</cp:revision>
  <dcterms:modified xsi:type="dcterms:W3CDTF">2017-05-22T07:00:47Z</dcterms:modified>
</cp:coreProperties>
</file>