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1"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5D899-8D97-4D44-8220-ABE0B44C0E5F}" type="datetimeFigureOut">
              <a:rPr lang="en-US" smtClean="0"/>
              <a:pPr/>
              <a:t>09/28/2008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22EE7-E34C-4456-A91E-5777C9EB09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7B896-4CE5-4023-B6FA-260A9292A2D0}" type="datetimeFigureOut">
              <a:rPr lang="en-US" smtClean="0"/>
              <a:pPr/>
              <a:t>09/28/2008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71DA9-DC7F-4B7B-AC9D-61442CDB56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B896-4CE5-4023-B6FA-260A9292A2D0}" type="datetimeFigureOut">
              <a:rPr lang="en-US" smtClean="0"/>
              <a:pPr/>
              <a:t>09/28/2008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71DA9-DC7F-4B7B-AC9D-61442CDB56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0.jpeg"/><Relationship Id="rId7" Type="http://schemas.openxmlformats.org/officeDocument/2006/relationships/image" Target="../media/image16.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8.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066800"/>
            <a:ext cx="6019800" cy="646331"/>
          </a:xfrm>
          <a:prstGeom prst="rect">
            <a:avLst/>
          </a:prstGeom>
          <a:noFill/>
        </p:spPr>
        <p:txBody>
          <a:bodyPr wrap="square" rtlCol="0">
            <a:spAutoFit/>
          </a:bodyPr>
          <a:lstStyle/>
          <a:p>
            <a:pPr algn="ctr"/>
            <a:r>
              <a:rPr lang="en-US" sz="3500" b="1" dirty="0" smtClean="0">
                <a:solidFill>
                  <a:srgbClr val="FF0000"/>
                </a:solidFill>
                <a:latin typeface="Calibri" pitchFamily="34" charset="0"/>
                <a:cs typeface="Calibri" pitchFamily="34" charset="0"/>
              </a:rPr>
              <a:t>VIÊM CẦU THẬN CẤP</a:t>
            </a:r>
            <a:endParaRPr lang="en-US" sz="3500" b="1" dirty="0">
              <a:solidFill>
                <a:srgbClr val="FF0000"/>
              </a:solidFill>
              <a:latin typeface="Calibri" pitchFamily="34" charset="0"/>
              <a:cs typeface="Calibri" pitchFamily="34" charset="0"/>
            </a:endParaRPr>
          </a:p>
        </p:txBody>
      </p:sp>
      <p:sp>
        <p:nvSpPr>
          <p:cNvPr id="5" name="TextBox 4"/>
          <p:cNvSpPr txBox="1"/>
          <p:nvPr/>
        </p:nvSpPr>
        <p:spPr>
          <a:xfrm>
            <a:off x="4572000" y="2362200"/>
            <a:ext cx="4343400" cy="4047262"/>
          </a:xfrm>
          <a:prstGeom prst="rect">
            <a:avLst/>
          </a:prstGeom>
          <a:noFill/>
        </p:spPr>
        <p:txBody>
          <a:bodyPr wrap="square" rtlCol="0">
            <a:spAutoFit/>
          </a:bodyPr>
          <a:lstStyle/>
          <a:p>
            <a:pPr>
              <a:lnSpc>
                <a:spcPct val="150000"/>
              </a:lnSpc>
            </a:pPr>
            <a:r>
              <a:rPr lang="en-US" sz="2500" b="1" dirty="0" err="1" smtClean="0">
                <a:latin typeface="Calibri" pitchFamily="34" charset="0"/>
                <a:cs typeface="Calibri" pitchFamily="34" charset="0"/>
              </a:rPr>
              <a:t>Lớp</a:t>
            </a:r>
            <a:r>
              <a:rPr lang="en-US" sz="2500" b="1" dirty="0" smtClean="0">
                <a:latin typeface="Calibri" pitchFamily="34" charset="0"/>
                <a:cs typeface="Calibri" pitchFamily="34" charset="0"/>
              </a:rPr>
              <a:t>: PTH 350 H </a:t>
            </a:r>
          </a:p>
          <a:p>
            <a:pPr>
              <a:lnSpc>
                <a:spcPct val="150000"/>
              </a:lnSpc>
            </a:pPr>
            <a:r>
              <a:rPr lang="en-US" sz="2500" b="1" dirty="0" smtClean="0">
                <a:latin typeface="Calibri" pitchFamily="34" charset="0"/>
                <a:cs typeface="Calibri" pitchFamily="34" charset="0"/>
              </a:rPr>
              <a:t>SVTH: </a:t>
            </a:r>
            <a:r>
              <a:rPr lang="en-US" sz="2500" b="1" dirty="0" err="1" smtClean="0">
                <a:latin typeface="Calibri" pitchFamily="34" charset="0"/>
                <a:cs typeface="Calibri" pitchFamily="34" charset="0"/>
              </a:rPr>
              <a:t>Nguyễn</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Văn</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Đức</a:t>
            </a:r>
            <a:endParaRPr lang="en-US" sz="2500" b="1" dirty="0" smtClean="0">
              <a:latin typeface="Calibri" pitchFamily="34" charset="0"/>
              <a:cs typeface="Calibri" pitchFamily="34" charset="0"/>
            </a:endParaRPr>
          </a:p>
          <a:p>
            <a:pPr>
              <a:lnSpc>
                <a:spcPct val="150000"/>
              </a:lnSpc>
            </a:pPr>
            <a:r>
              <a:rPr lang="en-US" sz="2500" b="1" dirty="0">
                <a:latin typeface="Calibri" pitchFamily="34" charset="0"/>
                <a:cs typeface="Calibri" pitchFamily="34" charset="0"/>
              </a:rPr>
              <a:t> </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Nguyễn</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Hải</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Dân</a:t>
            </a:r>
            <a:endParaRPr lang="en-US" sz="2500" b="1" dirty="0" smtClean="0">
              <a:latin typeface="Calibri" pitchFamily="34" charset="0"/>
              <a:cs typeface="Calibri" pitchFamily="34" charset="0"/>
            </a:endParaRPr>
          </a:p>
          <a:p>
            <a:pPr>
              <a:lnSpc>
                <a:spcPct val="150000"/>
              </a:lnSpc>
            </a:pPr>
            <a:r>
              <a:rPr lang="en-US" sz="2500" b="1" dirty="0">
                <a:latin typeface="Calibri" pitchFamily="34" charset="0"/>
                <a:cs typeface="Calibri" pitchFamily="34" charset="0"/>
              </a:rPr>
              <a:t> </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Nguyễn</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Thị</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Nữ</a:t>
            </a:r>
            <a:endParaRPr lang="en-US" sz="2500" b="1" dirty="0" smtClean="0">
              <a:latin typeface="Calibri" pitchFamily="34" charset="0"/>
              <a:cs typeface="Calibri" pitchFamily="34" charset="0"/>
            </a:endParaRPr>
          </a:p>
          <a:p>
            <a:pPr>
              <a:lnSpc>
                <a:spcPct val="150000"/>
              </a:lnSpc>
            </a:pPr>
            <a:r>
              <a:rPr lang="en-US" sz="2500" b="1" dirty="0">
                <a:latin typeface="Calibri" pitchFamily="34" charset="0"/>
                <a:cs typeface="Calibri" pitchFamily="34" charset="0"/>
              </a:rPr>
              <a:t> </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Lương</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Thị</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Trâm</a:t>
            </a:r>
            <a:endParaRPr lang="en-US" sz="2500" b="1" dirty="0" smtClean="0">
              <a:latin typeface="Calibri" pitchFamily="34" charset="0"/>
              <a:cs typeface="Calibri" pitchFamily="34" charset="0"/>
            </a:endParaRPr>
          </a:p>
          <a:p>
            <a:pPr>
              <a:lnSpc>
                <a:spcPct val="150000"/>
              </a:lnSpc>
            </a:pPr>
            <a:r>
              <a:rPr lang="en-US" sz="2500" b="1" dirty="0">
                <a:latin typeface="Calibri" pitchFamily="34" charset="0"/>
                <a:cs typeface="Calibri" pitchFamily="34" charset="0"/>
              </a:rPr>
              <a:t> </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Nguyễn</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Khoa</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Thanh</a:t>
            </a:r>
            <a:r>
              <a:rPr lang="en-US" sz="2500" b="1" dirty="0" smtClean="0">
                <a:latin typeface="Calibri" pitchFamily="34" charset="0"/>
                <a:cs typeface="Calibri" pitchFamily="34" charset="0"/>
              </a:rPr>
              <a:t> </a:t>
            </a:r>
            <a:r>
              <a:rPr lang="en-US" sz="2500" b="1" dirty="0" err="1" smtClean="0">
                <a:latin typeface="Calibri" pitchFamily="34" charset="0"/>
                <a:cs typeface="Calibri" pitchFamily="34" charset="0"/>
              </a:rPr>
              <a:t>Vy</a:t>
            </a:r>
            <a:endParaRPr lang="en-US" sz="2500" b="1" dirty="0" smtClean="0">
              <a:latin typeface="Calibri" pitchFamily="34" charset="0"/>
              <a:cs typeface="Calibri" pitchFamily="34" charset="0"/>
            </a:endParaRPr>
          </a:p>
          <a:p>
            <a:endParaRPr lang="en-US" sz="3200" b="1" dirty="0"/>
          </a:p>
        </p:txBody>
      </p:sp>
      <p:sp>
        <p:nvSpPr>
          <p:cNvPr id="6" name="TextBox 5"/>
          <p:cNvSpPr txBox="1"/>
          <p:nvPr/>
        </p:nvSpPr>
        <p:spPr>
          <a:xfrm>
            <a:off x="0" y="0"/>
            <a:ext cx="4267200" cy="1143070"/>
          </a:xfrm>
          <a:prstGeom prst="rect">
            <a:avLst/>
          </a:prstGeom>
          <a:noFill/>
        </p:spPr>
        <p:txBody>
          <a:bodyPr wrap="square" rtlCol="0">
            <a:spAutoFit/>
          </a:bodyPr>
          <a:lstStyle/>
          <a:p>
            <a:pPr>
              <a:lnSpc>
                <a:spcPct val="150000"/>
              </a:lnSpc>
            </a:pPr>
            <a:r>
              <a:rPr lang="en-US" sz="2400" b="1" dirty="0" smtClean="0">
                <a:latin typeface="Calibri" pitchFamily="34" charset="0"/>
                <a:cs typeface="Calibri" pitchFamily="34" charset="0"/>
              </a:rPr>
              <a:t>TRƯỜNG: ĐH DUY TÂN</a:t>
            </a:r>
          </a:p>
          <a:p>
            <a:pPr>
              <a:lnSpc>
                <a:spcPct val="150000"/>
              </a:lnSpc>
            </a:pPr>
            <a:r>
              <a:rPr lang="en-US" sz="2400" b="1" dirty="0" smtClean="0">
                <a:latin typeface="Calibri" pitchFamily="34" charset="0"/>
                <a:cs typeface="Calibri" pitchFamily="34" charset="0"/>
              </a:rPr>
              <a:t>KHOA: DƯỢC</a:t>
            </a:r>
            <a:endParaRPr lang="en-US" sz="2400" b="1" dirty="0">
              <a:latin typeface="Calibri" pitchFamily="34" charset="0"/>
              <a:cs typeface="Calibri" pitchFamily="34" charset="0"/>
            </a:endParaRPr>
          </a:p>
        </p:txBody>
      </p:sp>
      <p:pic>
        <p:nvPicPr>
          <p:cNvPr id="7" name="Picture 6" descr="suy -than-cap copy.jpg"/>
          <p:cNvPicPr>
            <a:picLocks noChangeAspect="1"/>
          </p:cNvPicPr>
          <p:nvPr/>
        </p:nvPicPr>
        <p:blipFill>
          <a:blip r:embed="rId2"/>
          <a:stretch>
            <a:fillRect/>
          </a:stretch>
        </p:blipFill>
        <p:spPr>
          <a:xfrm>
            <a:off x="0" y="1905000"/>
            <a:ext cx="4495800" cy="495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355312"/>
          </a:xfrm>
          <a:prstGeom prst="rect">
            <a:avLst/>
          </a:prstGeom>
          <a:noFill/>
        </p:spPr>
        <p:txBody>
          <a:bodyPr wrap="square" rtlCol="0">
            <a:spAutoFit/>
          </a:bodyPr>
          <a:lstStyle/>
          <a:p>
            <a:pPr fontAlgn="base">
              <a:lnSpc>
                <a:spcPct val="150000"/>
              </a:lnSpc>
            </a:pPr>
            <a:r>
              <a:rPr lang="en-US" sz="2000" dirty="0" smtClean="0">
                <a:latin typeface="Calibri" pitchFamily="34" charset="0"/>
                <a:cs typeface="Calibri" pitchFamily="34" charset="0"/>
              </a:rPr>
              <a:t>- </a:t>
            </a:r>
            <a:r>
              <a:rPr lang="vi-VN" sz="2400" b="1" dirty="0" smtClean="0">
                <a:latin typeface="Calibri" pitchFamily="34" charset="0"/>
                <a:cs typeface="Calibri" pitchFamily="34" charset="0"/>
              </a:rPr>
              <a:t>Kháng sinh</a:t>
            </a:r>
            <a:r>
              <a:rPr lang="en-US" sz="2400" b="1" dirty="0" smtClean="0">
                <a:latin typeface="Calibri" pitchFamily="34" charset="0"/>
                <a:cs typeface="Calibri" pitchFamily="34" charset="0"/>
              </a:rPr>
              <a:t>:</a:t>
            </a:r>
            <a:endParaRPr lang="vi-VN" sz="2000" b="1" dirty="0" smtClean="0">
              <a:latin typeface="Calibri" pitchFamily="34" charset="0"/>
              <a:cs typeface="Calibri" pitchFamily="34" charset="0"/>
            </a:endParaRPr>
          </a:p>
          <a:p>
            <a:pPr fontAlgn="base">
              <a:lnSpc>
                <a:spcPct val="150000"/>
              </a:lnSpc>
            </a:pPr>
            <a:r>
              <a:rPr lang="vi-VN" sz="2000" dirty="0" smtClean="0">
                <a:latin typeface="Calibri" pitchFamily="34" charset="0"/>
                <a:cs typeface="Calibri" pitchFamily="34" charset="0"/>
              </a:rPr>
              <a:t>Chỉ cho kháng sinh khi còn tồn tại dấu hiệu nhiễm liên cầu.</a:t>
            </a:r>
          </a:p>
          <a:p>
            <a:pPr fontAlgn="base">
              <a:lnSpc>
                <a:spcPct val="150000"/>
              </a:lnSpc>
            </a:pPr>
            <a:r>
              <a:rPr lang="vi-VN" sz="2000" dirty="0" smtClean="0">
                <a:latin typeface="Calibri" pitchFamily="34" charset="0"/>
                <a:cs typeface="Calibri" pitchFamily="34" charset="0"/>
              </a:rPr>
              <a:t>Chưa có tư liệu nào khẳng định rằng kháng sinh có thể ngăn ngừa sự nặng của bệnh </a:t>
            </a:r>
            <a:r>
              <a:rPr lang="en-US" sz="2000" dirty="0" smtClean="0">
                <a:latin typeface="Calibri" pitchFamily="34" charset="0"/>
                <a:cs typeface="Calibri" pitchFamily="34" charset="0"/>
              </a:rPr>
              <a:t>VCTC </a:t>
            </a:r>
            <a:r>
              <a:rPr lang="vi-VN" sz="2000" dirty="0" smtClean="0">
                <a:latin typeface="Calibri" pitchFamily="34" charset="0"/>
                <a:cs typeface="Calibri" pitchFamily="34" charset="0"/>
              </a:rPr>
              <a:t>do liên cầu, kháng sinh không có tác dụng lên cầu thận, thường sử dụng là Pénicilline 1 triệu đơn vị /người lớn, 500.000 đơn vị / trẻ em. Nếu dị ứng Pénicilline thì dùng Erythromycine 0,2 x 5 viên/ngày ở người lớn hoặc Tetracyline. Kháng sinh dùng trong 10-12 ngày.</a:t>
            </a:r>
          </a:p>
          <a:p>
            <a:pPr fontAlgn="base">
              <a:lnSpc>
                <a:spcPct val="150000"/>
              </a:lnSpc>
            </a:pPr>
            <a:r>
              <a:rPr lang="en-US" sz="2400" dirty="0" smtClean="0">
                <a:latin typeface="Calibri" pitchFamily="34" charset="0"/>
                <a:cs typeface="Calibri" pitchFamily="34" charset="0"/>
              </a:rPr>
              <a:t>- </a:t>
            </a:r>
            <a:r>
              <a:rPr lang="vi-VN" sz="2400" b="1" dirty="0" smtClean="0">
                <a:latin typeface="Calibri" pitchFamily="34" charset="0"/>
                <a:cs typeface="Calibri" pitchFamily="34" charset="0"/>
              </a:rPr>
              <a:t>Các thuốc Corticoids</a:t>
            </a:r>
            <a:r>
              <a:rPr lang="en-US" sz="2400" b="1" dirty="0" smtClean="0">
                <a:latin typeface="Calibri" pitchFamily="34" charset="0"/>
                <a:cs typeface="Calibri" pitchFamily="34" charset="0"/>
              </a:rPr>
              <a:t>:</a:t>
            </a:r>
            <a:endParaRPr lang="vi-VN" sz="2400" b="1" dirty="0" smtClean="0">
              <a:latin typeface="Calibri" pitchFamily="34" charset="0"/>
              <a:cs typeface="Calibri" pitchFamily="34" charset="0"/>
            </a:endParaRPr>
          </a:p>
          <a:p>
            <a:pPr fontAlgn="base">
              <a:lnSpc>
                <a:spcPct val="150000"/>
              </a:lnSpc>
            </a:pPr>
            <a:r>
              <a:rPr lang="vi-VN" sz="2000" dirty="0" smtClean="0">
                <a:latin typeface="Calibri" pitchFamily="34" charset="0"/>
                <a:cs typeface="Calibri" pitchFamily="34" charset="0"/>
              </a:rPr>
              <a:t>Bao gồm prednisolone, méthylprednisolone.</a:t>
            </a:r>
            <a:endParaRPr lang="en-US" sz="2000" dirty="0" smtClean="0">
              <a:latin typeface="Calibri" pitchFamily="34" charset="0"/>
              <a:cs typeface="Calibri" pitchFamily="34" charset="0"/>
            </a:endParaRPr>
          </a:p>
          <a:p>
            <a:pPr fontAlgn="base">
              <a:lnSpc>
                <a:spcPct val="150000"/>
              </a:lnSpc>
            </a:pPr>
            <a:r>
              <a:rPr lang="vi-VN" sz="2000" dirty="0" smtClean="0">
                <a:latin typeface="Calibri" pitchFamily="34" charset="0"/>
                <a:cs typeface="Calibri" pitchFamily="34" charset="0"/>
              </a:rPr>
              <a:t>Không có tác dụng trong các thể thông thường, thậm chí có hại. Nhóm thuốc này có thể được sử dụng trong các thể tiến triển nhanh.</a:t>
            </a:r>
            <a:endParaRPr lang="vi-VN" sz="2000" dirty="0">
              <a:latin typeface="Calibri" pitchFamily="34" charset="0"/>
              <a:cs typeface="Calibri" pitchFamily="34" charset="0"/>
            </a:endParaRPr>
          </a:p>
        </p:txBody>
      </p:sp>
      <p:pic>
        <p:nvPicPr>
          <p:cNvPr id="5" name="Picture 4" descr="tetrayciliin.jpg"/>
          <p:cNvPicPr>
            <a:picLocks noChangeAspect="1"/>
          </p:cNvPicPr>
          <p:nvPr/>
        </p:nvPicPr>
        <p:blipFill>
          <a:blip r:embed="rId2"/>
          <a:stretch>
            <a:fillRect/>
          </a:stretch>
        </p:blipFill>
        <p:spPr>
          <a:xfrm>
            <a:off x="6886575" y="2971800"/>
            <a:ext cx="2257425" cy="1219200"/>
          </a:xfrm>
          <a:prstGeom prst="rect">
            <a:avLst/>
          </a:prstGeom>
        </p:spPr>
      </p:pic>
      <p:pic>
        <p:nvPicPr>
          <p:cNvPr id="6" name="Picture 5" descr="penicillin.jpg"/>
          <p:cNvPicPr>
            <a:picLocks noChangeAspect="1"/>
          </p:cNvPicPr>
          <p:nvPr/>
        </p:nvPicPr>
        <p:blipFill>
          <a:blip r:embed="rId3"/>
          <a:stretch>
            <a:fillRect/>
          </a:stretch>
        </p:blipFill>
        <p:spPr>
          <a:xfrm>
            <a:off x="6286500" y="0"/>
            <a:ext cx="2857500" cy="1219200"/>
          </a:xfrm>
          <a:prstGeom prst="rect">
            <a:avLst/>
          </a:prstGeom>
        </p:spPr>
      </p:pic>
      <p:pic>
        <p:nvPicPr>
          <p:cNvPr id="7" name="Picture 6" descr="erythromcin.jpg"/>
          <p:cNvPicPr>
            <a:picLocks noChangeAspect="1"/>
          </p:cNvPicPr>
          <p:nvPr/>
        </p:nvPicPr>
        <p:blipFill>
          <a:blip r:embed="rId4"/>
          <a:stretch>
            <a:fillRect/>
          </a:stretch>
        </p:blipFill>
        <p:spPr>
          <a:xfrm>
            <a:off x="4724400" y="2895600"/>
            <a:ext cx="2133600" cy="1295400"/>
          </a:xfrm>
          <a:prstGeom prst="rect">
            <a:avLst/>
          </a:prstGeom>
        </p:spPr>
      </p:pic>
      <p:pic>
        <p:nvPicPr>
          <p:cNvPr id="8" name="Picture 7" descr="methylprednisolone.jpg"/>
          <p:cNvPicPr>
            <a:picLocks noChangeAspect="1"/>
          </p:cNvPicPr>
          <p:nvPr/>
        </p:nvPicPr>
        <p:blipFill>
          <a:blip r:embed="rId5"/>
          <a:stretch>
            <a:fillRect/>
          </a:stretch>
        </p:blipFill>
        <p:spPr>
          <a:xfrm>
            <a:off x="3276600" y="5191125"/>
            <a:ext cx="2743200" cy="1666875"/>
          </a:xfrm>
          <a:prstGeom prst="rect">
            <a:avLst/>
          </a:prstGeom>
        </p:spPr>
      </p:pic>
      <p:pic>
        <p:nvPicPr>
          <p:cNvPr id="9" name="Picture 8" descr="prednisolone.jpg"/>
          <p:cNvPicPr>
            <a:picLocks noChangeAspect="1"/>
          </p:cNvPicPr>
          <p:nvPr/>
        </p:nvPicPr>
        <p:blipFill>
          <a:blip r:embed="rId6"/>
          <a:stretch>
            <a:fillRect/>
          </a:stretch>
        </p:blipFill>
        <p:spPr>
          <a:xfrm>
            <a:off x="304800" y="5267325"/>
            <a:ext cx="2514600" cy="15906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3970318"/>
          </a:xfrm>
          <a:prstGeom prst="rect">
            <a:avLst/>
          </a:prstGeom>
          <a:noFill/>
        </p:spPr>
        <p:txBody>
          <a:bodyPr wrap="square" rtlCol="0">
            <a:spAutoFit/>
          </a:bodyPr>
          <a:lstStyle/>
          <a:p>
            <a:pPr fontAlgn="base">
              <a:lnSpc>
                <a:spcPct val="150000"/>
              </a:lnSpc>
            </a:pPr>
            <a:r>
              <a:rPr lang="en-US" sz="2400" b="1" dirty="0" smtClean="0">
                <a:latin typeface="Calibri" pitchFamily="34" charset="0"/>
                <a:cs typeface="Calibri" pitchFamily="34" charset="0"/>
              </a:rPr>
              <a:t>- </a:t>
            </a:r>
            <a:r>
              <a:rPr lang="vi-VN" sz="2400" b="1" dirty="0" smtClean="0">
                <a:latin typeface="Calibri" pitchFamily="34" charset="0"/>
                <a:cs typeface="Calibri" pitchFamily="34" charset="0"/>
              </a:rPr>
              <a:t>Điều </a:t>
            </a:r>
            <a:r>
              <a:rPr lang="vi-VN" sz="2400" b="1" dirty="0">
                <a:latin typeface="Calibri" pitchFamily="34" charset="0"/>
                <a:cs typeface="Calibri" pitchFamily="34" charset="0"/>
              </a:rPr>
              <a:t>trị biến chứng</a:t>
            </a:r>
          </a:p>
          <a:p>
            <a:pPr fontAlgn="base">
              <a:lnSpc>
                <a:spcPct val="150000"/>
              </a:lnSpc>
            </a:pPr>
            <a:r>
              <a:rPr lang="en-US" sz="2000" b="1" dirty="0" smtClean="0">
                <a:latin typeface="Calibri" pitchFamily="34" charset="0"/>
                <a:cs typeface="Calibri" pitchFamily="34" charset="0"/>
              </a:rPr>
              <a:t>+ </a:t>
            </a:r>
            <a:r>
              <a:rPr lang="vi-VN" sz="2400" b="1" dirty="0" smtClean="0">
                <a:latin typeface="Calibri" pitchFamily="34" charset="0"/>
                <a:cs typeface="Calibri" pitchFamily="34" charset="0"/>
              </a:rPr>
              <a:t>Tăng </a:t>
            </a:r>
            <a:r>
              <a:rPr lang="en-US" sz="2400" b="1" dirty="0" smtClean="0">
                <a:latin typeface="Calibri" pitchFamily="34" charset="0"/>
                <a:cs typeface="Calibri" pitchFamily="34" charset="0"/>
              </a:rPr>
              <a:t>HA</a:t>
            </a:r>
            <a:r>
              <a:rPr lang="vi-VN" sz="2400" b="1" dirty="0" smtClean="0">
                <a:latin typeface="Calibri" pitchFamily="34" charset="0"/>
                <a:cs typeface="Calibri" pitchFamily="34" charset="0"/>
              </a:rPr>
              <a:t>:</a:t>
            </a:r>
            <a:r>
              <a:rPr lang="en-US" sz="2400" b="1" dirty="0" smtClean="0">
                <a:latin typeface="Calibri" pitchFamily="34" charset="0"/>
                <a:cs typeface="Calibri" pitchFamily="34" charset="0"/>
              </a:rPr>
              <a:t> </a:t>
            </a:r>
            <a:r>
              <a:rPr lang="vi-VN" sz="2000" dirty="0" smtClean="0">
                <a:latin typeface="Calibri" pitchFamily="34" charset="0"/>
                <a:cs typeface="Calibri" pitchFamily="34" charset="0"/>
              </a:rPr>
              <a:t>Kiêng </a:t>
            </a:r>
            <a:r>
              <a:rPr lang="vi-VN" sz="2000" dirty="0">
                <a:latin typeface="Calibri" pitchFamily="34" charset="0"/>
                <a:cs typeface="Calibri" pitchFamily="34" charset="0"/>
              </a:rPr>
              <a:t>mặn, nghỉ ngơi tuyệt đối.</a:t>
            </a:r>
          </a:p>
          <a:p>
            <a:pPr fontAlgn="base">
              <a:lnSpc>
                <a:spcPct val="150000"/>
              </a:lnSpc>
            </a:pPr>
            <a:r>
              <a:rPr lang="vi-VN" sz="2000" dirty="0">
                <a:latin typeface="Calibri" pitchFamily="34" charset="0"/>
                <a:cs typeface="Calibri" pitchFamily="34" charset="0"/>
              </a:rPr>
              <a:t>Thuốc </a:t>
            </a:r>
            <a:r>
              <a:rPr lang="en-US" sz="2000" dirty="0" smtClean="0">
                <a:latin typeface="Calibri" pitchFamily="34" charset="0"/>
                <a:cs typeface="Calibri" pitchFamily="34" charset="0"/>
              </a:rPr>
              <a:t>HA</a:t>
            </a:r>
            <a:r>
              <a:rPr lang="vi-VN" sz="2000" dirty="0" smtClean="0">
                <a:latin typeface="Calibri" pitchFamily="34" charset="0"/>
                <a:cs typeface="Calibri" pitchFamily="34" charset="0"/>
              </a:rPr>
              <a:t>: </a:t>
            </a:r>
            <a:r>
              <a:rPr lang="vi-VN" sz="2000" dirty="0">
                <a:latin typeface="Calibri" pitchFamily="34" charset="0"/>
                <a:cs typeface="Calibri" pitchFamily="34" charset="0"/>
              </a:rPr>
              <a:t>Các nhóm thuốc hạ </a:t>
            </a:r>
            <a:r>
              <a:rPr lang="en-US" sz="2000" dirty="0" smtClean="0">
                <a:latin typeface="Calibri" pitchFamily="34" charset="0"/>
                <a:cs typeface="Calibri" pitchFamily="34" charset="0"/>
              </a:rPr>
              <a:t>HA</a:t>
            </a:r>
            <a:r>
              <a:rPr lang="vi-VN" sz="2000" dirty="0" smtClean="0">
                <a:latin typeface="Calibri" pitchFamily="34" charset="0"/>
                <a:cs typeface="Calibri" pitchFamily="34" charset="0"/>
              </a:rPr>
              <a:t> </a:t>
            </a:r>
            <a:r>
              <a:rPr lang="vi-VN" sz="2000" dirty="0">
                <a:latin typeface="Calibri" pitchFamily="34" charset="0"/>
                <a:cs typeface="Calibri" pitchFamily="34" charset="0"/>
              </a:rPr>
              <a:t>thường được </a:t>
            </a:r>
            <a:r>
              <a:rPr lang="vi-VN" sz="2000" dirty="0" smtClean="0">
                <a:latin typeface="Calibri" pitchFamily="34" charset="0"/>
                <a:cs typeface="Calibri" pitchFamily="34" charset="0"/>
              </a:rPr>
              <a:t>s</a:t>
            </a:r>
            <a:r>
              <a:rPr lang="en-US" sz="2000" dirty="0" smtClean="0">
                <a:latin typeface="Calibri" pitchFamily="34" charset="0"/>
                <a:cs typeface="Calibri" pitchFamily="34" charset="0"/>
              </a:rPr>
              <a:t>d</a:t>
            </a:r>
            <a:r>
              <a:rPr lang="vi-VN" sz="2000" dirty="0" smtClean="0">
                <a:latin typeface="Calibri" pitchFamily="34" charset="0"/>
                <a:cs typeface="Calibri" pitchFamily="34" charset="0"/>
              </a:rPr>
              <a:t> </a:t>
            </a:r>
            <a:r>
              <a:rPr lang="vi-VN" sz="2000" dirty="0">
                <a:latin typeface="Calibri" pitchFamily="34" charset="0"/>
                <a:cs typeface="Calibri" pitchFamily="34" charset="0"/>
              </a:rPr>
              <a:t>hiện nay là:</a:t>
            </a:r>
          </a:p>
          <a:p>
            <a:pPr fontAlgn="base">
              <a:lnSpc>
                <a:spcPct val="150000"/>
              </a:lnSpc>
            </a:pPr>
            <a:r>
              <a:rPr lang="vi-VN" sz="2000" dirty="0">
                <a:latin typeface="Calibri" pitchFamily="34" charset="0"/>
                <a:cs typeface="Calibri" pitchFamily="34" charset="0"/>
              </a:rPr>
              <a:t>Thuốc ức chế </a:t>
            </a:r>
            <a:r>
              <a:rPr lang="vi-VN" sz="2000" dirty="0" smtClean="0">
                <a:latin typeface="Calibri" pitchFamily="34" charset="0"/>
                <a:cs typeface="Calibri" pitchFamily="34" charset="0"/>
              </a:rPr>
              <a:t>canxi:</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nifédipine</a:t>
            </a:r>
            <a:r>
              <a:rPr lang="vi-VN" sz="2000" dirty="0">
                <a:latin typeface="Calibri" pitchFamily="34" charset="0"/>
                <a:cs typeface="Calibri" pitchFamily="34" charset="0"/>
              </a:rPr>
              <a:t>, amlodipine, felodipine, </a:t>
            </a:r>
            <a:r>
              <a:rPr lang="vi-VN" sz="2000" dirty="0" smtClean="0">
                <a:latin typeface="Calibri" pitchFamily="34" charset="0"/>
                <a:cs typeface="Calibri" pitchFamily="34" charset="0"/>
              </a:rPr>
              <a:t>manidipine</a:t>
            </a:r>
            <a:r>
              <a:rPr lang="en-US" sz="2000" dirty="0">
                <a:latin typeface="Calibri" pitchFamily="34" charset="0"/>
                <a:cs typeface="Calibri" pitchFamily="34" charset="0"/>
              </a:rPr>
              <a:t> </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thường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được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sd</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chống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HA </a:t>
            </a:r>
            <a:r>
              <a:rPr lang="en-US" sz="2000" dirty="0" err="1" smtClean="0">
                <a:latin typeface="Calibri" pitchFamily="34" charset="0"/>
                <a:cs typeface="Calibri" pitchFamily="34" charset="0"/>
              </a:rPr>
              <a:t>cho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thận</a:t>
            </a:r>
            <a:r>
              <a:rPr lang="en-US" sz="2000" dirty="0" smtClean="0">
                <a:latin typeface="Calibri" pitchFamily="34" charset="0"/>
                <a:cs typeface="Calibri" pitchFamily="34" charset="0"/>
              </a:rPr>
              <a:t>).</a:t>
            </a:r>
            <a:endParaRPr lang="vi-VN" sz="2000" dirty="0">
              <a:latin typeface="Calibri" pitchFamily="34" charset="0"/>
              <a:cs typeface="Calibri" pitchFamily="34" charset="0"/>
            </a:endParaRPr>
          </a:p>
          <a:p>
            <a:pPr fontAlgn="base">
              <a:lnSpc>
                <a:spcPct val="150000"/>
              </a:lnSpc>
            </a:pPr>
            <a:r>
              <a:rPr lang="vi-VN" sz="2000" dirty="0">
                <a:latin typeface="Calibri" pitchFamily="34" charset="0"/>
                <a:cs typeface="Calibri" pitchFamily="34" charset="0"/>
              </a:rPr>
              <a:t>Thuốc ức chế men chuyển: như catopril, enalapril, </a:t>
            </a:r>
            <a:r>
              <a:rPr lang="vi-VN" sz="2000" dirty="0" smtClean="0">
                <a:latin typeface="Calibri" pitchFamily="34" charset="0"/>
                <a:cs typeface="Calibri" pitchFamily="34" charset="0"/>
              </a:rPr>
              <a:t>perindopril</a:t>
            </a:r>
            <a:r>
              <a:rPr lang="en-US" sz="2000" dirty="0">
                <a:latin typeface="Calibri" pitchFamily="34" charset="0"/>
                <a:cs typeface="Calibri" pitchFamily="34" charset="0"/>
              </a:rPr>
              <a:t> </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nhóm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thuốc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t/d </a:t>
            </a:r>
            <a:r>
              <a:rPr lang="en-US" sz="2000" dirty="0" err="1" smtClean="0">
                <a:latin typeface="Calibri" pitchFamily="34" charset="0"/>
                <a:cs typeface="Calibri" pitchFamily="34" charset="0"/>
              </a:rPr>
              <a:t>bảo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vệ</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thận</a:t>
            </a:r>
            <a:r>
              <a:rPr lang="en-US" sz="2000" dirty="0" smtClean="0">
                <a:latin typeface="Calibri" pitchFamily="34" charset="0"/>
                <a:cs typeface="Calibri" pitchFamily="34" charset="0"/>
              </a:rPr>
              <a:t>)</a:t>
            </a:r>
            <a:r>
              <a:rPr lang="vi-VN" sz="2000" dirty="0" smtClean="0">
                <a:latin typeface="Calibri" pitchFamily="34" charset="0"/>
                <a:cs typeface="Calibri" pitchFamily="34" charset="0"/>
              </a:rPr>
              <a:t>. </a:t>
            </a:r>
            <a:r>
              <a:rPr lang="vi-VN" sz="2000" dirty="0">
                <a:latin typeface="Calibri" pitchFamily="34" charset="0"/>
                <a:cs typeface="Calibri" pitchFamily="34" charset="0"/>
              </a:rPr>
              <a:t>Cần lưu ý </a:t>
            </a:r>
            <a:r>
              <a:rPr lang="en-US" sz="2000" dirty="0" smtClean="0">
                <a:latin typeface="Calibri" pitchFamily="34" charset="0"/>
                <a:cs typeface="Calibri" pitchFamily="34" charset="0"/>
              </a:rPr>
              <a:t>TDP</a:t>
            </a:r>
            <a:r>
              <a:rPr lang="vi-VN" sz="2000" dirty="0" smtClean="0">
                <a:latin typeface="Calibri" pitchFamily="34" charset="0"/>
                <a:cs typeface="Calibri" pitchFamily="34" charset="0"/>
              </a:rPr>
              <a:t> </a:t>
            </a:r>
            <a:r>
              <a:rPr lang="vi-VN" sz="2000" dirty="0">
                <a:latin typeface="Calibri" pitchFamily="34" charset="0"/>
                <a:cs typeface="Calibri" pitchFamily="34" charset="0"/>
              </a:rPr>
              <a:t>tăng kali máu.</a:t>
            </a:r>
          </a:p>
          <a:p>
            <a:pPr fontAlgn="base">
              <a:lnSpc>
                <a:spcPct val="150000"/>
              </a:lnSpc>
            </a:pPr>
            <a:r>
              <a:rPr lang="vi-VN" sz="2000" dirty="0">
                <a:latin typeface="Calibri" pitchFamily="34" charset="0"/>
                <a:cs typeface="Calibri" pitchFamily="34" charset="0"/>
              </a:rPr>
              <a:t>Thuốc ức chế </a:t>
            </a:r>
            <a:r>
              <a:rPr lang="en-US" sz="2000" dirty="0" smtClean="0">
                <a:latin typeface="Calibri" pitchFamily="34" charset="0"/>
                <a:cs typeface="Calibri" pitchFamily="34" charset="0"/>
              </a:rPr>
              <a:t>TKTW</a:t>
            </a:r>
            <a:r>
              <a:rPr lang="vi-VN" sz="2000" dirty="0" smtClean="0">
                <a:latin typeface="Calibri" pitchFamily="34" charset="0"/>
                <a:cs typeface="Calibri" pitchFamily="34" charset="0"/>
              </a:rPr>
              <a:t>: </a:t>
            </a:r>
            <a:r>
              <a:rPr lang="vi-VN" sz="2000" dirty="0">
                <a:latin typeface="Calibri" pitchFamily="34" charset="0"/>
                <a:cs typeface="Calibri" pitchFamily="34" charset="0"/>
              </a:rPr>
              <a:t>Trong nhóm này thuốc thường </a:t>
            </a:r>
            <a:r>
              <a:rPr lang="en-US" sz="2000" dirty="0" err="1" smtClean="0">
                <a:latin typeface="Calibri" pitchFamily="34" charset="0"/>
                <a:cs typeface="Calibri" pitchFamily="34" charset="0"/>
              </a:rPr>
              <a:t>được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sd</a:t>
            </a:r>
            <a:r>
              <a:rPr lang="vi-VN" sz="2000" dirty="0" smtClean="0">
                <a:latin typeface="Calibri" pitchFamily="34" charset="0"/>
                <a:cs typeface="Calibri" pitchFamily="34" charset="0"/>
              </a:rPr>
              <a:t> </a:t>
            </a:r>
            <a:r>
              <a:rPr lang="vi-VN" sz="2000" dirty="0">
                <a:latin typeface="Calibri" pitchFamily="34" charset="0"/>
                <a:cs typeface="Calibri" pitchFamily="34" charset="0"/>
              </a:rPr>
              <a:t>là méthyldopa (Aldomet</a:t>
            </a:r>
            <a:r>
              <a:rPr lang="vi-VN" sz="2000" dirty="0" smtClean="0">
                <a:latin typeface="Calibri" pitchFamily="34" charset="0"/>
                <a:cs typeface="Calibri" pitchFamily="34" charset="0"/>
              </a:rPr>
              <a:t>)</a:t>
            </a:r>
            <a:endParaRPr lang="vi-VN" sz="2000" dirty="0">
              <a:latin typeface="Calibri" pitchFamily="34" charset="0"/>
              <a:cs typeface="Calibri" pitchFamily="34" charset="0"/>
            </a:endParaRPr>
          </a:p>
        </p:txBody>
      </p:sp>
      <p:pic>
        <p:nvPicPr>
          <p:cNvPr id="6" name="Picture 5" descr="Amlodipin_X.jpg"/>
          <p:cNvPicPr>
            <a:picLocks noChangeAspect="1"/>
          </p:cNvPicPr>
          <p:nvPr/>
        </p:nvPicPr>
        <p:blipFill>
          <a:blip r:embed="rId2"/>
          <a:stretch>
            <a:fillRect/>
          </a:stretch>
        </p:blipFill>
        <p:spPr>
          <a:xfrm>
            <a:off x="0" y="4267200"/>
            <a:ext cx="2362200" cy="1981200"/>
          </a:xfrm>
          <a:prstGeom prst="rect">
            <a:avLst/>
          </a:prstGeom>
        </p:spPr>
      </p:pic>
      <p:pic>
        <p:nvPicPr>
          <p:cNvPr id="8" name="Picture 7" descr="captopril.jpg"/>
          <p:cNvPicPr>
            <a:picLocks noChangeAspect="1"/>
          </p:cNvPicPr>
          <p:nvPr/>
        </p:nvPicPr>
        <p:blipFill>
          <a:blip r:embed="rId3"/>
          <a:stretch>
            <a:fillRect/>
          </a:stretch>
        </p:blipFill>
        <p:spPr>
          <a:xfrm>
            <a:off x="4648200" y="4114800"/>
            <a:ext cx="2343150" cy="1952625"/>
          </a:xfrm>
          <a:prstGeom prst="rect">
            <a:avLst/>
          </a:prstGeom>
        </p:spPr>
      </p:pic>
      <p:pic>
        <p:nvPicPr>
          <p:cNvPr id="9" name="Picture 8" descr="enalaprin.jpg"/>
          <p:cNvPicPr>
            <a:picLocks noChangeAspect="1"/>
          </p:cNvPicPr>
          <p:nvPr/>
        </p:nvPicPr>
        <p:blipFill>
          <a:blip r:embed="rId4"/>
          <a:stretch>
            <a:fillRect/>
          </a:stretch>
        </p:blipFill>
        <p:spPr>
          <a:xfrm>
            <a:off x="2438400" y="4267200"/>
            <a:ext cx="2438400" cy="1828800"/>
          </a:xfrm>
          <a:prstGeom prst="rect">
            <a:avLst/>
          </a:prstGeom>
        </p:spPr>
      </p:pic>
      <p:pic>
        <p:nvPicPr>
          <p:cNvPr id="10" name="Picture 9" descr="methidopa.jpg"/>
          <p:cNvPicPr>
            <a:picLocks noChangeAspect="1"/>
          </p:cNvPicPr>
          <p:nvPr/>
        </p:nvPicPr>
        <p:blipFill>
          <a:blip r:embed="rId5"/>
          <a:stretch>
            <a:fillRect/>
          </a:stretch>
        </p:blipFill>
        <p:spPr>
          <a:xfrm>
            <a:off x="7010400" y="4114800"/>
            <a:ext cx="2133600" cy="1600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3600986"/>
          </a:xfrm>
          <a:prstGeom prst="rect">
            <a:avLst/>
          </a:prstGeom>
          <a:noFill/>
        </p:spPr>
        <p:txBody>
          <a:bodyPr wrap="square" rtlCol="0">
            <a:spAutoFit/>
          </a:bodyPr>
          <a:lstStyle/>
          <a:p>
            <a:pPr fontAlgn="base">
              <a:lnSpc>
                <a:spcPct val="150000"/>
              </a:lnSpc>
            </a:pPr>
            <a:r>
              <a:rPr lang="en-US" sz="2400" b="1" dirty="0" smtClean="0">
                <a:latin typeface="Calibri" pitchFamily="34" charset="0"/>
                <a:cs typeface="Calibri" pitchFamily="34" charset="0"/>
              </a:rPr>
              <a:t>+ </a:t>
            </a:r>
            <a:r>
              <a:rPr lang="vi-VN" sz="2400" b="1" dirty="0" smtClean="0">
                <a:latin typeface="Calibri" pitchFamily="34" charset="0"/>
                <a:cs typeface="Calibri" pitchFamily="34" charset="0"/>
              </a:rPr>
              <a:t>Phù phổi</a:t>
            </a:r>
            <a:r>
              <a:rPr lang="vi-VN" sz="2000" b="1" dirty="0" smtClean="0">
                <a:latin typeface="Calibri" pitchFamily="34" charset="0"/>
                <a:cs typeface="Calibri" pitchFamily="34" charset="0"/>
              </a:rPr>
              <a:t>:</a:t>
            </a:r>
            <a:r>
              <a:rPr lang="en-US" sz="2000" b="1" dirty="0">
                <a:latin typeface="Calibri" pitchFamily="34" charset="0"/>
                <a:cs typeface="Calibri" pitchFamily="34" charset="0"/>
              </a:rPr>
              <a:t> </a:t>
            </a:r>
            <a:r>
              <a:rPr lang="vi-VN" sz="2000" dirty="0" smtClean="0">
                <a:latin typeface="Calibri" pitchFamily="34" charset="0"/>
                <a:cs typeface="Calibri" pitchFamily="34" charset="0"/>
              </a:rPr>
              <a:t>Điều trị như các phù phổi khác,cho Lasix liều cao có thể đến 200mg tiêm </a:t>
            </a:r>
            <a:r>
              <a:rPr lang="en-US" sz="2000" dirty="0" smtClean="0">
                <a:latin typeface="Calibri" pitchFamily="34" charset="0"/>
                <a:cs typeface="Calibri" pitchFamily="34" charset="0"/>
              </a:rPr>
              <a:t>IV</a:t>
            </a:r>
            <a:r>
              <a:rPr lang="vi-VN" sz="2000" dirty="0" smtClean="0">
                <a:latin typeface="Calibri" pitchFamily="34" charset="0"/>
                <a:cs typeface="Calibri" pitchFamily="34" charset="0"/>
              </a:rPr>
              <a:t>, Uabain, thở oxy, Morphin khi cần thiết.</a:t>
            </a:r>
          </a:p>
          <a:p>
            <a:pPr fontAlgn="base">
              <a:lnSpc>
                <a:spcPct val="150000"/>
              </a:lnSpc>
            </a:pPr>
            <a:r>
              <a:rPr lang="en-US" sz="2400" b="1" dirty="0" smtClean="0">
                <a:latin typeface="Calibri" pitchFamily="34" charset="0"/>
                <a:cs typeface="Calibri" pitchFamily="34" charset="0"/>
              </a:rPr>
              <a:t>+ </a:t>
            </a:r>
            <a:r>
              <a:rPr lang="vi-VN" sz="2400" b="1" dirty="0" smtClean="0">
                <a:latin typeface="Calibri" pitchFamily="34" charset="0"/>
                <a:cs typeface="Calibri" pitchFamily="34" charset="0"/>
              </a:rPr>
              <a:t>Phù não</a:t>
            </a:r>
            <a:r>
              <a:rPr lang="vi-VN" sz="2000" b="1" dirty="0" smtClean="0">
                <a:latin typeface="Calibri" pitchFamily="34" charset="0"/>
                <a:cs typeface="Calibri" pitchFamily="34" charset="0"/>
              </a:rPr>
              <a:t>:</a:t>
            </a:r>
            <a:r>
              <a:rPr lang="en-US" sz="2000" b="1" dirty="0">
                <a:latin typeface="Calibri" pitchFamily="34" charset="0"/>
                <a:cs typeface="Calibri" pitchFamily="34" charset="0"/>
              </a:rPr>
              <a:t> </a:t>
            </a:r>
            <a:r>
              <a:rPr lang="vi-VN" sz="2000" dirty="0" smtClean="0">
                <a:latin typeface="Calibri" pitchFamily="34" charset="0"/>
                <a:cs typeface="Calibri" pitchFamily="34" charset="0"/>
              </a:rPr>
              <a:t>Truyền glucose ưu trương, Manitol.</a:t>
            </a:r>
            <a:endParaRPr lang="en-US" sz="2000" dirty="0" smtClean="0">
              <a:latin typeface="Calibri" pitchFamily="34" charset="0"/>
              <a:cs typeface="Calibri" pitchFamily="34" charset="0"/>
            </a:endParaRPr>
          </a:p>
          <a:p>
            <a:pPr fontAlgn="base">
              <a:lnSpc>
                <a:spcPct val="150000"/>
              </a:lnSpc>
            </a:pPr>
            <a:r>
              <a:rPr lang="en-US" sz="2400" b="1" dirty="0" smtClean="0">
                <a:latin typeface="Calibri" pitchFamily="34" charset="0"/>
                <a:cs typeface="Calibri" pitchFamily="34" charset="0"/>
              </a:rPr>
              <a:t>2. </a:t>
            </a:r>
            <a:r>
              <a:rPr lang="en-US" sz="2400" b="1" dirty="0" err="1" smtClean="0">
                <a:latin typeface="Calibri" pitchFamily="34" charset="0"/>
                <a:cs typeface="Calibri" pitchFamily="34" charset="0"/>
              </a:rPr>
              <a:t>Chế</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độ</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ăn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và</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sinh</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hoạt</a:t>
            </a:r>
            <a:endParaRPr lang="en-US" sz="2400" b="1" dirty="0" smtClean="0">
              <a:latin typeface="Calibri" pitchFamily="34" charset="0"/>
              <a:cs typeface="Calibri" pitchFamily="34" charset="0"/>
            </a:endParaRPr>
          </a:p>
          <a:p>
            <a:pPr fontAlgn="base">
              <a:lnSpc>
                <a:spcPct val="150000"/>
              </a:lnSpc>
              <a:buFontTx/>
              <a:buChar char="-"/>
            </a:pPr>
            <a:r>
              <a:rPr lang="en-US" sz="2000" dirty="0" smtClean="0">
                <a:latin typeface="Calibri" pitchFamily="34" charset="0"/>
                <a:cs typeface="Calibri" pitchFamily="34" charset="0"/>
              </a:rPr>
              <a:t>BN </a:t>
            </a:r>
            <a:r>
              <a:rPr lang="en-US" sz="2000" dirty="0" err="1" smtClean="0">
                <a:latin typeface="Calibri" pitchFamily="34" charset="0"/>
                <a:cs typeface="Calibri" pitchFamily="34" charset="0"/>
              </a:rPr>
              <a:t>cần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được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nghỉ</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hạn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chế</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vận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động</a:t>
            </a:r>
            <a:endParaRPr lang="en-US" sz="2000" dirty="0" smtClean="0">
              <a:latin typeface="Calibri" pitchFamily="34" charset="0"/>
              <a:cs typeface="Calibri" pitchFamily="34" charset="0"/>
            </a:endParaRPr>
          </a:p>
          <a:p>
            <a:pPr fontAlgn="base">
              <a:lnSpc>
                <a:spcPct val="150000"/>
              </a:lnSpc>
              <a:buFontTx/>
              <a:buChar char="-"/>
            </a:pPr>
            <a:r>
              <a:rPr lang="en-US" sz="2000" dirty="0">
                <a:latin typeface="Calibri" pitchFamily="34" charset="0"/>
                <a:cs typeface="Calibri" pitchFamily="34" charset="0"/>
              </a:rPr>
              <a:t> </a:t>
            </a:r>
            <a:r>
              <a:rPr lang="en-US" sz="2000" dirty="0" err="1" smtClean="0">
                <a:latin typeface="Calibri" pitchFamily="34" charset="0"/>
                <a:cs typeface="Calibri" pitchFamily="34" charset="0"/>
              </a:rPr>
              <a:t>Ăn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nhạt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ăn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ít</a:t>
            </a:r>
            <a:r>
              <a:rPr lang="en-US" sz="2000" dirty="0" smtClean="0">
                <a:latin typeface="Calibri" pitchFamily="34" charset="0"/>
                <a:cs typeface="Calibri" pitchFamily="34" charset="0"/>
              </a:rPr>
              <a:t> protein, </a:t>
            </a:r>
            <a:r>
              <a:rPr lang="en-US" sz="2000" dirty="0" err="1" smtClean="0">
                <a:latin typeface="Calibri" pitchFamily="34" charset="0"/>
                <a:cs typeface="Calibri" pitchFamily="34" charset="0"/>
              </a:rPr>
              <a:t>đảm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bảo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đủ</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calo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đủ</a:t>
            </a:r>
            <a:r>
              <a:rPr lang="en-US" sz="2000" dirty="0" smtClean="0">
                <a:latin typeface="Calibri" pitchFamily="34" charset="0"/>
                <a:cs typeface="Calibri" pitchFamily="34" charset="0"/>
              </a:rPr>
              <a:t> vitamin</a:t>
            </a:r>
          </a:p>
          <a:p>
            <a:pPr fontAlgn="base">
              <a:lnSpc>
                <a:spcPct val="150000"/>
              </a:lnSpc>
              <a:buFontTx/>
              <a:buChar char="-"/>
            </a:pPr>
            <a:r>
              <a:rPr lang="en-US" sz="2000" dirty="0">
                <a:latin typeface="Calibri" pitchFamily="34" charset="0"/>
                <a:cs typeface="Calibri" pitchFamily="34" charset="0"/>
              </a:rPr>
              <a:t> </a:t>
            </a:r>
            <a:r>
              <a:rPr lang="en-US" sz="2000" dirty="0" err="1" smtClean="0">
                <a:latin typeface="Calibri" pitchFamily="34" charset="0"/>
                <a:cs typeface="Calibri" pitchFamily="34" charset="0"/>
              </a:rPr>
              <a:t>Khi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ít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ăn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ít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rau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quả</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giảm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lượng</a:t>
            </a:r>
            <a:r>
              <a:rPr lang="en-US" sz="2000" dirty="0" smtClean="0">
                <a:latin typeface="Calibri" pitchFamily="34" charset="0"/>
                <a:cs typeface="Calibri" pitchFamily="34" charset="0"/>
              </a:rPr>
              <a:t> K+ </a:t>
            </a:r>
            <a:r>
              <a:rPr lang="en-US" sz="2000" dirty="0" err="1" smtClean="0">
                <a:latin typeface="Calibri" pitchFamily="34" charset="0"/>
                <a:cs typeface="Calibri" pitchFamily="34" charset="0"/>
              </a:rPr>
              <a:t>đưa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vào</a:t>
            </a:r>
            <a:endParaRPr lang="vi-VN" sz="2000" dirty="0" smtClean="0">
              <a:latin typeface="Calibri" pitchFamily="34" charset="0"/>
              <a:cs typeface="Calibri" pitchFamily="34" charset="0"/>
            </a:endParaRPr>
          </a:p>
        </p:txBody>
      </p:sp>
      <p:pic>
        <p:nvPicPr>
          <p:cNvPr id="5" name="Picture 4" descr="mannitol.jpg"/>
          <p:cNvPicPr>
            <a:picLocks noChangeAspect="1"/>
          </p:cNvPicPr>
          <p:nvPr/>
        </p:nvPicPr>
        <p:blipFill>
          <a:blip r:embed="rId2"/>
          <a:stretch>
            <a:fillRect/>
          </a:stretch>
        </p:blipFill>
        <p:spPr>
          <a:xfrm>
            <a:off x="6629400" y="685800"/>
            <a:ext cx="2514600" cy="1828800"/>
          </a:xfrm>
          <a:prstGeom prst="rect">
            <a:avLst/>
          </a:prstGeom>
        </p:spPr>
      </p:pic>
      <p:pic>
        <p:nvPicPr>
          <p:cNvPr id="6" name="Picture 5" descr="laix.jpg"/>
          <p:cNvPicPr>
            <a:picLocks noChangeAspect="1"/>
          </p:cNvPicPr>
          <p:nvPr/>
        </p:nvPicPr>
        <p:blipFill>
          <a:blip r:embed="rId3"/>
          <a:stretch>
            <a:fillRect/>
          </a:stretch>
        </p:blipFill>
        <p:spPr>
          <a:xfrm>
            <a:off x="5181600" y="685800"/>
            <a:ext cx="1981200" cy="1781175"/>
          </a:xfrm>
          <a:prstGeom prst="rect">
            <a:avLst/>
          </a:prstGeom>
        </p:spPr>
      </p:pic>
      <p:pic>
        <p:nvPicPr>
          <p:cNvPr id="7" name="Picture 6" descr="che do an nhat.jpg"/>
          <p:cNvPicPr>
            <a:picLocks noChangeAspect="1"/>
          </p:cNvPicPr>
          <p:nvPr/>
        </p:nvPicPr>
        <p:blipFill>
          <a:blip r:embed="rId4"/>
          <a:stretch>
            <a:fillRect/>
          </a:stretch>
        </p:blipFill>
        <p:spPr>
          <a:xfrm>
            <a:off x="304800" y="3886200"/>
            <a:ext cx="3124200" cy="2133600"/>
          </a:xfrm>
          <a:prstGeom prst="rect">
            <a:avLst/>
          </a:prstGeom>
        </p:spPr>
      </p:pic>
      <p:pic>
        <p:nvPicPr>
          <p:cNvPr id="8" name="Picture 7" descr="nghi ngoi.jpg"/>
          <p:cNvPicPr>
            <a:picLocks noChangeAspect="1"/>
          </p:cNvPicPr>
          <p:nvPr/>
        </p:nvPicPr>
        <p:blipFill>
          <a:blip r:embed="rId5"/>
          <a:stretch>
            <a:fillRect/>
          </a:stretch>
        </p:blipFill>
        <p:spPr>
          <a:xfrm>
            <a:off x="3733800" y="3962400"/>
            <a:ext cx="3276600" cy="2057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3046988"/>
          </a:xfrm>
          <a:prstGeom prst="rect">
            <a:avLst/>
          </a:prstGeom>
          <a:noFill/>
        </p:spPr>
        <p:txBody>
          <a:bodyPr wrap="square" rtlCol="0">
            <a:spAutoFit/>
          </a:bodyPr>
          <a:lstStyle/>
          <a:p>
            <a:pPr>
              <a:lnSpc>
                <a:spcPct val="150000"/>
              </a:lnSpc>
            </a:pPr>
            <a:r>
              <a:rPr lang="en-US" sz="2400" b="1" dirty="0" smtClean="0">
                <a:latin typeface="Calibri" pitchFamily="34" charset="0"/>
                <a:cs typeface="Calibri" pitchFamily="34" charset="0"/>
              </a:rPr>
              <a:t>3. </a:t>
            </a:r>
            <a:r>
              <a:rPr lang="en-US" sz="2400" b="1" dirty="0" err="1" smtClean="0">
                <a:latin typeface="Calibri" pitchFamily="34" charset="0"/>
                <a:cs typeface="Calibri" pitchFamily="34" charset="0"/>
              </a:rPr>
              <a:t>Chỉ</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định</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lọc</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máu</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ngoài</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thận</a:t>
            </a:r>
            <a:endParaRPr lang="en-US" sz="2400" b="1" dirty="0" smtClean="0">
              <a:latin typeface="Calibri" pitchFamily="34" charset="0"/>
              <a:cs typeface="Calibri" pitchFamily="34" charset="0"/>
            </a:endParaRPr>
          </a:p>
          <a:p>
            <a:pPr>
              <a:lnSpc>
                <a:spcPct val="150000"/>
              </a:lnSpc>
              <a:buFontTx/>
              <a:buChar char="-"/>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Khi</a:t>
            </a:r>
            <a:r>
              <a:rPr lang="en-US" sz="2000" dirty="0" smtClean="0">
                <a:latin typeface="Calibri" pitchFamily="34" charset="0"/>
                <a:cs typeface="Calibri" pitchFamily="34" charset="0"/>
              </a:rPr>
              <a:t> BN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dấu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hiệu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nặng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như</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ure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cao</a:t>
            </a:r>
            <a:r>
              <a:rPr lang="en-US" sz="2000" dirty="0" smtClean="0">
                <a:latin typeface="Calibri" pitchFamily="34" charset="0"/>
                <a:cs typeface="Calibri" pitchFamily="34" charset="0"/>
              </a:rPr>
              <a:t>,</a:t>
            </a:r>
          </a:p>
          <a:p>
            <a:pPr>
              <a:lnSpc>
                <a:spcPct val="150000"/>
              </a:lnSpc>
            </a:pPr>
            <a:r>
              <a:rPr lang="en-US" sz="2000" dirty="0" smtClean="0">
                <a:latin typeface="Calibri" pitchFamily="34" charset="0"/>
                <a:cs typeface="Calibri" pitchFamily="34" charset="0"/>
              </a:rPr>
              <a:t> K+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cao</a:t>
            </a:r>
            <a:r>
              <a:rPr lang="en-US" sz="2000" dirty="0" smtClean="0">
                <a:latin typeface="Calibri" pitchFamily="34" charset="0"/>
                <a:cs typeface="Calibri" pitchFamily="34" charset="0"/>
              </a:rPr>
              <a:t>.</a:t>
            </a:r>
          </a:p>
          <a:p>
            <a:pPr>
              <a:lnSpc>
                <a:spcPct val="150000"/>
              </a:lnSpc>
            </a:pPr>
            <a:r>
              <a:rPr lang="en-US" sz="2400" b="1" dirty="0" smtClean="0">
                <a:latin typeface="Calibri" pitchFamily="34" charset="0"/>
                <a:cs typeface="Calibri" pitchFamily="34" charset="0"/>
              </a:rPr>
              <a:t>4. Theo </a:t>
            </a:r>
            <a:r>
              <a:rPr lang="en-US" sz="2400" b="1" dirty="0" err="1" smtClean="0">
                <a:latin typeface="Calibri" pitchFamily="34" charset="0"/>
                <a:cs typeface="Calibri" pitchFamily="34" charset="0"/>
              </a:rPr>
              <a:t>dõi</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sau</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khi</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ra</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viện</a:t>
            </a:r>
            <a:endParaRPr lang="en-US" sz="2400" b="1" dirty="0">
              <a:latin typeface="Calibri" pitchFamily="34" charset="0"/>
              <a:cs typeface="Calibri" pitchFamily="34" charset="0"/>
            </a:endParaRPr>
          </a:p>
          <a:p>
            <a:pPr>
              <a:lnSpc>
                <a:spcPct val="150000"/>
              </a:lnSpc>
              <a:buFontTx/>
              <a:buChar char="-"/>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Xét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nghiệm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nước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tiểu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định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kì</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hằng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tháng</a:t>
            </a:r>
            <a:r>
              <a:rPr lang="en-US" sz="2000" dirty="0" smtClean="0">
                <a:latin typeface="Calibri" pitchFamily="34" charset="0"/>
                <a:cs typeface="Calibri" pitchFamily="34" charset="0"/>
              </a:rPr>
              <a:t>.</a:t>
            </a:r>
          </a:p>
          <a:p>
            <a:pPr>
              <a:lnSpc>
                <a:spcPct val="150000"/>
              </a:lnSpc>
              <a:buFontTx/>
              <a:buChar char="-"/>
            </a:pPr>
            <a:r>
              <a:rPr lang="en-US" sz="2000" dirty="0" smtClean="0">
                <a:latin typeface="Calibri" pitchFamily="34" charset="0"/>
                <a:cs typeface="Calibri" pitchFamily="34" charset="0"/>
              </a:rPr>
              <a:t> BN </a:t>
            </a:r>
            <a:r>
              <a:rPr lang="en-US" sz="2000" dirty="0" err="1" smtClean="0">
                <a:latin typeface="Calibri" pitchFamily="34" charset="0"/>
                <a:cs typeface="Calibri" pitchFamily="34" charset="0"/>
              </a:rPr>
              <a:t>được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coi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khỏi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theo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dõi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liên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tiếp</a:t>
            </a:r>
            <a:r>
              <a:rPr lang="en-US" sz="2000" dirty="0" smtClean="0">
                <a:latin typeface="Calibri" pitchFamily="34" charset="0"/>
                <a:cs typeface="Calibri" pitchFamily="34" charset="0"/>
              </a:rPr>
              <a:t> 2 </a:t>
            </a:r>
            <a:r>
              <a:rPr lang="en-US" sz="2000" dirty="0" err="1" smtClean="0">
                <a:latin typeface="Calibri" pitchFamily="34" charset="0"/>
                <a:cs typeface="Calibri" pitchFamily="34" charset="0"/>
              </a:rPr>
              <a:t>năm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không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protein </a:t>
            </a:r>
            <a:r>
              <a:rPr lang="en-US" sz="2000" dirty="0" err="1" smtClean="0">
                <a:latin typeface="Calibri" pitchFamily="34" charset="0"/>
                <a:cs typeface="Calibri" pitchFamily="34" charset="0"/>
              </a:rPr>
              <a:t>niệu</a:t>
            </a:r>
            <a:r>
              <a:rPr lang="en-US" sz="2000" dirty="0" smtClean="0">
                <a:latin typeface="Calibri" pitchFamily="34" charset="0"/>
                <a:cs typeface="Calibri" pitchFamily="34" charset="0"/>
              </a:rPr>
              <a:t>.</a:t>
            </a:r>
            <a:endParaRPr lang="en-US" sz="2000" dirty="0">
              <a:latin typeface="Calibri" pitchFamily="34" charset="0"/>
              <a:cs typeface="Calibri" pitchFamily="34" charset="0"/>
            </a:endParaRPr>
          </a:p>
        </p:txBody>
      </p:sp>
      <p:pic>
        <p:nvPicPr>
          <p:cNvPr id="1026" name="Picture 2" descr="D:\chay than.jpg"/>
          <p:cNvPicPr>
            <a:picLocks noChangeAspect="1" noChangeArrowheads="1"/>
          </p:cNvPicPr>
          <p:nvPr/>
        </p:nvPicPr>
        <p:blipFill>
          <a:blip r:embed="rId2"/>
          <a:srcRect/>
          <a:stretch>
            <a:fillRect/>
          </a:stretch>
        </p:blipFill>
        <p:spPr bwMode="auto">
          <a:xfrm>
            <a:off x="5181600" y="0"/>
            <a:ext cx="3048001" cy="2076450"/>
          </a:xfrm>
          <a:prstGeom prst="rect">
            <a:avLst/>
          </a:prstGeom>
          <a:noFill/>
        </p:spPr>
      </p:pic>
      <p:pic>
        <p:nvPicPr>
          <p:cNvPr id="6" name="Picture 5" descr="xnntdk.jpg"/>
          <p:cNvPicPr>
            <a:picLocks noChangeAspect="1"/>
          </p:cNvPicPr>
          <p:nvPr/>
        </p:nvPicPr>
        <p:blipFill>
          <a:blip r:embed="rId3"/>
          <a:stretch>
            <a:fillRect/>
          </a:stretch>
        </p:blipFill>
        <p:spPr>
          <a:xfrm>
            <a:off x="762000" y="3200400"/>
            <a:ext cx="4495800" cy="3200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4845942"/>
          </a:xfrm>
          <a:prstGeom prst="rect">
            <a:avLst/>
          </a:prstGeom>
          <a:noFill/>
        </p:spPr>
        <p:txBody>
          <a:bodyPr wrap="square" rtlCol="0">
            <a:spAutoFit/>
          </a:bodyPr>
          <a:lstStyle/>
          <a:p>
            <a:pPr>
              <a:lnSpc>
                <a:spcPct val="150000"/>
              </a:lnSpc>
            </a:pPr>
            <a:r>
              <a:rPr lang="vi-VN" sz="2400" b="1" dirty="0" smtClean="0">
                <a:latin typeface="Calibri" pitchFamily="34" charset="0"/>
                <a:cs typeface="Calibri" pitchFamily="34" charset="0"/>
              </a:rPr>
              <a:t/>
            </a:r>
            <a:br>
              <a:rPr lang="vi-VN" sz="2400" b="1" dirty="0" smtClean="0">
                <a:latin typeface="Calibri" pitchFamily="34" charset="0"/>
                <a:cs typeface="Calibri" pitchFamily="34" charset="0"/>
              </a:rPr>
            </a:br>
            <a:r>
              <a:rPr lang="en-US" sz="2400" b="1" dirty="0" smtClean="0">
                <a:latin typeface="Calibri" pitchFamily="34" charset="0"/>
                <a:cs typeface="Calibri" pitchFamily="34" charset="0"/>
              </a:rPr>
              <a:t>IV. </a:t>
            </a:r>
            <a:r>
              <a:rPr lang="vi-VN" sz="2400" b="1" dirty="0" smtClean="0">
                <a:latin typeface="Calibri" pitchFamily="34" charset="0"/>
                <a:cs typeface="Calibri" pitchFamily="34" charset="0"/>
              </a:rPr>
              <a:t>DỰ PHÒNG</a:t>
            </a:r>
            <a:r>
              <a:rPr lang="vi-VN" dirty="0" smtClean="0"/>
              <a:t/>
            </a:r>
            <a:br>
              <a:rPr lang="vi-VN" dirty="0" smtClean="0"/>
            </a:br>
            <a:r>
              <a:rPr lang="en-US" dirty="0" smtClean="0"/>
              <a:t> - </a:t>
            </a:r>
            <a:r>
              <a:rPr lang="vi-VN" sz="2000" dirty="0" smtClean="0">
                <a:latin typeface="Calibri" pitchFamily="34" charset="0"/>
                <a:cs typeface="Calibri" pitchFamily="34" charset="0"/>
              </a:rPr>
              <a:t>Giữ gìn vệ sinh cá nhân tốt</a:t>
            </a:r>
            <a:br>
              <a:rPr lang="vi-VN" sz="2000" dirty="0" smtClean="0">
                <a:latin typeface="Calibri" pitchFamily="34" charset="0"/>
                <a:cs typeface="Calibri" pitchFamily="34" charset="0"/>
              </a:rPr>
            </a:br>
            <a:r>
              <a:rPr lang="vi-VN" sz="2000" dirty="0" smtClean="0">
                <a:latin typeface="Calibri" pitchFamily="34" charset="0"/>
                <a:cs typeface="Calibri" pitchFamily="34" charset="0"/>
              </a:rPr>
              <a:t> </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Bỏ thuốc lá, giữ ấm cổ trong mùa lạnh đối với viêm họng,</a:t>
            </a:r>
            <a:br>
              <a:rPr lang="vi-VN" sz="2000" dirty="0" smtClean="0">
                <a:latin typeface="Calibri" pitchFamily="34" charset="0"/>
                <a:cs typeface="Calibri" pitchFamily="34" charset="0"/>
              </a:rPr>
            </a:br>
            <a:r>
              <a:rPr lang="vi-VN" sz="2000" dirty="0" smtClean="0">
                <a:latin typeface="Calibri" pitchFamily="34" charset="0"/>
                <a:cs typeface="Calibri" pitchFamily="34" charset="0"/>
              </a:rPr>
              <a:t> </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Tránh tiếp xúc với những người bị viêm cầu thận hay nghi ngờ mắc viêm cầu thận</a:t>
            </a:r>
            <a:br>
              <a:rPr lang="vi-VN" sz="2000" dirty="0" smtClean="0">
                <a:latin typeface="Calibri" pitchFamily="34" charset="0"/>
                <a:cs typeface="Calibri" pitchFamily="34" charset="0"/>
              </a:rPr>
            </a:br>
            <a:r>
              <a:rPr lang="vi-VN" sz="2000" dirty="0" smtClean="0">
                <a:latin typeface="Calibri" pitchFamily="34" charset="0"/>
                <a:cs typeface="Calibri" pitchFamily="34" charset="0"/>
              </a:rPr>
              <a:t> </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Khi có các triệu chứng của bệnh thì nên đi thăm khám xác định cụ thể tình hình sức khỏe cũng như nguyên nhân gây bệnh để điều trị kịp thời.</a:t>
            </a:r>
            <a:br>
              <a:rPr lang="vi-VN" sz="2000" dirty="0" smtClean="0">
                <a:latin typeface="Calibri" pitchFamily="34" charset="0"/>
                <a:cs typeface="Calibri" pitchFamily="34" charset="0"/>
              </a:rPr>
            </a:br>
            <a:r>
              <a:rPr lang="vi-VN" sz="2000" dirty="0" smtClean="0">
                <a:latin typeface="Calibri" pitchFamily="34" charset="0"/>
                <a:cs typeface="Calibri" pitchFamily="34" charset="0"/>
              </a:rPr>
              <a:t> </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Phát hiện sớm các biểu hiện thận trong các bệnh toàn thể: lupus ban đỏ hệ thống, ban xuất huyết dạng thấp.</a:t>
            </a:r>
            <a:br>
              <a:rPr lang="vi-VN" sz="2000" dirty="0" smtClean="0">
                <a:latin typeface="Calibri" pitchFamily="34" charset="0"/>
                <a:cs typeface="Calibri" pitchFamily="34" charset="0"/>
              </a:rPr>
            </a:b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 Điều trị tốt các bệnh toàn thể dự phòng tổn thương viêm cầu thận</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0"/>
            <a:ext cx="8305800" cy="1200329"/>
          </a:xfrm>
          <a:prstGeom prst="rect">
            <a:avLst/>
          </a:prstGeom>
          <a:noFill/>
        </p:spPr>
        <p:txBody>
          <a:bodyPr wrap="square" rtlCol="0">
            <a:spAutoFit/>
          </a:bodyPr>
          <a:lstStyle/>
          <a:p>
            <a:pPr algn="ctr"/>
            <a:r>
              <a:rPr lang="en-US" sz="3600" dirty="0" smtClean="0">
                <a:solidFill>
                  <a:srgbClr val="FF0000"/>
                </a:solidFill>
                <a:latin typeface="Calibri" pitchFamily="34" charset="0"/>
                <a:cs typeface="Calibri" pitchFamily="34" charset="0"/>
              </a:rPr>
              <a:t>CẢM ƠN THẦY VÀ CÁC BẠN ĐÃ LẮNG NGHE!!!</a:t>
            </a:r>
            <a:endParaRPr lang="en-US" sz="3600" dirty="0">
              <a:solidFill>
                <a:srgbClr val="FF0000"/>
              </a:solidFill>
              <a:latin typeface="Calibri" pitchFamily="34" charset="0"/>
              <a:cs typeface="Calibri" pitchFamily="34" charset="0"/>
            </a:endParaRPr>
          </a:p>
        </p:txBody>
      </p:sp>
      <p:pic>
        <p:nvPicPr>
          <p:cNvPr id="3" name="Picture 2" descr="erythromcin.jpg"/>
          <p:cNvPicPr>
            <a:picLocks noChangeAspect="1"/>
          </p:cNvPicPr>
          <p:nvPr/>
        </p:nvPicPr>
        <p:blipFill>
          <a:blip r:embed="rId2"/>
          <a:stretch>
            <a:fillRect/>
          </a:stretch>
        </p:blipFill>
        <p:spPr>
          <a:xfrm>
            <a:off x="76200" y="76200"/>
            <a:ext cx="2133600" cy="1752600"/>
          </a:xfrm>
          <a:prstGeom prst="rect">
            <a:avLst/>
          </a:prstGeom>
        </p:spPr>
      </p:pic>
      <p:pic>
        <p:nvPicPr>
          <p:cNvPr id="4" name="Picture 3" descr="tetrayciliin.jpg"/>
          <p:cNvPicPr>
            <a:picLocks noChangeAspect="1"/>
          </p:cNvPicPr>
          <p:nvPr/>
        </p:nvPicPr>
        <p:blipFill>
          <a:blip r:embed="rId3"/>
          <a:stretch>
            <a:fillRect/>
          </a:stretch>
        </p:blipFill>
        <p:spPr>
          <a:xfrm>
            <a:off x="2314575" y="1"/>
            <a:ext cx="2257425" cy="1828800"/>
          </a:xfrm>
          <a:prstGeom prst="rect">
            <a:avLst/>
          </a:prstGeom>
        </p:spPr>
      </p:pic>
      <p:pic>
        <p:nvPicPr>
          <p:cNvPr id="5" name="Picture 4" descr="Amlodipin_X.jpg"/>
          <p:cNvPicPr>
            <a:picLocks noChangeAspect="1"/>
          </p:cNvPicPr>
          <p:nvPr/>
        </p:nvPicPr>
        <p:blipFill>
          <a:blip r:embed="rId4"/>
          <a:stretch>
            <a:fillRect/>
          </a:stretch>
        </p:blipFill>
        <p:spPr>
          <a:xfrm>
            <a:off x="4648200" y="0"/>
            <a:ext cx="1981200" cy="1828800"/>
          </a:xfrm>
          <a:prstGeom prst="rect">
            <a:avLst/>
          </a:prstGeom>
        </p:spPr>
      </p:pic>
      <p:sp>
        <p:nvSpPr>
          <p:cNvPr id="7" name="TextBox 6"/>
          <p:cNvSpPr txBox="1"/>
          <p:nvPr/>
        </p:nvSpPr>
        <p:spPr>
          <a:xfrm>
            <a:off x="228600" y="1981200"/>
            <a:ext cx="1371600" cy="646331"/>
          </a:xfrm>
          <a:prstGeom prst="rect">
            <a:avLst/>
          </a:prstGeom>
          <a:noFill/>
        </p:spPr>
        <p:txBody>
          <a:bodyPr wrap="square" rtlCol="0">
            <a:spAutoFit/>
          </a:bodyPr>
          <a:lstStyle/>
          <a:p>
            <a:r>
              <a:rPr lang="en-US" dirty="0" smtClean="0"/>
              <a:t>158.000đ (100 </a:t>
            </a:r>
            <a:r>
              <a:rPr lang="en-US" dirty="0" err="1" smtClean="0"/>
              <a:t>viên</a:t>
            </a:r>
            <a:r>
              <a:rPr lang="en-US" dirty="0" smtClean="0"/>
              <a:t>)</a:t>
            </a:r>
            <a:endParaRPr lang="en-US" dirty="0"/>
          </a:p>
        </p:txBody>
      </p:sp>
      <p:sp>
        <p:nvSpPr>
          <p:cNvPr id="9" name="TextBox 8"/>
          <p:cNvSpPr txBox="1"/>
          <p:nvPr/>
        </p:nvSpPr>
        <p:spPr>
          <a:xfrm>
            <a:off x="2514600" y="1981200"/>
            <a:ext cx="1600200" cy="646331"/>
          </a:xfrm>
          <a:prstGeom prst="rect">
            <a:avLst/>
          </a:prstGeom>
          <a:noFill/>
        </p:spPr>
        <p:txBody>
          <a:bodyPr wrap="square" rtlCol="0">
            <a:spAutoFit/>
          </a:bodyPr>
          <a:lstStyle/>
          <a:p>
            <a:r>
              <a:rPr lang="en-US" dirty="0" smtClean="0"/>
              <a:t>55.000đ ( 100 </a:t>
            </a:r>
            <a:r>
              <a:rPr lang="en-US" dirty="0" err="1" smtClean="0"/>
              <a:t>viên</a:t>
            </a:r>
            <a:r>
              <a:rPr lang="en-US" dirty="0" smtClean="0"/>
              <a:t>)</a:t>
            </a:r>
            <a:endParaRPr lang="en-US" dirty="0"/>
          </a:p>
        </p:txBody>
      </p:sp>
      <p:sp>
        <p:nvSpPr>
          <p:cNvPr id="10" name="TextBox 9"/>
          <p:cNvSpPr txBox="1"/>
          <p:nvPr/>
        </p:nvSpPr>
        <p:spPr>
          <a:xfrm>
            <a:off x="4724400" y="1981200"/>
            <a:ext cx="1600200" cy="646331"/>
          </a:xfrm>
          <a:prstGeom prst="rect">
            <a:avLst/>
          </a:prstGeom>
          <a:noFill/>
        </p:spPr>
        <p:txBody>
          <a:bodyPr wrap="square" rtlCol="0">
            <a:spAutoFit/>
          </a:bodyPr>
          <a:lstStyle/>
          <a:p>
            <a:r>
              <a:rPr lang="en-US" dirty="0" smtClean="0"/>
              <a:t>25.000 ( 30 </a:t>
            </a:r>
            <a:r>
              <a:rPr lang="en-US" dirty="0" err="1" smtClean="0"/>
              <a:t>viên</a:t>
            </a:r>
            <a:r>
              <a:rPr lang="en-US" dirty="0" smtClean="0"/>
              <a:t>)</a:t>
            </a:r>
            <a:endParaRPr lang="en-US" dirty="0"/>
          </a:p>
        </p:txBody>
      </p:sp>
      <p:sp>
        <p:nvSpPr>
          <p:cNvPr id="11" name="TextBox 10"/>
          <p:cNvSpPr txBox="1"/>
          <p:nvPr/>
        </p:nvSpPr>
        <p:spPr>
          <a:xfrm>
            <a:off x="7086600" y="1905000"/>
            <a:ext cx="1676400" cy="646331"/>
          </a:xfrm>
          <a:prstGeom prst="rect">
            <a:avLst/>
          </a:prstGeom>
          <a:noFill/>
        </p:spPr>
        <p:txBody>
          <a:bodyPr wrap="square" rtlCol="0">
            <a:spAutoFit/>
          </a:bodyPr>
          <a:lstStyle/>
          <a:p>
            <a:r>
              <a:rPr lang="en-US" dirty="0" smtClean="0"/>
              <a:t>50.000đ ( 100 </a:t>
            </a:r>
            <a:r>
              <a:rPr lang="en-US" dirty="0" err="1" smtClean="0"/>
              <a:t>viên</a:t>
            </a:r>
            <a:r>
              <a:rPr lang="en-US" dirty="0" smtClean="0"/>
              <a:t>)</a:t>
            </a:r>
            <a:endParaRPr lang="en-US" dirty="0"/>
          </a:p>
        </p:txBody>
      </p:sp>
      <p:pic>
        <p:nvPicPr>
          <p:cNvPr id="12" name="Picture 11" descr="methidopa.jpg"/>
          <p:cNvPicPr>
            <a:picLocks noChangeAspect="1"/>
          </p:cNvPicPr>
          <p:nvPr/>
        </p:nvPicPr>
        <p:blipFill>
          <a:blip r:embed="rId5"/>
          <a:stretch>
            <a:fillRect/>
          </a:stretch>
        </p:blipFill>
        <p:spPr>
          <a:xfrm>
            <a:off x="76200" y="2590800"/>
            <a:ext cx="2133600" cy="1600200"/>
          </a:xfrm>
          <a:prstGeom prst="rect">
            <a:avLst/>
          </a:prstGeom>
        </p:spPr>
      </p:pic>
      <p:pic>
        <p:nvPicPr>
          <p:cNvPr id="14" name="Picture 13" descr="methylprednisolone.jpg"/>
          <p:cNvPicPr>
            <a:picLocks noChangeAspect="1"/>
          </p:cNvPicPr>
          <p:nvPr/>
        </p:nvPicPr>
        <p:blipFill>
          <a:blip r:embed="rId6"/>
          <a:stretch>
            <a:fillRect/>
          </a:stretch>
        </p:blipFill>
        <p:spPr>
          <a:xfrm>
            <a:off x="4800600" y="2595562"/>
            <a:ext cx="2286000" cy="1671637"/>
          </a:xfrm>
          <a:prstGeom prst="rect">
            <a:avLst/>
          </a:prstGeom>
        </p:spPr>
      </p:pic>
      <p:sp>
        <p:nvSpPr>
          <p:cNvPr id="15" name="TextBox 14"/>
          <p:cNvSpPr txBox="1"/>
          <p:nvPr/>
        </p:nvSpPr>
        <p:spPr>
          <a:xfrm>
            <a:off x="304800" y="4419600"/>
            <a:ext cx="1676400" cy="369332"/>
          </a:xfrm>
          <a:prstGeom prst="rect">
            <a:avLst/>
          </a:prstGeom>
          <a:noFill/>
        </p:spPr>
        <p:txBody>
          <a:bodyPr wrap="square" rtlCol="0">
            <a:spAutoFit/>
          </a:bodyPr>
          <a:lstStyle/>
          <a:p>
            <a:r>
              <a:rPr lang="en-US" dirty="0" smtClean="0"/>
              <a:t>170.000đ </a:t>
            </a:r>
            <a:endParaRPr lang="en-US" dirty="0"/>
          </a:p>
        </p:txBody>
      </p:sp>
      <p:sp>
        <p:nvSpPr>
          <p:cNvPr id="16" name="TextBox 15"/>
          <p:cNvSpPr txBox="1"/>
          <p:nvPr/>
        </p:nvSpPr>
        <p:spPr>
          <a:xfrm>
            <a:off x="2743200" y="4343400"/>
            <a:ext cx="1752600" cy="646331"/>
          </a:xfrm>
          <a:prstGeom prst="rect">
            <a:avLst/>
          </a:prstGeom>
          <a:noFill/>
        </p:spPr>
        <p:txBody>
          <a:bodyPr wrap="square" rtlCol="0">
            <a:spAutoFit/>
          </a:bodyPr>
          <a:lstStyle/>
          <a:p>
            <a:r>
              <a:rPr lang="en-US" dirty="0" smtClean="0"/>
              <a:t>54.000đ ( 200 </a:t>
            </a:r>
            <a:r>
              <a:rPr lang="en-US" dirty="0" err="1" smtClean="0"/>
              <a:t>viên</a:t>
            </a:r>
            <a:r>
              <a:rPr lang="en-US" dirty="0" smtClean="0"/>
              <a:t>)</a:t>
            </a:r>
            <a:endParaRPr lang="en-US" dirty="0"/>
          </a:p>
        </p:txBody>
      </p:sp>
      <p:sp>
        <p:nvSpPr>
          <p:cNvPr id="17" name="TextBox 16"/>
          <p:cNvSpPr txBox="1"/>
          <p:nvPr/>
        </p:nvSpPr>
        <p:spPr>
          <a:xfrm>
            <a:off x="5257800" y="4343400"/>
            <a:ext cx="1524000" cy="646331"/>
          </a:xfrm>
          <a:prstGeom prst="rect">
            <a:avLst/>
          </a:prstGeom>
          <a:noFill/>
        </p:spPr>
        <p:txBody>
          <a:bodyPr wrap="square" rtlCol="0">
            <a:spAutoFit/>
          </a:bodyPr>
          <a:lstStyle/>
          <a:p>
            <a:r>
              <a:rPr lang="en-US" dirty="0" smtClean="0"/>
              <a:t>32.000đ ( 30 </a:t>
            </a:r>
            <a:r>
              <a:rPr lang="en-US" dirty="0" err="1" smtClean="0"/>
              <a:t>viên</a:t>
            </a:r>
            <a:r>
              <a:rPr lang="en-US" dirty="0" smtClean="0"/>
              <a:t>)</a:t>
            </a:r>
            <a:endParaRPr lang="en-US" dirty="0"/>
          </a:p>
        </p:txBody>
      </p:sp>
      <p:pic>
        <p:nvPicPr>
          <p:cNvPr id="18" name="Picture 17" descr="captopril.jpg"/>
          <p:cNvPicPr>
            <a:picLocks noChangeAspect="1"/>
          </p:cNvPicPr>
          <p:nvPr/>
        </p:nvPicPr>
        <p:blipFill>
          <a:blip r:embed="rId7"/>
          <a:stretch>
            <a:fillRect/>
          </a:stretch>
        </p:blipFill>
        <p:spPr>
          <a:xfrm>
            <a:off x="6724650" y="0"/>
            <a:ext cx="2343150" cy="1952625"/>
          </a:xfrm>
          <a:prstGeom prst="rect">
            <a:avLst/>
          </a:prstGeom>
        </p:spPr>
      </p:pic>
      <p:pic>
        <p:nvPicPr>
          <p:cNvPr id="19" name="Picture 18" descr="prednisolone.jpg"/>
          <p:cNvPicPr>
            <a:picLocks noChangeAspect="1"/>
          </p:cNvPicPr>
          <p:nvPr/>
        </p:nvPicPr>
        <p:blipFill>
          <a:blip r:embed="rId8"/>
          <a:stretch>
            <a:fillRect/>
          </a:stretch>
        </p:blipFill>
        <p:spPr>
          <a:xfrm>
            <a:off x="2362200" y="2676525"/>
            <a:ext cx="2286000" cy="15906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2793072"/>
          </a:xfrm>
          <a:prstGeom prst="rect">
            <a:avLst/>
          </a:prstGeom>
          <a:noFill/>
        </p:spPr>
        <p:txBody>
          <a:bodyPr wrap="square" rtlCol="0">
            <a:spAutoFit/>
          </a:bodyPr>
          <a:lstStyle/>
          <a:p>
            <a:pPr marL="400050" indent="-400050">
              <a:lnSpc>
                <a:spcPct val="150000"/>
              </a:lnSpc>
              <a:buAutoNum type="romanUcPeriod"/>
            </a:pPr>
            <a:r>
              <a:rPr lang="en-US" sz="2500" b="1" dirty="0" smtClean="0">
                <a:latin typeface="Calibri" pitchFamily="34" charset="0"/>
                <a:cs typeface="Calibri" pitchFamily="34" charset="0"/>
              </a:rPr>
              <a:t>ĐỊNH NGHĨA, NGUYÊN NHÂN VÀ CƠ CHẾ BỆNH SINH</a:t>
            </a:r>
          </a:p>
          <a:p>
            <a:pPr marL="400050" indent="-400050">
              <a:lnSpc>
                <a:spcPct val="150000"/>
              </a:lnSpc>
              <a:buAutoNum type="arabicPeriod"/>
            </a:pPr>
            <a:r>
              <a:rPr lang="en-US" sz="2400" b="1" dirty="0" err="1" smtClean="0">
                <a:latin typeface="Calibri" pitchFamily="34" charset="0"/>
                <a:cs typeface="Calibri" pitchFamily="34" charset="0"/>
              </a:rPr>
              <a:t>Định</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nghĩa</a:t>
            </a:r>
            <a:endParaRPr lang="en-US" sz="2400" b="1" dirty="0" smtClean="0">
              <a:latin typeface="Calibri" pitchFamily="34" charset="0"/>
              <a:cs typeface="Calibri" pitchFamily="34" charset="0"/>
            </a:endParaRPr>
          </a:p>
          <a:p>
            <a:pPr marL="400050" indent="-400050">
              <a:lnSpc>
                <a:spcPct val="150000"/>
              </a:lnSpc>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hội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chứng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tổn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thương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viêm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các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cầu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thận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của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cả</a:t>
            </a:r>
            <a:r>
              <a:rPr lang="en-US" sz="2000" dirty="0" smtClean="0">
                <a:latin typeface="Calibri" pitchFamily="34" charset="0"/>
                <a:cs typeface="Calibri" pitchFamily="34" charset="0"/>
              </a:rPr>
              <a:t> 2 </a:t>
            </a:r>
            <a:r>
              <a:rPr lang="en-US" sz="2000" dirty="0" err="1" smtClean="0">
                <a:latin typeface="Calibri" pitchFamily="34" charset="0"/>
                <a:cs typeface="Calibri" pitchFamily="34" charset="0"/>
              </a:rPr>
              <a:t>thận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với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biểu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hiện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triệu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chứng</a:t>
            </a:r>
            <a:r>
              <a:rPr lang="en-US" sz="2000" dirty="0">
                <a:latin typeface="Calibri" pitchFamily="34" charset="0"/>
                <a:cs typeface="Calibri" pitchFamily="34" charset="0"/>
              </a:rPr>
              <a:t> </a:t>
            </a:r>
            <a:r>
              <a:rPr lang="en-US" sz="2000" dirty="0" err="1" smtClean="0">
                <a:latin typeface="Calibri" pitchFamily="34" charset="0"/>
                <a:cs typeface="Calibri" pitchFamily="34" charset="0"/>
              </a:rPr>
              <a:t>khởi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phát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bao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gồm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ra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trụ</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hồng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cầu</a:t>
            </a:r>
            <a:r>
              <a:rPr lang="en-US" sz="2000" dirty="0" smtClean="0">
                <a:latin typeface="Calibri" pitchFamily="34" charset="0"/>
                <a:cs typeface="Calibri" pitchFamily="34" charset="0"/>
              </a:rPr>
              <a:t>, protein </a:t>
            </a:r>
            <a:r>
              <a:rPr lang="en-US" sz="2000" dirty="0" err="1" smtClean="0">
                <a:latin typeface="Calibri" pitchFamily="34" charset="0"/>
                <a:cs typeface="Calibri" pitchFamily="34" charset="0"/>
              </a:rPr>
              <a:t>niệu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kèm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theo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phù</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huyết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áp</a:t>
            </a:r>
            <a:r>
              <a:rPr lang="en-US" sz="2800" dirty="0" smtClean="0">
                <a:latin typeface="Calibri" pitchFamily="34" charset="0"/>
                <a:cs typeface="Calibri" pitchFamily="34" charset="0"/>
              </a:rPr>
              <a:t>.</a:t>
            </a:r>
          </a:p>
        </p:txBody>
      </p:sp>
      <p:pic>
        <p:nvPicPr>
          <p:cNvPr id="5" name="Picture 4" descr="viem cau than.jpg"/>
          <p:cNvPicPr>
            <a:picLocks noChangeAspect="1"/>
          </p:cNvPicPr>
          <p:nvPr/>
        </p:nvPicPr>
        <p:blipFill>
          <a:blip r:embed="rId2"/>
          <a:stretch>
            <a:fillRect/>
          </a:stretch>
        </p:blipFill>
        <p:spPr>
          <a:xfrm>
            <a:off x="1892300" y="3505200"/>
            <a:ext cx="5041900" cy="3200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61240"/>
          </a:xfrm>
          <a:prstGeom prst="rect">
            <a:avLst/>
          </a:prstGeom>
          <a:noFill/>
        </p:spPr>
        <p:txBody>
          <a:bodyPr wrap="square" rtlCol="0">
            <a:spAutoFit/>
          </a:bodyPr>
          <a:lstStyle/>
          <a:p>
            <a:pPr>
              <a:lnSpc>
                <a:spcPct val="150000"/>
              </a:lnSpc>
            </a:pPr>
            <a:r>
              <a:rPr lang="en-US" sz="2400" b="1" dirty="0" smtClean="0"/>
              <a:t>2</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Nguyên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nhân</a:t>
            </a:r>
            <a:endParaRPr lang="en-US" sz="2400" b="1" dirty="0" smtClean="0">
              <a:latin typeface="Calibri" pitchFamily="34" charset="0"/>
              <a:cs typeface="Calibri" pitchFamily="34" charset="0"/>
            </a:endParaRPr>
          </a:p>
          <a:p>
            <a:pPr>
              <a:lnSpc>
                <a:spcPct val="150000"/>
              </a:lnSpc>
              <a:buFontTx/>
              <a:buChar char="-"/>
            </a:pP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nhiều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nguyên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nhân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gây</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trong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thể</a:t>
            </a:r>
            <a:endParaRPr lang="en-US" sz="2000" dirty="0" smtClean="0">
              <a:latin typeface="Calibri" pitchFamily="34" charset="0"/>
              <a:cs typeface="Calibri" pitchFamily="34" charset="0"/>
            </a:endParaRPr>
          </a:p>
          <a:p>
            <a:pPr>
              <a:lnSpc>
                <a:spcPct val="150000"/>
              </a:lnSpc>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nguyên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nhân</a:t>
            </a:r>
            <a:r>
              <a:rPr lang="en-US" sz="2000" dirty="0" smtClean="0">
                <a:latin typeface="Calibri" pitchFamily="34" charset="0"/>
                <a:cs typeface="Calibri" pitchFamily="34" charset="0"/>
              </a:rPr>
              <a:t> do </a:t>
            </a:r>
            <a:r>
              <a:rPr lang="en-US" sz="2000" dirty="0" err="1" smtClean="0">
                <a:latin typeface="Calibri" pitchFamily="34" charset="0"/>
                <a:cs typeface="Calibri" pitchFamily="34" charset="0"/>
              </a:rPr>
              <a:t>nhiễm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khuẩn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không</a:t>
            </a:r>
            <a:r>
              <a:rPr lang="en-US" sz="2000" dirty="0" smtClean="0">
                <a:latin typeface="Calibri" pitchFamily="34" charset="0"/>
                <a:cs typeface="Calibri" pitchFamily="34" charset="0"/>
              </a:rPr>
              <a:t> do </a:t>
            </a:r>
            <a:r>
              <a:rPr lang="en-US" sz="2000" dirty="0" err="1" smtClean="0">
                <a:latin typeface="Calibri" pitchFamily="34" charset="0"/>
                <a:cs typeface="Calibri" pitchFamily="34" charset="0"/>
              </a:rPr>
              <a:t>nhiễm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khuẩn</a:t>
            </a:r>
            <a:r>
              <a:rPr lang="en-US" sz="2000" dirty="0" smtClean="0">
                <a:latin typeface="Calibri" pitchFamily="34" charset="0"/>
                <a:cs typeface="Calibri" pitchFamily="34" charset="0"/>
              </a:rPr>
              <a:t>:</a:t>
            </a:r>
          </a:p>
          <a:p>
            <a:pPr marL="342900" indent="-342900">
              <a:lnSpc>
                <a:spcPct val="150000"/>
              </a:lnSpc>
              <a:buAutoNum type="alphaLcPeriod"/>
            </a:pPr>
            <a:r>
              <a:rPr lang="en-US" sz="2400" b="1" dirty="0" err="1" smtClean="0">
                <a:latin typeface="Calibri" pitchFamily="34" charset="0"/>
                <a:cs typeface="Calibri" pitchFamily="34" charset="0"/>
              </a:rPr>
              <a:t>Nguyên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nhân</a:t>
            </a:r>
            <a:r>
              <a:rPr lang="en-US" sz="2400" b="1" dirty="0" smtClean="0">
                <a:latin typeface="Calibri" pitchFamily="34" charset="0"/>
                <a:cs typeface="Calibri" pitchFamily="34" charset="0"/>
              </a:rPr>
              <a:t> do </a:t>
            </a:r>
            <a:r>
              <a:rPr lang="en-US" sz="2400" b="1" dirty="0" err="1" smtClean="0">
                <a:latin typeface="Calibri" pitchFamily="34" charset="0"/>
                <a:cs typeface="Calibri" pitchFamily="34" charset="0"/>
              </a:rPr>
              <a:t>nhiễm</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khuẩn</a:t>
            </a:r>
            <a:endParaRPr lang="en-US" sz="2400" b="1" dirty="0" smtClean="0">
              <a:latin typeface="Calibri" pitchFamily="34" charset="0"/>
              <a:cs typeface="Calibri" pitchFamily="34" charset="0"/>
            </a:endParaRPr>
          </a:p>
          <a:p>
            <a:pPr marL="342900" indent="-342900">
              <a:lnSpc>
                <a:spcPct val="150000"/>
              </a:lnSpc>
              <a:buFontTx/>
              <a:buChar char="-"/>
            </a:pPr>
            <a:r>
              <a:rPr lang="en-US" sz="2000" dirty="0" err="1" smtClean="0">
                <a:latin typeface="Calibri" pitchFamily="34" charset="0"/>
                <a:cs typeface="Calibri" pitchFamily="34" charset="0"/>
              </a:rPr>
              <a:t>Vk</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thường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gây</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nhất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liên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cầu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khuẩn</a:t>
            </a:r>
            <a:r>
              <a:rPr lang="en-US" sz="2000" dirty="0" smtClean="0">
                <a:latin typeface="Calibri" pitchFamily="34" charset="0"/>
                <a:cs typeface="Calibri" pitchFamily="34" charset="0"/>
              </a:rPr>
              <a:t> tan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beta </a:t>
            </a:r>
            <a:r>
              <a:rPr lang="en-US" sz="2000" dirty="0" err="1" smtClean="0">
                <a:latin typeface="Calibri" pitchFamily="34" charset="0"/>
                <a:cs typeface="Calibri" pitchFamily="34" charset="0"/>
              </a:rPr>
              <a:t>nhóm</a:t>
            </a:r>
            <a:r>
              <a:rPr lang="en-US" sz="2000" dirty="0" smtClean="0">
                <a:latin typeface="Calibri" pitchFamily="34" charset="0"/>
                <a:cs typeface="Calibri" pitchFamily="34" charset="0"/>
              </a:rPr>
              <a:t> A. </a:t>
            </a:r>
            <a:r>
              <a:rPr lang="en-US" sz="2000" dirty="0" err="1" smtClean="0">
                <a:latin typeface="Calibri" pitchFamily="34" charset="0"/>
                <a:cs typeface="Calibri" pitchFamily="34" charset="0"/>
              </a:rPr>
              <a:t>Chủng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thường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gây</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chủng</a:t>
            </a:r>
            <a:r>
              <a:rPr lang="en-US" sz="2000" dirty="0" smtClean="0">
                <a:latin typeface="Calibri" pitchFamily="34" charset="0"/>
                <a:cs typeface="Calibri" pitchFamily="34" charset="0"/>
              </a:rPr>
              <a:t> 12, </a:t>
            </a:r>
            <a:r>
              <a:rPr lang="en-US" sz="2000" dirty="0" err="1" smtClean="0">
                <a:latin typeface="Calibri" pitchFamily="34" charset="0"/>
                <a:cs typeface="Calibri" pitchFamily="34" charset="0"/>
              </a:rPr>
              <a:t>các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chủng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khác</a:t>
            </a:r>
            <a:r>
              <a:rPr lang="en-US" sz="2000" dirty="0" smtClean="0">
                <a:latin typeface="Calibri" pitchFamily="34" charset="0"/>
                <a:cs typeface="Calibri" pitchFamily="34" charset="0"/>
              </a:rPr>
              <a:t> ( 1, 2, 4, 18, …) </a:t>
            </a:r>
            <a:r>
              <a:rPr lang="en-US" sz="2000" dirty="0" err="1" smtClean="0">
                <a:latin typeface="Calibri" pitchFamily="34" charset="0"/>
                <a:cs typeface="Calibri" pitchFamily="34" charset="0"/>
              </a:rPr>
              <a:t>cũng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gây</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nhưng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ít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gặp</a:t>
            </a:r>
            <a:r>
              <a:rPr lang="en-US" sz="2000" dirty="0" smtClean="0">
                <a:latin typeface="Calibri" pitchFamily="34" charset="0"/>
                <a:cs typeface="Calibri" pitchFamily="34" charset="0"/>
              </a:rPr>
              <a:t>. </a:t>
            </a:r>
          </a:p>
          <a:p>
            <a:pPr marL="342900" indent="-342900">
              <a:lnSpc>
                <a:spcPct val="150000"/>
              </a:lnSpc>
              <a:buFontTx/>
              <a:buChar char="-"/>
            </a:pPr>
            <a:r>
              <a:rPr lang="en-US" sz="2000" dirty="0" err="1" smtClean="0">
                <a:latin typeface="Calibri" pitchFamily="34" charset="0"/>
                <a:cs typeface="Calibri" pitchFamily="34" charset="0"/>
              </a:rPr>
              <a:t>Một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số</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vk</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khác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cũng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gây</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như</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tụ</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cầu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phế</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cầu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thương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hàn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não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mô</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cầu</a:t>
            </a:r>
            <a:r>
              <a:rPr lang="en-US" sz="2000" dirty="0" smtClean="0">
                <a:latin typeface="Calibri" pitchFamily="34" charset="0"/>
                <a:cs typeface="Calibri" pitchFamily="34" charset="0"/>
              </a:rPr>
              <a:t>,…</a:t>
            </a:r>
          </a:p>
          <a:p>
            <a:pPr marL="342900" indent="-342900">
              <a:lnSpc>
                <a:spcPct val="150000"/>
              </a:lnSpc>
              <a:buFontTx/>
              <a:buChar char="-"/>
            </a:pPr>
            <a:r>
              <a:rPr lang="en-US" sz="2000" dirty="0" err="1" smtClean="0">
                <a:latin typeface="Calibri" pitchFamily="34" charset="0"/>
                <a:cs typeface="Calibri" pitchFamily="34" charset="0"/>
              </a:rPr>
              <a:t>Một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số</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siêu</a:t>
            </a:r>
            <a:r>
              <a:rPr lang="en-US" sz="2000" dirty="0" smtClean="0">
                <a:latin typeface="Calibri" pitchFamily="34" charset="0"/>
                <a:cs typeface="Calibri" pitchFamily="34" charset="0"/>
              </a:rPr>
              <a:t> vi </a:t>
            </a:r>
            <a:r>
              <a:rPr lang="en-US" sz="2000" dirty="0" err="1" smtClean="0">
                <a:latin typeface="Calibri" pitchFamily="34" charset="0"/>
                <a:cs typeface="Calibri" pitchFamily="34" charset="0"/>
              </a:rPr>
              <a:t>gây</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viêm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họng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cấp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dịch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quai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bị</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sởi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thuỷ</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đậu</a:t>
            </a:r>
            <a:r>
              <a:rPr lang="en-US" sz="2000" dirty="0" smtClean="0">
                <a:latin typeface="Calibri" pitchFamily="34" charset="0"/>
                <a:cs typeface="Calibri" pitchFamily="34" charset="0"/>
              </a:rPr>
              <a:t>,…</a:t>
            </a:r>
          </a:p>
          <a:p>
            <a:pPr marL="342900" indent="-342900">
              <a:lnSpc>
                <a:spcPct val="150000"/>
              </a:lnSpc>
              <a:buFontTx/>
              <a:buChar char="-"/>
            </a:pPr>
            <a:r>
              <a:rPr lang="en-US" sz="2000" dirty="0" err="1" smtClean="0">
                <a:latin typeface="Calibri" pitchFamily="34" charset="0"/>
                <a:cs typeface="Calibri" pitchFamily="34" charset="0"/>
              </a:rPr>
              <a:t>Nguyên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nhân</a:t>
            </a:r>
            <a:r>
              <a:rPr lang="en-US" sz="2000" dirty="0" smtClean="0">
                <a:latin typeface="Calibri" pitchFamily="34" charset="0"/>
                <a:cs typeface="Calibri" pitchFamily="34" charset="0"/>
              </a:rPr>
              <a:t> do </a:t>
            </a:r>
            <a:r>
              <a:rPr lang="en-US" sz="2000" dirty="0" err="1" smtClean="0">
                <a:latin typeface="Calibri" pitchFamily="34" charset="0"/>
                <a:cs typeface="Calibri" pitchFamily="34" charset="0"/>
              </a:rPr>
              <a:t>nhiễm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nấm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histoplasmose</a:t>
            </a:r>
            <a:endParaRPr lang="en-US" sz="2000" dirty="0" smtClean="0">
              <a:latin typeface="Calibri" pitchFamily="34" charset="0"/>
              <a:cs typeface="Calibri" pitchFamily="34" charset="0"/>
            </a:endParaRPr>
          </a:p>
          <a:p>
            <a:pPr marL="342900" indent="-342900">
              <a:lnSpc>
                <a:spcPct val="150000"/>
              </a:lnSpc>
              <a:buFontTx/>
              <a:buChar char="-"/>
            </a:pPr>
            <a:r>
              <a:rPr lang="en-US" sz="2000" dirty="0" err="1" smtClean="0">
                <a:latin typeface="Calibri" pitchFamily="34" charset="0"/>
                <a:cs typeface="Calibri" pitchFamily="34" charset="0"/>
              </a:rPr>
              <a:t>Nguyên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nhân</a:t>
            </a:r>
            <a:r>
              <a:rPr lang="en-US" sz="2000" dirty="0" smtClean="0">
                <a:latin typeface="Calibri" pitchFamily="34" charset="0"/>
                <a:cs typeface="Calibri" pitchFamily="34" charset="0"/>
              </a:rPr>
              <a:t> do </a:t>
            </a:r>
            <a:r>
              <a:rPr lang="en-US" sz="2000" dirty="0" err="1" smtClean="0">
                <a:latin typeface="Calibri" pitchFamily="34" charset="0"/>
                <a:cs typeface="Calibri" pitchFamily="34" charset="0"/>
              </a:rPr>
              <a:t>nhiễm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kst</a:t>
            </a:r>
            <a:r>
              <a:rPr lang="en-US" sz="2000" dirty="0" smtClean="0">
                <a:latin typeface="Calibri" pitchFamily="34" charset="0"/>
                <a:cs typeface="Calibri" pitchFamily="34" charset="0"/>
              </a:rPr>
              <a:t>: Plasmodium </a:t>
            </a:r>
            <a:r>
              <a:rPr lang="en-US" sz="2000" dirty="0" err="1" smtClean="0">
                <a:latin typeface="Calibri" pitchFamily="34" charset="0"/>
                <a:cs typeface="Calibri" pitchFamily="34" charset="0"/>
              </a:rPr>
              <a:t>falciparum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Malariae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Toxoplasma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Gondii</a:t>
            </a:r>
            <a:r>
              <a:rPr lang="en-US" sz="2000" dirty="0" smtClean="0">
                <a:latin typeface="Calibri" pitchFamily="34" charset="0"/>
                <a:cs typeface="Calibri" pitchFamily="34" charset="0"/>
              </a:rPr>
              <a:t>,…</a:t>
            </a:r>
          </a:p>
          <a:p>
            <a:pPr marL="342900" indent="-342900">
              <a:lnSpc>
                <a:spcPct val="150000"/>
              </a:lnSpc>
            </a:pPr>
            <a:r>
              <a:rPr lang="en-US" sz="2000" b="1" dirty="0" smtClean="0">
                <a:latin typeface="Calibri" pitchFamily="34" charset="0"/>
                <a:cs typeface="Calibri" pitchFamily="34" charset="0"/>
              </a:rPr>
              <a:t>b</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Nguyên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nhân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không</a:t>
            </a:r>
            <a:r>
              <a:rPr lang="en-US" sz="2400" b="1" dirty="0" smtClean="0">
                <a:latin typeface="Calibri" pitchFamily="34" charset="0"/>
                <a:cs typeface="Calibri" pitchFamily="34" charset="0"/>
              </a:rPr>
              <a:t> do </a:t>
            </a:r>
            <a:r>
              <a:rPr lang="en-US" sz="2400" b="1" dirty="0" err="1" smtClean="0">
                <a:latin typeface="Calibri" pitchFamily="34" charset="0"/>
                <a:cs typeface="Calibri" pitchFamily="34" charset="0"/>
              </a:rPr>
              <a:t>nhiễm</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khuẩn</a:t>
            </a:r>
            <a:endParaRPr lang="en-US" sz="2000" b="1" dirty="0" smtClean="0">
              <a:latin typeface="Calibri" pitchFamily="34" charset="0"/>
              <a:cs typeface="Calibri" pitchFamily="34" charset="0"/>
            </a:endParaRPr>
          </a:p>
          <a:p>
            <a:pPr marL="342900" indent="-342900">
              <a:lnSpc>
                <a:spcPct val="150000"/>
              </a:lnSpc>
              <a:buFontTx/>
              <a:buChar char="-"/>
            </a:pPr>
            <a:r>
              <a:rPr lang="en-US" sz="2000" dirty="0" err="1" smtClean="0">
                <a:latin typeface="Calibri" pitchFamily="34" charset="0"/>
                <a:cs typeface="Calibri" pitchFamily="34" charset="0"/>
              </a:rPr>
              <a:t>Các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luput</a:t>
            </a:r>
            <a:r>
              <a:rPr lang="en-US" sz="2000" dirty="0" smtClean="0">
                <a:latin typeface="Calibri" pitchFamily="34" charset="0"/>
                <a:cs typeface="Calibri" pitchFamily="34" charset="0"/>
              </a:rPr>
              <a:t> ban </a:t>
            </a:r>
            <a:r>
              <a:rPr lang="en-US" sz="2000" dirty="0" err="1" smtClean="0">
                <a:latin typeface="Calibri" pitchFamily="34" charset="0"/>
                <a:cs typeface="Calibri" pitchFamily="34" charset="0"/>
              </a:rPr>
              <a:t>đỏ</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hệ</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thống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viêm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quanh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động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mạch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dạng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nút</a:t>
            </a:r>
            <a:r>
              <a:rPr lang="en-US" sz="2000" dirty="0" smtClean="0">
                <a:latin typeface="Calibri" pitchFamily="34" charset="0"/>
                <a:cs typeface="Calibri" pitchFamily="34" charset="0"/>
              </a:rPr>
              <a:t>,…</a:t>
            </a:r>
            <a:endParaRPr lang="en-US" sz="2000" dirty="0">
              <a:latin typeface="Calibri" pitchFamily="34" charset="0"/>
              <a:cs typeface="Calibri" pitchFamily="34" charset="0"/>
            </a:endParaRPr>
          </a:p>
        </p:txBody>
      </p:sp>
      <p:pic>
        <p:nvPicPr>
          <p:cNvPr id="5" name="Picture 4" descr="LCK.jpg"/>
          <p:cNvPicPr>
            <a:picLocks noChangeAspect="1"/>
          </p:cNvPicPr>
          <p:nvPr/>
        </p:nvPicPr>
        <p:blipFill>
          <a:blip r:embed="rId2"/>
          <a:stretch>
            <a:fillRect/>
          </a:stretch>
        </p:blipFill>
        <p:spPr>
          <a:xfrm>
            <a:off x="6019800" y="0"/>
            <a:ext cx="2971800" cy="2209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5122941"/>
          </a:xfrm>
          <a:prstGeom prst="rect">
            <a:avLst/>
          </a:prstGeom>
          <a:noFill/>
        </p:spPr>
        <p:txBody>
          <a:bodyPr wrap="square" rtlCol="0">
            <a:spAutoFit/>
          </a:bodyPr>
          <a:lstStyle/>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Xu </a:t>
            </a:r>
            <a:r>
              <a:rPr lang="vi-VN" sz="2000" dirty="0">
                <a:latin typeface="Calibri" pitchFamily="34" charset="0"/>
                <a:cs typeface="Calibri" pitchFamily="34" charset="0"/>
              </a:rPr>
              <a:t>hướng xác định sự hiện diện của liên cầu khuẩn tan máu bêta bằng cách xác định các kháng thể chống lại một số men do liên cầu tiết ra trong quá trình phát triển. Những kháng thể đó là:</a:t>
            </a:r>
          </a:p>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ASLO </a:t>
            </a:r>
            <a:r>
              <a:rPr lang="vi-VN" sz="2000" dirty="0">
                <a:latin typeface="Calibri" pitchFamily="34" charset="0"/>
                <a:cs typeface="Calibri" pitchFamily="34" charset="0"/>
              </a:rPr>
              <a:t>(anti streptolysin 0).</a:t>
            </a:r>
          </a:p>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ASK </a:t>
            </a:r>
            <a:r>
              <a:rPr lang="vi-VN" sz="2000" dirty="0">
                <a:latin typeface="Calibri" pitchFamily="34" charset="0"/>
                <a:cs typeface="Calibri" pitchFamily="34" charset="0"/>
              </a:rPr>
              <a:t>(anti streptokinase).</a:t>
            </a:r>
          </a:p>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AH </a:t>
            </a:r>
            <a:r>
              <a:rPr lang="vi-VN" sz="2000" dirty="0">
                <a:latin typeface="Calibri" pitchFamily="34" charset="0"/>
                <a:cs typeface="Calibri" pitchFamily="34" charset="0"/>
              </a:rPr>
              <a:t>(anti hyaluronidase).</a:t>
            </a:r>
          </a:p>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ANADase </a:t>
            </a:r>
            <a:r>
              <a:rPr lang="vi-VN" sz="2000" dirty="0">
                <a:latin typeface="Calibri" pitchFamily="34" charset="0"/>
                <a:cs typeface="Calibri" pitchFamily="34" charset="0"/>
              </a:rPr>
              <a:t>(adenine dinucleotidase).</a:t>
            </a:r>
          </a:p>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ADNAse </a:t>
            </a:r>
            <a:r>
              <a:rPr lang="vi-VN" sz="2000" dirty="0">
                <a:latin typeface="Calibri" pitchFamily="34" charset="0"/>
                <a:cs typeface="Calibri" pitchFamily="34" charset="0"/>
              </a:rPr>
              <a:t>(anti deoxy ribonuclease).</a:t>
            </a:r>
          </a:p>
          <a:p>
            <a:pPr lvl="1">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Trong </a:t>
            </a:r>
            <a:r>
              <a:rPr lang="vi-VN" sz="2000" dirty="0">
                <a:latin typeface="Calibri" pitchFamily="34" charset="0"/>
                <a:cs typeface="Calibri" pitchFamily="34" charset="0"/>
              </a:rPr>
              <a:t>số các kháng thể trên, ASLO có giá trị nhất, ASLO tăng sớm và kéo dài trong nhiều tháng. 95% viêm cầu thận cấp tính do liên cầu khuẩn có tăng hiệu giá ASLO. Vì vậy, ASLO được sử dụng trong chẩn đoán nhiễm liên cầu khuẩn</a:t>
            </a:r>
          </a:p>
        </p:txBody>
      </p:sp>
      <p:pic>
        <p:nvPicPr>
          <p:cNvPr id="5" name="Picture 4" descr="ASLO.jpg"/>
          <p:cNvPicPr>
            <a:picLocks noChangeAspect="1"/>
          </p:cNvPicPr>
          <p:nvPr/>
        </p:nvPicPr>
        <p:blipFill>
          <a:blip r:embed="rId2"/>
          <a:stretch>
            <a:fillRect/>
          </a:stretch>
        </p:blipFill>
        <p:spPr>
          <a:xfrm>
            <a:off x="4572000" y="1295400"/>
            <a:ext cx="4191000" cy="2514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830997"/>
          </a:xfrm>
          <a:prstGeom prst="rect">
            <a:avLst/>
          </a:prstGeom>
          <a:noFill/>
        </p:spPr>
        <p:txBody>
          <a:bodyPr wrap="square" rtlCol="0">
            <a:spAutoFit/>
          </a:bodyPr>
          <a:lstStyle/>
          <a:p>
            <a:r>
              <a:rPr lang="en-US" sz="2400" b="1" dirty="0" smtClean="0"/>
              <a:t>3. </a:t>
            </a:r>
            <a:r>
              <a:rPr lang="en-US" sz="2400" b="1" dirty="0" err="1" smtClean="0"/>
              <a:t>Cơ</a:t>
            </a:r>
            <a:r>
              <a:rPr lang="en-US" sz="2400" b="1" dirty="0" smtClean="0"/>
              <a:t> </a:t>
            </a:r>
            <a:r>
              <a:rPr lang="en-US" sz="2400" b="1" dirty="0" err="1" smtClean="0"/>
              <a:t>chế</a:t>
            </a:r>
            <a:r>
              <a:rPr lang="en-US" sz="2400" b="1" dirty="0" smtClean="0"/>
              <a:t> </a:t>
            </a:r>
            <a:r>
              <a:rPr lang="en-US" sz="2400" b="1" dirty="0" err="1" smtClean="0"/>
              <a:t>bệnh</a:t>
            </a:r>
            <a:r>
              <a:rPr lang="en-US" sz="2400" b="1" dirty="0" smtClean="0"/>
              <a:t> </a:t>
            </a:r>
            <a:r>
              <a:rPr lang="en-US" sz="2400" b="1" dirty="0" err="1" smtClean="0"/>
              <a:t>sinh</a:t>
            </a:r>
            <a:endParaRPr lang="en-US" sz="2400" b="1" dirty="0" smtClean="0"/>
          </a:p>
          <a:p>
            <a:r>
              <a:rPr lang="en-US" sz="2400" b="1" dirty="0" smtClean="0"/>
              <a:t> </a:t>
            </a:r>
            <a:endParaRPr lang="en-US" sz="2400" b="1" dirty="0"/>
          </a:p>
        </p:txBody>
      </p:sp>
      <p:pic>
        <p:nvPicPr>
          <p:cNvPr id="5" name="Picture 4" descr="viem-cau-than-so-do.jpg"/>
          <p:cNvPicPr>
            <a:picLocks noChangeAspect="1"/>
          </p:cNvPicPr>
          <p:nvPr/>
        </p:nvPicPr>
        <p:blipFill>
          <a:blip r:embed="rId2"/>
          <a:stretch>
            <a:fillRect/>
          </a:stretch>
        </p:blipFill>
        <p:spPr>
          <a:xfrm>
            <a:off x="533400" y="762001"/>
            <a:ext cx="7543799" cy="48005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7109639"/>
          </a:xfrm>
          <a:prstGeom prst="rect">
            <a:avLst/>
          </a:prstGeom>
          <a:noFill/>
        </p:spPr>
        <p:txBody>
          <a:bodyPr wrap="square" rtlCol="0">
            <a:spAutoFit/>
          </a:bodyPr>
          <a:lstStyle/>
          <a:p>
            <a:pPr>
              <a:lnSpc>
                <a:spcPct val="150000"/>
              </a:lnSpc>
            </a:pPr>
            <a:r>
              <a:rPr lang="en-US" sz="2400" b="1" dirty="0" smtClean="0">
                <a:latin typeface="Calibri" pitchFamily="34" charset="0"/>
                <a:cs typeface="Calibri" pitchFamily="34" charset="0"/>
              </a:rPr>
              <a:t>II. TRIỆU CHỨNG</a:t>
            </a:r>
          </a:p>
          <a:p>
            <a:pPr>
              <a:lnSpc>
                <a:spcPct val="150000"/>
              </a:lnSpc>
            </a:pPr>
            <a:r>
              <a:rPr lang="en-US" sz="2400" b="1" dirty="0" smtClean="0">
                <a:latin typeface="Calibri" pitchFamily="34" charset="0"/>
                <a:cs typeface="Calibri" pitchFamily="34" charset="0"/>
              </a:rPr>
              <a:t>1. </a:t>
            </a:r>
            <a:r>
              <a:rPr lang="en-US" sz="2400" b="1" dirty="0" err="1" smtClean="0">
                <a:latin typeface="Calibri" pitchFamily="34" charset="0"/>
                <a:cs typeface="Calibri" pitchFamily="34" charset="0"/>
              </a:rPr>
              <a:t>Trong</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viêm</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cầu</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thân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cấp</a:t>
            </a:r>
            <a:r>
              <a:rPr lang="en-US" sz="2400" b="1" dirty="0" smtClean="0">
                <a:latin typeface="Calibri" pitchFamily="34" charset="0"/>
                <a:cs typeface="Calibri" pitchFamily="34" charset="0"/>
              </a:rPr>
              <a:t> do </a:t>
            </a:r>
            <a:r>
              <a:rPr lang="en-US" sz="2400" b="1" dirty="0" err="1" smtClean="0">
                <a:latin typeface="Calibri" pitchFamily="34" charset="0"/>
                <a:cs typeface="Calibri" pitchFamily="34" charset="0"/>
              </a:rPr>
              <a:t>nhiễm</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khuẩn</a:t>
            </a:r>
            <a:r>
              <a:rPr lang="en-US" sz="2400" b="1" dirty="0" smtClean="0">
                <a:latin typeface="Calibri" pitchFamily="34" charset="0"/>
                <a:cs typeface="Calibri" pitchFamily="34" charset="0"/>
              </a:rPr>
              <a:t>:</a:t>
            </a:r>
          </a:p>
          <a:p>
            <a:pPr>
              <a:lnSpc>
                <a:spcPct val="150000"/>
              </a:lnSpc>
              <a:buFontTx/>
              <a:buChar char="-"/>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Lâm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sàng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bệnh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thường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gặp</a:t>
            </a:r>
            <a:r>
              <a:rPr lang="en-US" sz="2000" dirty="0" smtClean="0">
                <a:latin typeface="Calibri" pitchFamily="34" charset="0"/>
                <a:cs typeface="Calibri" pitchFamily="34" charset="0"/>
              </a:rPr>
              <a:t> ở </a:t>
            </a:r>
            <a:r>
              <a:rPr lang="en-US" sz="2000" dirty="0" err="1" smtClean="0">
                <a:latin typeface="Calibri" pitchFamily="34" charset="0"/>
                <a:cs typeface="Calibri" pitchFamily="34" charset="0"/>
              </a:rPr>
              <a:t>trẻ</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em</a:t>
            </a:r>
            <a:endParaRPr lang="en-US" sz="2000" dirty="0" smtClean="0">
              <a:latin typeface="Calibri" pitchFamily="34" charset="0"/>
              <a:cs typeface="Calibri" pitchFamily="34" charset="0"/>
            </a:endParaRPr>
          </a:p>
          <a:p>
            <a:pPr>
              <a:lnSpc>
                <a:spcPct val="150000"/>
              </a:lnSpc>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Giai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đoạn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khởi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phát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thường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dấu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hiệu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báo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trước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như</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toàn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thân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mệt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mỏi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sốt</a:t>
            </a:r>
            <a:r>
              <a:rPr lang="en-US" sz="2000" dirty="0" smtClean="0">
                <a:latin typeface="Calibri" pitchFamily="34" charset="0"/>
                <a:cs typeface="Calibri" pitchFamily="34" charset="0"/>
              </a:rPr>
              <a:t> 38-</a:t>
            </a:r>
            <a:r>
              <a:rPr lang="en-US" sz="2000" cap="all" dirty="0" smtClean="0">
                <a:latin typeface="Calibri" pitchFamily="34" charset="0"/>
                <a:cs typeface="Calibri" pitchFamily="34" charset="0"/>
              </a:rPr>
              <a:t>39</a:t>
            </a:r>
            <a:r>
              <a:rPr lang="en-US" sz="2000" cap="all" baseline="18000" dirty="0" smtClean="0">
                <a:latin typeface="Calibri" pitchFamily="34" charset="0"/>
                <a:cs typeface="Calibri" pitchFamily="34" charset="0"/>
              </a:rPr>
              <a:t>0</a:t>
            </a:r>
            <a:r>
              <a:rPr lang="en-US" sz="2000" cap="all" dirty="0" smtClean="0">
                <a:latin typeface="Calibri" pitchFamily="34" charset="0"/>
                <a:cs typeface="Calibri" pitchFamily="34" charset="0"/>
              </a:rPr>
              <a:t>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hoặc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nhẹ</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hơn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viêm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họng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viêm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đau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bụng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buồn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nôn</a:t>
            </a:r>
            <a:r>
              <a:rPr lang="en-US" sz="2000" dirty="0" smtClean="0">
                <a:latin typeface="Calibri" pitchFamily="34" charset="0"/>
                <a:cs typeface="Calibri" pitchFamily="34" charset="0"/>
              </a:rPr>
              <a:t>,…</a:t>
            </a:r>
          </a:p>
          <a:p>
            <a:pPr>
              <a:lnSpc>
                <a:spcPct val="150000"/>
              </a:lnSpc>
            </a:pPr>
            <a:r>
              <a:rPr lang="en-US" sz="2000" cap="all" dirty="0" smtClean="0">
                <a:latin typeface="Calibri" pitchFamily="34" charset="0"/>
                <a:cs typeface="Calibri" pitchFamily="34" charset="0"/>
              </a:rPr>
              <a:t>+ </a:t>
            </a:r>
            <a:r>
              <a:rPr lang="en-US" sz="2000" dirty="0" err="1" smtClean="0">
                <a:latin typeface="Calibri" pitchFamily="34" charset="0"/>
                <a:cs typeface="Calibri" pitchFamily="34" charset="0"/>
              </a:rPr>
              <a:t>Giai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đoạn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toàn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phát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phù</a:t>
            </a:r>
            <a:r>
              <a:rPr lang="en-US" sz="2000" dirty="0" smtClean="0">
                <a:latin typeface="Calibri" pitchFamily="34" charset="0"/>
                <a:cs typeface="Calibri" pitchFamily="34" charset="0"/>
              </a:rPr>
              <a:t> ( </a:t>
            </a:r>
            <a:r>
              <a:rPr lang="en-US" sz="2000" dirty="0" err="1" smtClean="0">
                <a:latin typeface="Calibri" pitchFamily="34" charset="0"/>
                <a:cs typeface="Calibri" pitchFamily="34" charset="0"/>
              </a:rPr>
              <a:t>phù</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mềm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trắng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ấn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lõm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ít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hoặc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vô</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niệu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huyết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áp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ra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thể</a:t>
            </a:r>
            <a:r>
              <a:rPr lang="en-US" sz="2000" dirty="0" smtClean="0">
                <a:latin typeface="Calibri" pitchFamily="34" charset="0"/>
                <a:cs typeface="Calibri" pitchFamily="34" charset="0"/>
              </a:rPr>
              <a:t>.</a:t>
            </a:r>
          </a:p>
          <a:p>
            <a:pPr>
              <a:lnSpc>
                <a:spcPct val="150000"/>
              </a:lnSpc>
              <a:buFontTx/>
              <a:buChar char="-"/>
            </a:pP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Cận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lâm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sàng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thiếu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nhẹ</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tốc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độ</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lắng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protein </a:t>
            </a:r>
            <a:r>
              <a:rPr lang="en-US" sz="2000" dirty="0" err="1" smtClean="0">
                <a:latin typeface="Calibri" pitchFamily="34" charset="0"/>
                <a:cs typeface="Calibri" pitchFamily="34" charset="0"/>
              </a:rPr>
              <a:t>niệu</a:t>
            </a:r>
            <a:r>
              <a:rPr lang="en-US" sz="2000" dirty="0" smtClean="0">
                <a:latin typeface="Calibri" pitchFamily="34" charset="0"/>
                <a:cs typeface="Calibri" pitchFamily="34" charset="0"/>
              </a:rPr>
              <a:t> 2-3g/24h, </a:t>
            </a:r>
            <a:r>
              <a:rPr lang="en-US" sz="2000" dirty="0" err="1" smtClean="0">
                <a:latin typeface="Calibri" pitchFamily="34" charset="0"/>
                <a:cs typeface="Calibri" pitchFamily="34" charset="0"/>
              </a:rPr>
              <a:t>ure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creatinin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nhẹ</a:t>
            </a:r>
            <a:r>
              <a:rPr lang="en-US" sz="2000" dirty="0" smtClean="0">
                <a:latin typeface="Calibri" pitchFamily="34" charset="0"/>
                <a:cs typeface="Calibri" pitchFamily="34" charset="0"/>
              </a:rPr>
              <a:t> ( </a:t>
            </a:r>
            <a:r>
              <a:rPr lang="en-US" sz="2000" dirty="0" err="1" smtClean="0">
                <a:latin typeface="Calibri" pitchFamily="34" charset="0"/>
                <a:cs typeface="Calibri" pitchFamily="34" charset="0"/>
              </a:rPr>
              <a:t>nếu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nhiều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một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chỉ</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dẫn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xấu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bổ</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giảm</a:t>
            </a:r>
            <a:r>
              <a:rPr lang="en-US" sz="2000" dirty="0" smtClean="0">
                <a:latin typeface="Calibri" pitchFamily="34" charset="0"/>
                <a:cs typeface="Calibri" pitchFamily="34" charset="0"/>
              </a:rPr>
              <a:t>,…</a:t>
            </a:r>
          </a:p>
          <a:p>
            <a:pPr>
              <a:lnSpc>
                <a:spcPct val="150000"/>
              </a:lnSpc>
            </a:pPr>
            <a:r>
              <a:rPr lang="en-US" sz="2400" b="1" dirty="0" smtClean="0">
                <a:latin typeface="Calibri" pitchFamily="34" charset="0"/>
                <a:cs typeface="Calibri" pitchFamily="34" charset="0"/>
              </a:rPr>
              <a:t>2. </a:t>
            </a:r>
            <a:r>
              <a:rPr lang="en-US" sz="2400" b="1" dirty="0" err="1" smtClean="0">
                <a:latin typeface="Calibri" pitchFamily="34" charset="0"/>
                <a:cs typeface="Calibri" pitchFamily="34" charset="0"/>
              </a:rPr>
              <a:t>Trong</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viêm</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cầu</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thận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không</a:t>
            </a:r>
            <a:r>
              <a:rPr lang="en-US" sz="2400" b="1" dirty="0" smtClean="0">
                <a:latin typeface="Calibri" pitchFamily="34" charset="0"/>
                <a:cs typeface="Calibri" pitchFamily="34" charset="0"/>
              </a:rPr>
              <a:t> do </a:t>
            </a:r>
            <a:r>
              <a:rPr lang="en-US" sz="2400" b="1" dirty="0" err="1" smtClean="0">
                <a:latin typeface="Calibri" pitchFamily="34" charset="0"/>
                <a:cs typeface="Calibri" pitchFamily="34" charset="0"/>
              </a:rPr>
              <a:t>nhiễm</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khuẩn</a:t>
            </a:r>
            <a:endParaRPr lang="en-US" sz="2400" b="1" dirty="0" smtClean="0">
              <a:latin typeface="Calibri" pitchFamily="34" charset="0"/>
              <a:cs typeface="Calibri" pitchFamily="34" charset="0"/>
            </a:endParaRPr>
          </a:p>
          <a:p>
            <a:pPr>
              <a:lnSpc>
                <a:spcPct val="150000"/>
              </a:lnSpc>
              <a:buFontTx/>
              <a:buChar char="-"/>
            </a:pPr>
            <a:r>
              <a:rPr lang="en-US" sz="2000" dirty="0" smtClean="0">
                <a:latin typeface="Calibri" pitchFamily="34" charset="0"/>
                <a:cs typeface="Calibri" pitchFamily="34" charset="0"/>
              </a:rPr>
              <a:t>  70% </a:t>
            </a:r>
            <a:r>
              <a:rPr lang="en-US" sz="2000" dirty="0" err="1" smtClean="0">
                <a:latin typeface="Calibri" pitchFamily="34" charset="0"/>
                <a:cs typeface="Calibri" pitchFamily="34" charset="0"/>
              </a:rPr>
              <a:t>luput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VCT </a:t>
            </a:r>
            <a:r>
              <a:rPr lang="en-US" sz="2000" dirty="0" err="1" smtClean="0">
                <a:latin typeface="Calibri" pitchFamily="34" charset="0"/>
                <a:cs typeface="Calibri" pitchFamily="34" charset="0"/>
              </a:rPr>
              <a:t>cấp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biểu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hiện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dưới</a:t>
            </a:r>
            <a:r>
              <a:rPr lang="en-US" sz="2000" dirty="0" smtClean="0">
                <a:latin typeface="Calibri" pitchFamily="34" charset="0"/>
                <a:cs typeface="Calibri" pitchFamily="34" charset="0"/>
              </a:rPr>
              <a:t> 2 </a:t>
            </a:r>
            <a:r>
              <a:rPr lang="en-US" sz="2000" dirty="0" err="1" smtClean="0">
                <a:latin typeface="Calibri" pitchFamily="34" charset="0"/>
                <a:cs typeface="Calibri" pitchFamily="34" charset="0"/>
              </a:rPr>
              <a:t>dạng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nhẹ</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và</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nặng</a:t>
            </a:r>
            <a:endParaRPr lang="en-US" sz="2000" dirty="0" smtClean="0">
              <a:latin typeface="Calibri" pitchFamily="34" charset="0"/>
              <a:cs typeface="Calibri" pitchFamily="34" charset="0"/>
            </a:endParaRPr>
          </a:p>
          <a:p>
            <a:pPr>
              <a:lnSpc>
                <a:spcPct val="150000"/>
              </a:lnSpc>
              <a:buFontTx/>
              <a:buChar char="-"/>
            </a:pPr>
            <a:r>
              <a:rPr lang="en-US" sz="2000" dirty="0">
                <a:latin typeface="Calibri" pitchFamily="34" charset="0"/>
                <a:cs typeface="Calibri" pitchFamily="34" charset="0"/>
              </a:rPr>
              <a:t> </a:t>
            </a:r>
            <a:r>
              <a:rPr lang="en-US" sz="2000" dirty="0" smtClean="0">
                <a:latin typeface="Calibri" pitchFamily="34" charset="0"/>
                <a:cs typeface="Calibri" pitchFamily="34" charset="0"/>
              </a:rPr>
              <a:t> 30%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VCT </a:t>
            </a:r>
            <a:r>
              <a:rPr lang="en-US" sz="2000" dirty="0" err="1" smtClean="0">
                <a:latin typeface="Calibri" pitchFamily="34" charset="0"/>
                <a:cs typeface="Calibri" pitchFamily="34" charset="0"/>
              </a:rPr>
              <a:t>cấp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biểu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hiện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với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đái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máu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và</a:t>
            </a:r>
            <a:r>
              <a:rPr lang="en-US" sz="2000" dirty="0" smtClean="0">
                <a:latin typeface="Calibri" pitchFamily="34" charset="0"/>
                <a:cs typeface="Calibri" pitchFamily="34" charset="0"/>
              </a:rPr>
              <a:t> protein </a:t>
            </a:r>
            <a:r>
              <a:rPr lang="en-US" sz="2000" dirty="0" err="1" smtClean="0">
                <a:latin typeface="Calibri" pitchFamily="34" charset="0"/>
                <a:cs typeface="Calibri" pitchFamily="34" charset="0"/>
              </a:rPr>
              <a:t>niệu</a:t>
            </a:r>
            <a:r>
              <a:rPr lang="en-US" sz="2000" dirty="0" smtClean="0">
                <a:latin typeface="Calibri" pitchFamily="34" charset="0"/>
                <a:cs typeface="Calibri" pitchFamily="34" charset="0"/>
              </a:rPr>
              <a:t>.</a:t>
            </a:r>
          </a:p>
          <a:p>
            <a:endParaRPr lang="en-US" sz="2000" cap="all" dirty="0" smtClean="0"/>
          </a:p>
          <a:p>
            <a:endParaRPr lang="en-US" sz="2000" dirty="0" smtClean="0"/>
          </a:p>
          <a:p>
            <a:endParaRPr lang="en-US" sz="2000" dirty="0" smtClean="0"/>
          </a:p>
          <a:p>
            <a:endParaRPr lang="en-US" dirty="0"/>
          </a:p>
        </p:txBody>
      </p:sp>
      <p:pic>
        <p:nvPicPr>
          <p:cNvPr id="5" name="Picture 4" descr="LUPUT.jpg"/>
          <p:cNvPicPr>
            <a:picLocks noChangeAspect="1"/>
          </p:cNvPicPr>
          <p:nvPr/>
        </p:nvPicPr>
        <p:blipFill>
          <a:blip r:embed="rId2"/>
          <a:stretch>
            <a:fillRect/>
          </a:stretch>
        </p:blipFill>
        <p:spPr>
          <a:xfrm>
            <a:off x="6400801" y="4495800"/>
            <a:ext cx="2743200" cy="2162175"/>
          </a:xfrm>
          <a:prstGeom prst="rect">
            <a:avLst/>
          </a:prstGeom>
        </p:spPr>
      </p:pic>
      <p:pic>
        <p:nvPicPr>
          <p:cNvPr id="6" name="Picture 5" descr="phu.jpg"/>
          <p:cNvPicPr>
            <a:picLocks noChangeAspect="1"/>
          </p:cNvPicPr>
          <p:nvPr/>
        </p:nvPicPr>
        <p:blipFill>
          <a:blip r:embed="rId3"/>
          <a:stretch>
            <a:fillRect/>
          </a:stretch>
        </p:blipFill>
        <p:spPr>
          <a:xfrm>
            <a:off x="4800600" y="0"/>
            <a:ext cx="2124075" cy="1752600"/>
          </a:xfrm>
          <a:prstGeom prst="rect">
            <a:avLst/>
          </a:prstGeom>
        </p:spPr>
      </p:pic>
      <p:pic>
        <p:nvPicPr>
          <p:cNvPr id="7" name="Picture 6" descr="xnnt.jpg"/>
          <p:cNvPicPr>
            <a:picLocks noChangeAspect="1"/>
          </p:cNvPicPr>
          <p:nvPr/>
        </p:nvPicPr>
        <p:blipFill>
          <a:blip r:embed="rId4"/>
          <a:stretch>
            <a:fillRect/>
          </a:stretch>
        </p:blipFill>
        <p:spPr>
          <a:xfrm>
            <a:off x="7010400" y="1"/>
            <a:ext cx="2057400" cy="1752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1"/>
            <a:ext cx="8991600" cy="5078313"/>
          </a:xfrm>
          <a:prstGeom prst="rect">
            <a:avLst/>
          </a:prstGeom>
          <a:noFill/>
        </p:spPr>
        <p:txBody>
          <a:bodyPr wrap="square" rtlCol="0">
            <a:spAutoFit/>
          </a:bodyPr>
          <a:lstStyle/>
          <a:p>
            <a:pPr>
              <a:lnSpc>
                <a:spcPct val="150000"/>
              </a:lnSpc>
            </a:pPr>
            <a:r>
              <a:rPr lang="en-US" sz="2000" dirty="0" smtClean="0">
                <a:latin typeface="Calibri" pitchFamily="34" charset="0"/>
                <a:cs typeface="Calibri" pitchFamily="34" charset="0"/>
              </a:rPr>
              <a:t>- </a:t>
            </a:r>
            <a:r>
              <a:rPr lang="en-US" sz="2400" b="1" dirty="0" err="1" smtClean="0">
                <a:latin typeface="Calibri" pitchFamily="34" charset="0"/>
                <a:cs typeface="Calibri" pitchFamily="34" charset="0"/>
              </a:rPr>
              <a:t>Tiến</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triển</a:t>
            </a:r>
            <a:r>
              <a:rPr lang="en-US" sz="2400" b="1" dirty="0" smtClean="0">
                <a:latin typeface="Calibri" pitchFamily="34" charset="0"/>
                <a:cs typeface="Calibri" pitchFamily="34" charset="0"/>
              </a:rPr>
              <a:t>:</a:t>
            </a:r>
          </a:p>
          <a:p>
            <a:pPr>
              <a:lnSpc>
                <a:spcPct val="150000"/>
              </a:lnSpc>
            </a:pPr>
            <a:r>
              <a:rPr lang="en-US" sz="2400" b="1" dirty="0" smtClean="0">
                <a:latin typeface="Calibri" pitchFamily="34" charset="0"/>
                <a:cs typeface="Calibri" pitchFamily="34" charset="0"/>
              </a:rPr>
              <a:t>+  </a:t>
            </a:r>
            <a:r>
              <a:rPr lang="vi-VN" sz="2400" b="1" dirty="0" smtClean="0">
                <a:latin typeface="Calibri" pitchFamily="34" charset="0"/>
                <a:cs typeface="Calibri" pitchFamily="34" charset="0"/>
              </a:rPr>
              <a:t>Hồi phục hoàn toàn</a:t>
            </a:r>
            <a:r>
              <a:rPr lang="vi-VN" sz="2000" b="1" dirty="0" smtClean="0">
                <a:latin typeface="Calibri" pitchFamily="34" charset="0"/>
                <a:cs typeface="Calibri" pitchFamily="34" charset="0"/>
              </a:rPr>
              <a:t>:</a:t>
            </a:r>
            <a:r>
              <a:rPr lang="en-US" sz="2000" b="1" dirty="0" smtClean="0">
                <a:latin typeface="Calibri" pitchFamily="34" charset="0"/>
                <a:cs typeface="Calibri" pitchFamily="34" charset="0"/>
              </a:rPr>
              <a:t> </a:t>
            </a:r>
            <a:r>
              <a:rPr lang="vi-VN" sz="2000" dirty="0" smtClean="0">
                <a:latin typeface="Calibri" pitchFamily="34" charset="0"/>
                <a:cs typeface="Calibri" pitchFamily="34" charset="0"/>
              </a:rPr>
              <a:t>Tuy lâm sàng biểu hiện trầm trọng nhưng đại bộ phận bệnh nhân hồi phục hoàn toàn</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hết các triệu chứng lâm sàng, protein niệu (-); tỷ lệ hồi phục đạt tới 95%.</a:t>
            </a:r>
          </a:p>
          <a:p>
            <a:pPr>
              <a:lnSpc>
                <a:spcPct val="150000"/>
              </a:lnSpc>
            </a:pPr>
            <a:r>
              <a:rPr lang="en-US" sz="2400" b="1" dirty="0" smtClean="0">
                <a:latin typeface="Calibri" pitchFamily="34" charset="0"/>
                <a:cs typeface="Calibri" pitchFamily="34" charset="0"/>
              </a:rPr>
              <a:t>+ </a:t>
            </a:r>
            <a:r>
              <a:rPr lang="vi-VN" sz="2400" b="1" dirty="0" smtClean="0">
                <a:latin typeface="Calibri" pitchFamily="34" charset="0"/>
                <a:cs typeface="Calibri" pitchFamily="34" charset="0"/>
              </a:rPr>
              <a:t>Tử vong</a:t>
            </a:r>
            <a:r>
              <a:rPr lang="vi-VN" sz="2000" b="1" dirty="0" smtClean="0">
                <a:latin typeface="Calibri" pitchFamily="34" charset="0"/>
                <a:cs typeface="Calibri" pitchFamily="34" charset="0"/>
              </a:rPr>
              <a:t>:</a:t>
            </a:r>
            <a:r>
              <a:rPr lang="vi-VN" sz="2000" dirty="0" smtClean="0">
                <a:latin typeface="Calibri" pitchFamily="34" charset="0"/>
                <a:cs typeface="Calibri" pitchFamily="34" charset="0"/>
              </a:rPr>
              <a:t> nguyên nhân</a:t>
            </a:r>
            <a:r>
              <a:rPr lang="en-US" sz="2000" dirty="0" smtClean="0">
                <a:latin typeface="Calibri" pitchFamily="34" charset="0"/>
                <a:cs typeface="Calibri" pitchFamily="34" charset="0"/>
              </a:rPr>
              <a:t> do t</a:t>
            </a:r>
            <a:r>
              <a:rPr lang="vi-VN" sz="2000" dirty="0" smtClean="0">
                <a:latin typeface="Calibri" pitchFamily="34" charset="0"/>
                <a:cs typeface="Calibri" pitchFamily="34" charset="0"/>
              </a:rPr>
              <a:t>ăng</a:t>
            </a:r>
            <a:r>
              <a:rPr lang="en-US" sz="2000" dirty="0" smtClean="0">
                <a:latin typeface="Calibri" pitchFamily="34" charset="0"/>
                <a:cs typeface="Calibri" pitchFamily="34" charset="0"/>
              </a:rPr>
              <a:t> HA</a:t>
            </a:r>
            <a:r>
              <a:rPr lang="vi-VN" sz="2000" dirty="0" smtClean="0">
                <a:latin typeface="Calibri" pitchFamily="34" charset="0"/>
                <a:cs typeface="Calibri" pitchFamily="34" charset="0"/>
              </a:rPr>
              <a:t> dẫn đến co giật, hôn mê rồi tử vong</a:t>
            </a:r>
            <a:r>
              <a:rPr lang="en-US" sz="2000" dirty="0" smtClean="0">
                <a:latin typeface="Calibri" pitchFamily="34" charset="0"/>
                <a:cs typeface="Calibri" pitchFamily="34" charset="0"/>
              </a:rPr>
              <a:t>, </a:t>
            </a:r>
            <a:endParaRPr lang="vi-VN" sz="2000" dirty="0" smtClean="0">
              <a:latin typeface="Calibri" pitchFamily="34" charset="0"/>
              <a:cs typeface="Calibri" pitchFamily="34" charset="0"/>
            </a:endParaRPr>
          </a:p>
          <a:p>
            <a:pPr>
              <a:lnSpc>
                <a:spcPct val="150000"/>
              </a:lnSpc>
            </a:pPr>
            <a:r>
              <a:rPr lang="en-US" sz="2000" dirty="0" err="1" smtClean="0">
                <a:latin typeface="Calibri" pitchFamily="34" charset="0"/>
                <a:cs typeface="Calibri" pitchFamily="34" charset="0"/>
              </a:rPr>
              <a:t>suy</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tim cấp tín</a:t>
            </a:r>
            <a:r>
              <a:rPr lang="en-US" sz="2000" dirty="0" smtClean="0">
                <a:latin typeface="Calibri" pitchFamily="34" charset="0"/>
                <a:cs typeface="Calibri" pitchFamily="34" charset="0"/>
              </a:rPr>
              <a:t>, p</a:t>
            </a:r>
            <a:r>
              <a:rPr lang="vi-VN" sz="2000" dirty="0" smtClean="0">
                <a:latin typeface="Calibri" pitchFamily="34" charset="0"/>
                <a:cs typeface="Calibri" pitchFamily="34" charset="0"/>
              </a:rPr>
              <a:t>hù phổi cấp</a:t>
            </a:r>
            <a:r>
              <a:rPr lang="en-US" sz="2000" dirty="0" smtClean="0">
                <a:latin typeface="Calibri" pitchFamily="34" charset="0"/>
                <a:cs typeface="Calibri" pitchFamily="34" charset="0"/>
              </a:rPr>
              <a:t>, STCT</a:t>
            </a:r>
            <a:r>
              <a:rPr lang="vi-VN" sz="2000" dirty="0" smtClean="0">
                <a:latin typeface="Calibri" pitchFamily="34" charset="0"/>
                <a:cs typeface="Calibri" pitchFamily="34" charset="0"/>
              </a:rPr>
              <a:t> không được cấp cứu kịp thời, do nhiễm toan chuyển hoá</a:t>
            </a:r>
            <a:r>
              <a:rPr lang="en-US" sz="2000" dirty="0" smtClean="0">
                <a:latin typeface="Calibri" pitchFamily="34" charset="0"/>
                <a:cs typeface="Calibri" pitchFamily="34" charset="0"/>
              </a:rPr>
              <a:t>, t</a:t>
            </a:r>
            <a:r>
              <a:rPr lang="vi-VN" sz="2000" dirty="0" smtClean="0">
                <a:latin typeface="Calibri" pitchFamily="34" charset="0"/>
                <a:cs typeface="Calibri" pitchFamily="34" charset="0"/>
              </a:rPr>
              <a:t>ăng kali máu, ngừng tim đột ngột.</a:t>
            </a:r>
            <a:endParaRPr lang="en-US" sz="2000" dirty="0" smtClean="0">
              <a:latin typeface="Calibri" pitchFamily="34" charset="0"/>
              <a:cs typeface="Calibri" pitchFamily="34" charset="0"/>
            </a:endParaRPr>
          </a:p>
          <a:p>
            <a:pPr>
              <a:lnSpc>
                <a:spcPct val="150000"/>
              </a:lnSpc>
            </a:pPr>
            <a:endParaRPr lang="en-US" sz="2000" dirty="0" smtClean="0"/>
          </a:p>
          <a:p>
            <a:pPr>
              <a:lnSpc>
                <a:spcPct val="150000"/>
              </a:lnSpc>
            </a:pPr>
            <a:endParaRPr lang="vi-VN" sz="2000" dirty="0" smtClean="0"/>
          </a:p>
          <a:p>
            <a:endParaRPr lang="en-US" dirty="0" smtClean="0"/>
          </a:p>
          <a:p>
            <a:endParaRPr lang="en-US" dirty="0"/>
          </a:p>
        </p:txBody>
      </p:sp>
      <p:sp>
        <p:nvSpPr>
          <p:cNvPr id="5" name="TextBox 4"/>
          <p:cNvSpPr txBox="1"/>
          <p:nvPr/>
        </p:nvSpPr>
        <p:spPr>
          <a:xfrm>
            <a:off x="152400" y="3755410"/>
            <a:ext cx="8839200" cy="2492990"/>
          </a:xfrm>
          <a:prstGeom prst="rect">
            <a:avLst/>
          </a:prstGeom>
          <a:noFill/>
        </p:spPr>
        <p:txBody>
          <a:bodyPr wrap="square" rtlCol="0">
            <a:spAutoFit/>
          </a:bodyPr>
          <a:lstStyle/>
          <a:p>
            <a:pPr>
              <a:lnSpc>
                <a:spcPct val="150000"/>
              </a:lnSpc>
            </a:pPr>
            <a:r>
              <a:rPr lang="en-US" sz="2400" b="1" dirty="0" smtClean="0">
                <a:latin typeface="Calibri" pitchFamily="34" charset="0"/>
                <a:cs typeface="Calibri" pitchFamily="34" charset="0"/>
              </a:rPr>
              <a:t>+</a:t>
            </a:r>
            <a:r>
              <a:rPr lang="en-US" sz="2400" dirty="0" smtClean="0">
                <a:latin typeface="Calibri" pitchFamily="34" charset="0"/>
                <a:cs typeface="Calibri" pitchFamily="34" charset="0"/>
              </a:rPr>
              <a:t> </a:t>
            </a:r>
            <a:r>
              <a:rPr lang="vi-VN" sz="2400" b="1" dirty="0" smtClean="0">
                <a:latin typeface="Calibri" pitchFamily="34" charset="0"/>
                <a:cs typeface="Calibri" pitchFamily="34" charset="0"/>
              </a:rPr>
              <a:t>Tiến triển mạn tính</a:t>
            </a:r>
            <a:r>
              <a:rPr lang="vi-VN" sz="2000" b="1" dirty="0" smtClean="0">
                <a:latin typeface="Calibri" pitchFamily="34" charset="0"/>
                <a:cs typeface="Calibri" pitchFamily="34" charset="0"/>
              </a:rPr>
              <a:t>:</a:t>
            </a:r>
            <a:r>
              <a:rPr lang="en-US" sz="2000" b="1" dirty="0" smtClean="0">
                <a:latin typeface="Calibri" pitchFamily="34" charset="0"/>
                <a:cs typeface="Calibri" pitchFamily="34" charset="0"/>
              </a:rPr>
              <a:t> </a:t>
            </a:r>
            <a:r>
              <a:rPr lang="vi-VN" sz="2000" dirty="0" smtClean="0">
                <a:latin typeface="Calibri" pitchFamily="34" charset="0"/>
                <a:cs typeface="Calibri" pitchFamily="34" charset="0"/>
              </a:rPr>
              <a:t>Protein niệu kéo dài trên 6 tháng, bệnh không còn khả năng tự hồi phục, </a:t>
            </a:r>
            <a:r>
              <a:rPr lang="en-US" sz="2000" dirty="0" smtClean="0">
                <a:latin typeface="Calibri" pitchFamily="34" charset="0"/>
                <a:cs typeface="Calibri" pitchFamily="34" charset="0"/>
              </a:rPr>
              <a:t>VCTC</a:t>
            </a:r>
            <a:r>
              <a:rPr lang="vi-VN" sz="2000" dirty="0" smtClean="0">
                <a:latin typeface="Calibri" pitchFamily="34" charset="0"/>
                <a:cs typeface="Calibri" pitchFamily="34" charset="0"/>
              </a:rPr>
              <a:t> trở thành </a:t>
            </a:r>
            <a:r>
              <a:rPr lang="en-US" sz="2000" dirty="0" smtClean="0">
                <a:latin typeface="Calibri" pitchFamily="34" charset="0"/>
                <a:cs typeface="Calibri" pitchFamily="34" charset="0"/>
              </a:rPr>
              <a:t>VCTMT</a:t>
            </a:r>
            <a:r>
              <a:rPr lang="vi-VN" sz="2000" dirty="0" smtClean="0">
                <a:latin typeface="Calibri" pitchFamily="34" charset="0"/>
                <a:cs typeface="Calibri" pitchFamily="34" charset="0"/>
              </a:rPr>
              <a:t> với các hình thái lâm sàng sau:</a:t>
            </a:r>
          </a:p>
          <a:p>
            <a:pPr>
              <a:lnSpc>
                <a:spcPct val="150000"/>
              </a:lnSpc>
            </a:pPr>
            <a:r>
              <a:rPr lang="en-US" sz="2000" dirty="0" smtClean="0">
                <a:latin typeface="Calibri" pitchFamily="34" charset="0"/>
                <a:cs typeface="Calibri" pitchFamily="34" charset="0"/>
              </a:rPr>
              <a:t>- VCTMT</a:t>
            </a:r>
            <a:r>
              <a:rPr lang="vi-VN" sz="2000" dirty="0" smtClean="0">
                <a:latin typeface="Calibri" pitchFamily="34" charset="0"/>
                <a:cs typeface="Calibri" pitchFamily="34" charset="0"/>
              </a:rPr>
              <a:t> tiềm tàng: protein niệu và hồng cầu niệu không có t</a:t>
            </a:r>
            <a:r>
              <a:rPr lang="en-US" sz="2000" dirty="0" smtClean="0">
                <a:latin typeface="Calibri" pitchFamily="34" charset="0"/>
                <a:cs typeface="Calibri" pitchFamily="34" charset="0"/>
              </a:rPr>
              <a:t>/C</a:t>
            </a:r>
            <a:r>
              <a:rPr lang="vi-VN" sz="2000" dirty="0" smtClean="0">
                <a:latin typeface="Calibri" pitchFamily="34" charset="0"/>
                <a:cs typeface="Calibri" pitchFamily="34" charset="0"/>
              </a:rPr>
              <a:t> lâm sàng.</a:t>
            </a:r>
          </a:p>
          <a:p>
            <a:pPr>
              <a:lnSpc>
                <a:spcPct val="150000"/>
              </a:lnSpc>
            </a:pPr>
            <a:r>
              <a:rPr lang="en-US" sz="2000" dirty="0" smtClean="0">
                <a:latin typeface="Calibri" pitchFamily="34" charset="0"/>
                <a:cs typeface="Calibri" pitchFamily="34" charset="0"/>
              </a:rPr>
              <a:t>- VCTM</a:t>
            </a:r>
            <a:r>
              <a:rPr lang="vi-VN" sz="2000" dirty="0" smtClean="0">
                <a:latin typeface="Calibri" pitchFamily="34" charset="0"/>
                <a:cs typeface="Calibri" pitchFamily="34" charset="0"/>
              </a:rPr>
              <a:t> với biểu hiện</a:t>
            </a:r>
            <a:r>
              <a:rPr lang="en-US" sz="2000" dirty="0" smtClean="0">
                <a:latin typeface="Calibri" pitchFamily="34" charset="0"/>
                <a:cs typeface="Calibri" pitchFamily="34" charset="0"/>
              </a:rPr>
              <a:t>:</a:t>
            </a:r>
            <a:r>
              <a:rPr lang="vi-VN" sz="2000" dirty="0" smtClean="0">
                <a:latin typeface="Calibri" pitchFamily="34" charset="0"/>
                <a:cs typeface="Calibri" pitchFamily="34" charset="0"/>
              </a:rPr>
              <a:t> phù, protein niệu, hồng cầu niệu. Tiến triển thành từng đợt kéo dài trong nhiều năm.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3276282"/>
          </a:xfrm>
          <a:prstGeom prst="rect">
            <a:avLst/>
          </a:prstGeom>
          <a:noFill/>
        </p:spPr>
        <p:txBody>
          <a:bodyPr wrap="square" rtlCol="0">
            <a:spAutoFit/>
          </a:bodyPr>
          <a:lstStyle/>
          <a:p>
            <a:pPr>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Hội chứng thân hư: phù to, protein niệu, giảm protein máu và giảm albumin máu, tăng lipit máu.</a:t>
            </a:r>
          </a:p>
          <a:p>
            <a:pPr>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Viêm thân tiến triển nhanh hay còn gọi là viêm cầu thận tăng sinh ngoài mao mạch, viêm cầu thận bán cấp, viêm cầu thận ác tính. Bệnh tiến triển liên tục với những đợt </a:t>
            </a:r>
            <a:r>
              <a:rPr lang="en-US" sz="2000" dirty="0" smtClean="0">
                <a:latin typeface="Calibri" pitchFamily="34" charset="0"/>
                <a:cs typeface="Calibri" pitchFamily="34" charset="0"/>
              </a:rPr>
              <a:t>S</a:t>
            </a:r>
            <a:r>
              <a:rPr lang="vi-VN" sz="2000" dirty="0" smtClean="0">
                <a:latin typeface="Calibri" pitchFamily="34" charset="0"/>
                <a:cs typeface="Calibri" pitchFamily="34" charset="0"/>
              </a:rPr>
              <a:t>uy thận cấp tính, dần dần xuất hiện suy thận mạn tính không hồi phục: tăng urê máu, tăng creatinin máu tuần tiễn, tăng huyết áp, thiếu máu; bệnh nhân tử vong trong vòng 2 năm.</a:t>
            </a:r>
            <a:endParaRPr lang="vi-VN" sz="2000" dirty="0">
              <a:latin typeface="Calibri" pitchFamily="34" charset="0"/>
              <a:cs typeface="Calibri" pitchFamily="34" charset="0"/>
            </a:endParaRPr>
          </a:p>
        </p:txBody>
      </p:sp>
      <p:pic>
        <p:nvPicPr>
          <p:cNvPr id="5" name="Picture 4" descr="dien bien vctc.jpg"/>
          <p:cNvPicPr>
            <a:picLocks noChangeAspect="1"/>
          </p:cNvPicPr>
          <p:nvPr/>
        </p:nvPicPr>
        <p:blipFill>
          <a:blip r:embed="rId2"/>
          <a:stretch>
            <a:fillRect/>
          </a:stretch>
        </p:blipFill>
        <p:spPr>
          <a:xfrm>
            <a:off x="1447800" y="3276600"/>
            <a:ext cx="6324600" cy="2667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4801314"/>
          </a:xfrm>
          <a:prstGeom prst="rect">
            <a:avLst/>
          </a:prstGeom>
          <a:noFill/>
        </p:spPr>
        <p:txBody>
          <a:bodyPr wrap="square" rtlCol="0">
            <a:spAutoFit/>
          </a:bodyPr>
          <a:lstStyle/>
          <a:p>
            <a:pPr>
              <a:lnSpc>
                <a:spcPct val="150000"/>
              </a:lnSpc>
            </a:pPr>
            <a:r>
              <a:rPr lang="en-US" sz="2400" b="1" dirty="0" smtClean="0">
                <a:latin typeface="Calibri" pitchFamily="34" charset="0"/>
                <a:cs typeface="Calibri" pitchFamily="34" charset="0"/>
              </a:rPr>
              <a:t>III. ĐIỀU TRỊ</a:t>
            </a:r>
          </a:p>
          <a:p>
            <a:pPr marL="457200" indent="-457200">
              <a:lnSpc>
                <a:spcPct val="150000"/>
              </a:lnSpc>
              <a:buAutoNum type="arabicPeriod"/>
            </a:pPr>
            <a:r>
              <a:rPr lang="en-US" sz="2400" b="1" dirty="0" err="1" smtClean="0">
                <a:latin typeface="Calibri" pitchFamily="34" charset="0"/>
                <a:cs typeface="Calibri" pitchFamily="34" charset="0"/>
              </a:rPr>
              <a:t>Điều</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trị</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bằng</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thuốc</a:t>
            </a:r>
            <a:endParaRPr lang="en-US" sz="2400" b="1" dirty="0" smtClean="0">
              <a:latin typeface="Calibri" pitchFamily="34" charset="0"/>
              <a:cs typeface="Calibri" pitchFamily="34" charset="0"/>
            </a:endParaRPr>
          </a:p>
          <a:p>
            <a:pPr fontAlgn="base">
              <a:lnSpc>
                <a:spcPct val="150000"/>
              </a:lnSpc>
            </a:pPr>
            <a:r>
              <a:rPr lang="en-US" sz="2000" dirty="0" smtClean="0">
                <a:latin typeface="Calibri" pitchFamily="34" charset="0"/>
                <a:cs typeface="Calibri" pitchFamily="34" charset="0"/>
              </a:rPr>
              <a:t>- </a:t>
            </a:r>
            <a:r>
              <a:rPr lang="vi-VN" sz="2000" dirty="0">
                <a:latin typeface="Calibri" pitchFamily="34" charset="0"/>
                <a:cs typeface="Calibri" pitchFamily="34" charset="0"/>
              </a:rPr>
              <a:t>Bệnh nhân thiểu và vô niệu có tăng urê, creatinine máu: lượng nước vào 500-600ml/ngày, muối 2g/ngày, Prôtide 20g/ngày.</a:t>
            </a:r>
          </a:p>
          <a:p>
            <a:pPr fontAlgn="base">
              <a:lnSpc>
                <a:spcPct val="150000"/>
              </a:lnSpc>
            </a:pPr>
            <a:r>
              <a:rPr lang="vi-VN" sz="2000" dirty="0">
                <a:latin typeface="Calibri" pitchFamily="34" charset="0"/>
                <a:cs typeface="Calibri" pitchFamily="34" charset="0"/>
              </a:rPr>
              <a:t>Bệnh thiểu và vô niệu có phù tăng huyết áp, urê, creatinine máu không tăng: muối 0,5 - 1g/ngày, Prôtide 40g/ngày.</a:t>
            </a:r>
          </a:p>
          <a:p>
            <a:pPr fontAlgn="base">
              <a:lnSpc>
                <a:spcPct val="150000"/>
              </a:lnSpc>
            </a:pPr>
            <a:r>
              <a:rPr lang="vi-VN" sz="2000" dirty="0">
                <a:latin typeface="Calibri" pitchFamily="34" charset="0"/>
                <a:cs typeface="Calibri" pitchFamily="34" charset="0"/>
              </a:rPr>
              <a:t>Nghỉ ngơi tuyệt đối từ 3 tuần đến 1 tháng cho đến khi hết triệu chứng. Sau đó trở lại hoạt động từ từ ngay khi còn protein niệu và đái máu vi thể thường từ 6 tuần đến 2 tháng.</a:t>
            </a:r>
          </a:p>
          <a:p>
            <a:pPr marL="457200" indent="-457200"/>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8848220</TotalTime>
  <Words>1158</Words>
  <Application>Microsoft Office PowerPoint</Application>
  <PresentationFormat>On-screen Show (4:3)</PresentationFormat>
  <Paragraphs>92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30</cp:revision>
  <dcterms:created xsi:type="dcterms:W3CDTF">2017-02-22T01:14:37Z</dcterms:created>
  <dcterms:modified xsi:type="dcterms:W3CDTF">2017-02-25T22:53:54Z</dcterms:modified>
</cp:coreProperties>
</file>