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17F67-0C9F-4EE9-BBAD-D64B3D4DD8C4}" type="datetimeFigureOut">
              <a:rPr lang="en-US" smtClean="0"/>
              <a:pPr/>
              <a:t>09/28/2008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290EC-D658-4387-B0D1-A6F6E71BD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290EC-D658-4387-B0D1-A6F6E71BD0F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290EC-D658-4387-B0D1-A6F6E71BD0F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290EC-D658-4387-B0D1-A6F6E71BD0F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290EC-D658-4387-B0D1-A6F6E71BD0F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F524-1D68-4E32-B71C-119643A2A144}" type="datetimeFigureOut">
              <a:rPr lang="en-US" smtClean="0"/>
              <a:pPr/>
              <a:t>09/28/2008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1849-DEA7-45E4-9B7E-7D37395F9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F524-1D68-4E32-B71C-119643A2A144}" type="datetimeFigureOut">
              <a:rPr lang="en-US" smtClean="0"/>
              <a:pPr/>
              <a:t>09/28/2008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1849-DEA7-45E4-9B7E-7D37395F9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F524-1D68-4E32-B71C-119643A2A144}" type="datetimeFigureOut">
              <a:rPr lang="en-US" smtClean="0"/>
              <a:pPr/>
              <a:t>09/28/2008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1849-DEA7-45E4-9B7E-7D37395F9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F524-1D68-4E32-B71C-119643A2A144}" type="datetimeFigureOut">
              <a:rPr lang="en-US" smtClean="0"/>
              <a:pPr/>
              <a:t>09/28/2008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1849-DEA7-45E4-9B7E-7D37395F9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F524-1D68-4E32-B71C-119643A2A144}" type="datetimeFigureOut">
              <a:rPr lang="en-US" smtClean="0"/>
              <a:pPr/>
              <a:t>09/28/2008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1849-DEA7-45E4-9B7E-7D37395F9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F524-1D68-4E32-B71C-119643A2A144}" type="datetimeFigureOut">
              <a:rPr lang="en-US" smtClean="0"/>
              <a:pPr/>
              <a:t>09/28/2008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1849-DEA7-45E4-9B7E-7D37395F9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F524-1D68-4E32-B71C-119643A2A144}" type="datetimeFigureOut">
              <a:rPr lang="en-US" smtClean="0"/>
              <a:pPr/>
              <a:t>09/28/2008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1849-DEA7-45E4-9B7E-7D37395F9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F524-1D68-4E32-B71C-119643A2A144}" type="datetimeFigureOut">
              <a:rPr lang="en-US" smtClean="0"/>
              <a:pPr/>
              <a:t>09/28/2008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1849-DEA7-45E4-9B7E-7D37395F9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F524-1D68-4E32-B71C-119643A2A144}" type="datetimeFigureOut">
              <a:rPr lang="en-US" smtClean="0"/>
              <a:pPr/>
              <a:t>09/28/2008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1849-DEA7-45E4-9B7E-7D37395F9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F524-1D68-4E32-B71C-119643A2A144}" type="datetimeFigureOut">
              <a:rPr lang="en-US" smtClean="0"/>
              <a:pPr/>
              <a:t>09/28/2008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1849-DEA7-45E4-9B7E-7D37395F9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F524-1D68-4E32-B71C-119643A2A144}" type="datetimeFigureOut">
              <a:rPr lang="en-US" smtClean="0"/>
              <a:pPr/>
              <a:t>09/28/2008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1849-DEA7-45E4-9B7E-7D37395F9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0F524-1D68-4E32-B71C-119643A2A144}" type="datetimeFigureOut">
              <a:rPr lang="en-US" smtClean="0"/>
              <a:pPr/>
              <a:t>09/28/2008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C1849-DEA7-45E4-9B7E-7D37395F9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JH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9" name="TextBox 8"/>
          <p:cNvSpPr txBox="1"/>
          <p:nvPr/>
        </p:nvSpPr>
        <p:spPr>
          <a:xfrm>
            <a:off x="762000" y="12954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ĐẠI CƯƠNG BỆNH LÝ HỆ HÔ HẤP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3429000"/>
            <a:ext cx="419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Lớp</a:t>
            </a:r>
            <a:r>
              <a:rPr lang="en-US" sz="2400" b="1" dirty="0" smtClean="0"/>
              <a:t>:   PTH 350 H</a:t>
            </a:r>
          </a:p>
          <a:p>
            <a:r>
              <a:rPr lang="en-US" sz="2400" b="1" dirty="0" err="1" smtClean="0"/>
              <a:t>Nhóm</a:t>
            </a:r>
            <a:r>
              <a:rPr lang="en-US" sz="2400" b="1" dirty="0" smtClean="0"/>
              <a:t>: 18</a:t>
            </a:r>
          </a:p>
          <a:p>
            <a:r>
              <a:rPr lang="en-US" sz="2400" b="1" dirty="0" smtClean="0"/>
              <a:t>SVTH: </a:t>
            </a:r>
            <a:r>
              <a:rPr lang="en-US" sz="2400" b="1" dirty="0" err="1" smtClean="0"/>
              <a:t>Nguyễn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Văn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Đức</a:t>
            </a:r>
            <a:endParaRPr lang="en-US" sz="2400" b="1" dirty="0" smtClean="0"/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   </a:t>
            </a:r>
            <a:r>
              <a:rPr lang="en-US" sz="2400" b="1" dirty="0" err="1" smtClean="0"/>
              <a:t>Nguyễn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Hải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Dân</a:t>
            </a:r>
            <a:endParaRPr lang="en-US" sz="2400" b="1" dirty="0" smtClean="0"/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   </a:t>
            </a:r>
            <a:r>
              <a:rPr lang="en-US" sz="2400" b="1" dirty="0" err="1" smtClean="0"/>
              <a:t>Nguyễn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Thị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Nữ</a:t>
            </a:r>
            <a:endParaRPr lang="en-US" sz="2400" b="1" dirty="0" smtClean="0"/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   </a:t>
            </a:r>
            <a:r>
              <a:rPr lang="en-US" sz="2400" b="1" dirty="0" err="1" smtClean="0"/>
              <a:t>Lương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Thị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Trâm</a:t>
            </a:r>
            <a:endParaRPr lang="en-US" sz="2400" b="1" dirty="0" smtClean="0"/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   </a:t>
            </a:r>
            <a:r>
              <a:rPr lang="en-US" sz="2400" b="1" dirty="0" err="1" smtClean="0"/>
              <a:t>Nguyễn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Khoa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Thanh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Vy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nh 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52400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/>
              <a:t>5. </a:t>
            </a:r>
            <a:r>
              <a:rPr lang="en-US" sz="2000" b="1" dirty="0" err="1" smtClean="0"/>
              <a:t>Các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triệu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chứng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khác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thường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gặp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khi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mắc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bệnh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hô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hấp</a:t>
            </a:r>
            <a:endParaRPr lang="en-US" sz="2000" b="1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err="1" smtClean="0"/>
              <a:t>Triệu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</a:t>
            </a:r>
            <a:r>
              <a:rPr lang="en-US" dirty="0" err="1" smtClean="0"/>
              <a:t>toàn</a:t>
            </a:r>
            <a:r>
              <a:rPr lang="en-US" dirty="0" smtClean="0"/>
              <a:t> </a:t>
            </a:r>
            <a:r>
              <a:rPr lang="en-US" dirty="0" err="1" smtClean="0"/>
              <a:t>thân</a:t>
            </a:r>
            <a:r>
              <a:rPr lang="en-US" dirty="0" smtClean="0"/>
              <a:t>: </a:t>
            </a:r>
            <a:r>
              <a:rPr lang="en-US" dirty="0" err="1" smtClean="0"/>
              <a:t>sốt</a:t>
            </a:r>
            <a:r>
              <a:rPr lang="en-US" dirty="0" smtClean="0"/>
              <a:t>, </a:t>
            </a:r>
            <a:r>
              <a:rPr lang="en-US" dirty="0" err="1" smtClean="0"/>
              <a:t>mệt</a:t>
            </a:r>
            <a:r>
              <a:rPr lang="en-US" dirty="0" smtClean="0"/>
              <a:t> </a:t>
            </a:r>
            <a:r>
              <a:rPr lang="en-US" dirty="0" err="1" smtClean="0"/>
              <a:t>mỏi</a:t>
            </a:r>
            <a:r>
              <a:rPr lang="en-US" dirty="0" smtClean="0"/>
              <a:t>, </a:t>
            </a:r>
            <a:r>
              <a:rPr lang="en-US" dirty="0" err="1" smtClean="0"/>
              <a:t>đau</a:t>
            </a:r>
            <a:r>
              <a:rPr lang="en-US" dirty="0" smtClean="0"/>
              <a:t> </a:t>
            </a:r>
            <a:r>
              <a:rPr lang="en-US" dirty="0" err="1" smtClean="0"/>
              <a:t>nhức</a:t>
            </a:r>
            <a:r>
              <a:rPr lang="en-US" dirty="0" smtClean="0"/>
              <a:t> </a:t>
            </a:r>
            <a:r>
              <a:rPr lang="en-US" dirty="0" err="1" smtClean="0"/>
              <a:t>mình</a:t>
            </a:r>
            <a:r>
              <a:rPr lang="en-US" dirty="0" smtClean="0"/>
              <a:t> </a:t>
            </a:r>
            <a:r>
              <a:rPr lang="en-US" dirty="0" err="1" smtClean="0"/>
              <a:t>mẩy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chán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Triệu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</a:t>
            </a:r>
            <a:r>
              <a:rPr lang="en-US" dirty="0" err="1" smtClean="0"/>
              <a:t>tổn</a:t>
            </a:r>
            <a:r>
              <a:rPr lang="en-US" dirty="0" smtClean="0"/>
              <a:t> </a:t>
            </a:r>
            <a:r>
              <a:rPr lang="en-US" dirty="0" err="1" smtClean="0"/>
              <a:t>thương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r>
              <a:rPr lang="en-US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+ </a:t>
            </a:r>
            <a:r>
              <a:rPr lang="en-US" dirty="0" err="1" smtClean="0"/>
              <a:t>Tổn</a:t>
            </a:r>
            <a:r>
              <a:rPr lang="en-US" dirty="0" smtClean="0"/>
              <a:t> </a:t>
            </a:r>
            <a:r>
              <a:rPr lang="en-US" dirty="0" err="1" smtClean="0"/>
              <a:t>thương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: </a:t>
            </a:r>
            <a:r>
              <a:rPr lang="en-US" dirty="0" err="1" smtClean="0"/>
              <a:t>triệu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</a:t>
            </a:r>
            <a:r>
              <a:rPr lang="en-US" dirty="0" err="1" smtClean="0"/>
              <a:t>mũi</a:t>
            </a:r>
            <a:r>
              <a:rPr lang="en-US" dirty="0" smtClean="0"/>
              <a:t> ( </a:t>
            </a:r>
            <a:r>
              <a:rPr lang="en-US" dirty="0" err="1" smtClean="0"/>
              <a:t>hắt</a:t>
            </a:r>
            <a:r>
              <a:rPr lang="en-US" dirty="0" smtClean="0"/>
              <a:t> </a:t>
            </a:r>
            <a:r>
              <a:rPr lang="en-US" dirty="0" err="1" smtClean="0"/>
              <a:t>hơi</a:t>
            </a:r>
            <a:r>
              <a:rPr lang="en-US" dirty="0" smtClean="0"/>
              <a:t>, </a:t>
            </a:r>
            <a:r>
              <a:rPr lang="en-US" dirty="0" err="1" smtClean="0"/>
              <a:t>ngứa</a:t>
            </a:r>
            <a:r>
              <a:rPr lang="en-US" dirty="0" smtClean="0"/>
              <a:t> </a:t>
            </a:r>
            <a:r>
              <a:rPr lang="en-US" dirty="0" err="1" smtClean="0"/>
              <a:t>mũi</a:t>
            </a:r>
            <a:r>
              <a:rPr lang="en-US" dirty="0" smtClean="0"/>
              <a:t>, </a:t>
            </a:r>
            <a:r>
              <a:rPr lang="en-US" dirty="0" err="1" smtClean="0"/>
              <a:t>nghẹt</a:t>
            </a:r>
            <a:r>
              <a:rPr lang="en-US" dirty="0" smtClean="0"/>
              <a:t> </a:t>
            </a:r>
            <a:r>
              <a:rPr lang="en-US" dirty="0" err="1" smtClean="0"/>
              <a:t>mũi</a:t>
            </a:r>
            <a:r>
              <a:rPr lang="en-US" dirty="0" smtClean="0"/>
              <a:t>,…); </a:t>
            </a:r>
            <a:r>
              <a:rPr lang="en-US" dirty="0" err="1" smtClean="0"/>
              <a:t>triệu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</a:t>
            </a:r>
            <a:r>
              <a:rPr lang="en-US" dirty="0" err="1" smtClean="0"/>
              <a:t>xoang</a:t>
            </a:r>
            <a:r>
              <a:rPr lang="en-US" dirty="0" smtClean="0"/>
              <a:t> ( </a:t>
            </a:r>
            <a:r>
              <a:rPr lang="en-US" dirty="0" err="1" smtClean="0"/>
              <a:t>nhức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, </a:t>
            </a:r>
            <a:r>
              <a:rPr lang="en-US" dirty="0" err="1" smtClean="0"/>
              <a:t>đau</a:t>
            </a:r>
            <a:r>
              <a:rPr lang="en-US" dirty="0" smtClean="0"/>
              <a:t> </a:t>
            </a:r>
            <a:r>
              <a:rPr lang="en-US" dirty="0" err="1" smtClean="0"/>
              <a:t>răng</a:t>
            </a:r>
            <a:r>
              <a:rPr lang="en-US" dirty="0" smtClean="0"/>
              <a:t>, </a:t>
            </a:r>
            <a:r>
              <a:rPr lang="en-US" dirty="0" err="1" smtClean="0"/>
              <a:t>chảy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mũi</a:t>
            </a:r>
            <a:r>
              <a:rPr lang="en-US" dirty="0" smtClean="0"/>
              <a:t> </a:t>
            </a:r>
            <a:r>
              <a:rPr lang="en-US" dirty="0" err="1" smtClean="0"/>
              <a:t>mủ</a:t>
            </a:r>
            <a:r>
              <a:rPr lang="en-US" dirty="0" smtClean="0"/>
              <a:t>,…); </a:t>
            </a:r>
            <a:r>
              <a:rPr lang="en-US" dirty="0" err="1" smtClean="0"/>
              <a:t>triệu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</a:t>
            </a:r>
            <a:r>
              <a:rPr lang="en-US" dirty="0" err="1" smtClean="0"/>
              <a:t>hầu</a:t>
            </a:r>
            <a:r>
              <a:rPr lang="en-US" dirty="0" smtClean="0"/>
              <a:t> </a:t>
            </a:r>
            <a:r>
              <a:rPr lang="en-US" dirty="0" err="1" smtClean="0"/>
              <a:t>họng</a:t>
            </a:r>
            <a:r>
              <a:rPr lang="en-US" dirty="0" smtClean="0"/>
              <a:t> ( </a:t>
            </a:r>
            <a:r>
              <a:rPr lang="en-US" dirty="0" err="1" smtClean="0"/>
              <a:t>đau</a:t>
            </a:r>
            <a:r>
              <a:rPr lang="en-US" dirty="0" smtClean="0"/>
              <a:t> </a:t>
            </a:r>
            <a:r>
              <a:rPr lang="en-US" dirty="0" err="1" smtClean="0"/>
              <a:t>họng</a:t>
            </a:r>
            <a:r>
              <a:rPr lang="en-US" dirty="0" smtClean="0"/>
              <a:t>, </a:t>
            </a:r>
            <a:r>
              <a:rPr lang="en-US" dirty="0" err="1" smtClean="0"/>
              <a:t>rát</a:t>
            </a:r>
            <a:r>
              <a:rPr lang="en-US" dirty="0" smtClean="0"/>
              <a:t> </a:t>
            </a:r>
            <a:r>
              <a:rPr lang="en-US" dirty="0" err="1" smtClean="0"/>
              <a:t>họng</a:t>
            </a:r>
            <a:r>
              <a:rPr lang="en-US" dirty="0" smtClean="0"/>
              <a:t>, ho khan,…).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+ </a:t>
            </a:r>
            <a:r>
              <a:rPr lang="en-US" dirty="0" err="1" smtClean="0"/>
              <a:t>Tổn</a:t>
            </a:r>
            <a:r>
              <a:rPr lang="en-US" dirty="0" smtClean="0"/>
              <a:t> </a:t>
            </a:r>
            <a:r>
              <a:rPr lang="en-US" dirty="0" err="1" smtClean="0"/>
              <a:t>thương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r>
              <a:rPr lang="en-US" dirty="0" smtClean="0"/>
              <a:t> </a:t>
            </a:r>
            <a:r>
              <a:rPr lang="en-US" dirty="0" err="1" smtClean="0"/>
              <a:t>dưới</a:t>
            </a:r>
            <a:r>
              <a:rPr lang="en-US" dirty="0" smtClean="0"/>
              <a:t>: </a:t>
            </a:r>
            <a:r>
              <a:rPr lang="en-US" dirty="0" err="1" smtClean="0"/>
              <a:t>triệu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( </a:t>
            </a:r>
            <a:r>
              <a:rPr lang="en-US" dirty="0" err="1" smtClean="0"/>
              <a:t>khàn</a:t>
            </a:r>
            <a:r>
              <a:rPr lang="en-US" dirty="0" smtClean="0"/>
              <a:t> </a:t>
            </a:r>
            <a:r>
              <a:rPr lang="en-US" dirty="0" err="1" smtClean="0"/>
              <a:t>giọng</a:t>
            </a:r>
            <a:r>
              <a:rPr lang="en-US" dirty="0" smtClean="0"/>
              <a:t>, </a:t>
            </a:r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nói</a:t>
            </a:r>
            <a:r>
              <a:rPr lang="en-US" dirty="0" smtClean="0"/>
              <a:t>); </a:t>
            </a:r>
            <a:r>
              <a:rPr lang="en-US" dirty="0" err="1" smtClean="0"/>
              <a:t>triệu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</a:t>
            </a:r>
            <a:r>
              <a:rPr lang="en-US" dirty="0" err="1" smtClean="0"/>
              <a:t>phế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( ho khan, ho </a:t>
            </a:r>
            <a:r>
              <a:rPr lang="en-US" dirty="0" err="1" smtClean="0"/>
              <a:t>đờm</a:t>
            </a:r>
            <a:r>
              <a:rPr lang="en-US" dirty="0" smtClean="0"/>
              <a:t>, </a:t>
            </a:r>
            <a:r>
              <a:rPr lang="en-US" dirty="0" err="1" smtClean="0"/>
              <a:t>nặng</a:t>
            </a:r>
            <a:r>
              <a:rPr lang="en-US" dirty="0" smtClean="0"/>
              <a:t> </a:t>
            </a:r>
            <a:r>
              <a:rPr lang="en-US" dirty="0" err="1" smtClean="0"/>
              <a:t>tức</a:t>
            </a:r>
            <a:r>
              <a:rPr lang="en-US" dirty="0" smtClean="0"/>
              <a:t> </a:t>
            </a:r>
            <a:r>
              <a:rPr lang="en-US" dirty="0" err="1" smtClean="0"/>
              <a:t>ngực</a:t>
            </a:r>
            <a:r>
              <a:rPr lang="en-US" dirty="0" smtClean="0"/>
              <a:t>); </a:t>
            </a:r>
            <a:r>
              <a:rPr lang="en-US" dirty="0" err="1" smtClean="0"/>
              <a:t>triệu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</a:t>
            </a:r>
            <a:r>
              <a:rPr lang="en-US" dirty="0" err="1" smtClean="0"/>
              <a:t>tiểu</a:t>
            </a:r>
            <a:r>
              <a:rPr lang="en-US" dirty="0" smtClean="0"/>
              <a:t> </a:t>
            </a:r>
            <a:r>
              <a:rPr lang="en-US" dirty="0" err="1" smtClean="0"/>
              <a:t>phế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( </a:t>
            </a:r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,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khò</a:t>
            </a:r>
            <a:r>
              <a:rPr lang="en-US" dirty="0" smtClean="0"/>
              <a:t> </a:t>
            </a:r>
            <a:r>
              <a:rPr lang="en-US" dirty="0" err="1" smtClean="0"/>
              <a:t>khè</a:t>
            </a:r>
            <a:r>
              <a:rPr lang="en-US" dirty="0" smtClean="0"/>
              <a:t>,…)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/>
              <a:t> + </a:t>
            </a:r>
            <a:r>
              <a:rPr lang="en-US" dirty="0" err="1" smtClean="0"/>
              <a:t>Tổn</a:t>
            </a:r>
            <a:r>
              <a:rPr lang="en-US" dirty="0" smtClean="0"/>
              <a:t> </a:t>
            </a:r>
            <a:r>
              <a:rPr lang="en-US" dirty="0" err="1" smtClean="0"/>
              <a:t>thương</a:t>
            </a:r>
            <a:r>
              <a:rPr lang="en-US" dirty="0" smtClean="0"/>
              <a:t> </a:t>
            </a:r>
            <a:r>
              <a:rPr lang="en-US" dirty="0" err="1" smtClean="0"/>
              <a:t>nhu</a:t>
            </a:r>
            <a:r>
              <a:rPr lang="en-US" dirty="0" smtClean="0"/>
              <a:t> </a:t>
            </a:r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: </a:t>
            </a:r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, </a:t>
            </a:r>
            <a:r>
              <a:rPr lang="en-US" dirty="0" err="1" smtClean="0"/>
              <a:t>đau</a:t>
            </a:r>
            <a:r>
              <a:rPr lang="en-US" dirty="0" smtClean="0"/>
              <a:t> </a:t>
            </a:r>
            <a:r>
              <a:rPr lang="en-US" dirty="0" err="1" smtClean="0"/>
              <a:t>ngực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hít</a:t>
            </a:r>
            <a:r>
              <a:rPr lang="en-US" dirty="0" smtClean="0"/>
              <a:t> </a:t>
            </a:r>
            <a:r>
              <a:rPr lang="en-US" dirty="0" err="1" smtClean="0"/>
              <a:t>sâu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, ho </a:t>
            </a:r>
            <a:r>
              <a:rPr lang="en-US" dirty="0" err="1" smtClean="0"/>
              <a:t>khạc</a:t>
            </a:r>
            <a:r>
              <a:rPr lang="en-US" dirty="0" smtClean="0"/>
              <a:t> </a:t>
            </a:r>
            <a:r>
              <a:rPr lang="en-US" dirty="0" err="1" smtClean="0"/>
              <a:t>đờm</a:t>
            </a:r>
            <a:r>
              <a:rPr lang="en-US" dirty="0" smtClean="0"/>
              <a:t>, ho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nh 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228600"/>
            <a:ext cx="8839200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lnSpc>
                <a:spcPct val="150000"/>
              </a:lnSpc>
              <a:buAutoNum type="romanUcPeriod" startAt="3"/>
            </a:pPr>
            <a:r>
              <a:rPr lang="en-US" sz="2000" b="1" dirty="0" smtClean="0"/>
              <a:t>KHÁI NIỆM MỘT SỐ DẤU HIỆU BỆNH LÝ HÔ HẤP KHI THĂM KHÁM</a:t>
            </a:r>
          </a:p>
          <a:p>
            <a:pPr marL="400050" indent="-400050">
              <a:lnSpc>
                <a:spcPct val="150000"/>
              </a:lnSpc>
            </a:pPr>
            <a:r>
              <a:rPr lang="en-US" dirty="0" smtClean="0"/>
              <a:t>1.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tiếng</a:t>
            </a:r>
            <a:r>
              <a:rPr lang="en-US" b="1" dirty="0" smtClean="0"/>
              <a:t> ran</a:t>
            </a:r>
          </a:p>
          <a:p>
            <a:pPr marL="400050" indent="-40005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tiếng</a:t>
            </a:r>
            <a:r>
              <a:rPr lang="en-US" dirty="0" smtClean="0"/>
              <a:t> </a:t>
            </a:r>
            <a:r>
              <a:rPr lang="en-US" dirty="0" err="1" smtClean="0"/>
              <a:t>bất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luồng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khí</a:t>
            </a:r>
            <a:r>
              <a:rPr lang="en-US" dirty="0" smtClean="0"/>
              <a:t> </a:t>
            </a:r>
            <a:r>
              <a:rPr lang="en-US" dirty="0" err="1" smtClean="0"/>
              <a:t>đi</a:t>
            </a:r>
            <a:r>
              <a:rPr lang="en-US" dirty="0" smtClean="0"/>
              <a:t> qua </a:t>
            </a:r>
            <a:r>
              <a:rPr lang="en-US" dirty="0" err="1" smtClean="0"/>
              <a:t>phế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phế</a:t>
            </a:r>
            <a:r>
              <a:rPr lang="en-US" dirty="0" smtClean="0"/>
              <a:t> </a:t>
            </a:r>
            <a:r>
              <a:rPr lang="en-US" dirty="0" err="1" smtClean="0"/>
              <a:t>nang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tiết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hẹp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.</a:t>
            </a:r>
          </a:p>
          <a:p>
            <a:pPr marL="400050" indent="-400050">
              <a:lnSpc>
                <a:spcPct val="150000"/>
              </a:lnSpc>
              <a:buFontTx/>
              <a:buChar char="-"/>
            </a:pP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: </a:t>
            </a:r>
          </a:p>
          <a:p>
            <a:pPr marL="400050" indent="-40005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/>
              <a:t>  + Ran </a:t>
            </a:r>
            <a:r>
              <a:rPr lang="en-US" dirty="0" err="1" smtClean="0"/>
              <a:t>khô</a:t>
            </a:r>
            <a:endParaRPr lang="en-US" dirty="0" smtClean="0"/>
          </a:p>
          <a:p>
            <a:pPr marL="400050" indent="-40005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/>
              <a:t>  + Ran </a:t>
            </a:r>
            <a:r>
              <a:rPr lang="en-US" dirty="0" err="1" smtClean="0"/>
              <a:t>ướt</a:t>
            </a:r>
            <a:endParaRPr lang="en-US" dirty="0" smtClean="0"/>
          </a:p>
          <a:p>
            <a:pPr marL="400050" indent="-40005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/>
              <a:t>  + Ran </a:t>
            </a:r>
            <a:r>
              <a:rPr lang="en-US" dirty="0" err="1" smtClean="0"/>
              <a:t>nổ</a:t>
            </a:r>
            <a:endParaRPr lang="en-US" dirty="0" smtClean="0"/>
          </a:p>
          <a:p>
            <a:pPr marL="400050" indent="-40005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nh 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/>
              <a:t>2. </a:t>
            </a:r>
            <a:r>
              <a:rPr lang="en-US" sz="2000" b="1" dirty="0" err="1" smtClean="0"/>
              <a:t>Các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tiếng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thổi</a:t>
            </a:r>
            <a:endParaRPr lang="en-US" sz="2000" b="1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nhu</a:t>
            </a:r>
            <a:r>
              <a:rPr lang="en-US" dirty="0" smtClean="0"/>
              <a:t> </a:t>
            </a:r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đông</a:t>
            </a:r>
            <a:r>
              <a:rPr lang="en-US" dirty="0" smtClean="0"/>
              <a:t> </a:t>
            </a:r>
            <a:r>
              <a:rPr lang="en-US" dirty="0" err="1" smtClean="0"/>
              <a:t>đặc</a:t>
            </a:r>
            <a:r>
              <a:rPr lang="en-US" dirty="0" smtClean="0"/>
              <a:t>, </a:t>
            </a:r>
            <a:r>
              <a:rPr lang="en-US" dirty="0" err="1" smtClean="0"/>
              <a:t>tiếng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khí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r>
              <a:rPr lang="en-US" dirty="0" err="1" smtClean="0"/>
              <a:t>truyền</a:t>
            </a:r>
            <a:r>
              <a:rPr lang="en-US" dirty="0" smtClean="0"/>
              <a:t> </a:t>
            </a:r>
            <a:r>
              <a:rPr lang="en-US" dirty="0" err="1" smtClean="0"/>
              <a:t>đi</a:t>
            </a:r>
            <a:r>
              <a:rPr lang="en-US" dirty="0" smtClean="0"/>
              <a:t> </a:t>
            </a:r>
            <a:r>
              <a:rPr lang="en-US" dirty="0" err="1" smtClean="0"/>
              <a:t>xa</a:t>
            </a:r>
            <a:r>
              <a:rPr lang="en-US" dirty="0" smtClean="0"/>
              <a:t> </a:t>
            </a:r>
            <a:r>
              <a:rPr lang="en-US" dirty="0" err="1" smtClean="0"/>
              <a:t>quá</a:t>
            </a:r>
            <a:r>
              <a:rPr lang="en-US" dirty="0" smtClean="0"/>
              <a:t> </a:t>
            </a:r>
            <a:r>
              <a:rPr lang="en-US" dirty="0" err="1" smtClean="0"/>
              <a:t>phạm</a:t>
            </a:r>
            <a:r>
              <a:rPr lang="en-US" dirty="0" smtClean="0"/>
              <a:t> vi </a:t>
            </a:r>
            <a:r>
              <a:rPr lang="en-US" dirty="0" err="1" smtClean="0"/>
              <a:t>bình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nó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do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tổn</a:t>
            </a:r>
            <a:r>
              <a:rPr lang="en-US" dirty="0" smtClean="0"/>
              <a:t> </a:t>
            </a:r>
            <a:r>
              <a:rPr lang="en-US" dirty="0" err="1" smtClean="0"/>
              <a:t>thương</a:t>
            </a:r>
            <a:r>
              <a:rPr lang="en-US" dirty="0" smtClean="0"/>
              <a:t> </a:t>
            </a:r>
            <a:r>
              <a:rPr lang="en-US" dirty="0" err="1" smtClean="0"/>
              <a:t>đi</a:t>
            </a:r>
            <a:r>
              <a:rPr lang="en-US" dirty="0" smtClean="0"/>
              <a:t> </a:t>
            </a:r>
            <a:r>
              <a:rPr lang="en-US" dirty="0" err="1" smtClean="0"/>
              <a:t>kèm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tượng</a:t>
            </a:r>
            <a:r>
              <a:rPr lang="en-US" dirty="0" smtClean="0"/>
              <a:t> </a:t>
            </a:r>
            <a:r>
              <a:rPr lang="en-US" dirty="0" err="1" smtClean="0"/>
              <a:t>đông</a:t>
            </a:r>
            <a:r>
              <a:rPr lang="en-US" dirty="0" smtClean="0"/>
              <a:t> </a:t>
            </a:r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-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</a:t>
            </a:r>
            <a:r>
              <a:rPr lang="en-US" dirty="0" err="1" smtClean="0"/>
              <a:t>tiếng</a:t>
            </a:r>
            <a:r>
              <a:rPr lang="en-US" dirty="0" smtClean="0"/>
              <a:t> </a:t>
            </a:r>
            <a:r>
              <a:rPr lang="en-US" dirty="0" err="1" smtClean="0"/>
              <a:t>thổi</a:t>
            </a:r>
            <a:r>
              <a:rPr lang="en-US" dirty="0" smtClean="0"/>
              <a:t>: </a:t>
            </a:r>
            <a:r>
              <a:rPr lang="en-US" dirty="0" err="1" smtClean="0"/>
              <a:t>gồm</a:t>
            </a:r>
            <a:r>
              <a:rPr lang="en-US" dirty="0" smtClean="0"/>
              <a:t> 4 </a:t>
            </a:r>
            <a:r>
              <a:rPr lang="en-US" dirty="0" err="1" smtClean="0"/>
              <a:t>loại</a:t>
            </a:r>
            <a:r>
              <a:rPr lang="en-US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/>
              <a:t>  + </a:t>
            </a:r>
            <a:r>
              <a:rPr lang="en-US" dirty="0" err="1" smtClean="0"/>
              <a:t>Thổi</a:t>
            </a:r>
            <a:r>
              <a:rPr lang="en-US" dirty="0" smtClean="0"/>
              <a:t> </a:t>
            </a:r>
            <a:r>
              <a:rPr lang="en-US" dirty="0" err="1" smtClean="0"/>
              <a:t>ống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/>
              <a:t>  + </a:t>
            </a:r>
            <a:r>
              <a:rPr lang="en-US" dirty="0" err="1" smtClean="0"/>
              <a:t>Thổi</a:t>
            </a:r>
            <a:r>
              <a:rPr lang="en-US" dirty="0" smtClean="0"/>
              <a:t> hang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/>
              <a:t>  + </a:t>
            </a:r>
            <a:r>
              <a:rPr lang="en-US" dirty="0" err="1" smtClean="0"/>
              <a:t>Thổi</a:t>
            </a:r>
            <a:r>
              <a:rPr lang="en-US" dirty="0" smtClean="0"/>
              <a:t> </a:t>
            </a:r>
            <a:r>
              <a:rPr lang="en-US" dirty="0" err="1" smtClean="0"/>
              <a:t>vò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/>
              <a:t>  + </a:t>
            </a:r>
            <a:r>
              <a:rPr lang="en-US" dirty="0" err="1" smtClean="0"/>
              <a:t>Tiếng</a:t>
            </a:r>
            <a:r>
              <a:rPr lang="en-US" dirty="0" smtClean="0"/>
              <a:t> </a:t>
            </a:r>
            <a:r>
              <a:rPr lang="en-US" dirty="0" err="1" smtClean="0"/>
              <a:t>thổi</a:t>
            </a:r>
            <a:r>
              <a:rPr lang="en-US" dirty="0" smtClean="0"/>
              <a:t> </a:t>
            </a:r>
            <a:r>
              <a:rPr lang="en-US" dirty="0" err="1" smtClean="0"/>
              <a:t>màng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nh 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28600"/>
            <a:ext cx="9144000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/>
              <a:t>3. </a:t>
            </a:r>
            <a:r>
              <a:rPr lang="en-US" sz="2000" b="1" dirty="0" err="1" smtClean="0"/>
              <a:t>Tiếng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cọ</a:t>
            </a:r>
            <a:endParaRPr lang="en-US" sz="2000" b="1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màng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viêm</a:t>
            </a:r>
            <a:r>
              <a:rPr lang="en-US" dirty="0" smtClean="0"/>
              <a:t> </a:t>
            </a:r>
            <a:r>
              <a:rPr lang="en-US" dirty="0" err="1" smtClean="0"/>
              <a:t>trở</a:t>
            </a:r>
            <a:r>
              <a:rPr lang="en-US" dirty="0" smtClean="0"/>
              <a:t> </a:t>
            </a:r>
            <a:r>
              <a:rPr lang="en-US" dirty="0" err="1" smtClean="0"/>
              <a:t>nên</a:t>
            </a:r>
            <a:r>
              <a:rPr lang="en-US" dirty="0" smtClean="0"/>
              <a:t> </a:t>
            </a:r>
            <a:r>
              <a:rPr lang="en-US" dirty="0" err="1" smtClean="0"/>
              <a:t>gồ</a:t>
            </a:r>
            <a:r>
              <a:rPr lang="en-US" dirty="0" smtClean="0"/>
              <a:t> </a:t>
            </a:r>
            <a:r>
              <a:rPr lang="en-US" dirty="0" err="1" smtClean="0"/>
              <a:t>ghề</a:t>
            </a:r>
            <a:r>
              <a:rPr lang="en-US" dirty="0" smtClean="0"/>
              <a:t> </a:t>
            </a:r>
            <a:r>
              <a:rPr lang="en-US" dirty="0" err="1" smtClean="0"/>
              <a:t>vì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mảnh</a:t>
            </a:r>
            <a:r>
              <a:rPr lang="en-US" dirty="0" smtClean="0"/>
              <a:t> </a:t>
            </a:r>
            <a:r>
              <a:rPr lang="en-US" dirty="0" err="1" smtClean="0"/>
              <a:t>sợi</a:t>
            </a:r>
            <a:r>
              <a:rPr lang="en-US" dirty="0" smtClean="0"/>
              <a:t> </a:t>
            </a:r>
            <a:r>
              <a:rPr lang="en-US" dirty="0" err="1" smtClean="0"/>
              <a:t>huyết</a:t>
            </a:r>
            <a:r>
              <a:rPr lang="en-US" dirty="0" smtClean="0"/>
              <a:t>,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lúc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lá</a:t>
            </a:r>
            <a:r>
              <a:rPr lang="en-US" dirty="0" smtClean="0"/>
              <a:t> </a:t>
            </a:r>
            <a:r>
              <a:rPr lang="en-US" dirty="0" err="1" smtClean="0"/>
              <a:t>sát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lá</a:t>
            </a:r>
            <a:r>
              <a:rPr lang="en-US" dirty="0" smtClean="0"/>
              <a:t> </a:t>
            </a:r>
            <a:r>
              <a:rPr lang="en-US" dirty="0" err="1" smtClean="0"/>
              <a:t>tạng</a:t>
            </a:r>
            <a:r>
              <a:rPr lang="en-US" dirty="0" smtClean="0"/>
              <a:t> </a:t>
            </a:r>
            <a:r>
              <a:rPr lang="en-US" dirty="0" err="1" smtClean="0"/>
              <a:t>gây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tiếng</a:t>
            </a:r>
            <a:r>
              <a:rPr lang="en-US" dirty="0" smtClean="0"/>
              <a:t> </a:t>
            </a:r>
            <a:r>
              <a:rPr lang="en-US" dirty="0" err="1" smtClean="0"/>
              <a:t>cọ</a:t>
            </a:r>
            <a:r>
              <a:rPr lang="en-US" dirty="0" smtClean="0"/>
              <a:t> </a:t>
            </a:r>
            <a:r>
              <a:rPr lang="en-US" dirty="0" err="1" smtClean="0"/>
              <a:t>gọi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tiếng</a:t>
            </a:r>
            <a:r>
              <a:rPr lang="en-US" dirty="0" smtClean="0"/>
              <a:t> </a:t>
            </a:r>
            <a:r>
              <a:rPr lang="en-US" dirty="0" err="1" smtClean="0"/>
              <a:t>cọ</a:t>
            </a:r>
            <a:r>
              <a:rPr lang="en-US" dirty="0" smtClean="0"/>
              <a:t> </a:t>
            </a:r>
            <a:r>
              <a:rPr lang="en-US" dirty="0" err="1" smtClean="0"/>
              <a:t>màng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gặp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viêm</a:t>
            </a:r>
            <a:r>
              <a:rPr lang="en-US" dirty="0" smtClean="0"/>
              <a:t> </a:t>
            </a:r>
            <a:r>
              <a:rPr lang="en-US" dirty="0" err="1" smtClean="0"/>
              <a:t>màng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 khan, </a:t>
            </a:r>
            <a:r>
              <a:rPr lang="en-US" dirty="0" err="1" smtClean="0"/>
              <a:t>tràn</a:t>
            </a:r>
            <a:r>
              <a:rPr lang="en-US" dirty="0" smtClean="0"/>
              <a:t> </a:t>
            </a: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 smtClean="0"/>
              <a:t>màng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 ở </a:t>
            </a:r>
            <a:r>
              <a:rPr lang="en-US" dirty="0" err="1" smtClean="0"/>
              <a:t>giai</a:t>
            </a:r>
            <a:r>
              <a:rPr lang="en-US" dirty="0" smtClean="0"/>
              <a:t> </a:t>
            </a: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giai</a:t>
            </a:r>
            <a:r>
              <a:rPr lang="en-US" dirty="0" smtClean="0"/>
              <a:t> </a:t>
            </a: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rút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biệt</a:t>
            </a:r>
            <a:r>
              <a:rPr lang="en-US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/>
              <a:t>  + </a:t>
            </a:r>
            <a:r>
              <a:rPr lang="en-US" dirty="0" err="1" smtClean="0"/>
              <a:t>Tiếng</a:t>
            </a:r>
            <a:r>
              <a:rPr lang="en-US" dirty="0" smtClean="0"/>
              <a:t> </a:t>
            </a:r>
            <a:r>
              <a:rPr lang="en-US" dirty="0" err="1" smtClean="0"/>
              <a:t>rên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  + </a:t>
            </a:r>
            <a:r>
              <a:rPr lang="en-US" dirty="0" err="1" smtClean="0"/>
              <a:t>Tiếng</a:t>
            </a:r>
            <a:r>
              <a:rPr lang="en-US" dirty="0" smtClean="0"/>
              <a:t> </a:t>
            </a:r>
            <a:r>
              <a:rPr lang="en-US" dirty="0" err="1" smtClean="0"/>
              <a:t>cọ</a:t>
            </a:r>
            <a:r>
              <a:rPr lang="en-US" dirty="0" smtClean="0"/>
              <a:t> </a:t>
            </a:r>
            <a:r>
              <a:rPr lang="en-US" dirty="0" err="1" smtClean="0"/>
              <a:t>màng</a:t>
            </a:r>
            <a:r>
              <a:rPr lang="en-US" dirty="0" smtClean="0"/>
              <a:t> </a:t>
            </a:r>
            <a:r>
              <a:rPr lang="en-US" dirty="0" err="1" smtClean="0"/>
              <a:t>ngoài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nh 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0"/>
            <a:ext cx="89916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lnSpc>
                <a:spcPct val="150000"/>
              </a:lnSpc>
              <a:buAutoNum type="romanUcPeriod" startAt="4"/>
            </a:pPr>
            <a:r>
              <a:rPr lang="en-US" sz="2000" b="1" dirty="0" smtClean="0"/>
              <a:t>CÁC BỆNH LÝ HÔ HẤP THƯỜNG GẶP</a:t>
            </a:r>
          </a:p>
          <a:p>
            <a:pPr marL="400050" indent="-400050">
              <a:lnSpc>
                <a:spcPct val="150000"/>
              </a:lnSpc>
            </a:pPr>
            <a:r>
              <a:rPr lang="en-US" dirty="0" smtClean="0"/>
              <a:t>-  </a:t>
            </a:r>
            <a:r>
              <a:rPr lang="en-US" dirty="0" err="1" smtClean="0"/>
              <a:t>Có</a:t>
            </a:r>
            <a:r>
              <a:rPr lang="en-US" dirty="0" smtClean="0"/>
              <a:t> 4 </a:t>
            </a:r>
            <a:r>
              <a:rPr lang="en-US" dirty="0" err="1" smtClean="0"/>
              <a:t>loại</a:t>
            </a:r>
            <a:r>
              <a:rPr lang="en-US" dirty="0" smtClean="0"/>
              <a:t> </a:t>
            </a:r>
            <a:r>
              <a:rPr lang="en-US" dirty="0" err="1" smtClean="0"/>
              <a:t>tổn</a:t>
            </a:r>
            <a:r>
              <a:rPr lang="en-US" dirty="0" smtClean="0"/>
              <a:t> </a:t>
            </a:r>
            <a:r>
              <a:rPr lang="en-US" dirty="0" err="1" smtClean="0"/>
              <a:t>thương</a:t>
            </a:r>
            <a:r>
              <a:rPr lang="en-US" dirty="0" smtClean="0"/>
              <a:t>:</a:t>
            </a:r>
          </a:p>
          <a:p>
            <a:pPr marL="400050" indent="-40005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/>
              <a:t>  + </a:t>
            </a:r>
            <a:r>
              <a:rPr lang="en-US" dirty="0" err="1" smtClean="0"/>
              <a:t>Tắc</a:t>
            </a:r>
            <a:r>
              <a:rPr lang="en-US" dirty="0" smtClean="0"/>
              <a:t> </a:t>
            </a:r>
            <a:r>
              <a:rPr lang="en-US" dirty="0" err="1" smtClean="0"/>
              <a:t>nghẽn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r>
              <a:rPr lang="en-US" dirty="0" err="1" smtClean="0"/>
              <a:t>khí</a:t>
            </a:r>
            <a:r>
              <a:rPr lang="en-US" dirty="0" smtClean="0"/>
              <a:t>: hen </a:t>
            </a:r>
            <a:r>
              <a:rPr lang="en-US" dirty="0" err="1" smtClean="0"/>
              <a:t>phế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, COPD, </a:t>
            </a:r>
            <a:r>
              <a:rPr lang="en-US" dirty="0" err="1" smtClean="0"/>
              <a:t>dị</a:t>
            </a:r>
            <a:r>
              <a:rPr lang="en-US" dirty="0" smtClean="0"/>
              <a:t> </a:t>
            </a:r>
            <a:r>
              <a:rPr lang="en-US" dirty="0" err="1" smtClean="0"/>
              <a:t>vật</a:t>
            </a:r>
            <a:r>
              <a:rPr lang="en-US" dirty="0" smtClean="0"/>
              <a:t>, </a:t>
            </a:r>
            <a:r>
              <a:rPr lang="en-US" dirty="0" err="1" smtClean="0"/>
              <a:t>giãn</a:t>
            </a:r>
            <a:r>
              <a:rPr lang="en-US" dirty="0" smtClean="0"/>
              <a:t> </a:t>
            </a:r>
            <a:r>
              <a:rPr lang="en-US" dirty="0" err="1" smtClean="0"/>
              <a:t>phế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, </a:t>
            </a:r>
            <a:r>
              <a:rPr lang="en-US" dirty="0" err="1" smtClean="0"/>
              <a:t>ung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phế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endParaRPr lang="en-US" dirty="0" smtClean="0"/>
          </a:p>
          <a:p>
            <a:pPr marL="400050" indent="-40005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/>
              <a:t>  + </a:t>
            </a:r>
            <a:r>
              <a:rPr lang="en-US" dirty="0" err="1" smtClean="0"/>
              <a:t>Rối</a:t>
            </a:r>
            <a:r>
              <a:rPr lang="en-US" dirty="0" smtClean="0"/>
              <a:t> </a:t>
            </a:r>
            <a:r>
              <a:rPr lang="en-US" dirty="0" err="1" smtClean="0"/>
              <a:t>loạn</a:t>
            </a:r>
            <a:r>
              <a:rPr lang="en-US" dirty="0" smtClean="0"/>
              <a:t> </a:t>
            </a:r>
            <a:r>
              <a:rPr lang="en-US" dirty="0" err="1" smtClean="0"/>
              <a:t>khuếch</a:t>
            </a:r>
            <a:r>
              <a:rPr lang="en-US" dirty="0" smtClean="0"/>
              <a:t> </a:t>
            </a:r>
            <a:r>
              <a:rPr lang="en-US" dirty="0" err="1" smtClean="0"/>
              <a:t>tán</a:t>
            </a:r>
            <a:r>
              <a:rPr lang="en-US" dirty="0" smtClean="0"/>
              <a:t> </a:t>
            </a:r>
            <a:r>
              <a:rPr lang="en-US" dirty="0" err="1" smtClean="0"/>
              <a:t>khí</a:t>
            </a:r>
            <a:r>
              <a:rPr lang="en-US" dirty="0" smtClean="0"/>
              <a:t>: </a:t>
            </a:r>
            <a:r>
              <a:rPr lang="en-US" dirty="0" err="1" smtClean="0"/>
              <a:t>khí</a:t>
            </a:r>
            <a:r>
              <a:rPr lang="en-US" dirty="0" smtClean="0"/>
              <a:t> </a:t>
            </a:r>
            <a:r>
              <a:rPr lang="en-US" dirty="0" err="1" smtClean="0"/>
              <a:t>phế</a:t>
            </a:r>
            <a:r>
              <a:rPr lang="en-US" dirty="0" smtClean="0"/>
              <a:t> </a:t>
            </a:r>
            <a:r>
              <a:rPr lang="en-US" dirty="0" err="1" smtClean="0"/>
              <a:t>thũng</a:t>
            </a:r>
            <a:r>
              <a:rPr lang="en-US" dirty="0" smtClean="0"/>
              <a:t>, </a:t>
            </a:r>
            <a:r>
              <a:rPr lang="en-US" dirty="0" err="1" smtClean="0"/>
              <a:t>xơ</a:t>
            </a:r>
            <a:r>
              <a:rPr lang="en-US" dirty="0" smtClean="0"/>
              <a:t> </a:t>
            </a:r>
            <a:r>
              <a:rPr lang="en-US" dirty="0" err="1" smtClean="0"/>
              <a:t>phế</a:t>
            </a:r>
            <a:r>
              <a:rPr lang="en-US" dirty="0" smtClean="0"/>
              <a:t> </a:t>
            </a:r>
            <a:r>
              <a:rPr lang="en-US" dirty="0" err="1" smtClean="0"/>
              <a:t>nang</a:t>
            </a:r>
            <a:r>
              <a:rPr lang="en-US" dirty="0" smtClean="0"/>
              <a:t>, </a:t>
            </a:r>
            <a:r>
              <a:rPr lang="en-US" dirty="0" err="1" smtClean="0"/>
              <a:t>viêm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, </a:t>
            </a:r>
            <a:r>
              <a:rPr lang="en-US" dirty="0" err="1" smtClean="0"/>
              <a:t>nhồi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.</a:t>
            </a:r>
          </a:p>
          <a:p>
            <a:pPr marL="400050" indent="-40005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/>
              <a:t>  + </a:t>
            </a:r>
            <a:r>
              <a:rPr lang="en-US" dirty="0" err="1" smtClean="0"/>
              <a:t>Giới</a:t>
            </a:r>
            <a:r>
              <a:rPr lang="en-US" dirty="0" smtClean="0"/>
              <a:t> </a:t>
            </a:r>
            <a:r>
              <a:rPr lang="en-US" dirty="0" err="1" smtClean="0"/>
              <a:t>hạn</a:t>
            </a:r>
            <a:r>
              <a:rPr lang="en-US" dirty="0" smtClean="0"/>
              <a:t> </a:t>
            </a:r>
            <a:r>
              <a:rPr lang="en-US" dirty="0" err="1" smtClean="0"/>
              <a:t>diện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: </a:t>
            </a:r>
            <a:r>
              <a:rPr lang="en-US" dirty="0" err="1" smtClean="0"/>
              <a:t>tràn</a:t>
            </a:r>
            <a:r>
              <a:rPr lang="en-US" dirty="0" smtClean="0"/>
              <a:t> </a:t>
            </a: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 smtClean="0"/>
              <a:t>màng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, </a:t>
            </a:r>
            <a:r>
              <a:rPr lang="en-US" dirty="0" err="1" smtClean="0"/>
              <a:t>dày</a:t>
            </a:r>
            <a:r>
              <a:rPr lang="en-US" dirty="0" smtClean="0"/>
              <a:t> </a:t>
            </a:r>
            <a:r>
              <a:rPr lang="en-US" dirty="0" err="1" smtClean="0"/>
              <a:t>dính</a:t>
            </a:r>
            <a:r>
              <a:rPr lang="en-US" dirty="0" smtClean="0"/>
              <a:t> </a:t>
            </a:r>
            <a:r>
              <a:rPr lang="en-US" dirty="0" err="1" smtClean="0"/>
              <a:t>màng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, </a:t>
            </a:r>
            <a:r>
              <a:rPr lang="en-US" dirty="0" err="1" smtClean="0"/>
              <a:t>lao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, </a:t>
            </a:r>
            <a:r>
              <a:rPr lang="en-US" dirty="0" err="1" smtClean="0"/>
              <a:t>xơ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,…</a:t>
            </a:r>
          </a:p>
          <a:p>
            <a:pPr marL="400050" indent="-40005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/>
              <a:t>  + </a:t>
            </a:r>
            <a:r>
              <a:rPr lang="en-US" dirty="0" err="1" smtClean="0"/>
              <a:t>Rối</a:t>
            </a:r>
            <a:r>
              <a:rPr lang="en-US" dirty="0" smtClean="0"/>
              <a:t> </a:t>
            </a:r>
            <a:r>
              <a:rPr lang="en-US" dirty="0" err="1" smtClean="0"/>
              <a:t>loạn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</a:t>
            </a:r>
            <a:r>
              <a:rPr lang="en-US" dirty="0" err="1" smtClean="0"/>
              <a:t>khí</a:t>
            </a:r>
            <a:r>
              <a:rPr lang="en-US" dirty="0" smtClean="0"/>
              <a:t> do </a:t>
            </a:r>
            <a:r>
              <a:rPr lang="en-US" dirty="0" err="1" smtClean="0"/>
              <a:t>rối</a:t>
            </a:r>
            <a:r>
              <a:rPr lang="en-US" dirty="0" smtClean="0"/>
              <a:t> </a:t>
            </a:r>
            <a:r>
              <a:rPr lang="en-US" dirty="0" err="1" smtClean="0"/>
              <a:t>loạn</a:t>
            </a:r>
            <a:r>
              <a:rPr lang="en-US" dirty="0" smtClean="0"/>
              <a:t> </a:t>
            </a:r>
            <a:r>
              <a:rPr lang="en-US" dirty="0" err="1" smtClean="0"/>
              <a:t>vận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r>
              <a:rPr lang="en-US" dirty="0" smtClean="0"/>
              <a:t>.</a:t>
            </a:r>
          </a:p>
          <a:p>
            <a:pPr marL="400050" indent="-400050">
              <a:lnSpc>
                <a:spcPct val="150000"/>
              </a:lnSpc>
              <a:buFontTx/>
              <a:buChar char="-"/>
            </a:pP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gặp</a:t>
            </a:r>
            <a:r>
              <a:rPr lang="en-US" dirty="0" smtClean="0"/>
              <a:t>:</a:t>
            </a:r>
          </a:p>
          <a:p>
            <a:pPr marL="400050" indent="-40005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/>
              <a:t>  +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 tai </a:t>
            </a:r>
            <a:r>
              <a:rPr lang="en-US" dirty="0" err="1" smtClean="0"/>
              <a:t>mũi</a:t>
            </a:r>
            <a:r>
              <a:rPr lang="en-US" dirty="0" smtClean="0"/>
              <a:t> </a:t>
            </a:r>
            <a:r>
              <a:rPr lang="en-US" dirty="0" err="1" smtClean="0"/>
              <a:t>hong</a:t>
            </a:r>
            <a:r>
              <a:rPr lang="en-US" dirty="0" smtClean="0"/>
              <a:t> (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)</a:t>
            </a:r>
          </a:p>
          <a:p>
            <a:pPr marL="400050" indent="-40005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/>
              <a:t>  + </a:t>
            </a:r>
            <a:r>
              <a:rPr lang="en-US" dirty="0" err="1" smtClean="0"/>
              <a:t>Viêm</a:t>
            </a:r>
            <a:r>
              <a:rPr lang="en-US" dirty="0" smtClean="0"/>
              <a:t> </a:t>
            </a:r>
            <a:r>
              <a:rPr lang="en-US" dirty="0" err="1" smtClean="0"/>
              <a:t>phế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endParaRPr lang="en-US" dirty="0" smtClean="0"/>
          </a:p>
          <a:p>
            <a:pPr marL="400050" indent="-40005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/>
              <a:t>  + </a:t>
            </a:r>
            <a:r>
              <a:rPr lang="en-US" dirty="0" err="1" smtClean="0"/>
              <a:t>Viêm</a:t>
            </a:r>
            <a:r>
              <a:rPr lang="en-US" dirty="0" smtClean="0"/>
              <a:t> </a:t>
            </a:r>
            <a:r>
              <a:rPr lang="en-US" dirty="0" err="1" smtClean="0"/>
              <a:t>phế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mãn</a:t>
            </a:r>
            <a:endParaRPr lang="en-US" dirty="0" smtClean="0"/>
          </a:p>
          <a:p>
            <a:pPr marL="400050" indent="-40005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/>
              <a:t>  + </a:t>
            </a:r>
            <a:r>
              <a:rPr lang="en-US" dirty="0" err="1" smtClean="0"/>
              <a:t>Viêm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endParaRPr lang="en-US" dirty="0" smtClean="0"/>
          </a:p>
          <a:p>
            <a:pPr marL="400050" indent="-40005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/>
              <a:t>  + Hen </a:t>
            </a:r>
            <a:r>
              <a:rPr lang="en-US" dirty="0" err="1" smtClean="0"/>
              <a:t>phế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endParaRPr lang="en-US" dirty="0" smtClean="0"/>
          </a:p>
          <a:p>
            <a:pPr marL="400050" indent="-40005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/>
              <a:t>  +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 </a:t>
            </a:r>
            <a:r>
              <a:rPr lang="en-US" dirty="0" err="1" smtClean="0"/>
              <a:t>tắc</a:t>
            </a:r>
            <a:r>
              <a:rPr lang="en-US" dirty="0" smtClean="0"/>
              <a:t> </a:t>
            </a:r>
            <a:r>
              <a:rPr lang="en-US" dirty="0" err="1" smtClean="0"/>
              <a:t>nghẽn</a:t>
            </a:r>
            <a:r>
              <a:rPr lang="en-US" dirty="0" smtClean="0"/>
              <a:t> </a:t>
            </a:r>
            <a:r>
              <a:rPr lang="en-US" dirty="0" err="1" smtClean="0"/>
              <a:t>mãn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nh 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228600"/>
            <a:ext cx="868680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lnSpc>
                <a:spcPct val="150000"/>
              </a:lnSpc>
              <a:buAutoNum type="romanUcPeriod" startAt="5"/>
            </a:pPr>
            <a:r>
              <a:rPr lang="en-US" sz="2000" b="1" dirty="0" smtClean="0"/>
              <a:t>CÁC BIỆN PHÁP ĐIỀU TRỊ</a:t>
            </a:r>
          </a:p>
          <a:p>
            <a:pPr marL="400050" indent="-400050">
              <a:lnSpc>
                <a:spcPct val="150000"/>
              </a:lnSpc>
              <a:buAutoNum type="arabicPeriod"/>
            </a:pPr>
            <a:r>
              <a:rPr lang="en-US" b="1" dirty="0" err="1" smtClean="0"/>
              <a:t>Điều</a:t>
            </a:r>
            <a:r>
              <a:rPr lang="en-US" b="1" dirty="0" smtClean="0"/>
              <a:t> </a:t>
            </a:r>
            <a:r>
              <a:rPr lang="en-US" b="1" dirty="0" err="1" smtClean="0"/>
              <a:t>trị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dùng</a:t>
            </a:r>
            <a:r>
              <a:rPr lang="en-US" b="1" dirty="0" smtClean="0"/>
              <a:t> </a:t>
            </a:r>
            <a:r>
              <a:rPr lang="en-US" b="1" dirty="0" err="1" smtClean="0"/>
              <a:t>thuốc</a:t>
            </a:r>
            <a:endParaRPr lang="en-US" b="1" dirty="0" smtClean="0"/>
          </a:p>
          <a:p>
            <a:pPr marL="400050" indent="-400050">
              <a:lnSpc>
                <a:spcPct val="150000"/>
              </a:lnSpc>
              <a:buFontTx/>
              <a:buChar char="-"/>
            </a:pP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phòng</a:t>
            </a:r>
            <a:r>
              <a:rPr lang="en-US" dirty="0" smtClean="0"/>
              <a:t> </a:t>
            </a:r>
            <a:r>
              <a:rPr lang="en-US" dirty="0" err="1" smtClean="0"/>
              <a:t>ngừa</a:t>
            </a:r>
            <a:r>
              <a:rPr lang="en-US" dirty="0" smtClean="0"/>
              <a:t>: </a:t>
            </a:r>
            <a:r>
              <a:rPr lang="en-US" dirty="0" err="1" smtClean="0"/>
              <a:t>tiêm</a:t>
            </a:r>
            <a:r>
              <a:rPr lang="en-US" dirty="0" smtClean="0"/>
              <a:t> </a:t>
            </a:r>
            <a:r>
              <a:rPr lang="en-US" dirty="0" err="1" smtClean="0"/>
              <a:t>ngừa</a:t>
            </a:r>
            <a:r>
              <a:rPr lang="en-US" dirty="0" smtClean="0"/>
              <a:t> </a:t>
            </a:r>
            <a:r>
              <a:rPr lang="en-US" dirty="0" err="1" smtClean="0"/>
              <a:t>cúm</a:t>
            </a:r>
            <a:r>
              <a:rPr lang="en-US" dirty="0" smtClean="0"/>
              <a:t>, </a:t>
            </a:r>
            <a:r>
              <a:rPr lang="en-US" dirty="0" err="1" smtClean="0"/>
              <a:t>viêm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, </a:t>
            </a:r>
            <a:r>
              <a:rPr lang="en-US" dirty="0" err="1" smtClean="0"/>
              <a:t>uống</a:t>
            </a:r>
            <a:r>
              <a:rPr lang="en-US" dirty="0" smtClean="0"/>
              <a:t> </a:t>
            </a:r>
            <a:r>
              <a:rPr lang="en-US" dirty="0" err="1" smtClean="0"/>
              <a:t>thuốc</a:t>
            </a:r>
            <a:r>
              <a:rPr lang="en-US" dirty="0" smtClean="0"/>
              <a:t> 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cường</a:t>
            </a:r>
            <a:r>
              <a:rPr lang="en-US" dirty="0" smtClean="0"/>
              <a:t> </a:t>
            </a:r>
            <a:r>
              <a:rPr lang="en-US" dirty="0" err="1" smtClean="0"/>
              <a:t>miễn</a:t>
            </a:r>
            <a:r>
              <a:rPr lang="en-US" dirty="0" smtClean="0"/>
              <a:t> </a:t>
            </a:r>
            <a:r>
              <a:rPr lang="en-US" dirty="0" err="1" smtClean="0"/>
              <a:t>dịch</a:t>
            </a:r>
            <a:r>
              <a:rPr lang="en-US" dirty="0" smtClean="0"/>
              <a:t>.</a:t>
            </a:r>
          </a:p>
          <a:p>
            <a:pPr marL="400050" indent="-400050">
              <a:lnSpc>
                <a:spcPct val="150000"/>
              </a:lnSpc>
              <a:buFontTx/>
              <a:buChar char="-"/>
            </a:pP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triệu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: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giảm</a:t>
            </a:r>
            <a:r>
              <a:rPr lang="en-US" dirty="0" smtClean="0"/>
              <a:t> ho, long </a:t>
            </a:r>
            <a:r>
              <a:rPr lang="en-US" dirty="0" err="1" smtClean="0"/>
              <a:t>đàm</a:t>
            </a:r>
            <a:r>
              <a:rPr lang="en-US" dirty="0" smtClean="0"/>
              <a:t>,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giảm</a:t>
            </a:r>
            <a:r>
              <a:rPr lang="en-US" dirty="0" smtClean="0"/>
              <a:t> </a:t>
            </a:r>
            <a:r>
              <a:rPr lang="en-US" dirty="0" err="1" smtClean="0"/>
              <a:t>đau</a:t>
            </a:r>
            <a:r>
              <a:rPr lang="en-US" dirty="0" smtClean="0"/>
              <a:t>.</a:t>
            </a:r>
          </a:p>
          <a:p>
            <a:pPr marL="400050" indent="-400050">
              <a:lnSpc>
                <a:spcPct val="150000"/>
              </a:lnSpc>
              <a:buFontTx/>
              <a:buChar char="-"/>
            </a:pP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căn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: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kháng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, </a:t>
            </a:r>
            <a:r>
              <a:rPr lang="en-US" dirty="0" err="1" smtClean="0"/>
              <a:t>kháng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, </a:t>
            </a:r>
            <a:r>
              <a:rPr lang="en-US" dirty="0" err="1" smtClean="0"/>
              <a:t>viêm</a:t>
            </a:r>
            <a:r>
              <a:rPr lang="en-US" dirty="0" smtClean="0"/>
              <a:t>, </a:t>
            </a:r>
            <a:r>
              <a:rPr lang="en-US" dirty="0" err="1" smtClean="0"/>
              <a:t>giãn</a:t>
            </a:r>
            <a:r>
              <a:rPr lang="en-US" dirty="0" smtClean="0"/>
              <a:t> </a:t>
            </a:r>
            <a:r>
              <a:rPr lang="en-US" dirty="0" err="1" smtClean="0"/>
              <a:t>phế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, </a:t>
            </a:r>
            <a:r>
              <a:rPr lang="en-US" dirty="0" err="1" smtClean="0"/>
              <a:t>kháng</a:t>
            </a:r>
            <a:r>
              <a:rPr lang="en-US" dirty="0" smtClean="0"/>
              <a:t> </a:t>
            </a:r>
            <a:r>
              <a:rPr lang="en-US" dirty="0" err="1" smtClean="0"/>
              <a:t>ung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, </a:t>
            </a:r>
            <a:r>
              <a:rPr lang="en-US" dirty="0" err="1" smtClean="0"/>
              <a:t>miễn</a:t>
            </a:r>
            <a:r>
              <a:rPr lang="en-US" dirty="0" smtClean="0"/>
              <a:t> </a:t>
            </a: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.</a:t>
            </a:r>
          </a:p>
          <a:p>
            <a:pPr marL="400050" indent="-400050">
              <a:lnSpc>
                <a:spcPct val="150000"/>
              </a:lnSpc>
              <a:buAutoNum type="arabicPeriod" startAt="2"/>
            </a:pPr>
            <a:r>
              <a:rPr lang="en-US" b="1" dirty="0" err="1" smtClean="0"/>
              <a:t>Điều</a:t>
            </a:r>
            <a:r>
              <a:rPr lang="en-US" b="1" dirty="0" smtClean="0"/>
              <a:t> </a:t>
            </a:r>
            <a:r>
              <a:rPr lang="en-US" b="1" dirty="0" err="1" smtClean="0"/>
              <a:t>trị</a:t>
            </a:r>
            <a:r>
              <a:rPr lang="en-US" b="1" dirty="0" smtClean="0"/>
              <a:t> </a:t>
            </a:r>
            <a:r>
              <a:rPr lang="en-US" b="1" dirty="0" err="1" smtClean="0"/>
              <a:t>không</a:t>
            </a:r>
            <a:r>
              <a:rPr lang="en-US" b="1" dirty="0" smtClean="0"/>
              <a:t> </a:t>
            </a:r>
            <a:r>
              <a:rPr lang="en-US" b="1" dirty="0" err="1" smtClean="0"/>
              <a:t>dùng</a:t>
            </a:r>
            <a:r>
              <a:rPr lang="en-US" b="1" dirty="0" smtClean="0"/>
              <a:t> </a:t>
            </a:r>
            <a:r>
              <a:rPr lang="en-US" b="1" dirty="0" err="1" smtClean="0"/>
              <a:t>thuốc</a:t>
            </a:r>
            <a:endParaRPr lang="en-US" b="1" dirty="0" smtClean="0"/>
          </a:p>
          <a:p>
            <a:pPr marL="400050" indent="-400050">
              <a:lnSpc>
                <a:spcPct val="150000"/>
              </a:lnSpc>
              <a:buFontTx/>
              <a:buChar char="-"/>
            </a:pPr>
            <a:r>
              <a:rPr lang="en-US" dirty="0" err="1" smtClean="0"/>
              <a:t>Cai</a:t>
            </a:r>
            <a:r>
              <a:rPr lang="en-US" dirty="0" smtClean="0"/>
              <a:t> </a:t>
            </a:r>
            <a:r>
              <a:rPr lang="en-US" dirty="0" err="1" smtClean="0"/>
              <a:t>thuốc</a:t>
            </a:r>
            <a:r>
              <a:rPr lang="en-US" dirty="0" smtClean="0"/>
              <a:t> </a:t>
            </a:r>
            <a:r>
              <a:rPr lang="en-US" dirty="0" err="1" smtClean="0"/>
              <a:t>lá</a:t>
            </a:r>
            <a:endParaRPr lang="en-US" dirty="0" smtClean="0"/>
          </a:p>
          <a:p>
            <a:pPr marL="400050" indent="-400050">
              <a:lnSpc>
                <a:spcPct val="150000"/>
              </a:lnSpc>
              <a:buFontTx/>
              <a:buChar char="-"/>
            </a:pPr>
            <a:r>
              <a:rPr lang="en-US" dirty="0" err="1" smtClean="0"/>
              <a:t>Dinh</a:t>
            </a:r>
            <a:r>
              <a:rPr lang="en-US" dirty="0" smtClean="0"/>
              <a:t> </a:t>
            </a:r>
            <a:r>
              <a:rPr lang="en-US" dirty="0" err="1" smtClean="0"/>
              <a:t>dưỡng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endParaRPr lang="en-US" dirty="0" smtClean="0"/>
          </a:p>
          <a:p>
            <a:pPr marL="400050" indent="-400050">
              <a:lnSpc>
                <a:spcPct val="150000"/>
              </a:lnSpc>
              <a:buFontTx/>
              <a:buChar char="-"/>
            </a:pPr>
            <a:r>
              <a:rPr lang="en-US" dirty="0" err="1" smtClean="0"/>
              <a:t>Phục</a:t>
            </a:r>
            <a:r>
              <a:rPr lang="en-US" dirty="0" smtClean="0"/>
              <a:t> </a:t>
            </a:r>
            <a:r>
              <a:rPr lang="en-US" dirty="0" err="1" smtClean="0"/>
              <a:t>hồi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nh 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1143000"/>
            <a:ext cx="6934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CẢM ƠN THẦY VÀ CÁC BẠN ĐÃ LẮNG NGHE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inh 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609600" y="685800"/>
            <a:ext cx="2362200" cy="1371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/>
              <a:t>GIẢI PHẪU, CHỨC NĂNG, CƠ CHẾ BẢO VỆ HÔ HẤP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5410200" y="685800"/>
            <a:ext cx="2438400" cy="1295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/>
              <a:t>NHỮNG TRIỆU CHỨNG BỆNH LÝ CƠ NĂNG CHÍNH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685800" y="4267200"/>
            <a:ext cx="2209800" cy="1143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NHỮNG TRIỆU CHỨNG THỰC THỂ GẶP KHI KHÁM</a:t>
            </a:r>
            <a:endParaRPr lang="en-US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5334000" y="4191000"/>
            <a:ext cx="2438400" cy="1219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CÁC BỆNH LÝ HÔ HẤP HAY GẶP</a:t>
            </a:r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2819400" y="2133600"/>
            <a:ext cx="2971800" cy="1752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CÁC BIỆN PHÁP ĐIỀU TRỊ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nh 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vi-VN" b="1" dirty="0" smtClean="0"/>
              <a:t>GIẢI PHẪU, CHỨC NĂNG, CƠ CHẾ BẢO VỆ HÔ HẤP</a:t>
            </a:r>
            <a:endParaRPr lang="en-US" b="1" dirty="0" smtClean="0"/>
          </a:p>
          <a:p>
            <a:pPr marL="1314450" lvl="2" indent="-400050">
              <a:lnSpc>
                <a:spcPct val="150000"/>
              </a:lnSpc>
              <a:buAutoNum type="arabicPeriod"/>
            </a:pPr>
            <a:r>
              <a:rPr lang="en-US" sz="2000" b="1" dirty="0" err="1" smtClean="0"/>
              <a:t>Cấu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tạo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bộ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máy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hô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hấp</a:t>
            </a:r>
            <a:endParaRPr lang="en-US" sz="2000" b="1" dirty="0"/>
          </a:p>
          <a:p>
            <a:pPr marL="1771650" lvl="3" indent="-400050">
              <a:lnSpc>
                <a:spcPct val="150000"/>
              </a:lnSpc>
            </a:pPr>
            <a:r>
              <a:rPr lang="en-US" dirty="0" smtClean="0"/>
              <a:t>     -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</a:p>
          <a:p>
            <a:pPr marL="1771650" lvl="3" indent="-400050">
              <a:lnSpc>
                <a:spcPct val="150000"/>
              </a:lnSpc>
            </a:pPr>
            <a:r>
              <a:rPr lang="en-US" dirty="0" smtClean="0"/>
              <a:t>     -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r>
              <a:rPr lang="en-US" dirty="0" smtClean="0"/>
              <a:t> </a:t>
            </a:r>
            <a:r>
              <a:rPr lang="en-US" dirty="0" err="1" smtClean="0"/>
              <a:t>dưới</a:t>
            </a:r>
            <a:endParaRPr lang="en-US" dirty="0" smtClean="0"/>
          </a:p>
          <a:p>
            <a:pPr marL="1314450" lvl="2" indent="-400050">
              <a:lnSpc>
                <a:spcPct val="150000"/>
              </a:lnSpc>
            </a:pPr>
            <a:r>
              <a:rPr lang="en-US" dirty="0" smtClean="0"/>
              <a:t>a.    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endParaRPr lang="en-US" dirty="0" smtClean="0"/>
          </a:p>
          <a:p>
            <a:pPr marL="1771650" lvl="3" indent="-4000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Khoang</a:t>
            </a:r>
            <a:r>
              <a:rPr lang="en-US" dirty="0" smtClean="0"/>
              <a:t> </a:t>
            </a:r>
            <a:r>
              <a:rPr lang="en-US" dirty="0" err="1" smtClean="0"/>
              <a:t>mũi</a:t>
            </a:r>
            <a:endParaRPr lang="en-US" dirty="0" smtClean="0"/>
          </a:p>
          <a:p>
            <a:pPr marL="1771650" lvl="3" indent="-4000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Khoang</a:t>
            </a:r>
            <a:r>
              <a:rPr lang="en-US" dirty="0" smtClean="0"/>
              <a:t> </a:t>
            </a:r>
            <a:r>
              <a:rPr lang="en-US" dirty="0" err="1" smtClean="0"/>
              <a:t>miệng</a:t>
            </a:r>
            <a:endParaRPr lang="en-US" dirty="0" smtClean="0"/>
          </a:p>
          <a:p>
            <a:pPr marL="1771650" lvl="3" indent="-4000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Hầu</a:t>
            </a:r>
            <a:r>
              <a:rPr lang="en-US" dirty="0" smtClean="0"/>
              <a:t>, </a:t>
            </a:r>
            <a:r>
              <a:rPr lang="en-US" dirty="0" err="1" smtClean="0"/>
              <a:t>họng</a:t>
            </a:r>
            <a:endParaRPr lang="en-US" dirty="0" smtClean="0"/>
          </a:p>
          <a:p>
            <a:pPr marL="1771650" lvl="3" indent="-4000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Nắp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endParaRPr lang="en-US" dirty="0"/>
          </a:p>
          <a:p>
            <a:pPr marL="1314450" lvl="2" indent="-400050">
              <a:lnSpc>
                <a:spcPct val="150000"/>
              </a:lnSpc>
              <a:buAutoNum type="alphaLcPeriod" startAt="2"/>
            </a:pP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r>
              <a:rPr lang="en-US" dirty="0" smtClean="0"/>
              <a:t> </a:t>
            </a:r>
            <a:r>
              <a:rPr lang="en-US" dirty="0" err="1" smtClean="0"/>
              <a:t>dưới</a:t>
            </a:r>
            <a:endParaRPr lang="en-US" dirty="0" smtClean="0"/>
          </a:p>
          <a:p>
            <a:pPr marL="1771650" lvl="3" indent="-4000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endParaRPr lang="en-US" dirty="0" smtClean="0"/>
          </a:p>
          <a:p>
            <a:pPr marL="1771650" lvl="3" indent="-4000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Khí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endParaRPr lang="en-US" dirty="0" smtClean="0"/>
          </a:p>
          <a:p>
            <a:pPr marL="1771650" lvl="3" indent="-4000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Phế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endParaRPr lang="en-US" dirty="0" smtClean="0"/>
          </a:p>
          <a:p>
            <a:pPr marL="1771650" lvl="3" indent="-4000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tiểu</a:t>
            </a:r>
            <a:r>
              <a:rPr lang="en-US" dirty="0" smtClean="0"/>
              <a:t> </a:t>
            </a:r>
            <a:r>
              <a:rPr lang="en-US" dirty="0" err="1" smtClean="0"/>
              <a:t>phế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endParaRPr lang="en-US" dirty="0" smtClean="0"/>
          </a:p>
          <a:p>
            <a:pPr marL="400050" indent="-400050">
              <a:lnSpc>
                <a:spcPct val="150000"/>
              </a:lnSpc>
            </a:pPr>
            <a:r>
              <a:rPr lang="en-US" dirty="0" smtClean="0"/>
              <a:t>-   </a:t>
            </a:r>
            <a:r>
              <a:rPr lang="en-US" dirty="0" err="1" smtClean="0"/>
              <a:t>Ngoài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còn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xoang</a:t>
            </a:r>
            <a:r>
              <a:rPr lang="en-US" dirty="0" smtClean="0"/>
              <a:t> ( </a:t>
            </a:r>
            <a:r>
              <a:rPr lang="en-US" dirty="0" err="1" smtClean="0"/>
              <a:t>xoang</a:t>
            </a:r>
            <a:r>
              <a:rPr lang="en-US" dirty="0" smtClean="0"/>
              <a:t> </a:t>
            </a:r>
            <a:r>
              <a:rPr lang="en-US" dirty="0" err="1" smtClean="0"/>
              <a:t>bướm</a:t>
            </a:r>
            <a:r>
              <a:rPr lang="en-US" dirty="0" smtClean="0"/>
              <a:t>, </a:t>
            </a:r>
            <a:r>
              <a:rPr lang="en-US" dirty="0" err="1" smtClean="0"/>
              <a:t>xoang</a:t>
            </a:r>
            <a:r>
              <a:rPr lang="en-US" dirty="0" smtClean="0"/>
              <a:t> </a:t>
            </a:r>
            <a:r>
              <a:rPr lang="en-US" dirty="0" err="1" smtClean="0"/>
              <a:t>sàng</a:t>
            </a:r>
            <a:r>
              <a:rPr lang="en-US" dirty="0" smtClean="0"/>
              <a:t>, </a:t>
            </a:r>
            <a:r>
              <a:rPr lang="en-US" dirty="0" err="1" smtClean="0"/>
              <a:t>xoang</a:t>
            </a:r>
            <a:r>
              <a:rPr lang="en-US" dirty="0" smtClean="0"/>
              <a:t> </a:t>
            </a:r>
            <a:r>
              <a:rPr lang="en-US" dirty="0" err="1" smtClean="0"/>
              <a:t>hàm</a:t>
            </a:r>
            <a:r>
              <a:rPr lang="en-US" dirty="0" smtClean="0"/>
              <a:t>, </a:t>
            </a:r>
            <a:r>
              <a:rPr lang="en-US" dirty="0" err="1" smtClean="0"/>
              <a:t>xoang</a:t>
            </a:r>
            <a:r>
              <a:rPr lang="en-US" dirty="0" smtClean="0"/>
              <a:t> </a:t>
            </a:r>
            <a:r>
              <a:rPr lang="en-US" dirty="0" err="1" smtClean="0"/>
              <a:t>trán</a:t>
            </a:r>
            <a:r>
              <a:rPr lang="en-US" dirty="0" smtClean="0"/>
              <a:t>)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nhu</a:t>
            </a:r>
            <a:r>
              <a:rPr lang="en-US" dirty="0" smtClean="0"/>
              <a:t> </a:t>
            </a:r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 ( </a:t>
            </a:r>
            <a:r>
              <a:rPr lang="en-US" dirty="0" err="1" smtClean="0"/>
              <a:t>phế</a:t>
            </a:r>
            <a:r>
              <a:rPr lang="en-US" dirty="0" smtClean="0"/>
              <a:t> </a:t>
            </a:r>
            <a:r>
              <a:rPr lang="en-US" dirty="0" err="1" smtClean="0"/>
              <a:t>nang</a:t>
            </a:r>
            <a:r>
              <a:rPr lang="en-US" dirty="0" smtClean="0"/>
              <a:t>, </a:t>
            </a:r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kẻ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mạch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).</a:t>
            </a:r>
          </a:p>
          <a:p>
            <a:pPr marL="857250" lvl="1" indent="-400050">
              <a:buFont typeface="Arial" pitchFamily="34" charset="0"/>
              <a:buChar char="•"/>
            </a:pPr>
            <a:endParaRPr lang="en-US" dirty="0" smtClean="0"/>
          </a:p>
          <a:p>
            <a:pPr marL="400050" indent="-400050"/>
            <a:endParaRPr lang="en-US" dirty="0"/>
          </a:p>
        </p:txBody>
      </p:sp>
      <p:pic>
        <p:nvPicPr>
          <p:cNvPr id="7" name="Picture 6" descr="dhh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3810000"/>
            <a:ext cx="2895600" cy="1981200"/>
          </a:xfrm>
          <a:prstGeom prst="rect">
            <a:avLst/>
          </a:prstGeom>
        </p:spPr>
      </p:pic>
      <p:pic>
        <p:nvPicPr>
          <p:cNvPr id="8" name="Picture 7" descr="dhh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1524000"/>
            <a:ext cx="2895600" cy="2133600"/>
          </a:xfrm>
          <a:prstGeom prst="rect">
            <a:avLst/>
          </a:prstGeom>
        </p:spPr>
      </p:pic>
      <p:pic>
        <p:nvPicPr>
          <p:cNvPr id="9" name="Picture 8" descr="cac xoang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5600" y="1524000"/>
            <a:ext cx="2438400" cy="2133600"/>
          </a:xfrm>
          <a:prstGeom prst="rect">
            <a:avLst/>
          </a:prstGeom>
        </p:spPr>
      </p:pic>
      <p:pic>
        <p:nvPicPr>
          <p:cNvPr id="10" name="Picture 9" descr="nhu mo phoi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81800" y="3810000"/>
            <a:ext cx="236220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nh 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2400" y="0"/>
            <a:ext cx="8839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/>
              <a:t>2. </a:t>
            </a:r>
            <a:r>
              <a:rPr lang="en-US" sz="2000" b="1" dirty="0" err="1" smtClean="0"/>
              <a:t>Chức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năng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hô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hấp</a:t>
            </a:r>
            <a:endParaRPr lang="en-US" sz="2000" b="1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-   </a:t>
            </a:r>
            <a:r>
              <a:rPr lang="vi-VN" dirty="0" smtClean="0"/>
              <a:t>Đường hô hấp trên ngăn chặn các vật lạ đi vào đường hô hấp dưới bằng phản xạ ho; lọc lại các hạt bụi đi vào đường thở nhờ hệ thống lông ở mũi; làm ấm, làm ẩm luồng khí đi vào phổi nhờ vào các mạch máu dày đặc xung quanh đường hô hấp trên  </a:t>
            </a:r>
            <a:r>
              <a:rPr lang="en-US" dirty="0" smtClean="0"/>
              <a:t>-   </a:t>
            </a:r>
            <a:r>
              <a:rPr lang="vi-VN" dirty="0" smtClean="0"/>
              <a:t>Đường hô hấp dưới dẫn không khí đi vào tận trong các phế nang. Nhu mô phổi trao đổi không khí cho cơ thể: O2 được đưa vào cơ thể và CO2 được đào thải ra ngoài.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nh 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28600"/>
            <a:ext cx="9144000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/>
              <a:t>3. </a:t>
            </a:r>
            <a:r>
              <a:rPr lang="en-US" sz="2000" b="1" dirty="0" err="1" smtClean="0"/>
              <a:t>Các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cơ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chế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bảo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đường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hô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hấp</a:t>
            </a:r>
            <a:endParaRPr lang="en-US" sz="2000" b="1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-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gồm</a:t>
            </a:r>
            <a:r>
              <a:rPr lang="en-US" dirty="0" smtClean="0"/>
              <a:t>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r>
              <a:rPr lang="en-US" dirty="0" smtClean="0"/>
              <a:t> –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tiết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nhày</a:t>
            </a:r>
            <a:r>
              <a:rPr lang="en-US" dirty="0" smtClean="0"/>
              <a:t> – </a:t>
            </a:r>
            <a:r>
              <a:rPr lang="en-US" dirty="0" err="1" smtClean="0"/>
              <a:t>đại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bào</a:t>
            </a:r>
            <a:r>
              <a:rPr lang="en-US" dirty="0" smtClean="0"/>
              <a:t> </a:t>
            </a:r>
            <a:r>
              <a:rPr lang="en-US" dirty="0" err="1" smtClean="0"/>
              <a:t>phế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; </a:t>
            </a:r>
            <a:r>
              <a:rPr lang="en-US" dirty="0" err="1" smtClean="0"/>
              <a:t>ngoại</a:t>
            </a:r>
            <a:r>
              <a:rPr lang="en-US" dirty="0" smtClean="0"/>
              <a:t> </a:t>
            </a:r>
            <a:r>
              <a:rPr lang="en-US" dirty="0" err="1" smtClean="0"/>
              <a:t>vật</a:t>
            </a:r>
            <a:r>
              <a:rPr lang="en-US" dirty="0" smtClean="0"/>
              <a:t> </a:t>
            </a:r>
            <a:r>
              <a:rPr lang="en-US" dirty="0" err="1" smtClean="0"/>
              <a:t>nhỏ</a:t>
            </a:r>
            <a:r>
              <a:rPr lang="en-US" dirty="0" smtClean="0"/>
              <a:t> ( </a:t>
            </a:r>
            <a:r>
              <a:rPr lang="en-US" dirty="0" err="1" smtClean="0"/>
              <a:t>hoặc</a:t>
            </a:r>
            <a:r>
              <a:rPr lang="en-US" dirty="0" smtClean="0"/>
              <a:t> vi </a:t>
            </a:r>
            <a:r>
              <a:rPr lang="en-US" dirty="0" err="1" smtClean="0"/>
              <a:t>khuẩn</a:t>
            </a:r>
            <a:r>
              <a:rPr lang="en-US" dirty="0" smtClean="0"/>
              <a:t>)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giữ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bởi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lông</a:t>
            </a:r>
            <a:r>
              <a:rPr lang="en-US" dirty="0" smtClean="0"/>
              <a:t>, </a:t>
            </a: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 smtClean="0"/>
              <a:t>nhày</a:t>
            </a:r>
            <a:r>
              <a:rPr lang="en-US" dirty="0" smtClean="0"/>
              <a:t>,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tống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ngoài</a:t>
            </a:r>
            <a:r>
              <a:rPr lang="en-US" dirty="0" smtClean="0"/>
              <a:t> qua ho.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-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tiểu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nhỏ</a:t>
            </a:r>
            <a:r>
              <a:rPr lang="en-US" dirty="0" smtClean="0"/>
              <a:t> 0,2 – 2 </a:t>
            </a:r>
            <a:r>
              <a:rPr lang="en-US" dirty="0" err="1" smtClean="0"/>
              <a:t>mcm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vượt</a:t>
            </a:r>
            <a:r>
              <a:rPr lang="en-US" dirty="0" smtClean="0"/>
              <a:t> qua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chế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phế</a:t>
            </a:r>
            <a:r>
              <a:rPr lang="en-US" dirty="0" smtClean="0"/>
              <a:t> </a:t>
            </a:r>
            <a:r>
              <a:rPr lang="en-US" dirty="0" err="1" smtClean="0"/>
              <a:t>nang</a:t>
            </a:r>
            <a:r>
              <a:rPr lang="en-US" dirty="0" smtClean="0"/>
              <a:t>,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đây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đại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bào</a:t>
            </a:r>
            <a:r>
              <a:rPr lang="en-US" dirty="0" smtClean="0"/>
              <a:t> </a:t>
            </a:r>
            <a:r>
              <a:rPr lang="en-US" dirty="0" err="1" smtClean="0"/>
              <a:t>phế</a:t>
            </a:r>
            <a:r>
              <a:rPr lang="en-US" dirty="0" smtClean="0"/>
              <a:t> </a:t>
            </a:r>
            <a:r>
              <a:rPr lang="en-US" dirty="0" err="1" smtClean="0"/>
              <a:t>nang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bạch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bào</a:t>
            </a:r>
            <a:r>
              <a:rPr lang="en-US" dirty="0" smtClean="0"/>
              <a:t> </a:t>
            </a:r>
            <a:r>
              <a:rPr lang="en-US" dirty="0" err="1" smtClean="0"/>
              <a:t>chúng</a:t>
            </a:r>
            <a:r>
              <a:rPr lang="en-US" dirty="0" smtClean="0"/>
              <a:t>,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diện</a:t>
            </a:r>
            <a:r>
              <a:rPr lang="en-US" dirty="0" smtClean="0"/>
              <a:t> </a:t>
            </a:r>
            <a:r>
              <a:rPr lang="en-US" dirty="0" err="1" smtClean="0"/>
              <a:t>kháng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kích</a:t>
            </a:r>
            <a:r>
              <a:rPr lang="en-US" dirty="0" smtClean="0"/>
              <a:t> </a:t>
            </a:r>
            <a:r>
              <a:rPr lang="en-US" dirty="0" err="1" smtClean="0"/>
              <a:t>thích</a:t>
            </a:r>
            <a:r>
              <a:rPr lang="en-US" dirty="0" smtClean="0"/>
              <a:t> </a:t>
            </a: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miễn</a:t>
            </a:r>
            <a:r>
              <a:rPr lang="en-US" dirty="0" smtClean="0"/>
              <a:t> </a:t>
            </a: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nh 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lnSpc>
                <a:spcPct val="150000"/>
              </a:lnSpc>
              <a:buAutoNum type="romanUcPeriod" startAt="2"/>
            </a:pPr>
            <a:r>
              <a:rPr lang="en-US" sz="2000" b="1" dirty="0" smtClean="0"/>
              <a:t>NHỮNG TRIỆU CHỨNG BIỂU HIỆN BỆNH LÝ HÔ HẤP THƯỜNG GẶP</a:t>
            </a:r>
          </a:p>
          <a:p>
            <a:pPr marL="400050" indent="-400050">
              <a:lnSpc>
                <a:spcPct val="150000"/>
              </a:lnSpc>
              <a:buAutoNum type="arabicPeriod"/>
            </a:pPr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endParaRPr lang="en-US" dirty="0" smtClean="0"/>
          </a:p>
          <a:p>
            <a:pPr marL="400050" indent="-400050">
              <a:lnSpc>
                <a:spcPct val="150000"/>
              </a:lnSpc>
              <a:buFontTx/>
              <a:buChar char="-"/>
            </a:pP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tình</a:t>
            </a:r>
            <a:r>
              <a:rPr lang="en-US" dirty="0" smtClean="0"/>
              <a:t> </a:t>
            </a:r>
            <a:r>
              <a:rPr lang="en-US" dirty="0" err="1" smtClean="0"/>
              <a:t>trạng</a:t>
            </a:r>
            <a:r>
              <a:rPr lang="en-US" dirty="0" smtClean="0"/>
              <a:t> </a:t>
            </a:r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khăn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endParaRPr lang="en-US" dirty="0" smtClean="0"/>
          </a:p>
          <a:p>
            <a:pPr marL="400050" indent="-400050">
              <a:lnSpc>
                <a:spcPct val="150000"/>
              </a:lnSpc>
            </a:pPr>
            <a:r>
              <a:rPr lang="en-US" dirty="0" smtClean="0"/>
              <a:t>  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do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.</a:t>
            </a:r>
          </a:p>
          <a:p>
            <a:pPr marL="400050" indent="-400050">
              <a:lnSpc>
                <a:spcPct val="150000"/>
              </a:lnSpc>
              <a:buFontTx/>
              <a:buChar char="-"/>
            </a:pP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gây</a:t>
            </a:r>
            <a:r>
              <a:rPr lang="en-US" dirty="0" smtClean="0"/>
              <a:t> </a:t>
            </a:r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:</a:t>
            </a:r>
          </a:p>
          <a:p>
            <a:pPr marL="400050" indent="-400050">
              <a:lnSpc>
                <a:spcPct val="150000"/>
              </a:lnSpc>
            </a:pPr>
            <a:r>
              <a:rPr lang="en-US" dirty="0" smtClean="0"/>
              <a:t>           + Do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r>
              <a:rPr lang="en-US" dirty="0" smtClean="0"/>
              <a:t>: </a:t>
            </a:r>
            <a:r>
              <a:rPr lang="en-US" dirty="0" err="1" smtClean="0"/>
              <a:t>hẹp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r>
              <a:rPr lang="en-US" dirty="0" smtClean="0"/>
              <a:t> ( </a:t>
            </a:r>
            <a:r>
              <a:rPr lang="en-US" dirty="0" err="1" smtClean="0"/>
              <a:t>chèn</a:t>
            </a:r>
            <a:r>
              <a:rPr lang="en-US" dirty="0" smtClean="0"/>
              <a:t>, </a:t>
            </a:r>
            <a:r>
              <a:rPr lang="en-US" dirty="0" err="1" smtClean="0"/>
              <a:t>dị</a:t>
            </a:r>
            <a:r>
              <a:rPr lang="en-US" dirty="0" smtClean="0"/>
              <a:t> </a:t>
            </a:r>
            <a:r>
              <a:rPr lang="en-US" dirty="0" err="1" smtClean="0"/>
              <a:t>vật</a:t>
            </a:r>
            <a:r>
              <a:rPr lang="en-US" dirty="0" smtClean="0"/>
              <a:t> </a:t>
            </a:r>
            <a:r>
              <a:rPr lang="en-US" dirty="0" err="1" smtClean="0"/>
              <a:t>phế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, u </a:t>
            </a:r>
            <a:r>
              <a:rPr lang="en-US" dirty="0" err="1" smtClean="0"/>
              <a:t>phế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,…)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tổn</a:t>
            </a:r>
            <a:r>
              <a:rPr lang="en-US" dirty="0" smtClean="0"/>
              <a:t> </a:t>
            </a:r>
            <a:r>
              <a:rPr lang="en-US" dirty="0" err="1" smtClean="0"/>
              <a:t>thương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 ( </a:t>
            </a:r>
            <a:r>
              <a:rPr lang="en-US" dirty="0" err="1" smtClean="0"/>
              <a:t>viêm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, ú </a:t>
            </a:r>
            <a:r>
              <a:rPr lang="en-US" dirty="0" err="1" smtClean="0"/>
              <a:t>máu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,…).</a:t>
            </a:r>
          </a:p>
          <a:p>
            <a:pPr marL="400050" indent="-400050">
              <a:lnSpc>
                <a:spcPct val="150000"/>
              </a:lnSpc>
            </a:pPr>
            <a:r>
              <a:rPr lang="en-US" dirty="0" smtClean="0"/>
              <a:t>           + Do </a:t>
            </a:r>
            <a:r>
              <a:rPr lang="en-US" dirty="0" err="1" smtClean="0"/>
              <a:t>ngoài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r>
              <a:rPr lang="en-US" dirty="0" smtClean="0"/>
              <a:t>: </a:t>
            </a: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, </a:t>
            </a:r>
            <a:r>
              <a:rPr lang="en-US" dirty="0" err="1" smtClean="0"/>
              <a:t>thiếu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r>
              <a:rPr lang="en-US" dirty="0" smtClean="0"/>
              <a:t>, </a:t>
            </a:r>
            <a:r>
              <a:rPr lang="en-US" dirty="0" err="1" smtClean="0"/>
              <a:t>toan</a:t>
            </a:r>
            <a:r>
              <a:rPr lang="en-US" dirty="0" smtClean="0"/>
              <a:t> </a:t>
            </a:r>
            <a:r>
              <a:rPr lang="en-US" dirty="0" err="1" smtClean="0"/>
              <a:t>chuyển</a:t>
            </a:r>
            <a:r>
              <a:rPr lang="en-US" dirty="0" smtClean="0"/>
              <a:t> </a:t>
            </a:r>
            <a:r>
              <a:rPr lang="en-US" dirty="0" err="1" smtClean="0"/>
              <a:t>hoá</a:t>
            </a:r>
            <a:r>
              <a:rPr lang="en-US" dirty="0" smtClean="0"/>
              <a:t>, </a:t>
            </a:r>
            <a:r>
              <a:rPr lang="en-US" dirty="0" err="1" smtClean="0"/>
              <a:t>liệt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r>
              <a:rPr lang="en-US" dirty="0" smtClean="0"/>
              <a:t>,…</a:t>
            </a:r>
          </a:p>
          <a:p>
            <a:pPr marL="400050" indent="-400050">
              <a:lnSpc>
                <a:spcPct val="150000"/>
              </a:lnSpc>
              <a:buFontTx/>
              <a:buChar char="-"/>
            </a:pP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đoán</a:t>
            </a:r>
            <a:r>
              <a:rPr lang="en-US" dirty="0" smtClean="0"/>
              <a:t> </a:t>
            </a:r>
            <a:r>
              <a:rPr lang="en-US" dirty="0" err="1" smtClean="0"/>
              <a:t>mức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: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</a:t>
            </a:r>
            <a:r>
              <a:rPr lang="en-US" dirty="0" err="1" smtClean="0"/>
              <a:t>mức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NYHA ( 1997)</a:t>
            </a:r>
          </a:p>
          <a:p>
            <a:pPr marL="400050" indent="-400050">
              <a:lnSpc>
                <a:spcPct val="150000"/>
              </a:lnSpc>
            </a:pPr>
            <a:r>
              <a:rPr lang="en-US" dirty="0" smtClean="0"/>
              <a:t>         + </a:t>
            </a:r>
            <a:r>
              <a:rPr lang="en-US" dirty="0" err="1" smtClean="0"/>
              <a:t>Độ</a:t>
            </a:r>
            <a:r>
              <a:rPr lang="en-US" dirty="0" smtClean="0"/>
              <a:t> 1: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hạn</a:t>
            </a:r>
            <a:r>
              <a:rPr lang="en-US" dirty="0" smtClean="0"/>
              <a:t> </a:t>
            </a:r>
            <a:r>
              <a:rPr lang="en-US" dirty="0" err="1" smtClean="0"/>
              <a:t>chế</a:t>
            </a:r>
            <a:r>
              <a:rPr lang="en-US" dirty="0" smtClean="0"/>
              <a:t> </a:t>
            </a: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.</a:t>
            </a:r>
          </a:p>
          <a:p>
            <a:pPr marL="400050" indent="-400050">
              <a:lnSpc>
                <a:spcPct val="150000"/>
              </a:lnSpc>
            </a:pPr>
            <a:r>
              <a:rPr lang="en-US" dirty="0" smtClean="0"/>
              <a:t>         + </a:t>
            </a:r>
            <a:r>
              <a:rPr lang="en-US" dirty="0" err="1" smtClean="0"/>
              <a:t>Độ</a:t>
            </a:r>
            <a:r>
              <a:rPr lang="en-US" dirty="0" smtClean="0"/>
              <a:t> 2: </a:t>
            </a:r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gắng</a:t>
            </a:r>
            <a:r>
              <a:rPr lang="en-US" dirty="0" smtClean="0"/>
              <a:t> </a:t>
            </a:r>
            <a:r>
              <a:rPr lang="en-US" dirty="0" err="1" smtClean="0"/>
              <a:t>sức</a:t>
            </a:r>
            <a:r>
              <a:rPr lang="en-US" dirty="0" smtClean="0"/>
              <a:t> </a:t>
            </a:r>
            <a:r>
              <a:rPr lang="en-US" dirty="0" err="1" smtClean="0"/>
              <a:t>hằng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.</a:t>
            </a:r>
          </a:p>
          <a:p>
            <a:pPr marL="400050" indent="-400050">
              <a:lnSpc>
                <a:spcPct val="150000"/>
              </a:lnSpc>
            </a:pPr>
            <a:r>
              <a:rPr lang="en-US" dirty="0" smtClean="0"/>
              <a:t>         + </a:t>
            </a:r>
            <a:r>
              <a:rPr lang="en-US" dirty="0" err="1" smtClean="0"/>
              <a:t>Độ</a:t>
            </a:r>
            <a:r>
              <a:rPr lang="en-US" dirty="0" smtClean="0"/>
              <a:t> 3: </a:t>
            </a:r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gắng</a:t>
            </a:r>
            <a:r>
              <a:rPr lang="en-US" dirty="0" smtClean="0"/>
              <a:t> </a:t>
            </a:r>
            <a:r>
              <a:rPr lang="en-US" dirty="0" err="1" smtClean="0"/>
              <a:t>sức</a:t>
            </a:r>
            <a:r>
              <a:rPr lang="en-US" dirty="0" smtClean="0"/>
              <a:t> </a:t>
            </a:r>
            <a:r>
              <a:rPr lang="en-US" dirty="0" err="1" smtClean="0"/>
              <a:t>nhẹ</a:t>
            </a:r>
            <a:r>
              <a:rPr lang="en-US" dirty="0" smtClean="0"/>
              <a:t>, </a:t>
            </a:r>
            <a:r>
              <a:rPr lang="en-US" dirty="0" err="1" smtClean="0"/>
              <a:t>hạn</a:t>
            </a:r>
            <a:r>
              <a:rPr lang="en-US" dirty="0" smtClean="0"/>
              <a:t> </a:t>
            </a:r>
            <a:r>
              <a:rPr lang="en-US" dirty="0" err="1" smtClean="0"/>
              <a:t>chế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.</a:t>
            </a:r>
          </a:p>
          <a:p>
            <a:pPr marL="400050" indent="-400050">
              <a:lnSpc>
                <a:spcPct val="150000"/>
              </a:lnSpc>
            </a:pPr>
            <a:r>
              <a:rPr lang="en-US" dirty="0" smtClean="0"/>
              <a:t>         + </a:t>
            </a:r>
            <a:r>
              <a:rPr lang="en-US" dirty="0" err="1" smtClean="0"/>
              <a:t>Độ</a:t>
            </a:r>
            <a:r>
              <a:rPr lang="en-US" dirty="0" smtClean="0"/>
              <a:t> 4: </a:t>
            </a:r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gắng</a:t>
            </a:r>
            <a:r>
              <a:rPr lang="en-US" dirty="0" smtClean="0"/>
              <a:t> </a:t>
            </a:r>
            <a:r>
              <a:rPr lang="en-US" dirty="0" err="1" smtClean="0"/>
              <a:t>sức</a:t>
            </a:r>
            <a:r>
              <a:rPr lang="en-US" dirty="0" smtClean="0"/>
              <a:t> </a:t>
            </a:r>
            <a:r>
              <a:rPr lang="en-US" dirty="0" err="1" smtClean="0"/>
              <a:t>nhẹ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nghỉ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5" descr="khó th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1" y="457200"/>
            <a:ext cx="1981200" cy="1762125"/>
          </a:xfrm>
          <a:prstGeom prst="rect">
            <a:avLst/>
          </a:prstGeom>
        </p:spPr>
      </p:pic>
      <p:pic>
        <p:nvPicPr>
          <p:cNvPr id="7" name="Picture 6" descr="kho th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6600" y="457200"/>
            <a:ext cx="2057400" cy="1762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nh 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/>
              <a:t>2. Ho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mạnh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đột</a:t>
            </a:r>
            <a:r>
              <a:rPr lang="en-US" dirty="0" smtClean="0"/>
              <a:t> </a:t>
            </a:r>
            <a:r>
              <a:rPr lang="en-US" dirty="0" err="1" smtClean="0"/>
              <a:t>ngột</a:t>
            </a:r>
            <a:r>
              <a:rPr lang="en-US" dirty="0" smtClean="0"/>
              <a:t>, </a:t>
            </a:r>
            <a:r>
              <a:rPr lang="en-US" dirty="0" err="1" smtClean="0"/>
              <a:t>gồm</a:t>
            </a:r>
            <a:r>
              <a:rPr lang="en-US" dirty="0" smtClean="0"/>
              <a:t> 3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kỳ</a:t>
            </a:r>
            <a:r>
              <a:rPr lang="en-US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+ </a:t>
            </a:r>
            <a:r>
              <a:rPr lang="en-US" dirty="0" err="1" smtClean="0"/>
              <a:t>Hít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sâu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nhanh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+ </a:t>
            </a:r>
            <a:r>
              <a:rPr lang="en-US" dirty="0" err="1" smtClean="0"/>
              <a:t>Bắt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nhanh</a:t>
            </a:r>
            <a:r>
              <a:rPr lang="en-US" dirty="0" smtClean="0"/>
              <a:t> </a:t>
            </a:r>
            <a:r>
              <a:rPr lang="en-US" dirty="0" err="1" smtClean="0"/>
              <a:t>mạnh</a:t>
            </a:r>
            <a:r>
              <a:rPr lang="en-US" dirty="0" smtClean="0"/>
              <a:t>.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môn</a:t>
            </a:r>
            <a:r>
              <a:rPr lang="en-US" dirty="0" smtClean="0"/>
              <a:t> </a:t>
            </a:r>
            <a:r>
              <a:rPr lang="en-US" dirty="0" err="1" smtClean="0"/>
              <a:t>đóng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,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lồng</a:t>
            </a:r>
            <a:r>
              <a:rPr lang="en-US" dirty="0" smtClean="0"/>
              <a:t> </a:t>
            </a:r>
            <a:r>
              <a:rPr lang="en-US" dirty="0" err="1" smtClean="0"/>
              <a:t>ngực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+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môn</a:t>
            </a:r>
            <a:r>
              <a:rPr lang="en-US" dirty="0" smtClean="0"/>
              <a:t> </a:t>
            </a: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đột</a:t>
            </a:r>
            <a:r>
              <a:rPr lang="en-US" dirty="0" smtClean="0"/>
              <a:t> </a:t>
            </a:r>
            <a:r>
              <a:rPr lang="en-US" dirty="0" err="1" smtClean="0"/>
              <a:t>ngột</a:t>
            </a:r>
            <a:r>
              <a:rPr lang="en-US" dirty="0" smtClean="0"/>
              <a:t>,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khí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ép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tống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ngoài</a:t>
            </a:r>
            <a:r>
              <a:rPr lang="en-US" dirty="0" smtClean="0"/>
              <a:t> </a:t>
            </a:r>
            <a:r>
              <a:rPr lang="en-US" dirty="0" err="1" smtClean="0"/>
              <a:t>gây</a:t>
            </a:r>
            <a:r>
              <a:rPr lang="en-US" dirty="0" smtClean="0"/>
              <a:t> ho.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gây</a:t>
            </a:r>
            <a:r>
              <a:rPr lang="en-US" dirty="0" smtClean="0"/>
              <a:t> ho: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+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r>
              <a:rPr lang="en-US" dirty="0" smtClean="0"/>
              <a:t>: </a:t>
            </a:r>
            <a:r>
              <a:rPr lang="en-US" dirty="0" err="1" smtClean="0"/>
              <a:t>viêm</a:t>
            </a:r>
            <a:r>
              <a:rPr lang="en-US" dirty="0" smtClean="0"/>
              <a:t> </a:t>
            </a:r>
            <a:r>
              <a:rPr lang="en-US" dirty="0" err="1" smtClean="0"/>
              <a:t>họng</a:t>
            </a:r>
            <a:r>
              <a:rPr lang="en-US" dirty="0" smtClean="0"/>
              <a:t> </a:t>
            </a:r>
            <a:r>
              <a:rPr lang="en-US" dirty="0" err="1" smtClean="0"/>
              <a:t>viêm</a:t>
            </a:r>
            <a:r>
              <a:rPr lang="en-US" dirty="0" smtClean="0"/>
              <a:t> </a:t>
            </a:r>
            <a:r>
              <a:rPr lang="en-US" dirty="0" err="1" smtClean="0"/>
              <a:t>khí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, </a:t>
            </a:r>
            <a:r>
              <a:rPr lang="en-US" dirty="0" err="1" smtClean="0"/>
              <a:t>phế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, </a:t>
            </a:r>
            <a:r>
              <a:rPr lang="en-US" dirty="0" err="1" smtClean="0"/>
              <a:t>viêm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, </a:t>
            </a:r>
            <a:r>
              <a:rPr lang="en-US" dirty="0" err="1" smtClean="0"/>
              <a:t>lao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,…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+ Tim </a:t>
            </a:r>
            <a:r>
              <a:rPr lang="en-US" dirty="0" err="1" smtClean="0"/>
              <a:t>mạch</a:t>
            </a:r>
            <a:r>
              <a:rPr lang="en-US" dirty="0" smtClean="0"/>
              <a:t>: </a:t>
            </a:r>
            <a:r>
              <a:rPr lang="en-US" dirty="0" err="1" smtClean="0"/>
              <a:t>hẹp</a:t>
            </a:r>
            <a:r>
              <a:rPr lang="en-US" dirty="0" smtClean="0"/>
              <a:t> van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lá</a:t>
            </a:r>
            <a:r>
              <a:rPr lang="en-US" dirty="0" smtClean="0"/>
              <a:t>, 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huyết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, 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</a:t>
            </a:r>
            <a:r>
              <a:rPr lang="en-US" dirty="0" err="1" smtClean="0"/>
              <a:t>tiểu</a:t>
            </a:r>
            <a:r>
              <a:rPr lang="en-US" dirty="0" smtClean="0"/>
              <a:t> </a:t>
            </a:r>
            <a:r>
              <a:rPr lang="en-US" dirty="0" err="1" smtClean="0"/>
              <a:t>tuần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r>
              <a:rPr lang="en-US" dirty="0" smtClean="0"/>
              <a:t>,…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+ Ở </a:t>
            </a:r>
            <a:r>
              <a:rPr lang="en-US" dirty="0" err="1" smtClean="0"/>
              <a:t>xa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r>
              <a:rPr lang="en-US" dirty="0" smtClean="0"/>
              <a:t>: </a:t>
            </a:r>
            <a:r>
              <a:rPr lang="en-US" dirty="0" err="1" smtClean="0"/>
              <a:t>tổn</a:t>
            </a:r>
            <a:r>
              <a:rPr lang="en-US" dirty="0" smtClean="0"/>
              <a:t> </a:t>
            </a:r>
            <a:r>
              <a:rPr lang="en-US" dirty="0" err="1" smtClean="0"/>
              <a:t>thương</a:t>
            </a:r>
            <a:r>
              <a:rPr lang="en-US" dirty="0" smtClean="0"/>
              <a:t> ở </a:t>
            </a:r>
            <a:r>
              <a:rPr lang="en-US" dirty="0" err="1" smtClean="0"/>
              <a:t>gan</a:t>
            </a:r>
            <a:r>
              <a:rPr lang="en-US" dirty="0" smtClean="0"/>
              <a:t>,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cung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gây</a:t>
            </a:r>
            <a:r>
              <a:rPr lang="en-US" dirty="0" smtClean="0"/>
              <a:t> ho, </a:t>
            </a:r>
            <a:r>
              <a:rPr lang="en-US" dirty="0" err="1" smtClean="0"/>
              <a:t>lạnh</a:t>
            </a:r>
            <a:r>
              <a:rPr lang="en-US" dirty="0" smtClean="0"/>
              <a:t> </a:t>
            </a:r>
            <a:r>
              <a:rPr lang="en-US" dirty="0" err="1" smtClean="0"/>
              <a:t>đột</a:t>
            </a:r>
            <a:r>
              <a:rPr lang="en-US" dirty="0" smtClean="0"/>
              <a:t> </a:t>
            </a:r>
            <a:r>
              <a:rPr lang="en-US" dirty="0" err="1" smtClean="0"/>
              <a:t>ngột</a:t>
            </a:r>
            <a:r>
              <a:rPr lang="en-US" dirty="0" smtClean="0"/>
              <a:t>…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+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rối</a:t>
            </a:r>
            <a:r>
              <a:rPr lang="en-US" dirty="0" smtClean="0"/>
              <a:t> </a:t>
            </a:r>
            <a:r>
              <a:rPr lang="en-US" dirty="0" err="1" smtClean="0"/>
              <a:t>loạn</a:t>
            </a:r>
            <a:r>
              <a:rPr lang="en-US" dirty="0" smtClean="0"/>
              <a:t> </a:t>
            </a:r>
            <a:r>
              <a:rPr lang="en-US" dirty="0" err="1" smtClean="0"/>
              <a:t>tinh</a:t>
            </a:r>
            <a:r>
              <a:rPr lang="en-US" dirty="0" smtClean="0"/>
              <a:t> </a:t>
            </a:r>
            <a:r>
              <a:rPr lang="en-US" dirty="0" err="1" smtClean="0"/>
              <a:t>thần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ho </a:t>
            </a:r>
            <a:r>
              <a:rPr lang="en-US" dirty="0" err="1" smtClean="0"/>
              <a:t>nhiều</a:t>
            </a:r>
            <a:r>
              <a:rPr lang="en-US" dirty="0" smtClean="0"/>
              <a:t> ( </a:t>
            </a:r>
            <a:r>
              <a:rPr lang="en-US" dirty="0" err="1" smtClean="0"/>
              <a:t>hiếm</a:t>
            </a:r>
            <a:r>
              <a:rPr lang="en-US" dirty="0" smtClean="0"/>
              <a:t> </a:t>
            </a:r>
            <a:r>
              <a:rPr lang="en-US" dirty="0" err="1" smtClean="0"/>
              <a:t>gặp</a:t>
            </a:r>
            <a:r>
              <a:rPr lang="en-US" dirty="0" smtClean="0"/>
              <a:t>).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/>
              <a:t>Theo </a:t>
            </a:r>
            <a:r>
              <a:rPr lang="en-US" dirty="0" err="1" smtClean="0"/>
              <a:t>lâm</a:t>
            </a:r>
            <a:r>
              <a:rPr lang="en-US" dirty="0" smtClean="0"/>
              <a:t> </a:t>
            </a:r>
            <a:r>
              <a:rPr lang="en-US" dirty="0" err="1" smtClean="0"/>
              <a:t>sàng</a:t>
            </a:r>
            <a:r>
              <a:rPr lang="en-US" dirty="0" smtClean="0"/>
              <a:t> ho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chia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+ Ho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đờm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+ Ho khan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+ Ho </a:t>
            </a:r>
            <a:r>
              <a:rPr lang="en-US" dirty="0" err="1" smtClean="0"/>
              <a:t>húng</a:t>
            </a:r>
            <a:r>
              <a:rPr lang="en-US" dirty="0" smtClean="0"/>
              <a:t> </a:t>
            </a:r>
            <a:r>
              <a:rPr lang="en-US" dirty="0" err="1" smtClean="0"/>
              <a:t>hắng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+ Ho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cơn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nh 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52400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/>
              <a:t>3. </a:t>
            </a:r>
            <a:r>
              <a:rPr lang="en-US" sz="2000" b="1" dirty="0" err="1" smtClean="0"/>
              <a:t>Khạc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đờm</a:t>
            </a:r>
            <a:endParaRPr lang="en-US" sz="2000" b="1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Đờm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tiết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hốc</a:t>
            </a:r>
            <a:r>
              <a:rPr lang="en-US" dirty="0" smtClean="0"/>
              <a:t> </a:t>
            </a:r>
            <a:r>
              <a:rPr lang="en-US" dirty="0" err="1" smtClean="0"/>
              <a:t>mũi</a:t>
            </a:r>
            <a:r>
              <a:rPr lang="en-US" dirty="0" smtClean="0"/>
              <a:t> </a:t>
            </a:r>
            <a:r>
              <a:rPr lang="en-US" dirty="0" err="1" smtClean="0"/>
              <a:t>tới</a:t>
            </a:r>
            <a:r>
              <a:rPr lang="en-US" dirty="0" smtClean="0"/>
              <a:t> </a:t>
            </a:r>
            <a:r>
              <a:rPr lang="en-US" dirty="0" err="1" smtClean="0"/>
              <a:t>phế</a:t>
            </a:r>
            <a:r>
              <a:rPr lang="en-US" dirty="0" smtClean="0"/>
              <a:t> </a:t>
            </a:r>
            <a:r>
              <a:rPr lang="en-US" dirty="0" err="1" smtClean="0"/>
              <a:t>nang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thải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ngoài</a:t>
            </a:r>
            <a:r>
              <a:rPr lang="en-US" dirty="0" smtClean="0"/>
              <a:t> </a:t>
            </a:r>
            <a:r>
              <a:rPr lang="en-US" dirty="0" err="1" smtClean="0"/>
              <a:t>miệng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lâm</a:t>
            </a:r>
            <a:r>
              <a:rPr lang="en-US" dirty="0" smtClean="0"/>
              <a:t> </a:t>
            </a:r>
            <a:r>
              <a:rPr lang="en-US" dirty="0" err="1" smtClean="0"/>
              <a:t>sàng</a:t>
            </a:r>
            <a:r>
              <a:rPr lang="en-US" dirty="0" smtClean="0"/>
              <a:t>, </a:t>
            </a:r>
            <a:r>
              <a:rPr lang="en-US" dirty="0" err="1" smtClean="0"/>
              <a:t>đờm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chia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+ </a:t>
            </a:r>
            <a:r>
              <a:rPr lang="en-US" dirty="0" err="1" smtClean="0"/>
              <a:t>Đờm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dịch</a:t>
            </a:r>
            <a:r>
              <a:rPr lang="en-US" dirty="0" smtClean="0"/>
              <a:t>: </a:t>
            </a:r>
            <a:r>
              <a:rPr lang="en-US" dirty="0" err="1" smtClean="0"/>
              <a:t>gồm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 smtClean="0"/>
              <a:t>tiết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huyết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lẫn</a:t>
            </a:r>
            <a:r>
              <a:rPr lang="en-US" dirty="0" smtClean="0"/>
              <a:t> </a:t>
            </a:r>
            <a:r>
              <a:rPr lang="en-US" dirty="0" err="1" smtClean="0"/>
              <a:t>hồng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+ </a:t>
            </a:r>
            <a:r>
              <a:rPr lang="en-US" dirty="0" err="1" smtClean="0"/>
              <a:t>Đờm</a:t>
            </a:r>
            <a:r>
              <a:rPr lang="en-US" dirty="0" smtClean="0"/>
              <a:t> </a:t>
            </a:r>
            <a:r>
              <a:rPr lang="en-US" dirty="0" err="1" smtClean="0"/>
              <a:t>nhầy</a:t>
            </a:r>
            <a:r>
              <a:rPr lang="en-US" dirty="0" smtClean="0"/>
              <a:t>: </a:t>
            </a:r>
            <a:r>
              <a:rPr lang="en-US" dirty="0" err="1" smtClean="0"/>
              <a:t>màu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nhầy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gặp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hen </a:t>
            </a:r>
            <a:r>
              <a:rPr lang="en-US" dirty="0" err="1" smtClean="0"/>
              <a:t>phế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, </a:t>
            </a:r>
            <a:r>
              <a:rPr lang="en-US" dirty="0" err="1" smtClean="0"/>
              <a:t>viêm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+ </a:t>
            </a:r>
            <a:r>
              <a:rPr lang="en-US" dirty="0" err="1" smtClean="0"/>
              <a:t>Đờm</a:t>
            </a:r>
            <a:r>
              <a:rPr lang="en-US" dirty="0" smtClean="0"/>
              <a:t> </a:t>
            </a:r>
            <a:r>
              <a:rPr lang="en-US" dirty="0" err="1" smtClean="0"/>
              <a:t>mủ</a:t>
            </a:r>
            <a:r>
              <a:rPr lang="en-US" dirty="0" smtClean="0"/>
              <a:t>: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ổ </a:t>
            </a:r>
            <a:r>
              <a:rPr lang="en-US" dirty="0" err="1" smtClean="0"/>
              <a:t>hoại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+ </a:t>
            </a:r>
            <a:r>
              <a:rPr lang="en-US" dirty="0" err="1" smtClean="0"/>
              <a:t>Đờm</a:t>
            </a:r>
            <a:r>
              <a:rPr lang="en-US" dirty="0" smtClean="0"/>
              <a:t> </a:t>
            </a:r>
            <a:r>
              <a:rPr lang="en-US" dirty="0" err="1" smtClean="0"/>
              <a:t>mủ</a:t>
            </a:r>
            <a:r>
              <a:rPr lang="en-US" dirty="0" smtClean="0"/>
              <a:t> </a:t>
            </a:r>
            <a:r>
              <a:rPr lang="en-US" dirty="0" err="1" smtClean="0"/>
              <a:t>nhầy</a:t>
            </a:r>
            <a:r>
              <a:rPr lang="en-US" dirty="0" smtClean="0"/>
              <a:t>: </a:t>
            </a:r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gặp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giãn</a:t>
            </a:r>
            <a:r>
              <a:rPr lang="en-US" dirty="0" smtClean="0"/>
              <a:t> </a:t>
            </a:r>
            <a:r>
              <a:rPr lang="en-US" dirty="0" err="1" smtClean="0"/>
              <a:t>phế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pic>
        <p:nvPicPr>
          <p:cNvPr id="5" name="Picture 4" descr="ho co d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2362200"/>
            <a:ext cx="2819400" cy="1905000"/>
          </a:xfrm>
          <a:prstGeom prst="rect">
            <a:avLst/>
          </a:prstGeom>
        </p:spPr>
      </p:pic>
      <p:pic>
        <p:nvPicPr>
          <p:cNvPr id="6" name="Picture 5" descr="thuoc ho co do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9800" y="3200400"/>
            <a:ext cx="28194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nh 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/>
              <a:t>4. Ho </a:t>
            </a:r>
            <a:r>
              <a:rPr lang="en-US" sz="2000" b="1" dirty="0" err="1" smtClean="0"/>
              <a:t>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máu</a:t>
            </a:r>
            <a:endParaRPr lang="en-US" sz="2000" b="1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khạc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ho. </a:t>
            </a:r>
            <a:r>
              <a:rPr lang="en-US" dirty="0" err="1" smtClean="0"/>
              <a:t>Máu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trở</a:t>
            </a:r>
            <a:r>
              <a:rPr lang="en-US" dirty="0" smtClean="0"/>
              <a:t> </a:t>
            </a:r>
            <a:r>
              <a:rPr lang="en-US" dirty="0" err="1" smtClean="0"/>
              <a:t>xuống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lâm</a:t>
            </a:r>
            <a:r>
              <a:rPr lang="en-US" dirty="0" smtClean="0"/>
              <a:t> </a:t>
            </a:r>
            <a:r>
              <a:rPr lang="en-US" dirty="0" err="1" smtClean="0"/>
              <a:t>sàng</a:t>
            </a:r>
            <a:r>
              <a:rPr lang="en-US" dirty="0" smtClean="0"/>
              <a:t> ho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r>
              <a:rPr lang="en-US" dirty="0" smtClean="0"/>
              <a:t> </a:t>
            </a:r>
            <a:r>
              <a:rPr lang="en-US" dirty="0" err="1" smtClean="0"/>
              <a:t>xảy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đột</a:t>
            </a:r>
            <a:r>
              <a:rPr lang="en-US" dirty="0" smtClean="0"/>
              <a:t> </a:t>
            </a:r>
            <a:r>
              <a:rPr lang="en-US" dirty="0" err="1" smtClean="0"/>
              <a:t>ngột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err="1" smtClean="0"/>
              <a:t>cảm</a:t>
            </a:r>
            <a:r>
              <a:rPr lang="en-US" dirty="0" smtClean="0"/>
              <a:t> </a:t>
            </a:r>
            <a:r>
              <a:rPr lang="en-US" dirty="0" err="1" smtClean="0"/>
              <a:t>thấy</a:t>
            </a:r>
            <a:r>
              <a:rPr lang="en-US" dirty="0" smtClean="0"/>
              <a:t> </a:t>
            </a:r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,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nhẹ</a:t>
            </a:r>
            <a:r>
              <a:rPr lang="en-US" dirty="0" smtClean="0"/>
              <a:t>,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tiết</a:t>
            </a:r>
            <a:r>
              <a:rPr lang="en-US" dirty="0" smtClean="0"/>
              <a:t>…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ho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r>
              <a:rPr lang="en-US" dirty="0" smtClean="0"/>
              <a:t>, </a:t>
            </a:r>
            <a:r>
              <a:rPr lang="en-US" dirty="0" err="1" smtClean="0"/>
              <a:t>cơn</a:t>
            </a:r>
            <a:r>
              <a:rPr lang="en-US" dirty="0" smtClean="0"/>
              <a:t> ho </a:t>
            </a:r>
            <a:r>
              <a:rPr lang="en-US" dirty="0" err="1" smtClean="0"/>
              <a:t>kéo</a:t>
            </a:r>
            <a:r>
              <a:rPr lang="en-US" dirty="0" smtClean="0"/>
              <a:t> </a:t>
            </a:r>
            <a:r>
              <a:rPr lang="en-US" dirty="0" err="1" smtClean="0"/>
              <a:t>dài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phút</a:t>
            </a:r>
            <a:r>
              <a:rPr lang="en-US" dirty="0" smtClean="0"/>
              <a:t> </a:t>
            </a:r>
            <a:r>
              <a:rPr lang="en-US" dirty="0" err="1" smtClean="0"/>
              <a:t>tới</a:t>
            </a:r>
            <a:r>
              <a:rPr lang="en-US" dirty="0" smtClean="0"/>
              <a:t> </a:t>
            </a:r>
            <a:r>
              <a:rPr lang="en-US" dirty="0" err="1" smtClean="0"/>
              <a:t>vài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, </a:t>
            </a:r>
            <a:r>
              <a:rPr lang="en-US" dirty="0" err="1" smtClean="0"/>
              <a:t>máu</a:t>
            </a:r>
            <a:r>
              <a:rPr lang="en-US" dirty="0" smtClean="0"/>
              <a:t> </a:t>
            </a:r>
            <a:r>
              <a:rPr lang="en-US" dirty="0" err="1" smtClean="0"/>
              <a:t>khạc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dần</a:t>
            </a:r>
            <a:r>
              <a:rPr lang="en-US" dirty="0" smtClean="0"/>
              <a:t> </a:t>
            </a:r>
            <a:r>
              <a:rPr lang="en-US" dirty="0" err="1" smtClean="0"/>
              <a:t>dần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màu</a:t>
            </a:r>
            <a:r>
              <a:rPr lang="en-US" dirty="0" smtClean="0"/>
              <a:t> </a:t>
            </a:r>
            <a:r>
              <a:rPr lang="en-US" dirty="0" err="1" smtClean="0"/>
              <a:t>đỏ</a:t>
            </a:r>
            <a:r>
              <a:rPr lang="en-US" dirty="0" smtClean="0"/>
              <a:t> </a:t>
            </a:r>
            <a:r>
              <a:rPr lang="en-US" dirty="0" err="1" smtClean="0"/>
              <a:t>thẩm</a:t>
            </a:r>
            <a:r>
              <a:rPr lang="en-US" dirty="0" smtClean="0"/>
              <a:t> – </a:t>
            </a:r>
            <a:r>
              <a:rPr lang="en-US" dirty="0" err="1" smtClean="0"/>
              <a:t>nâu</a:t>
            </a:r>
            <a:r>
              <a:rPr lang="en-US" dirty="0" smtClean="0"/>
              <a:t> – </a:t>
            </a:r>
            <a:r>
              <a:rPr lang="en-US" dirty="0" err="1" smtClean="0"/>
              <a:t>đen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+ Ở </a:t>
            </a:r>
            <a:r>
              <a:rPr lang="en-US" dirty="0" err="1" smtClean="0"/>
              <a:t>phổi</a:t>
            </a:r>
            <a:r>
              <a:rPr lang="en-US" dirty="0" smtClean="0"/>
              <a:t>: </a:t>
            </a:r>
            <a:r>
              <a:rPr lang="en-US" dirty="0" err="1" smtClean="0"/>
              <a:t>lao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 ( </a:t>
            </a:r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gặp</a:t>
            </a:r>
            <a:r>
              <a:rPr lang="en-US" dirty="0" smtClean="0"/>
              <a:t>).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nhiễm</a:t>
            </a:r>
            <a:r>
              <a:rPr lang="en-US" dirty="0" smtClean="0"/>
              <a:t> </a:t>
            </a:r>
            <a:r>
              <a:rPr lang="en-US" dirty="0" err="1" smtClean="0"/>
              <a:t>khuẩn</a:t>
            </a:r>
            <a:r>
              <a:rPr lang="en-US" dirty="0" smtClean="0"/>
              <a:t> ở </a:t>
            </a:r>
            <a:r>
              <a:rPr lang="en-US" dirty="0" err="1" smtClean="0"/>
              <a:t>phổi</a:t>
            </a:r>
            <a:r>
              <a:rPr lang="en-US" dirty="0" smtClean="0"/>
              <a:t> ( </a:t>
            </a:r>
            <a:r>
              <a:rPr lang="en-US" dirty="0" err="1" smtClean="0"/>
              <a:t>viêm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, </a:t>
            </a:r>
            <a:r>
              <a:rPr lang="en-US" dirty="0" err="1" smtClean="0"/>
              <a:t>cúm</a:t>
            </a:r>
            <a:r>
              <a:rPr lang="en-US" dirty="0" smtClean="0"/>
              <a:t>,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xe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,…)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r>
              <a:rPr lang="en-US" dirty="0" smtClean="0"/>
              <a:t> ( </a:t>
            </a:r>
            <a:r>
              <a:rPr lang="en-US" dirty="0" err="1" smtClean="0"/>
              <a:t>giãn</a:t>
            </a:r>
            <a:r>
              <a:rPr lang="en-US" dirty="0" smtClean="0"/>
              <a:t> </a:t>
            </a:r>
            <a:r>
              <a:rPr lang="en-US" dirty="0" err="1" smtClean="0"/>
              <a:t>phế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, </a:t>
            </a:r>
            <a:r>
              <a:rPr lang="en-US" dirty="0" err="1" smtClean="0"/>
              <a:t>ung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,…).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+ </a:t>
            </a:r>
            <a:r>
              <a:rPr lang="en-US" dirty="0" err="1" smtClean="0"/>
              <a:t>Ngoài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: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mạch</a:t>
            </a:r>
            <a:r>
              <a:rPr lang="en-US" dirty="0" smtClean="0"/>
              <a:t> ( </a:t>
            </a:r>
            <a:r>
              <a:rPr lang="en-US" dirty="0" err="1" smtClean="0"/>
              <a:t>xẹp</a:t>
            </a:r>
            <a:r>
              <a:rPr lang="en-US" dirty="0" smtClean="0"/>
              <a:t> van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lá</a:t>
            </a:r>
            <a:r>
              <a:rPr lang="en-US" dirty="0" smtClean="0"/>
              <a:t>, </a:t>
            </a: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trái</a:t>
            </a:r>
            <a:r>
              <a:rPr lang="en-US" dirty="0" smtClean="0"/>
              <a:t> do </a:t>
            </a:r>
            <a:r>
              <a:rPr lang="en-US" dirty="0" err="1" smtClean="0"/>
              <a:t>cao</a:t>
            </a:r>
            <a:r>
              <a:rPr lang="en-US" dirty="0" smtClean="0"/>
              <a:t> HA), </a:t>
            </a:r>
            <a:r>
              <a:rPr lang="en-US" dirty="0" err="1" smtClean="0"/>
              <a:t>tắc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mạch</a:t>
            </a:r>
            <a:r>
              <a:rPr lang="en-US" dirty="0" smtClean="0"/>
              <a:t> </a:t>
            </a:r>
            <a:r>
              <a:rPr lang="en-US" dirty="0" err="1" smtClean="0"/>
              <a:t>phổi</a:t>
            </a:r>
            <a:r>
              <a:rPr lang="en-US" dirty="0" smtClean="0"/>
              <a:t>,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r>
              <a:rPr lang="en-US" dirty="0" smtClean="0"/>
              <a:t> ( </a:t>
            </a: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tuỷ</a:t>
            </a:r>
            <a:r>
              <a:rPr lang="en-US" dirty="0" smtClean="0"/>
              <a:t> </a:t>
            </a:r>
            <a:r>
              <a:rPr lang="en-US" dirty="0" err="1" smtClean="0"/>
              <a:t>xương</a:t>
            </a:r>
            <a:r>
              <a:rPr lang="en-US" dirty="0" smtClean="0"/>
              <a:t>, </a:t>
            </a:r>
            <a:r>
              <a:rPr lang="en-US" dirty="0" err="1" smtClean="0"/>
              <a:t>bệnh</a:t>
            </a:r>
            <a:r>
              <a:rPr lang="en-US" dirty="0" smtClean="0"/>
              <a:t> </a:t>
            </a:r>
            <a:r>
              <a:rPr lang="en-US" dirty="0" err="1" smtClean="0"/>
              <a:t>bạch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,…).</a:t>
            </a:r>
          </a:p>
          <a:p>
            <a:endParaRPr lang="en-US" dirty="0"/>
          </a:p>
        </p:txBody>
      </p:sp>
      <p:pic>
        <p:nvPicPr>
          <p:cNvPr id="5" name="Picture 4" descr="ho ra mau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52400"/>
            <a:ext cx="35052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4435890</TotalTime>
  <Words>1692</Words>
  <Application>Microsoft Office PowerPoint</Application>
  <PresentationFormat>On-screen Show (4:3)</PresentationFormat>
  <Paragraphs>133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42</cp:revision>
  <dcterms:created xsi:type="dcterms:W3CDTF">2017-02-04T13:08:05Z</dcterms:created>
  <dcterms:modified xsi:type="dcterms:W3CDTF">2017-03-05T03:24:26Z</dcterms:modified>
</cp:coreProperties>
</file>