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0"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A7E68-9E7C-4510-A175-05182FFCB3AE}" type="datetimeFigureOut">
              <a:rPr lang="en-US" smtClean="0"/>
              <a:pPr/>
              <a:t>09/28/2008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9ACFC-0CDF-42A5-A371-6F264AC7DE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434BB-650E-4EDB-83AF-CE9CC7093C0C}" type="datetimeFigureOut">
              <a:rPr lang="en-US" smtClean="0"/>
              <a:pPr/>
              <a:t>09/28/2008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E379-404D-409B-B2A9-08FBEE9840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434BB-650E-4EDB-83AF-CE9CC7093C0C}" type="datetimeFigureOut">
              <a:rPr lang="en-US" smtClean="0"/>
              <a:pPr/>
              <a:t>09/28/2008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8E379-404D-409B-B2A9-08FBEE9840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1411069"/>
            <a:ext cx="5029200" cy="646331"/>
          </a:xfrm>
          <a:prstGeom prst="rect">
            <a:avLst/>
          </a:prstGeom>
          <a:noFill/>
        </p:spPr>
        <p:txBody>
          <a:bodyPr wrap="square" rtlCol="0">
            <a:spAutoFit/>
          </a:bodyPr>
          <a:lstStyle/>
          <a:p>
            <a:pPr algn="ctr"/>
            <a:r>
              <a:rPr lang="en-US" sz="3600" b="1" dirty="0" smtClean="0">
                <a:solidFill>
                  <a:srgbClr val="FF0000"/>
                </a:solidFill>
              </a:rPr>
              <a:t>ĐÁI THÁO ĐƯỜNG</a:t>
            </a:r>
            <a:endParaRPr lang="en-US" sz="3600" b="1" dirty="0">
              <a:solidFill>
                <a:srgbClr val="FF0000"/>
              </a:solidFill>
            </a:endParaRPr>
          </a:p>
        </p:txBody>
      </p:sp>
      <p:sp>
        <p:nvSpPr>
          <p:cNvPr id="6" name="TextBox 5"/>
          <p:cNvSpPr txBox="1"/>
          <p:nvPr/>
        </p:nvSpPr>
        <p:spPr>
          <a:xfrm>
            <a:off x="4343400" y="2590800"/>
            <a:ext cx="4800600" cy="3108543"/>
          </a:xfrm>
          <a:prstGeom prst="rect">
            <a:avLst/>
          </a:prstGeom>
          <a:noFill/>
        </p:spPr>
        <p:txBody>
          <a:bodyPr wrap="square" rtlCol="0">
            <a:spAutoFit/>
          </a:bodyPr>
          <a:lstStyle/>
          <a:p>
            <a:r>
              <a:rPr lang="en-US" sz="2800" b="1" dirty="0" smtClean="0"/>
              <a:t>NHÓM 18</a:t>
            </a:r>
          </a:p>
          <a:p>
            <a:r>
              <a:rPr lang="en-US" sz="2800" b="1" dirty="0" smtClean="0"/>
              <a:t>LỚP: PTH 350 H</a:t>
            </a:r>
          </a:p>
          <a:p>
            <a:r>
              <a:rPr lang="en-US" sz="2800" b="1" dirty="0" smtClean="0"/>
              <a:t>SVTH: </a:t>
            </a:r>
            <a:r>
              <a:rPr lang="en-US" sz="2800" b="1" dirty="0" err="1" smtClean="0"/>
              <a:t>Nguyễn</a:t>
            </a:r>
            <a:r>
              <a:rPr lang="en-US" sz="2800" b="1" dirty="0" smtClean="0"/>
              <a:t> </a:t>
            </a:r>
            <a:r>
              <a:rPr lang="en-US" sz="2800" b="1" dirty="0" err="1" smtClean="0"/>
              <a:t>Hải</a:t>
            </a:r>
            <a:r>
              <a:rPr lang="en-US" sz="2800" b="1" dirty="0" smtClean="0"/>
              <a:t> </a:t>
            </a:r>
            <a:r>
              <a:rPr lang="en-US" sz="2800" b="1" dirty="0" err="1" smtClean="0"/>
              <a:t>Dân</a:t>
            </a:r>
            <a:endParaRPr lang="en-US" sz="2800" b="1" dirty="0" smtClean="0"/>
          </a:p>
          <a:p>
            <a:r>
              <a:rPr lang="en-US" sz="2800" b="1" dirty="0"/>
              <a:t> </a:t>
            </a:r>
            <a:r>
              <a:rPr lang="en-US" sz="2800" b="1" dirty="0" smtClean="0"/>
              <a:t>           </a:t>
            </a:r>
            <a:r>
              <a:rPr lang="en-US" sz="2800" b="1" dirty="0" err="1" smtClean="0"/>
              <a:t>Nguyễn</a:t>
            </a:r>
            <a:r>
              <a:rPr lang="en-US" sz="2800" b="1" dirty="0" smtClean="0"/>
              <a:t> </a:t>
            </a:r>
            <a:r>
              <a:rPr lang="en-US" sz="2800" b="1" dirty="0" err="1" smtClean="0"/>
              <a:t>Văn</a:t>
            </a:r>
            <a:r>
              <a:rPr lang="en-US" sz="2800" b="1" dirty="0" smtClean="0"/>
              <a:t> </a:t>
            </a:r>
            <a:r>
              <a:rPr lang="en-US" sz="2800" b="1" dirty="0" err="1" smtClean="0"/>
              <a:t>Đức</a:t>
            </a:r>
            <a:endParaRPr lang="en-US" sz="2800" b="1" dirty="0" smtClean="0"/>
          </a:p>
          <a:p>
            <a:r>
              <a:rPr lang="en-US" sz="2800" b="1" dirty="0"/>
              <a:t> </a:t>
            </a:r>
            <a:r>
              <a:rPr lang="en-US" sz="2800" b="1" dirty="0" smtClean="0"/>
              <a:t>           </a:t>
            </a:r>
            <a:r>
              <a:rPr lang="en-US" sz="2800" b="1" dirty="0" err="1" smtClean="0"/>
              <a:t>Lương</a:t>
            </a:r>
            <a:r>
              <a:rPr lang="en-US" sz="2800" b="1" dirty="0" smtClean="0"/>
              <a:t> </a:t>
            </a:r>
            <a:r>
              <a:rPr lang="en-US" sz="2800" b="1" dirty="0" err="1" smtClean="0"/>
              <a:t>Thị</a:t>
            </a:r>
            <a:r>
              <a:rPr lang="en-US" sz="2800" b="1" dirty="0" smtClean="0"/>
              <a:t> </a:t>
            </a:r>
            <a:r>
              <a:rPr lang="en-US" sz="2800" b="1" dirty="0" err="1" smtClean="0"/>
              <a:t>Trâm</a:t>
            </a:r>
            <a:endParaRPr lang="en-US" sz="2800" b="1" dirty="0" smtClean="0"/>
          </a:p>
          <a:p>
            <a:r>
              <a:rPr lang="en-US" sz="2800" b="1" dirty="0"/>
              <a:t> </a:t>
            </a:r>
            <a:r>
              <a:rPr lang="en-US" sz="2800" b="1" dirty="0" smtClean="0"/>
              <a:t>           </a:t>
            </a:r>
            <a:r>
              <a:rPr lang="en-US" sz="2800" b="1" dirty="0" err="1" smtClean="0"/>
              <a:t>Nguyễn</a:t>
            </a:r>
            <a:r>
              <a:rPr lang="en-US" sz="2800" b="1" dirty="0" smtClean="0"/>
              <a:t> </a:t>
            </a:r>
            <a:r>
              <a:rPr lang="en-US" sz="2800" b="1" dirty="0" err="1" smtClean="0"/>
              <a:t>Khoa</a:t>
            </a:r>
            <a:r>
              <a:rPr lang="en-US" sz="2800" b="1" dirty="0" smtClean="0"/>
              <a:t> </a:t>
            </a:r>
            <a:r>
              <a:rPr lang="en-US" sz="2800" b="1" dirty="0" err="1" smtClean="0"/>
              <a:t>Thanh</a:t>
            </a:r>
            <a:r>
              <a:rPr lang="en-US" sz="2800" b="1" dirty="0" smtClean="0"/>
              <a:t> </a:t>
            </a:r>
            <a:r>
              <a:rPr lang="en-US" sz="2800" b="1" dirty="0" err="1" smtClean="0"/>
              <a:t>Vy</a:t>
            </a:r>
            <a:endParaRPr lang="en-US" sz="2800" b="1" dirty="0" smtClean="0"/>
          </a:p>
          <a:p>
            <a:r>
              <a:rPr lang="en-US" sz="2800" b="1" dirty="0"/>
              <a:t> </a:t>
            </a:r>
            <a:r>
              <a:rPr lang="en-US" sz="2800" b="1" dirty="0" smtClean="0"/>
              <a:t>           </a:t>
            </a:r>
            <a:r>
              <a:rPr lang="en-US" sz="2800" b="1" dirty="0" err="1" smtClean="0"/>
              <a:t>Nguyễn</a:t>
            </a:r>
            <a:r>
              <a:rPr lang="en-US" sz="2800" b="1" dirty="0" smtClean="0"/>
              <a:t> </a:t>
            </a:r>
            <a:r>
              <a:rPr lang="en-US" sz="2800" b="1" dirty="0" err="1" smtClean="0"/>
              <a:t>Thị</a:t>
            </a:r>
            <a:r>
              <a:rPr lang="en-US" sz="2800" b="1" dirty="0" smtClean="0"/>
              <a:t> </a:t>
            </a:r>
            <a:r>
              <a:rPr lang="en-US" sz="2800" b="1" dirty="0" err="1" smtClean="0"/>
              <a:t>Nữ</a:t>
            </a:r>
            <a:endParaRPr lang="en-US" sz="2800" b="1" dirty="0"/>
          </a:p>
        </p:txBody>
      </p:sp>
      <p:sp>
        <p:nvSpPr>
          <p:cNvPr id="4" name="TextBox 3"/>
          <p:cNvSpPr txBox="1"/>
          <p:nvPr/>
        </p:nvSpPr>
        <p:spPr>
          <a:xfrm>
            <a:off x="0" y="0"/>
            <a:ext cx="4495800" cy="830997"/>
          </a:xfrm>
          <a:prstGeom prst="rect">
            <a:avLst/>
          </a:prstGeom>
          <a:noFill/>
        </p:spPr>
        <p:txBody>
          <a:bodyPr wrap="square" rtlCol="0">
            <a:spAutoFit/>
          </a:bodyPr>
          <a:lstStyle/>
          <a:p>
            <a:r>
              <a:rPr lang="en-US" sz="2400" dirty="0" smtClean="0">
                <a:solidFill>
                  <a:srgbClr val="FF0000"/>
                </a:solidFill>
              </a:rPr>
              <a:t>TRƯỜNG: ĐH DUY TÂN</a:t>
            </a:r>
          </a:p>
          <a:p>
            <a:r>
              <a:rPr lang="en-US" sz="2400" dirty="0" smtClean="0">
                <a:solidFill>
                  <a:srgbClr val="FF0000"/>
                </a:solidFill>
              </a:rPr>
              <a:t>KHOA: DƯỢC</a:t>
            </a:r>
            <a:endParaRPr lang="en-US" sz="2400" dirty="0">
              <a:solidFill>
                <a:srgbClr val="FF0000"/>
              </a:solidFill>
            </a:endParaRPr>
          </a:p>
        </p:txBody>
      </p:sp>
      <p:pic>
        <p:nvPicPr>
          <p:cNvPr id="7" name="Picture 6" descr="ĐTĐ.jpg"/>
          <p:cNvPicPr>
            <a:picLocks noChangeAspect="1"/>
          </p:cNvPicPr>
          <p:nvPr/>
        </p:nvPicPr>
        <p:blipFill>
          <a:blip r:embed="rId2"/>
          <a:stretch>
            <a:fillRect/>
          </a:stretch>
        </p:blipFill>
        <p:spPr>
          <a:xfrm>
            <a:off x="0" y="1981200"/>
            <a:ext cx="4114800" cy="4800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402300"/>
          </a:xfrm>
          <a:prstGeom prst="rect">
            <a:avLst/>
          </a:prstGeom>
          <a:noFill/>
        </p:spPr>
        <p:txBody>
          <a:bodyPr wrap="square" rtlCol="0">
            <a:spAutoFit/>
          </a:bodyPr>
          <a:lstStyle/>
          <a:p>
            <a:pPr>
              <a:lnSpc>
                <a:spcPct val="150000"/>
              </a:lnSpc>
            </a:pPr>
            <a:r>
              <a:rPr lang="en-US" sz="2000" dirty="0" smtClean="0"/>
              <a:t>+ </a:t>
            </a:r>
            <a:r>
              <a:rPr lang="en-US" sz="2000" dirty="0" smtClean="0"/>
              <a:t>FPG &gt;= 126 mg/dl ( 7,0 </a:t>
            </a:r>
            <a:r>
              <a:rPr lang="en-US" sz="2000" dirty="0" err="1" smtClean="0"/>
              <a:t>mmol</a:t>
            </a:r>
            <a:r>
              <a:rPr lang="en-US" sz="2000" dirty="0" smtClean="0"/>
              <a:t>/l), </a:t>
            </a:r>
            <a:r>
              <a:rPr lang="en-US" sz="2000" dirty="0" err="1" smtClean="0"/>
              <a:t>sau</a:t>
            </a:r>
            <a:r>
              <a:rPr lang="en-US" sz="2000" dirty="0" smtClean="0"/>
              <a:t> 2h </a:t>
            </a:r>
            <a:r>
              <a:rPr lang="en-US" sz="2000" dirty="0" err="1" smtClean="0"/>
              <a:t>uống</a:t>
            </a:r>
            <a:r>
              <a:rPr lang="en-US" sz="2000" dirty="0" smtClean="0"/>
              <a:t> &gt;= 200 mg/dl ( 11,1 </a:t>
            </a:r>
            <a:r>
              <a:rPr lang="en-US" sz="2000" dirty="0" err="1" smtClean="0"/>
              <a:t>mmol</a:t>
            </a:r>
            <a:r>
              <a:rPr lang="en-US" sz="2000" dirty="0" smtClean="0"/>
              <a:t>/l)</a:t>
            </a:r>
          </a:p>
          <a:p>
            <a:pPr>
              <a:lnSpc>
                <a:spcPct val="150000"/>
              </a:lnSpc>
            </a:pPr>
            <a:r>
              <a:rPr lang="en-US" sz="2000" dirty="0" smtClean="0"/>
              <a:t>+ HbA1c </a:t>
            </a:r>
            <a:r>
              <a:rPr lang="en-US" sz="2000" dirty="0" smtClean="0"/>
              <a:t>&gt;= 6,5% ( 48 </a:t>
            </a:r>
            <a:r>
              <a:rPr lang="en-US" sz="2000" dirty="0" err="1" smtClean="0"/>
              <a:t>mmol</a:t>
            </a:r>
            <a:r>
              <a:rPr lang="en-US" sz="2000" dirty="0" smtClean="0"/>
              <a:t>/mol); glucose </a:t>
            </a:r>
            <a:r>
              <a:rPr lang="en-US" sz="2000" dirty="0" err="1" smtClean="0"/>
              <a:t>huyết</a:t>
            </a:r>
            <a:r>
              <a:rPr lang="en-US" sz="2000" dirty="0" smtClean="0"/>
              <a:t> </a:t>
            </a:r>
            <a:r>
              <a:rPr lang="en-US" sz="2000" dirty="0" err="1" smtClean="0"/>
              <a:t>bất</a:t>
            </a:r>
            <a:r>
              <a:rPr lang="en-US" sz="2000" dirty="0" smtClean="0"/>
              <a:t> </a:t>
            </a:r>
            <a:r>
              <a:rPr lang="en-US" sz="2000" dirty="0" err="1" smtClean="0"/>
              <a:t>kỳ</a:t>
            </a:r>
            <a:r>
              <a:rPr lang="en-US" sz="2000" dirty="0" smtClean="0"/>
              <a:t> &gt;=200 mg/dl ( 11,1 </a:t>
            </a:r>
            <a:r>
              <a:rPr lang="en-US" sz="2000" dirty="0" err="1" smtClean="0"/>
              <a:t>mmol</a:t>
            </a:r>
            <a:r>
              <a:rPr lang="en-US" sz="2000" dirty="0" smtClean="0"/>
              <a:t>/l)</a:t>
            </a:r>
          </a:p>
          <a:p>
            <a:pPr>
              <a:lnSpc>
                <a:spcPct val="150000"/>
              </a:lnSpc>
              <a:buFontTx/>
              <a:buChar char="-"/>
            </a:pPr>
            <a:r>
              <a:rPr lang="en-US" sz="2000" dirty="0" err="1" smtClean="0"/>
              <a:t>Kèm</a:t>
            </a:r>
            <a:r>
              <a:rPr lang="en-US" sz="2000" dirty="0" smtClean="0"/>
              <a:t> </a:t>
            </a:r>
            <a:r>
              <a:rPr lang="en-US" sz="2000" dirty="0" err="1" smtClean="0"/>
              <a:t>các</a:t>
            </a:r>
            <a:r>
              <a:rPr lang="en-US" sz="2000" dirty="0" smtClean="0"/>
              <a:t> </a:t>
            </a:r>
            <a:r>
              <a:rPr lang="en-US" sz="2000" dirty="0" err="1" smtClean="0"/>
              <a:t>triệu</a:t>
            </a:r>
            <a:r>
              <a:rPr lang="en-US" sz="2000" dirty="0" smtClean="0"/>
              <a:t> </a:t>
            </a:r>
            <a:r>
              <a:rPr lang="en-US" sz="2000" dirty="0" err="1" smtClean="0"/>
              <a:t>chứng</a:t>
            </a:r>
            <a:r>
              <a:rPr lang="en-US" sz="2000" dirty="0" smtClean="0"/>
              <a:t> </a:t>
            </a:r>
            <a:r>
              <a:rPr lang="en-US" sz="2000" dirty="0" err="1" smtClean="0"/>
              <a:t>của</a:t>
            </a:r>
            <a:r>
              <a:rPr lang="en-US" sz="2000" dirty="0" smtClean="0"/>
              <a:t> ĐTĐ: </a:t>
            </a:r>
            <a:r>
              <a:rPr lang="en-US" sz="2000" dirty="0" err="1" smtClean="0"/>
              <a:t>bệnh</a:t>
            </a:r>
            <a:r>
              <a:rPr lang="en-US" sz="2000" dirty="0" smtClean="0"/>
              <a:t> </a:t>
            </a:r>
            <a:r>
              <a:rPr lang="en-US" sz="2000" dirty="0" err="1" smtClean="0"/>
              <a:t>nhân</a:t>
            </a:r>
            <a:r>
              <a:rPr lang="en-US" sz="2000" dirty="0" smtClean="0"/>
              <a:t> </a:t>
            </a:r>
            <a:r>
              <a:rPr lang="en-US" sz="2000" dirty="0" err="1" smtClean="0"/>
              <a:t>chưa</a:t>
            </a:r>
            <a:r>
              <a:rPr lang="en-US" sz="2000" dirty="0" smtClean="0"/>
              <a:t> </a:t>
            </a:r>
            <a:r>
              <a:rPr lang="en-US" sz="2000" dirty="0" err="1" smtClean="0"/>
              <a:t>có</a:t>
            </a:r>
            <a:r>
              <a:rPr lang="en-US" sz="2000" dirty="0" smtClean="0"/>
              <a:t> </a:t>
            </a:r>
            <a:r>
              <a:rPr lang="en-US" sz="2000" dirty="0" err="1" smtClean="0"/>
              <a:t>triệu</a:t>
            </a:r>
            <a:r>
              <a:rPr lang="en-US" sz="2000" dirty="0" smtClean="0"/>
              <a:t> </a:t>
            </a:r>
            <a:r>
              <a:rPr lang="en-US" sz="2000" dirty="0" err="1" smtClean="0"/>
              <a:t>chứng</a:t>
            </a:r>
            <a:r>
              <a:rPr lang="en-US" sz="2000" dirty="0" smtClean="0"/>
              <a:t>: glucose </a:t>
            </a:r>
            <a:r>
              <a:rPr lang="en-US" sz="2000" dirty="0" err="1" smtClean="0"/>
              <a:t>cho</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bất</a:t>
            </a:r>
            <a:r>
              <a:rPr lang="en-US" sz="2000" dirty="0" smtClean="0"/>
              <a:t> </a:t>
            </a:r>
            <a:r>
              <a:rPr lang="en-US" sz="2000" dirty="0" err="1" smtClean="0"/>
              <a:t>thường</a:t>
            </a:r>
            <a:r>
              <a:rPr lang="en-US" sz="2000" dirty="0" smtClean="0"/>
              <a:t> </a:t>
            </a:r>
            <a:r>
              <a:rPr lang="en-US" sz="2000" dirty="0" err="1" smtClean="0"/>
              <a:t>thì</a:t>
            </a:r>
            <a:r>
              <a:rPr lang="en-US" sz="2000" dirty="0" smtClean="0"/>
              <a:t> </a:t>
            </a:r>
            <a:r>
              <a:rPr lang="en-US" sz="2000" dirty="0" err="1" smtClean="0"/>
              <a:t>lập</a:t>
            </a:r>
            <a:r>
              <a:rPr lang="en-US" sz="2000" dirty="0" smtClean="0"/>
              <a:t> </a:t>
            </a:r>
            <a:r>
              <a:rPr lang="en-US" sz="2000" dirty="0" err="1" smtClean="0"/>
              <a:t>lại</a:t>
            </a:r>
            <a:r>
              <a:rPr lang="en-US" sz="2000" dirty="0" smtClean="0"/>
              <a:t> </a:t>
            </a:r>
            <a:r>
              <a:rPr lang="en-US" sz="2000" dirty="0" err="1" smtClean="0"/>
              <a:t>xét</a:t>
            </a:r>
            <a:r>
              <a:rPr lang="en-US" sz="2000" dirty="0" smtClean="0"/>
              <a:t> </a:t>
            </a:r>
            <a:r>
              <a:rPr lang="en-US" sz="2000" dirty="0" err="1" smtClean="0"/>
              <a:t>nghiệm</a:t>
            </a:r>
            <a:r>
              <a:rPr lang="en-US" sz="2000" dirty="0" smtClean="0"/>
              <a:t>.</a:t>
            </a:r>
          </a:p>
          <a:p>
            <a:pPr>
              <a:lnSpc>
                <a:spcPct val="150000"/>
              </a:lnSpc>
            </a:pPr>
            <a:r>
              <a:rPr lang="en-US" sz="2000" dirty="0" smtClean="0"/>
              <a:t>+ 100 </a:t>
            </a:r>
            <a:r>
              <a:rPr lang="en-US" sz="2000" dirty="0" smtClean="0"/>
              <a:t>mg/dl &lt;= glucose </a:t>
            </a:r>
            <a:r>
              <a:rPr lang="en-US" sz="2000" dirty="0" err="1" smtClean="0"/>
              <a:t>huyết</a:t>
            </a:r>
            <a:r>
              <a:rPr lang="en-US" sz="2000" dirty="0" smtClean="0"/>
              <a:t> </a:t>
            </a:r>
            <a:r>
              <a:rPr lang="en-US" sz="2000" dirty="0" err="1" smtClean="0"/>
              <a:t>bất</a:t>
            </a:r>
            <a:r>
              <a:rPr lang="en-US" sz="2000" dirty="0" smtClean="0"/>
              <a:t> </a:t>
            </a:r>
            <a:r>
              <a:rPr lang="en-US" sz="2000" dirty="0" err="1" smtClean="0"/>
              <a:t>kỳ</a:t>
            </a:r>
            <a:r>
              <a:rPr lang="en-US" sz="2000" dirty="0" smtClean="0"/>
              <a:t> &lt; 200 mg/dl </a:t>
            </a:r>
            <a:r>
              <a:rPr lang="en-US" sz="2000" dirty="0" err="1" smtClean="0"/>
              <a:t>thì</a:t>
            </a:r>
            <a:r>
              <a:rPr lang="en-US" sz="2000" dirty="0" smtClean="0"/>
              <a:t> </a:t>
            </a:r>
            <a:r>
              <a:rPr lang="en-US" sz="2000" dirty="0" err="1" smtClean="0"/>
              <a:t>xét</a:t>
            </a:r>
            <a:r>
              <a:rPr lang="en-US" sz="2000" dirty="0" smtClean="0"/>
              <a:t> </a:t>
            </a:r>
            <a:r>
              <a:rPr lang="en-US" sz="2000" dirty="0" err="1" smtClean="0"/>
              <a:t>nhiệm</a:t>
            </a:r>
            <a:r>
              <a:rPr lang="en-US" sz="2000" dirty="0" smtClean="0"/>
              <a:t> FPG </a:t>
            </a:r>
            <a:r>
              <a:rPr lang="en-US" sz="2000" dirty="0" err="1" smtClean="0"/>
              <a:t>hoặc</a:t>
            </a:r>
            <a:r>
              <a:rPr lang="en-US" sz="2000" dirty="0" smtClean="0"/>
              <a:t> </a:t>
            </a:r>
            <a:r>
              <a:rPr lang="en-US" sz="2000" dirty="0" err="1" smtClean="0"/>
              <a:t>thử</a:t>
            </a:r>
            <a:r>
              <a:rPr lang="en-US" sz="2000" dirty="0" smtClean="0"/>
              <a:t> dung </a:t>
            </a:r>
            <a:r>
              <a:rPr lang="en-US" sz="2000" dirty="0" err="1" smtClean="0"/>
              <a:t>nạp</a:t>
            </a:r>
            <a:r>
              <a:rPr lang="en-US" sz="2000" dirty="0" smtClean="0"/>
              <a:t> glucose </a:t>
            </a:r>
            <a:r>
              <a:rPr lang="en-US" sz="2000" dirty="0" err="1" smtClean="0"/>
              <a:t>hoặc</a:t>
            </a:r>
            <a:r>
              <a:rPr lang="en-US" sz="2000" dirty="0" smtClean="0"/>
              <a:t> </a:t>
            </a:r>
            <a:r>
              <a:rPr lang="en-US" sz="2000" dirty="0" smtClean="0"/>
              <a:t>HbA1c.</a:t>
            </a:r>
            <a:endParaRPr lang="en-US" sz="2400" b="1" dirty="0" smtClean="0"/>
          </a:p>
          <a:p>
            <a:pPr>
              <a:lnSpc>
                <a:spcPct val="150000"/>
              </a:lnSpc>
            </a:pPr>
            <a:r>
              <a:rPr lang="en-US" sz="2400" b="1" dirty="0" smtClean="0"/>
              <a:t>b. </a:t>
            </a:r>
            <a:r>
              <a:rPr lang="en-US" sz="2400" b="1" dirty="0" err="1" smtClean="0"/>
              <a:t>Tiêu</a:t>
            </a:r>
            <a:r>
              <a:rPr lang="en-US" sz="2400" b="1" dirty="0" smtClean="0"/>
              <a:t> </a:t>
            </a:r>
            <a:r>
              <a:rPr lang="en-US" sz="2400" b="1" dirty="0" err="1" smtClean="0"/>
              <a:t>chuẩn</a:t>
            </a:r>
            <a:r>
              <a:rPr lang="en-US" sz="2400" b="1" dirty="0" smtClean="0"/>
              <a:t> </a:t>
            </a:r>
            <a:r>
              <a:rPr lang="en-US" sz="2400" b="1" dirty="0" err="1" smtClean="0"/>
              <a:t>chẩn</a:t>
            </a:r>
            <a:r>
              <a:rPr lang="en-US" sz="2400" b="1" dirty="0" smtClean="0"/>
              <a:t> </a:t>
            </a:r>
            <a:r>
              <a:rPr lang="en-US" sz="2400" b="1" dirty="0" err="1" smtClean="0"/>
              <a:t>đoán</a:t>
            </a:r>
            <a:r>
              <a:rPr lang="en-US" sz="2400" b="1" dirty="0" smtClean="0"/>
              <a:t> ĐTĐ ( ADA)</a:t>
            </a:r>
            <a:endParaRPr lang="en-US" sz="2000" b="1" dirty="0" smtClean="0"/>
          </a:p>
          <a:p>
            <a:pPr>
              <a:lnSpc>
                <a:spcPct val="150000"/>
              </a:lnSpc>
              <a:buFontTx/>
              <a:buChar char="-"/>
            </a:pPr>
            <a:r>
              <a:rPr lang="en-US" sz="2000" dirty="0" smtClean="0"/>
              <a:t>Glucose </a:t>
            </a:r>
            <a:r>
              <a:rPr lang="en-US" sz="2000" dirty="0" err="1" smtClean="0"/>
              <a:t>đói</a:t>
            </a:r>
            <a:r>
              <a:rPr lang="en-US" sz="2000" dirty="0" smtClean="0"/>
              <a:t> ( FPG): BT &lt;100 mg/dl ( 5,6 </a:t>
            </a:r>
            <a:r>
              <a:rPr lang="en-US" sz="2000" dirty="0" err="1" smtClean="0"/>
              <a:t>mmol</a:t>
            </a:r>
            <a:r>
              <a:rPr lang="en-US" sz="2000" dirty="0" smtClean="0"/>
              <a:t>/l); RL dung </a:t>
            </a:r>
            <a:r>
              <a:rPr lang="en-US" sz="2000" dirty="0" err="1" smtClean="0"/>
              <a:t>nạp</a:t>
            </a:r>
            <a:r>
              <a:rPr lang="en-US" sz="2000" dirty="0" smtClean="0"/>
              <a:t> 100-125 mg/dl ( 5,6-6,9 </a:t>
            </a:r>
            <a:r>
              <a:rPr lang="en-US" sz="2000" dirty="0" err="1" smtClean="0"/>
              <a:t>mmol</a:t>
            </a:r>
            <a:r>
              <a:rPr lang="en-US" sz="2000" dirty="0" smtClean="0"/>
              <a:t>/l); ĐTĐ &gt;= 126 mg/dl ( 11,1 </a:t>
            </a:r>
            <a:r>
              <a:rPr lang="en-US" sz="2000" dirty="0" err="1" smtClean="0"/>
              <a:t>mmol</a:t>
            </a:r>
            <a:r>
              <a:rPr lang="en-US" sz="2000" dirty="0" smtClean="0"/>
              <a:t>/l)</a:t>
            </a:r>
          </a:p>
          <a:p>
            <a:pPr>
              <a:lnSpc>
                <a:spcPct val="150000"/>
              </a:lnSpc>
              <a:buFontTx/>
              <a:buChar char="-"/>
            </a:pPr>
            <a:r>
              <a:rPr lang="en-US" sz="2000" dirty="0" smtClean="0"/>
              <a:t> </a:t>
            </a:r>
            <a:r>
              <a:rPr lang="en-US" sz="2000" dirty="0" smtClean="0"/>
              <a:t>2h </a:t>
            </a:r>
            <a:r>
              <a:rPr lang="en-US" sz="2000" dirty="0" err="1" smtClean="0"/>
              <a:t>sau</a:t>
            </a:r>
            <a:r>
              <a:rPr lang="en-US" sz="2000" dirty="0" smtClean="0"/>
              <a:t> test dung </a:t>
            </a:r>
            <a:r>
              <a:rPr lang="en-US" sz="2000" dirty="0" err="1" smtClean="0"/>
              <a:t>nạp</a:t>
            </a:r>
            <a:r>
              <a:rPr lang="en-US" sz="2000" dirty="0" smtClean="0"/>
              <a:t>: BT &lt;140 mg/dl ( 7,8 </a:t>
            </a:r>
            <a:r>
              <a:rPr lang="en-US" sz="2000" dirty="0" err="1" smtClean="0"/>
              <a:t>mmol</a:t>
            </a:r>
            <a:r>
              <a:rPr lang="en-US" sz="2000" dirty="0" smtClean="0"/>
              <a:t>/l); RL dung </a:t>
            </a:r>
            <a:r>
              <a:rPr lang="en-US" sz="2000" dirty="0" err="1" smtClean="0"/>
              <a:t>nạp</a:t>
            </a:r>
            <a:r>
              <a:rPr lang="en-US" sz="2000" dirty="0" smtClean="0"/>
              <a:t> 140-199 mg/dl ( 7,8-11,1 </a:t>
            </a:r>
            <a:r>
              <a:rPr lang="en-US" sz="2000" dirty="0" err="1" smtClean="0"/>
              <a:t>mmol</a:t>
            </a:r>
            <a:r>
              <a:rPr lang="en-US" sz="2000" dirty="0" smtClean="0"/>
              <a:t>/l); ĐTĐ &gt;= 200 mg/dl ( 11,1 </a:t>
            </a:r>
            <a:r>
              <a:rPr lang="en-US" sz="2000" dirty="0" err="1" smtClean="0"/>
              <a:t>mmol</a:t>
            </a:r>
            <a:r>
              <a:rPr lang="en-US" sz="2000" dirty="0" smtClean="0"/>
              <a:t>/l).</a:t>
            </a:r>
          </a:p>
          <a:p>
            <a:pPr>
              <a:lnSpc>
                <a:spcPct val="150000"/>
              </a:lnSpc>
              <a:buFontTx/>
              <a:buChar char="-"/>
            </a:pPr>
            <a:r>
              <a:rPr lang="en-US" sz="2000" dirty="0" smtClean="0"/>
              <a:t> </a:t>
            </a:r>
            <a:r>
              <a:rPr lang="en-US" sz="2000" dirty="0" err="1" smtClean="0"/>
              <a:t>HbAic</a:t>
            </a:r>
            <a:r>
              <a:rPr lang="en-US" sz="2000" dirty="0" smtClean="0"/>
              <a:t>: BT </a:t>
            </a:r>
            <a:r>
              <a:rPr lang="en-US" sz="2000" dirty="0" err="1" smtClean="0"/>
              <a:t>HbAic</a:t>
            </a:r>
            <a:r>
              <a:rPr lang="en-US" sz="2000" dirty="0" smtClean="0"/>
              <a:t> &lt; 5,7%; </a:t>
            </a:r>
            <a:r>
              <a:rPr lang="en-US" sz="2000" dirty="0" err="1" smtClean="0"/>
              <a:t>Nguy</a:t>
            </a:r>
            <a:r>
              <a:rPr lang="en-US" sz="2000" dirty="0" smtClean="0"/>
              <a:t> </a:t>
            </a:r>
            <a:r>
              <a:rPr lang="en-US" sz="2000" dirty="0" err="1" smtClean="0"/>
              <a:t>cơ</a:t>
            </a:r>
            <a:r>
              <a:rPr lang="en-US" sz="2000" dirty="0" smtClean="0"/>
              <a:t> </a:t>
            </a:r>
            <a:r>
              <a:rPr lang="en-US" sz="2000" dirty="0" err="1" smtClean="0"/>
              <a:t>HbAic</a:t>
            </a:r>
            <a:r>
              <a:rPr lang="en-US" sz="2000" dirty="0" smtClean="0"/>
              <a:t> 5,7%-6,4%; ĐTĐ &gt;=6,5%.</a:t>
            </a:r>
          </a:p>
          <a:p>
            <a:pPr>
              <a:lnSpc>
                <a:spcPct val="150000"/>
              </a:lnSpc>
            </a:pPr>
            <a:r>
              <a:rPr lang="en-US" sz="2400" b="1" dirty="0" smtClean="0">
                <a:cs typeface="Calibri" pitchFamily="34" charset="0"/>
              </a:rPr>
              <a:t>c</a:t>
            </a:r>
            <a:r>
              <a:rPr lang="en-US" sz="2400" b="1" dirty="0" smtClean="0">
                <a:latin typeface="Calibri" pitchFamily="34" charset="0"/>
                <a:cs typeface="Calibri" pitchFamily="34" charset="0"/>
              </a:rPr>
              <a:t>. </a:t>
            </a:r>
            <a:r>
              <a:rPr lang="vi-VN" sz="2400" b="1" dirty="0" smtClean="0">
                <a:latin typeface="Calibri" pitchFamily="34" charset="0"/>
                <a:cs typeface="Calibri" pitchFamily="34" charset="0"/>
              </a:rPr>
              <a:t>Chẩn đoán sớm bệnh </a:t>
            </a:r>
            <a:r>
              <a:rPr lang="en-US" sz="2400" b="1" dirty="0" smtClean="0">
                <a:latin typeface="Calibri" pitchFamily="34" charset="0"/>
                <a:cs typeface="Calibri" pitchFamily="34" charset="0"/>
              </a:rPr>
              <a:t>ĐTĐ </a:t>
            </a:r>
            <a:r>
              <a:rPr lang="vi-VN" sz="2400" b="1" dirty="0" smtClean="0">
                <a:latin typeface="Calibri" pitchFamily="34" charset="0"/>
                <a:cs typeface="Calibri" pitchFamily="34" charset="0"/>
              </a:rPr>
              <a:t>typ 2 </a:t>
            </a:r>
            <a:endParaRPr lang="en-US" sz="2400" b="1" dirty="0" smtClean="0">
              <a:latin typeface="Calibri" pitchFamily="34" charset="0"/>
              <a:cs typeface="Calibri" pitchFamily="34" charset="0"/>
            </a:endParaRPr>
          </a:p>
          <a:p>
            <a:pPr>
              <a:lnSpc>
                <a:spcPct val="150000"/>
              </a:lnSpc>
            </a:pPr>
            <a:r>
              <a:rPr lang="vi-VN" sz="2000" dirty="0" smtClean="0">
                <a:latin typeface="Calibri" pitchFamily="34" charset="0"/>
                <a:cs typeface="Calibri" pitchFamily="34" charset="0"/>
              </a:rPr>
              <a:t> </a:t>
            </a: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Đối tượng có yếu tố nguy cơ để sàng lọc bệnh </a:t>
            </a:r>
            <a:r>
              <a:rPr lang="en-US" sz="2000" dirty="0" smtClean="0">
                <a:latin typeface="Calibri" pitchFamily="34" charset="0"/>
                <a:cs typeface="Calibri" pitchFamily="34" charset="0"/>
              </a:rPr>
              <a:t>ĐTĐ </a:t>
            </a:r>
            <a:r>
              <a:rPr lang="vi-VN" sz="2000" dirty="0" smtClean="0">
                <a:latin typeface="Calibri" pitchFamily="34" charset="0"/>
                <a:cs typeface="Calibri" pitchFamily="34" charset="0"/>
              </a:rPr>
              <a:t>typ 2 </a:t>
            </a:r>
            <a:r>
              <a:rPr lang="en-US" sz="2000" dirty="0" smtClean="0">
                <a:latin typeface="Calibri" pitchFamily="34" charset="0"/>
                <a:cs typeface="Calibri" pitchFamily="34" charset="0"/>
              </a:rPr>
              <a:t>:</a:t>
            </a:r>
          </a:p>
          <a:p>
            <a:pPr>
              <a:lnSpc>
                <a:spcPct val="150000"/>
              </a:lnSpc>
            </a:pPr>
            <a:endParaRPr lang="en-US" sz="2000" dirty="0" smtClean="0"/>
          </a:p>
          <a:p>
            <a:pPr>
              <a:lnSpc>
                <a:spcPct val="150000"/>
              </a:lnSpc>
            </a:pPr>
            <a:endParaRPr lang="en-US" sz="2000" dirty="0" smtClean="0"/>
          </a:p>
          <a:p>
            <a:pPr>
              <a:lnSpc>
                <a:spcPct val="150000"/>
              </a:lnSpc>
              <a:buFontTx/>
              <a:buChar char="-"/>
            </a:pPr>
            <a:endParaRPr lang="en-US" sz="2000" dirty="0" smtClean="0"/>
          </a:p>
          <a:p>
            <a:r>
              <a:rPr lang="en-US"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63472"/>
          </a:xfrm>
          <a:prstGeom prst="rect">
            <a:avLst/>
          </a:prstGeom>
          <a:noFill/>
        </p:spPr>
        <p:txBody>
          <a:bodyPr wrap="square" rtlCol="0">
            <a:spAutoFit/>
          </a:bodyPr>
          <a:lstStyle/>
          <a:p>
            <a:pPr>
              <a:lnSpc>
                <a:spcPct val="150000"/>
              </a:lnSpc>
            </a:pP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Tuổi </a:t>
            </a:r>
            <a:r>
              <a:rPr lang="en-US" sz="2000" dirty="0" smtClean="0">
                <a:latin typeface="Calibri" pitchFamily="34" charset="0"/>
                <a:cs typeface="Calibri" pitchFamily="34" charset="0"/>
              </a:rPr>
              <a:t>&gt;</a:t>
            </a:r>
            <a:r>
              <a:rPr lang="vi-VN" sz="2000" dirty="0" smtClean="0">
                <a:latin typeface="Calibri" pitchFamily="34" charset="0"/>
                <a:cs typeface="Calibri" pitchFamily="34" charset="0"/>
              </a:rPr>
              <a:t> 45</a:t>
            </a:r>
            <a:r>
              <a:rPr lang="en-US" sz="2000" dirty="0" smtClean="0">
                <a:latin typeface="Calibri" pitchFamily="34" charset="0"/>
                <a:cs typeface="Calibri" pitchFamily="34" charset="0"/>
              </a:rPr>
              <a:t> ; </a:t>
            </a:r>
            <a:r>
              <a:rPr lang="vi-VN" sz="2000" dirty="0" smtClean="0">
                <a:latin typeface="Calibri" pitchFamily="34" charset="0"/>
                <a:cs typeface="Calibri" pitchFamily="34" charset="0"/>
              </a:rPr>
              <a:t>BMI </a:t>
            </a:r>
            <a:r>
              <a:rPr lang="en-US" sz="2000" dirty="0" smtClean="0">
                <a:latin typeface="Calibri" pitchFamily="34" charset="0"/>
                <a:cs typeface="Calibri" pitchFamily="34" charset="0"/>
              </a:rPr>
              <a:t>&gt;</a:t>
            </a:r>
            <a:r>
              <a:rPr lang="vi-VN" sz="2000" dirty="0" smtClean="0">
                <a:latin typeface="Calibri" pitchFamily="34" charset="0"/>
                <a:cs typeface="Calibri" pitchFamily="34" charset="0"/>
              </a:rPr>
              <a:t> 23</a:t>
            </a:r>
            <a:r>
              <a:rPr lang="en-US" sz="2000" dirty="0" smtClean="0">
                <a:latin typeface="Calibri" pitchFamily="34" charset="0"/>
                <a:cs typeface="Calibri" pitchFamily="34" charset="0"/>
              </a:rPr>
              <a:t>; HA </a:t>
            </a:r>
            <a:r>
              <a:rPr lang="en-US" sz="2000" dirty="0" err="1" smtClean="0">
                <a:latin typeface="Calibri" pitchFamily="34" charset="0"/>
                <a:cs typeface="Calibri" pitchFamily="34" charset="0"/>
              </a:rPr>
              <a:t>tâm</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thu</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 140 </a:t>
            </a:r>
            <a:r>
              <a:rPr lang="vi-VN" sz="2000" dirty="0" smtClean="0">
                <a:latin typeface="Calibri" pitchFamily="34" charset="0"/>
                <a:cs typeface="Calibri" pitchFamily="34" charset="0"/>
              </a:rPr>
              <a:t>và</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hoặc</a:t>
            </a:r>
            <a:r>
              <a:rPr lang="en-US" sz="2000" dirty="0" smtClean="0">
                <a:latin typeface="Calibri" pitchFamily="34" charset="0"/>
                <a:cs typeface="Calibri" pitchFamily="34" charset="0"/>
              </a:rPr>
              <a:t> HA</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tâm trương ≥ 85 mmHg</a:t>
            </a:r>
            <a:r>
              <a:rPr lang="vi-VN" sz="2000" dirty="0" smtClean="0">
                <a:latin typeface="Calibri" pitchFamily="34" charset="0"/>
                <a:cs typeface="Calibri" pitchFamily="34" charset="0"/>
              </a:rPr>
              <a:t>. </a:t>
            </a:r>
            <a:endParaRPr lang="en-US" sz="2000" dirty="0" smtClean="0">
              <a:latin typeface="Calibri" pitchFamily="34" charset="0"/>
              <a:cs typeface="Calibri" pitchFamily="34" charset="0"/>
            </a:endParaRPr>
          </a:p>
          <a:p>
            <a:pPr>
              <a:lnSpc>
                <a:spcPct val="150000"/>
              </a:lnSpc>
            </a:pP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Tron</a:t>
            </a:r>
            <a:r>
              <a:rPr lang="en-US" sz="2000" dirty="0" smtClean="0">
                <a:latin typeface="Calibri" pitchFamily="34" charset="0"/>
                <a:cs typeface="Calibri" pitchFamily="34" charset="0"/>
              </a:rPr>
              <a:t>G GĐ</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có người mắc bệnh </a:t>
            </a:r>
            <a:r>
              <a:rPr lang="en-US" sz="2000" dirty="0" smtClean="0">
                <a:latin typeface="Calibri" pitchFamily="34" charset="0"/>
                <a:cs typeface="Calibri" pitchFamily="34" charset="0"/>
              </a:rPr>
              <a:t>ĐTĐ</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ở thế hệ cận kề (bố, mẹ, anh, chị em ruột, con </a:t>
            </a:r>
            <a:r>
              <a:rPr lang="vi-VN" sz="2000" dirty="0" smtClean="0">
                <a:latin typeface="Calibri" pitchFamily="34" charset="0"/>
                <a:cs typeface="Calibri" pitchFamily="34" charset="0"/>
              </a:rPr>
              <a:t>ruộ</a:t>
            </a:r>
            <a:r>
              <a:rPr lang="en-US" sz="2000" dirty="0" smtClean="0">
                <a:latin typeface="Calibri" pitchFamily="34" charset="0"/>
                <a:cs typeface="Calibri" pitchFamily="34" charset="0"/>
              </a:rPr>
              <a:t>t </a:t>
            </a:r>
            <a:r>
              <a:rPr lang="en-US" sz="2000" dirty="0" err="1" smtClean="0">
                <a:latin typeface="Calibri" pitchFamily="34" charset="0"/>
                <a:cs typeface="Calibri" pitchFamily="34" charset="0"/>
              </a:rPr>
              <a:t>bị</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mắc</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bệnh</a:t>
            </a:r>
            <a:r>
              <a:rPr lang="en-US" sz="2000" dirty="0" smtClean="0">
                <a:latin typeface="Calibri" pitchFamily="34" charset="0"/>
                <a:cs typeface="Calibri" pitchFamily="34" charset="0"/>
              </a:rPr>
              <a:t> ĐTĐ</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typ </a:t>
            </a:r>
            <a:r>
              <a:rPr lang="vi-VN" sz="2000" dirty="0" smtClean="0">
                <a:latin typeface="Calibri" pitchFamily="34" charset="0"/>
                <a:cs typeface="Calibri" pitchFamily="34" charset="0"/>
              </a:rPr>
              <a:t>2)</a:t>
            </a:r>
            <a:endParaRPr lang="en-US" sz="2000" dirty="0" smtClean="0">
              <a:latin typeface="Calibri" pitchFamily="34" charset="0"/>
              <a:cs typeface="Calibri" pitchFamily="34" charset="0"/>
            </a:endParaRPr>
          </a:p>
          <a:p>
            <a:pPr>
              <a:lnSpc>
                <a:spcPct val="150000"/>
              </a:lnSpc>
            </a:pP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Tiền </a:t>
            </a:r>
            <a:r>
              <a:rPr lang="vi-VN" sz="2000" dirty="0" smtClean="0">
                <a:latin typeface="Calibri" pitchFamily="34" charset="0"/>
                <a:cs typeface="Calibri" pitchFamily="34" charset="0"/>
              </a:rPr>
              <a:t>sử được </a:t>
            </a:r>
            <a:r>
              <a:rPr lang="vi-VN" sz="2000" dirty="0" smtClean="0">
                <a:latin typeface="Calibri" pitchFamily="34" charset="0"/>
                <a:cs typeface="Calibri" pitchFamily="34" charset="0"/>
              </a:rPr>
              <a:t>c</a:t>
            </a:r>
            <a:r>
              <a:rPr lang="en-US" sz="2000" dirty="0" smtClean="0">
                <a:latin typeface="Calibri" pitchFamily="34" charset="0"/>
                <a:cs typeface="Calibri" pitchFamily="34" charset="0"/>
              </a:rPr>
              <a:t>/đ</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mắc </a:t>
            </a:r>
            <a:r>
              <a:rPr lang="en-US" sz="2000" dirty="0" smtClean="0">
                <a:latin typeface="Calibri" pitchFamily="34" charset="0"/>
                <a:cs typeface="Calibri" pitchFamily="34" charset="0"/>
              </a:rPr>
              <a:t>HC</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chuyển hóa, tiền </a:t>
            </a:r>
            <a:r>
              <a:rPr lang="en-US" sz="2000" dirty="0" smtClean="0">
                <a:latin typeface="Calibri" pitchFamily="34" charset="0"/>
                <a:cs typeface="Calibri" pitchFamily="34" charset="0"/>
              </a:rPr>
              <a:t>ĐTĐ</a:t>
            </a:r>
          </a:p>
          <a:p>
            <a:pPr>
              <a:lnSpc>
                <a:spcPct val="150000"/>
              </a:lnSpc>
            </a:pP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Phụ nữ có tiền sử thai sản đặc biệt </a:t>
            </a:r>
            <a:r>
              <a:rPr lang="vi-VN" sz="2000" dirty="0" smtClean="0">
                <a:latin typeface="Calibri" pitchFamily="34" charset="0"/>
                <a:cs typeface="Calibri" pitchFamily="34" charset="0"/>
              </a:rPr>
              <a:t>(</a:t>
            </a:r>
            <a:r>
              <a:rPr lang="en-US" sz="2000" dirty="0" smtClean="0">
                <a:latin typeface="Calibri" pitchFamily="34" charset="0"/>
                <a:cs typeface="Calibri" pitchFamily="34" charset="0"/>
              </a:rPr>
              <a:t>ĐTĐ</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thai kỳ</a:t>
            </a:r>
            <a:r>
              <a:rPr lang="vi-VN" sz="2000" dirty="0" smtClean="0">
                <a:latin typeface="Calibri" pitchFamily="34" charset="0"/>
                <a:cs typeface="Calibri" pitchFamily="34" charset="0"/>
              </a:rPr>
              <a:t>,</a:t>
            </a:r>
            <a:endParaRPr lang="en-US" sz="2000" dirty="0" smtClean="0">
              <a:latin typeface="Calibri" pitchFamily="34" charset="0"/>
              <a:cs typeface="Calibri" pitchFamily="34" charset="0"/>
            </a:endParaRPr>
          </a:p>
          <a:p>
            <a:pPr>
              <a:lnSpc>
                <a:spcPct val="150000"/>
              </a:lnSpc>
            </a:pP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sinh con </a:t>
            </a:r>
            <a:r>
              <a:rPr lang="vi-VN" sz="2000" dirty="0" smtClean="0">
                <a:latin typeface="Calibri" pitchFamily="34" charset="0"/>
                <a:cs typeface="Calibri" pitchFamily="34" charset="0"/>
              </a:rPr>
              <a:t>to</a:t>
            </a: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nặng </a:t>
            </a:r>
            <a:r>
              <a:rPr lang="vi-VN" sz="2000" dirty="0" smtClean="0">
                <a:latin typeface="Calibri" pitchFamily="34" charset="0"/>
                <a:cs typeface="Calibri" pitchFamily="34" charset="0"/>
              </a:rPr>
              <a:t>trên </a:t>
            </a:r>
            <a:r>
              <a:rPr lang="vi-VN" sz="2000" dirty="0" smtClean="0">
                <a:latin typeface="Calibri" pitchFamily="34" charset="0"/>
                <a:cs typeface="Calibri" pitchFamily="34" charset="0"/>
              </a:rPr>
              <a:t>4000</a:t>
            </a:r>
            <a:r>
              <a:rPr lang="en-US" sz="2000" dirty="0" smtClean="0">
                <a:latin typeface="Calibri" pitchFamily="34" charset="0"/>
                <a:cs typeface="Calibri" pitchFamily="34" charset="0"/>
              </a:rPr>
              <a:t>g</a:t>
            </a:r>
            <a:r>
              <a:rPr lang="vi-VN" sz="2000" dirty="0" smtClean="0">
                <a:latin typeface="Calibri" pitchFamily="34" charset="0"/>
                <a:cs typeface="Calibri" pitchFamily="34" charset="0"/>
              </a:rPr>
              <a:t>, </a:t>
            </a:r>
            <a:r>
              <a:rPr lang="en-US" sz="2000" dirty="0" err="1" smtClean="0">
                <a:latin typeface="Calibri" pitchFamily="34" charset="0"/>
                <a:cs typeface="Calibri" pitchFamily="34" charset="0"/>
              </a:rPr>
              <a:t>xay</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thai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tự</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nhiên</a:t>
            </a:r>
            <a:r>
              <a:rPr lang="en-US" sz="2000" dirty="0" smtClean="0">
                <a:latin typeface="Calibri" pitchFamily="34" charset="0"/>
                <a:cs typeface="Calibri" pitchFamily="34" charset="0"/>
              </a:rPr>
              <a:t>,…)</a:t>
            </a:r>
            <a:endParaRPr lang="en-US" sz="2000" dirty="0" smtClean="0">
              <a:latin typeface="Calibri" pitchFamily="34" charset="0"/>
              <a:cs typeface="Calibri" pitchFamily="34" charset="0"/>
            </a:endParaRPr>
          </a:p>
          <a:p>
            <a:pPr>
              <a:lnSpc>
                <a:spcPct val="150000"/>
              </a:lnSpc>
            </a:pP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Người có </a:t>
            </a:r>
            <a:r>
              <a:rPr lang="en-US" sz="2000" dirty="0" smtClean="0">
                <a:latin typeface="Calibri" pitchFamily="34" charset="0"/>
                <a:cs typeface="Calibri" pitchFamily="34" charset="0"/>
              </a:rPr>
              <a:t>RL</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lipid máu; đặc biệt khi </a:t>
            </a:r>
            <a:endParaRPr lang="en-US" sz="2000" dirty="0" smtClean="0">
              <a:latin typeface="Calibri" pitchFamily="34" charset="0"/>
              <a:cs typeface="Calibri" pitchFamily="34" charset="0"/>
            </a:endParaRPr>
          </a:p>
          <a:p>
            <a:pPr>
              <a:lnSpc>
                <a:spcPct val="150000"/>
              </a:lnSpc>
            </a:pPr>
            <a:r>
              <a:rPr lang="vi-VN" sz="2000" dirty="0" smtClean="0">
                <a:latin typeface="Calibri" pitchFamily="34" charset="0"/>
                <a:cs typeface="Calibri" pitchFamily="34" charset="0"/>
              </a:rPr>
              <a:t>HDL-c</a:t>
            </a:r>
            <a:r>
              <a:rPr lang="en-US" sz="2000" dirty="0" smtClean="0">
                <a:latin typeface="Calibri" pitchFamily="34" charset="0"/>
                <a:cs typeface="Calibri" pitchFamily="34" charset="0"/>
              </a:rPr>
              <a:t> &lt; </a:t>
            </a:r>
            <a:r>
              <a:rPr lang="vi-VN" sz="2000" dirty="0" smtClean="0">
                <a:latin typeface="Calibri" pitchFamily="34" charset="0"/>
                <a:cs typeface="Calibri" pitchFamily="34" charset="0"/>
              </a:rPr>
              <a:t>0,9 </a:t>
            </a:r>
            <a:r>
              <a:rPr lang="vi-VN" sz="2000" dirty="0" smtClean="0">
                <a:latin typeface="Calibri" pitchFamily="34" charset="0"/>
                <a:cs typeface="Calibri" pitchFamily="34" charset="0"/>
              </a:rPr>
              <a:t>mmol/l và Triglycrid </a:t>
            </a:r>
            <a:r>
              <a:rPr lang="en-US" sz="2000" dirty="0" smtClean="0">
                <a:latin typeface="Calibri" pitchFamily="34" charset="0"/>
                <a:cs typeface="Calibri" pitchFamily="34" charset="0"/>
              </a:rPr>
              <a:t>&gt;</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2,2 mmol/l</a:t>
            </a:r>
            <a:r>
              <a:rPr lang="vi-VN" sz="2000" dirty="0" smtClean="0">
                <a:latin typeface="Calibri" pitchFamily="34" charset="0"/>
                <a:cs typeface="Calibri" pitchFamily="34" charset="0"/>
              </a:rPr>
              <a:t>.</a:t>
            </a:r>
            <a:endParaRPr lang="en-US" sz="2000" dirty="0" smtClean="0">
              <a:latin typeface="Calibri" pitchFamily="34" charset="0"/>
              <a:cs typeface="Calibri" pitchFamily="34" charset="0"/>
            </a:endParaRPr>
          </a:p>
          <a:p>
            <a:pPr>
              <a:lnSpc>
                <a:spcPct val="150000"/>
              </a:lnSpc>
              <a:buFontTx/>
              <a:buChar char="-"/>
            </a:pPr>
            <a:r>
              <a:rPr lang="en-US" sz="2400" b="1" dirty="0" smtClean="0">
                <a:latin typeface="Calibri" pitchFamily="34" charset="0"/>
                <a:cs typeface="Calibri" pitchFamily="34" charset="0"/>
              </a:rPr>
              <a:t> </a:t>
            </a:r>
            <a:r>
              <a:rPr lang="vi-VN" sz="2400" b="1" dirty="0" smtClean="0">
                <a:latin typeface="Calibri" pitchFamily="34" charset="0"/>
                <a:cs typeface="Calibri" pitchFamily="34" charset="0"/>
              </a:rPr>
              <a:t>Các bước tiến hành chẩn đoán bệnh</a:t>
            </a:r>
            <a:r>
              <a:rPr lang="en-US" sz="2400" b="1" dirty="0" smtClean="0">
                <a:latin typeface="Calibri" pitchFamily="34" charset="0"/>
                <a:cs typeface="Calibri" pitchFamily="34" charset="0"/>
              </a:rPr>
              <a:t>:</a:t>
            </a:r>
          </a:p>
          <a:p>
            <a:pPr>
              <a:lnSpc>
                <a:spcPct val="150000"/>
              </a:lnSpc>
            </a:pP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Bước 1: Sàng lọc bằng câu hỏi, chọn ra </a:t>
            </a:r>
            <a:r>
              <a:rPr lang="vi-VN" sz="2000" dirty="0" smtClean="0">
                <a:latin typeface="Calibri" pitchFamily="34" charset="0"/>
                <a:cs typeface="Calibri" pitchFamily="34" charset="0"/>
              </a:rPr>
              <a:t>các</a:t>
            </a:r>
            <a:endParaRPr lang="en-US" sz="2000" dirty="0" smtClean="0">
              <a:latin typeface="Calibri" pitchFamily="34" charset="0"/>
              <a:cs typeface="Calibri" pitchFamily="34" charset="0"/>
            </a:endParaRPr>
          </a:p>
          <a:p>
            <a:pPr>
              <a:lnSpc>
                <a:spcPct val="150000"/>
              </a:lnSpc>
            </a:pP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yếu tố nguy cơ.  </a:t>
            </a:r>
            <a:endParaRPr lang="en-US" sz="2000" dirty="0" smtClean="0">
              <a:latin typeface="Calibri" pitchFamily="34" charset="0"/>
              <a:cs typeface="Calibri" pitchFamily="34" charset="0"/>
            </a:endParaRPr>
          </a:p>
          <a:p>
            <a:pPr>
              <a:lnSpc>
                <a:spcPct val="150000"/>
              </a:lnSpc>
            </a:pP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Bước 2: Chẩn đoán </a:t>
            </a:r>
            <a:r>
              <a:rPr lang="en-US" sz="2000" dirty="0" smtClean="0">
                <a:latin typeface="Calibri" pitchFamily="34" charset="0"/>
                <a:cs typeface="Calibri" pitchFamily="34" charset="0"/>
              </a:rPr>
              <a:t>XĐ</a:t>
            </a: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theo các tiêu </a:t>
            </a:r>
            <a:r>
              <a:rPr lang="vi-VN" sz="2000" dirty="0" smtClean="0">
                <a:latin typeface="Calibri" pitchFamily="34" charset="0"/>
                <a:cs typeface="Calibri" pitchFamily="34" charset="0"/>
              </a:rPr>
              <a:t>chuẩn</a:t>
            </a:r>
            <a:endParaRPr lang="en-US" sz="2000" dirty="0" smtClean="0">
              <a:latin typeface="Calibri" pitchFamily="34" charset="0"/>
              <a:cs typeface="Calibri" pitchFamily="34" charset="0"/>
            </a:endParaRPr>
          </a:p>
          <a:p>
            <a:pPr>
              <a:lnSpc>
                <a:spcPct val="150000"/>
              </a:lnSpc>
            </a:pPr>
            <a:r>
              <a:rPr lang="vi-VN" sz="2000" dirty="0" smtClean="0">
                <a:latin typeface="Calibri" pitchFamily="34" charset="0"/>
                <a:cs typeface="Calibri" pitchFamily="34" charset="0"/>
              </a:rPr>
              <a:t> </a:t>
            </a:r>
            <a:r>
              <a:rPr lang="vi-VN" sz="2000" dirty="0" smtClean="0">
                <a:latin typeface="Calibri" pitchFamily="34" charset="0"/>
                <a:cs typeface="Calibri" pitchFamily="34" charset="0"/>
              </a:rPr>
              <a:t>WHO, IDF-2012.</a:t>
            </a:r>
            <a:endParaRPr lang="en-US" sz="2000" dirty="0" smtClean="0">
              <a:latin typeface="Calibri" pitchFamily="34" charset="0"/>
              <a:cs typeface="Calibri" pitchFamily="34" charset="0"/>
            </a:endParaRPr>
          </a:p>
          <a:p>
            <a:pPr>
              <a:lnSpc>
                <a:spcPct val="150000"/>
              </a:lnSpc>
            </a:pPr>
            <a:endParaRPr lang="en-US" sz="2000" dirty="0" smtClean="0">
              <a:latin typeface="Calibri" pitchFamily="34" charset="0"/>
              <a:cs typeface="Calibri" pitchFamily="34" charset="0"/>
            </a:endParaRPr>
          </a:p>
          <a:p>
            <a:pPr>
              <a:lnSpc>
                <a:spcPct val="150000"/>
              </a:lnSpc>
            </a:pPr>
            <a:r>
              <a:rPr lang="vi-VN" dirty="0" smtClean="0"/>
              <a:t> </a:t>
            </a:r>
            <a:endParaRPr lang="en-US" dirty="0"/>
          </a:p>
        </p:txBody>
      </p:sp>
      <p:pic>
        <p:nvPicPr>
          <p:cNvPr id="4" name="Picture 3" descr="chan doan đtđ typ 2.jpg"/>
          <p:cNvPicPr>
            <a:picLocks noChangeAspect="1"/>
          </p:cNvPicPr>
          <p:nvPr/>
        </p:nvPicPr>
        <p:blipFill>
          <a:blip r:embed="rId2"/>
          <a:stretch>
            <a:fillRect/>
          </a:stretch>
        </p:blipFill>
        <p:spPr>
          <a:xfrm>
            <a:off x="5257800" y="990600"/>
            <a:ext cx="3886200" cy="5867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pPr>
              <a:lnSpc>
                <a:spcPct val="150000"/>
              </a:lnSpc>
            </a:pPr>
            <a:r>
              <a:rPr lang="en-US" sz="2400" b="1" dirty="0" smtClean="0"/>
              <a:t>V. </a:t>
            </a:r>
            <a:r>
              <a:rPr lang="en-US" sz="2400" b="1" dirty="0" err="1" smtClean="0"/>
              <a:t>Điều</a:t>
            </a:r>
            <a:r>
              <a:rPr lang="en-US" sz="2400" b="1" dirty="0" smtClean="0"/>
              <a:t> </a:t>
            </a:r>
            <a:r>
              <a:rPr lang="en-US" sz="2400" b="1" dirty="0" err="1" smtClean="0"/>
              <a:t>trị</a:t>
            </a:r>
            <a:endParaRPr lang="en-US" sz="2400" b="1" dirty="0" smtClean="0"/>
          </a:p>
          <a:p>
            <a:pPr marL="342900" indent="-342900">
              <a:lnSpc>
                <a:spcPct val="150000"/>
              </a:lnSpc>
              <a:buAutoNum type="arabicPeriod"/>
            </a:pPr>
            <a:r>
              <a:rPr lang="en-US" sz="2000" dirty="0" err="1" smtClean="0"/>
              <a:t>Mục</a:t>
            </a:r>
            <a:r>
              <a:rPr lang="en-US" sz="2000" dirty="0" smtClean="0"/>
              <a:t> </a:t>
            </a:r>
            <a:r>
              <a:rPr lang="en-US" sz="2000" dirty="0" err="1" smtClean="0"/>
              <a:t>tiêu</a:t>
            </a:r>
            <a:endParaRPr lang="en-US" sz="2000" dirty="0" smtClean="0"/>
          </a:p>
          <a:p>
            <a:pPr marL="342900" indent="-342900">
              <a:lnSpc>
                <a:spcPct val="150000"/>
              </a:lnSpc>
              <a:buAutoNum type="arabicPeriod"/>
            </a:pPr>
            <a:r>
              <a:rPr lang="en-US" sz="2000" dirty="0" err="1" smtClean="0"/>
              <a:t>Điều</a:t>
            </a:r>
            <a:r>
              <a:rPr lang="en-US" sz="2000" dirty="0" smtClean="0"/>
              <a:t> </a:t>
            </a:r>
            <a:r>
              <a:rPr lang="en-US" sz="2000" dirty="0" err="1" smtClean="0"/>
              <a:t>trị</a:t>
            </a:r>
            <a:r>
              <a:rPr lang="en-US" sz="2000" dirty="0" smtClean="0"/>
              <a:t> </a:t>
            </a:r>
            <a:r>
              <a:rPr lang="en-US" sz="2000" dirty="0" err="1" smtClean="0"/>
              <a:t>không</a:t>
            </a:r>
            <a:r>
              <a:rPr lang="en-US" sz="2000" dirty="0" smtClean="0"/>
              <a:t> </a:t>
            </a:r>
            <a:r>
              <a:rPr lang="en-US" sz="2000" dirty="0" err="1" smtClean="0"/>
              <a:t>dùng</a:t>
            </a:r>
            <a:r>
              <a:rPr lang="en-US" sz="2000" dirty="0" smtClean="0"/>
              <a:t> </a:t>
            </a:r>
            <a:r>
              <a:rPr lang="en-US" sz="2000" dirty="0" err="1" smtClean="0"/>
              <a:t>thuốc</a:t>
            </a:r>
            <a:endParaRPr lang="en-US" sz="2000" dirty="0" smtClean="0"/>
          </a:p>
          <a:p>
            <a:pPr marL="342900" indent="-342900">
              <a:lnSpc>
                <a:spcPct val="150000"/>
              </a:lnSpc>
            </a:pPr>
            <a:r>
              <a:rPr lang="en-US" sz="2000" dirty="0" smtClean="0"/>
              <a:t>- </a:t>
            </a:r>
            <a:r>
              <a:rPr lang="en-US" sz="2000" dirty="0" err="1" smtClean="0"/>
              <a:t>Chế</a:t>
            </a:r>
            <a:r>
              <a:rPr lang="en-US" sz="2000" dirty="0" smtClean="0"/>
              <a:t> </a:t>
            </a:r>
            <a:r>
              <a:rPr lang="en-US" sz="2000" dirty="0" err="1" smtClean="0"/>
              <a:t>độ</a:t>
            </a:r>
            <a:r>
              <a:rPr lang="en-US" sz="2000" dirty="0" smtClean="0"/>
              <a:t> </a:t>
            </a:r>
            <a:r>
              <a:rPr lang="en-US" sz="2000" dirty="0" err="1" smtClean="0"/>
              <a:t>ăn</a:t>
            </a:r>
            <a:r>
              <a:rPr lang="en-US" sz="2000" dirty="0" smtClean="0"/>
              <a:t> </a:t>
            </a:r>
            <a:r>
              <a:rPr lang="en-US" sz="2000" dirty="0" err="1" smtClean="0"/>
              <a:t>uống</a:t>
            </a:r>
            <a:r>
              <a:rPr lang="en-US" sz="2000" dirty="0" smtClean="0"/>
              <a:t> </a:t>
            </a:r>
          </a:p>
          <a:p>
            <a:pPr marL="342900" indent="-342900"/>
            <a:endParaRPr lang="en-US" dirty="0"/>
          </a:p>
        </p:txBody>
      </p:sp>
      <p:pic>
        <p:nvPicPr>
          <p:cNvPr id="5" name="Picture 4" descr="che do an uong.jpg"/>
          <p:cNvPicPr>
            <a:picLocks noChangeAspect="1"/>
          </p:cNvPicPr>
          <p:nvPr/>
        </p:nvPicPr>
        <p:blipFill>
          <a:blip r:embed="rId2"/>
          <a:stretch>
            <a:fillRect/>
          </a:stretch>
        </p:blipFill>
        <p:spPr>
          <a:xfrm>
            <a:off x="0" y="2057400"/>
            <a:ext cx="3733800" cy="3048000"/>
          </a:xfrm>
          <a:prstGeom prst="rect">
            <a:avLst/>
          </a:prstGeom>
        </p:spPr>
      </p:pic>
      <p:pic>
        <p:nvPicPr>
          <p:cNvPr id="6" name="Picture 5" descr="Chế độ ăn uống cho người bệnh tiểu đường - đái tháo đường 5.png"/>
          <p:cNvPicPr>
            <a:picLocks noChangeAspect="1"/>
          </p:cNvPicPr>
          <p:nvPr/>
        </p:nvPicPr>
        <p:blipFill>
          <a:blip r:embed="rId3"/>
          <a:stretch>
            <a:fillRect/>
          </a:stretch>
        </p:blipFill>
        <p:spPr>
          <a:xfrm>
            <a:off x="4114800" y="2057400"/>
            <a:ext cx="4667955" cy="2667000"/>
          </a:xfrm>
          <a:prstGeom prst="rect">
            <a:avLst/>
          </a:prstGeom>
        </p:spPr>
      </p:pic>
      <p:pic>
        <p:nvPicPr>
          <p:cNvPr id="7" name="Picture 6" descr="muc tieu đtđ.jpg"/>
          <p:cNvPicPr>
            <a:picLocks noChangeAspect="1"/>
          </p:cNvPicPr>
          <p:nvPr/>
        </p:nvPicPr>
        <p:blipFill>
          <a:blip r:embed="rId4"/>
          <a:stretch>
            <a:fillRect/>
          </a:stretch>
        </p:blipFill>
        <p:spPr>
          <a:xfrm>
            <a:off x="3124200" y="0"/>
            <a:ext cx="6019800" cy="1981200"/>
          </a:xfrm>
          <a:prstGeom prst="rect">
            <a:avLst/>
          </a:prstGeom>
        </p:spPr>
      </p:pic>
      <p:sp>
        <p:nvSpPr>
          <p:cNvPr id="8" name="TextBox 7"/>
          <p:cNvSpPr txBox="1"/>
          <p:nvPr/>
        </p:nvSpPr>
        <p:spPr>
          <a:xfrm>
            <a:off x="0" y="5029200"/>
            <a:ext cx="9144000" cy="1938992"/>
          </a:xfrm>
          <a:prstGeom prst="rect">
            <a:avLst/>
          </a:prstGeom>
          <a:noFill/>
        </p:spPr>
        <p:txBody>
          <a:bodyPr wrap="square" rtlCol="0">
            <a:spAutoFit/>
          </a:bodyPr>
          <a:lstStyle/>
          <a:p>
            <a:pPr>
              <a:lnSpc>
                <a:spcPct val="150000"/>
              </a:lnSpc>
              <a:buFontTx/>
              <a:buChar char="-"/>
            </a:pPr>
            <a:r>
              <a:rPr lang="en-US" sz="2000" dirty="0" err="1" smtClean="0"/>
              <a:t>Vận</a:t>
            </a:r>
            <a:r>
              <a:rPr lang="en-US" sz="2000" dirty="0" smtClean="0"/>
              <a:t> </a:t>
            </a:r>
            <a:r>
              <a:rPr lang="en-US" sz="2000" dirty="0" err="1" smtClean="0"/>
              <a:t>động</a:t>
            </a:r>
            <a:r>
              <a:rPr lang="en-US" sz="2000" dirty="0" smtClean="0"/>
              <a:t> </a:t>
            </a:r>
            <a:r>
              <a:rPr lang="en-US" sz="2000" dirty="0" err="1" smtClean="0"/>
              <a:t>thể</a:t>
            </a:r>
            <a:r>
              <a:rPr lang="en-US" sz="2000" dirty="0" smtClean="0"/>
              <a:t> </a:t>
            </a:r>
            <a:r>
              <a:rPr lang="en-US" sz="2000" dirty="0" err="1" smtClean="0"/>
              <a:t>lực</a:t>
            </a:r>
            <a:endParaRPr lang="en-US" sz="2000" dirty="0" smtClean="0"/>
          </a:p>
          <a:p>
            <a:pPr>
              <a:lnSpc>
                <a:spcPct val="150000"/>
              </a:lnSpc>
              <a:buFontTx/>
              <a:buChar char="-"/>
            </a:pPr>
            <a:r>
              <a:rPr lang="en-US" sz="2000" dirty="0" smtClean="0"/>
              <a:t> </a:t>
            </a:r>
            <a:r>
              <a:rPr lang="en-US" sz="2000" dirty="0" err="1" smtClean="0"/>
              <a:t>Kiểm</a:t>
            </a:r>
            <a:r>
              <a:rPr lang="en-US" sz="2000" dirty="0" smtClean="0"/>
              <a:t> </a:t>
            </a:r>
            <a:r>
              <a:rPr lang="en-US" sz="2000" dirty="0" err="1" smtClean="0"/>
              <a:t>soát</a:t>
            </a:r>
            <a:r>
              <a:rPr lang="en-US" sz="2000" dirty="0" smtClean="0"/>
              <a:t> </a:t>
            </a:r>
            <a:r>
              <a:rPr lang="en-US" sz="2000" dirty="0" err="1" smtClean="0"/>
              <a:t>đường</a:t>
            </a:r>
            <a:r>
              <a:rPr lang="en-US" sz="2000" dirty="0" smtClean="0"/>
              <a:t> </a:t>
            </a:r>
            <a:r>
              <a:rPr lang="en-US" sz="2000" dirty="0" err="1" smtClean="0"/>
              <a:t>huyết</a:t>
            </a:r>
            <a:r>
              <a:rPr lang="en-US" sz="2000" dirty="0" smtClean="0"/>
              <a:t> </a:t>
            </a:r>
            <a:r>
              <a:rPr lang="en-US" sz="2000" dirty="0" err="1" smtClean="0"/>
              <a:t>thường</a:t>
            </a:r>
            <a:r>
              <a:rPr lang="en-US" sz="2000" dirty="0" smtClean="0"/>
              <a:t> </a:t>
            </a:r>
            <a:r>
              <a:rPr lang="en-US" sz="2000" dirty="0" err="1" smtClean="0"/>
              <a:t>xuyên</a:t>
            </a:r>
            <a:endParaRPr lang="en-US" sz="2000" dirty="0" smtClean="0"/>
          </a:p>
          <a:p>
            <a:pPr>
              <a:lnSpc>
                <a:spcPct val="150000"/>
              </a:lnSpc>
              <a:buFontTx/>
              <a:buChar char="-"/>
            </a:pPr>
            <a:r>
              <a:rPr lang="en-US" sz="2000" dirty="0" smtClean="0"/>
              <a:t> </a:t>
            </a:r>
            <a:r>
              <a:rPr lang="en-US" sz="2000" dirty="0" err="1" smtClean="0"/>
              <a:t>Giáo</a:t>
            </a:r>
            <a:r>
              <a:rPr lang="en-US" sz="2000" dirty="0" smtClean="0"/>
              <a:t> </a:t>
            </a:r>
            <a:r>
              <a:rPr lang="en-US" sz="2000" dirty="0" err="1" smtClean="0"/>
              <a:t>dục</a:t>
            </a:r>
            <a:r>
              <a:rPr lang="en-US" sz="2000" dirty="0" smtClean="0"/>
              <a:t> </a:t>
            </a:r>
            <a:r>
              <a:rPr lang="en-US" sz="2000" dirty="0" err="1" smtClean="0"/>
              <a:t>người</a:t>
            </a:r>
            <a:r>
              <a:rPr lang="en-US" sz="2000" dirty="0" smtClean="0"/>
              <a:t> </a:t>
            </a:r>
            <a:r>
              <a:rPr lang="en-US" sz="2000" dirty="0" err="1" smtClean="0"/>
              <a:t>bệnh</a:t>
            </a:r>
            <a:endParaRPr lang="en-US" sz="2000" dirty="0" smtClean="0"/>
          </a:p>
          <a:p>
            <a:pPr>
              <a:lnSpc>
                <a:spcPct val="150000"/>
              </a:lnSpc>
              <a:buFontTx/>
              <a:buChar char="-"/>
            </a:pPr>
            <a:r>
              <a:rPr lang="en-US" sz="2000" dirty="0" smtClean="0"/>
              <a:t> </a:t>
            </a:r>
            <a:r>
              <a:rPr lang="en-US" sz="2000" dirty="0" err="1" smtClean="0"/>
              <a:t>Kiểm</a:t>
            </a:r>
            <a:r>
              <a:rPr lang="en-US" sz="2000" dirty="0" smtClean="0"/>
              <a:t> </a:t>
            </a:r>
            <a:r>
              <a:rPr lang="en-US" sz="2000" dirty="0" err="1" smtClean="0"/>
              <a:t>tra</a:t>
            </a:r>
            <a:r>
              <a:rPr lang="en-US" sz="2000" dirty="0" smtClean="0"/>
              <a:t> </a:t>
            </a:r>
            <a:r>
              <a:rPr lang="en-US" sz="2000" dirty="0" err="1" smtClean="0"/>
              <a:t>định</a:t>
            </a:r>
            <a:r>
              <a:rPr lang="en-US" sz="2000" dirty="0" smtClean="0"/>
              <a:t> </a:t>
            </a:r>
            <a:r>
              <a:rPr lang="en-US" sz="2000" dirty="0" err="1" smtClean="0"/>
              <a:t>kỳ</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08653"/>
          </a:xfrm>
          <a:prstGeom prst="rect">
            <a:avLst/>
          </a:prstGeom>
          <a:noFill/>
        </p:spPr>
        <p:txBody>
          <a:bodyPr wrap="square" rtlCol="0">
            <a:spAutoFit/>
          </a:bodyPr>
          <a:lstStyle/>
          <a:p>
            <a:pPr>
              <a:lnSpc>
                <a:spcPct val="150000"/>
              </a:lnSpc>
            </a:pPr>
            <a:r>
              <a:rPr lang="en-US" sz="2400" b="1" dirty="0" smtClean="0"/>
              <a:t>IV. </a:t>
            </a:r>
            <a:r>
              <a:rPr lang="en-US" sz="2400" b="1" dirty="0" err="1" smtClean="0"/>
              <a:t>Biến</a:t>
            </a:r>
            <a:r>
              <a:rPr lang="en-US" sz="2400" b="1" dirty="0" smtClean="0"/>
              <a:t> </a:t>
            </a:r>
            <a:r>
              <a:rPr lang="en-US" sz="2400" b="1" dirty="0" err="1" smtClean="0"/>
              <a:t>chứng</a:t>
            </a:r>
            <a:r>
              <a:rPr lang="en-US" sz="2400" b="1" dirty="0" smtClean="0"/>
              <a:t> </a:t>
            </a:r>
          </a:p>
          <a:p>
            <a:pPr marL="342900" indent="-342900">
              <a:lnSpc>
                <a:spcPct val="150000"/>
              </a:lnSpc>
              <a:buAutoNum type="alphaLcPeriod"/>
            </a:pPr>
            <a:r>
              <a:rPr lang="en-US" sz="2400" b="1" dirty="0" err="1" smtClean="0"/>
              <a:t>Biến</a:t>
            </a:r>
            <a:r>
              <a:rPr lang="en-US" sz="2400" b="1" dirty="0" smtClean="0"/>
              <a:t> </a:t>
            </a:r>
            <a:r>
              <a:rPr lang="en-US" sz="2400" b="1" dirty="0" err="1" smtClean="0"/>
              <a:t>chứng</a:t>
            </a:r>
            <a:r>
              <a:rPr lang="en-US" sz="2400" b="1" dirty="0" smtClean="0"/>
              <a:t> </a:t>
            </a:r>
            <a:r>
              <a:rPr lang="en-US" sz="2400" b="1" dirty="0" err="1" smtClean="0"/>
              <a:t>cấp</a:t>
            </a:r>
            <a:r>
              <a:rPr lang="en-US" sz="2400" b="1" dirty="0" smtClean="0"/>
              <a:t> </a:t>
            </a:r>
            <a:r>
              <a:rPr lang="en-US" sz="2400" b="1" dirty="0" err="1" smtClean="0"/>
              <a:t>tính</a:t>
            </a:r>
            <a:endParaRPr lang="en-US" sz="2400" b="1" dirty="0" smtClean="0"/>
          </a:p>
          <a:p>
            <a:pPr marL="342900" indent="-342900">
              <a:lnSpc>
                <a:spcPct val="150000"/>
              </a:lnSpc>
              <a:buFontTx/>
              <a:buChar char="-"/>
            </a:pPr>
            <a:r>
              <a:rPr lang="en-US" sz="2000" dirty="0" err="1" smtClean="0"/>
              <a:t>Hạ</a:t>
            </a:r>
            <a:r>
              <a:rPr lang="en-US" sz="2000" dirty="0" smtClean="0"/>
              <a:t> glucose </a:t>
            </a:r>
            <a:r>
              <a:rPr lang="en-US" sz="2000" dirty="0" err="1" smtClean="0"/>
              <a:t>máu</a:t>
            </a:r>
            <a:r>
              <a:rPr lang="en-US" sz="2000" dirty="0" smtClean="0"/>
              <a:t>, </a:t>
            </a:r>
            <a:r>
              <a:rPr lang="en-US" sz="2000" dirty="0" err="1" smtClean="0"/>
              <a:t>hôn</a:t>
            </a:r>
            <a:r>
              <a:rPr lang="en-US" sz="2000" dirty="0" smtClean="0"/>
              <a:t> </a:t>
            </a:r>
            <a:r>
              <a:rPr lang="en-US" sz="2000" dirty="0" err="1" smtClean="0"/>
              <a:t>mê</a:t>
            </a:r>
            <a:r>
              <a:rPr lang="en-US" sz="2000" dirty="0" smtClean="0"/>
              <a:t> ( </a:t>
            </a:r>
            <a:r>
              <a:rPr lang="en-US" sz="2000" dirty="0" err="1" smtClean="0"/>
              <a:t>nhiễm</a:t>
            </a:r>
            <a:r>
              <a:rPr lang="en-US" sz="2000" dirty="0" smtClean="0"/>
              <a:t> </a:t>
            </a:r>
            <a:r>
              <a:rPr lang="en-US" sz="2000" dirty="0" err="1" smtClean="0"/>
              <a:t>toan</a:t>
            </a:r>
            <a:r>
              <a:rPr lang="en-US" sz="2000" dirty="0" smtClean="0"/>
              <a:t> </a:t>
            </a:r>
            <a:r>
              <a:rPr lang="en-US" sz="2000" dirty="0" err="1" smtClean="0"/>
              <a:t>ceton</a:t>
            </a:r>
            <a:r>
              <a:rPr lang="en-US" sz="2000" dirty="0" smtClean="0"/>
              <a:t>, </a:t>
            </a:r>
            <a:r>
              <a:rPr lang="en-US" sz="2000" dirty="0" err="1" smtClean="0"/>
              <a:t>nhiễm</a:t>
            </a:r>
            <a:r>
              <a:rPr lang="en-US" sz="2000" dirty="0" smtClean="0"/>
              <a:t> </a:t>
            </a:r>
            <a:r>
              <a:rPr lang="en-US" sz="2000" dirty="0" err="1" smtClean="0"/>
              <a:t>toan</a:t>
            </a:r>
            <a:r>
              <a:rPr lang="en-US" sz="2000" dirty="0" smtClean="0"/>
              <a:t> </a:t>
            </a:r>
            <a:r>
              <a:rPr lang="en-US" sz="2000" dirty="0" err="1" smtClean="0"/>
              <a:t>actic</a:t>
            </a:r>
            <a:r>
              <a:rPr lang="en-US" sz="2000" dirty="0" smtClean="0"/>
              <a:t>, </a:t>
            </a:r>
            <a:r>
              <a:rPr lang="en-US" sz="2000" dirty="0" err="1" smtClean="0"/>
              <a:t>tăng</a:t>
            </a:r>
            <a:r>
              <a:rPr lang="en-US" sz="2000" dirty="0" smtClean="0"/>
              <a:t> glucose </a:t>
            </a:r>
            <a:r>
              <a:rPr lang="en-US" sz="2000" dirty="0" err="1" smtClean="0"/>
              <a:t>máu</a:t>
            </a:r>
            <a:r>
              <a:rPr lang="en-US" sz="2000" dirty="0" smtClean="0"/>
              <a:t> </a:t>
            </a:r>
            <a:r>
              <a:rPr lang="en-US" sz="2000" dirty="0" err="1" smtClean="0"/>
              <a:t>không</a:t>
            </a:r>
            <a:r>
              <a:rPr lang="en-US" sz="2000" dirty="0" smtClean="0"/>
              <a:t> </a:t>
            </a:r>
            <a:r>
              <a:rPr lang="en-US" sz="2000" dirty="0" err="1" smtClean="0"/>
              <a:t>nhiễm</a:t>
            </a:r>
            <a:r>
              <a:rPr lang="en-US" sz="2000" dirty="0" smtClean="0"/>
              <a:t> </a:t>
            </a:r>
            <a:r>
              <a:rPr lang="en-US" sz="2000" dirty="0" err="1" smtClean="0"/>
              <a:t>toan</a:t>
            </a:r>
            <a:r>
              <a:rPr lang="en-US" sz="2000" dirty="0" smtClean="0"/>
              <a:t> </a:t>
            </a:r>
            <a:r>
              <a:rPr lang="en-US" sz="2000" dirty="0" err="1" smtClean="0"/>
              <a:t>ceton</a:t>
            </a:r>
            <a:r>
              <a:rPr lang="en-US" sz="2000" dirty="0" smtClean="0"/>
              <a:t>), </a:t>
            </a:r>
            <a:r>
              <a:rPr lang="en-US" sz="2000" dirty="0" err="1" smtClean="0"/>
              <a:t>các</a:t>
            </a:r>
            <a:r>
              <a:rPr lang="en-US" sz="2000" dirty="0" smtClean="0"/>
              <a:t> </a:t>
            </a:r>
            <a:r>
              <a:rPr lang="en-US" sz="2000" dirty="0" err="1" smtClean="0"/>
              <a:t>bệnh</a:t>
            </a:r>
            <a:r>
              <a:rPr lang="en-US" sz="2000" dirty="0" smtClean="0"/>
              <a:t> </a:t>
            </a:r>
            <a:r>
              <a:rPr lang="en-US" sz="2000" dirty="0" err="1" smtClean="0"/>
              <a:t>nhiễm</a:t>
            </a:r>
            <a:r>
              <a:rPr lang="en-US" sz="2000" dirty="0" smtClean="0"/>
              <a:t> </a:t>
            </a:r>
            <a:r>
              <a:rPr lang="en-US" sz="2000" dirty="0" err="1" smtClean="0"/>
              <a:t>trùng</a:t>
            </a:r>
            <a:r>
              <a:rPr lang="en-US" sz="2000" dirty="0" smtClean="0"/>
              <a:t> </a:t>
            </a:r>
            <a:r>
              <a:rPr lang="en-US" sz="2000" dirty="0" err="1" smtClean="0"/>
              <a:t>cấp</a:t>
            </a:r>
            <a:r>
              <a:rPr lang="en-US" sz="2000" dirty="0" smtClean="0"/>
              <a:t>.</a:t>
            </a:r>
          </a:p>
          <a:p>
            <a:pPr marL="342900" indent="-342900">
              <a:lnSpc>
                <a:spcPct val="150000"/>
              </a:lnSpc>
            </a:pPr>
            <a:r>
              <a:rPr lang="en-US" sz="2400" b="1" dirty="0" smtClean="0"/>
              <a:t>b. </a:t>
            </a:r>
            <a:r>
              <a:rPr lang="en-US" sz="2400" b="1" dirty="0" err="1" smtClean="0"/>
              <a:t>Biến</a:t>
            </a:r>
            <a:r>
              <a:rPr lang="en-US" sz="2400" b="1" dirty="0" smtClean="0"/>
              <a:t> </a:t>
            </a:r>
            <a:r>
              <a:rPr lang="en-US" sz="2400" b="1" dirty="0" err="1" smtClean="0"/>
              <a:t>chứng</a:t>
            </a:r>
            <a:r>
              <a:rPr lang="en-US" sz="2400" b="1" dirty="0" smtClean="0"/>
              <a:t> </a:t>
            </a:r>
            <a:r>
              <a:rPr lang="en-US" sz="2400" b="1" dirty="0" err="1" smtClean="0"/>
              <a:t>mạn</a:t>
            </a:r>
            <a:r>
              <a:rPr lang="en-US" sz="2400" b="1" dirty="0" smtClean="0"/>
              <a:t> </a:t>
            </a:r>
            <a:r>
              <a:rPr lang="en-US" sz="2400" b="1" dirty="0" err="1" smtClean="0"/>
              <a:t>tính</a:t>
            </a:r>
            <a:endParaRPr lang="en-US" sz="2400" b="1" dirty="0" smtClean="0"/>
          </a:p>
          <a:p>
            <a:pPr marL="342900" indent="-342900"/>
            <a:endParaRPr lang="en-US" dirty="0" smtClean="0"/>
          </a:p>
          <a:p>
            <a:pPr marL="342900" indent="-342900"/>
            <a:endParaRPr lang="en-US" dirty="0" smtClean="0"/>
          </a:p>
          <a:p>
            <a:pPr marL="342900" indent="-342900"/>
            <a:endParaRPr lang="en-US" dirty="0"/>
          </a:p>
        </p:txBody>
      </p:sp>
      <p:pic>
        <p:nvPicPr>
          <p:cNvPr id="3" name="Picture 2" descr="biến-chứng-300x284.jpg"/>
          <p:cNvPicPr>
            <a:picLocks noChangeAspect="1"/>
          </p:cNvPicPr>
          <p:nvPr/>
        </p:nvPicPr>
        <p:blipFill>
          <a:blip r:embed="rId2"/>
          <a:stretch>
            <a:fillRect/>
          </a:stretch>
        </p:blipFill>
        <p:spPr>
          <a:xfrm>
            <a:off x="5105400" y="2209800"/>
            <a:ext cx="3962400" cy="4038600"/>
          </a:xfrm>
          <a:prstGeom prst="rect">
            <a:avLst/>
          </a:prstGeom>
        </p:spPr>
      </p:pic>
      <p:pic>
        <p:nvPicPr>
          <p:cNvPr id="4" name="Picture 3" descr="bien chung đtđ.jpg"/>
          <p:cNvPicPr>
            <a:picLocks noChangeAspect="1"/>
          </p:cNvPicPr>
          <p:nvPr/>
        </p:nvPicPr>
        <p:blipFill>
          <a:blip r:embed="rId3"/>
          <a:stretch>
            <a:fillRect/>
          </a:stretch>
        </p:blipFill>
        <p:spPr>
          <a:xfrm>
            <a:off x="0" y="2819400"/>
            <a:ext cx="5029200" cy="3352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674951"/>
          </a:xfrm>
          <a:prstGeom prst="rect">
            <a:avLst/>
          </a:prstGeom>
          <a:noFill/>
        </p:spPr>
        <p:txBody>
          <a:bodyPr wrap="square" rtlCol="0">
            <a:spAutoFit/>
          </a:bodyPr>
          <a:lstStyle/>
          <a:p>
            <a:pPr>
              <a:lnSpc>
                <a:spcPct val="150000"/>
              </a:lnSpc>
            </a:pPr>
            <a:r>
              <a:rPr lang="en-US" sz="2400" b="1" dirty="0" smtClean="0"/>
              <a:t>3. </a:t>
            </a:r>
            <a:r>
              <a:rPr lang="en-US" sz="2400" b="1" dirty="0" err="1" smtClean="0"/>
              <a:t>Điều</a:t>
            </a:r>
            <a:r>
              <a:rPr lang="en-US" sz="2400" b="1" dirty="0" smtClean="0"/>
              <a:t> </a:t>
            </a:r>
            <a:r>
              <a:rPr lang="en-US" sz="2400" b="1" dirty="0" err="1" smtClean="0"/>
              <a:t>trị</a:t>
            </a:r>
            <a:r>
              <a:rPr lang="en-US" sz="2400" b="1" dirty="0" smtClean="0"/>
              <a:t> </a:t>
            </a:r>
            <a:r>
              <a:rPr lang="en-US" sz="2400" b="1" dirty="0" err="1" smtClean="0"/>
              <a:t>bằng</a:t>
            </a:r>
            <a:r>
              <a:rPr lang="en-US" sz="2400" b="1" dirty="0" smtClean="0"/>
              <a:t> </a:t>
            </a:r>
            <a:r>
              <a:rPr lang="en-US" sz="2400" b="1" dirty="0" err="1" smtClean="0"/>
              <a:t>thuốc</a:t>
            </a:r>
            <a:endParaRPr lang="en-US" sz="2400" b="1" dirty="0" smtClean="0"/>
          </a:p>
          <a:p>
            <a:pPr>
              <a:lnSpc>
                <a:spcPct val="150000"/>
              </a:lnSpc>
            </a:pPr>
            <a:r>
              <a:rPr lang="en-US" sz="2000" dirty="0" err="1" smtClean="0"/>
              <a:t>Gồm</a:t>
            </a:r>
            <a:r>
              <a:rPr lang="en-US" sz="2000" dirty="0" smtClean="0"/>
              <a:t> 6 </a:t>
            </a:r>
            <a:r>
              <a:rPr lang="en-US" sz="2000" dirty="0" err="1" smtClean="0"/>
              <a:t>nhóm</a:t>
            </a:r>
            <a:r>
              <a:rPr lang="en-US" sz="2000" dirty="0" smtClean="0"/>
              <a:t>:</a:t>
            </a:r>
          </a:p>
          <a:p>
            <a:pPr>
              <a:lnSpc>
                <a:spcPct val="150000"/>
              </a:lnSpc>
            </a:pPr>
            <a:r>
              <a:rPr lang="en-US" sz="2000" dirty="0" smtClean="0"/>
              <a:t>a. </a:t>
            </a:r>
            <a:r>
              <a:rPr lang="en-US" sz="2000" dirty="0" err="1" smtClean="0"/>
              <a:t>Nhóm</a:t>
            </a:r>
            <a:r>
              <a:rPr lang="en-US" sz="2000" dirty="0" smtClean="0"/>
              <a:t> </a:t>
            </a:r>
            <a:r>
              <a:rPr lang="en-US" sz="2000" dirty="0" smtClean="0"/>
              <a:t>c</a:t>
            </a:r>
            <a:r>
              <a:rPr lang="vi-VN" sz="2000" dirty="0" smtClean="0"/>
              <a:t>ác </a:t>
            </a:r>
            <a:r>
              <a:rPr lang="vi-VN" sz="2000" dirty="0" smtClean="0"/>
              <a:t>thuốc kích thích làm tăng tiết insulin: </a:t>
            </a:r>
            <a:endParaRPr lang="en-US" sz="2000" dirty="0" smtClean="0"/>
          </a:p>
          <a:p>
            <a:pPr>
              <a:lnSpc>
                <a:spcPct val="150000"/>
              </a:lnSpc>
            </a:pPr>
            <a:r>
              <a:rPr lang="en-US" sz="2000" dirty="0" smtClean="0"/>
              <a:t>-</a:t>
            </a:r>
            <a:r>
              <a:rPr lang="vi-VN" sz="2000" dirty="0" smtClean="0"/>
              <a:t> </a:t>
            </a:r>
            <a:r>
              <a:rPr lang="vi-VN" sz="2000" dirty="0" smtClean="0"/>
              <a:t>Các Sulfonylurea (Sulphamid hạ đường máu) </a:t>
            </a:r>
            <a:endParaRPr lang="en-US" sz="2000" dirty="0" smtClean="0"/>
          </a:p>
          <a:p>
            <a:pPr>
              <a:lnSpc>
                <a:spcPct val="150000"/>
              </a:lnSpc>
            </a:pPr>
            <a:r>
              <a:rPr lang="en-US" sz="2000" dirty="0" smtClean="0"/>
              <a:t>+ </a:t>
            </a:r>
            <a:r>
              <a:rPr lang="vi-VN" sz="2000" dirty="0" smtClean="0"/>
              <a:t>Các </a:t>
            </a:r>
            <a:r>
              <a:rPr lang="vi-VN" sz="2000" dirty="0" smtClean="0"/>
              <a:t>thuốc thế hệ 1: Tolbutamid, Chlopropamid, Diabetol… </a:t>
            </a:r>
            <a:endParaRPr lang="en-US" sz="2000" dirty="0" smtClean="0"/>
          </a:p>
          <a:p>
            <a:pPr>
              <a:lnSpc>
                <a:spcPct val="150000"/>
              </a:lnSpc>
            </a:pPr>
            <a:r>
              <a:rPr lang="en-US" sz="2000" dirty="0" smtClean="0"/>
              <a:t>+ </a:t>
            </a:r>
            <a:r>
              <a:rPr lang="vi-VN" sz="2000" dirty="0" smtClean="0"/>
              <a:t>Các </a:t>
            </a:r>
            <a:r>
              <a:rPr lang="vi-VN" sz="2000" dirty="0" smtClean="0"/>
              <a:t>thuốc thế hệ 2: Gliclazide, Glibenclamide… </a:t>
            </a:r>
            <a:endParaRPr lang="en-US" sz="2000" dirty="0" smtClean="0"/>
          </a:p>
          <a:p>
            <a:pPr>
              <a:lnSpc>
                <a:spcPct val="150000"/>
              </a:lnSpc>
            </a:pPr>
            <a:r>
              <a:rPr lang="en-US" sz="2000" dirty="0" smtClean="0"/>
              <a:t>-</a:t>
            </a:r>
            <a:r>
              <a:rPr lang="vi-VN" sz="2000" dirty="0" smtClean="0"/>
              <a:t> </a:t>
            </a:r>
            <a:r>
              <a:rPr lang="en-US" sz="2000" dirty="0" err="1" smtClean="0"/>
              <a:t>Nhóm</a:t>
            </a:r>
            <a:r>
              <a:rPr lang="vi-VN" sz="2000" dirty="0" smtClean="0"/>
              <a:t> </a:t>
            </a:r>
            <a:r>
              <a:rPr lang="vi-VN" sz="2000" dirty="0" smtClean="0"/>
              <a:t>Meglitinide: Repaglinide , </a:t>
            </a:r>
            <a:r>
              <a:rPr lang="vi-VN" sz="2000" dirty="0" smtClean="0"/>
              <a:t>Nateglitinide</a:t>
            </a:r>
            <a:endParaRPr lang="en-US" sz="2000" dirty="0" smtClean="0"/>
          </a:p>
          <a:p>
            <a:pPr>
              <a:lnSpc>
                <a:spcPct val="150000"/>
              </a:lnSpc>
            </a:pPr>
            <a:r>
              <a:rPr lang="vi-VN" sz="2000" dirty="0" smtClean="0"/>
              <a:t> </a:t>
            </a:r>
            <a:r>
              <a:rPr lang="en-US" sz="2000" dirty="0" smtClean="0"/>
              <a:t>b</a:t>
            </a:r>
            <a:r>
              <a:rPr lang="vi-VN" sz="2000" dirty="0" smtClean="0"/>
              <a:t>. </a:t>
            </a:r>
            <a:r>
              <a:rPr lang="vi-VN" sz="2000" dirty="0" smtClean="0"/>
              <a:t>Nhóm Biguanide – Metformin: : Glucophage, Glucofast… </a:t>
            </a:r>
            <a:endParaRPr lang="en-US" sz="2000" dirty="0" smtClean="0"/>
          </a:p>
          <a:p>
            <a:pPr>
              <a:lnSpc>
                <a:spcPct val="150000"/>
              </a:lnSpc>
            </a:pPr>
            <a:r>
              <a:rPr lang="en-US" sz="2000" dirty="0" smtClean="0"/>
              <a:t>c.</a:t>
            </a:r>
            <a:r>
              <a:rPr lang="vi-VN" sz="2000" dirty="0" smtClean="0"/>
              <a:t> </a:t>
            </a:r>
            <a:r>
              <a:rPr lang="vi-VN" sz="2000" dirty="0" smtClean="0"/>
              <a:t>Nhóm ức chế men </a:t>
            </a:r>
            <a:r>
              <a:rPr lang="el-GR" sz="2000" dirty="0" smtClean="0"/>
              <a:t>α – </a:t>
            </a:r>
            <a:r>
              <a:rPr lang="vi-VN" sz="2000" dirty="0" smtClean="0"/>
              <a:t>Glucosidase: Acarbose, Miglitol</a:t>
            </a:r>
            <a:r>
              <a:rPr lang="vi-VN" sz="2000" dirty="0" smtClean="0"/>
              <a:t>…</a:t>
            </a:r>
            <a:endParaRPr lang="en-US" sz="2000" dirty="0" smtClean="0"/>
          </a:p>
          <a:p>
            <a:pPr>
              <a:lnSpc>
                <a:spcPct val="150000"/>
              </a:lnSpc>
            </a:pPr>
            <a:r>
              <a:rPr lang="en-US" sz="2000" dirty="0" smtClean="0"/>
              <a:t>d</a:t>
            </a:r>
            <a:r>
              <a:rPr lang="vi-VN" sz="2000" dirty="0" smtClean="0"/>
              <a:t>. </a:t>
            </a:r>
            <a:r>
              <a:rPr lang="vi-VN" sz="2000" dirty="0" smtClean="0"/>
              <a:t>Nhóm Thiazolidinedione: Actos, Pionorm</a:t>
            </a:r>
            <a:r>
              <a:rPr lang="vi-VN" sz="2000" dirty="0" smtClean="0"/>
              <a:t>…</a:t>
            </a:r>
            <a:endParaRPr lang="en-US" sz="2000" dirty="0" smtClean="0"/>
          </a:p>
          <a:p>
            <a:pPr>
              <a:lnSpc>
                <a:spcPct val="150000"/>
              </a:lnSpc>
            </a:pPr>
            <a:r>
              <a:rPr lang="en-US" sz="2000" dirty="0" smtClean="0"/>
              <a:t>e</a:t>
            </a:r>
            <a:r>
              <a:rPr lang="vi-VN" sz="2000" dirty="0" smtClean="0"/>
              <a:t>. </a:t>
            </a:r>
            <a:r>
              <a:rPr lang="vi-VN" sz="2000" dirty="0" smtClean="0"/>
              <a:t>Nhóm ức chế men DPP-4: Sitagliptin, Vildagliptin … </a:t>
            </a:r>
            <a:endParaRPr lang="en-US" sz="2000" dirty="0" smtClean="0"/>
          </a:p>
          <a:p>
            <a:pPr>
              <a:lnSpc>
                <a:spcPct val="150000"/>
              </a:lnSpc>
            </a:pPr>
            <a:r>
              <a:rPr lang="en-US" sz="2000" dirty="0" smtClean="0"/>
              <a:t>f</a:t>
            </a:r>
            <a:r>
              <a:rPr lang="vi-VN" sz="2000" dirty="0" smtClean="0"/>
              <a:t>.</a:t>
            </a:r>
            <a:r>
              <a:rPr lang="en-US" sz="2000" dirty="0" smtClean="0"/>
              <a:t> </a:t>
            </a:r>
            <a:r>
              <a:rPr lang="en-US" sz="2000" dirty="0" smtClean="0"/>
              <a:t> </a:t>
            </a:r>
            <a:r>
              <a:rPr lang="vi-VN" sz="2000" dirty="0" smtClean="0"/>
              <a:t>Insulin</a:t>
            </a:r>
            <a:r>
              <a:rPr lang="vi-VN" sz="2000" dirty="0" smtClean="0"/>
              <a:t>: Regular, Actrapid, Insulin lente, Lantus, …Mixtard</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lbutamin.jpg"/>
          <p:cNvPicPr>
            <a:picLocks noChangeAspect="1"/>
          </p:cNvPicPr>
          <p:nvPr/>
        </p:nvPicPr>
        <p:blipFill>
          <a:blip r:embed="rId2"/>
          <a:stretch>
            <a:fillRect/>
          </a:stretch>
        </p:blipFill>
        <p:spPr>
          <a:xfrm>
            <a:off x="1143000" y="76201"/>
            <a:ext cx="1676400" cy="1371600"/>
          </a:xfrm>
          <a:prstGeom prst="rect">
            <a:avLst/>
          </a:prstGeom>
        </p:spPr>
      </p:pic>
      <p:pic>
        <p:nvPicPr>
          <p:cNvPr id="5" name="Picture 4" descr="chlopropamid.jpg"/>
          <p:cNvPicPr>
            <a:picLocks noChangeAspect="1"/>
          </p:cNvPicPr>
          <p:nvPr/>
        </p:nvPicPr>
        <p:blipFill>
          <a:blip r:embed="rId3"/>
          <a:stretch>
            <a:fillRect/>
          </a:stretch>
        </p:blipFill>
        <p:spPr>
          <a:xfrm>
            <a:off x="2667000" y="76200"/>
            <a:ext cx="1943100" cy="1371600"/>
          </a:xfrm>
          <a:prstGeom prst="rect">
            <a:avLst/>
          </a:prstGeom>
        </p:spPr>
      </p:pic>
      <p:pic>
        <p:nvPicPr>
          <p:cNvPr id="6" name="Picture 5" descr="gliclazide.jpg"/>
          <p:cNvPicPr>
            <a:picLocks noChangeAspect="1"/>
          </p:cNvPicPr>
          <p:nvPr/>
        </p:nvPicPr>
        <p:blipFill>
          <a:blip r:embed="rId4"/>
          <a:stretch>
            <a:fillRect/>
          </a:stretch>
        </p:blipFill>
        <p:spPr>
          <a:xfrm>
            <a:off x="4572000" y="228600"/>
            <a:ext cx="2343150" cy="1190625"/>
          </a:xfrm>
          <a:prstGeom prst="rect">
            <a:avLst/>
          </a:prstGeom>
        </p:spPr>
      </p:pic>
      <p:pic>
        <p:nvPicPr>
          <p:cNvPr id="7" name="Picture 6" descr="glibenclamide.jpg"/>
          <p:cNvPicPr>
            <a:picLocks noChangeAspect="1"/>
          </p:cNvPicPr>
          <p:nvPr/>
        </p:nvPicPr>
        <p:blipFill>
          <a:blip r:embed="rId5"/>
          <a:stretch>
            <a:fillRect/>
          </a:stretch>
        </p:blipFill>
        <p:spPr>
          <a:xfrm>
            <a:off x="6800850" y="0"/>
            <a:ext cx="2343150" cy="1371600"/>
          </a:xfrm>
          <a:prstGeom prst="rect">
            <a:avLst/>
          </a:prstGeom>
        </p:spPr>
      </p:pic>
      <p:pic>
        <p:nvPicPr>
          <p:cNvPr id="8" name="Picture 7" descr="rêpglinide.jpg"/>
          <p:cNvPicPr>
            <a:picLocks noChangeAspect="1"/>
          </p:cNvPicPr>
          <p:nvPr/>
        </p:nvPicPr>
        <p:blipFill>
          <a:blip r:embed="rId6"/>
          <a:stretch>
            <a:fillRect/>
          </a:stretch>
        </p:blipFill>
        <p:spPr>
          <a:xfrm>
            <a:off x="762000" y="1600200"/>
            <a:ext cx="2009775" cy="1209675"/>
          </a:xfrm>
          <a:prstGeom prst="rect">
            <a:avLst/>
          </a:prstGeom>
        </p:spPr>
      </p:pic>
      <p:pic>
        <p:nvPicPr>
          <p:cNvPr id="9" name="Picture 8" descr="nateglide.jpg"/>
          <p:cNvPicPr>
            <a:picLocks noChangeAspect="1"/>
          </p:cNvPicPr>
          <p:nvPr/>
        </p:nvPicPr>
        <p:blipFill>
          <a:blip r:embed="rId7"/>
          <a:stretch>
            <a:fillRect/>
          </a:stretch>
        </p:blipFill>
        <p:spPr>
          <a:xfrm>
            <a:off x="3352800" y="1524000"/>
            <a:ext cx="2286000" cy="1104900"/>
          </a:xfrm>
          <a:prstGeom prst="rect">
            <a:avLst/>
          </a:prstGeom>
        </p:spPr>
      </p:pic>
      <p:pic>
        <p:nvPicPr>
          <p:cNvPr id="10" name="Picture 9" descr="glucoface.jpg"/>
          <p:cNvPicPr>
            <a:picLocks noChangeAspect="1"/>
          </p:cNvPicPr>
          <p:nvPr/>
        </p:nvPicPr>
        <p:blipFill>
          <a:blip r:embed="rId8"/>
          <a:stretch>
            <a:fillRect/>
          </a:stretch>
        </p:blipFill>
        <p:spPr>
          <a:xfrm>
            <a:off x="838200" y="2895600"/>
            <a:ext cx="2286000" cy="1066800"/>
          </a:xfrm>
          <a:prstGeom prst="rect">
            <a:avLst/>
          </a:prstGeom>
        </p:spPr>
      </p:pic>
      <p:pic>
        <p:nvPicPr>
          <p:cNvPr id="11" name="Picture 10" descr="glucophage.jpg"/>
          <p:cNvPicPr>
            <a:picLocks noChangeAspect="1"/>
          </p:cNvPicPr>
          <p:nvPr/>
        </p:nvPicPr>
        <p:blipFill>
          <a:blip r:embed="rId9"/>
          <a:stretch>
            <a:fillRect/>
          </a:stretch>
        </p:blipFill>
        <p:spPr>
          <a:xfrm>
            <a:off x="3200400" y="2667000"/>
            <a:ext cx="2419350" cy="1352550"/>
          </a:xfrm>
          <a:prstGeom prst="rect">
            <a:avLst/>
          </a:prstGeom>
        </p:spPr>
      </p:pic>
      <p:pic>
        <p:nvPicPr>
          <p:cNvPr id="12" name="Picture 11" descr="acarbose.jpg"/>
          <p:cNvPicPr>
            <a:picLocks noChangeAspect="1"/>
          </p:cNvPicPr>
          <p:nvPr/>
        </p:nvPicPr>
        <p:blipFill>
          <a:blip r:embed="rId10"/>
          <a:stretch>
            <a:fillRect/>
          </a:stretch>
        </p:blipFill>
        <p:spPr>
          <a:xfrm>
            <a:off x="990600" y="3962400"/>
            <a:ext cx="2524125" cy="1200150"/>
          </a:xfrm>
          <a:prstGeom prst="rect">
            <a:avLst/>
          </a:prstGeom>
        </p:spPr>
      </p:pic>
      <p:pic>
        <p:nvPicPr>
          <p:cNvPr id="13" name="Picture 12" descr="stagliptin.jpg"/>
          <p:cNvPicPr>
            <a:picLocks noChangeAspect="1"/>
          </p:cNvPicPr>
          <p:nvPr/>
        </p:nvPicPr>
        <p:blipFill>
          <a:blip r:embed="rId11"/>
          <a:stretch>
            <a:fillRect/>
          </a:stretch>
        </p:blipFill>
        <p:spPr>
          <a:xfrm>
            <a:off x="914400" y="5029200"/>
            <a:ext cx="1981200" cy="838200"/>
          </a:xfrm>
          <a:prstGeom prst="rect">
            <a:avLst/>
          </a:prstGeom>
        </p:spPr>
      </p:pic>
      <p:pic>
        <p:nvPicPr>
          <p:cNvPr id="14" name="Picture 13" descr="vildagliptin.jpg"/>
          <p:cNvPicPr>
            <a:picLocks noChangeAspect="1"/>
          </p:cNvPicPr>
          <p:nvPr/>
        </p:nvPicPr>
        <p:blipFill>
          <a:blip r:embed="rId12"/>
          <a:stretch>
            <a:fillRect/>
          </a:stretch>
        </p:blipFill>
        <p:spPr>
          <a:xfrm>
            <a:off x="3076575" y="4876800"/>
            <a:ext cx="2028825" cy="914400"/>
          </a:xfrm>
          <a:prstGeom prst="rect">
            <a:avLst/>
          </a:prstGeom>
        </p:spPr>
      </p:pic>
      <p:pic>
        <p:nvPicPr>
          <p:cNvPr id="15" name="Picture 14" descr="actrapid.jpg"/>
          <p:cNvPicPr>
            <a:picLocks noChangeAspect="1"/>
          </p:cNvPicPr>
          <p:nvPr/>
        </p:nvPicPr>
        <p:blipFill>
          <a:blip r:embed="rId13"/>
          <a:stretch>
            <a:fillRect/>
          </a:stretch>
        </p:blipFill>
        <p:spPr>
          <a:xfrm>
            <a:off x="990600" y="5867400"/>
            <a:ext cx="1981200" cy="990600"/>
          </a:xfrm>
          <a:prstGeom prst="rect">
            <a:avLst/>
          </a:prstGeom>
        </p:spPr>
      </p:pic>
      <p:pic>
        <p:nvPicPr>
          <p:cNvPr id="16" name="Picture 15" descr="lente.jpg"/>
          <p:cNvPicPr>
            <a:picLocks noChangeAspect="1"/>
          </p:cNvPicPr>
          <p:nvPr/>
        </p:nvPicPr>
        <p:blipFill>
          <a:blip r:embed="rId14"/>
          <a:stretch>
            <a:fillRect/>
          </a:stretch>
        </p:blipFill>
        <p:spPr>
          <a:xfrm>
            <a:off x="5334000" y="5210175"/>
            <a:ext cx="1828800" cy="1647825"/>
          </a:xfrm>
          <a:prstGeom prst="rect">
            <a:avLst/>
          </a:prstGeom>
        </p:spPr>
      </p:pic>
      <p:pic>
        <p:nvPicPr>
          <p:cNvPr id="17" name="Picture 16" descr="mixtard.jpg"/>
          <p:cNvPicPr>
            <a:picLocks noChangeAspect="1"/>
          </p:cNvPicPr>
          <p:nvPr/>
        </p:nvPicPr>
        <p:blipFill>
          <a:blip r:embed="rId15"/>
          <a:stretch>
            <a:fillRect/>
          </a:stretch>
        </p:blipFill>
        <p:spPr>
          <a:xfrm>
            <a:off x="3124200" y="5867400"/>
            <a:ext cx="1714500" cy="1066800"/>
          </a:xfrm>
          <a:prstGeom prst="rect">
            <a:avLst/>
          </a:prstGeom>
        </p:spPr>
      </p:pic>
      <p:pic>
        <p:nvPicPr>
          <p:cNvPr id="18" name="Picture 17" descr="miglitol.jpg"/>
          <p:cNvPicPr>
            <a:picLocks noChangeAspect="1"/>
          </p:cNvPicPr>
          <p:nvPr/>
        </p:nvPicPr>
        <p:blipFill>
          <a:blip r:embed="rId16"/>
          <a:stretch>
            <a:fillRect/>
          </a:stretch>
        </p:blipFill>
        <p:spPr>
          <a:xfrm>
            <a:off x="3762375" y="3962400"/>
            <a:ext cx="2790825" cy="838200"/>
          </a:xfrm>
          <a:prstGeom prst="rect">
            <a:avLst/>
          </a:prstGeom>
        </p:spPr>
      </p:pic>
      <p:sp>
        <p:nvSpPr>
          <p:cNvPr id="19" name="TextBox 18"/>
          <p:cNvSpPr txBox="1"/>
          <p:nvPr/>
        </p:nvSpPr>
        <p:spPr>
          <a:xfrm>
            <a:off x="0" y="228600"/>
            <a:ext cx="838200" cy="646331"/>
          </a:xfrm>
          <a:prstGeom prst="rect">
            <a:avLst/>
          </a:prstGeom>
          <a:noFill/>
        </p:spPr>
        <p:txBody>
          <a:bodyPr wrap="square" rtlCol="0">
            <a:spAutoFit/>
          </a:bodyPr>
          <a:lstStyle/>
          <a:p>
            <a:r>
              <a:rPr lang="en-US" dirty="0" err="1" smtClean="0"/>
              <a:t>Nhóm</a:t>
            </a:r>
            <a:r>
              <a:rPr lang="en-US" dirty="0" smtClean="0"/>
              <a:t> 1</a:t>
            </a:r>
            <a:endParaRPr lang="en-US" dirty="0"/>
          </a:p>
        </p:txBody>
      </p:sp>
      <p:sp>
        <p:nvSpPr>
          <p:cNvPr id="20" name="TextBox 19"/>
          <p:cNvSpPr txBox="1"/>
          <p:nvPr/>
        </p:nvSpPr>
        <p:spPr>
          <a:xfrm>
            <a:off x="0" y="1752600"/>
            <a:ext cx="838200" cy="646331"/>
          </a:xfrm>
          <a:prstGeom prst="rect">
            <a:avLst/>
          </a:prstGeom>
          <a:noFill/>
        </p:spPr>
        <p:txBody>
          <a:bodyPr wrap="square" rtlCol="0">
            <a:spAutoFit/>
          </a:bodyPr>
          <a:lstStyle/>
          <a:p>
            <a:r>
              <a:rPr lang="en-US" dirty="0" err="1" smtClean="0"/>
              <a:t>Nhóm</a:t>
            </a:r>
            <a:r>
              <a:rPr lang="en-US" dirty="0" smtClean="0"/>
              <a:t> 2</a:t>
            </a:r>
            <a:endParaRPr lang="en-US" dirty="0"/>
          </a:p>
        </p:txBody>
      </p:sp>
      <p:sp>
        <p:nvSpPr>
          <p:cNvPr id="21" name="TextBox 20"/>
          <p:cNvSpPr txBox="1"/>
          <p:nvPr/>
        </p:nvSpPr>
        <p:spPr>
          <a:xfrm>
            <a:off x="0" y="2971800"/>
            <a:ext cx="838200" cy="646331"/>
          </a:xfrm>
          <a:prstGeom prst="rect">
            <a:avLst/>
          </a:prstGeom>
          <a:noFill/>
        </p:spPr>
        <p:txBody>
          <a:bodyPr wrap="square" rtlCol="0">
            <a:spAutoFit/>
          </a:bodyPr>
          <a:lstStyle/>
          <a:p>
            <a:r>
              <a:rPr lang="en-US" dirty="0" err="1" smtClean="0"/>
              <a:t>Nhóm</a:t>
            </a:r>
            <a:r>
              <a:rPr lang="en-US" dirty="0" smtClean="0"/>
              <a:t> 3</a:t>
            </a:r>
            <a:endParaRPr lang="en-US" dirty="0"/>
          </a:p>
        </p:txBody>
      </p:sp>
      <p:sp>
        <p:nvSpPr>
          <p:cNvPr id="22" name="TextBox 21"/>
          <p:cNvSpPr txBox="1"/>
          <p:nvPr/>
        </p:nvSpPr>
        <p:spPr>
          <a:xfrm>
            <a:off x="0" y="4114800"/>
            <a:ext cx="838200" cy="646331"/>
          </a:xfrm>
          <a:prstGeom prst="rect">
            <a:avLst/>
          </a:prstGeom>
          <a:noFill/>
        </p:spPr>
        <p:txBody>
          <a:bodyPr wrap="square" rtlCol="0">
            <a:spAutoFit/>
          </a:bodyPr>
          <a:lstStyle/>
          <a:p>
            <a:r>
              <a:rPr lang="en-US" dirty="0" err="1" smtClean="0"/>
              <a:t>Nhóm</a:t>
            </a:r>
            <a:r>
              <a:rPr lang="en-US" dirty="0" smtClean="0"/>
              <a:t> 4</a:t>
            </a:r>
            <a:endParaRPr lang="en-US" dirty="0"/>
          </a:p>
        </p:txBody>
      </p:sp>
      <p:sp>
        <p:nvSpPr>
          <p:cNvPr id="23" name="TextBox 22"/>
          <p:cNvSpPr txBox="1"/>
          <p:nvPr/>
        </p:nvSpPr>
        <p:spPr>
          <a:xfrm>
            <a:off x="0" y="5105400"/>
            <a:ext cx="990600" cy="369332"/>
          </a:xfrm>
          <a:prstGeom prst="rect">
            <a:avLst/>
          </a:prstGeom>
          <a:noFill/>
        </p:spPr>
        <p:txBody>
          <a:bodyPr wrap="square" rtlCol="0">
            <a:spAutoFit/>
          </a:bodyPr>
          <a:lstStyle/>
          <a:p>
            <a:r>
              <a:rPr lang="en-US" dirty="0" err="1" smtClean="0"/>
              <a:t>Nhóm</a:t>
            </a:r>
            <a:r>
              <a:rPr lang="en-US" dirty="0" smtClean="0"/>
              <a:t> 5</a:t>
            </a:r>
            <a:endParaRPr lang="en-US" dirty="0"/>
          </a:p>
        </p:txBody>
      </p:sp>
      <p:sp>
        <p:nvSpPr>
          <p:cNvPr id="24" name="TextBox 23"/>
          <p:cNvSpPr txBox="1"/>
          <p:nvPr/>
        </p:nvSpPr>
        <p:spPr>
          <a:xfrm>
            <a:off x="0" y="5943600"/>
            <a:ext cx="914400" cy="646331"/>
          </a:xfrm>
          <a:prstGeom prst="rect">
            <a:avLst/>
          </a:prstGeom>
          <a:noFill/>
        </p:spPr>
        <p:txBody>
          <a:bodyPr wrap="square" rtlCol="0">
            <a:spAutoFit/>
          </a:bodyPr>
          <a:lstStyle/>
          <a:p>
            <a:r>
              <a:rPr lang="en-US" dirty="0" err="1" smtClean="0"/>
              <a:t>Nhóm</a:t>
            </a:r>
            <a:r>
              <a:rPr lang="en-US" dirty="0" smtClean="0"/>
              <a:t> 6</a:t>
            </a:r>
            <a:endParaRPr lang="en-US" dirty="0"/>
          </a:p>
        </p:txBody>
      </p:sp>
      <p:sp>
        <p:nvSpPr>
          <p:cNvPr id="25" name="TextBox 24"/>
          <p:cNvSpPr txBox="1"/>
          <p:nvPr/>
        </p:nvSpPr>
        <p:spPr>
          <a:xfrm>
            <a:off x="7086600" y="1600200"/>
            <a:ext cx="2057400" cy="4832092"/>
          </a:xfrm>
          <a:prstGeom prst="rect">
            <a:avLst/>
          </a:prstGeom>
          <a:noFill/>
        </p:spPr>
        <p:txBody>
          <a:bodyPr wrap="square" rtlCol="0">
            <a:spAutoFit/>
          </a:bodyPr>
          <a:lstStyle/>
          <a:p>
            <a:r>
              <a:rPr lang="en-US" sz="4400" dirty="0" smtClean="0">
                <a:solidFill>
                  <a:srgbClr val="FF0000"/>
                </a:solidFill>
              </a:rPr>
              <a:t>CẢM ƠN THẦY VÀ CÁC BẠN ĐÃ LẮNG NGHE!</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32640"/>
          </a:xfrm>
          <a:prstGeom prst="rect">
            <a:avLst/>
          </a:prstGeom>
          <a:noFill/>
        </p:spPr>
        <p:txBody>
          <a:bodyPr wrap="square" rtlCol="0">
            <a:spAutoFit/>
          </a:bodyPr>
          <a:lstStyle/>
          <a:p>
            <a:pPr marL="514350" indent="-514350">
              <a:lnSpc>
                <a:spcPct val="150000"/>
              </a:lnSpc>
            </a:pPr>
            <a:r>
              <a:rPr lang="en-US" sz="2400" b="1" dirty="0" smtClean="0"/>
              <a:t>I. </a:t>
            </a:r>
            <a:r>
              <a:rPr lang="en-US" sz="2400" b="1" dirty="0" err="1" smtClean="0"/>
              <a:t>Nhắc</a:t>
            </a:r>
            <a:r>
              <a:rPr lang="en-US" sz="2400" b="1" dirty="0" smtClean="0"/>
              <a:t> </a:t>
            </a:r>
            <a:r>
              <a:rPr lang="en-US" sz="2400" b="1" dirty="0" err="1" smtClean="0"/>
              <a:t>lại</a:t>
            </a:r>
            <a:r>
              <a:rPr lang="en-US" sz="2400" b="1" dirty="0" smtClean="0"/>
              <a:t> </a:t>
            </a:r>
            <a:r>
              <a:rPr lang="en-US" sz="2400" b="1" dirty="0" err="1" smtClean="0"/>
              <a:t>sinh</a:t>
            </a:r>
            <a:r>
              <a:rPr lang="en-US" sz="2400" b="1" dirty="0" smtClean="0"/>
              <a:t> </a:t>
            </a:r>
            <a:r>
              <a:rPr lang="en-US" sz="2400" b="1" dirty="0" err="1" smtClean="0"/>
              <a:t>lý</a:t>
            </a:r>
            <a:r>
              <a:rPr lang="en-US" sz="2400" b="1" dirty="0" smtClean="0"/>
              <a:t> Insulin </a:t>
            </a:r>
            <a:r>
              <a:rPr lang="en-US" sz="2400" b="1" dirty="0" err="1" smtClean="0"/>
              <a:t>và</a:t>
            </a:r>
            <a:r>
              <a:rPr lang="en-US" sz="2400" b="1" dirty="0" smtClean="0"/>
              <a:t> </a:t>
            </a:r>
            <a:r>
              <a:rPr lang="en-US" sz="2400" b="1" dirty="0" err="1" smtClean="0"/>
              <a:t>chuyển</a:t>
            </a:r>
            <a:r>
              <a:rPr lang="en-US" sz="2400" b="1" dirty="0" smtClean="0"/>
              <a:t> </a:t>
            </a:r>
            <a:r>
              <a:rPr lang="en-US" sz="2400" b="1" dirty="0" err="1" smtClean="0"/>
              <a:t>hoá</a:t>
            </a:r>
            <a:r>
              <a:rPr lang="en-US" sz="2400" b="1" dirty="0" smtClean="0"/>
              <a:t> Glucose</a:t>
            </a:r>
          </a:p>
          <a:p>
            <a:pPr marL="514350" indent="-514350">
              <a:lnSpc>
                <a:spcPct val="150000"/>
              </a:lnSpc>
            </a:pPr>
            <a:r>
              <a:rPr lang="en-US" sz="2400" b="1" dirty="0" smtClean="0"/>
              <a:t>1. </a:t>
            </a:r>
            <a:r>
              <a:rPr lang="en-US" sz="2400" b="1" dirty="0" err="1" smtClean="0"/>
              <a:t>Bệnh</a:t>
            </a:r>
            <a:r>
              <a:rPr lang="en-US" sz="2400" b="1" dirty="0" smtClean="0"/>
              <a:t> </a:t>
            </a:r>
            <a:r>
              <a:rPr lang="en-US" sz="2400" b="1" dirty="0" err="1" smtClean="0"/>
              <a:t>lý</a:t>
            </a:r>
            <a:r>
              <a:rPr lang="en-US" sz="2400" b="1" dirty="0" smtClean="0"/>
              <a:t> Insulin</a:t>
            </a:r>
          </a:p>
          <a:p>
            <a:pPr marL="514350" indent="-514350">
              <a:lnSpc>
                <a:spcPct val="150000"/>
              </a:lnSpc>
              <a:buFontTx/>
              <a:buChar char="-"/>
            </a:pPr>
            <a:r>
              <a:rPr lang="en-US" sz="2000" dirty="0" smtClean="0"/>
              <a:t>Insulin ( TLPT 5.800 </a:t>
            </a:r>
            <a:r>
              <a:rPr lang="en-US" sz="2000" dirty="0" err="1" smtClean="0"/>
              <a:t>Da</a:t>
            </a:r>
            <a:r>
              <a:rPr lang="en-US" sz="2000" dirty="0" smtClean="0"/>
              <a:t>) </a:t>
            </a:r>
            <a:r>
              <a:rPr lang="en-US" sz="2000" dirty="0" err="1" smtClean="0"/>
              <a:t>là</a:t>
            </a:r>
            <a:r>
              <a:rPr lang="en-US" sz="2000" dirty="0" smtClean="0"/>
              <a:t> 1 </a:t>
            </a:r>
            <a:r>
              <a:rPr lang="en-US" sz="2000" dirty="0" err="1" smtClean="0"/>
              <a:t>phức</a:t>
            </a:r>
            <a:r>
              <a:rPr lang="en-US" sz="2000" dirty="0" smtClean="0"/>
              <a:t> </a:t>
            </a:r>
            <a:r>
              <a:rPr lang="en-US" sz="2000" dirty="0" err="1" smtClean="0"/>
              <a:t>hợp</a:t>
            </a:r>
            <a:r>
              <a:rPr lang="en-US" sz="2000" dirty="0" smtClean="0"/>
              <a:t> </a:t>
            </a:r>
            <a:r>
              <a:rPr lang="en-US" sz="2000" dirty="0" err="1" smtClean="0"/>
              <a:t>có</a:t>
            </a:r>
            <a:r>
              <a:rPr lang="en-US" sz="2000" dirty="0" smtClean="0"/>
              <a:t> 51 </a:t>
            </a:r>
            <a:r>
              <a:rPr lang="en-US" sz="2000" dirty="0" err="1" smtClean="0"/>
              <a:t>a.a</a:t>
            </a:r>
            <a:r>
              <a:rPr lang="en-US" sz="2000" dirty="0" smtClean="0"/>
              <a:t> </a:t>
            </a:r>
            <a:r>
              <a:rPr lang="en-US" sz="2000" dirty="0" err="1" smtClean="0"/>
              <a:t>và</a:t>
            </a:r>
            <a:r>
              <a:rPr lang="en-US" sz="2000" dirty="0" smtClean="0"/>
              <a:t> </a:t>
            </a:r>
            <a:r>
              <a:rPr lang="en-US" sz="2000" dirty="0" err="1" smtClean="0"/>
              <a:t>gồm</a:t>
            </a:r>
            <a:r>
              <a:rPr lang="en-US" sz="2000" dirty="0" smtClean="0"/>
              <a:t> 2 </a:t>
            </a:r>
            <a:r>
              <a:rPr lang="en-US" sz="2000" dirty="0" err="1" smtClean="0"/>
              <a:t>chuỗi</a:t>
            </a:r>
            <a:r>
              <a:rPr lang="en-US" sz="2000" dirty="0" smtClean="0"/>
              <a:t> ( </a:t>
            </a:r>
            <a:r>
              <a:rPr lang="en-US" sz="2000" dirty="0" err="1" smtClean="0"/>
              <a:t>chuỗi</a:t>
            </a:r>
            <a:r>
              <a:rPr lang="en-US" sz="2000" dirty="0" smtClean="0"/>
              <a:t> A </a:t>
            </a:r>
            <a:r>
              <a:rPr lang="en-US" sz="2000" dirty="0" err="1" smtClean="0"/>
              <a:t>có</a:t>
            </a:r>
            <a:r>
              <a:rPr lang="en-US" sz="2000" dirty="0" smtClean="0"/>
              <a:t> 21 </a:t>
            </a:r>
            <a:r>
              <a:rPr lang="en-US" sz="2000" dirty="0" err="1" smtClean="0"/>
              <a:t>a.a</a:t>
            </a:r>
            <a:r>
              <a:rPr lang="en-US" sz="2000" dirty="0" smtClean="0"/>
              <a:t>, </a:t>
            </a:r>
            <a:r>
              <a:rPr lang="en-US" sz="2000" dirty="0" err="1" smtClean="0"/>
              <a:t>chuỗi</a:t>
            </a:r>
            <a:r>
              <a:rPr lang="en-US" sz="2000" dirty="0" smtClean="0"/>
              <a:t> B </a:t>
            </a:r>
            <a:r>
              <a:rPr lang="en-US" sz="2000" dirty="0" err="1" smtClean="0"/>
              <a:t>có</a:t>
            </a:r>
            <a:r>
              <a:rPr lang="en-US" sz="2000" dirty="0" smtClean="0"/>
              <a:t> 30 </a:t>
            </a:r>
            <a:r>
              <a:rPr lang="en-US" sz="2000" dirty="0" err="1" smtClean="0"/>
              <a:t>a.a</a:t>
            </a:r>
            <a:r>
              <a:rPr lang="en-US" sz="2000" dirty="0" smtClean="0"/>
              <a:t>) </a:t>
            </a:r>
            <a:r>
              <a:rPr lang="en-US" sz="2000" dirty="0" err="1" smtClean="0"/>
              <a:t>nối</a:t>
            </a:r>
            <a:r>
              <a:rPr lang="en-US" sz="2000" dirty="0" smtClean="0"/>
              <a:t> </a:t>
            </a:r>
            <a:r>
              <a:rPr lang="en-US" sz="2000" dirty="0" err="1" smtClean="0"/>
              <a:t>với</a:t>
            </a:r>
            <a:r>
              <a:rPr lang="en-US" sz="2000" dirty="0" smtClean="0"/>
              <a:t> </a:t>
            </a:r>
            <a:r>
              <a:rPr lang="en-US" sz="2000" dirty="0" err="1" smtClean="0"/>
              <a:t>nhau</a:t>
            </a:r>
            <a:r>
              <a:rPr lang="en-US" sz="2000" dirty="0" smtClean="0"/>
              <a:t> </a:t>
            </a:r>
            <a:r>
              <a:rPr lang="en-US" sz="2000" dirty="0" err="1" smtClean="0"/>
              <a:t>bởi</a:t>
            </a:r>
            <a:r>
              <a:rPr lang="en-US" sz="2000" dirty="0" smtClean="0"/>
              <a:t> 2 </a:t>
            </a:r>
            <a:r>
              <a:rPr lang="en-US" sz="2000" dirty="0" err="1" smtClean="0"/>
              <a:t>cầu</a:t>
            </a:r>
            <a:r>
              <a:rPr lang="en-US" sz="2000" dirty="0" smtClean="0"/>
              <a:t> </a:t>
            </a:r>
            <a:r>
              <a:rPr lang="en-US" sz="2000" dirty="0" err="1" smtClean="0"/>
              <a:t>nối</a:t>
            </a:r>
            <a:r>
              <a:rPr lang="en-US" sz="2000" dirty="0" smtClean="0"/>
              <a:t> </a:t>
            </a:r>
            <a:r>
              <a:rPr lang="en-US" sz="2000" dirty="0" err="1" smtClean="0"/>
              <a:t>di-sulfit</a:t>
            </a:r>
            <a:r>
              <a:rPr lang="en-US" sz="2000" dirty="0" smtClean="0"/>
              <a:t>.</a:t>
            </a:r>
          </a:p>
          <a:p>
            <a:pPr marL="514350" indent="-514350">
              <a:lnSpc>
                <a:spcPct val="150000"/>
              </a:lnSpc>
            </a:pPr>
            <a:r>
              <a:rPr lang="en-US" sz="2000" dirty="0" smtClean="0"/>
              <a:t>-        Insulin </a:t>
            </a:r>
            <a:r>
              <a:rPr lang="en-US" sz="2000" dirty="0" err="1" smtClean="0"/>
              <a:t>được</a:t>
            </a:r>
            <a:r>
              <a:rPr lang="en-US" sz="2000" dirty="0" smtClean="0"/>
              <a:t> </a:t>
            </a:r>
            <a:r>
              <a:rPr lang="en-US" sz="2000" dirty="0" err="1" smtClean="0"/>
              <a:t>tổng</a:t>
            </a:r>
            <a:r>
              <a:rPr lang="en-US" sz="2000" dirty="0" smtClean="0"/>
              <a:t> </a:t>
            </a:r>
            <a:r>
              <a:rPr lang="en-US" sz="2000" dirty="0" err="1" smtClean="0"/>
              <a:t>hợp</a:t>
            </a:r>
            <a:r>
              <a:rPr lang="en-US" sz="2000" dirty="0" smtClean="0"/>
              <a:t> </a:t>
            </a:r>
            <a:r>
              <a:rPr lang="en-US" sz="2000" dirty="0" err="1" smtClean="0"/>
              <a:t>từ</a:t>
            </a:r>
            <a:r>
              <a:rPr lang="en-US" sz="2000" dirty="0" smtClean="0"/>
              <a:t> </a:t>
            </a:r>
            <a:r>
              <a:rPr lang="en-US" sz="2000" dirty="0" err="1" smtClean="0"/>
              <a:t>tb</a:t>
            </a:r>
            <a:r>
              <a:rPr lang="en-US" sz="2000" dirty="0" smtClean="0"/>
              <a:t> beta </a:t>
            </a:r>
            <a:r>
              <a:rPr lang="en-US" sz="2000" dirty="0" err="1" smtClean="0"/>
              <a:t>tuyến</a:t>
            </a:r>
            <a:r>
              <a:rPr lang="en-US" sz="2000" dirty="0" smtClean="0"/>
              <a:t> </a:t>
            </a:r>
            <a:r>
              <a:rPr lang="en-US" sz="2000" dirty="0" err="1" smtClean="0"/>
              <a:t>tuỵ</a:t>
            </a:r>
            <a:r>
              <a:rPr lang="en-US" sz="2000" dirty="0" smtClean="0"/>
              <a:t>, </a:t>
            </a:r>
            <a:r>
              <a:rPr lang="en-US" sz="2000" dirty="0" err="1" smtClean="0"/>
              <a:t>các</a:t>
            </a:r>
            <a:r>
              <a:rPr lang="en-US" sz="2000" dirty="0" smtClean="0"/>
              <a:t> </a:t>
            </a:r>
            <a:r>
              <a:rPr lang="en-US" sz="2000" dirty="0" err="1" smtClean="0"/>
              <a:t>tb</a:t>
            </a:r>
            <a:r>
              <a:rPr lang="en-US" sz="2000" dirty="0" smtClean="0"/>
              <a:t> </a:t>
            </a:r>
            <a:r>
              <a:rPr lang="en-US" sz="2000" dirty="0" err="1" smtClean="0"/>
              <a:t>trong</a:t>
            </a:r>
            <a:r>
              <a:rPr lang="en-US" sz="2000" dirty="0" smtClean="0"/>
              <a:t> </a:t>
            </a:r>
            <a:r>
              <a:rPr lang="en-US" sz="2000" dirty="0" err="1" smtClean="0"/>
              <a:t>tiểu</a:t>
            </a:r>
            <a:r>
              <a:rPr lang="en-US" sz="2000" dirty="0" smtClean="0"/>
              <a:t> </a:t>
            </a:r>
            <a:r>
              <a:rPr lang="en-US" sz="2000" dirty="0" err="1" smtClean="0"/>
              <a:t>đảo</a:t>
            </a:r>
            <a:r>
              <a:rPr lang="en-US" sz="2000" dirty="0" smtClean="0"/>
              <a:t> </a:t>
            </a:r>
            <a:r>
              <a:rPr lang="en-US" sz="2000" dirty="0" err="1" smtClean="0"/>
              <a:t>tuỵ</a:t>
            </a:r>
            <a:r>
              <a:rPr lang="en-US" sz="2000" dirty="0" smtClean="0"/>
              <a:t> </a:t>
            </a:r>
            <a:r>
              <a:rPr lang="en-US" sz="2000" dirty="0" err="1" smtClean="0"/>
              <a:t>là</a:t>
            </a:r>
            <a:r>
              <a:rPr lang="en-US" sz="2000" dirty="0" smtClean="0"/>
              <a:t> </a:t>
            </a:r>
            <a:r>
              <a:rPr lang="en-US" sz="2000" dirty="0" err="1" smtClean="0"/>
              <a:t>tb</a:t>
            </a:r>
            <a:r>
              <a:rPr lang="en-US" sz="2000" dirty="0" smtClean="0"/>
              <a:t> </a:t>
            </a:r>
            <a:r>
              <a:rPr lang="en-US" sz="2000" dirty="0" err="1" smtClean="0"/>
              <a:t>ampha</a:t>
            </a:r>
            <a:r>
              <a:rPr lang="en-US" sz="2000" dirty="0" smtClean="0"/>
              <a:t> ( </a:t>
            </a:r>
            <a:r>
              <a:rPr lang="en-US" sz="2000" dirty="0" err="1" smtClean="0"/>
              <a:t>sx</a:t>
            </a:r>
            <a:r>
              <a:rPr lang="en-US" sz="2000" dirty="0" smtClean="0"/>
              <a:t> glucagon) </a:t>
            </a:r>
            <a:r>
              <a:rPr lang="en-US" sz="2000" dirty="0" err="1" smtClean="0"/>
              <a:t>và</a:t>
            </a:r>
            <a:r>
              <a:rPr lang="en-US" sz="2000" dirty="0" smtClean="0"/>
              <a:t> </a:t>
            </a:r>
            <a:r>
              <a:rPr lang="en-US" sz="2000" dirty="0" err="1" smtClean="0"/>
              <a:t>tb</a:t>
            </a:r>
            <a:r>
              <a:rPr lang="en-US" sz="2000" dirty="0" smtClean="0"/>
              <a:t> delta ( </a:t>
            </a:r>
            <a:r>
              <a:rPr lang="en-US" sz="2000" dirty="0" err="1" smtClean="0"/>
              <a:t>sx</a:t>
            </a:r>
            <a:r>
              <a:rPr lang="en-US" sz="2000" dirty="0" smtClean="0"/>
              <a:t> </a:t>
            </a:r>
            <a:r>
              <a:rPr lang="en-US" sz="2000" dirty="0" err="1" smtClean="0"/>
              <a:t>somatostatin</a:t>
            </a:r>
            <a:r>
              <a:rPr lang="en-US" sz="2000" dirty="0" smtClean="0"/>
              <a:t>). </a:t>
            </a:r>
          </a:p>
          <a:p>
            <a:pPr marL="514350" indent="-514350">
              <a:lnSpc>
                <a:spcPct val="150000"/>
              </a:lnSpc>
              <a:buFontTx/>
              <a:buChar char="-"/>
            </a:pPr>
            <a:r>
              <a:rPr lang="en-US" sz="2000" dirty="0" smtClean="0"/>
              <a:t>Insulin </a:t>
            </a:r>
            <a:r>
              <a:rPr lang="en-US" sz="2000" dirty="0" err="1" smtClean="0"/>
              <a:t>được</a:t>
            </a:r>
            <a:r>
              <a:rPr lang="en-US" sz="2000" dirty="0" smtClean="0"/>
              <a:t> </a:t>
            </a:r>
            <a:r>
              <a:rPr lang="en-US" sz="2000" dirty="0" err="1" smtClean="0"/>
              <a:t>dự</a:t>
            </a:r>
            <a:r>
              <a:rPr lang="en-US" sz="2000" dirty="0" smtClean="0"/>
              <a:t> </a:t>
            </a:r>
            <a:r>
              <a:rPr lang="en-US" sz="2000" dirty="0" err="1" smtClean="0"/>
              <a:t>trữ</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hạt</a:t>
            </a:r>
            <a:r>
              <a:rPr lang="en-US" sz="2000" dirty="0" smtClean="0"/>
              <a:t> ở </a:t>
            </a:r>
            <a:r>
              <a:rPr lang="en-US" sz="2000" dirty="0" err="1" smtClean="0"/>
              <a:t>tuyến</a:t>
            </a:r>
            <a:r>
              <a:rPr lang="en-US" sz="2000" dirty="0" smtClean="0"/>
              <a:t> </a:t>
            </a:r>
            <a:r>
              <a:rPr lang="en-US" sz="2000" dirty="0" err="1" smtClean="0"/>
              <a:t>tuỵ</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tiền</a:t>
            </a:r>
            <a:r>
              <a:rPr lang="en-US" sz="2000" dirty="0" smtClean="0"/>
              <a:t> </a:t>
            </a:r>
            <a:r>
              <a:rPr lang="en-US" sz="2000" dirty="0" err="1" smtClean="0"/>
              <a:t>chát</a:t>
            </a:r>
            <a:r>
              <a:rPr lang="en-US" sz="2000" dirty="0" smtClean="0"/>
              <a:t> </a:t>
            </a:r>
            <a:r>
              <a:rPr lang="en-US" sz="2000" dirty="0" err="1" smtClean="0"/>
              <a:t>chưa</a:t>
            </a:r>
            <a:r>
              <a:rPr lang="en-US" sz="2000" dirty="0" smtClean="0"/>
              <a:t> </a:t>
            </a:r>
            <a:r>
              <a:rPr lang="en-US" sz="2000" dirty="0" err="1" smtClean="0"/>
              <a:t>có</a:t>
            </a:r>
            <a:r>
              <a:rPr lang="en-US" sz="2000" dirty="0" smtClean="0"/>
              <a:t> </a:t>
            </a:r>
            <a:r>
              <a:rPr lang="en-US" sz="2000" dirty="0" err="1" smtClean="0"/>
              <a:t>hoạt</a:t>
            </a:r>
            <a:r>
              <a:rPr lang="en-US" sz="2000" dirty="0" smtClean="0"/>
              <a:t> </a:t>
            </a:r>
            <a:r>
              <a:rPr lang="en-US" sz="2000" dirty="0" err="1" smtClean="0"/>
              <a:t>tính</a:t>
            </a:r>
            <a:r>
              <a:rPr lang="en-US" sz="2000" dirty="0" smtClean="0"/>
              <a:t> </a:t>
            </a:r>
            <a:r>
              <a:rPr lang="en-US" sz="2000" dirty="0" err="1" smtClean="0"/>
              <a:t>là</a:t>
            </a:r>
            <a:r>
              <a:rPr lang="en-US" sz="2000" dirty="0" smtClean="0"/>
              <a:t> </a:t>
            </a:r>
            <a:r>
              <a:rPr lang="en-US" sz="2000" dirty="0" err="1" smtClean="0"/>
              <a:t>proinsulin</a:t>
            </a:r>
            <a:r>
              <a:rPr lang="en-US" sz="2000" dirty="0" smtClean="0"/>
              <a:t> ( TLPT 9000 </a:t>
            </a:r>
            <a:r>
              <a:rPr lang="en-US" sz="2000" dirty="0" err="1" smtClean="0"/>
              <a:t>Da</a:t>
            </a:r>
            <a:r>
              <a:rPr lang="en-US" sz="2000" dirty="0" smtClean="0"/>
              <a:t>), </a:t>
            </a:r>
            <a:r>
              <a:rPr lang="en-US" sz="2000" dirty="0" err="1" smtClean="0"/>
              <a:t>proinsulin</a:t>
            </a:r>
            <a:r>
              <a:rPr lang="en-US" sz="2000" dirty="0" smtClean="0"/>
              <a:t> </a:t>
            </a:r>
            <a:r>
              <a:rPr lang="en-US" sz="2000" dirty="0" err="1" smtClean="0"/>
              <a:t>sẽ</a:t>
            </a:r>
            <a:r>
              <a:rPr lang="en-US" sz="2000" dirty="0" smtClean="0"/>
              <a:t> </a:t>
            </a:r>
            <a:r>
              <a:rPr lang="en-US" sz="2000" dirty="0" err="1" smtClean="0"/>
              <a:t>bị</a:t>
            </a:r>
            <a:r>
              <a:rPr lang="en-US" sz="2000" dirty="0" smtClean="0"/>
              <a:t> </a:t>
            </a:r>
            <a:r>
              <a:rPr lang="en-US" sz="2000" dirty="0" err="1" smtClean="0"/>
              <a:t>tách</a:t>
            </a:r>
            <a:r>
              <a:rPr lang="en-US" sz="2000" dirty="0" smtClean="0"/>
              <a:t> </a:t>
            </a:r>
            <a:r>
              <a:rPr lang="en-US" sz="2000" dirty="0" err="1" smtClean="0"/>
              <a:t>ra</a:t>
            </a:r>
            <a:r>
              <a:rPr lang="en-US" sz="2000" dirty="0" smtClean="0"/>
              <a:t> </a:t>
            </a:r>
            <a:r>
              <a:rPr lang="en-US" sz="2000" dirty="0" err="1" smtClean="0"/>
              <a:t>thành</a:t>
            </a:r>
            <a:r>
              <a:rPr lang="en-US" sz="2000" dirty="0" smtClean="0"/>
              <a:t> insulin </a:t>
            </a:r>
            <a:r>
              <a:rPr lang="en-US" sz="2000" dirty="0" err="1" smtClean="0"/>
              <a:t>và</a:t>
            </a:r>
            <a:r>
              <a:rPr lang="en-US" sz="2000" dirty="0" smtClean="0"/>
              <a:t> C-</a:t>
            </a:r>
            <a:r>
              <a:rPr lang="en-US" sz="2000" dirty="0" err="1" smtClean="0"/>
              <a:t>peptid</a:t>
            </a:r>
            <a:r>
              <a:rPr lang="en-US" sz="2000" dirty="0" smtClean="0"/>
              <a:t> </a:t>
            </a:r>
            <a:r>
              <a:rPr lang="en-US" sz="2000" dirty="0" err="1" smtClean="0"/>
              <a:t>trước</a:t>
            </a:r>
            <a:r>
              <a:rPr lang="en-US" sz="2000" dirty="0" smtClean="0"/>
              <a:t> </a:t>
            </a:r>
            <a:r>
              <a:rPr lang="en-US" sz="2000" dirty="0" err="1" smtClean="0"/>
              <a:t>khi</a:t>
            </a:r>
            <a:r>
              <a:rPr lang="en-US" sz="2000" dirty="0" smtClean="0"/>
              <a:t> </a:t>
            </a:r>
            <a:r>
              <a:rPr lang="en-US" sz="2000" dirty="0" err="1" smtClean="0"/>
              <a:t>vào</a:t>
            </a:r>
            <a:r>
              <a:rPr lang="en-US" sz="2000" dirty="0" smtClean="0"/>
              <a:t> </a:t>
            </a:r>
            <a:r>
              <a:rPr lang="en-US" sz="2000" dirty="0" err="1" smtClean="0"/>
              <a:t>máu</a:t>
            </a:r>
            <a:r>
              <a:rPr lang="en-US" sz="2000" dirty="0" smtClean="0"/>
              <a:t> TM </a:t>
            </a:r>
            <a:r>
              <a:rPr lang="en-US" sz="2000" dirty="0" err="1" smtClean="0"/>
              <a:t>cửa</a:t>
            </a:r>
            <a:r>
              <a:rPr lang="en-US" sz="2000" dirty="0" smtClean="0"/>
              <a:t>. </a:t>
            </a:r>
            <a:r>
              <a:rPr lang="en-US" sz="2000" dirty="0" err="1" smtClean="0"/>
              <a:t>Thời</a:t>
            </a:r>
            <a:r>
              <a:rPr lang="en-US" sz="2000" dirty="0" smtClean="0"/>
              <a:t> </a:t>
            </a:r>
            <a:r>
              <a:rPr lang="en-US" sz="2000" dirty="0" err="1" smtClean="0"/>
              <a:t>gian</a:t>
            </a:r>
            <a:r>
              <a:rPr lang="en-US" sz="2000" dirty="0" smtClean="0"/>
              <a:t> </a:t>
            </a:r>
            <a:r>
              <a:rPr lang="en-US" sz="2000" dirty="0" err="1" smtClean="0"/>
              <a:t>bán</a:t>
            </a:r>
            <a:r>
              <a:rPr lang="en-US" sz="2000" dirty="0" smtClean="0"/>
              <a:t> </a:t>
            </a:r>
            <a:r>
              <a:rPr lang="en-US" sz="2000" dirty="0" err="1" smtClean="0"/>
              <a:t>huỷ</a:t>
            </a:r>
            <a:r>
              <a:rPr lang="en-US" sz="2000" dirty="0" smtClean="0"/>
              <a:t> </a:t>
            </a:r>
            <a:r>
              <a:rPr lang="en-US" sz="2000" dirty="0" err="1" smtClean="0"/>
              <a:t>của</a:t>
            </a:r>
            <a:r>
              <a:rPr lang="en-US" sz="2000" dirty="0" smtClean="0"/>
              <a:t> insulin </a:t>
            </a:r>
            <a:r>
              <a:rPr lang="en-US" sz="2000" dirty="0" err="1" smtClean="0"/>
              <a:t>khoảng</a:t>
            </a:r>
            <a:r>
              <a:rPr lang="en-US" sz="2000" dirty="0" smtClean="0"/>
              <a:t> 5 </a:t>
            </a:r>
            <a:r>
              <a:rPr lang="en-US" sz="2000" dirty="0" err="1" smtClean="0"/>
              <a:t>phút</a:t>
            </a:r>
            <a:r>
              <a:rPr lang="en-US" sz="2000" dirty="0" smtClean="0"/>
              <a:t>. </a:t>
            </a:r>
            <a:r>
              <a:rPr lang="en-US" sz="2000" dirty="0" err="1" smtClean="0"/>
              <a:t>Khoảng</a:t>
            </a:r>
            <a:r>
              <a:rPr lang="en-US" sz="2000" dirty="0" smtClean="0"/>
              <a:t> 50% insulin </a:t>
            </a:r>
            <a:r>
              <a:rPr lang="en-US" sz="2000" dirty="0" err="1" smtClean="0"/>
              <a:t>bị</a:t>
            </a:r>
            <a:r>
              <a:rPr lang="en-US" sz="2000" dirty="0" smtClean="0"/>
              <a:t> </a:t>
            </a:r>
            <a:r>
              <a:rPr lang="en-US" sz="2000" dirty="0" err="1" smtClean="0"/>
              <a:t>phân</a:t>
            </a:r>
            <a:r>
              <a:rPr lang="en-US" sz="2000" dirty="0" smtClean="0"/>
              <a:t> </a:t>
            </a:r>
            <a:r>
              <a:rPr lang="en-US" sz="2000" dirty="0" err="1" smtClean="0"/>
              <a:t>huỷ</a:t>
            </a:r>
            <a:r>
              <a:rPr lang="en-US" sz="2000" dirty="0" smtClean="0"/>
              <a:t> ở </a:t>
            </a:r>
            <a:r>
              <a:rPr lang="en-US" sz="2000" dirty="0" err="1" smtClean="0"/>
              <a:t>gan</a:t>
            </a:r>
            <a:r>
              <a:rPr lang="en-US" sz="2000" dirty="0" smtClean="0"/>
              <a:t>.</a:t>
            </a:r>
          </a:p>
          <a:p>
            <a:pPr marL="514350" indent="-514350">
              <a:lnSpc>
                <a:spcPct val="150000"/>
              </a:lnSpc>
              <a:buAutoNum type="alphaLcPeriod"/>
            </a:pPr>
            <a:r>
              <a:rPr lang="en-US" sz="2400" b="1" dirty="0" err="1" smtClean="0"/>
              <a:t>Bài</a:t>
            </a:r>
            <a:r>
              <a:rPr lang="en-US" sz="2400" b="1" dirty="0" smtClean="0"/>
              <a:t> </a:t>
            </a:r>
            <a:r>
              <a:rPr lang="en-US" sz="2400" b="1" dirty="0" err="1" smtClean="0"/>
              <a:t>tiết</a:t>
            </a:r>
            <a:r>
              <a:rPr lang="en-US" sz="2400" b="1" dirty="0" smtClean="0"/>
              <a:t> insulin</a:t>
            </a:r>
          </a:p>
          <a:p>
            <a:pPr marL="514350" indent="-514350">
              <a:lnSpc>
                <a:spcPct val="150000"/>
              </a:lnSpc>
            </a:pPr>
            <a:r>
              <a:rPr lang="en-US" sz="2000" dirty="0" smtClean="0"/>
              <a:t>-        Insulin </a:t>
            </a:r>
            <a:r>
              <a:rPr lang="en-US" sz="2000" dirty="0" err="1" smtClean="0"/>
              <a:t>được</a:t>
            </a:r>
            <a:r>
              <a:rPr lang="en-US" sz="2000" dirty="0" smtClean="0"/>
              <a:t> </a:t>
            </a:r>
            <a:r>
              <a:rPr lang="en-US" sz="2000" dirty="0" err="1" smtClean="0"/>
              <a:t>bài</a:t>
            </a:r>
            <a:r>
              <a:rPr lang="en-US" sz="2000" dirty="0" smtClean="0"/>
              <a:t> </a:t>
            </a:r>
            <a:r>
              <a:rPr lang="en-US" sz="2000" dirty="0" err="1" smtClean="0"/>
              <a:t>tiết</a:t>
            </a:r>
            <a:r>
              <a:rPr lang="en-US" sz="2000" dirty="0" smtClean="0"/>
              <a:t> ở </a:t>
            </a:r>
            <a:r>
              <a:rPr lang="en-US" sz="2000" dirty="0" err="1" smtClean="0"/>
              <a:t>mức</a:t>
            </a:r>
            <a:r>
              <a:rPr lang="en-US" sz="2000" dirty="0" smtClean="0"/>
              <a:t> </a:t>
            </a:r>
            <a:r>
              <a:rPr lang="en-US" sz="2000" dirty="0" err="1" smtClean="0"/>
              <a:t>cơ</a:t>
            </a:r>
            <a:r>
              <a:rPr lang="en-US" sz="2000" dirty="0" smtClean="0"/>
              <a:t> </a:t>
            </a:r>
            <a:r>
              <a:rPr lang="en-US" sz="2000" dirty="0" err="1" smtClean="0"/>
              <a:t>sở</a:t>
            </a:r>
            <a:r>
              <a:rPr lang="en-US" sz="2000" dirty="0" smtClean="0"/>
              <a:t> </a:t>
            </a:r>
            <a:r>
              <a:rPr lang="en-US" sz="2000" dirty="0" err="1" smtClean="0"/>
              <a:t>liên</a:t>
            </a:r>
            <a:r>
              <a:rPr lang="en-US" sz="2000" dirty="0" smtClean="0"/>
              <a:t> </a:t>
            </a:r>
            <a:r>
              <a:rPr lang="en-US" sz="2000" dirty="0" err="1" smtClean="0"/>
              <a:t>tục</a:t>
            </a:r>
            <a:r>
              <a:rPr lang="en-US" sz="2000" dirty="0" smtClean="0"/>
              <a:t> </a:t>
            </a:r>
            <a:r>
              <a:rPr lang="en-US" sz="2000" dirty="0" err="1" smtClean="0"/>
              <a:t>trong</a:t>
            </a:r>
            <a:r>
              <a:rPr lang="en-US" sz="2000" dirty="0" smtClean="0"/>
              <a:t> </a:t>
            </a:r>
            <a:r>
              <a:rPr lang="en-US" sz="2000" dirty="0" err="1" smtClean="0"/>
              <a:t>vòng</a:t>
            </a:r>
            <a:r>
              <a:rPr lang="en-US" sz="2000" dirty="0" smtClean="0"/>
              <a:t> 24h, </a:t>
            </a:r>
            <a:r>
              <a:rPr lang="en-US" sz="2000" dirty="0" err="1" smtClean="0"/>
              <a:t>không</a:t>
            </a:r>
            <a:r>
              <a:rPr lang="en-US" sz="2000" dirty="0" smtClean="0"/>
              <a:t> </a:t>
            </a:r>
            <a:r>
              <a:rPr lang="en-US" sz="2000" dirty="0" err="1" smtClean="0"/>
              <a:t>phụ</a:t>
            </a:r>
            <a:r>
              <a:rPr lang="en-US" sz="2000" dirty="0" smtClean="0"/>
              <a:t> </a:t>
            </a:r>
            <a:r>
              <a:rPr lang="en-US" sz="2000" dirty="0" err="1" smtClean="0"/>
              <a:t>thuộc</a:t>
            </a:r>
            <a:r>
              <a:rPr lang="en-US" sz="2000" dirty="0" smtClean="0"/>
              <a:t> </a:t>
            </a:r>
            <a:r>
              <a:rPr lang="en-US" sz="2000" dirty="0" err="1" smtClean="0"/>
              <a:t>vào</a:t>
            </a:r>
            <a:r>
              <a:rPr lang="en-US" sz="2000" dirty="0" smtClean="0"/>
              <a:t> </a:t>
            </a:r>
            <a:r>
              <a:rPr lang="en-US" sz="2000" dirty="0" err="1" smtClean="0"/>
              <a:t>lượng</a:t>
            </a:r>
            <a:r>
              <a:rPr lang="en-US" sz="2000" dirty="0"/>
              <a:t> </a:t>
            </a:r>
            <a:r>
              <a:rPr lang="en-US" sz="2000" dirty="0" err="1" smtClean="0"/>
              <a:t>thức</a:t>
            </a:r>
            <a:r>
              <a:rPr lang="en-US" sz="2000" dirty="0" smtClean="0"/>
              <a:t> </a:t>
            </a:r>
            <a:r>
              <a:rPr lang="en-US" sz="2000" dirty="0" err="1" smtClean="0"/>
              <a:t>ăn</a:t>
            </a:r>
            <a:r>
              <a:rPr lang="en-US" sz="2000" dirty="0" smtClean="0"/>
              <a:t> </a:t>
            </a:r>
            <a:r>
              <a:rPr lang="en-US" sz="2000" dirty="0" err="1" smtClean="0"/>
              <a:t>đưa</a:t>
            </a:r>
            <a:r>
              <a:rPr lang="en-US" sz="2000" dirty="0" smtClean="0"/>
              <a:t> </a:t>
            </a:r>
            <a:r>
              <a:rPr lang="en-US" sz="2000" dirty="0" err="1" smtClean="0"/>
              <a:t>vào</a:t>
            </a:r>
            <a:r>
              <a:rPr lang="en-US" sz="2000" dirty="0" smtClean="0"/>
              <a:t>, </a:t>
            </a:r>
            <a:r>
              <a:rPr lang="en-US" sz="2000" dirty="0" err="1" smtClean="0"/>
              <a:t>mức</a:t>
            </a:r>
            <a:r>
              <a:rPr lang="en-US" sz="2000" dirty="0" smtClean="0"/>
              <a:t> </a:t>
            </a:r>
            <a:r>
              <a:rPr lang="en-US" sz="2000" dirty="0" err="1" smtClean="0"/>
              <a:t>cơ</a:t>
            </a:r>
            <a:r>
              <a:rPr lang="en-US" sz="2000" dirty="0" smtClean="0"/>
              <a:t> </a:t>
            </a:r>
            <a:r>
              <a:rPr lang="en-US" sz="2000" dirty="0" err="1" smtClean="0"/>
              <a:t>sở</a:t>
            </a:r>
            <a:r>
              <a:rPr lang="en-US" sz="2000" dirty="0" smtClean="0"/>
              <a:t> </a:t>
            </a:r>
            <a:r>
              <a:rPr lang="en-US" sz="2000" dirty="0" err="1" smtClean="0"/>
              <a:t>này</a:t>
            </a:r>
            <a:r>
              <a:rPr lang="en-US" sz="2000" dirty="0" smtClean="0"/>
              <a:t> </a:t>
            </a:r>
            <a:r>
              <a:rPr lang="en-US" sz="2000" dirty="0" err="1" smtClean="0"/>
              <a:t>khoảng</a:t>
            </a:r>
            <a:r>
              <a:rPr lang="en-US" sz="2000" dirty="0" smtClean="0"/>
              <a:t> 1UI/h, </a:t>
            </a:r>
            <a:r>
              <a:rPr lang="en-US" sz="2000" dirty="0" err="1" smtClean="0"/>
              <a:t>góp</a:t>
            </a:r>
            <a:r>
              <a:rPr lang="en-US" sz="2000" dirty="0" smtClean="0"/>
              <a:t> </a:t>
            </a:r>
            <a:r>
              <a:rPr lang="en-US" sz="2000" dirty="0" err="1" smtClean="0"/>
              <a:t>phần</a:t>
            </a:r>
            <a:r>
              <a:rPr lang="en-US" sz="2000" dirty="0" smtClean="0"/>
              <a:t> </a:t>
            </a:r>
            <a:r>
              <a:rPr lang="en-US" sz="2000" dirty="0" err="1" smtClean="0"/>
              <a:t>điều</a:t>
            </a:r>
            <a:r>
              <a:rPr lang="en-US" sz="2000" dirty="0" smtClean="0"/>
              <a:t> </a:t>
            </a:r>
            <a:r>
              <a:rPr lang="en-US" sz="2000" dirty="0" err="1" smtClean="0"/>
              <a:t>hoà</a:t>
            </a:r>
            <a:r>
              <a:rPr lang="en-US" sz="2000" dirty="0" smtClean="0"/>
              <a:t> </a:t>
            </a:r>
            <a:r>
              <a:rPr lang="en-US" sz="2000" dirty="0" err="1" smtClean="0"/>
              <a:t>chuyển</a:t>
            </a:r>
            <a:r>
              <a:rPr lang="en-US" sz="2000" dirty="0" smtClean="0"/>
              <a:t> </a:t>
            </a:r>
            <a:r>
              <a:rPr lang="en-US" sz="2000" dirty="0" err="1" smtClean="0"/>
              <a:t>hoá</a:t>
            </a:r>
            <a:r>
              <a:rPr lang="en-US" sz="2000" dirty="0" smtClean="0"/>
              <a:t> </a:t>
            </a:r>
            <a:r>
              <a:rPr lang="en-US" sz="2000" dirty="0" err="1" smtClean="0"/>
              <a:t>và</a:t>
            </a:r>
            <a:r>
              <a:rPr lang="en-US" sz="2000" dirty="0" smtClean="0"/>
              <a:t> </a:t>
            </a:r>
            <a:r>
              <a:rPr lang="en-US" sz="2000" dirty="0" err="1" smtClean="0"/>
              <a:t>thúc</a:t>
            </a:r>
            <a:r>
              <a:rPr lang="en-US" sz="2000" dirty="0" smtClean="0"/>
              <a:t> </a:t>
            </a:r>
            <a:r>
              <a:rPr lang="en-US" sz="2000" dirty="0" err="1" smtClean="0"/>
              <a:t>đẩy</a:t>
            </a:r>
            <a:r>
              <a:rPr lang="en-US" sz="2000" dirty="0" smtClean="0"/>
              <a:t> </a:t>
            </a:r>
            <a:r>
              <a:rPr lang="en-US" sz="2000" dirty="0" err="1" smtClean="0"/>
              <a:t>thu</a:t>
            </a:r>
            <a:r>
              <a:rPr lang="en-US" sz="2000" dirty="0" smtClean="0"/>
              <a:t> </a:t>
            </a:r>
            <a:r>
              <a:rPr lang="en-US" sz="2000" dirty="0" err="1" smtClean="0"/>
              <a:t>nạp</a:t>
            </a:r>
            <a:r>
              <a:rPr lang="en-US" sz="2000" dirty="0" smtClean="0"/>
              <a:t> glucose </a:t>
            </a:r>
            <a:r>
              <a:rPr lang="en-US" sz="2000" dirty="0" err="1" smtClean="0"/>
              <a:t>vào</a:t>
            </a:r>
            <a:r>
              <a:rPr lang="en-US" sz="2000" dirty="0" smtClean="0"/>
              <a:t> </a:t>
            </a:r>
            <a:r>
              <a:rPr lang="en-US" sz="2000" dirty="0" err="1" smtClean="0"/>
              <a:t>trong</a:t>
            </a:r>
            <a:r>
              <a:rPr lang="en-US" sz="2000" dirty="0" smtClean="0"/>
              <a:t> </a:t>
            </a:r>
            <a:r>
              <a:rPr lang="en-US" sz="2000" dirty="0" err="1" smtClean="0"/>
              <a:t>tb</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355312"/>
          </a:xfrm>
          <a:prstGeom prst="rect">
            <a:avLst/>
          </a:prstGeom>
          <a:noFill/>
        </p:spPr>
        <p:txBody>
          <a:bodyPr wrap="square" rtlCol="0">
            <a:spAutoFit/>
          </a:bodyPr>
          <a:lstStyle/>
          <a:p>
            <a:pPr>
              <a:lnSpc>
                <a:spcPct val="150000"/>
              </a:lnSpc>
            </a:pPr>
            <a:r>
              <a:rPr lang="en-US" sz="2400" b="1" dirty="0" smtClean="0"/>
              <a:t>b. Receptor </a:t>
            </a:r>
            <a:r>
              <a:rPr lang="en-US" sz="2400" b="1" dirty="0" err="1" smtClean="0"/>
              <a:t>của</a:t>
            </a:r>
            <a:r>
              <a:rPr lang="en-US" sz="2400" b="1" dirty="0" smtClean="0"/>
              <a:t> insulin</a:t>
            </a:r>
          </a:p>
          <a:p>
            <a:pPr>
              <a:lnSpc>
                <a:spcPct val="150000"/>
              </a:lnSpc>
              <a:buFontTx/>
              <a:buChar char="-"/>
            </a:pPr>
            <a:r>
              <a:rPr lang="en-US" sz="2000" dirty="0" err="1" smtClean="0"/>
              <a:t>Trên</a:t>
            </a:r>
            <a:r>
              <a:rPr lang="en-US" sz="2000" dirty="0" smtClean="0"/>
              <a:t> </a:t>
            </a:r>
            <a:r>
              <a:rPr lang="en-US" sz="2000" dirty="0" err="1" smtClean="0"/>
              <a:t>bề</a:t>
            </a:r>
            <a:r>
              <a:rPr lang="en-US" sz="2000" dirty="0" smtClean="0"/>
              <a:t> </a:t>
            </a:r>
            <a:r>
              <a:rPr lang="en-US" sz="2000" dirty="0" err="1" smtClean="0"/>
              <a:t>mặt</a:t>
            </a:r>
            <a:r>
              <a:rPr lang="en-US" sz="2000" dirty="0" smtClean="0"/>
              <a:t> </a:t>
            </a:r>
            <a:r>
              <a:rPr lang="en-US" sz="2000" dirty="0" err="1" smtClean="0"/>
              <a:t>các</a:t>
            </a:r>
            <a:r>
              <a:rPr lang="en-US" sz="2000" dirty="0" smtClean="0"/>
              <a:t> </a:t>
            </a:r>
            <a:r>
              <a:rPr lang="en-US" sz="2000" dirty="0" err="1" smtClean="0"/>
              <a:t>tb</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mô</a:t>
            </a:r>
            <a:r>
              <a:rPr lang="en-US" sz="2000" dirty="0" smtClean="0"/>
              <a:t> </a:t>
            </a:r>
            <a:r>
              <a:rPr lang="en-US" sz="2000" dirty="0" err="1" smtClean="0"/>
              <a:t>nhạy</a:t>
            </a:r>
            <a:r>
              <a:rPr lang="en-US" sz="2000" dirty="0" smtClean="0"/>
              <a:t> </a:t>
            </a:r>
            <a:r>
              <a:rPr lang="en-US" sz="2000" dirty="0" err="1" smtClean="0"/>
              <a:t>cảm</a:t>
            </a:r>
            <a:r>
              <a:rPr lang="en-US" sz="2000" dirty="0" smtClean="0"/>
              <a:t> </a:t>
            </a:r>
            <a:r>
              <a:rPr lang="en-US" sz="2000" dirty="0" err="1" smtClean="0"/>
              <a:t>với</a:t>
            </a:r>
            <a:r>
              <a:rPr lang="en-US" sz="2000" dirty="0" smtClean="0"/>
              <a:t> insulin </a:t>
            </a:r>
            <a:r>
              <a:rPr lang="en-US" sz="2000" dirty="0" err="1" smtClean="0"/>
              <a:t>có</a:t>
            </a:r>
            <a:r>
              <a:rPr lang="en-US" sz="2000" dirty="0" smtClean="0"/>
              <a:t> </a:t>
            </a:r>
            <a:r>
              <a:rPr lang="en-US" sz="2000" dirty="0" err="1" smtClean="0"/>
              <a:t>sự</a:t>
            </a:r>
            <a:r>
              <a:rPr lang="en-US" sz="2000" dirty="0" smtClean="0"/>
              <a:t> </a:t>
            </a:r>
            <a:r>
              <a:rPr lang="en-US" sz="2000" dirty="0" err="1" smtClean="0"/>
              <a:t>hiện</a:t>
            </a:r>
            <a:r>
              <a:rPr lang="en-US" sz="2000" dirty="0" smtClean="0"/>
              <a:t> </a:t>
            </a:r>
            <a:r>
              <a:rPr lang="en-US" sz="2000" dirty="0" err="1" smtClean="0"/>
              <a:t>diện</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recepstor</a:t>
            </a:r>
            <a:r>
              <a:rPr lang="en-US" sz="2000" dirty="0" smtClean="0"/>
              <a:t>. </a:t>
            </a:r>
            <a:r>
              <a:rPr lang="en-US" sz="2000" dirty="0" err="1" smtClean="0"/>
              <a:t>Các</a:t>
            </a:r>
            <a:r>
              <a:rPr lang="en-US" sz="2000" dirty="0" smtClean="0"/>
              <a:t> receptor </a:t>
            </a:r>
            <a:r>
              <a:rPr lang="en-US" sz="2000" dirty="0" err="1" smtClean="0"/>
              <a:t>có</a:t>
            </a:r>
            <a:r>
              <a:rPr lang="en-US" sz="2000" dirty="0" smtClean="0"/>
              <a:t> </a:t>
            </a:r>
            <a:r>
              <a:rPr lang="en-US" sz="2000" dirty="0" err="1" smtClean="0"/>
              <a:t>ái</a:t>
            </a:r>
            <a:r>
              <a:rPr lang="en-US" sz="2000" dirty="0" smtClean="0"/>
              <a:t> </a:t>
            </a:r>
            <a:r>
              <a:rPr lang="en-US" sz="2000" dirty="0" err="1" smtClean="0"/>
              <a:t>lực</a:t>
            </a:r>
            <a:r>
              <a:rPr lang="en-US" sz="2000" dirty="0" smtClean="0"/>
              <a:t> </a:t>
            </a:r>
            <a:r>
              <a:rPr lang="en-US" sz="2000" dirty="0" err="1" smtClean="0"/>
              <a:t>và</a:t>
            </a:r>
            <a:r>
              <a:rPr lang="en-US" sz="2000" dirty="0" smtClean="0"/>
              <a:t> </a:t>
            </a:r>
            <a:r>
              <a:rPr lang="en-US" sz="2000" dirty="0" err="1" smtClean="0"/>
              <a:t>tính</a:t>
            </a:r>
            <a:r>
              <a:rPr lang="en-US" sz="2000" dirty="0" smtClean="0"/>
              <a:t> </a:t>
            </a:r>
            <a:r>
              <a:rPr lang="en-US" sz="2000" dirty="0" err="1" smtClean="0"/>
              <a:t>đặc</a:t>
            </a:r>
            <a:r>
              <a:rPr lang="en-US" sz="2000" dirty="0" smtClean="0"/>
              <a:t> </a:t>
            </a:r>
            <a:r>
              <a:rPr lang="en-US" sz="2000" dirty="0" err="1" smtClean="0"/>
              <a:t>hiệu</a:t>
            </a:r>
            <a:r>
              <a:rPr lang="en-US" sz="2000" dirty="0" smtClean="0"/>
              <a:t> </a:t>
            </a:r>
            <a:r>
              <a:rPr lang="en-US" sz="2000" dirty="0" err="1" smtClean="0"/>
              <a:t>cao</a:t>
            </a:r>
            <a:r>
              <a:rPr lang="en-US" sz="2000" dirty="0" smtClean="0"/>
              <a:t> </a:t>
            </a:r>
            <a:r>
              <a:rPr lang="en-US" sz="2000" dirty="0" err="1" smtClean="0"/>
              <a:t>với</a:t>
            </a:r>
            <a:r>
              <a:rPr lang="en-US" sz="2000" dirty="0" smtClean="0"/>
              <a:t> insulin. </a:t>
            </a:r>
            <a:r>
              <a:rPr lang="en-US" sz="2000" dirty="0" err="1" smtClean="0"/>
              <a:t>Chúng</a:t>
            </a:r>
            <a:r>
              <a:rPr lang="en-US" sz="2000" dirty="0" smtClean="0"/>
              <a:t> </a:t>
            </a:r>
            <a:r>
              <a:rPr lang="en-US" sz="2000" dirty="0" err="1" smtClean="0"/>
              <a:t>được</a:t>
            </a:r>
            <a:r>
              <a:rPr lang="en-US" sz="2000" dirty="0" smtClean="0"/>
              <a:t> </a:t>
            </a:r>
            <a:r>
              <a:rPr lang="en-US" sz="2000" dirty="0" err="1" smtClean="0"/>
              <a:t>điều</a:t>
            </a:r>
            <a:r>
              <a:rPr lang="en-US" sz="2000" dirty="0" smtClean="0"/>
              <a:t> </a:t>
            </a:r>
            <a:r>
              <a:rPr lang="en-US" sz="2000" dirty="0" err="1" smtClean="0"/>
              <a:t>hoà</a:t>
            </a:r>
            <a:r>
              <a:rPr lang="en-US" sz="2000" dirty="0" smtClean="0"/>
              <a:t> </a:t>
            </a:r>
            <a:r>
              <a:rPr lang="en-US" sz="2000" dirty="0" err="1" smtClean="0"/>
              <a:t>bởi</a:t>
            </a:r>
            <a:r>
              <a:rPr lang="en-US" sz="2000" dirty="0" smtClean="0"/>
              <a:t> </a:t>
            </a:r>
            <a:r>
              <a:rPr lang="en-US" sz="2000" dirty="0" err="1" smtClean="0"/>
              <a:t>nồng</a:t>
            </a:r>
            <a:r>
              <a:rPr lang="en-US" sz="2000" dirty="0" smtClean="0"/>
              <a:t> </a:t>
            </a:r>
            <a:r>
              <a:rPr lang="en-US" sz="2000" dirty="0" err="1" smtClean="0"/>
              <a:t>độ</a:t>
            </a:r>
            <a:r>
              <a:rPr lang="en-US" sz="2000" dirty="0" smtClean="0"/>
              <a:t> insulin: </a:t>
            </a:r>
            <a:r>
              <a:rPr lang="en-US" sz="2000" dirty="0" err="1" smtClean="0"/>
              <a:t>tăng</a:t>
            </a:r>
            <a:r>
              <a:rPr lang="en-US" sz="2000" dirty="0" smtClean="0"/>
              <a:t> </a:t>
            </a:r>
            <a:r>
              <a:rPr lang="en-US" sz="2000" dirty="0" err="1" smtClean="0"/>
              <a:t>inssulin</a:t>
            </a:r>
            <a:r>
              <a:rPr lang="en-US" sz="2000" dirty="0" smtClean="0"/>
              <a:t> </a:t>
            </a:r>
            <a:r>
              <a:rPr lang="en-US" sz="2000" dirty="0" err="1" smtClean="0"/>
              <a:t>máu</a:t>
            </a:r>
            <a:r>
              <a:rPr lang="en-US" sz="2000" dirty="0" smtClean="0"/>
              <a:t> </a:t>
            </a:r>
            <a:r>
              <a:rPr lang="en-US" sz="2000" dirty="0" err="1" smtClean="0"/>
              <a:t>sau</a:t>
            </a:r>
            <a:r>
              <a:rPr lang="en-US" sz="2000" dirty="0" smtClean="0"/>
              <a:t> </a:t>
            </a:r>
            <a:r>
              <a:rPr lang="en-US" sz="2000" dirty="0" err="1" smtClean="0"/>
              <a:t>ăn</a:t>
            </a:r>
            <a:r>
              <a:rPr lang="en-US" sz="2000" dirty="0" smtClean="0"/>
              <a:t>, </a:t>
            </a:r>
            <a:r>
              <a:rPr lang="en-US" sz="2000" dirty="0" err="1" smtClean="0"/>
              <a:t>bệnh</a:t>
            </a:r>
            <a:r>
              <a:rPr lang="en-US" sz="2000" dirty="0" smtClean="0"/>
              <a:t> u </a:t>
            </a:r>
            <a:r>
              <a:rPr lang="en-US" sz="2000" dirty="0" err="1" smtClean="0"/>
              <a:t>đảo</a:t>
            </a:r>
            <a:r>
              <a:rPr lang="en-US" sz="2000" dirty="0" smtClean="0"/>
              <a:t> </a:t>
            </a:r>
            <a:r>
              <a:rPr lang="en-US" sz="2000" dirty="0" err="1" smtClean="0"/>
              <a:t>tuỵ</a:t>
            </a:r>
            <a:r>
              <a:rPr lang="en-US" sz="2000" dirty="0" smtClean="0"/>
              <a:t>, </a:t>
            </a:r>
            <a:r>
              <a:rPr lang="en-US" sz="2000" dirty="0" err="1" smtClean="0"/>
              <a:t>béo</a:t>
            </a:r>
            <a:r>
              <a:rPr lang="en-US" sz="2000" dirty="0" smtClean="0"/>
              <a:t> </a:t>
            </a:r>
            <a:r>
              <a:rPr lang="en-US" sz="2000" dirty="0" err="1" smtClean="0"/>
              <a:t>phì</a:t>
            </a:r>
            <a:r>
              <a:rPr lang="en-US" sz="2000" dirty="0" smtClean="0"/>
              <a:t> </a:t>
            </a:r>
            <a:r>
              <a:rPr lang="en-US" sz="2000" dirty="0" err="1" smtClean="0"/>
              <a:t>hoặc</a:t>
            </a:r>
            <a:r>
              <a:rPr lang="en-US" sz="2000" dirty="0" smtClean="0"/>
              <a:t> </a:t>
            </a:r>
            <a:r>
              <a:rPr lang="en-US" sz="2000" dirty="0" err="1" smtClean="0"/>
              <a:t>béo</a:t>
            </a:r>
            <a:r>
              <a:rPr lang="en-US" sz="2000" dirty="0" smtClean="0"/>
              <a:t> </a:t>
            </a:r>
            <a:r>
              <a:rPr lang="en-US" sz="2000" dirty="0" err="1" smtClean="0"/>
              <a:t>phì</a:t>
            </a:r>
            <a:r>
              <a:rPr lang="en-US" sz="2000" dirty="0" smtClean="0"/>
              <a:t> </a:t>
            </a:r>
            <a:r>
              <a:rPr lang="en-US" sz="2000" dirty="0" err="1" smtClean="0"/>
              <a:t>liên</a:t>
            </a:r>
            <a:r>
              <a:rPr lang="en-US" sz="2000" dirty="0" smtClean="0"/>
              <a:t> </a:t>
            </a:r>
            <a:r>
              <a:rPr lang="en-US" sz="2000" dirty="0" err="1" smtClean="0"/>
              <a:t>quan</a:t>
            </a:r>
            <a:r>
              <a:rPr lang="en-US" sz="2000" dirty="0" smtClean="0"/>
              <a:t> </a:t>
            </a:r>
            <a:r>
              <a:rPr lang="en-US" sz="2000" dirty="0" err="1" smtClean="0"/>
              <a:t>đến</a:t>
            </a:r>
            <a:r>
              <a:rPr lang="en-US" sz="2000" dirty="0" smtClean="0"/>
              <a:t> ĐTĐ </a:t>
            </a:r>
            <a:r>
              <a:rPr lang="en-US" sz="2000" dirty="0" err="1" smtClean="0"/>
              <a:t>typ</a:t>
            </a:r>
            <a:r>
              <a:rPr lang="en-US" sz="2000" dirty="0" smtClean="0"/>
              <a:t> 2 </a:t>
            </a:r>
            <a:r>
              <a:rPr lang="en-US" sz="2000" dirty="0" err="1" smtClean="0"/>
              <a:t>thì</a:t>
            </a:r>
            <a:r>
              <a:rPr lang="en-US" sz="2000" dirty="0" smtClean="0"/>
              <a:t> </a:t>
            </a:r>
            <a:r>
              <a:rPr lang="en-US" sz="2000" dirty="0" err="1" smtClean="0"/>
              <a:t>nồng</a:t>
            </a:r>
            <a:r>
              <a:rPr lang="en-US" sz="2000" dirty="0" smtClean="0"/>
              <a:t> </a:t>
            </a:r>
            <a:r>
              <a:rPr lang="en-US" sz="2000" dirty="0" err="1" smtClean="0"/>
              <a:t>độ</a:t>
            </a:r>
            <a:r>
              <a:rPr lang="en-US" sz="2000" dirty="0" smtClean="0"/>
              <a:t> </a:t>
            </a:r>
            <a:r>
              <a:rPr lang="en-US" sz="2000" dirty="0" err="1" smtClean="0"/>
              <a:t>các</a:t>
            </a:r>
            <a:r>
              <a:rPr lang="en-US" sz="2000" dirty="0" smtClean="0"/>
              <a:t> receptor </a:t>
            </a:r>
            <a:r>
              <a:rPr lang="en-US" sz="2000" dirty="0" err="1" smtClean="0"/>
              <a:t>giảm</a:t>
            </a:r>
            <a:r>
              <a:rPr lang="en-US" sz="2000" dirty="0" smtClean="0"/>
              <a:t> </a:t>
            </a:r>
            <a:r>
              <a:rPr lang="en-US" sz="2000" dirty="0" err="1" smtClean="0"/>
              <a:t>đi</a:t>
            </a:r>
            <a:r>
              <a:rPr lang="en-US" sz="2000" dirty="0" smtClean="0"/>
              <a:t>.</a:t>
            </a:r>
          </a:p>
          <a:p>
            <a:pPr>
              <a:lnSpc>
                <a:spcPct val="150000"/>
              </a:lnSpc>
            </a:pPr>
            <a:r>
              <a:rPr lang="en-US" sz="2400" b="1" dirty="0" smtClean="0"/>
              <a:t>c. </a:t>
            </a:r>
            <a:r>
              <a:rPr lang="en-US" sz="2400" b="1" dirty="0" err="1" smtClean="0"/>
              <a:t>Tác</a:t>
            </a:r>
            <a:r>
              <a:rPr lang="en-US" sz="2400" b="1" dirty="0" smtClean="0"/>
              <a:t> </a:t>
            </a:r>
            <a:r>
              <a:rPr lang="en-US" sz="2400" b="1" dirty="0" err="1" smtClean="0"/>
              <a:t>dụng</a:t>
            </a:r>
            <a:r>
              <a:rPr lang="en-US" sz="2400" b="1" dirty="0" smtClean="0"/>
              <a:t> </a:t>
            </a:r>
            <a:r>
              <a:rPr lang="en-US" sz="2400" b="1" dirty="0" err="1" smtClean="0"/>
              <a:t>của</a:t>
            </a:r>
            <a:r>
              <a:rPr lang="en-US" sz="2400" b="1" dirty="0" smtClean="0"/>
              <a:t> insulin: </a:t>
            </a:r>
            <a:r>
              <a:rPr lang="en-US" sz="2400" b="1" dirty="0" err="1" smtClean="0"/>
              <a:t>có</a:t>
            </a:r>
            <a:r>
              <a:rPr lang="en-US" sz="2400" b="1" dirty="0" smtClean="0"/>
              <a:t> 3 </a:t>
            </a:r>
            <a:r>
              <a:rPr lang="en-US" sz="2400" b="1" dirty="0" err="1" smtClean="0"/>
              <a:t>tác</a:t>
            </a:r>
            <a:r>
              <a:rPr lang="en-US" sz="2400" b="1" dirty="0" smtClean="0"/>
              <a:t> </a:t>
            </a:r>
            <a:r>
              <a:rPr lang="en-US" sz="2400" b="1" dirty="0" err="1" smtClean="0"/>
              <a:t>dụng</a:t>
            </a:r>
            <a:r>
              <a:rPr lang="en-US" sz="2400" b="1" dirty="0" smtClean="0"/>
              <a:t> </a:t>
            </a:r>
            <a:r>
              <a:rPr lang="en-US" sz="2400" b="1" dirty="0" err="1" smtClean="0"/>
              <a:t>chính</a:t>
            </a:r>
            <a:endParaRPr lang="en-US" sz="2400" b="1" dirty="0" smtClean="0"/>
          </a:p>
          <a:p>
            <a:pPr>
              <a:lnSpc>
                <a:spcPct val="150000"/>
              </a:lnSpc>
              <a:buFontTx/>
              <a:buChar char="-"/>
            </a:pPr>
            <a:r>
              <a:rPr lang="en-US" sz="2000" dirty="0" smtClean="0"/>
              <a:t> </a:t>
            </a:r>
            <a:r>
              <a:rPr lang="en-US" sz="2000" dirty="0" err="1" smtClean="0"/>
              <a:t>Nhanh</a:t>
            </a:r>
            <a:r>
              <a:rPr lang="en-US" sz="2000" dirty="0" smtClean="0"/>
              <a:t>: </a:t>
            </a:r>
            <a:r>
              <a:rPr lang="en-US" sz="2000" dirty="0" err="1" smtClean="0"/>
              <a:t>trong</a:t>
            </a:r>
            <a:r>
              <a:rPr lang="en-US" sz="2000" dirty="0" smtClean="0"/>
              <a:t> 1 </a:t>
            </a:r>
            <a:r>
              <a:rPr lang="en-US" sz="2000" dirty="0" err="1" smtClean="0"/>
              <a:t>số</a:t>
            </a:r>
            <a:r>
              <a:rPr lang="en-US" sz="2000" dirty="0" smtClean="0"/>
              <a:t> </a:t>
            </a:r>
            <a:r>
              <a:rPr lang="en-US" sz="2000" dirty="0" err="1" smtClean="0"/>
              <a:t>mô</a:t>
            </a:r>
            <a:r>
              <a:rPr lang="en-US" sz="2000" dirty="0" smtClean="0"/>
              <a:t> (</a:t>
            </a:r>
            <a:r>
              <a:rPr lang="en-US" sz="2000" dirty="0" err="1" smtClean="0"/>
              <a:t>vd</a:t>
            </a:r>
            <a:r>
              <a:rPr lang="en-US" sz="2000" dirty="0" smtClean="0"/>
              <a:t>  </a:t>
            </a:r>
            <a:r>
              <a:rPr lang="en-US" sz="2000" dirty="0" err="1" smtClean="0"/>
              <a:t>cơ</a:t>
            </a:r>
            <a:r>
              <a:rPr lang="en-US" sz="2000" dirty="0" smtClean="0"/>
              <a:t>) insulin </a:t>
            </a:r>
            <a:r>
              <a:rPr lang="en-US" sz="2000" dirty="0" err="1" smtClean="0"/>
              <a:t>tạo</a:t>
            </a:r>
            <a:r>
              <a:rPr lang="en-US" sz="2000" dirty="0" smtClean="0"/>
              <a:t> </a:t>
            </a:r>
            <a:r>
              <a:rPr lang="en-US" sz="2000" dirty="0" err="1" smtClean="0"/>
              <a:t>đk</a:t>
            </a:r>
            <a:r>
              <a:rPr lang="en-US" sz="2000" dirty="0" smtClean="0"/>
              <a:t> </a:t>
            </a:r>
            <a:r>
              <a:rPr lang="en-US" sz="2000" dirty="0" err="1" smtClean="0"/>
              <a:t>thuận</a:t>
            </a:r>
            <a:r>
              <a:rPr lang="en-US" sz="2000" dirty="0" smtClean="0"/>
              <a:t> </a:t>
            </a:r>
            <a:r>
              <a:rPr lang="en-US" sz="2000" dirty="0" err="1" smtClean="0"/>
              <a:t>lợi</a:t>
            </a:r>
            <a:r>
              <a:rPr lang="en-US" sz="2000" dirty="0" smtClean="0"/>
              <a:t> </a:t>
            </a:r>
            <a:r>
              <a:rPr lang="en-US" sz="2000" dirty="0" err="1" smtClean="0"/>
              <a:t>để</a:t>
            </a:r>
            <a:r>
              <a:rPr lang="en-US" sz="2000" dirty="0" smtClean="0"/>
              <a:t> </a:t>
            </a:r>
            <a:r>
              <a:rPr lang="en-US" sz="2000" dirty="0" err="1" smtClean="0"/>
              <a:t>vận</a:t>
            </a:r>
            <a:r>
              <a:rPr lang="en-US" sz="2000" dirty="0" smtClean="0"/>
              <a:t> </a:t>
            </a:r>
            <a:r>
              <a:rPr lang="en-US" sz="2000" dirty="0" err="1" smtClean="0"/>
              <a:t>chuyển</a:t>
            </a:r>
            <a:r>
              <a:rPr lang="en-US" sz="2000" dirty="0" smtClean="0"/>
              <a:t> </a:t>
            </a:r>
            <a:r>
              <a:rPr lang="en-US" sz="2000" dirty="0" err="1" smtClean="0"/>
              <a:t>a.a</a:t>
            </a:r>
            <a:r>
              <a:rPr lang="en-US" sz="2000" dirty="0" smtClean="0"/>
              <a:t> </a:t>
            </a:r>
            <a:r>
              <a:rPr lang="en-US" sz="2000" dirty="0" err="1" smtClean="0"/>
              <a:t>và</a:t>
            </a:r>
            <a:r>
              <a:rPr lang="en-US" sz="2000" dirty="0" smtClean="0"/>
              <a:t> glucose </a:t>
            </a:r>
            <a:r>
              <a:rPr lang="en-US" sz="2000" dirty="0" err="1" smtClean="0"/>
              <a:t>từ</a:t>
            </a:r>
            <a:r>
              <a:rPr lang="en-US" sz="2000" dirty="0" smtClean="0"/>
              <a:t> </a:t>
            </a:r>
            <a:r>
              <a:rPr lang="en-US" sz="2000" dirty="0" err="1" smtClean="0"/>
              <a:t>máu</a:t>
            </a:r>
            <a:r>
              <a:rPr lang="en-US" sz="2000" dirty="0" smtClean="0"/>
              <a:t> qua </a:t>
            </a:r>
            <a:r>
              <a:rPr lang="en-US" sz="2000" dirty="0" err="1" smtClean="0"/>
              <a:t>màng</a:t>
            </a:r>
            <a:r>
              <a:rPr lang="en-US" sz="2000" dirty="0" smtClean="0"/>
              <a:t> </a:t>
            </a:r>
            <a:r>
              <a:rPr lang="en-US" sz="2000" dirty="0" err="1" smtClean="0"/>
              <a:t>tb</a:t>
            </a:r>
            <a:r>
              <a:rPr lang="en-US" sz="2000" dirty="0" smtClean="0"/>
              <a:t> </a:t>
            </a:r>
            <a:r>
              <a:rPr lang="en-US" sz="2000" dirty="0" err="1" smtClean="0"/>
              <a:t>vào</a:t>
            </a:r>
            <a:r>
              <a:rPr lang="en-US" sz="2000" dirty="0" smtClean="0"/>
              <a:t> </a:t>
            </a:r>
            <a:r>
              <a:rPr lang="en-US" sz="2000" dirty="0" err="1" smtClean="0"/>
              <a:t>trong</a:t>
            </a:r>
            <a:r>
              <a:rPr lang="en-US" sz="2000" dirty="0" smtClean="0"/>
              <a:t> </a:t>
            </a:r>
            <a:r>
              <a:rPr lang="en-US" sz="2000" dirty="0" err="1" smtClean="0"/>
              <a:t>tb</a:t>
            </a:r>
            <a:r>
              <a:rPr lang="en-US" sz="2000" dirty="0" smtClean="0"/>
              <a:t> </a:t>
            </a:r>
            <a:r>
              <a:rPr lang="en-US" sz="2000" dirty="0" err="1" smtClean="0"/>
              <a:t>để</a:t>
            </a:r>
            <a:r>
              <a:rPr lang="en-US" sz="2000" dirty="0" smtClean="0"/>
              <a:t> </a:t>
            </a:r>
            <a:r>
              <a:rPr lang="en-US" sz="2000" dirty="0" err="1" smtClean="0"/>
              <a:t>dự</a:t>
            </a:r>
            <a:r>
              <a:rPr lang="en-US" sz="2000" dirty="0" smtClean="0"/>
              <a:t> </a:t>
            </a:r>
            <a:r>
              <a:rPr lang="en-US" sz="2000" dirty="0" err="1" smtClean="0"/>
              <a:t>trữ</a:t>
            </a:r>
            <a:r>
              <a:rPr lang="en-US" sz="2000" dirty="0" smtClean="0"/>
              <a:t>.</a:t>
            </a:r>
          </a:p>
          <a:p>
            <a:pPr>
              <a:lnSpc>
                <a:spcPct val="150000"/>
              </a:lnSpc>
              <a:buFontTx/>
              <a:buChar char="-"/>
            </a:pPr>
            <a:r>
              <a:rPr lang="en-US" sz="2000" dirty="0"/>
              <a:t> </a:t>
            </a:r>
            <a:r>
              <a:rPr lang="en-US" sz="2000" dirty="0" err="1" smtClean="0"/>
              <a:t>Trung</a:t>
            </a:r>
            <a:r>
              <a:rPr lang="en-US" sz="2000" dirty="0" smtClean="0"/>
              <a:t> </a:t>
            </a:r>
            <a:r>
              <a:rPr lang="en-US" sz="2000" dirty="0" err="1" smtClean="0"/>
              <a:t>gian</a:t>
            </a:r>
            <a:r>
              <a:rPr lang="en-US" sz="2000" dirty="0" smtClean="0"/>
              <a:t>: </a:t>
            </a:r>
            <a:r>
              <a:rPr lang="en-US" sz="2000" dirty="0" err="1" smtClean="0"/>
              <a:t>trong</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tb</a:t>
            </a:r>
            <a:r>
              <a:rPr lang="en-US" sz="2000" dirty="0" smtClean="0"/>
              <a:t> insulin </a:t>
            </a:r>
            <a:r>
              <a:rPr lang="en-US" sz="2000" dirty="0" err="1" smtClean="0"/>
              <a:t>thúc</a:t>
            </a:r>
            <a:r>
              <a:rPr lang="en-US" sz="2000" dirty="0" smtClean="0"/>
              <a:t> </a:t>
            </a:r>
            <a:r>
              <a:rPr lang="en-US" sz="2000" dirty="0" err="1" smtClean="0"/>
              <a:t>đẩy</a:t>
            </a:r>
            <a:r>
              <a:rPr lang="en-US" sz="2000" dirty="0" smtClean="0"/>
              <a:t> </a:t>
            </a:r>
            <a:r>
              <a:rPr lang="en-US" sz="2000" dirty="0" err="1" smtClean="0"/>
              <a:t>hđ</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enzym</a:t>
            </a:r>
            <a:r>
              <a:rPr lang="en-US" sz="2000" dirty="0" smtClean="0"/>
              <a:t> </a:t>
            </a:r>
            <a:r>
              <a:rPr lang="en-US" sz="2000" dirty="0" err="1" smtClean="0"/>
              <a:t>chuyển</a:t>
            </a:r>
            <a:r>
              <a:rPr lang="en-US" sz="2000" dirty="0" smtClean="0"/>
              <a:t> glucose, </a:t>
            </a:r>
            <a:r>
              <a:rPr lang="en-US" sz="2000" dirty="0" err="1" smtClean="0"/>
              <a:t>a.a</a:t>
            </a:r>
            <a:r>
              <a:rPr lang="en-US" sz="2000" dirty="0" smtClean="0"/>
              <a:t>, acid </a:t>
            </a:r>
            <a:r>
              <a:rPr lang="en-US" sz="2000" dirty="0" err="1" smtClean="0"/>
              <a:t>béo</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dạng</a:t>
            </a:r>
            <a:r>
              <a:rPr lang="en-US" sz="2000" dirty="0" smtClean="0"/>
              <a:t> </a:t>
            </a:r>
            <a:r>
              <a:rPr lang="en-US" sz="2000" dirty="0" err="1" smtClean="0"/>
              <a:t>dự</a:t>
            </a:r>
            <a:r>
              <a:rPr lang="en-US" sz="2000" dirty="0" smtClean="0"/>
              <a:t> </a:t>
            </a:r>
            <a:r>
              <a:rPr lang="en-US" sz="2000" dirty="0" err="1" smtClean="0"/>
              <a:t>trữ</a:t>
            </a:r>
            <a:r>
              <a:rPr lang="en-US" sz="2000" dirty="0" smtClean="0"/>
              <a:t> </a:t>
            </a:r>
            <a:r>
              <a:rPr lang="en-US" sz="2000" dirty="0" err="1" smtClean="0"/>
              <a:t>và</a:t>
            </a:r>
            <a:r>
              <a:rPr lang="en-US" sz="2000" dirty="0" smtClean="0"/>
              <a:t> </a:t>
            </a:r>
            <a:r>
              <a:rPr lang="en-US" sz="2000" dirty="0" err="1" smtClean="0"/>
              <a:t>phức</a:t>
            </a:r>
            <a:r>
              <a:rPr lang="en-US" sz="2000" dirty="0" smtClean="0"/>
              <a:t> </a:t>
            </a:r>
            <a:r>
              <a:rPr lang="en-US" sz="2000" dirty="0" err="1" smtClean="0"/>
              <a:t>tạp</a:t>
            </a:r>
            <a:endParaRPr lang="en-US" sz="2000" dirty="0" smtClean="0"/>
          </a:p>
          <a:p>
            <a:pPr>
              <a:lnSpc>
                <a:spcPct val="150000"/>
              </a:lnSpc>
              <a:buFontTx/>
              <a:buChar char="-"/>
            </a:pPr>
            <a:r>
              <a:rPr lang="en-US" sz="2000" dirty="0"/>
              <a:t> </a:t>
            </a:r>
            <a:r>
              <a:rPr lang="en-US" sz="2000" dirty="0" err="1" smtClean="0"/>
              <a:t>kéo</a:t>
            </a:r>
            <a:r>
              <a:rPr lang="en-US" sz="2000" dirty="0" smtClean="0"/>
              <a:t> </a:t>
            </a:r>
            <a:r>
              <a:rPr lang="en-US" sz="2000" dirty="0" err="1" smtClean="0"/>
              <a:t>dài</a:t>
            </a:r>
            <a:r>
              <a:rPr lang="en-US" sz="2000" dirty="0" smtClean="0"/>
              <a:t>: do </a:t>
            </a:r>
            <a:r>
              <a:rPr lang="en-US" sz="2000" dirty="0" err="1" smtClean="0"/>
              <a:t>làm</a:t>
            </a:r>
            <a:r>
              <a:rPr lang="en-US" sz="2000" dirty="0" smtClean="0"/>
              <a:t> </a:t>
            </a:r>
            <a:r>
              <a:rPr lang="en-US" sz="2000" dirty="0" err="1" smtClean="0"/>
              <a:t>tăng</a:t>
            </a:r>
            <a:r>
              <a:rPr lang="en-US" sz="2000" dirty="0" smtClean="0"/>
              <a:t> </a:t>
            </a:r>
            <a:r>
              <a:rPr lang="en-US" sz="2000" dirty="0" err="1" smtClean="0"/>
              <a:t>tổng</a:t>
            </a:r>
            <a:r>
              <a:rPr lang="en-US" sz="2000" dirty="0" smtClean="0"/>
              <a:t> </a:t>
            </a:r>
            <a:r>
              <a:rPr lang="en-US" sz="2000" dirty="0" err="1" smtClean="0"/>
              <a:t>hợp</a:t>
            </a:r>
            <a:r>
              <a:rPr lang="en-US" sz="2000" dirty="0" smtClean="0"/>
              <a:t> protein </a:t>
            </a:r>
            <a:r>
              <a:rPr lang="en-US" sz="2000" dirty="0" err="1" smtClean="0"/>
              <a:t>nên</a:t>
            </a:r>
            <a:r>
              <a:rPr lang="en-US" sz="2000" dirty="0" smtClean="0"/>
              <a:t> insulin </a:t>
            </a:r>
            <a:r>
              <a:rPr lang="en-US" sz="2000" dirty="0" err="1" smtClean="0"/>
              <a:t>thúc</a:t>
            </a:r>
            <a:r>
              <a:rPr lang="en-US" sz="2000" dirty="0" smtClean="0"/>
              <a:t> </a:t>
            </a:r>
            <a:r>
              <a:rPr lang="en-US" sz="2000" dirty="0" err="1" smtClean="0"/>
              <a:t>đẩy</a:t>
            </a:r>
            <a:r>
              <a:rPr lang="en-US" sz="2000" dirty="0" smtClean="0"/>
              <a:t> </a:t>
            </a:r>
            <a:r>
              <a:rPr lang="en-US" sz="2000" dirty="0" err="1" smtClean="0"/>
              <a:t>sự</a:t>
            </a:r>
            <a:r>
              <a:rPr lang="en-US" sz="2000" dirty="0" smtClean="0"/>
              <a:t> </a:t>
            </a:r>
            <a:r>
              <a:rPr lang="en-US" sz="2000" dirty="0" err="1" smtClean="0"/>
              <a:t>phát</a:t>
            </a:r>
            <a:r>
              <a:rPr lang="en-US" sz="2000" dirty="0" smtClean="0"/>
              <a:t> </a:t>
            </a:r>
            <a:r>
              <a:rPr lang="en-US" sz="2000" dirty="0" err="1" smtClean="0"/>
              <a:t>triển</a:t>
            </a:r>
            <a:r>
              <a:rPr lang="en-US" sz="2000" dirty="0" smtClean="0"/>
              <a:t> </a:t>
            </a:r>
            <a:r>
              <a:rPr lang="en-US" sz="2000" dirty="0" err="1" smtClean="0"/>
              <a:t>của</a:t>
            </a:r>
            <a:r>
              <a:rPr lang="en-US" sz="2000" dirty="0" smtClean="0"/>
              <a:t> </a:t>
            </a:r>
            <a:r>
              <a:rPr lang="en-US" sz="2000" dirty="0" err="1" smtClean="0"/>
              <a:t>cơ</a:t>
            </a:r>
            <a:r>
              <a:rPr lang="en-US" sz="2000" dirty="0" smtClean="0"/>
              <a:t> </a:t>
            </a:r>
            <a:r>
              <a:rPr lang="en-US" sz="2000" dirty="0" err="1" smtClean="0"/>
              <a:t>thể</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32640"/>
          </a:xfrm>
          <a:prstGeom prst="rect">
            <a:avLst/>
          </a:prstGeom>
          <a:noFill/>
        </p:spPr>
        <p:txBody>
          <a:bodyPr wrap="square" rtlCol="0">
            <a:spAutoFit/>
          </a:bodyPr>
          <a:lstStyle/>
          <a:p>
            <a:pPr>
              <a:lnSpc>
                <a:spcPct val="150000"/>
              </a:lnSpc>
            </a:pPr>
            <a:r>
              <a:rPr lang="en-US" sz="2400" b="1" dirty="0" smtClean="0"/>
              <a:t>c. </a:t>
            </a:r>
            <a:r>
              <a:rPr lang="en-US" sz="2400" b="1" dirty="0" err="1" smtClean="0"/>
              <a:t>Tác</a:t>
            </a:r>
            <a:r>
              <a:rPr lang="en-US" sz="2400" b="1" dirty="0" smtClean="0"/>
              <a:t> </a:t>
            </a:r>
            <a:r>
              <a:rPr lang="en-US" sz="2400" b="1" dirty="0" err="1" smtClean="0"/>
              <a:t>dụng</a:t>
            </a:r>
            <a:r>
              <a:rPr lang="en-US" sz="2400" b="1" dirty="0" smtClean="0"/>
              <a:t> </a:t>
            </a:r>
            <a:r>
              <a:rPr lang="en-US" sz="2400" b="1" dirty="0" err="1" smtClean="0"/>
              <a:t>vận</a:t>
            </a:r>
            <a:r>
              <a:rPr lang="en-US" sz="2400" b="1" dirty="0" smtClean="0"/>
              <a:t> </a:t>
            </a:r>
            <a:r>
              <a:rPr lang="en-US" sz="2400" b="1" dirty="0" err="1" smtClean="0"/>
              <a:t>chuyển</a:t>
            </a:r>
            <a:r>
              <a:rPr lang="en-US" sz="2400" b="1" dirty="0" smtClean="0"/>
              <a:t> glucose</a:t>
            </a:r>
          </a:p>
          <a:p>
            <a:pPr>
              <a:lnSpc>
                <a:spcPct val="150000"/>
              </a:lnSpc>
              <a:buFontTx/>
              <a:buChar char="-"/>
            </a:pPr>
            <a:r>
              <a:rPr lang="en-US" sz="2000" dirty="0" smtClean="0"/>
              <a:t>Glucose </a:t>
            </a:r>
            <a:r>
              <a:rPr lang="en-US" sz="2000" dirty="0" err="1" smtClean="0"/>
              <a:t>được</a:t>
            </a:r>
            <a:r>
              <a:rPr lang="en-US" sz="2000" dirty="0" smtClean="0"/>
              <a:t> </a:t>
            </a:r>
            <a:r>
              <a:rPr lang="en-US" sz="2000" dirty="0" err="1" smtClean="0"/>
              <a:t>đưa</a:t>
            </a:r>
            <a:r>
              <a:rPr lang="en-US" sz="2000" dirty="0" smtClean="0"/>
              <a:t> </a:t>
            </a:r>
            <a:r>
              <a:rPr lang="en-US" sz="2000" dirty="0" err="1" smtClean="0"/>
              <a:t>vào</a:t>
            </a:r>
            <a:r>
              <a:rPr lang="en-US" sz="2000" dirty="0" smtClean="0"/>
              <a:t> </a:t>
            </a:r>
            <a:r>
              <a:rPr lang="en-US" sz="2000" dirty="0" err="1" smtClean="0"/>
              <a:t>trong</a:t>
            </a:r>
            <a:r>
              <a:rPr lang="en-US" sz="2000" dirty="0" smtClean="0"/>
              <a:t> </a:t>
            </a:r>
            <a:r>
              <a:rPr lang="en-US" sz="2000" dirty="0" err="1" smtClean="0"/>
              <a:t>tb</a:t>
            </a:r>
            <a:r>
              <a:rPr lang="en-US" sz="2000" dirty="0" smtClean="0"/>
              <a:t> qua </a:t>
            </a:r>
            <a:r>
              <a:rPr lang="en-US" sz="2000" dirty="0" err="1" smtClean="0"/>
              <a:t>màng</a:t>
            </a:r>
            <a:r>
              <a:rPr lang="en-US" sz="2000" dirty="0" smtClean="0"/>
              <a:t> </a:t>
            </a:r>
            <a:r>
              <a:rPr lang="en-US" sz="2000" dirty="0" err="1" smtClean="0"/>
              <a:t>tb</a:t>
            </a:r>
            <a:r>
              <a:rPr lang="en-US" sz="2000" dirty="0" smtClean="0"/>
              <a:t>, </a:t>
            </a:r>
            <a:r>
              <a:rPr lang="en-US" sz="2000" dirty="0" err="1" smtClean="0"/>
              <a:t>phụ</a:t>
            </a:r>
            <a:r>
              <a:rPr lang="en-US" sz="2000" dirty="0" smtClean="0"/>
              <a:t> </a:t>
            </a:r>
            <a:r>
              <a:rPr lang="en-US" sz="2000" dirty="0" err="1" smtClean="0"/>
              <a:t>thuộc</a:t>
            </a:r>
            <a:r>
              <a:rPr lang="en-US" sz="2000" dirty="0" smtClean="0"/>
              <a:t> </a:t>
            </a:r>
            <a:r>
              <a:rPr lang="en-US" sz="2000" dirty="0" err="1" smtClean="0"/>
              <a:t>chênh</a:t>
            </a:r>
            <a:r>
              <a:rPr lang="en-US" sz="2000" dirty="0" smtClean="0"/>
              <a:t> </a:t>
            </a:r>
            <a:r>
              <a:rPr lang="en-US" sz="2000" dirty="0" err="1" smtClean="0"/>
              <a:t>lệch</a:t>
            </a:r>
            <a:r>
              <a:rPr lang="en-US" sz="2000" dirty="0" smtClean="0"/>
              <a:t> gradient </a:t>
            </a:r>
            <a:r>
              <a:rPr lang="en-US" sz="2000" dirty="0" err="1" smtClean="0"/>
              <a:t>nồng</a:t>
            </a:r>
            <a:r>
              <a:rPr lang="en-US" sz="2000" dirty="0" smtClean="0"/>
              <a:t> </a:t>
            </a:r>
            <a:r>
              <a:rPr lang="en-US" sz="2000" dirty="0" err="1" smtClean="0"/>
              <a:t>độ</a:t>
            </a:r>
            <a:r>
              <a:rPr lang="en-US" sz="2000" dirty="0" smtClean="0"/>
              <a:t> </a:t>
            </a:r>
            <a:r>
              <a:rPr lang="en-US" sz="2000" dirty="0" err="1" smtClean="0"/>
              <a:t>giữa</a:t>
            </a:r>
            <a:r>
              <a:rPr lang="en-US" sz="2000" dirty="0" smtClean="0"/>
              <a:t> </a:t>
            </a:r>
            <a:r>
              <a:rPr lang="en-US" sz="2000" dirty="0" err="1" smtClean="0"/>
              <a:t>mt</a:t>
            </a:r>
            <a:r>
              <a:rPr lang="en-US" sz="2000" dirty="0" smtClean="0"/>
              <a:t> </a:t>
            </a:r>
            <a:r>
              <a:rPr lang="en-US" sz="2000" dirty="0" err="1" smtClean="0"/>
              <a:t>ngoài</a:t>
            </a:r>
            <a:r>
              <a:rPr lang="en-US" sz="2000" dirty="0" smtClean="0"/>
              <a:t> </a:t>
            </a:r>
            <a:r>
              <a:rPr lang="en-US" sz="2000" dirty="0" err="1" smtClean="0"/>
              <a:t>tb</a:t>
            </a:r>
            <a:r>
              <a:rPr lang="en-US" sz="2000" dirty="0" smtClean="0"/>
              <a:t>( </a:t>
            </a:r>
            <a:r>
              <a:rPr lang="en-US" sz="2000" dirty="0" err="1" smtClean="0"/>
              <a:t>máu</a:t>
            </a:r>
            <a:r>
              <a:rPr lang="en-US" sz="2000" dirty="0" smtClean="0"/>
              <a:t>, </a:t>
            </a:r>
            <a:r>
              <a:rPr lang="en-US" sz="2000" dirty="0" err="1" smtClean="0"/>
              <a:t>dạ</a:t>
            </a:r>
            <a:r>
              <a:rPr lang="en-US" sz="2000" dirty="0" smtClean="0"/>
              <a:t> </a:t>
            </a:r>
            <a:r>
              <a:rPr lang="en-US" sz="2000" dirty="0" err="1" smtClean="0"/>
              <a:t>dày</a:t>
            </a:r>
            <a:r>
              <a:rPr lang="en-US" sz="2000" dirty="0"/>
              <a:t> </a:t>
            </a:r>
            <a:r>
              <a:rPr lang="en-US" sz="2000" dirty="0" err="1" smtClean="0"/>
              <a:t>ruột</a:t>
            </a:r>
            <a:r>
              <a:rPr lang="en-US" sz="2000" dirty="0" smtClean="0"/>
              <a:t>,…) </a:t>
            </a:r>
            <a:r>
              <a:rPr lang="en-US" sz="2000" dirty="0" err="1" smtClean="0"/>
              <a:t>và</a:t>
            </a:r>
            <a:r>
              <a:rPr lang="en-US" sz="2000" dirty="0" smtClean="0"/>
              <a:t> </a:t>
            </a:r>
            <a:r>
              <a:rPr lang="en-US" sz="2000" dirty="0" err="1" smtClean="0"/>
              <a:t>trong</a:t>
            </a:r>
            <a:r>
              <a:rPr lang="en-US" sz="2000" dirty="0" smtClean="0"/>
              <a:t> </a:t>
            </a:r>
            <a:r>
              <a:rPr lang="en-US" sz="2000" dirty="0" err="1" smtClean="0"/>
              <a:t>tb</a:t>
            </a:r>
            <a:r>
              <a:rPr lang="en-US" sz="2000" dirty="0" smtClean="0"/>
              <a:t>. </a:t>
            </a:r>
            <a:r>
              <a:rPr lang="en-US" sz="2000" dirty="0" err="1" smtClean="0"/>
              <a:t>Có</a:t>
            </a:r>
            <a:r>
              <a:rPr lang="en-US" sz="2000" dirty="0" smtClean="0"/>
              <a:t> 1 </a:t>
            </a:r>
            <a:r>
              <a:rPr lang="en-US" sz="2000" dirty="0" err="1" smtClean="0"/>
              <a:t>số</a:t>
            </a:r>
            <a:r>
              <a:rPr lang="en-US" sz="2000" dirty="0" smtClean="0"/>
              <a:t> </a:t>
            </a:r>
            <a:r>
              <a:rPr lang="en-US" sz="2000" dirty="0" err="1" smtClean="0"/>
              <a:t>bơm</a:t>
            </a:r>
            <a:r>
              <a:rPr lang="en-US" sz="2000" dirty="0" smtClean="0"/>
              <a:t> </a:t>
            </a:r>
            <a:r>
              <a:rPr lang="en-US" sz="2000" dirty="0" err="1" smtClean="0"/>
              <a:t>vận</a:t>
            </a:r>
            <a:r>
              <a:rPr lang="en-US" sz="2000" dirty="0" smtClean="0"/>
              <a:t> </a:t>
            </a:r>
            <a:r>
              <a:rPr lang="en-US" sz="2000" dirty="0" err="1" smtClean="0"/>
              <a:t>chuyển</a:t>
            </a:r>
            <a:r>
              <a:rPr lang="en-US" sz="2000" dirty="0" smtClean="0"/>
              <a:t> glucose qua </a:t>
            </a:r>
            <a:r>
              <a:rPr lang="en-US" sz="2000" dirty="0" err="1" smtClean="0"/>
              <a:t>màng</a:t>
            </a:r>
            <a:r>
              <a:rPr lang="en-US" sz="2000" dirty="0" smtClean="0"/>
              <a:t> GLUT </a:t>
            </a:r>
            <a:r>
              <a:rPr lang="en-US" sz="2000" dirty="0" err="1" smtClean="0"/>
              <a:t>và</a:t>
            </a:r>
            <a:r>
              <a:rPr lang="en-US" sz="2000" dirty="0" smtClean="0"/>
              <a:t> SGLT. ở </a:t>
            </a:r>
            <a:r>
              <a:rPr lang="en-US" sz="2000" dirty="0" err="1" smtClean="0"/>
              <a:t>cơ</a:t>
            </a:r>
            <a:r>
              <a:rPr lang="en-US" sz="2000" dirty="0" smtClean="0"/>
              <a:t> </a:t>
            </a:r>
            <a:r>
              <a:rPr lang="en-US" sz="2000" dirty="0" err="1" smtClean="0"/>
              <a:t>và</a:t>
            </a:r>
            <a:r>
              <a:rPr lang="en-US" sz="2000" dirty="0" smtClean="0"/>
              <a:t> </a:t>
            </a:r>
            <a:r>
              <a:rPr lang="en-US" sz="2000" dirty="0" err="1" smtClean="0"/>
              <a:t>mô</a:t>
            </a:r>
            <a:r>
              <a:rPr lang="en-US" sz="2000" dirty="0" smtClean="0"/>
              <a:t> </a:t>
            </a:r>
            <a:r>
              <a:rPr lang="en-US" sz="2000" dirty="0" err="1" smtClean="0"/>
              <a:t>mỡ</a:t>
            </a:r>
            <a:r>
              <a:rPr lang="en-US" sz="2000" dirty="0" smtClean="0"/>
              <a:t> </a:t>
            </a:r>
            <a:r>
              <a:rPr lang="en-US" sz="2000" dirty="0" err="1" smtClean="0"/>
              <a:t>chất</a:t>
            </a:r>
            <a:r>
              <a:rPr lang="en-US" sz="2000" dirty="0" smtClean="0"/>
              <a:t> </a:t>
            </a:r>
            <a:r>
              <a:rPr lang="en-US" sz="2000" dirty="0" err="1" smtClean="0"/>
              <a:t>vận</a:t>
            </a:r>
            <a:r>
              <a:rPr lang="en-US" sz="2000" dirty="0" smtClean="0"/>
              <a:t> </a:t>
            </a:r>
            <a:r>
              <a:rPr lang="en-US" sz="2000" dirty="0" err="1" smtClean="0"/>
              <a:t>chuyển</a:t>
            </a:r>
            <a:r>
              <a:rPr lang="en-US" sz="2000" dirty="0" smtClean="0"/>
              <a:t> </a:t>
            </a:r>
            <a:r>
              <a:rPr lang="en-US" sz="2000" dirty="0" err="1" smtClean="0"/>
              <a:t>là</a:t>
            </a:r>
            <a:r>
              <a:rPr lang="en-US" sz="2000" dirty="0" smtClean="0"/>
              <a:t> GLUT4, </a:t>
            </a:r>
            <a:r>
              <a:rPr lang="en-US" sz="2000" dirty="0" err="1" smtClean="0"/>
              <a:t>chất</a:t>
            </a:r>
            <a:r>
              <a:rPr lang="en-US" sz="2000" dirty="0" smtClean="0"/>
              <a:t> </a:t>
            </a:r>
            <a:r>
              <a:rPr lang="en-US" sz="2000" dirty="0" err="1" smtClean="0"/>
              <a:t>này</a:t>
            </a:r>
            <a:r>
              <a:rPr lang="en-US" sz="2000" dirty="0" smtClean="0"/>
              <a:t> </a:t>
            </a:r>
            <a:r>
              <a:rPr lang="en-US" sz="2000" dirty="0" err="1" smtClean="0"/>
              <a:t>cần</a:t>
            </a:r>
            <a:r>
              <a:rPr lang="en-US" sz="2000" dirty="0" smtClean="0"/>
              <a:t> </a:t>
            </a:r>
            <a:r>
              <a:rPr lang="en-US" sz="2000" dirty="0" err="1" smtClean="0"/>
              <a:t>có</a:t>
            </a:r>
            <a:r>
              <a:rPr lang="en-US" sz="2000" dirty="0" smtClean="0"/>
              <a:t> insulin </a:t>
            </a:r>
            <a:r>
              <a:rPr lang="en-US" sz="2000" dirty="0" err="1" smtClean="0"/>
              <a:t>để</a:t>
            </a:r>
            <a:r>
              <a:rPr lang="en-US" sz="2000" dirty="0" smtClean="0"/>
              <a:t> </a:t>
            </a:r>
            <a:r>
              <a:rPr lang="en-US" sz="2000" dirty="0" err="1" smtClean="0"/>
              <a:t>đưa</a:t>
            </a:r>
            <a:r>
              <a:rPr lang="en-US" sz="2000" dirty="0" smtClean="0"/>
              <a:t> glucose </a:t>
            </a:r>
            <a:r>
              <a:rPr lang="en-US" sz="2000" dirty="0" err="1" smtClean="0"/>
              <a:t>vào</a:t>
            </a:r>
            <a:r>
              <a:rPr lang="en-US" sz="2000" dirty="0" smtClean="0"/>
              <a:t> </a:t>
            </a:r>
            <a:r>
              <a:rPr lang="en-US" sz="2000" dirty="0" err="1" smtClean="0"/>
              <a:t>trong</a:t>
            </a:r>
            <a:r>
              <a:rPr lang="en-US" sz="2000" dirty="0" smtClean="0"/>
              <a:t> </a:t>
            </a:r>
            <a:r>
              <a:rPr lang="en-US" sz="2000" dirty="0" err="1" smtClean="0"/>
              <a:t>tb</a:t>
            </a:r>
            <a:r>
              <a:rPr lang="en-US" sz="2000" dirty="0" smtClean="0"/>
              <a:t>, </a:t>
            </a:r>
            <a:r>
              <a:rPr lang="en-US" sz="2000" dirty="0" err="1" smtClean="0"/>
              <a:t>vì</a:t>
            </a:r>
            <a:r>
              <a:rPr lang="en-US" sz="2000" dirty="0" smtClean="0"/>
              <a:t> </a:t>
            </a:r>
            <a:r>
              <a:rPr lang="en-US" sz="2000" dirty="0" err="1" smtClean="0"/>
              <a:t>vậy</a:t>
            </a:r>
            <a:r>
              <a:rPr lang="en-US" sz="2000" dirty="0" smtClean="0"/>
              <a:t> </a:t>
            </a:r>
            <a:r>
              <a:rPr lang="en-US" sz="2000" dirty="0" err="1" smtClean="0"/>
              <a:t>thiếu</a:t>
            </a:r>
            <a:r>
              <a:rPr lang="en-US" sz="2000" dirty="0" smtClean="0"/>
              <a:t> insulin </a:t>
            </a:r>
            <a:r>
              <a:rPr lang="en-US" sz="2000" dirty="0" err="1" smtClean="0"/>
              <a:t>thì</a:t>
            </a:r>
            <a:r>
              <a:rPr lang="en-US" sz="2000" dirty="0" smtClean="0"/>
              <a:t> glucose </a:t>
            </a:r>
            <a:r>
              <a:rPr lang="en-US" sz="2000" dirty="0" err="1" smtClean="0"/>
              <a:t>sẽ</a:t>
            </a:r>
            <a:r>
              <a:rPr lang="en-US" sz="2000" dirty="0" smtClean="0"/>
              <a:t> </a:t>
            </a:r>
            <a:r>
              <a:rPr lang="en-US" sz="2000" dirty="0" err="1" smtClean="0"/>
              <a:t>không</a:t>
            </a:r>
            <a:r>
              <a:rPr lang="en-US" sz="2000" dirty="0" smtClean="0"/>
              <a:t> </a:t>
            </a:r>
            <a:r>
              <a:rPr lang="en-US" sz="2000" dirty="0" err="1" smtClean="0"/>
              <a:t>vào</a:t>
            </a:r>
            <a:r>
              <a:rPr lang="en-US" sz="2000" dirty="0" smtClean="0"/>
              <a:t> </a:t>
            </a:r>
            <a:r>
              <a:rPr lang="en-US" sz="2000" dirty="0" err="1" smtClean="0"/>
              <a:t>được</a:t>
            </a:r>
            <a:r>
              <a:rPr lang="en-US" sz="2000" dirty="0" smtClean="0"/>
              <a:t> </a:t>
            </a:r>
            <a:r>
              <a:rPr lang="en-US" sz="2000" dirty="0" err="1" smtClean="0"/>
              <a:t>các</a:t>
            </a:r>
            <a:r>
              <a:rPr lang="en-US" sz="2000" dirty="0" smtClean="0"/>
              <a:t> </a:t>
            </a:r>
            <a:r>
              <a:rPr lang="en-US" sz="2000" dirty="0" err="1" smtClean="0"/>
              <a:t>tb</a:t>
            </a:r>
            <a:r>
              <a:rPr lang="en-US" sz="2000" dirty="0" smtClean="0"/>
              <a:t> </a:t>
            </a:r>
            <a:r>
              <a:rPr lang="en-US" sz="2000" dirty="0" err="1" smtClean="0"/>
              <a:t>này</a:t>
            </a:r>
            <a:r>
              <a:rPr lang="en-US" sz="2000" dirty="0" smtClean="0"/>
              <a:t>. ở </a:t>
            </a:r>
            <a:r>
              <a:rPr lang="en-US" sz="2000" dirty="0" err="1" smtClean="0"/>
              <a:t>gan</a:t>
            </a:r>
            <a:r>
              <a:rPr lang="en-US" sz="2000" dirty="0" smtClean="0"/>
              <a:t> </a:t>
            </a:r>
            <a:r>
              <a:rPr lang="en-US" sz="2000" dirty="0" err="1" smtClean="0"/>
              <a:t>và</a:t>
            </a:r>
            <a:r>
              <a:rPr lang="en-US" sz="2000" dirty="0" smtClean="0"/>
              <a:t> </a:t>
            </a:r>
            <a:r>
              <a:rPr lang="en-US" sz="2000" dirty="0" err="1" smtClean="0"/>
              <a:t>mô</a:t>
            </a:r>
            <a:r>
              <a:rPr lang="en-US" sz="2000" dirty="0" smtClean="0"/>
              <a:t> </a:t>
            </a:r>
            <a:r>
              <a:rPr lang="en-US" sz="2000" dirty="0" err="1" smtClean="0"/>
              <a:t>thần</a:t>
            </a:r>
            <a:r>
              <a:rPr lang="en-US" sz="2000" dirty="0" smtClean="0"/>
              <a:t> </a:t>
            </a:r>
            <a:r>
              <a:rPr lang="en-US" sz="2000" dirty="0" err="1" smtClean="0"/>
              <a:t>kinh</a:t>
            </a:r>
            <a:r>
              <a:rPr lang="en-US" sz="2000" dirty="0" smtClean="0"/>
              <a:t> </a:t>
            </a:r>
            <a:r>
              <a:rPr lang="en-US" sz="2000" dirty="0" err="1" smtClean="0"/>
              <a:t>không</a:t>
            </a:r>
            <a:r>
              <a:rPr lang="en-US" sz="2000" dirty="0" smtClean="0"/>
              <a:t> </a:t>
            </a:r>
            <a:r>
              <a:rPr lang="en-US" sz="2000" dirty="0" err="1" smtClean="0"/>
              <a:t>cần</a:t>
            </a:r>
            <a:r>
              <a:rPr lang="en-US" sz="2000" dirty="0" smtClean="0"/>
              <a:t> insulin </a:t>
            </a:r>
            <a:r>
              <a:rPr lang="en-US" sz="2000" dirty="0" err="1" smtClean="0"/>
              <a:t>đưa</a:t>
            </a:r>
            <a:r>
              <a:rPr lang="en-US" sz="2000" dirty="0" smtClean="0"/>
              <a:t> glucose </a:t>
            </a:r>
            <a:r>
              <a:rPr lang="en-US" sz="2000" dirty="0" err="1" smtClean="0"/>
              <a:t>vào</a:t>
            </a:r>
            <a:r>
              <a:rPr lang="en-US" sz="2000" dirty="0" smtClean="0"/>
              <a:t> </a:t>
            </a:r>
            <a:r>
              <a:rPr lang="en-US" sz="2000" dirty="0" err="1" smtClean="0"/>
              <a:t>trong</a:t>
            </a:r>
            <a:r>
              <a:rPr lang="en-US" sz="2000" dirty="0" smtClean="0"/>
              <a:t> </a:t>
            </a:r>
            <a:r>
              <a:rPr lang="en-US" sz="2000" dirty="0" err="1" smtClean="0"/>
              <a:t>tb</a:t>
            </a:r>
            <a:r>
              <a:rPr lang="en-US" sz="2000" dirty="0" smtClean="0"/>
              <a:t>…</a:t>
            </a:r>
          </a:p>
          <a:p>
            <a:pPr>
              <a:lnSpc>
                <a:spcPct val="150000"/>
              </a:lnSpc>
            </a:pPr>
            <a:r>
              <a:rPr lang="en-US" sz="2400" b="1" dirty="0" smtClean="0"/>
              <a:t>d. </a:t>
            </a:r>
            <a:r>
              <a:rPr lang="en-US" sz="2400" b="1" dirty="0" err="1" smtClean="0"/>
              <a:t>Tác</a:t>
            </a:r>
            <a:r>
              <a:rPr lang="en-US" sz="2400" b="1" dirty="0" smtClean="0"/>
              <a:t> </a:t>
            </a:r>
            <a:r>
              <a:rPr lang="en-US" sz="2400" b="1" dirty="0" err="1" smtClean="0"/>
              <a:t>dụng</a:t>
            </a:r>
            <a:r>
              <a:rPr lang="en-US" sz="2400" b="1" dirty="0" smtClean="0"/>
              <a:t> </a:t>
            </a:r>
            <a:r>
              <a:rPr lang="en-US" sz="2400" b="1" dirty="0" err="1" smtClean="0"/>
              <a:t>trên</a:t>
            </a:r>
            <a:r>
              <a:rPr lang="en-US" sz="2400" b="1" dirty="0" smtClean="0"/>
              <a:t> </a:t>
            </a:r>
            <a:r>
              <a:rPr lang="en-US" sz="2400" b="1" dirty="0" err="1" smtClean="0"/>
              <a:t>chuyển</a:t>
            </a:r>
            <a:r>
              <a:rPr lang="en-US" sz="2400" b="1" dirty="0" smtClean="0"/>
              <a:t> </a:t>
            </a:r>
            <a:r>
              <a:rPr lang="en-US" sz="2400" b="1" dirty="0" err="1" smtClean="0"/>
              <a:t>hoá</a:t>
            </a:r>
            <a:r>
              <a:rPr lang="en-US" sz="2400" b="1" dirty="0" smtClean="0"/>
              <a:t> </a:t>
            </a:r>
            <a:r>
              <a:rPr lang="en-US" sz="2400" b="1" dirty="0" err="1" smtClean="0"/>
              <a:t>của</a:t>
            </a:r>
            <a:r>
              <a:rPr lang="en-US" sz="2400" b="1" dirty="0" smtClean="0"/>
              <a:t> insulin</a:t>
            </a:r>
          </a:p>
          <a:p>
            <a:pPr>
              <a:lnSpc>
                <a:spcPct val="150000"/>
              </a:lnSpc>
              <a:buFontTx/>
              <a:buChar char="-"/>
            </a:pPr>
            <a:r>
              <a:rPr lang="en-US" sz="2000" dirty="0" err="1" smtClean="0"/>
              <a:t>Bằng</a:t>
            </a:r>
            <a:r>
              <a:rPr lang="en-US" sz="2000" dirty="0" smtClean="0"/>
              <a:t> </a:t>
            </a:r>
            <a:r>
              <a:rPr lang="en-US" sz="2000" dirty="0" err="1" smtClean="0"/>
              <a:t>cách</a:t>
            </a:r>
            <a:r>
              <a:rPr lang="en-US" sz="2000" dirty="0" smtClean="0"/>
              <a:t> </a:t>
            </a:r>
            <a:r>
              <a:rPr lang="en-US" sz="2000" dirty="0" err="1" smtClean="0"/>
              <a:t>kích</a:t>
            </a:r>
            <a:r>
              <a:rPr lang="en-US" sz="2000" dirty="0" smtClean="0"/>
              <a:t> </a:t>
            </a:r>
            <a:r>
              <a:rPr lang="en-US" sz="2000" dirty="0" err="1" smtClean="0"/>
              <a:t>thích</a:t>
            </a:r>
            <a:r>
              <a:rPr lang="en-US" sz="2000" dirty="0" smtClean="0"/>
              <a:t> 1 </a:t>
            </a:r>
            <a:r>
              <a:rPr lang="en-US" sz="2000" dirty="0" err="1" smtClean="0"/>
              <a:t>số</a:t>
            </a:r>
            <a:r>
              <a:rPr lang="en-US" sz="2000" dirty="0" smtClean="0"/>
              <a:t> </a:t>
            </a:r>
            <a:r>
              <a:rPr lang="en-US" sz="2000" dirty="0" err="1" smtClean="0"/>
              <a:t>enzym</a:t>
            </a:r>
            <a:r>
              <a:rPr lang="en-US" sz="2000" dirty="0" smtClean="0"/>
              <a:t> </a:t>
            </a:r>
            <a:r>
              <a:rPr lang="en-US" sz="2000" dirty="0" err="1" smtClean="0"/>
              <a:t>và</a:t>
            </a:r>
            <a:r>
              <a:rPr lang="en-US" sz="2000" dirty="0" smtClean="0"/>
              <a:t> </a:t>
            </a:r>
            <a:r>
              <a:rPr lang="en-US" sz="2000" dirty="0" err="1" smtClean="0"/>
              <a:t>ức</a:t>
            </a:r>
            <a:r>
              <a:rPr lang="en-US" sz="2000" dirty="0" smtClean="0"/>
              <a:t> </a:t>
            </a:r>
            <a:r>
              <a:rPr lang="en-US" sz="2000" dirty="0" err="1" smtClean="0"/>
              <a:t>chế</a:t>
            </a:r>
            <a:r>
              <a:rPr lang="en-US" sz="2000" dirty="0" smtClean="0"/>
              <a:t> </a:t>
            </a:r>
            <a:r>
              <a:rPr lang="en-US" sz="2000" dirty="0" err="1" smtClean="0"/>
              <a:t>các</a:t>
            </a:r>
            <a:r>
              <a:rPr lang="en-US" sz="2000" dirty="0" smtClean="0"/>
              <a:t> </a:t>
            </a:r>
            <a:r>
              <a:rPr lang="en-US" sz="2000" dirty="0" err="1" smtClean="0"/>
              <a:t>enzym</a:t>
            </a:r>
            <a:r>
              <a:rPr lang="en-US" sz="2000" dirty="0" smtClean="0"/>
              <a:t> </a:t>
            </a:r>
            <a:r>
              <a:rPr lang="en-US" sz="2000" dirty="0" err="1" smtClean="0"/>
              <a:t>khác</a:t>
            </a:r>
            <a:r>
              <a:rPr lang="en-US" sz="2000" dirty="0" smtClean="0"/>
              <a:t> insulin </a:t>
            </a:r>
            <a:r>
              <a:rPr lang="en-US" sz="2000" dirty="0" err="1" smtClean="0"/>
              <a:t>có</a:t>
            </a:r>
            <a:r>
              <a:rPr lang="en-US" sz="2000" dirty="0" smtClean="0"/>
              <a:t> td </a:t>
            </a:r>
            <a:r>
              <a:rPr lang="en-US" sz="2000" dirty="0" err="1" smtClean="0"/>
              <a:t>rộng</a:t>
            </a:r>
            <a:r>
              <a:rPr lang="en-US" sz="2000" dirty="0" smtClean="0"/>
              <a:t> </a:t>
            </a:r>
            <a:r>
              <a:rPr lang="en-US" sz="2000" dirty="0" err="1" smtClean="0"/>
              <a:t>trên</a:t>
            </a:r>
            <a:r>
              <a:rPr lang="en-US" sz="2000" dirty="0" smtClean="0"/>
              <a:t> </a:t>
            </a:r>
            <a:r>
              <a:rPr lang="en-US" sz="2000" dirty="0" err="1" smtClean="0"/>
              <a:t>chuyển</a:t>
            </a:r>
            <a:r>
              <a:rPr lang="en-US" sz="2000" dirty="0" smtClean="0"/>
              <a:t> </a:t>
            </a:r>
            <a:r>
              <a:rPr lang="en-US" sz="2000" dirty="0" err="1" smtClean="0"/>
              <a:t>hoá</a:t>
            </a:r>
            <a:r>
              <a:rPr lang="en-US" sz="2000" dirty="0" smtClean="0"/>
              <a:t> ở </a:t>
            </a:r>
            <a:r>
              <a:rPr lang="en-US" sz="2000" dirty="0" err="1" smtClean="0"/>
              <a:t>hầu</a:t>
            </a:r>
            <a:r>
              <a:rPr lang="en-US" sz="2000" dirty="0" smtClean="0"/>
              <a:t> </a:t>
            </a:r>
            <a:r>
              <a:rPr lang="en-US" sz="2000" dirty="0" err="1" smtClean="0"/>
              <a:t>hết</a:t>
            </a:r>
            <a:r>
              <a:rPr lang="en-US" sz="2000" dirty="0" smtClean="0"/>
              <a:t> </a:t>
            </a:r>
            <a:r>
              <a:rPr lang="en-US" sz="2000" dirty="0" err="1" smtClean="0"/>
              <a:t>các</a:t>
            </a:r>
            <a:r>
              <a:rPr lang="en-US" sz="2000" dirty="0" smtClean="0"/>
              <a:t> </a:t>
            </a:r>
            <a:r>
              <a:rPr lang="en-US" sz="2000" dirty="0" err="1" smtClean="0"/>
              <a:t>mô</a:t>
            </a:r>
            <a:r>
              <a:rPr lang="en-US" sz="2000" dirty="0" smtClean="0"/>
              <a:t>.</a:t>
            </a:r>
          </a:p>
          <a:p>
            <a:pPr>
              <a:lnSpc>
                <a:spcPct val="150000"/>
              </a:lnSpc>
            </a:pPr>
            <a:r>
              <a:rPr lang="en-US" sz="2000" dirty="0"/>
              <a:t> </a:t>
            </a:r>
            <a:r>
              <a:rPr lang="en-US" sz="2000" b="1" dirty="0" smtClean="0"/>
              <a:t>e. </a:t>
            </a:r>
            <a:r>
              <a:rPr lang="en-US" sz="2000" b="1" dirty="0" err="1" smtClean="0"/>
              <a:t>Tác</a:t>
            </a:r>
            <a:r>
              <a:rPr lang="en-US" sz="2000" b="1" dirty="0" smtClean="0"/>
              <a:t> </a:t>
            </a:r>
            <a:r>
              <a:rPr lang="en-US" sz="2000" b="1" dirty="0" err="1" smtClean="0"/>
              <a:t>dụng</a:t>
            </a:r>
            <a:r>
              <a:rPr lang="en-US" sz="2000" b="1" dirty="0" smtClean="0"/>
              <a:t> </a:t>
            </a:r>
            <a:r>
              <a:rPr lang="en-US" sz="2000" b="1" dirty="0" err="1" smtClean="0"/>
              <a:t>của</a:t>
            </a:r>
            <a:r>
              <a:rPr lang="en-US" sz="2000" b="1" dirty="0" smtClean="0"/>
              <a:t> </a:t>
            </a:r>
            <a:r>
              <a:rPr lang="en-US" sz="2000" b="1" dirty="0" err="1" smtClean="0"/>
              <a:t>các</a:t>
            </a:r>
            <a:r>
              <a:rPr lang="en-US" sz="2000" b="1" dirty="0" smtClean="0"/>
              <a:t> </a:t>
            </a:r>
            <a:r>
              <a:rPr lang="en-US" sz="2000" b="1" dirty="0" err="1" smtClean="0"/>
              <a:t>hormon</a:t>
            </a:r>
            <a:r>
              <a:rPr lang="en-US" sz="2000" b="1" dirty="0" smtClean="0"/>
              <a:t> </a:t>
            </a:r>
            <a:r>
              <a:rPr lang="en-US" sz="2000" b="1" dirty="0" err="1" smtClean="0"/>
              <a:t>dị</a:t>
            </a:r>
            <a:r>
              <a:rPr lang="en-US" sz="2000" b="1" dirty="0" smtClean="0"/>
              <a:t> </a:t>
            </a:r>
            <a:r>
              <a:rPr lang="en-US" sz="2000" b="1" dirty="0" err="1" smtClean="0"/>
              <a:t>hoá</a:t>
            </a:r>
            <a:endParaRPr lang="en-US" sz="2000" b="1" dirty="0" smtClean="0"/>
          </a:p>
          <a:p>
            <a:pPr>
              <a:lnSpc>
                <a:spcPct val="150000"/>
              </a:lnSpc>
              <a:buFontTx/>
              <a:buChar char="-"/>
            </a:pPr>
            <a:r>
              <a:rPr lang="en-US" sz="2000" dirty="0" err="1" smtClean="0"/>
              <a:t>Khi</a:t>
            </a:r>
            <a:r>
              <a:rPr lang="en-US" sz="2000" dirty="0" smtClean="0"/>
              <a:t> </a:t>
            </a:r>
            <a:r>
              <a:rPr lang="en-US" sz="2000" dirty="0" err="1" smtClean="0"/>
              <a:t>nhiễm</a:t>
            </a:r>
            <a:r>
              <a:rPr lang="en-US" sz="2000" dirty="0" smtClean="0"/>
              <a:t> </a:t>
            </a:r>
            <a:r>
              <a:rPr lang="en-US" sz="2000" dirty="0" err="1" smtClean="0"/>
              <a:t>khuẩn</a:t>
            </a:r>
            <a:r>
              <a:rPr lang="en-US" sz="2000" dirty="0" smtClean="0"/>
              <a:t>, </a:t>
            </a:r>
            <a:r>
              <a:rPr lang="en-US" sz="2000" dirty="0" err="1" smtClean="0"/>
              <a:t>chấn</a:t>
            </a:r>
            <a:r>
              <a:rPr lang="en-US" sz="2000" dirty="0" smtClean="0"/>
              <a:t> </a:t>
            </a:r>
            <a:r>
              <a:rPr lang="en-US" sz="2000" dirty="0" err="1" smtClean="0"/>
              <a:t>thương</a:t>
            </a:r>
            <a:r>
              <a:rPr lang="en-US" sz="2000" dirty="0" smtClean="0"/>
              <a:t> </a:t>
            </a:r>
            <a:r>
              <a:rPr lang="en-US" sz="2000" dirty="0" err="1" smtClean="0"/>
              <a:t>nghiêm</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hormon</a:t>
            </a:r>
            <a:r>
              <a:rPr lang="en-US" sz="2000" dirty="0" smtClean="0"/>
              <a:t> </a:t>
            </a:r>
            <a:r>
              <a:rPr lang="en-US" sz="2000" dirty="0" err="1" smtClean="0"/>
              <a:t>dị</a:t>
            </a:r>
            <a:r>
              <a:rPr lang="en-US" sz="2000" dirty="0" smtClean="0"/>
              <a:t> </a:t>
            </a:r>
            <a:r>
              <a:rPr lang="en-US" sz="2000" dirty="0" err="1" smtClean="0"/>
              <a:t>hoá</a:t>
            </a:r>
            <a:r>
              <a:rPr lang="en-US" sz="2000" dirty="0" smtClean="0"/>
              <a:t> </a:t>
            </a:r>
            <a:r>
              <a:rPr lang="en-US" sz="2000" dirty="0" err="1" smtClean="0"/>
              <a:t>sẽ</a:t>
            </a:r>
            <a:r>
              <a:rPr lang="en-US" sz="2000" dirty="0" smtClean="0"/>
              <a:t> </a:t>
            </a:r>
            <a:r>
              <a:rPr lang="en-US" sz="2000" dirty="0" err="1" smtClean="0"/>
              <a:t>tăng</a:t>
            </a:r>
            <a:r>
              <a:rPr lang="en-US" sz="2000" dirty="0" smtClean="0"/>
              <a:t> </a:t>
            </a:r>
            <a:r>
              <a:rPr lang="en-US" sz="2000" dirty="0" err="1" smtClean="0"/>
              <a:t>đảo</a:t>
            </a:r>
            <a:r>
              <a:rPr lang="en-US" sz="2000" dirty="0" smtClean="0"/>
              <a:t> </a:t>
            </a:r>
            <a:r>
              <a:rPr lang="en-US" sz="2000" dirty="0" err="1" smtClean="0"/>
              <a:t>chiều</a:t>
            </a:r>
            <a:r>
              <a:rPr lang="en-US" sz="2000" dirty="0" smtClean="0"/>
              <a:t>.</a:t>
            </a:r>
          </a:p>
          <a:p>
            <a:pPr>
              <a:lnSpc>
                <a:spcPct val="150000"/>
              </a:lnSpc>
              <a:buFontTx/>
              <a:buChar char="-"/>
            </a:pPr>
            <a:r>
              <a:rPr lang="en-US" sz="2000" dirty="0" smtClean="0"/>
              <a:t>Glucose </a:t>
            </a:r>
            <a:r>
              <a:rPr lang="en-US" sz="2000" dirty="0" err="1" smtClean="0"/>
              <a:t>máu</a:t>
            </a:r>
            <a:r>
              <a:rPr lang="en-US" sz="2000" dirty="0" smtClean="0"/>
              <a:t> </a:t>
            </a:r>
            <a:r>
              <a:rPr lang="en-US" sz="2000" dirty="0" err="1" smtClean="0"/>
              <a:t>tăng</a:t>
            </a:r>
            <a:r>
              <a:rPr lang="en-US" sz="2000" dirty="0" smtClean="0"/>
              <a:t> </a:t>
            </a:r>
            <a:r>
              <a:rPr lang="en-US" sz="2000" dirty="0" err="1" smtClean="0"/>
              <a:t>rất</a:t>
            </a:r>
            <a:r>
              <a:rPr lang="en-US" sz="2000" dirty="0" smtClean="0"/>
              <a:t> </a:t>
            </a:r>
            <a:r>
              <a:rPr lang="en-US" sz="2000" dirty="0" err="1" smtClean="0"/>
              <a:t>nhanh</a:t>
            </a:r>
            <a:r>
              <a:rPr lang="en-US" sz="2000" dirty="0" smtClean="0"/>
              <a:t> </a:t>
            </a:r>
            <a:r>
              <a:rPr lang="en-US" sz="2000" dirty="0" err="1" smtClean="0"/>
              <a:t>để</a:t>
            </a:r>
            <a:r>
              <a:rPr lang="en-US" sz="2000" dirty="0" smtClean="0"/>
              <a:t> </a:t>
            </a:r>
            <a:r>
              <a:rPr lang="en-US" sz="2000" dirty="0" err="1" smtClean="0"/>
              <a:t>cung</a:t>
            </a:r>
            <a:r>
              <a:rPr lang="en-US" sz="2000" dirty="0" smtClean="0"/>
              <a:t> </a:t>
            </a:r>
            <a:r>
              <a:rPr lang="en-US" sz="2000" dirty="0" err="1" smtClean="0"/>
              <a:t>cấp</a:t>
            </a:r>
            <a:r>
              <a:rPr lang="en-US" sz="2000" dirty="0" smtClean="0"/>
              <a:t> </a:t>
            </a:r>
            <a:r>
              <a:rPr lang="en-US" sz="2000" dirty="0" err="1" smtClean="0"/>
              <a:t>năng</a:t>
            </a:r>
            <a:r>
              <a:rPr lang="en-US" sz="2000" dirty="0" smtClean="0"/>
              <a:t> </a:t>
            </a:r>
            <a:r>
              <a:rPr lang="en-US" sz="2000" dirty="0" err="1" smtClean="0"/>
              <a:t>lượng</a:t>
            </a:r>
            <a:r>
              <a:rPr lang="en-US" sz="2000" dirty="0" smtClean="0"/>
              <a:t> </a:t>
            </a:r>
            <a:r>
              <a:rPr lang="en-US" sz="2000" dirty="0" err="1" smtClean="0"/>
              <a:t>cho</a:t>
            </a:r>
            <a:r>
              <a:rPr lang="en-US" sz="2000" dirty="0" smtClean="0"/>
              <a:t> </a:t>
            </a:r>
            <a:r>
              <a:rPr lang="en-US" sz="2000" dirty="0" err="1" smtClean="0"/>
              <a:t>cơ</a:t>
            </a:r>
            <a:r>
              <a:rPr lang="en-US" sz="2000" dirty="0" smtClean="0"/>
              <a:t> </a:t>
            </a:r>
            <a:r>
              <a:rPr lang="en-US" sz="2000" dirty="0" err="1" smtClean="0"/>
              <a:t>và</a:t>
            </a:r>
            <a:r>
              <a:rPr lang="en-US" sz="2000" dirty="0" smtClean="0"/>
              <a:t> </a:t>
            </a:r>
            <a:r>
              <a:rPr lang="en-US" sz="2000" dirty="0" err="1" smtClean="0"/>
              <a:t>nếu</a:t>
            </a:r>
            <a:r>
              <a:rPr lang="en-US" sz="2000" dirty="0" smtClean="0"/>
              <a:t> glucose </a:t>
            </a:r>
            <a:r>
              <a:rPr lang="en-US" sz="2000" dirty="0" err="1" smtClean="0"/>
              <a:t>không</a:t>
            </a:r>
            <a:r>
              <a:rPr lang="en-US" sz="2000" dirty="0" smtClean="0"/>
              <a:t> </a:t>
            </a:r>
            <a:r>
              <a:rPr lang="en-US" sz="2000" dirty="0" err="1" smtClean="0"/>
              <a:t>đủ</a:t>
            </a:r>
            <a:r>
              <a:rPr lang="en-US" sz="2000" dirty="0" smtClean="0"/>
              <a:t> </a:t>
            </a:r>
            <a:r>
              <a:rPr lang="en-US" sz="2000" dirty="0" err="1" smtClean="0"/>
              <a:t>thì</a:t>
            </a:r>
            <a:r>
              <a:rPr lang="en-US" sz="2000" dirty="0" smtClean="0"/>
              <a:t> </a:t>
            </a:r>
            <a:r>
              <a:rPr lang="en-US" sz="2000" dirty="0" err="1" smtClean="0"/>
              <a:t>chất</a:t>
            </a:r>
            <a:r>
              <a:rPr lang="en-US" sz="2000" dirty="0" smtClean="0"/>
              <a:t> </a:t>
            </a:r>
            <a:r>
              <a:rPr lang="en-US" sz="2000" dirty="0" err="1" smtClean="0"/>
              <a:t>béo</a:t>
            </a:r>
            <a:r>
              <a:rPr lang="en-US" sz="2000" dirty="0" smtClean="0"/>
              <a:t> </a:t>
            </a:r>
            <a:r>
              <a:rPr lang="en-US" sz="2000" dirty="0" err="1" smtClean="0"/>
              <a:t>sẽ</a:t>
            </a:r>
            <a:r>
              <a:rPr lang="en-US" sz="2000" dirty="0" smtClean="0"/>
              <a:t> </a:t>
            </a:r>
            <a:r>
              <a:rPr lang="en-US" sz="2000" dirty="0" err="1" smtClean="0"/>
              <a:t>giải</a:t>
            </a:r>
            <a:r>
              <a:rPr lang="en-US" sz="2000" dirty="0" smtClean="0"/>
              <a:t> </a:t>
            </a:r>
            <a:r>
              <a:rPr lang="en-US" sz="2000" dirty="0" err="1" smtClean="0"/>
              <a:t>phóng</a:t>
            </a:r>
            <a:r>
              <a:rPr lang="en-US" sz="2000" dirty="0" smtClean="0"/>
              <a:t> </a:t>
            </a:r>
            <a:r>
              <a:rPr lang="en-US" sz="2000" dirty="0" err="1" smtClean="0"/>
              <a:t>thành</a:t>
            </a:r>
            <a:r>
              <a:rPr lang="en-US" sz="2000" dirty="0" smtClean="0"/>
              <a:t> acid </a:t>
            </a:r>
            <a:r>
              <a:rPr lang="en-US" sz="2000" dirty="0" err="1" smtClean="0"/>
              <a:t>béo</a:t>
            </a:r>
            <a:r>
              <a:rPr lang="en-US" sz="2000" dirty="0" smtClean="0"/>
              <a:t> </a:t>
            </a:r>
            <a:r>
              <a:rPr lang="en-US" sz="2000" dirty="0" err="1" smtClean="0"/>
              <a:t>tự</a:t>
            </a:r>
            <a:r>
              <a:rPr lang="en-US" sz="2000" dirty="0" smtClean="0"/>
              <a:t> do.</a:t>
            </a:r>
          </a:p>
          <a:p>
            <a:pPr>
              <a:lnSpc>
                <a:spcPct val="150000"/>
              </a:lnSpc>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32640"/>
          </a:xfrm>
          <a:prstGeom prst="rect">
            <a:avLst/>
          </a:prstGeom>
          <a:noFill/>
        </p:spPr>
        <p:txBody>
          <a:bodyPr wrap="square" rtlCol="0">
            <a:spAutoFit/>
          </a:bodyPr>
          <a:lstStyle/>
          <a:p>
            <a:pPr>
              <a:lnSpc>
                <a:spcPct val="150000"/>
              </a:lnSpc>
            </a:pPr>
            <a:r>
              <a:rPr lang="en-US" sz="2400" b="1" dirty="0" smtClean="0"/>
              <a:t>2. </a:t>
            </a:r>
            <a:r>
              <a:rPr lang="en-US" sz="2400" b="1" dirty="0" err="1" smtClean="0"/>
              <a:t>Thiếu</a:t>
            </a:r>
            <a:r>
              <a:rPr lang="en-US" sz="2400" b="1" dirty="0" smtClean="0"/>
              <a:t> </a:t>
            </a:r>
            <a:r>
              <a:rPr lang="en-US" sz="2400" b="1" dirty="0" err="1" smtClean="0"/>
              <a:t>hụt</a:t>
            </a:r>
            <a:r>
              <a:rPr lang="en-US" sz="2400" b="1" dirty="0" smtClean="0"/>
              <a:t> insulin</a:t>
            </a:r>
          </a:p>
          <a:p>
            <a:pPr marL="342900" indent="-342900">
              <a:lnSpc>
                <a:spcPct val="150000"/>
              </a:lnSpc>
              <a:buAutoNum type="alphaLcPeriod"/>
            </a:pPr>
            <a:r>
              <a:rPr lang="en-US" sz="2400" b="1" dirty="0" err="1" smtClean="0"/>
              <a:t>Thiếu</a:t>
            </a:r>
            <a:r>
              <a:rPr lang="en-US" sz="2400" b="1" dirty="0" smtClean="0"/>
              <a:t> </a:t>
            </a:r>
            <a:r>
              <a:rPr lang="en-US" sz="2400" b="1" dirty="0" err="1" smtClean="0"/>
              <a:t>hụt</a:t>
            </a:r>
            <a:r>
              <a:rPr lang="en-US" sz="2400" b="1" dirty="0" smtClean="0"/>
              <a:t> insulin 1 </a:t>
            </a:r>
            <a:r>
              <a:rPr lang="en-US" sz="2400" b="1" dirty="0" err="1" smtClean="0"/>
              <a:t>phần</a:t>
            </a:r>
            <a:r>
              <a:rPr lang="en-US" sz="2400" b="1" dirty="0" smtClean="0"/>
              <a:t> ( </a:t>
            </a:r>
            <a:r>
              <a:rPr lang="en-US" sz="2400" b="1" dirty="0" err="1" smtClean="0"/>
              <a:t>typ</a:t>
            </a:r>
            <a:r>
              <a:rPr lang="en-US" sz="2400" b="1" dirty="0" smtClean="0"/>
              <a:t> 2)</a:t>
            </a:r>
          </a:p>
          <a:p>
            <a:pPr marL="342900" indent="-342900">
              <a:lnSpc>
                <a:spcPct val="150000"/>
              </a:lnSpc>
              <a:buFontTx/>
              <a:buChar char="-"/>
            </a:pPr>
            <a:r>
              <a:rPr lang="vi-VN" sz="2000" dirty="0" smtClean="0"/>
              <a:t>Biểu hiện lâm sàng là hậu quả trực </a:t>
            </a:r>
            <a:r>
              <a:rPr lang="vi-VN" sz="2000" dirty="0" smtClean="0"/>
              <a:t>tiếp</a:t>
            </a:r>
            <a:endParaRPr lang="en-US" sz="2000" dirty="0" smtClean="0"/>
          </a:p>
          <a:p>
            <a:pPr marL="342900" indent="-342900">
              <a:lnSpc>
                <a:spcPct val="150000"/>
              </a:lnSpc>
            </a:pPr>
            <a:r>
              <a:rPr lang="vi-VN" sz="2000" dirty="0" smtClean="0"/>
              <a:t> </a:t>
            </a:r>
            <a:r>
              <a:rPr lang="vi-VN" sz="2000" dirty="0" smtClean="0"/>
              <a:t>của tăng đường huyết</a:t>
            </a:r>
            <a:r>
              <a:rPr lang="en-US" sz="2000" dirty="0" smtClean="0"/>
              <a:t>. </a:t>
            </a:r>
            <a:r>
              <a:rPr lang="vi-VN" sz="2000" dirty="0" smtClean="0"/>
              <a:t>Thiếu insulin tương </a:t>
            </a:r>
            <a:endParaRPr lang="en-US" sz="2000" dirty="0" smtClean="0"/>
          </a:p>
          <a:p>
            <a:pPr marL="342900" indent="-342900">
              <a:lnSpc>
                <a:spcPct val="150000"/>
              </a:lnSpc>
            </a:pPr>
            <a:r>
              <a:rPr lang="vi-VN" sz="2000" dirty="0" smtClean="0"/>
              <a:t>đối </a:t>
            </a:r>
            <a:r>
              <a:rPr lang="vi-VN" sz="2000" dirty="0" smtClean="0"/>
              <a:t>do insulin không phát huy được tác dụng</a:t>
            </a:r>
            <a:r>
              <a:rPr lang="vi-VN" sz="2000" dirty="0" smtClean="0"/>
              <a:t>,</a:t>
            </a:r>
            <a:endParaRPr lang="en-US" sz="2000" dirty="0" smtClean="0"/>
          </a:p>
          <a:p>
            <a:pPr marL="342900" indent="-342900">
              <a:lnSpc>
                <a:spcPct val="150000"/>
              </a:lnSpc>
            </a:pPr>
            <a:r>
              <a:rPr lang="vi-VN" sz="2000" dirty="0" smtClean="0"/>
              <a:t> </a:t>
            </a:r>
            <a:r>
              <a:rPr lang="vi-VN" sz="2000" dirty="0" smtClean="0"/>
              <a:t>glucose máu tăng nguyên nhân do rối loạn </a:t>
            </a:r>
            <a:endParaRPr lang="en-US" sz="2000" dirty="0" smtClean="0"/>
          </a:p>
          <a:p>
            <a:pPr marL="342900" indent="-342900">
              <a:lnSpc>
                <a:spcPct val="150000"/>
              </a:lnSpc>
            </a:pPr>
            <a:r>
              <a:rPr lang="vi-VN" sz="2000" dirty="0" smtClean="0"/>
              <a:t>vận </a:t>
            </a:r>
            <a:r>
              <a:rPr lang="vi-VN" sz="2000" dirty="0" smtClean="0"/>
              <a:t>chuyển và thu nạp glucose vào trong </a:t>
            </a:r>
            <a:endParaRPr lang="en-US" sz="2000" dirty="0" smtClean="0"/>
          </a:p>
          <a:p>
            <a:pPr marL="342900" indent="-342900">
              <a:lnSpc>
                <a:spcPct val="150000"/>
              </a:lnSpc>
            </a:pPr>
            <a:r>
              <a:rPr lang="vi-VN" sz="2000" dirty="0" smtClean="0"/>
              <a:t>tế </a:t>
            </a:r>
            <a:r>
              <a:rPr lang="vi-VN" sz="2000" dirty="0" smtClean="0"/>
              <a:t>bào.</a:t>
            </a:r>
            <a:r>
              <a:rPr lang="en-US" sz="2000" dirty="0" smtClean="0"/>
              <a:t> </a:t>
            </a:r>
            <a:r>
              <a:rPr lang="vi-VN" sz="2000" dirty="0" smtClean="0"/>
              <a:t>Khi glucose vượt ngưỡng </a:t>
            </a:r>
            <a:r>
              <a:rPr lang="vi-VN" sz="2000" dirty="0" smtClean="0"/>
              <a:t>thận</a:t>
            </a:r>
            <a:endParaRPr lang="en-US" sz="2000" dirty="0" smtClean="0"/>
          </a:p>
          <a:p>
            <a:pPr marL="342900" indent="-342900">
              <a:lnSpc>
                <a:spcPct val="150000"/>
              </a:lnSpc>
            </a:pPr>
            <a:r>
              <a:rPr lang="vi-VN" sz="2000" dirty="0" smtClean="0"/>
              <a:t> </a:t>
            </a:r>
            <a:r>
              <a:rPr lang="vi-VN" sz="2000" dirty="0" smtClean="0"/>
              <a:t>(&gt;180 mg/dl) xuất hiện glucose niệu</a:t>
            </a:r>
            <a:r>
              <a:rPr lang="vi-VN" sz="2000" dirty="0" smtClean="0"/>
              <a:t>,</a:t>
            </a:r>
            <a:endParaRPr lang="en-US" sz="2000" dirty="0" smtClean="0"/>
          </a:p>
          <a:p>
            <a:pPr marL="342900" indent="-342900">
              <a:lnSpc>
                <a:spcPct val="150000"/>
              </a:lnSpc>
            </a:pPr>
            <a:r>
              <a:rPr lang="vi-VN" sz="2000" dirty="0" smtClean="0"/>
              <a:t> </a:t>
            </a:r>
            <a:r>
              <a:rPr lang="vi-VN" sz="2000" dirty="0" smtClean="0"/>
              <a:t>làm tăng áp lực thẩm thấu niệu nên gây khát</a:t>
            </a:r>
            <a:r>
              <a:rPr lang="vi-VN" sz="2000" dirty="0" smtClean="0"/>
              <a:t>,</a:t>
            </a:r>
            <a:endParaRPr lang="en-US" sz="2000" dirty="0" smtClean="0"/>
          </a:p>
          <a:p>
            <a:pPr marL="342900" indent="-342900">
              <a:lnSpc>
                <a:spcPct val="150000"/>
              </a:lnSpc>
            </a:pPr>
            <a:r>
              <a:rPr lang="en-US" sz="2000" dirty="0" err="1" smtClean="0"/>
              <a:t>u</a:t>
            </a:r>
            <a:r>
              <a:rPr lang="en-US" sz="2000" dirty="0" err="1" smtClean="0"/>
              <a:t>ống</a:t>
            </a:r>
            <a:r>
              <a:rPr lang="vi-VN" sz="2000" dirty="0" smtClean="0"/>
              <a:t> nhiều</a:t>
            </a:r>
            <a:r>
              <a:rPr lang="en-US" sz="2000" dirty="0" smtClean="0"/>
              <a:t> </a:t>
            </a:r>
            <a:r>
              <a:rPr lang="en-US" sz="2000" dirty="0" err="1" smtClean="0"/>
              <a:t>nước</a:t>
            </a:r>
            <a:r>
              <a:rPr lang="vi-VN" sz="2000" dirty="0" smtClean="0"/>
              <a:t>, </a:t>
            </a:r>
            <a:r>
              <a:rPr lang="vi-VN" sz="2000" dirty="0" smtClean="0"/>
              <a:t>đái nhiều, giảm cân</a:t>
            </a:r>
            <a:r>
              <a:rPr lang="vi-VN" dirty="0" smtClean="0"/>
              <a:t>… </a:t>
            </a:r>
            <a:endParaRPr lang="en-US" dirty="0" smtClean="0"/>
          </a:p>
          <a:p>
            <a:pPr marL="342900" indent="-342900">
              <a:lnSpc>
                <a:spcPct val="150000"/>
              </a:lnSpc>
            </a:pPr>
            <a:r>
              <a:rPr lang="en-US" sz="2400" b="1" dirty="0" smtClean="0"/>
              <a:t>b. </a:t>
            </a:r>
            <a:r>
              <a:rPr lang="vi-VN" sz="2400" b="1" dirty="0" smtClean="0"/>
              <a:t>Thiếu hụt toàn bộ (typ 1) </a:t>
            </a:r>
            <a:endParaRPr lang="en-US" sz="2400" b="1" dirty="0" smtClean="0"/>
          </a:p>
          <a:p>
            <a:pPr marL="342900" indent="-342900">
              <a:lnSpc>
                <a:spcPct val="150000"/>
              </a:lnSpc>
              <a:buFontTx/>
              <a:buChar char="-"/>
            </a:pPr>
            <a:r>
              <a:rPr lang="vi-VN" sz="2000" dirty="0" smtClean="0"/>
              <a:t>Biểu </a:t>
            </a:r>
            <a:r>
              <a:rPr lang="vi-VN" sz="2000" dirty="0" smtClean="0"/>
              <a:t>hiện lâm sàng chủ yếu là các </a:t>
            </a:r>
            <a:r>
              <a:rPr lang="vi-VN" sz="2000" dirty="0" smtClean="0"/>
              <a:t>rối</a:t>
            </a:r>
            <a:endParaRPr lang="en-US" sz="2000" dirty="0" smtClean="0"/>
          </a:p>
          <a:p>
            <a:pPr marL="342900" indent="-342900">
              <a:lnSpc>
                <a:spcPct val="150000"/>
              </a:lnSpc>
            </a:pPr>
            <a:r>
              <a:rPr lang="vi-VN" sz="2000" dirty="0" smtClean="0"/>
              <a:t> </a:t>
            </a:r>
            <a:r>
              <a:rPr lang="vi-VN" sz="2000" dirty="0" smtClean="0"/>
              <a:t>loạn về chuyển hóa trong tế bào</a:t>
            </a:r>
            <a:endParaRPr lang="en-US" sz="2000" dirty="0"/>
          </a:p>
        </p:txBody>
      </p:sp>
      <p:pic>
        <p:nvPicPr>
          <p:cNvPr id="4" name="Picture 3" descr="THIEU HUT INSULIN.jpg"/>
          <p:cNvPicPr>
            <a:picLocks noChangeAspect="1"/>
          </p:cNvPicPr>
          <p:nvPr/>
        </p:nvPicPr>
        <p:blipFill>
          <a:blip r:embed="rId2"/>
          <a:stretch>
            <a:fillRect/>
          </a:stretch>
        </p:blipFill>
        <p:spPr>
          <a:xfrm>
            <a:off x="5250180" y="0"/>
            <a:ext cx="389382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924973"/>
          </a:xfrm>
          <a:prstGeom prst="rect">
            <a:avLst/>
          </a:prstGeom>
          <a:noFill/>
        </p:spPr>
        <p:txBody>
          <a:bodyPr wrap="square" rtlCol="0">
            <a:spAutoFit/>
          </a:bodyPr>
          <a:lstStyle/>
          <a:p>
            <a:pPr>
              <a:lnSpc>
                <a:spcPct val="150000"/>
              </a:lnSpc>
            </a:pPr>
            <a:r>
              <a:rPr lang="en-US" sz="2400" b="1" dirty="0" smtClean="0"/>
              <a:t>II. </a:t>
            </a:r>
            <a:r>
              <a:rPr lang="en-US" sz="2400" b="1" dirty="0" err="1" smtClean="0"/>
              <a:t>Định</a:t>
            </a:r>
            <a:r>
              <a:rPr lang="en-US" sz="2400" b="1" dirty="0" smtClean="0"/>
              <a:t> </a:t>
            </a:r>
            <a:r>
              <a:rPr lang="en-US" sz="2400" b="1" dirty="0" err="1" smtClean="0"/>
              <a:t>nghĩa</a:t>
            </a:r>
            <a:r>
              <a:rPr lang="en-US" sz="2400" b="1" dirty="0" smtClean="0"/>
              <a:t>, </a:t>
            </a:r>
            <a:r>
              <a:rPr lang="en-US" sz="2400" b="1" dirty="0" err="1" smtClean="0"/>
              <a:t>phân</a:t>
            </a:r>
            <a:r>
              <a:rPr lang="en-US" sz="2400" b="1" dirty="0" smtClean="0"/>
              <a:t> </a:t>
            </a:r>
            <a:r>
              <a:rPr lang="en-US" sz="2400" b="1" dirty="0" err="1" smtClean="0"/>
              <a:t>loại</a:t>
            </a:r>
            <a:r>
              <a:rPr lang="en-US" sz="2400" b="1" dirty="0" smtClean="0"/>
              <a:t>, </a:t>
            </a:r>
            <a:r>
              <a:rPr lang="en-US" sz="2400" b="1" dirty="0" err="1" smtClean="0"/>
              <a:t>nguyên</a:t>
            </a:r>
            <a:r>
              <a:rPr lang="en-US" sz="2400" b="1" dirty="0" smtClean="0"/>
              <a:t> </a:t>
            </a:r>
            <a:r>
              <a:rPr lang="en-US" sz="2400" b="1" dirty="0" err="1" smtClean="0"/>
              <a:t>nhân</a:t>
            </a:r>
            <a:r>
              <a:rPr lang="en-US" sz="2400" b="1" dirty="0" smtClean="0"/>
              <a:t> </a:t>
            </a:r>
            <a:r>
              <a:rPr lang="en-US" sz="2400" b="1" dirty="0" err="1" smtClean="0"/>
              <a:t>và</a:t>
            </a:r>
            <a:r>
              <a:rPr lang="en-US" sz="2400" b="1" dirty="0" smtClean="0"/>
              <a:t> </a:t>
            </a:r>
            <a:r>
              <a:rPr lang="en-US" sz="2400" b="1" dirty="0" err="1" smtClean="0"/>
              <a:t>cơ</a:t>
            </a:r>
            <a:r>
              <a:rPr lang="en-US" sz="2400" b="1" dirty="0" smtClean="0"/>
              <a:t> </a:t>
            </a:r>
            <a:r>
              <a:rPr lang="en-US" sz="2400" b="1" dirty="0" err="1" smtClean="0"/>
              <a:t>chế</a:t>
            </a:r>
            <a:r>
              <a:rPr lang="en-US" sz="2400" b="1" dirty="0" smtClean="0"/>
              <a:t> </a:t>
            </a:r>
            <a:r>
              <a:rPr lang="en-US" sz="2400" b="1" dirty="0" err="1" smtClean="0"/>
              <a:t>bệnh</a:t>
            </a:r>
            <a:r>
              <a:rPr lang="en-US" sz="2400" b="1" dirty="0" smtClean="0"/>
              <a:t> </a:t>
            </a:r>
            <a:r>
              <a:rPr lang="en-US" sz="2400" b="1" dirty="0" err="1" smtClean="0"/>
              <a:t>sinh</a:t>
            </a:r>
            <a:endParaRPr lang="en-US" sz="2400" b="1" dirty="0" smtClean="0"/>
          </a:p>
          <a:p>
            <a:pPr marL="457200" indent="-457200">
              <a:lnSpc>
                <a:spcPct val="150000"/>
              </a:lnSpc>
              <a:buAutoNum type="arabicPeriod"/>
            </a:pPr>
            <a:r>
              <a:rPr lang="en-US" sz="2400" b="1" dirty="0" err="1" smtClean="0"/>
              <a:t>Định</a:t>
            </a:r>
            <a:r>
              <a:rPr lang="en-US" sz="2400" b="1" dirty="0" smtClean="0"/>
              <a:t> </a:t>
            </a:r>
            <a:r>
              <a:rPr lang="en-US" sz="2400" b="1" dirty="0" err="1" smtClean="0"/>
              <a:t>nghĩa</a:t>
            </a:r>
            <a:endParaRPr lang="en-US" sz="2400" b="1" dirty="0" smtClean="0"/>
          </a:p>
          <a:p>
            <a:pPr marL="457200" indent="-457200">
              <a:lnSpc>
                <a:spcPct val="150000"/>
              </a:lnSpc>
              <a:buFontTx/>
              <a:buChar char="-"/>
            </a:pPr>
            <a:r>
              <a:rPr lang="en-US" sz="2000" dirty="0" smtClean="0"/>
              <a:t>ĐTĐ </a:t>
            </a:r>
            <a:r>
              <a:rPr lang="en-US" sz="2000" dirty="0" err="1" smtClean="0"/>
              <a:t>là</a:t>
            </a:r>
            <a:r>
              <a:rPr lang="en-US" sz="2000" dirty="0" smtClean="0"/>
              <a:t> </a:t>
            </a:r>
            <a:r>
              <a:rPr lang="en-US" sz="2000" dirty="0" err="1" smtClean="0"/>
              <a:t>nhóm</a:t>
            </a:r>
            <a:r>
              <a:rPr lang="en-US" sz="2000" dirty="0" smtClean="0"/>
              <a:t> </a:t>
            </a:r>
            <a:r>
              <a:rPr lang="en-US" sz="2000" dirty="0" err="1" smtClean="0"/>
              <a:t>bệnh</a:t>
            </a:r>
            <a:r>
              <a:rPr lang="en-US" sz="2000" dirty="0" smtClean="0"/>
              <a:t> </a:t>
            </a:r>
            <a:r>
              <a:rPr lang="en-US" sz="2000" dirty="0" err="1" smtClean="0"/>
              <a:t>chuyển</a:t>
            </a:r>
            <a:r>
              <a:rPr lang="en-US" sz="2000" dirty="0" smtClean="0"/>
              <a:t> </a:t>
            </a:r>
            <a:r>
              <a:rPr lang="en-US" sz="2000" dirty="0" err="1" smtClean="0"/>
              <a:t>hoá</a:t>
            </a:r>
            <a:r>
              <a:rPr lang="en-US" sz="2000" dirty="0" smtClean="0"/>
              <a:t>, </a:t>
            </a:r>
            <a:r>
              <a:rPr lang="en-US" sz="2000" dirty="0" err="1" smtClean="0"/>
              <a:t>tăng</a:t>
            </a:r>
            <a:r>
              <a:rPr lang="en-US" sz="2000" dirty="0" smtClean="0"/>
              <a:t> glucose </a:t>
            </a:r>
            <a:r>
              <a:rPr lang="en-US" sz="2000" dirty="0" err="1" smtClean="0"/>
              <a:t>huyết</a:t>
            </a:r>
            <a:r>
              <a:rPr lang="en-US" sz="2000" dirty="0" smtClean="0"/>
              <a:t> ( </a:t>
            </a:r>
            <a:r>
              <a:rPr lang="en-US" sz="2000" dirty="0" err="1" smtClean="0"/>
              <a:t>mạn</a:t>
            </a:r>
            <a:r>
              <a:rPr lang="en-US" sz="2000" dirty="0" smtClean="0"/>
              <a:t> </a:t>
            </a:r>
            <a:r>
              <a:rPr lang="en-US" sz="2000" dirty="0" err="1" smtClean="0"/>
              <a:t>tính</a:t>
            </a:r>
            <a:r>
              <a:rPr lang="en-US" sz="2000" dirty="0" smtClean="0"/>
              <a:t>), insulin </a:t>
            </a:r>
            <a:r>
              <a:rPr lang="en-US" sz="2000" dirty="0" err="1" smtClean="0"/>
              <a:t>khiếm</a:t>
            </a:r>
            <a:r>
              <a:rPr lang="en-US" sz="2000" dirty="0" smtClean="0"/>
              <a:t> </a:t>
            </a:r>
            <a:r>
              <a:rPr lang="en-US" sz="2000" dirty="0" err="1" smtClean="0"/>
              <a:t>khuyết</a:t>
            </a:r>
            <a:r>
              <a:rPr lang="en-US" sz="2000" dirty="0" smtClean="0"/>
              <a:t> </a:t>
            </a:r>
            <a:r>
              <a:rPr lang="en-US" sz="2000" dirty="0" err="1" smtClean="0"/>
              <a:t>hoặc</a:t>
            </a:r>
            <a:r>
              <a:rPr lang="en-US" sz="2000" dirty="0" smtClean="0"/>
              <a:t> </a:t>
            </a:r>
            <a:r>
              <a:rPr lang="en-US" sz="2000" dirty="0" err="1" smtClean="0"/>
              <a:t>giảm</a:t>
            </a:r>
            <a:r>
              <a:rPr lang="en-US" sz="2000" dirty="0" smtClean="0"/>
              <a:t> </a:t>
            </a:r>
            <a:r>
              <a:rPr lang="en-US" sz="2000" dirty="0" err="1" smtClean="0"/>
              <a:t>tác</a:t>
            </a:r>
            <a:r>
              <a:rPr lang="en-US" sz="2000" dirty="0" smtClean="0"/>
              <a:t> </a:t>
            </a:r>
            <a:r>
              <a:rPr lang="en-US" sz="2000" dirty="0" err="1" smtClean="0"/>
              <a:t>động</a:t>
            </a:r>
            <a:r>
              <a:rPr lang="en-US" sz="2000" dirty="0"/>
              <a:t> </a:t>
            </a:r>
            <a:r>
              <a:rPr lang="en-US" sz="2000" dirty="0" err="1" smtClean="0"/>
              <a:t>dẫn</a:t>
            </a:r>
            <a:r>
              <a:rPr lang="en-US" sz="2000" dirty="0" smtClean="0"/>
              <a:t> </a:t>
            </a:r>
            <a:r>
              <a:rPr lang="en-US" sz="2000" dirty="0" err="1" smtClean="0"/>
              <a:t>đến</a:t>
            </a:r>
            <a:r>
              <a:rPr lang="en-US" sz="2000" dirty="0" smtClean="0"/>
              <a:t> </a:t>
            </a:r>
            <a:r>
              <a:rPr lang="en-US" sz="2000" dirty="0" err="1" smtClean="0"/>
              <a:t>thiếu</a:t>
            </a:r>
            <a:r>
              <a:rPr lang="en-US" sz="2000" dirty="0" smtClean="0"/>
              <a:t> </a:t>
            </a:r>
            <a:r>
              <a:rPr lang="en-US" sz="2000" dirty="0" err="1" smtClean="0"/>
              <a:t>hụt</a:t>
            </a:r>
            <a:r>
              <a:rPr lang="en-US" sz="2000" dirty="0" smtClean="0"/>
              <a:t> insulin, </a:t>
            </a:r>
            <a:r>
              <a:rPr lang="en-US" sz="2000" dirty="0" err="1" smtClean="0"/>
              <a:t>đề</a:t>
            </a:r>
            <a:r>
              <a:rPr lang="en-US" sz="2000" dirty="0" smtClean="0"/>
              <a:t> </a:t>
            </a:r>
            <a:r>
              <a:rPr lang="en-US" sz="2000" dirty="0" err="1" smtClean="0"/>
              <a:t>kháng</a:t>
            </a:r>
            <a:r>
              <a:rPr lang="en-US" sz="2000" dirty="0" smtClean="0"/>
              <a:t> insulin</a:t>
            </a:r>
          </a:p>
          <a:p>
            <a:pPr marL="457200" indent="-457200">
              <a:lnSpc>
                <a:spcPct val="150000"/>
              </a:lnSpc>
            </a:pPr>
            <a:r>
              <a:rPr lang="en-US" sz="2400" b="1" dirty="0" smtClean="0"/>
              <a:t>2. </a:t>
            </a:r>
            <a:r>
              <a:rPr lang="en-US" sz="2400" b="1" dirty="0" err="1" smtClean="0"/>
              <a:t>Phân</a:t>
            </a:r>
            <a:r>
              <a:rPr lang="en-US" sz="2400" b="1" dirty="0" smtClean="0"/>
              <a:t> </a:t>
            </a:r>
            <a:r>
              <a:rPr lang="en-US" sz="2400" b="1" dirty="0" err="1" smtClean="0"/>
              <a:t>loại</a:t>
            </a:r>
            <a:r>
              <a:rPr lang="en-US" sz="2400" b="1" dirty="0" smtClean="0"/>
              <a:t> ĐTĐ</a:t>
            </a:r>
          </a:p>
          <a:p>
            <a:pPr marL="457200" indent="-457200">
              <a:lnSpc>
                <a:spcPct val="150000"/>
              </a:lnSpc>
              <a:buFontTx/>
              <a:buChar char="-"/>
            </a:pPr>
            <a:r>
              <a:rPr lang="en-US" sz="2000" dirty="0" smtClean="0"/>
              <a:t>ĐTĐ </a:t>
            </a:r>
            <a:r>
              <a:rPr lang="en-US" sz="2000" dirty="0" err="1" smtClean="0"/>
              <a:t>typ</a:t>
            </a:r>
            <a:r>
              <a:rPr lang="en-US" sz="2000" dirty="0" smtClean="0"/>
              <a:t> 1: </a:t>
            </a:r>
            <a:r>
              <a:rPr lang="en-US" sz="2000" dirty="0" err="1" smtClean="0"/>
              <a:t>lệ</a:t>
            </a:r>
            <a:r>
              <a:rPr lang="en-US" sz="2000" dirty="0" smtClean="0"/>
              <a:t> </a:t>
            </a:r>
            <a:r>
              <a:rPr lang="en-US" sz="2000" dirty="0" err="1" smtClean="0"/>
              <a:t>thuộc</a:t>
            </a:r>
            <a:r>
              <a:rPr lang="en-US" sz="2000" dirty="0" smtClean="0"/>
              <a:t> insulin </a:t>
            </a:r>
            <a:r>
              <a:rPr lang="en-US" sz="2000" dirty="0" err="1" smtClean="0"/>
              <a:t>hoàn</a:t>
            </a:r>
            <a:r>
              <a:rPr lang="en-US" sz="2000" dirty="0" smtClean="0"/>
              <a:t> </a:t>
            </a:r>
            <a:r>
              <a:rPr lang="en-US" sz="2000" dirty="0" err="1" smtClean="0"/>
              <a:t>toàn</a:t>
            </a:r>
            <a:endParaRPr lang="en-US" sz="2000" dirty="0" smtClean="0"/>
          </a:p>
          <a:p>
            <a:pPr marL="457200" indent="-457200">
              <a:lnSpc>
                <a:spcPct val="150000"/>
              </a:lnSpc>
              <a:buFontTx/>
              <a:buChar char="-"/>
            </a:pPr>
            <a:r>
              <a:rPr lang="en-US" sz="2000" dirty="0" smtClean="0"/>
              <a:t>ĐTĐ </a:t>
            </a:r>
            <a:r>
              <a:rPr lang="en-US" sz="2000" dirty="0" err="1" smtClean="0"/>
              <a:t>typ</a:t>
            </a:r>
            <a:r>
              <a:rPr lang="en-US" sz="2000" dirty="0" smtClean="0"/>
              <a:t> 2: </a:t>
            </a:r>
            <a:r>
              <a:rPr lang="en-US" sz="2000" dirty="0" err="1" smtClean="0"/>
              <a:t>đề</a:t>
            </a:r>
            <a:r>
              <a:rPr lang="en-US" sz="2000" dirty="0" smtClean="0"/>
              <a:t> </a:t>
            </a:r>
            <a:r>
              <a:rPr lang="en-US" sz="2000" dirty="0" err="1" smtClean="0"/>
              <a:t>kháng</a:t>
            </a:r>
            <a:r>
              <a:rPr lang="en-US" sz="2000" dirty="0" smtClean="0"/>
              <a:t> insulin/ </a:t>
            </a:r>
            <a:r>
              <a:rPr lang="en-US" sz="2000" dirty="0" err="1" smtClean="0"/>
              <a:t>giảm</a:t>
            </a:r>
            <a:r>
              <a:rPr lang="en-US" sz="2000" dirty="0" smtClean="0"/>
              <a:t> </a:t>
            </a:r>
            <a:r>
              <a:rPr lang="en-US" sz="2000" dirty="0" err="1" smtClean="0"/>
              <a:t>tiết</a:t>
            </a:r>
            <a:r>
              <a:rPr lang="en-US" sz="2000" dirty="0" smtClean="0"/>
              <a:t> insulin</a:t>
            </a:r>
          </a:p>
          <a:p>
            <a:pPr marL="457200" indent="-457200">
              <a:lnSpc>
                <a:spcPct val="150000"/>
              </a:lnSpc>
              <a:buFontTx/>
              <a:buChar char="-"/>
            </a:pPr>
            <a:r>
              <a:rPr lang="en-US" sz="2000" dirty="0" smtClean="0"/>
              <a:t>ĐTĐ </a:t>
            </a:r>
            <a:r>
              <a:rPr lang="en-US" sz="2000" dirty="0" err="1" smtClean="0"/>
              <a:t>thai</a:t>
            </a:r>
            <a:r>
              <a:rPr lang="en-US" sz="2000" dirty="0" smtClean="0"/>
              <a:t> </a:t>
            </a:r>
            <a:r>
              <a:rPr lang="en-US" sz="2000" dirty="0" err="1" smtClean="0"/>
              <a:t>kỳ</a:t>
            </a:r>
            <a:r>
              <a:rPr lang="en-US" sz="2000" dirty="0" smtClean="0"/>
              <a:t>: </a:t>
            </a:r>
            <a:r>
              <a:rPr lang="en-US" sz="2000" dirty="0" err="1" smtClean="0"/>
              <a:t>không</a:t>
            </a:r>
            <a:r>
              <a:rPr lang="en-US" sz="2000" dirty="0" smtClean="0"/>
              <a:t> dung </a:t>
            </a:r>
            <a:r>
              <a:rPr lang="en-US" sz="2000" dirty="0" err="1" smtClean="0"/>
              <a:t>nạp</a:t>
            </a:r>
            <a:r>
              <a:rPr lang="en-US" sz="2000" dirty="0" smtClean="0"/>
              <a:t> glucose/ </a:t>
            </a:r>
            <a:r>
              <a:rPr lang="en-US" sz="2000" dirty="0" err="1" smtClean="0"/>
              <a:t>typ</a:t>
            </a:r>
            <a:r>
              <a:rPr lang="en-US" sz="2000" dirty="0" smtClean="0"/>
              <a:t> 2</a:t>
            </a:r>
          </a:p>
          <a:p>
            <a:pPr marL="457200" indent="-457200">
              <a:lnSpc>
                <a:spcPct val="150000"/>
              </a:lnSpc>
              <a:buFontTx/>
              <a:buChar char="-"/>
            </a:pPr>
            <a:r>
              <a:rPr lang="en-US" sz="2000" dirty="0" smtClean="0"/>
              <a:t>ĐTĐ </a:t>
            </a:r>
            <a:r>
              <a:rPr lang="en-US" sz="2000" dirty="0" err="1" smtClean="0"/>
              <a:t>thứ</a:t>
            </a:r>
            <a:r>
              <a:rPr lang="en-US" sz="2000" dirty="0" smtClean="0"/>
              <a:t> </a:t>
            </a:r>
            <a:r>
              <a:rPr lang="en-US" sz="2000" dirty="0" err="1" smtClean="0"/>
              <a:t>phát</a:t>
            </a:r>
            <a:r>
              <a:rPr lang="en-US" sz="2000" dirty="0" smtClean="0"/>
              <a:t>: </a:t>
            </a:r>
            <a:r>
              <a:rPr lang="en-US" sz="2000" dirty="0" err="1" smtClean="0"/>
              <a:t>khiếm</a:t>
            </a:r>
            <a:r>
              <a:rPr lang="en-US" sz="2000" dirty="0" smtClean="0"/>
              <a:t> </a:t>
            </a:r>
            <a:r>
              <a:rPr lang="en-US" sz="2000" dirty="0" err="1" smtClean="0"/>
              <a:t>khuyết</a:t>
            </a:r>
            <a:r>
              <a:rPr lang="en-US" sz="2000" dirty="0" smtClean="0"/>
              <a:t> </a:t>
            </a:r>
            <a:r>
              <a:rPr lang="en-US" sz="2000" dirty="0" err="1" smtClean="0"/>
              <a:t>di</a:t>
            </a:r>
            <a:r>
              <a:rPr lang="en-US" sz="2000" dirty="0" smtClean="0"/>
              <a:t> </a:t>
            </a:r>
            <a:r>
              <a:rPr lang="en-US" sz="2000" dirty="0" err="1" smtClean="0"/>
              <a:t>truyền</a:t>
            </a:r>
            <a:r>
              <a:rPr lang="en-US" sz="2000" dirty="0" smtClean="0"/>
              <a:t>, </a:t>
            </a:r>
            <a:r>
              <a:rPr lang="en-US" sz="2000" dirty="0" err="1" smtClean="0"/>
              <a:t>giảm</a:t>
            </a:r>
            <a:r>
              <a:rPr lang="en-US" sz="2000" dirty="0" smtClean="0"/>
              <a:t> </a:t>
            </a:r>
            <a:r>
              <a:rPr lang="en-US" sz="2000" dirty="0" err="1" smtClean="0"/>
              <a:t>tiết</a:t>
            </a:r>
            <a:r>
              <a:rPr lang="en-US" sz="2000" dirty="0" smtClean="0"/>
              <a:t> insulin, </a:t>
            </a:r>
            <a:r>
              <a:rPr lang="en-US" sz="2000" dirty="0" err="1" smtClean="0"/>
              <a:t>giảm</a:t>
            </a:r>
            <a:r>
              <a:rPr lang="en-US" sz="2000" dirty="0" smtClean="0"/>
              <a:t> </a:t>
            </a:r>
            <a:r>
              <a:rPr lang="en-US" sz="2000" dirty="0" err="1" smtClean="0"/>
              <a:t>tác</a:t>
            </a:r>
            <a:r>
              <a:rPr lang="en-US" sz="2000" dirty="0" smtClean="0"/>
              <a:t> </a:t>
            </a:r>
            <a:r>
              <a:rPr lang="en-US" sz="2000" dirty="0" err="1" smtClean="0"/>
              <a:t>động</a:t>
            </a:r>
            <a:r>
              <a:rPr lang="en-US" sz="2000" dirty="0" smtClean="0"/>
              <a:t> </a:t>
            </a:r>
            <a:r>
              <a:rPr lang="en-US" sz="2000" dirty="0" err="1" smtClean="0"/>
              <a:t>của</a:t>
            </a:r>
            <a:r>
              <a:rPr lang="en-US" sz="2000" dirty="0" smtClean="0"/>
              <a:t> insulin.</a:t>
            </a:r>
          </a:p>
          <a:p>
            <a:pPr marL="457200" indent="-457200">
              <a:lnSpc>
                <a:spcPct val="150000"/>
              </a:lnSpc>
            </a:pPr>
            <a:r>
              <a:rPr lang="en-US" sz="2400" b="1" dirty="0" smtClean="0"/>
              <a:t>3. </a:t>
            </a:r>
            <a:r>
              <a:rPr lang="en-US" sz="2400" b="1" dirty="0" err="1" smtClean="0"/>
              <a:t>Nguyên</a:t>
            </a:r>
            <a:r>
              <a:rPr lang="en-US" sz="2400" b="1" dirty="0" smtClean="0"/>
              <a:t> </a:t>
            </a:r>
            <a:r>
              <a:rPr lang="en-US" sz="2400" b="1" dirty="0" err="1" smtClean="0"/>
              <a:t>nhân</a:t>
            </a:r>
            <a:endParaRPr lang="en-US" sz="2400" b="1" dirty="0" smtClean="0"/>
          </a:p>
          <a:p>
            <a:pPr marL="457200" indent="-457200">
              <a:lnSpc>
                <a:spcPct val="150000"/>
              </a:lnSpc>
            </a:pPr>
            <a:r>
              <a:rPr lang="en-US" sz="2000" dirty="0" smtClean="0"/>
              <a:t>- ĐTĐ </a:t>
            </a:r>
            <a:r>
              <a:rPr lang="en-US" sz="2000" dirty="0" err="1" smtClean="0"/>
              <a:t>typ</a:t>
            </a:r>
            <a:r>
              <a:rPr lang="en-US" sz="2000" dirty="0" smtClean="0"/>
              <a:t> 1: do </a:t>
            </a:r>
            <a:r>
              <a:rPr lang="en-US" sz="2000" dirty="0" err="1" smtClean="0"/>
              <a:t>tb</a:t>
            </a:r>
            <a:r>
              <a:rPr lang="en-US" sz="2000" dirty="0" smtClean="0"/>
              <a:t> beta </a:t>
            </a:r>
            <a:r>
              <a:rPr lang="en-US" sz="2000" dirty="0" err="1" smtClean="0"/>
              <a:t>của</a:t>
            </a:r>
            <a:r>
              <a:rPr lang="en-US" sz="2000" dirty="0" smtClean="0"/>
              <a:t> </a:t>
            </a:r>
            <a:r>
              <a:rPr lang="en-US" sz="2000" dirty="0" err="1" smtClean="0"/>
              <a:t>tiểu</a:t>
            </a:r>
            <a:r>
              <a:rPr lang="en-US" sz="2000" dirty="0" smtClean="0"/>
              <a:t> </a:t>
            </a:r>
            <a:r>
              <a:rPr lang="en-US" sz="2000" dirty="0" err="1" smtClean="0"/>
              <a:t>đảo</a:t>
            </a:r>
            <a:r>
              <a:rPr lang="en-US" sz="2000" dirty="0" smtClean="0"/>
              <a:t> </a:t>
            </a:r>
            <a:r>
              <a:rPr lang="en-US" sz="2000" dirty="0" err="1" smtClean="0"/>
              <a:t>bị</a:t>
            </a:r>
            <a:r>
              <a:rPr lang="en-US" sz="2000" dirty="0" smtClean="0"/>
              <a:t> </a:t>
            </a:r>
            <a:r>
              <a:rPr lang="en-US" sz="2000" dirty="0" err="1" smtClean="0"/>
              <a:t>tổn</a:t>
            </a:r>
            <a:r>
              <a:rPr lang="en-US" sz="2000" dirty="0" smtClean="0"/>
              <a:t> </a:t>
            </a:r>
            <a:r>
              <a:rPr lang="en-US" sz="2000" dirty="0" err="1" smtClean="0"/>
              <a:t>thương</a:t>
            </a:r>
            <a:r>
              <a:rPr lang="en-US" sz="2000" dirty="0" smtClean="0"/>
              <a:t> (</a:t>
            </a:r>
            <a:r>
              <a:rPr lang="en-US" sz="2000" dirty="0" err="1" smtClean="0"/>
              <a:t>yếu</a:t>
            </a:r>
            <a:r>
              <a:rPr lang="en-US" sz="2000" dirty="0" smtClean="0"/>
              <a:t> </a:t>
            </a:r>
            <a:r>
              <a:rPr lang="en-US" sz="2000" dirty="0" err="1" smtClean="0"/>
              <a:t>tố</a:t>
            </a:r>
            <a:r>
              <a:rPr lang="en-US" sz="2000" dirty="0" smtClean="0"/>
              <a:t> </a:t>
            </a:r>
            <a:r>
              <a:rPr lang="en-US" sz="2000" dirty="0" err="1" smtClean="0"/>
              <a:t>di</a:t>
            </a:r>
            <a:r>
              <a:rPr lang="en-US" sz="2000" dirty="0" smtClean="0"/>
              <a:t> </a:t>
            </a:r>
            <a:r>
              <a:rPr lang="en-US" sz="2000" dirty="0" err="1" smtClean="0"/>
              <a:t>truyền</a:t>
            </a:r>
            <a:r>
              <a:rPr lang="en-US" sz="2000" dirty="0" smtClean="0"/>
              <a:t>, </a:t>
            </a:r>
            <a:r>
              <a:rPr lang="en-US" sz="2000" dirty="0" err="1" smtClean="0"/>
              <a:t>mt</a:t>
            </a:r>
            <a:r>
              <a:rPr lang="en-US" sz="2000" dirty="0" smtClean="0"/>
              <a:t>, </a:t>
            </a:r>
            <a:r>
              <a:rPr lang="en-US" sz="2000" dirty="0" err="1" smtClean="0"/>
              <a:t>cơ</a:t>
            </a:r>
            <a:r>
              <a:rPr lang="en-US" sz="2000" dirty="0" smtClean="0"/>
              <a:t> </a:t>
            </a:r>
            <a:r>
              <a:rPr lang="en-US" sz="2000" dirty="0" err="1" smtClean="0"/>
              <a:t>chế</a:t>
            </a:r>
            <a:r>
              <a:rPr lang="en-US" sz="2000" dirty="0" smtClean="0"/>
              <a:t> </a:t>
            </a:r>
            <a:r>
              <a:rPr lang="en-US" sz="2000" dirty="0" err="1" smtClean="0"/>
              <a:t>tự</a:t>
            </a:r>
            <a:r>
              <a:rPr lang="en-US" sz="2000" dirty="0" smtClean="0"/>
              <a:t> MD)</a:t>
            </a:r>
          </a:p>
          <a:p>
            <a:pPr marL="457200" indent="-457200">
              <a:lnSpc>
                <a:spcPct val="150000"/>
              </a:lnSpc>
            </a:pPr>
            <a:r>
              <a:rPr lang="en-US" sz="2000" dirty="0" smtClean="0"/>
              <a:t>- ĐTĐ </a:t>
            </a:r>
            <a:r>
              <a:rPr lang="en-US" sz="2000" dirty="0" err="1" smtClean="0"/>
              <a:t>typ</a:t>
            </a:r>
            <a:r>
              <a:rPr lang="en-US" sz="2000" dirty="0" smtClean="0"/>
              <a:t> 2: do </a:t>
            </a:r>
            <a:r>
              <a:rPr lang="en-US" sz="2000" dirty="0" err="1" smtClean="0"/>
              <a:t>ăn</a:t>
            </a:r>
            <a:r>
              <a:rPr lang="en-US" sz="2000" dirty="0" smtClean="0"/>
              <a:t> </a:t>
            </a:r>
            <a:r>
              <a:rPr lang="en-US" sz="2000" dirty="0" err="1" smtClean="0"/>
              <a:t>quá</a:t>
            </a:r>
            <a:r>
              <a:rPr lang="en-US" sz="2000" dirty="0" smtClean="0"/>
              <a:t> </a:t>
            </a:r>
            <a:r>
              <a:rPr lang="en-US" sz="2000" dirty="0" err="1" smtClean="0"/>
              <a:t>nhiều</a:t>
            </a:r>
            <a:r>
              <a:rPr lang="en-US" sz="2000" dirty="0" smtClean="0"/>
              <a:t> </a:t>
            </a:r>
            <a:r>
              <a:rPr lang="en-US" sz="2000" dirty="0" err="1" smtClean="0"/>
              <a:t>chất</a:t>
            </a:r>
            <a:r>
              <a:rPr lang="en-US" sz="2000" dirty="0" smtClean="0"/>
              <a:t> </a:t>
            </a:r>
            <a:r>
              <a:rPr lang="en-US" sz="2000" dirty="0" err="1" smtClean="0"/>
              <a:t>béo</a:t>
            </a:r>
            <a:r>
              <a:rPr lang="en-US" sz="2000" dirty="0" smtClean="0"/>
              <a:t>, </a:t>
            </a:r>
            <a:r>
              <a:rPr lang="en-US" sz="2000" dirty="0" err="1" smtClean="0"/>
              <a:t>chất</a:t>
            </a:r>
            <a:r>
              <a:rPr lang="en-US" sz="2000" dirty="0" smtClean="0"/>
              <a:t> </a:t>
            </a:r>
            <a:r>
              <a:rPr lang="en-US" sz="2000" dirty="0" err="1" smtClean="0"/>
              <a:t>đường</a:t>
            </a:r>
            <a:r>
              <a:rPr lang="en-US" sz="2000" dirty="0" smtClean="0"/>
              <a:t> </a:t>
            </a:r>
            <a:r>
              <a:rPr lang="en-US" sz="2000" dirty="0" err="1" smtClean="0"/>
              <a:t>và</a:t>
            </a:r>
            <a:r>
              <a:rPr lang="en-US" sz="2000" dirty="0" smtClean="0"/>
              <a:t> </a:t>
            </a:r>
            <a:r>
              <a:rPr lang="en-US" sz="2000" dirty="0" err="1" smtClean="0"/>
              <a:t>ít</a:t>
            </a:r>
            <a:r>
              <a:rPr lang="en-US" sz="2000" dirty="0" smtClean="0"/>
              <a:t> </a:t>
            </a:r>
            <a:r>
              <a:rPr lang="en-US" sz="2000" dirty="0" err="1" smtClean="0"/>
              <a:t>vận</a:t>
            </a:r>
            <a:r>
              <a:rPr lang="en-US" sz="2000" dirty="0" smtClean="0"/>
              <a:t> </a:t>
            </a:r>
            <a:r>
              <a:rPr lang="en-US" sz="2000" dirty="0" err="1" smtClean="0"/>
              <a:t>động</a:t>
            </a:r>
            <a:r>
              <a:rPr lang="en-US" sz="2000" dirty="0" smtClean="0"/>
              <a:t> </a:t>
            </a:r>
            <a:r>
              <a:rPr lang="en-US" sz="2000" dirty="0" err="1" smtClean="0"/>
              <a:t>thể</a:t>
            </a:r>
            <a:r>
              <a:rPr lang="en-US" sz="2000" dirty="0" smtClean="0"/>
              <a:t> </a:t>
            </a:r>
            <a:r>
              <a:rPr lang="en-US" sz="2000" dirty="0" err="1" smtClean="0"/>
              <a:t>lực</a:t>
            </a:r>
            <a:endParaRPr lang="en-US" sz="2000" dirty="0" smtClean="0"/>
          </a:p>
          <a:p>
            <a:pPr marL="457200" indent="-457200">
              <a:lnSpc>
                <a:spcPct val="150000"/>
              </a:lnSpc>
            </a:pPr>
            <a:r>
              <a:rPr lang="en-US" sz="2000" dirty="0" smtClean="0"/>
              <a:t>- ĐTĐ </a:t>
            </a:r>
            <a:r>
              <a:rPr lang="en-US" sz="2000" dirty="0" err="1" smtClean="0"/>
              <a:t>thai</a:t>
            </a:r>
            <a:r>
              <a:rPr lang="en-US" sz="2000" dirty="0" smtClean="0"/>
              <a:t> </a:t>
            </a:r>
            <a:r>
              <a:rPr lang="en-US" sz="2000" dirty="0" err="1" smtClean="0"/>
              <a:t>kỳ</a:t>
            </a:r>
            <a:r>
              <a:rPr lang="en-US" sz="2000" dirty="0" smtClean="0"/>
              <a:t>: do </a:t>
            </a:r>
            <a:r>
              <a:rPr lang="en-US" sz="2000" dirty="0" err="1" smtClean="0"/>
              <a:t>sự</a:t>
            </a:r>
            <a:r>
              <a:rPr lang="en-US" sz="2000" dirty="0" smtClean="0"/>
              <a:t> </a:t>
            </a:r>
            <a:r>
              <a:rPr lang="en-US" sz="2000" dirty="0" err="1" smtClean="0"/>
              <a:t>thay</a:t>
            </a:r>
            <a:r>
              <a:rPr lang="en-US" sz="2000" dirty="0" smtClean="0"/>
              <a:t> </a:t>
            </a:r>
            <a:r>
              <a:rPr lang="en-US" sz="2000" dirty="0" err="1" smtClean="0"/>
              <a:t>đổi</a:t>
            </a:r>
            <a:r>
              <a:rPr lang="en-US" sz="2000" dirty="0" smtClean="0"/>
              <a:t> </a:t>
            </a:r>
            <a:r>
              <a:rPr lang="en-US" sz="2000" dirty="0" err="1" smtClean="0"/>
              <a:t>nồng</a:t>
            </a:r>
            <a:r>
              <a:rPr lang="en-US" sz="2000" dirty="0" smtClean="0"/>
              <a:t> </a:t>
            </a:r>
            <a:r>
              <a:rPr lang="en-US" sz="2000" dirty="0" err="1" smtClean="0"/>
              <a:t>độ</a:t>
            </a:r>
            <a:r>
              <a:rPr lang="en-US" sz="2000" dirty="0" smtClean="0"/>
              <a:t> </a:t>
            </a:r>
            <a:r>
              <a:rPr lang="en-US" sz="2000" dirty="0" err="1" smtClean="0"/>
              <a:t>hormon</a:t>
            </a:r>
            <a:r>
              <a:rPr lang="en-US" sz="2000" dirty="0" smtClean="0"/>
              <a:t> </a:t>
            </a:r>
            <a:r>
              <a:rPr lang="en-US" sz="2000" dirty="0" err="1" smtClean="0"/>
              <a:t>khi</a:t>
            </a:r>
            <a:r>
              <a:rPr lang="en-US" sz="2000" dirty="0" smtClean="0"/>
              <a:t> </a:t>
            </a:r>
            <a:r>
              <a:rPr lang="en-US" sz="2000" dirty="0" err="1" smtClean="0"/>
              <a:t>mang</a:t>
            </a:r>
            <a:r>
              <a:rPr lang="en-US" sz="2000" dirty="0" smtClean="0"/>
              <a:t> </a:t>
            </a:r>
            <a:r>
              <a:rPr lang="en-US" sz="2000" dirty="0" err="1" smtClean="0"/>
              <a:t>thai</a:t>
            </a:r>
            <a:r>
              <a:rPr lang="en-US" sz="2000" dirty="0" smtClean="0"/>
              <a:t> </a:t>
            </a:r>
            <a:r>
              <a:rPr lang="en-US" sz="2000" dirty="0" err="1" smtClean="0"/>
              <a:t>làm</a:t>
            </a:r>
            <a:r>
              <a:rPr lang="en-US" sz="2000" dirty="0" smtClean="0"/>
              <a:t> </a:t>
            </a:r>
            <a:r>
              <a:rPr lang="en-US" sz="2000" dirty="0" err="1" smtClean="0"/>
              <a:t>giảm</a:t>
            </a:r>
            <a:r>
              <a:rPr lang="en-US" sz="2000" dirty="0" smtClean="0"/>
              <a:t> </a:t>
            </a:r>
            <a:r>
              <a:rPr lang="en-US" sz="2000" dirty="0" err="1" smtClean="0"/>
              <a:t>sự</a:t>
            </a:r>
            <a:r>
              <a:rPr lang="en-US" sz="2000" dirty="0" smtClean="0"/>
              <a:t>  </a:t>
            </a:r>
            <a:r>
              <a:rPr lang="en-US" sz="2000" dirty="0" err="1" smtClean="0"/>
              <a:t>nhạy</a:t>
            </a:r>
            <a:r>
              <a:rPr lang="en-US" sz="2000" dirty="0" smtClean="0"/>
              <a:t> </a:t>
            </a:r>
            <a:r>
              <a:rPr lang="en-US" sz="2000" dirty="0" err="1" smtClean="0"/>
              <a:t>cảm</a:t>
            </a:r>
            <a:r>
              <a:rPr lang="en-US" sz="2000" dirty="0" smtClean="0"/>
              <a:t> </a:t>
            </a:r>
            <a:r>
              <a:rPr lang="en-US" sz="2000" dirty="0" err="1" smtClean="0"/>
              <a:t>của</a:t>
            </a:r>
            <a:r>
              <a:rPr lang="en-US" sz="2000" dirty="0" smtClean="0"/>
              <a:t> insulin </a:t>
            </a:r>
            <a:r>
              <a:rPr lang="en-US" sz="2000" dirty="0" err="1" smtClean="0"/>
              <a:t>với</a:t>
            </a:r>
            <a:r>
              <a:rPr lang="en-US" sz="2000" dirty="0" smtClean="0"/>
              <a:t> </a:t>
            </a:r>
            <a:r>
              <a:rPr lang="en-US" sz="2000" dirty="0" err="1" smtClean="0"/>
              <a:t>tb</a:t>
            </a:r>
            <a:r>
              <a:rPr lang="en-US" sz="2000" dirty="0" smtClean="0"/>
              <a:t> </a:t>
            </a:r>
            <a:r>
              <a:rPr lang="en-US" sz="2000" dirty="0" err="1" smtClean="0"/>
              <a:t>từ</a:t>
            </a:r>
            <a:r>
              <a:rPr lang="en-US" sz="2000" dirty="0" smtClean="0"/>
              <a:t> </a:t>
            </a:r>
            <a:r>
              <a:rPr lang="en-US" sz="2000" dirty="0" err="1" smtClean="0"/>
              <a:t>đó</a:t>
            </a:r>
            <a:r>
              <a:rPr lang="en-US" sz="2000" dirty="0" smtClean="0"/>
              <a:t> </a:t>
            </a:r>
            <a:r>
              <a:rPr lang="en-US" sz="2000" dirty="0" err="1" smtClean="0"/>
              <a:t>gây</a:t>
            </a:r>
            <a:r>
              <a:rPr lang="en-US" sz="2000" dirty="0" smtClean="0"/>
              <a:t> </a:t>
            </a:r>
            <a:r>
              <a:rPr lang="en-US" sz="2000" dirty="0" err="1" smtClean="0"/>
              <a:t>tăng</a:t>
            </a:r>
            <a:r>
              <a:rPr lang="en-US" sz="2000" dirty="0" smtClean="0"/>
              <a:t> </a:t>
            </a:r>
            <a:r>
              <a:rPr lang="en-US" sz="2000" dirty="0" err="1" smtClean="0"/>
              <a:t>đường</a:t>
            </a:r>
            <a:r>
              <a:rPr lang="en-US" sz="2000" dirty="0" smtClean="0"/>
              <a:t> </a:t>
            </a:r>
            <a:r>
              <a:rPr lang="en-US" sz="2000" dirty="0" err="1" smtClean="0"/>
              <a:t>huyết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355312"/>
          </a:xfrm>
          <a:prstGeom prst="rect">
            <a:avLst/>
          </a:prstGeom>
          <a:noFill/>
        </p:spPr>
        <p:txBody>
          <a:bodyPr wrap="square" rtlCol="0">
            <a:spAutoFit/>
          </a:bodyPr>
          <a:lstStyle/>
          <a:p>
            <a:pPr>
              <a:lnSpc>
                <a:spcPct val="150000"/>
              </a:lnSpc>
              <a:buFontTx/>
              <a:buChar char="-"/>
            </a:pPr>
            <a:r>
              <a:rPr lang="en-US" sz="2000" dirty="0" err="1" smtClean="0"/>
              <a:t>Ngoài</a:t>
            </a:r>
            <a:r>
              <a:rPr lang="en-US" sz="2000" dirty="0" smtClean="0"/>
              <a:t> </a:t>
            </a:r>
            <a:r>
              <a:rPr lang="en-US" sz="2000" dirty="0" err="1" smtClean="0"/>
              <a:t>ra</a:t>
            </a:r>
            <a:r>
              <a:rPr lang="en-US" sz="2000" dirty="0" smtClean="0"/>
              <a:t>, </a:t>
            </a:r>
            <a:r>
              <a:rPr lang="en-US" sz="2000" dirty="0" err="1" smtClean="0"/>
              <a:t>còn</a:t>
            </a:r>
            <a:r>
              <a:rPr lang="en-US" sz="2000" dirty="0" smtClean="0"/>
              <a:t> </a:t>
            </a:r>
            <a:r>
              <a:rPr lang="en-US" sz="2000" dirty="0" err="1" smtClean="0"/>
              <a:t>có</a:t>
            </a:r>
            <a:r>
              <a:rPr lang="en-US" sz="2000" dirty="0" smtClean="0"/>
              <a:t> </a:t>
            </a:r>
            <a:r>
              <a:rPr lang="en-US" sz="2000" dirty="0" err="1" smtClean="0"/>
              <a:t>nhiều</a:t>
            </a:r>
            <a:r>
              <a:rPr lang="en-US" sz="2000" dirty="0" smtClean="0"/>
              <a:t> </a:t>
            </a:r>
            <a:r>
              <a:rPr lang="en-US" sz="2000" dirty="0" err="1" smtClean="0"/>
              <a:t>yếu</a:t>
            </a:r>
            <a:r>
              <a:rPr lang="en-US" sz="2000" dirty="0" smtClean="0"/>
              <a:t> </a:t>
            </a:r>
            <a:r>
              <a:rPr lang="en-US" sz="2000" dirty="0" err="1" smtClean="0"/>
              <a:t>tố</a:t>
            </a:r>
            <a:r>
              <a:rPr lang="en-US" sz="2000" dirty="0" smtClean="0"/>
              <a:t> </a:t>
            </a:r>
            <a:r>
              <a:rPr lang="en-US" sz="2000" dirty="0" err="1" smtClean="0"/>
              <a:t>nguy</a:t>
            </a:r>
            <a:r>
              <a:rPr lang="en-US" sz="2000" dirty="0" smtClean="0"/>
              <a:t> </a:t>
            </a:r>
            <a:r>
              <a:rPr lang="en-US" sz="2000" dirty="0" err="1" smtClean="0"/>
              <a:t>cơ</a:t>
            </a:r>
            <a:r>
              <a:rPr lang="en-US" sz="2000" dirty="0" smtClean="0"/>
              <a:t> </a:t>
            </a:r>
            <a:r>
              <a:rPr lang="en-US" sz="2000" dirty="0" err="1" smtClean="0"/>
              <a:t>tiềm</a:t>
            </a:r>
            <a:r>
              <a:rPr lang="en-US" sz="2000" dirty="0" smtClean="0"/>
              <a:t> </a:t>
            </a:r>
            <a:r>
              <a:rPr lang="en-US" sz="2000" dirty="0" err="1" smtClean="0"/>
              <a:t>tàng</a:t>
            </a:r>
            <a:r>
              <a:rPr lang="en-US" sz="2000" dirty="0" smtClean="0"/>
              <a:t> </a:t>
            </a:r>
            <a:r>
              <a:rPr lang="en-US" sz="2000" dirty="0" err="1" smtClean="0"/>
              <a:t>khác</a:t>
            </a:r>
            <a:r>
              <a:rPr lang="en-US" sz="2000" dirty="0" smtClean="0"/>
              <a:t> </a:t>
            </a:r>
            <a:r>
              <a:rPr lang="en-US" sz="2000" dirty="0" err="1" smtClean="0"/>
              <a:t>có</a:t>
            </a:r>
            <a:r>
              <a:rPr lang="en-US" sz="2000" dirty="0" smtClean="0"/>
              <a:t> </a:t>
            </a:r>
            <a:r>
              <a:rPr lang="en-US" sz="2000" dirty="0" err="1" smtClean="0"/>
              <a:t>thể</a:t>
            </a:r>
            <a:r>
              <a:rPr lang="en-US" sz="2000" dirty="0" smtClean="0"/>
              <a:t> </a:t>
            </a:r>
            <a:r>
              <a:rPr lang="en-US" sz="2000" dirty="0" err="1" smtClean="0"/>
              <a:t>gây</a:t>
            </a:r>
            <a:r>
              <a:rPr lang="en-US" sz="2000" dirty="0" smtClean="0"/>
              <a:t> </a:t>
            </a:r>
            <a:r>
              <a:rPr lang="en-US" sz="2000" dirty="0" err="1" smtClean="0"/>
              <a:t>bệnh</a:t>
            </a:r>
            <a:r>
              <a:rPr lang="en-US" sz="2000" dirty="0" smtClean="0"/>
              <a:t> ĐTĐ: </a:t>
            </a:r>
            <a:r>
              <a:rPr lang="en-US" sz="2000" dirty="0" err="1" smtClean="0"/>
              <a:t>bệnh</a:t>
            </a:r>
            <a:r>
              <a:rPr lang="en-US" sz="2000" dirty="0" smtClean="0"/>
              <a:t> </a:t>
            </a:r>
            <a:r>
              <a:rPr lang="en-US" sz="2000" dirty="0" err="1" smtClean="0"/>
              <a:t>lý</a:t>
            </a:r>
            <a:r>
              <a:rPr lang="en-US" sz="2000" dirty="0" smtClean="0"/>
              <a:t> ở </a:t>
            </a:r>
            <a:r>
              <a:rPr lang="en-US" sz="2000" dirty="0" err="1" smtClean="0"/>
              <a:t>tuỵ</a:t>
            </a:r>
            <a:r>
              <a:rPr lang="en-US" sz="2000" dirty="0" smtClean="0"/>
              <a:t> ( </a:t>
            </a:r>
            <a:r>
              <a:rPr lang="en-US" sz="2000" dirty="0" err="1" smtClean="0"/>
              <a:t>viêm</a:t>
            </a:r>
            <a:r>
              <a:rPr lang="en-US" sz="2000" dirty="0" smtClean="0"/>
              <a:t> </a:t>
            </a:r>
            <a:r>
              <a:rPr lang="en-US" sz="2000" dirty="0" err="1" smtClean="0"/>
              <a:t>tuỵ</a:t>
            </a:r>
            <a:r>
              <a:rPr lang="en-US" sz="2000" dirty="0" smtClean="0"/>
              <a:t>, </a:t>
            </a:r>
            <a:r>
              <a:rPr lang="en-US" sz="2000" dirty="0" err="1" smtClean="0"/>
              <a:t>ung</a:t>
            </a:r>
            <a:r>
              <a:rPr lang="en-US" sz="2000" dirty="0" smtClean="0"/>
              <a:t> </a:t>
            </a:r>
            <a:r>
              <a:rPr lang="en-US" sz="2000" dirty="0" err="1" smtClean="0"/>
              <a:t>thư</a:t>
            </a:r>
            <a:r>
              <a:rPr lang="en-US" sz="2000" dirty="0" smtClean="0"/>
              <a:t> </a:t>
            </a:r>
            <a:r>
              <a:rPr lang="en-US" sz="2000" dirty="0" err="1" smtClean="0"/>
              <a:t>tuyến</a:t>
            </a:r>
            <a:r>
              <a:rPr lang="en-US" sz="2000" dirty="0" smtClean="0"/>
              <a:t> </a:t>
            </a:r>
            <a:r>
              <a:rPr lang="en-US" sz="2000" dirty="0" err="1" smtClean="0"/>
              <a:t>tuỵ</a:t>
            </a:r>
            <a:r>
              <a:rPr lang="en-US" sz="2000" dirty="0" smtClean="0"/>
              <a:t>); </a:t>
            </a:r>
            <a:r>
              <a:rPr lang="en-US" sz="2000" dirty="0" err="1" smtClean="0"/>
              <a:t>các</a:t>
            </a:r>
            <a:r>
              <a:rPr lang="en-US" sz="2000" dirty="0" smtClean="0"/>
              <a:t> </a:t>
            </a:r>
            <a:r>
              <a:rPr lang="en-US" sz="2000" dirty="0" err="1" smtClean="0"/>
              <a:t>bệnh</a:t>
            </a:r>
            <a:r>
              <a:rPr lang="en-US" sz="2000" dirty="0" smtClean="0"/>
              <a:t> </a:t>
            </a:r>
            <a:r>
              <a:rPr lang="en-US" sz="2000" dirty="0" err="1" smtClean="0"/>
              <a:t>nội</a:t>
            </a:r>
            <a:r>
              <a:rPr lang="en-US" sz="2000" dirty="0" smtClean="0"/>
              <a:t> </a:t>
            </a:r>
            <a:r>
              <a:rPr lang="en-US" sz="2000" dirty="0" err="1" smtClean="0"/>
              <a:t>tiết</a:t>
            </a:r>
            <a:r>
              <a:rPr lang="en-US" sz="2000" dirty="0" smtClean="0"/>
              <a:t> ( </a:t>
            </a:r>
            <a:r>
              <a:rPr lang="en-US" sz="2000" dirty="0" err="1" smtClean="0"/>
              <a:t>hội</a:t>
            </a:r>
            <a:r>
              <a:rPr lang="en-US" sz="2000" dirty="0" smtClean="0"/>
              <a:t> </a:t>
            </a:r>
            <a:r>
              <a:rPr lang="en-US" sz="2000" dirty="0" err="1" smtClean="0"/>
              <a:t>chứng</a:t>
            </a:r>
            <a:r>
              <a:rPr lang="en-US" sz="2000" dirty="0" smtClean="0"/>
              <a:t> </a:t>
            </a:r>
            <a:r>
              <a:rPr lang="en-US" sz="2000" dirty="0" err="1" smtClean="0"/>
              <a:t>cushing</a:t>
            </a:r>
            <a:r>
              <a:rPr lang="en-US" sz="2000" dirty="0" smtClean="0"/>
              <a:t>, </a:t>
            </a:r>
            <a:r>
              <a:rPr lang="en-US" sz="2000" dirty="0" err="1" smtClean="0"/>
              <a:t>tăng</a:t>
            </a:r>
            <a:r>
              <a:rPr lang="en-US" sz="2000" dirty="0" smtClean="0"/>
              <a:t> </a:t>
            </a:r>
            <a:r>
              <a:rPr lang="en-US" sz="2000" dirty="0" err="1" smtClean="0"/>
              <a:t>tiết</a:t>
            </a:r>
            <a:r>
              <a:rPr lang="en-US" sz="2000" dirty="0" smtClean="0"/>
              <a:t> GH, </a:t>
            </a:r>
            <a:r>
              <a:rPr lang="en-US" sz="2000" dirty="0" err="1" smtClean="0"/>
              <a:t>cường</a:t>
            </a:r>
            <a:r>
              <a:rPr lang="en-US" sz="2000" dirty="0" smtClean="0"/>
              <a:t> </a:t>
            </a:r>
            <a:r>
              <a:rPr lang="en-US" sz="2000" dirty="0" err="1" smtClean="0"/>
              <a:t>sản</a:t>
            </a:r>
            <a:r>
              <a:rPr lang="en-US" sz="2000" dirty="0" smtClean="0"/>
              <a:t> </a:t>
            </a:r>
            <a:r>
              <a:rPr lang="en-US" sz="2000" dirty="0" err="1" smtClean="0"/>
              <a:t>hoặc</a:t>
            </a:r>
            <a:r>
              <a:rPr lang="en-US" sz="2000" dirty="0" smtClean="0"/>
              <a:t> </a:t>
            </a:r>
            <a:r>
              <a:rPr lang="en-US" sz="2000" dirty="0" err="1" smtClean="0"/>
              <a:t>tuỷ</a:t>
            </a:r>
            <a:r>
              <a:rPr lang="en-US" sz="2000" dirty="0" smtClean="0"/>
              <a:t> </a:t>
            </a:r>
            <a:r>
              <a:rPr lang="en-US" sz="2000" dirty="0" err="1" smtClean="0"/>
              <a:t>thượng</a:t>
            </a:r>
            <a:r>
              <a:rPr lang="en-US" sz="2000" dirty="0" smtClean="0"/>
              <a:t> </a:t>
            </a:r>
            <a:r>
              <a:rPr lang="en-US" sz="2000" dirty="0" err="1" smtClean="0"/>
              <a:t>thận</a:t>
            </a:r>
            <a:r>
              <a:rPr lang="en-US" sz="2000" dirty="0" smtClean="0"/>
              <a:t>…); </a:t>
            </a:r>
            <a:r>
              <a:rPr lang="en-US" sz="2000" dirty="0" err="1" smtClean="0"/>
              <a:t>sử</a:t>
            </a:r>
            <a:r>
              <a:rPr lang="en-US" sz="2000" dirty="0" smtClean="0"/>
              <a:t> </a:t>
            </a:r>
            <a:r>
              <a:rPr lang="en-US" sz="2000" dirty="0" err="1" smtClean="0"/>
              <a:t>dụng</a:t>
            </a:r>
            <a:r>
              <a:rPr lang="en-US" sz="2000" dirty="0" smtClean="0"/>
              <a:t> 1 </a:t>
            </a:r>
            <a:r>
              <a:rPr lang="en-US" sz="2000" dirty="0" err="1" smtClean="0"/>
              <a:t>một</a:t>
            </a:r>
            <a:r>
              <a:rPr lang="en-US" sz="2000" dirty="0" smtClean="0"/>
              <a:t> </a:t>
            </a:r>
            <a:r>
              <a:rPr lang="en-US" sz="2000" dirty="0" err="1" smtClean="0"/>
              <a:t>số</a:t>
            </a:r>
            <a:r>
              <a:rPr lang="en-US" sz="2000" dirty="0" smtClean="0"/>
              <a:t> </a:t>
            </a:r>
            <a:r>
              <a:rPr lang="en-US" sz="2000" dirty="0" err="1" smtClean="0"/>
              <a:t>loại</a:t>
            </a:r>
            <a:r>
              <a:rPr lang="en-US" sz="2000" dirty="0" smtClean="0"/>
              <a:t> </a:t>
            </a:r>
            <a:r>
              <a:rPr lang="en-US" sz="2000" dirty="0" err="1" smtClean="0"/>
              <a:t>thuốc</a:t>
            </a:r>
            <a:r>
              <a:rPr lang="en-US" sz="2000" dirty="0" smtClean="0"/>
              <a:t> </a:t>
            </a:r>
            <a:r>
              <a:rPr lang="en-US" sz="2000" dirty="0" err="1" smtClean="0"/>
              <a:t>kéo</a:t>
            </a:r>
            <a:r>
              <a:rPr lang="en-US" sz="2000" dirty="0" smtClean="0"/>
              <a:t> </a:t>
            </a:r>
            <a:r>
              <a:rPr lang="en-US" sz="2000" dirty="0" err="1" smtClean="0"/>
              <a:t>dài</a:t>
            </a:r>
            <a:r>
              <a:rPr lang="en-US" sz="2000" dirty="0" smtClean="0"/>
              <a:t> ( </a:t>
            </a:r>
            <a:r>
              <a:rPr lang="en-US" sz="2000" dirty="0" err="1" smtClean="0"/>
              <a:t>thuốc</a:t>
            </a:r>
            <a:r>
              <a:rPr lang="en-US" sz="2000" dirty="0" smtClean="0"/>
              <a:t> </a:t>
            </a:r>
            <a:r>
              <a:rPr lang="en-US" sz="2000" dirty="0" err="1" smtClean="0"/>
              <a:t>lợi</a:t>
            </a:r>
            <a:r>
              <a:rPr lang="en-US" sz="2000" dirty="0" smtClean="0"/>
              <a:t> </a:t>
            </a:r>
            <a:r>
              <a:rPr lang="en-US" sz="2000" dirty="0" err="1" smtClean="0"/>
              <a:t>tiểu</a:t>
            </a:r>
            <a:r>
              <a:rPr lang="en-US" sz="2000" dirty="0"/>
              <a:t> </a:t>
            </a:r>
            <a:r>
              <a:rPr lang="en-US" sz="2000" dirty="0" err="1" smtClean="0"/>
              <a:t>thải</a:t>
            </a:r>
            <a:r>
              <a:rPr lang="en-US" sz="2000" dirty="0" smtClean="0"/>
              <a:t> kali, </a:t>
            </a:r>
            <a:r>
              <a:rPr lang="en-US" sz="2000" dirty="0" err="1" smtClean="0"/>
              <a:t>thuốc</a:t>
            </a:r>
            <a:r>
              <a:rPr lang="en-US" sz="2000" dirty="0" smtClean="0"/>
              <a:t> </a:t>
            </a:r>
            <a:r>
              <a:rPr lang="en-US" sz="2000" dirty="0" err="1" smtClean="0"/>
              <a:t>tránh</a:t>
            </a:r>
            <a:r>
              <a:rPr lang="en-US" sz="2000" dirty="0" smtClean="0"/>
              <a:t> </a:t>
            </a:r>
            <a:r>
              <a:rPr lang="en-US" sz="2000" dirty="0" err="1" smtClean="0"/>
              <a:t>thai</a:t>
            </a:r>
            <a:r>
              <a:rPr lang="en-US" sz="2000" dirty="0" smtClean="0"/>
              <a:t>, </a:t>
            </a:r>
            <a:r>
              <a:rPr lang="en-US" sz="2000" dirty="0" err="1" smtClean="0"/>
              <a:t>thuốc</a:t>
            </a:r>
            <a:r>
              <a:rPr lang="en-US" sz="2000" dirty="0" smtClean="0"/>
              <a:t> </a:t>
            </a:r>
            <a:r>
              <a:rPr lang="en-US" sz="2000" dirty="0" err="1" smtClean="0"/>
              <a:t>hormon</a:t>
            </a:r>
            <a:r>
              <a:rPr lang="en-US" sz="2000" dirty="0" smtClean="0"/>
              <a:t> </a:t>
            </a:r>
            <a:r>
              <a:rPr lang="en-US" sz="2000" dirty="0" err="1" smtClean="0"/>
              <a:t>tuyến</a:t>
            </a:r>
            <a:r>
              <a:rPr lang="en-US" sz="2000" dirty="0" smtClean="0"/>
              <a:t> </a:t>
            </a:r>
            <a:r>
              <a:rPr lang="en-US" sz="2000" dirty="0" err="1" smtClean="0"/>
              <a:t>giáp</a:t>
            </a:r>
            <a:r>
              <a:rPr lang="en-US" sz="2000" dirty="0" smtClean="0"/>
              <a:t>…).</a:t>
            </a:r>
          </a:p>
          <a:p>
            <a:pPr>
              <a:lnSpc>
                <a:spcPct val="150000"/>
              </a:lnSpc>
            </a:pPr>
            <a:r>
              <a:rPr lang="en-US" sz="2400" b="1" dirty="0" smtClean="0"/>
              <a:t>4. </a:t>
            </a:r>
            <a:r>
              <a:rPr lang="en-US" sz="2400" b="1" dirty="0" err="1" smtClean="0"/>
              <a:t>Cơ</a:t>
            </a:r>
            <a:r>
              <a:rPr lang="en-US" sz="2400" b="1" dirty="0" smtClean="0"/>
              <a:t> </a:t>
            </a:r>
            <a:r>
              <a:rPr lang="en-US" sz="2400" b="1" dirty="0" err="1" smtClean="0"/>
              <a:t>chế</a:t>
            </a:r>
            <a:r>
              <a:rPr lang="en-US" sz="2400" b="1" dirty="0" smtClean="0"/>
              <a:t> </a:t>
            </a:r>
            <a:r>
              <a:rPr lang="en-US" sz="2400" b="1" dirty="0" err="1" smtClean="0"/>
              <a:t>bệnh</a:t>
            </a:r>
            <a:r>
              <a:rPr lang="en-US" sz="2400" b="1" dirty="0" smtClean="0"/>
              <a:t> </a:t>
            </a:r>
            <a:r>
              <a:rPr lang="en-US" sz="2400" b="1" dirty="0" err="1" smtClean="0"/>
              <a:t>sinh</a:t>
            </a:r>
            <a:endParaRPr lang="en-US" sz="2400" b="1" dirty="0" smtClean="0"/>
          </a:p>
          <a:p>
            <a:pPr marL="457200" indent="-457200">
              <a:lnSpc>
                <a:spcPct val="150000"/>
              </a:lnSpc>
              <a:buAutoNum type="alphaLcPeriod"/>
            </a:pPr>
            <a:r>
              <a:rPr lang="en-US" sz="2400" dirty="0" smtClean="0"/>
              <a:t>ĐTĐ </a:t>
            </a:r>
            <a:r>
              <a:rPr lang="en-US" sz="2400" dirty="0" err="1" smtClean="0"/>
              <a:t>typ</a:t>
            </a:r>
            <a:r>
              <a:rPr lang="en-US" sz="2400" dirty="0" smtClean="0"/>
              <a:t> 1</a:t>
            </a:r>
          </a:p>
          <a:p>
            <a:pPr marL="457200" indent="-457200">
              <a:lnSpc>
                <a:spcPct val="150000"/>
              </a:lnSpc>
            </a:pPr>
            <a:r>
              <a:rPr lang="en-US" sz="2000" dirty="0" smtClean="0"/>
              <a:t>-</a:t>
            </a:r>
            <a:r>
              <a:rPr lang="vi-VN" sz="2000" dirty="0"/>
              <a:t>“Là hậu quả của quá trình huỷ hoại các tế bào beta của đảo tuỵ. Do đó cần phải sử dụng insulin ngoại lai để duy trì chuyển hoá, ngăn ngừa tình trạng nhiễm toan ceton có thể gây hôn mê và tử vong</a:t>
            </a:r>
            <a:r>
              <a:rPr lang="vi-VN" sz="2000" dirty="0" smtClean="0"/>
              <a:t>”.</a:t>
            </a:r>
            <a:endParaRPr lang="en-US" dirty="0" smtClean="0"/>
          </a:p>
          <a:p>
            <a:pPr marL="457200" indent="-457200">
              <a:lnSpc>
                <a:spcPct val="150000"/>
              </a:lnSpc>
            </a:pPr>
            <a:endParaRPr lang="en-US" sz="2000" dirty="0" smtClean="0"/>
          </a:p>
          <a:p>
            <a:pPr marL="457200" indent="-457200">
              <a:lnSpc>
                <a:spcPct val="150000"/>
              </a:lnSpc>
            </a:pPr>
            <a:endParaRPr lang="en-US" sz="2000" dirty="0"/>
          </a:p>
        </p:txBody>
      </p:sp>
      <p:pic>
        <p:nvPicPr>
          <p:cNvPr id="7" name="Picture 6" descr="benh sinh đtđ typ 1.jpg"/>
          <p:cNvPicPr>
            <a:picLocks noChangeAspect="1"/>
          </p:cNvPicPr>
          <p:nvPr/>
        </p:nvPicPr>
        <p:blipFill>
          <a:blip r:embed="rId2"/>
          <a:stretch>
            <a:fillRect/>
          </a:stretch>
        </p:blipFill>
        <p:spPr>
          <a:xfrm>
            <a:off x="1905000" y="4267200"/>
            <a:ext cx="4876800" cy="2590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524315"/>
          </a:xfrm>
          <a:prstGeom prst="rect">
            <a:avLst/>
          </a:prstGeom>
          <a:noFill/>
        </p:spPr>
        <p:txBody>
          <a:bodyPr wrap="square" rtlCol="0">
            <a:spAutoFit/>
          </a:bodyPr>
          <a:lstStyle/>
          <a:p>
            <a:pPr marL="457200" indent="-457200">
              <a:lnSpc>
                <a:spcPct val="150000"/>
              </a:lnSpc>
            </a:pPr>
            <a:r>
              <a:rPr lang="en-US" sz="2400" dirty="0" smtClean="0"/>
              <a:t>b. ĐTĐ </a:t>
            </a:r>
            <a:r>
              <a:rPr lang="en-US" sz="2400" dirty="0" err="1" smtClean="0"/>
              <a:t>typ</a:t>
            </a:r>
            <a:r>
              <a:rPr lang="en-US" sz="2400" dirty="0" smtClean="0"/>
              <a:t> 2: </a:t>
            </a:r>
            <a:r>
              <a:rPr lang="en-US" sz="2400" dirty="0" err="1" smtClean="0"/>
              <a:t>có</a:t>
            </a:r>
            <a:r>
              <a:rPr lang="en-US" sz="2400" dirty="0" smtClean="0"/>
              <a:t> 2 </a:t>
            </a:r>
            <a:r>
              <a:rPr lang="en-US" sz="2400" dirty="0" err="1" smtClean="0"/>
              <a:t>yếu</a:t>
            </a:r>
            <a:r>
              <a:rPr lang="en-US" sz="2400" dirty="0" smtClean="0"/>
              <a:t> </a:t>
            </a:r>
            <a:r>
              <a:rPr lang="en-US" sz="2400" dirty="0" err="1" smtClean="0"/>
              <a:t>tố</a:t>
            </a:r>
            <a:r>
              <a:rPr lang="en-US" sz="2400" dirty="0" smtClean="0"/>
              <a:t> </a:t>
            </a:r>
            <a:r>
              <a:rPr lang="en-US" sz="2400" dirty="0" err="1" smtClean="0"/>
              <a:t>cơ</a:t>
            </a:r>
            <a:r>
              <a:rPr lang="en-US" sz="2400" dirty="0" smtClean="0"/>
              <a:t> </a:t>
            </a:r>
            <a:r>
              <a:rPr lang="en-US" sz="2400" dirty="0" err="1" smtClean="0"/>
              <a:t>bản</a:t>
            </a:r>
            <a:r>
              <a:rPr lang="en-US" sz="2400" dirty="0" smtClean="0"/>
              <a:t>:</a:t>
            </a:r>
          </a:p>
          <a:p>
            <a:pPr marL="457200" indent="-457200">
              <a:lnSpc>
                <a:spcPct val="150000"/>
              </a:lnSpc>
            </a:pPr>
            <a:r>
              <a:rPr lang="en-US" sz="2000" dirty="0" smtClean="0"/>
              <a:t>+ </a:t>
            </a:r>
            <a:r>
              <a:rPr lang="en-US" sz="2000" dirty="0" err="1" smtClean="0"/>
              <a:t>kháng</a:t>
            </a:r>
            <a:r>
              <a:rPr lang="en-US" sz="2000" dirty="0" smtClean="0"/>
              <a:t> insulin: </a:t>
            </a:r>
            <a:r>
              <a:rPr lang="en-US" sz="2000" dirty="0" err="1" smtClean="0"/>
              <a:t>giảm</a:t>
            </a:r>
            <a:r>
              <a:rPr lang="en-US" sz="2000" dirty="0" smtClean="0"/>
              <a:t> </a:t>
            </a:r>
            <a:r>
              <a:rPr lang="en-US" sz="2000" dirty="0" err="1" smtClean="0"/>
              <a:t>tác</a:t>
            </a:r>
            <a:r>
              <a:rPr lang="en-US" sz="2000" dirty="0" smtClean="0"/>
              <a:t> </a:t>
            </a:r>
            <a:r>
              <a:rPr lang="en-US" sz="2000" dirty="0" err="1" smtClean="0"/>
              <a:t>dụng</a:t>
            </a:r>
            <a:r>
              <a:rPr lang="en-US" sz="2000" dirty="0" smtClean="0"/>
              <a:t> </a:t>
            </a:r>
            <a:r>
              <a:rPr lang="en-US" sz="2000" dirty="0" err="1" smtClean="0"/>
              <a:t>của</a:t>
            </a:r>
            <a:r>
              <a:rPr lang="en-US" sz="2000" dirty="0" smtClean="0"/>
              <a:t> insulin </a:t>
            </a:r>
            <a:r>
              <a:rPr lang="en-US" sz="2000" dirty="0" err="1" smtClean="0"/>
              <a:t>trong</a:t>
            </a:r>
            <a:r>
              <a:rPr lang="en-US" sz="2000" dirty="0" smtClean="0"/>
              <a:t> </a:t>
            </a:r>
            <a:r>
              <a:rPr lang="en-US" sz="2000" dirty="0" err="1" smtClean="0"/>
              <a:t>việc</a:t>
            </a:r>
            <a:r>
              <a:rPr lang="en-US" sz="2000" dirty="0" smtClean="0"/>
              <a:t> </a:t>
            </a:r>
            <a:r>
              <a:rPr lang="en-US" sz="2000" dirty="0" err="1" smtClean="0"/>
              <a:t>sd</a:t>
            </a:r>
            <a:r>
              <a:rPr lang="en-US" sz="2000" dirty="0" smtClean="0"/>
              <a:t> glucose do </a:t>
            </a:r>
            <a:r>
              <a:rPr lang="en-US" sz="2000" dirty="0" err="1" smtClean="0"/>
              <a:t>giảm</a:t>
            </a:r>
            <a:r>
              <a:rPr lang="en-US" sz="2000" dirty="0" smtClean="0"/>
              <a:t> </a:t>
            </a:r>
            <a:r>
              <a:rPr lang="en-US" sz="2000" dirty="0" err="1" smtClean="0"/>
              <a:t>số</a:t>
            </a:r>
            <a:r>
              <a:rPr lang="en-US" sz="2000" dirty="0" smtClean="0"/>
              <a:t> </a:t>
            </a:r>
            <a:r>
              <a:rPr lang="en-US" sz="2000" dirty="0" err="1" smtClean="0"/>
              <a:t>lượng</a:t>
            </a:r>
            <a:r>
              <a:rPr lang="en-US" sz="2000" dirty="0" smtClean="0"/>
              <a:t> receptor insulin ở </a:t>
            </a:r>
            <a:r>
              <a:rPr lang="en-US" sz="2000" dirty="0" err="1" smtClean="0"/>
              <a:t>tb</a:t>
            </a:r>
            <a:r>
              <a:rPr lang="en-US" sz="2000" dirty="0" smtClean="0"/>
              <a:t> </a:t>
            </a:r>
            <a:r>
              <a:rPr lang="en-US" sz="2000" dirty="0" err="1" smtClean="0"/>
              <a:t>hoặc</a:t>
            </a:r>
            <a:r>
              <a:rPr lang="en-US" sz="2000" dirty="0" smtClean="0"/>
              <a:t> </a:t>
            </a:r>
            <a:r>
              <a:rPr lang="en-US" sz="2000" dirty="0" err="1" smtClean="0"/>
              <a:t>giảm</a:t>
            </a:r>
            <a:r>
              <a:rPr lang="en-US" sz="2000" dirty="0" smtClean="0"/>
              <a:t> </a:t>
            </a:r>
            <a:r>
              <a:rPr lang="en-US" sz="2000" dirty="0" err="1" smtClean="0"/>
              <a:t>khả</a:t>
            </a:r>
            <a:r>
              <a:rPr lang="en-US" sz="2000" dirty="0" smtClean="0"/>
              <a:t> </a:t>
            </a:r>
            <a:r>
              <a:rPr lang="en-US" sz="2000" dirty="0" err="1" smtClean="0"/>
              <a:t>năng</a:t>
            </a:r>
            <a:r>
              <a:rPr lang="en-US" sz="2000" dirty="0" smtClean="0"/>
              <a:t> </a:t>
            </a:r>
            <a:r>
              <a:rPr lang="en-US" sz="2000" dirty="0" err="1" smtClean="0"/>
              <a:t>kết</a:t>
            </a:r>
            <a:r>
              <a:rPr lang="en-US" sz="2000" dirty="0" smtClean="0"/>
              <a:t> </a:t>
            </a:r>
            <a:r>
              <a:rPr lang="en-US" sz="2000" dirty="0" err="1" smtClean="0"/>
              <a:t>dính</a:t>
            </a:r>
            <a:r>
              <a:rPr lang="en-US" sz="2000" dirty="0" smtClean="0"/>
              <a:t> </a:t>
            </a:r>
            <a:r>
              <a:rPr lang="en-US" sz="2000" dirty="0" err="1" smtClean="0"/>
              <a:t>của</a:t>
            </a:r>
            <a:r>
              <a:rPr lang="en-US" sz="2000" dirty="0" smtClean="0"/>
              <a:t> insulin </a:t>
            </a:r>
            <a:r>
              <a:rPr lang="en-US" sz="2000" dirty="0" err="1" smtClean="0"/>
              <a:t>vào</a:t>
            </a:r>
            <a:r>
              <a:rPr lang="en-US" sz="2000" dirty="0" smtClean="0"/>
              <a:t> receptor.</a:t>
            </a:r>
          </a:p>
          <a:p>
            <a:pPr marL="457200" indent="-457200">
              <a:lnSpc>
                <a:spcPct val="150000"/>
              </a:lnSpc>
            </a:pPr>
            <a:r>
              <a:rPr lang="en-US" sz="2000" dirty="0" smtClean="0"/>
              <a:t>+ </a:t>
            </a:r>
            <a:r>
              <a:rPr lang="en-US" sz="2000" dirty="0" err="1" smtClean="0"/>
              <a:t>Rối</a:t>
            </a:r>
            <a:r>
              <a:rPr lang="en-US" sz="2000" dirty="0" smtClean="0"/>
              <a:t> </a:t>
            </a:r>
            <a:r>
              <a:rPr lang="en-US" sz="2000" dirty="0" err="1" smtClean="0"/>
              <a:t>loạn</a:t>
            </a:r>
            <a:r>
              <a:rPr lang="en-US" sz="2000" dirty="0" smtClean="0"/>
              <a:t> </a:t>
            </a:r>
            <a:r>
              <a:rPr lang="en-US" sz="2000" dirty="0" err="1" smtClean="0"/>
              <a:t>tiết</a:t>
            </a:r>
            <a:r>
              <a:rPr lang="en-US" sz="2000" dirty="0" smtClean="0"/>
              <a:t> insulin: </a:t>
            </a:r>
            <a:r>
              <a:rPr lang="en-US" sz="2000" dirty="0" err="1" smtClean="0"/>
              <a:t>tăng</a:t>
            </a:r>
            <a:r>
              <a:rPr lang="en-US" sz="2000" dirty="0" smtClean="0"/>
              <a:t> insulin </a:t>
            </a:r>
            <a:r>
              <a:rPr lang="en-US" sz="2000" dirty="0" err="1" smtClean="0"/>
              <a:t>máu</a:t>
            </a:r>
            <a:r>
              <a:rPr lang="en-US" sz="2000" dirty="0" smtClean="0"/>
              <a:t> </a:t>
            </a:r>
            <a:r>
              <a:rPr lang="en-US" sz="2000" dirty="0" err="1" smtClean="0"/>
              <a:t>bù</a:t>
            </a:r>
            <a:r>
              <a:rPr lang="en-US" sz="2000" dirty="0" smtClean="0"/>
              <a:t> </a:t>
            </a:r>
            <a:r>
              <a:rPr lang="en-US" sz="2000" dirty="0" err="1" smtClean="0"/>
              <a:t>trừ</a:t>
            </a:r>
            <a:r>
              <a:rPr lang="en-US" sz="2000" dirty="0" smtClean="0"/>
              <a:t>, </a:t>
            </a:r>
            <a:r>
              <a:rPr lang="en-US" sz="2000" dirty="0" err="1" smtClean="0"/>
              <a:t>tăng</a:t>
            </a:r>
            <a:r>
              <a:rPr lang="en-US" sz="2000" dirty="0" smtClean="0"/>
              <a:t> </a:t>
            </a:r>
            <a:r>
              <a:rPr lang="en-US" sz="2000" dirty="0" err="1" smtClean="0"/>
              <a:t>tiền</a:t>
            </a:r>
            <a:r>
              <a:rPr lang="en-US" sz="2000" dirty="0" smtClean="0"/>
              <a:t> </a:t>
            </a:r>
            <a:r>
              <a:rPr lang="en-US" sz="2000" dirty="0" err="1" smtClean="0"/>
              <a:t>chất</a:t>
            </a:r>
            <a:r>
              <a:rPr lang="en-US" sz="2000" dirty="0" smtClean="0"/>
              <a:t> </a:t>
            </a:r>
            <a:r>
              <a:rPr lang="en-US" sz="2000" dirty="0" err="1" smtClean="0"/>
              <a:t>không</a:t>
            </a:r>
            <a:r>
              <a:rPr lang="en-US" sz="2000" dirty="0" smtClean="0"/>
              <a:t> </a:t>
            </a:r>
            <a:r>
              <a:rPr lang="en-US" sz="2000" dirty="0" err="1" smtClean="0"/>
              <a:t>có</a:t>
            </a:r>
            <a:r>
              <a:rPr lang="en-US" sz="2000" dirty="0" smtClean="0"/>
              <a:t> </a:t>
            </a:r>
            <a:r>
              <a:rPr lang="en-US" sz="2000" dirty="0" err="1" smtClean="0"/>
              <a:t>hoạt</a:t>
            </a:r>
            <a:r>
              <a:rPr lang="en-US" sz="2000" dirty="0" smtClean="0"/>
              <a:t> </a:t>
            </a:r>
            <a:r>
              <a:rPr lang="en-US" sz="2000" dirty="0" err="1" smtClean="0"/>
              <a:t>tính</a:t>
            </a:r>
            <a:r>
              <a:rPr lang="en-US" sz="2000" dirty="0" smtClean="0"/>
              <a:t> </a:t>
            </a:r>
            <a:r>
              <a:rPr lang="en-US" sz="2000" dirty="0" err="1" smtClean="0"/>
              <a:t>proinsulin</a:t>
            </a:r>
            <a:r>
              <a:rPr lang="en-US" sz="2000" dirty="0" smtClean="0"/>
              <a:t>, </a:t>
            </a:r>
            <a:r>
              <a:rPr lang="en-US" sz="2000" dirty="0" err="1" smtClean="0"/>
              <a:t>mất</a:t>
            </a:r>
            <a:r>
              <a:rPr lang="en-US" sz="2000" dirty="0" smtClean="0"/>
              <a:t> </a:t>
            </a:r>
            <a:r>
              <a:rPr lang="en-US" sz="2000" dirty="0" err="1" smtClean="0"/>
              <a:t>tính</a:t>
            </a:r>
            <a:r>
              <a:rPr lang="en-US" sz="2000" dirty="0" smtClean="0"/>
              <a:t> </a:t>
            </a:r>
            <a:r>
              <a:rPr lang="en-US" sz="2000" dirty="0" err="1" smtClean="0"/>
              <a:t>chất</a:t>
            </a:r>
            <a:r>
              <a:rPr lang="en-US" sz="2000" dirty="0" smtClean="0"/>
              <a:t> </a:t>
            </a:r>
            <a:r>
              <a:rPr lang="en-US" sz="2000" dirty="0" err="1" smtClean="0"/>
              <a:t>tiết</a:t>
            </a:r>
            <a:r>
              <a:rPr lang="en-US" sz="2000" dirty="0" smtClean="0"/>
              <a:t> insulin. </a:t>
            </a:r>
          </a:p>
          <a:p>
            <a:pPr marL="457200" indent="-457200">
              <a:lnSpc>
                <a:spcPct val="150000"/>
              </a:lnSpc>
              <a:buFontTx/>
              <a:buChar char="-"/>
            </a:pPr>
            <a:r>
              <a:rPr lang="en-US" sz="2000" dirty="0" err="1" smtClean="0"/>
              <a:t>Ngoài</a:t>
            </a:r>
            <a:r>
              <a:rPr lang="en-US" sz="2000" dirty="0" smtClean="0"/>
              <a:t> </a:t>
            </a:r>
            <a:r>
              <a:rPr lang="en-US" sz="2000" dirty="0" err="1" smtClean="0"/>
              <a:t>ra</a:t>
            </a:r>
            <a:r>
              <a:rPr lang="en-US" sz="2000" dirty="0" smtClean="0"/>
              <a:t>, </a:t>
            </a:r>
            <a:r>
              <a:rPr lang="en-US" sz="2000" dirty="0" err="1" smtClean="0"/>
              <a:t>béo</a:t>
            </a:r>
            <a:r>
              <a:rPr lang="en-US" sz="2000" dirty="0" smtClean="0"/>
              <a:t> </a:t>
            </a:r>
            <a:r>
              <a:rPr lang="en-US" sz="2000" dirty="0" err="1" smtClean="0"/>
              <a:t>phì</a:t>
            </a:r>
            <a:r>
              <a:rPr lang="en-US" sz="2000" dirty="0" smtClean="0"/>
              <a:t> </a:t>
            </a:r>
            <a:r>
              <a:rPr lang="en-US" sz="2000" dirty="0" err="1" smtClean="0"/>
              <a:t>và</a:t>
            </a:r>
            <a:r>
              <a:rPr lang="en-US" sz="2000" dirty="0" smtClean="0"/>
              <a:t> </a:t>
            </a:r>
            <a:r>
              <a:rPr lang="en-US" sz="2000" dirty="0" err="1" smtClean="0"/>
              <a:t>ít</a:t>
            </a:r>
            <a:r>
              <a:rPr lang="en-US" sz="2000" dirty="0" smtClean="0"/>
              <a:t> </a:t>
            </a:r>
            <a:r>
              <a:rPr lang="en-US" sz="2000" dirty="0" err="1" smtClean="0"/>
              <a:t>hđ</a:t>
            </a:r>
            <a:r>
              <a:rPr lang="en-US" sz="2000" dirty="0" smtClean="0"/>
              <a:t> </a:t>
            </a:r>
            <a:r>
              <a:rPr lang="en-US" sz="2000" dirty="0" err="1" smtClean="0"/>
              <a:t>thể</a:t>
            </a:r>
            <a:r>
              <a:rPr lang="en-US" sz="2000" dirty="0" smtClean="0"/>
              <a:t> </a:t>
            </a:r>
            <a:r>
              <a:rPr lang="en-US" sz="2000" dirty="0" err="1" smtClean="0"/>
              <a:t>lực</a:t>
            </a:r>
            <a:r>
              <a:rPr lang="en-US" sz="2000" dirty="0" smtClean="0"/>
              <a:t> </a:t>
            </a:r>
            <a:r>
              <a:rPr lang="en-US" sz="2000" dirty="0" err="1" smtClean="0"/>
              <a:t>là</a:t>
            </a:r>
            <a:r>
              <a:rPr lang="en-US" sz="2000" dirty="0" smtClean="0"/>
              <a:t> </a:t>
            </a:r>
            <a:r>
              <a:rPr lang="en-US" sz="2000" dirty="0" err="1" smtClean="0"/>
              <a:t>các</a:t>
            </a:r>
            <a:r>
              <a:rPr lang="en-US" sz="2000" dirty="0" smtClean="0"/>
              <a:t> </a:t>
            </a:r>
            <a:r>
              <a:rPr lang="en-US" sz="2000" dirty="0" err="1" smtClean="0"/>
              <a:t>yếu</a:t>
            </a:r>
            <a:r>
              <a:rPr lang="en-US" sz="2000" dirty="0" smtClean="0"/>
              <a:t> </a:t>
            </a:r>
            <a:r>
              <a:rPr lang="en-US" sz="2000" dirty="0" err="1" smtClean="0"/>
              <a:t>tố</a:t>
            </a:r>
            <a:r>
              <a:rPr lang="en-US" sz="2000" dirty="0" smtClean="0"/>
              <a:t> </a:t>
            </a:r>
            <a:r>
              <a:rPr lang="en-US" sz="2000" dirty="0" err="1" smtClean="0"/>
              <a:t>nguy</a:t>
            </a:r>
            <a:endParaRPr lang="en-US" sz="2000" dirty="0" smtClean="0"/>
          </a:p>
          <a:p>
            <a:pPr marL="457200" indent="-457200">
              <a:lnSpc>
                <a:spcPct val="150000"/>
              </a:lnSpc>
            </a:pPr>
            <a:r>
              <a:rPr lang="en-US" sz="2000" dirty="0"/>
              <a:t> </a:t>
            </a:r>
            <a:r>
              <a:rPr lang="en-US" sz="2000" dirty="0" smtClean="0"/>
              <a:t> </a:t>
            </a:r>
            <a:r>
              <a:rPr lang="en-US" sz="2000" dirty="0" err="1" smtClean="0"/>
              <a:t>cơ</a:t>
            </a:r>
            <a:r>
              <a:rPr lang="en-US" sz="2000" dirty="0" smtClean="0"/>
              <a:t> </a:t>
            </a:r>
            <a:r>
              <a:rPr lang="en-US" sz="2000" dirty="0" err="1" smtClean="0"/>
              <a:t>của</a:t>
            </a:r>
            <a:r>
              <a:rPr lang="en-US" sz="2000" dirty="0" smtClean="0"/>
              <a:t> ĐTĐ </a:t>
            </a:r>
            <a:r>
              <a:rPr lang="en-US" sz="2000" dirty="0" err="1" smtClean="0"/>
              <a:t>typ</a:t>
            </a:r>
            <a:r>
              <a:rPr lang="en-US" sz="2000" dirty="0" smtClean="0"/>
              <a:t> 2.</a:t>
            </a:r>
          </a:p>
          <a:p>
            <a:pPr marL="457200" indent="-457200">
              <a:lnSpc>
                <a:spcPct val="150000"/>
              </a:lnSpc>
            </a:pPr>
            <a:r>
              <a:rPr lang="en-US" sz="2400" b="1" dirty="0" smtClean="0"/>
              <a:t>III. </a:t>
            </a:r>
            <a:r>
              <a:rPr lang="en-US" sz="2400" b="1" dirty="0" err="1" smtClean="0"/>
              <a:t>Triệu</a:t>
            </a:r>
            <a:r>
              <a:rPr lang="en-US" sz="2400" b="1" dirty="0" smtClean="0"/>
              <a:t> </a:t>
            </a:r>
            <a:r>
              <a:rPr lang="en-US" sz="2400" b="1" dirty="0" err="1" smtClean="0"/>
              <a:t>chứng</a:t>
            </a:r>
            <a:r>
              <a:rPr lang="en-US" sz="2400" b="1" dirty="0" smtClean="0"/>
              <a:t> </a:t>
            </a:r>
            <a:r>
              <a:rPr lang="en-US" sz="2400" b="1" dirty="0" err="1" smtClean="0"/>
              <a:t>và</a:t>
            </a:r>
            <a:r>
              <a:rPr lang="en-US" sz="2400" b="1" dirty="0" smtClean="0"/>
              <a:t> </a:t>
            </a:r>
            <a:r>
              <a:rPr lang="en-US" sz="2400" b="1" dirty="0" err="1" smtClean="0"/>
              <a:t>tiêu</a:t>
            </a:r>
            <a:r>
              <a:rPr lang="en-US" sz="2400" b="1" dirty="0" smtClean="0"/>
              <a:t> </a:t>
            </a:r>
            <a:r>
              <a:rPr lang="en-US" sz="2400" b="1" dirty="0" err="1" smtClean="0"/>
              <a:t>chuẩn</a:t>
            </a:r>
            <a:r>
              <a:rPr lang="en-US" sz="2400" b="1" dirty="0" smtClean="0"/>
              <a:t> </a:t>
            </a:r>
            <a:r>
              <a:rPr lang="en-US" sz="2400" b="1" dirty="0" err="1" smtClean="0"/>
              <a:t>chẩn</a:t>
            </a:r>
            <a:r>
              <a:rPr lang="en-US" sz="2400" b="1" dirty="0" smtClean="0"/>
              <a:t> </a:t>
            </a:r>
            <a:r>
              <a:rPr lang="en-US" sz="2400" b="1" dirty="0" err="1" smtClean="0"/>
              <a:t>đoán</a:t>
            </a:r>
            <a:endParaRPr lang="en-US" sz="2400" b="1" dirty="0" smtClean="0"/>
          </a:p>
          <a:p>
            <a:pPr marL="457200" indent="-457200">
              <a:lnSpc>
                <a:spcPct val="150000"/>
              </a:lnSpc>
            </a:pPr>
            <a:r>
              <a:rPr lang="en-US" sz="2400" b="1" dirty="0" smtClean="0"/>
              <a:t>1. </a:t>
            </a:r>
            <a:r>
              <a:rPr lang="en-US" sz="2400" b="1" dirty="0" err="1" smtClean="0"/>
              <a:t>Triệu</a:t>
            </a:r>
            <a:r>
              <a:rPr lang="en-US" sz="2400" b="1" dirty="0" smtClean="0"/>
              <a:t> </a:t>
            </a:r>
            <a:r>
              <a:rPr lang="en-US" sz="2400" b="1" dirty="0" err="1" smtClean="0"/>
              <a:t>chứng</a:t>
            </a:r>
            <a:endParaRPr lang="en-US" sz="2400" b="1" dirty="0" smtClean="0"/>
          </a:p>
        </p:txBody>
      </p:sp>
      <p:pic>
        <p:nvPicPr>
          <p:cNvPr id="6" name="Picture 5" descr="trieu-chung-benh-tieu-duong-dau-hieu.jpg"/>
          <p:cNvPicPr>
            <a:picLocks noChangeAspect="1"/>
          </p:cNvPicPr>
          <p:nvPr/>
        </p:nvPicPr>
        <p:blipFill>
          <a:blip r:embed="rId2"/>
          <a:stretch>
            <a:fillRect/>
          </a:stretch>
        </p:blipFill>
        <p:spPr>
          <a:xfrm>
            <a:off x="1" y="4343400"/>
            <a:ext cx="5943599" cy="2514600"/>
          </a:xfrm>
          <a:prstGeom prst="rect">
            <a:avLst/>
          </a:prstGeom>
        </p:spPr>
      </p:pic>
      <p:pic>
        <p:nvPicPr>
          <p:cNvPr id="7" name="Picture 6" descr="benh-tieu-duong-tat-ca-thong-tin-uy-tin-day-du-nhat.jpg"/>
          <p:cNvPicPr>
            <a:picLocks noChangeAspect="1"/>
          </p:cNvPicPr>
          <p:nvPr/>
        </p:nvPicPr>
        <p:blipFill>
          <a:blip r:embed="rId3"/>
          <a:stretch>
            <a:fillRect/>
          </a:stretch>
        </p:blipFill>
        <p:spPr>
          <a:xfrm>
            <a:off x="6019800" y="2057400"/>
            <a:ext cx="3124200" cy="4724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c diem khac biet giua đtđ typ 1 va 2.jpg"/>
          <p:cNvPicPr>
            <a:picLocks noChangeAspect="1"/>
          </p:cNvPicPr>
          <p:nvPr/>
        </p:nvPicPr>
        <p:blipFill>
          <a:blip r:embed="rId2"/>
          <a:stretch>
            <a:fillRect/>
          </a:stretch>
        </p:blipFill>
        <p:spPr>
          <a:xfrm>
            <a:off x="0" y="457200"/>
            <a:ext cx="9144000" cy="4495800"/>
          </a:xfrm>
          <a:prstGeom prst="rect">
            <a:avLst/>
          </a:prstGeom>
        </p:spPr>
      </p:pic>
      <p:sp>
        <p:nvSpPr>
          <p:cNvPr id="3" name="TextBox 2"/>
          <p:cNvSpPr txBox="1"/>
          <p:nvPr/>
        </p:nvSpPr>
        <p:spPr>
          <a:xfrm>
            <a:off x="0" y="0"/>
            <a:ext cx="9144000" cy="461665"/>
          </a:xfrm>
          <a:prstGeom prst="rect">
            <a:avLst/>
          </a:prstGeom>
          <a:noFill/>
        </p:spPr>
        <p:txBody>
          <a:bodyPr wrap="square" rtlCol="0">
            <a:spAutoFit/>
          </a:bodyPr>
          <a:lstStyle/>
          <a:p>
            <a:r>
              <a:rPr lang="en-US" sz="2400" b="1" dirty="0" smtClean="0"/>
              <a:t>- </a:t>
            </a:r>
            <a:r>
              <a:rPr lang="en-US" sz="2400" b="1" dirty="0" err="1" smtClean="0"/>
              <a:t>Đặc</a:t>
            </a:r>
            <a:r>
              <a:rPr lang="en-US" sz="2400" b="1" dirty="0" smtClean="0"/>
              <a:t> </a:t>
            </a:r>
            <a:r>
              <a:rPr lang="en-US" sz="2400" b="1" dirty="0" err="1" smtClean="0"/>
              <a:t>điểm</a:t>
            </a:r>
            <a:r>
              <a:rPr lang="en-US" sz="2400" b="1" dirty="0" smtClean="0"/>
              <a:t> </a:t>
            </a:r>
            <a:r>
              <a:rPr lang="en-US" sz="2400" b="1" dirty="0" err="1" smtClean="0"/>
              <a:t>giữa</a:t>
            </a:r>
            <a:r>
              <a:rPr lang="en-US" sz="2400" b="1" dirty="0" smtClean="0"/>
              <a:t> ĐTĐ </a:t>
            </a:r>
            <a:r>
              <a:rPr lang="en-US" sz="2400" b="1" dirty="0" err="1" smtClean="0"/>
              <a:t>typ</a:t>
            </a:r>
            <a:r>
              <a:rPr lang="en-US" sz="2400" b="1" dirty="0" smtClean="0"/>
              <a:t> 1 </a:t>
            </a:r>
            <a:r>
              <a:rPr lang="en-US" sz="2400" b="1" dirty="0" err="1" smtClean="0"/>
              <a:t>và</a:t>
            </a:r>
            <a:r>
              <a:rPr lang="en-US" sz="2400" b="1" dirty="0" smtClean="0"/>
              <a:t> </a:t>
            </a:r>
            <a:r>
              <a:rPr lang="en-US" sz="2400" b="1" dirty="0" err="1" smtClean="0"/>
              <a:t>typ</a:t>
            </a:r>
            <a:r>
              <a:rPr lang="en-US" sz="2400" b="1" dirty="0" smtClean="0"/>
              <a:t> 2:</a:t>
            </a:r>
            <a:endParaRPr lang="en-US" sz="2400" b="1" dirty="0"/>
          </a:p>
        </p:txBody>
      </p:sp>
      <p:sp>
        <p:nvSpPr>
          <p:cNvPr id="4" name="TextBox 3"/>
          <p:cNvSpPr txBox="1"/>
          <p:nvPr/>
        </p:nvSpPr>
        <p:spPr>
          <a:xfrm>
            <a:off x="0" y="4800600"/>
            <a:ext cx="9144000" cy="2539157"/>
          </a:xfrm>
          <a:prstGeom prst="rect">
            <a:avLst/>
          </a:prstGeom>
          <a:noFill/>
        </p:spPr>
        <p:txBody>
          <a:bodyPr wrap="square" rtlCol="0">
            <a:spAutoFit/>
          </a:bodyPr>
          <a:lstStyle/>
          <a:p>
            <a:pPr>
              <a:lnSpc>
                <a:spcPct val="150000"/>
              </a:lnSpc>
            </a:pPr>
            <a:r>
              <a:rPr lang="en-US" sz="2400" b="1" dirty="0" smtClean="0"/>
              <a:t>2. </a:t>
            </a:r>
            <a:r>
              <a:rPr lang="en-US" sz="2400" b="1" dirty="0" err="1" smtClean="0"/>
              <a:t>Tiêu</a:t>
            </a:r>
            <a:r>
              <a:rPr lang="en-US" sz="2400" b="1" dirty="0" smtClean="0"/>
              <a:t> </a:t>
            </a:r>
            <a:r>
              <a:rPr lang="en-US" sz="2400" b="1" dirty="0" err="1" smtClean="0"/>
              <a:t>chuẩn</a:t>
            </a:r>
            <a:r>
              <a:rPr lang="en-US" sz="2400" b="1" dirty="0" smtClean="0"/>
              <a:t> </a:t>
            </a:r>
            <a:r>
              <a:rPr lang="en-US" sz="2400" b="1" dirty="0" err="1" smtClean="0"/>
              <a:t>chẩn</a:t>
            </a:r>
            <a:r>
              <a:rPr lang="en-US" sz="2400" b="1" dirty="0" smtClean="0"/>
              <a:t> </a:t>
            </a:r>
            <a:r>
              <a:rPr lang="en-US" sz="2400" b="1" dirty="0" err="1" smtClean="0"/>
              <a:t>đoán</a:t>
            </a:r>
            <a:r>
              <a:rPr lang="en-US" sz="2400" b="1" dirty="0" smtClean="0"/>
              <a:t> ĐTĐ</a:t>
            </a:r>
          </a:p>
          <a:p>
            <a:pPr>
              <a:lnSpc>
                <a:spcPct val="150000"/>
              </a:lnSpc>
            </a:pPr>
            <a:r>
              <a:rPr lang="en-US" sz="2400" b="1" dirty="0" smtClean="0"/>
              <a:t>a. </a:t>
            </a:r>
            <a:r>
              <a:rPr lang="en-US" sz="2400" b="1" dirty="0" err="1" smtClean="0"/>
              <a:t>Tiêu</a:t>
            </a:r>
            <a:r>
              <a:rPr lang="en-US" sz="2400" b="1" dirty="0" smtClean="0"/>
              <a:t> </a:t>
            </a:r>
            <a:r>
              <a:rPr lang="en-US" sz="2400" b="1" dirty="0" err="1" smtClean="0"/>
              <a:t>chuẩn</a:t>
            </a:r>
            <a:r>
              <a:rPr lang="en-US" sz="2400" b="1" dirty="0" smtClean="0"/>
              <a:t> </a:t>
            </a:r>
            <a:r>
              <a:rPr lang="en-US" sz="2400" b="1" dirty="0" err="1" smtClean="0"/>
              <a:t>của</a:t>
            </a:r>
            <a:r>
              <a:rPr lang="en-US" sz="2400" b="1" dirty="0" smtClean="0"/>
              <a:t> </a:t>
            </a:r>
            <a:r>
              <a:rPr lang="en-US" sz="2400" b="1" dirty="0" smtClean="0"/>
              <a:t>WHO/IDF</a:t>
            </a:r>
            <a:endParaRPr lang="en-US" sz="2000" dirty="0" smtClean="0"/>
          </a:p>
          <a:p>
            <a:pPr>
              <a:lnSpc>
                <a:spcPct val="150000"/>
              </a:lnSpc>
            </a:pPr>
            <a:r>
              <a:rPr lang="en-US" sz="2000" dirty="0" smtClean="0"/>
              <a:t>-</a:t>
            </a:r>
            <a:r>
              <a:rPr lang="en-US" sz="2000" dirty="0" smtClean="0"/>
              <a:t> </a:t>
            </a:r>
            <a:r>
              <a:rPr lang="en-US" sz="2000" dirty="0" smtClean="0"/>
              <a:t>glucose </a:t>
            </a:r>
            <a:r>
              <a:rPr lang="en-US" sz="2000" dirty="0" err="1" smtClean="0"/>
              <a:t>huyết</a:t>
            </a:r>
            <a:r>
              <a:rPr lang="en-US" sz="2000" dirty="0" smtClean="0"/>
              <a:t> </a:t>
            </a:r>
            <a:r>
              <a:rPr lang="en-US" sz="2000" dirty="0" err="1" smtClean="0"/>
              <a:t>khối</a:t>
            </a:r>
            <a:r>
              <a:rPr lang="en-US" sz="2000" dirty="0" smtClean="0"/>
              <a:t> </a:t>
            </a:r>
            <a:r>
              <a:rPr lang="en-US" sz="2000" dirty="0" err="1" smtClean="0"/>
              <a:t>đói</a:t>
            </a:r>
            <a:r>
              <a:rPr lang="en-US" sz="2000" dirty="0" smtClean="0"/>
              <a:t> ( FPG) &gt;=126 mg/dl ( 7,0 </a:t>
            </a:r>
            <a:r>
              <a:rPr lang="en-US" sz="2000" dirty="0" err="1" smtClean="0"/>
              <a:t>mmol</a:t>
            </a:r>
            <a:r>
              <a:rPr lang="en-US" sz="2000" dirty="0" smtClean="0"/>
              <a:t>/l)</a:t>
            </a:r>
          </a:p>
          <a:p>
            <a:pPr>
              <a:lnSpc>
                <a:spcPct val="150000"/>
              </a:lnSpc>
            </a:pPr>
            <a:r>
              <a:rPr lang="en-US" sz="2000" dirty="0" smtClean="0"/>
              <a:t>-</a:t>
            </a:r>
            <a:r>
              <a:rPr lang="en-US" sz="2000" dirty="0" smtClean="0"/>
              <a:t> </a:t>
            </a:r>
            <a:r>
              <a:rPr lang="en-US" sz="2000" dirty="0" smtClean="0"/>
              <a:t>test dung </a:t>
            </a:r>
            <a:r>
              <a:rPr lang="en-US" sz="2000" dirty="0" err="1" smtClean="0"/>
              <a:t>nạp</a:t>
            </a:r>
            <a:r>
              <a:rPr lang="en-US" sz="2000" dirty="0" smtClean="0"/>
              <a:t> glucose ( </a:t>
            </a:r>
            <a:r>
              <a:rPr lang="en-US" sz="2000" dirty="0" err="1" smtClean="0"/>
              <a:t>uống</a:t>
            </a:r>
            <a:r>
              <a:rPr lang="en-US" sz="2000" dirty="0" smtClean="0"/>
              <a:t> 75 g glucose)</a:t>
            </a:r>
          </a:p>
          <a:p>
            <a:pPr>
              <a:lnSpc>
                <a:spcPct val="150000"/>
              </a:lnSpc>
            </a:pP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4435747</TotalTime>
  <Words>1810</Words>
  <Application>Microsoft Office PowerPoint</Application>
  <PresentationFormat>On-screen Show (4:3)</PresentationFormat>
  <Paragraphs>133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49</cp:revision>
  <dcterms:created xsi:type="dcterms:W3CDTF">2017-03-03T01:57:23Z</dcterms:created>
  <dcterms:modified xsi:type="dcterms:W3CDTF">2017-03-04T21:42:36Z</dcterms:modified>
</cp:coreProperties>
</file>