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Xơ gan</a:t>
            </a:r>
            <a:endParaRPr lang="en-US" sz="6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2057400"/>
            <a:ext cx="4267200" cy="41148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mtClean="0">
                <a:latin typeface="Rod" pitchFamily="49" charset="-79"/>
                <a:cs typeface="Rod" pitchFamily="49" charset="-79"/>
              </a:rPr>
              <a:t> </a:t>
            </a:r>
            <a:r>
              <a:rPr lang="en-US" smtClean="0">
                <a:solidFill>
                  <a:srgbClr val="FF0000"/>
                </a:solidFill>
                <a:latin typeface="Rod" pitchFamily="49" charset="-79"/>
                <a:cs typeface="Rod" pitchFamily="49" charset="-79"/>
              </a:rPr>
              <a:t> Lớp </a:t>
            </a:r>
            <a:r>
              <a:rPr lang="en-US" smtClean="0">
                <a:latin typeface="Rod" pitchFamily="49" charset="-79"/>
                <a:cs typeface="Rod" pitchFamily="49" charset="-79"/>
              </a:rPr>
              <a:t>PTH 350 H</a:t>
            </a:r>
          </a:p>
          <a:p>
            <a:pPr algn="l"/>
            <a:r>
              <a:rPr lang="en-US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: 18</a:t>
            </a:r>
          </a:p>
          <a:p>
            <a:pPr>
              <a:lnSpc>
                <a:spcPct val="150000"/>
              </a:lnSpc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SVTH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smtClean="0"/>
              <a:t>Nguyễn Văn Đức</a:t>
            </a:r>
          </a:p>
          <a:p>
            <a:pPr>
              <a:lnSpc>
                <a:spcPct val="150000"/>
              </a:lnSpc>
            </a:pPr>
            <a:r>
              <a:rPr lang="en-US" b="1" smtClean="0"/>
              <a:t>            </a:t>
            </a:r>
            <a:r>
              <a:rPr lang="en-US" b="1"/>
              <a:t>Nguyễn Hải Dân</a:t>
            </a:r>
          </a:p>
          <a:p>
            <a:pPr>
              <a:lnSpc>
                <a:spcPct val="150000"/>
              </a:lnSpc>
            </a:pPr>
            <a:r>
              <a:rPr lang="en-US" b="1"/>
              <a:t>            Nguyễn Thị Nữ</a:t>
            </a:r>
          </a:p>
          <a:p>
            <a:pPr>
              <a:lnSpc>
                <a:spcPct val="150000"/>
              </a:lnSpc>
            </a:pPr>
            <a:r>
              <a:rPr lang="en-US" b="1"/>
              <a:t>            Lương Thị Trâm</a:t>
            </a:r>
          </a:p>
          <a:p>
            <a:pPr>
              <a:lnSpc>
                <a:spcPct val="150000"/>
              </a:lnSpc>
            </a:pPr>
            <a:r>
              <a:rPr lang="en-US" b="1"/>
              <a:t>            Nguyễn Khoa Thanh Vy</a:t>
            </a:r>
          </a:p>
          <a:p>
            <a:pPr algn="l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600"/>
            <a:ext cx="4800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01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92763"/>
          </a:xfrm>
        </p:spPr>
        <p:txBody>
          <a:bodyPr>
            <a:norm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soi tiêu hóa :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Đánh giá thực quản : dạ dày , tá tràng – loại trừ giãn tm thực quản – dự phòng bằng xơ mạch + thuốc chẹn  beta giao cảm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77724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38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LÂM SÀNG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610600" cy="4953000"/>
          </a:xfrm>
        </p:spPr>
      </p:pic>
    </p:spTree>
    <p:extLst>
      <p:ext uri="{BB962C8B-B14F-4D97-AF65-F5344CB8AC3E}">
        <p14:creationId xmlns:p14="http://schemas.microsoft.com/office/powerpoint/2010/main" val="2193817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 đoạn còn bù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3276600"/>
          </a:xfrm>
        </p:spPr>
        <p:txBody>
          <a:bodyPr>
            <a:normAutofit/>
          </a:bodyPr>
          <a:lstStyle/>
          <a:p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Có triệu chứng (chán ăn + mệt mỏi + giảm TD + RL kinh nguyệt)  - khám sàng lọc</a:t>
            </a:r>
          </a:p>
          <a:p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Cơ năng: ăn kém ngon. Khó tiêu, nặng tức vùng thượng vị, giảm tình dục, rối loạn kinh nguyệt.</a:t>
            </a:r>
          </a:p>
          <a:p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Thực thể: gan to + chắc +sắc + không đau – lách to- tăng serotonin – spider nevi – palmar erythma)</a:t>
            </a:r>
          </a:p>
          <a:p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Xác định : sinh thiết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4114800"/>
            <a:ext cx="4333875" cy="2586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57599"/>
            <a:ext cx="4038600" cy="3075193"/>
          </a:xfrm>
          <a:prstGeom prst="rect">
            <a:avLst/>
          </a:prstGeom>
        </p:spPr>
      </p:pic>
      <p:sp>
        <p:nvSpPr>
          <p:cNvPr id="6" name="Notched Right Arrow 5"/>
          <p:cNvSpPr/>
          <p:nvPr/>
        </p:nvSpPr>
        <p:spPr>
          <a:xfrm>
            <a:off x="2971800" y="4572000"/>
            <a:ext cx="489204" cy="1905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8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    Giai đoạn mất bù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Hội chứng suy gan: vú lớn + xuất huyết + rụng lông tóc + dùi trống + sao mạch + thiếu máu</a:t>
            </a:r>
          </a:p>
          <a:p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HC thay đổi hình thái gan: gan teo</a:t>
            </a:r>
          </a:p>
          <a:p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HC tăng áp lực TM cửa : lách to (splenomegaly) +THBH bụng + trĩ nội + cổ trướng (ascite)(NN# giảm alb + thành mạch + aldosterol)           abdominal infection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3461004" y="3429000"/>
            <a:ext cx="489204" cy="1905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13687"/>
            <a:ext cx="6553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90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74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smtClean="0"/>
              <a:t>CẬN LÂM SÀNG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/>
          </a:bodyPr>
          <a:lstStyle/>
          <a:p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Phát hiện tăng ALTM cửa : BT 10-15 cm nước đén 25 cm nước ; tăng ALTM lách; tăng thời gian lách – cửa </a:t>
            </a:r>
          </a:p>
          <a:p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Đo đường ính ( siêu âm) : TM cửa : BT 8-10 mm đến 13 mm; TM lách lớn hơn 11mm</a:t>
            </a:r>
          </a:p>
          <a:p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Nội soi ở bụng : giãn TM ( phúc mạc: mạc treo; tm dạ dày ; tm rốn ...)</a:t>
            </a:r>
          </a:p>
          <a:p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Suy gan : A/g đảo ; TL prothrombin giảm ( yếu tố tiên lượng) ; choles giảm ( ester) ;NP caffein (+) ;RL điện giải ( tăng Na; k máu ; giảm Na niệu ) ; tăng NH3 ; HC thiếu máu : giảm 3 dòng</a:t>
            </a:r>
          </a:p>
          <a:p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HC hủy hoại TB gan </a:t>
            </a:r>
          </a:p>
          <a:p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Chuẩn đoán hình ảnh : siêu âm + clvt</a:t>
            </a:r>
          </a:p>
          <a:p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Sinh thiết gan : NN + phân loại 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114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11430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Điều trị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/>
          </a:bodyPr>
          <a:lstStyle/>
          <a:p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Điều trị nguên nhân: loại bỏ NN </a:t>
            </a:r>
          </a:p>
          <a:p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Điều trị triệu  chứng : CĐ ăn + cổ trướng + tăng ALTM + suy gan + chống xơ</a:t>
            </a:r>
          </a:p>
          <a:p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Điều tr ị biến chứng : chảy máu TM thực quản + bệnh dạ dày do xư gan + viêm PM + HC gan thận</a:t>
            </a:r>
          </a:p>
          <a:p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Phòng bệnh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1600"/>
            <a:ext cx="2971800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682613"/>
            <a:ext cx="4191000" cy="207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31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Cảm ơn thầy và các bạn đã chú ý lắng nghe 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r>
              <a:rPr lang="en-US" smtClean="0"/>
              <a:t>Thanks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45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5203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15400" cy="6553200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nguyên nhân chính gây xơ gan?</a:t>
            </a:r>
          </a:p>
          <a:p>
            <a:pPr>
              <a:buFont typeface="Wingdings" pitchFamily="2" charset="2"/>
              <a:buChar char="§"/>
            </a:pP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Viêm  gan do virut: virut B, virut B bội nhiễm, virut D (Delta ), virut C (không A, không B).</a:t>
            </a:r>
          </a:p>
          <a:p>
            <a:pPr>
              <a:buFont typeface="Wingdings" pitchFamily="2" charset="2"/>
              <a:buChar char="§"/>
            </a:pP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Nghiện rượu: uống kéo dài và nhiều năm</a:t>
            </a:r>
          </a:p>
          <a:p>
            <a:pPr>
              <a:buFont typeface="Wingdings" pitchFamily="2" charset="2"/>
              <a:buChar char="§"/>
            </a:pP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Xơ gan mật thứ phát: Do tắc mật không hoàn toàn kéo dài, thường kèm viêm nhiễm khuẩn đường mật như : trong sỏi mật, dính hẹp ở ống gan, ống mật chủ , viêm đường mật tái phát...</a:t>
            </a:r>
          </a:p>
          <a:p>
            <a:pPr>
              <a:buFont typeface="Wingdings" pitchFamily="2" charset="2"/>
              <a:buChar char="§"/>
            </a:pP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Thuốc và hóa chất: </a:t>
            </a:r>
          </a:p>
          <a:p>
            <a:pPr marL="971550" indent="-514350"/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Thuốc chữa bệnh gây tổn</a:t>
            </a:r>
          </a:p>
          <a:p>
            <a:pPr marL="457200" indent="0">
              <a:buNone/>
            </a:pP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 thương  gan</a:t>
            </a:r>
          </a:p>
          <a:p>
            <a:pPr marL="800100"/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Hóa chất độc hại gan: aflatoxin,</a:t>
            </a:r>
          </a:p>
          <a:p>
            <a:pPr marL="457200" indent="0">
              <a:buNone/>
            </a:pP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 dioxin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429000"/>
            <a:ext cx="3352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5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6248400"/>
          </a:xfrm>
        </p:spPr>
        <p:txBody>
          <a:bodyPr>
            <a:normAutofit/>
          </a:bodyPr>
          <a:lstStyle/>
          <a:p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Viêm gan do nhiễm ký sinh trùng: sán máng, sán lá nhỏ,...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Viêm gan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tự miễn: phổ biến ở phái nữ.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Teo ống dẫn mật: ở trẻ nhỏ</a:t>
            </a:r>
          </a:p>
          <a:p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       Viêm gan do nhiễm ký sinh trùng là phổ biến                   </a:t>
            </a:r>
          </a:p>
          <a:p>
            <a:pPr marL="0" indent="0"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        nhất.</a:t>
            </a:r>
          </a:p>
          <a:p>
            <a:pPr marL="0" indent="0"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914400" y="2599354"/>
            <a:ext cx="685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1400"/>
            <a:ext cx="8534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4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3241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607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3239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65"/>
            <a:ext cx="8229600" cy="1143000"/>
          </a:xfrm>
        </p:spPr>
        <p:txBody>
          <a:bodyPr/>
          <a:lstStyle/>
          <a:p>
            <a:r>
              <a:rPr lang="en-US" smtClean="0"/>
              <a:t>Xquang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229600" cy="5562600"/>
          </a:xfrm>
        </p:spPr>
      </p:pic>
    </p:spTree>
    <p:extLst>
      <p:ext uri="{BB962C8B-B14F-4D97-AF65-F5344CB8AC3E}">
        <p14:creationId xmlns:p14="http://schemas.microsoft.com/office/powerpoint/2010/main" val="702941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Nội soi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382000" cy="5181600"/>
          </a:xfrm>
        </p:spPr>
      </p:pic>
    </p:spTree>
    <p:extLst>
      <p:ext uri="{BB962C8B-B14F-4D97-AF65-F5344CB8AC3E}">
        <p14:creationId xmlns:p14="http://schemas.microsoft.com/office/powerpoint/2010/main" val="2032477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599</Words>
  <Application>Microsoft Office PowerPoint</Application>
  <PresentationFormat>On-screen Show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Xơ 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Xquang</vt:lpstr>
      <vt:lpstr>Nội soi</vt:lpstr>
      <vt:lpstr>PowerPoint Presentation</vt:lpstr>
      <vt:lpstr>LÂM SÀNG</vt:lpstr>
      <vt:lpstr>Giai đoạn còn bù</vt:lpstr>
      <vt:lpstr>2.     Giai đoạn mất bù</vt:lpstr>
      <vt:lpstr>CẬN LÂM SÀNG</vt:lpstr>
      <vt:lpstr>Điều trị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Xơ gan</dc:title>
  <dc:creator>Administrator</dc:creator>
  <cp:lastModifiedBy>saocodon</cp:lastModifiedBy>
  <cp:revision>13</cp:revision>
  <dcterms:created xsi:type="dcterms:W3CDTF">2006-08-16T00:00:00Z</dcterms:created>
  <dcterms:modified xsi:type="dcterms:W3CDTF">2017-02-19T17:20:57Z</dcterms:modified>
</cp:coreProperties>
</file>