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B9E9D7-BBCE-4B1C-B785-8FCE81F1A507}" type="datetimeFigureOut">
              <a:rPr lang="en-US" smtClean="0"/>
              <a:pPr/>
              <a:t>04/03/2017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685F8-6B09-4003-B152-CF7280AA16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9E9D7-BBCE-4B1C-B785-8FCE81F1A507}" type="datetimeFigureOut">
              <a:rPr lang="en-US" smtClean="0"/>
              <a:pPr/>
              <a:t>04/03/2017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685F8-6B09-4003-B152-CF7280AA16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9E9D7-BBCE-4B1C-B785-8FCE81F1A507}" type="datetimeFigureOut">
              <a:rPr lang="en-US" smtClean="0"/>
              <a:pPr/>
              <a:t>04/03/2017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685F8-6B09-4003-B152-CF7280AA16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9E9D7-BBCE-4B1C-B785-8FCE81F1A507}" type="datetimeFigureOut">
              <a:rPr lang="en-US" smtClean="0"/>
              <a:pPr/>
              <a:t>04/03/2017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685F8-6B09-4003-B152-CF7280AA16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B9E9D7-BBCE-4B1C-B785-8FCE81F1A507}" type="datetimeFigureOut">
              <a:rPr lang="en-US" smtClean="0"/>
              <a:pPr/>
              <a:t>04/03/2017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685F8-6B09-4003-B152-CF7280AA16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B9E9D7-BBCE-4B1C-B785-8FCE81F1A507}" type="datetimeFigureOut">
              <a:rPr lang="en-US" smtClean="0"/>
              <a:pPr/>
              <a:t>04/03/2017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685F8-6B09-4003-B152-CF7280AA16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B9E9D7-BBCE-4B1C-B785-8FCE81F1A507}" type="datetimeFigureOut">
              <a:rPr lang="en-US" smtClean="0"/>
              <a:pPr/>
              <a:t>04/03/2017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7685F8-6B09-4003-B152-CF7280AA16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B9E9D7-BBCE-4B1C-B785-8FCE81F1A507}" type="datetimeFigureOut">
              <a:rPr lang="en-US" smtClean="0"/>
              <a:pPr/>
              <a:t>04/03/2017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7685F8-6B09-4003-B152-CF7280AA16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9E9D7-BBCE-4B1C-B785-8FCE81F1A507}" type="datetimeFigureOut">
              <a:rPr lang="en-US" smtClean="0"/>
              <a:pPr/>
              <a:t>04/03/2017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7685F8-6B09-4003-B152-CF7280AA16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9E9D7-BBCE-4B1C-B785-8FCE81F1A507}" type="datetimeFigureOut">
              <a:rPr lang="en-US" smtClean="0"/>
              <a:pPr/>
              <a:t>04/03/2017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685F8-6B09-4003-B152-CF7280AA16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9E9D7-BBCE-4B1C-B785-8FCE81F1A507}" type="datetimeFigureOut">
              <a:rPr lang="en-US" smtClean="0"/>
              <a:pPr/>
              <a:t>04/03/2017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685F8-6B09-4003-B152-CF7280AA16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B9E9D7-BBCE-4B1C-B785-8FCE81F1A507}" type="datetimeFigureOut">
              <a:rPr lang="en-US" smtClean="0"/>
              <a:pPr/>
              <a:t>04/03/2017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7685F8-6B09-4003-B152-CF7280AA16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16.jpeg"/><Relationship Id="rId3" Type="http://schemas.openxmlformats.org/officeDocument/2006/relationships/image" Target="../media/image6.jpeg"/><Relationship Id="rId7" Type="http://schemas.openxmlformats.org/officeDocument/2006/relationships/image" Target="../media/image10.jpeg"/><Relationship Id="rId12" Type="http://schemas.openxmlformats.org/officeDocument/2006/relationships/image" Target="../media/image15.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14.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jpeg"/></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1295400"/>
            <a:ext cx="6477000" cy="646331"/>
          </a:xfrm>
          <a:prstGeom prst="rect">
            <a:avLst/>
          </a:prstGeom>
          <a:noFill/>
        </p:spPr>
        <p:txBody>
          <a:bodyPr wrap="square" rtlCol="0">
            <a:spAutoFit/>
          </a:bodyPr>
          <a:lstStyle/>
          <a:p>
            <a:r>
              <a:rPr lang="en-US" sz="3600" b="1" dirty="0" smtClean="0">
                <a:solidFill>
                  <a:srgbClr val="FF0000"/>
                </a:solidFill>
              </a:rPr>
              <a:t>TAI BIẾN MẠCH MÁU NÃO</a:t>
            </a:r>
            <a:endParaRPr lang="en-US" sz="3600" b="1" dirty="0">
              <a:solidFill>
                <a:srgbClr val="FF0000"/>
              </a:solidFill>
            </a:endParaRPr>
          </a:p>
        </p:txBody>
      </p:sp>
      <p:sp>
        <p:nvSpPr>
          <p:cNvPr id="5" name="TextBox 4"/>
          <p:cNvSpPr txBox="1"/>
          <p:nvPr/>
        </p:nvSpPr>
        <p:spPr>
          <a:xfrm>
            <a:off x="3962400" y="2209800"/>
            <a:ext cx="4953000" cy="3970318"/>
          </a:xfrm>
          <a:prstGeom prst="rect">
            <a:avLst/>
          </a:prstGeom>
          <a:noFill/>
        </p:spPr>
        <p:txBody>
          <a:bodyPr wrap="square" rtlCol="0">
            <a:spAutoFit/>
          </a:bodyPr>
          <a:lstStyle/>
          <a:p>
            <a:pPr>
              <a:lnSpc>
                <a:spcPct val="150000"/>
              </a:lnSpc>
            </a:pPr>
            <a:r>
              <a:rPr lang="en-US" sz="2400" b="1" dirty="0" err="1" smtClean="0"/>
              <a:t>Nhóm</a:t>
            </a:r>
            <a:r>
              <a:rPr lang="en-US" sz="2400" b="1" dirty="0" smtClean="0"/>
              <a:t>: 18</a:t>
            </a:r>
          </a:p>
          <a:p>
            <a:pPr>
              <a:lnSpc>
                <a:spcPct val="150000"/>
              </a:lnSpc>
            </a:pPr>
            <a:r>
              <a:rPr lang="en-US" sz="2400" b="1" dirty="0" err="1" smtClean="0"/>
              <a:t>Lớp</a:t>
            </a:r>
            <a:r>
              <a:rPr lang="en-US" sz="2400" b="1" dirty="0" smtClean="0"/>
              <a:t>: PTH 350 H</a:t>
            </a:r>
          </a:p>
          <a:p>
            <a:pPr>
              <a:lnSpc>
                <a:spcPct val="150000"/>
              </a:lnSpc>
            </a:pPr>
            <a:r>
              <a:rPr lang="en-US" sz="2400" b="1" dirty="0" smtClean="0"/>
              <a:t>SV </a:t>
            </a:r>
            <a:r>
              <a:rPr lang="en-US" sz="2400" b="1" dirty="0" err="1" smtClean="0"/>
              <a:t>thực</a:t>
            </a:r>
            <a:r>
              <a:rPr lang="en-US" sz="2400" b="1" dirty="0" smtClean="0"/>
              <a:t> </a:t>
            </a:r>
            <a:r>
              <a:rPr lang="en-US" sz="2400" b="1" dirty="0" err="1" smtClean="0"/>
              <a:t>hiện</a:t>
            </a:r>
            <a:r>
              <a:rPr lang="en-US" sz="2400" b="1" dirty="0" smtClean="0"/>
              <a:t>:  </a:t>
            </a:r>
            <a:r>
              <a:rPr lang="en-US" sz="2400" b="1" dirty="0" err="1" smtClean="0"/>
              <a:t>Nguyễn</a:t>
            </a:r>
            <a:r>
              <a:rPr lang="en-US" sz="2400" b="1" dirty="0" smtClean="0"/>
              <a:t> </a:t>
            </a:r>
            <a:r>
              <a:rPr lang="en-US" sz="2400" b="1" dirty="0" err="1" smtClean="0"/>
              <a:t>Văn</a:t>
            </a:r>
            <a:r>
              <a:rPr lang="en-US" sz="2400" b="1" dirty="0" smtClean="0"/>
              <a:t> </a:t>
            </a:r>
            <a:r>
              <a:rPr lang="en-US" sz="2400" b="1" dirty="0" err="1" smtClean="0"/>
              <a:t>Đức</a:t>
            </a:r>
            <a:endParaRPr lang="en-US" sz="2400" b="1" dirty="0" smtClean="0"/>
          </a:p>
          <a:p>
            <a:pPr>
              <a:lnSpc>
                <a:spcPct val="150000"/>
              </a:lnSpc>
            </a:pPr>
            <a:r>
              <a:rPr lang="en-US" sz="2400" b="1" dirty="0"/>
              <a:t> </a:t>
            </a:r>
            <a:r>
              <a:rPr lang="en-US" sz="2400" b="1" dirty="0" smtClean="0"/>
              <a:t>                         </a:t>
            </a:r>
            <a:r>
              <a:rPr lang="en-US" sz="2400" b="1" dirty="0" err="1" smtClean="0"/>
              <a:t>Nguyễn</a:t>
            </a:r>
            <a:r>
              <a:rPr lang="en-US" sz="2400" b="1" dirty="0" smtClean="0"/>
              <a:t> </a:t>
            </a:r>
            <a:r>
              <a:rPr lang="en-US" sz="2400" b="1" dirty="0" err="1" smtClean="0"/>
              <a:t>Hải</a:t>
            </a:r>
            <a:r>
              <a:rPr lang="en-US" sz="2400" b="1" dirty="0" smtClean="0"/>
              <a:t> </a:t>
            </a:r>
            <a:r>
              <a:rPr lang="en-US" sz="2400" b="1" dirty="0" err="1" smtClean="0"/>
              <a:t>Dân</a:t>
            </a:r>
            <a:endParaRPr lang="en-US" sz="2400" b="1" dirty="0" smtClean="0"/>
          </a:p>
          <a:p>
            <a:pPr>
              <a:lnSpc>
                <a:spcPct val="150000"/>
              </a:lnSpc>
            </a:pPr>
            <a:r>
              <a:rPr lang="en-US" sz="2400" b="1" dirty="0"/>
              <a:t> </a:t>
            </a:r>
            <a:r>
              <a:rPr lang="en-US" sz="2400" b="1" dirty="0" smtClean="0"/>
              <a:t>                         </a:t>
            </a:r>
            <a:r>
              <a:rPr lang="en-US" sz="2400" b="1" dirty="0" err="1" smtClean="0"/>
              <a:t>Nguyễn</a:t>
            </a:r>
            <a:r>
              <a:rPr lang="en-US" sz="2400" b="1" dirty="0" smtClean="0"/>
              <a:t> </a:t>
            </a:r>
            <a:r>
              <a:rPr lang="en-US" sz="2400" b="1" dirty="0" err="1" smtClean="0"/>
              <a:t>Thị</a:t>
            </a:r>
            <a:r>
              <a:rPr lang="en-US" sz="2400" b="1" dirty="0" smtClean="0"/>
              <a:t> </a:t>
            </a:r>
            <a:r>
              <a:rPr lang="en-US" sz="2400" b="1" dirty="0" err="1" smtClean="0"/>
              <a:t>Nữ</a:t>
            </a:r>
            <a:endParaRPr lang="en-US" sz="2400" b="1" dirty="0" smtClean="0"/>
          </a:p>
          <a:p>
            <a:pPr>
              <a:lnSpc>
                <a:spcPct val="150000"/>
              </a:lnSpc>
            </a:pPr>
            <a:r>
              <a:rPr lang="en-US" sz="2400" b="1" dirty="0"/>
              <a:t> </a:t>
            </a:r>
            <a:r>
              <a:rPr lang="en-US" sz="2400" b="1" dirty="0" smtClean="0"/>
              <a:t>                         </a:t>
            </a:r>
            <a:r>
              <a:rPr lang="en-US" sz="2400" b="1" dirty="0" err="1" smtClean="0"/>
              <a:t>Lương</a:t>
            </a:r>
            <a:r>
              <a:rPr lang="en-US" sz="2400" b="1" dirty="0" smtClean="0"/>
              <a:t> </a:t>
            </a:r>
            <a:r>
              <a:rPr lang="en-US" sz="2400" b="1" dirty="0" err="1" smtClean="0"/>
              <a:t>Thị</a:t>
            </a:r>
            <a:r>
              <a:rPr lang="en-US" sz="2400" b="1" dirty="0" smtClean="0"/>
              <a:t> </a:t>
            </a:r>
            <a:r>
              <a:rPr lang="en-US" sz="2400" b="1" dirty="0" err="1" smtClean="0"/>
              <a:t>Trâm</a:t>
            </a:r>
            <a:endParaRPr lang="en-US" sz="2400" b="1" dirty="0" smtClean="0"/>
          </a:p>
          <a:p>
            <a:pPr>
              <a:lnSpc>
                <a:spcPct val="150000"/>
              </a:lnSpc>
            </a:pPr>
            <a:r>
              <a:rPr lang="en-US" sz="2400" b="1" dirty="0"/>
              <a:t> </a:t>
            </a:r>
            <a:r>
              <a:rPr lang="en-US" sz="2400" b="1" dirty="0" smtClean="0"/>
              <a:t>                         </a:t>
            </a:r>
            <a:r>
              <a:rPr lang="en-US" sz="2400" b="1" dirty="0" err="1" smtClean="0"/>
              <a:t>Nguyễn</a:t>
            </a:r>
            <a:r>
              <a:rPr lang="en-US" sz="2400" b="1" dirty="0" smtClean="0"/>
              <a:t> </a:t>
            </a:r>
            <a:r>
              <a:rPr lang="en-US" sz="2400" b="1" dirty="0" err="1" smtClean="0"/>
              <a:t>Khoa</a:t>
            </a:r>
            <a:r>
              <a:rPr lang="en-US" sz="2400" b="1" dirty="0" smtClean="0"/>
              <a:t> </a:t>
            </a:r>
            <a:r>
              <a:rPr lang="en-US" sz="2400" b="1" dirty="0" err="1" smtClean="0"/>
              <a:t>Thanh</a:t>
            </a:r>
            <a:r>
              <a:rPr lang="en-US" sz="2400" b="1" dirty="0" smtClean="0"/>
              <a:t> </a:t>
            </a:r>
            <a:r>
              <a:rPr lang="en-US" sz="2400" b="1" dirty="0" err="1" smtClean="0"/>
              <a:t>Vy</a:t>
            </a:r>
            <a:endParaRPr lang="en-US" sz="2400" b="1" dirty="0"/>
          </a:p>
        </p:txBody>
      </p:sp>
      <p:sp>
        <p:nvSpPr>
          <p:cNvPr id="6" name="TextBox 5"/>
          <p:cNvSpPr txBox="1"/>
          <p:nvPr/>
        </p:nvSpPr>
        <p:spPr>
          <a:xfrm>
            <a:off x="0" y="0"/>
            <a:ext cx="3962400" cy="707886"/>
          </a:xfrm>
          <a:prstGeom prst="rect">
            <a:avLst/>
          </a:prstGeom>
          <a:noFill/>
        </p:spPr>
        <p:txBody>
          <a:bodyPr wrap="square" rtlCol="0">
            <a:spAutoFit/>
          </a:bodyPr>
          <a:lstStyle/>
          <a:p>
            <a:r>
              <a:rPr lang="en-US" sz="2000" b="1" dirty="0" smtClean="0"/>
              <a:t>TRƯỜNG: ĐH DUY TÂN</a:t>
            </a:r>
          </a:p>
          <a:p>
            <a:r>
              <a:rPr lang="en-US" sz="2000" b="1" dirty="0" smtClean="0"/>
              <a:t>KHOA: DƯỢC</a:t>
            </a:r>
            <a:endParaRPr lang="en-US" sz="2000" b="1" dirty="0"/>
          </a:p>
        </p:txBody>
      </p:sp>
      <p:pic>
        <p:nvPicPr>
          <p:cNvPr id="7" name="Picture 6" descr="tbmmnao.jpg"/>
          <p:cNvPicPr>
            <a:picLocks noChangeAspect="1"/>
          </p:cNvPicPr>
          <p:nvPr/>
        </p:nvPicPr>
        <p:blipFill>
          <a:blip r:embed="rId2"/>
          <a:stretch>
            <a:fillRect/>
          </a:stretch>
        </p:blipFill>
        <p:spPr>
          <a:xfrm>
            <a:off x="0" y="1905000"/>
            <a:ext cx="3886200" cy="4953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924973"/>
          </a:xfrm>
          <a:prstGeom prst="rect">
            <a:avLst/>
          </a:prstGeom>
          <a:noFill/>
        </p:spPr>
        <p:txBody>
          <a:bodyPr wrap="square" rtlCol="0">
            <a:spAutoFit/>
          </a:bodyPr>
          <a:lstStyle/>
          <a:p>
            <a:pPr>
              <a:lnSpc>
                <a:spcPct val="150000"/>
              </a:lnSpc>
            </a:pPr>
            <a:r>
              <a:rPr lang="en-US" sz="2400" b="1" dirty="0" smtClean="0"/>
              <a:t>4. </a:t>
            </a:r>
            <a:r>
              <a:rPr lang="en-US" sz="2400" b="1" dirty="0" err="1" smtClean="0"/>
              <a:t>Các</a:t>
            </a:r>
            <a:r>
              <a:rPr lang="en-US" sz="2400" b="1" dirty="0" smtClean="0"/>
              <a:t> </a:t>
            </a:r>
            <a:r>
              <a:rPr lang="en-US" sz="2400" b="1" dirty="0" err="1" smtClean="0"/>
              <a:t>xét</a:t>
            </a:r>
            <a:r>
              <a:rPr lang="en-US" sz="2400" b="1" dirty="0" smtClean="0"/>
              <a:t> </a:t>
            </a:r>
            <a:r>
              <a:rPr lang="en-US" sz="2400" b="1" dirty="0" err="1" smtClean="0"/>
              <a:t>nghiệm</a:t>
            </a:r>
            <a:r>
              <a:rPr lang="en-US" sz="2400" b="1" dirty="0" smtClean="0"/>
              <a:t> </a:t>
            </a:r>
            <a:r>
              <a:rPr lang="en-US" sz="2400" b="1" dirty="0" err="1" smtClean="0"/>
              <a:t>khác</a:t>
            </a:r>
            <a:endParaRPr lang="en-US" sz="2400" b="1" dirty="0" smtClean="0"/>
          </a:p>
          <a:p>
            <a:pPr>
              <a:lnSpc>
                <a:spcPct val="150000"/>
              </a:lnSpc>
              <a:buFontTx/>
              <a:buChar char="-"/>
            </a:pPr>
            <a:r>
              <a:rPr lang="en-US" sz="2000" dirty="0" err="1" smtClean="0"/>
              <a:t>Điện</a:t>
            </a:r>
            <a:r>
              <a:rPr lang="en-US" sz="2000" dirty="0" smtClean="0"/>
              <a:t> </a:t>
            </a:r>
            <a:r>
              <a:rPr lang="en-US" sz="2000" dirty="0" err="1" smtClean="0"/>
              <a:t>não</a:t>
            </a:r>
            <a:r>
              <a:rPr lang="en-US" sz="2000" dirty="0" smtClean="0"/>
              <a:t> </a:t>
            </a:r>
            <a:r>
              <a:rPr lang="en-US" sz="2000" dirty="0" err="1" smtClean="0"/>
              <a:t>đồ</a:t>
            </a:r>
            <a:r>
              <a:rPr lang="en-US" sz="2000" dirty="0" smtClean="0"/>
              <a:t>, </a:t>
            </a:r>
            <a:r>
              <a:rPr lang="en-US" sz="2000" dirty="0" err="1" smtClean="0"/>
              <a:t>chụp</a:t>
            </a:r>
            <a:r>
              <a:rPr lang="en-US" sz="2000" dirty="0" smtClean="0"/>
              <a:t> ĐM </a:t>
            </a:r>
            <a:r>
              <a:rPr lang="en-US" sz="2000" dirty="0" err="1" smtClean="0"/>
              <a:t>não</a:t>
            </a:r>
            <a:r>
              <a:rPr lang="en-US" sz="2000" dirty="0" smtClean="0"/>
              <a:t>, </a:t>
            </a:r>
            <a:r>
              <a:rPr lang="en-US" sz="2000" dirty="0" err="1" smtClean="0"/>
              <a:t>siêu</a:t>
            </a:r>
            <a:r>
              <a:rPr lang="en-US" sz="2000" dirty="0" smtClean="0"/>
              <a:t> </a:t>
            </a:r>
            <a:r>
              <a:rPr lang="en-US" sz="2000" dirty="0" err="1" smtClean="0"/>
              <a:t>âm</a:t>
            </a:r>
            <a:r>
              <a:rPr lang="en-US" sz="2000" dirty="0" smtClean="0"/>
              <a:t> </a:t>
            </a:r>
            <a:r>
              <a:rPr lang="en-US" sz="2000" dirty="0" err="1" smtClean="0"/>
              <a:t>dopper</a:t>
            </a:r>
            <a:r>
              <a:rPr lang="en-US" sz="2000" dirty="0" smtClean="0"/>
              <a:t>, </a:t>
            </a:r>
            <a:r>
              <a:rPr lang="en-US" sz="2000" dirty="0" err="1" smtClean="0"/>
              <a:t>công</a:t>
            </a:r>
            <a:r>
              <a:rPr lang="en-US" sz="2000" dirty="0" smtClean="0"/>
              <a:t> </a:t>
            </a:r>
            <a:r>
              <a:rPr lang="en-US" sz="2000" dirty="0" err="1" smtClean="0"/>
              <a:t>thức</a:t>
            </a:r>
            <a:r>
              <a:rPr lang="en-US" sz="2000" dirty="0" smtClean="0"/>
              <a:t> </a:t>
            </a:r>
            <a:r>
              <a:rPr lang="en-US" sz="2000" dirty="0" err="1" smtClean="0"/>
              <a:t>máu</a:t>
            </a:r>
            <a:r>
              <a:rPr lang="en-US" sz="2000" dirty="0" smtClean="0"/>
              <a:t>, </a:t>
            </a:r>
            <a:r>
              <a:rPr lang="en-US" sz="2000" dirty="0" err="1" smtClean="0"/>
              <a:t>ure</a:t>
            </a:r>
            <a:r>
              <a:rPr lang="en-US" sz="2000" dirty="0" smtClean="0"/>
              <a:t> </a:t>
            </a:r>
            <a:r>
              <a:rPr lang="en-US" sz="2000" dirty="0" err="1" smtClean="0"/>
              <a:t>máu</a:t>
            </a:r>
            <a:r>
              <a:rPr lang="en-US" sz="2000" dirty="0" smtClean="0"/>
              <a:t>, </a:t>
            </a:r>
            <a:r>
              <a:rPr lang="en-US" sz="2000" dirty="0" err="1" smtClean="0"/>
              <a:t>máu</a:t>
            </a:r>
            <a:r>
              <a:rPr lang="en-US" sz="2000" dirty="0" smtClean="0"/>
              <a:t> </a:t>
            </a:r>
            <a:r>
              <a:rPr lang="en-US" sz="2000" dirty="0" err="1" smtClean="0"/>
              <a:t>lắng</a:t>
            </a:r>
            <a:r>
              <a:rPr lang="en-US" sz="2000" dirty="0" smtClean="0"/>
              <a:t>, cholesterol </a:t>
            </a:r>
            <a:r>
              <a:rPr lang="en-US" sz="2000" dirty="0" err="1" smtClean="0"/>
              <a:t>máu</a:t>
            </a:r>
            <a:r>
              <a:rPr lang="en-US" sz="2000" dirty="0" smtClean="0"/>
              <a:t>, </a:t>
            </a:r>
            <a:r>
              <a:rPr lang="en-US" sz="2000" dirty="0" err="1" smtClean="0"/>
              <a:t>xét</a:t>
            </a:r>
            <a:r>
              <a:rPr lang="en-US" sz="2000" dirty="0" smtClean="0"/>
              <a:t> </a:t>
            </a:r>
            <a:r>
              <a:rPr lang="en-US" sz="2000" dirty="0" err="1" smtClean="0"/>
              <a:t>nghiệm</a:t>
            </a:r>
            <a:r>
              <a:rPr lang="en-US" sz="2000" dirty="0" smtClean="0"/>
              <a:t> </a:t>
            </a:r>
            <a:r>
              <a:rPr lang="en-US" sz="2000" dirty="0" err="1" smtClean="0"/>
              <a:t>hô</a:t>
            </a:r>
            <a:r>
              <a:rPr lang="en-US" sz="2000" dirty="0" smtClean="0"/>
              <a:t> </a:t>
            </a:r>
            <a:r>
              <a:rPr lang="en-US" sz="2000" dirty="0" err="1" smtClean="0"/>
              <a:t>hấp</a:t>
            </a:r>
            <a:r>
              <a:rPr lang="en-US" sz="2000" dirty="0" smtClean="0"/>
              <a:t> </a:t>
            </a:r>
            <a:r>
              <a:rPr lang="en-US" sz="2000" dirty="0" err="1" smtClean="0"/>
              <a:t>tuần</a:t>
            </a:r>
            <a:r>
              <a:rPr lang="en-US" sz="2000" dirty="0" smtClean="0"/>
              <a:t> </a:t>
            </a:r>
            <a:r>
              <a:rPr lang="en-US" sz="2000" dirty="0" err="1" smtClean="0"/>
              <a:t>hoàn</a:t>
            </a:r>
            <a:r>
              <a:rPr lang="en-US" sz="2000" dirty="0" smtClean="0"/>
              <a:t>….</a:t>
            </a:r>
          </a:p>
          <a:p>
            <a:pPr>
              <a:lnSpc>
                <a:spcPct val="150000"/>
              </a:lnSpc>
            </a:pPr>
            <a:r>
              <a:rPr lang="en-US" sz="2400" b="1" dirty="0" smtClean="0"/>
              <a:t>V. </a:t>
            </a:r>
            <a:r>
              <a:rPr lang="en-US" sz="2400" b="1" dirty="0" err="1" smtClean="0"/>
              <a:t>ĐiỀU</a:t>
            </a:r>
            <a:r>
              <a:rPr lang="en-US" sz="2400" b="1" dirty="0" smtClean="0"/>
              <a:t> TRỊ</a:t>
            </a:r>
          </a:p>
          <a:p>
            <a:pPr marL="342900" indent="-342900">
              <a:lnSpc>
                <a:spcPct val="150000"/>
              </a:lnSpc>
              <a:buAutoNum type="arabicPeriod"/>
            </a:pPr>
            <a:r>
              <a:rPr lang="en-US" sz="2400" b="1" dirty="0" err="1" smtClean="0"/>
              <a:t>Mục</a:t>
            </a:r>
            <a:r>
              <a:rPr lang="en-US" sz="2400" b="1" dirty="0" smtClean="0"/>
              <a:t> </a:t>
            </a:r>
            <a:r>
              <a:rPr lang="en-US" sz="2400" b="1" dirty="0" err="1" smtClean="0"/>
              <a:t>tiêu</a:t>
            </a:r>
            <a:r>
              <a:rPr lang="en-US" sz="2400" b="1" dirty="0" smtClean="0"/>
              <a:t> </a:t>
            </a:r>
            <a:r>
              <a:rPr lang="en-US" sz="2400" b="1" dirty="0" err="1" smtClean="0"/>
              <a:t>điều</a:t>
            </a:r>
            <a:r>
              <a:rPr lang="en-US" sz="2400" b="1" dirty="0" smtClean="0"/>
              <a:t> </a:t>
            </a:r>
            <a:r>
              <a:rPr lang="en-US" sz="2400" b="1" dirty="0" err="1" smtClean="0"/>
              <a:t>trị</a:t>
            </a:r>
            <a:endParaRPr lang="en-US" sz="2400" b="1" dirty="0" smtClean="0"/>
          </a:p>
          <a:p>
            <a:pPr marL="342900" indent="-342900">
              <a:lnSpc>
                <a:spcPct val="150000"/>
              </a:lnSpc>
              <a:buFontTx/>
              <a:buChar char="-"/>
            </a:pPr>
            <a:r>
              <a:rPr lang="en-US" sz="2000" dirty="0" err="1" smtClean="0"/>
              <a:t>Giảm</a:t>
            </a:r>
            <a:r>
              <a:rPr lang="en-US" sz="2000" dirty="0" smtClean="0"/>
              <a:t> </a:t>
            </a:r>
            <a:r>
              <a:rPr lang="en-US" sz="2000" dirty="0" err="1" smtClean="0"/>
              <a:t>bớt</a:t>
            </a:r>
            <a:r>
              <a:rPr lang="en-US" sz="2000" dirty="0" smtClean="0"/>
              <a:t> </a:t>
            </a:r>
            <a:r>
              <a:rPr lang="en-US" sz="2000" dirty="0" err="1" smtClean="0"/>
              <a:t>các</a:t>
            </a:r>
            <a:r>
              <a:rPr lang="en-US" sz="2000" dirty="0" smtClean="0"/>
              <a:t> </a:t>
            </a:r>
            <a:r>
              <a:rPr lang="en-US" sz="2000" dirty="0" err="1" smtClean="0"/>
              <a:t>hiệu</a:t>
            </a:r>
            <a:r>
              <a:rPr lang="en-US" sz="2000" dirty="0" smtClean="0"/>
              <a:t> </a:t>
            </a:r>
            <a:r>
              <a:rPr lang="en-US" sz="2000" dirty="0" err="1" smtClean="0"/>
              <a:t>qur</a:t>
            </a:r>
            <a:r>
              <a:rPr lang="en-US" sz="2000" dirty="0" smtClean="0"/>
              <a:t> </a:t>
            </a:r>
            <a:r>
              <a:rPr lang="en-US" sz="2000" dirty="0" err="1" smtClean="0"/>
              <a:t>trên</a:t>
            </a:r>
            <a:r>
              <a:rPr lang="en-US" sz="2000" dirty="0" smtClean="0"/>
              <a:t> </a:t>
            </a:r>
            <a:r>
              <a:rPr lang="en-US" sz="2000" dirty="0" err="1" smtClean="0"/>
              <a:t>người</a:t>
            </a:r>
            <a:r>
              <a:rPr lang="en-US" sz="2000" dirty="0" smtClean="0"/>
              <a:t> </a:t>
            </a:r>
            <a:r>
              <a:rPr lang="en-US" sz="2000" dirty="0" err="1" smtClean="0"/>
              <a:t>bệnh</a:t>
            </a:r>
            <a:r>
              <a:rPr lang="en-US" sz="2000" dirty="0" smtClean="0"/>
              <a:t>, </a:t>
            </a:r>
            <a:r>
              <a:rPr lang="en-US" sz="2000" dirty="0" err="1" smtClean="0"/>
              <a:t>thức</a:t>
            </a:r>
            <a:r>
              <a:rPr lang="en-US" sz="2000" dirty="0" smtClean="0"/>
              <a:t> </a:t>
            </a:r>
            <a:r>
              <a:rPr lang="en-US" sz="2000" dirty="0" err="1" smtClean="0"/>
              <a:t>đẩy</a:t>
            </a:r>
            <a:r>
              <a:rPr lang="en-US" sz="2000" dirty="0" smtClean="0"/>
              <a:t> </a:t>
            </a:r>
            <a:r>
              <a:rPr lang="en-US" sz="2000" dirty="0" err="1" smtClean="0"/>
              <a:t>sự</a:t>
            </a:r>
            <a:r>
              <a:rPr lang="en-US" sz="2000" dirty="0" smtClean="0"/>
              <a:t> </a:t>
            </a:r>
            <a:r>
              <a:rPr lang="en-US" sz="2000" dirty="0" err="1" smtClean="0"/>
              <a:t>hồi</a:t>
            </a:r>
            <a:r>
              <a:rPr lang="en-US" sz="2000" dirty="0" smtClean="0"/>
              <a:t> </a:t>
            </a:r>
            <a:r>
              <a:rPr lang="en-US" sz="2000" dirty="0" err="1" smtClean="0"/>
              <a:t>phục</a:t>
            </a:r>
            <a:r>
              <a:rPr lang="en-US" sz="2000" dirty="0" smtClean="0"/>
              <a:t>, </a:t>
            </a:r>
            <a:r>
              <a:rPr lang="en-US" sz="2000" dirty="0" err="1" smtClean="0"/>
              <a:t>kiểm</a:t>
            </a:r>
            <a:r>
              <a:rPr lang="en-US" sz="2000" dirty="0" smtClean="0"/>
              <a:t> </a:t>
            </a:r>
            <a:r>
              <a:rPr lang="en-US" sz="2000" dirty="0" err="1" smtClean="0"/>
              <a:t>soát</a:t>
            </a:r>
            <a:r>
              <a:rPr lang="en-US" sz="2000" dirty="0" smtClean="0"/>
              <a:t> </a:t>
            </a:r>
            <a:r>
              <a:rPr lang="en-US" sz="2000" dirty="0" err="1" smtClean="0"/>
              <a:t>các</a:t>
            </a:r>
            <a:r>
              <a:rPr lang="en-US" sz="2000" dirty="0" smtClean="0"/>
              <a:t> </a:t>
            </a:r>
            <a:r>
              <a:rPr lang="en-US" sz="2000" dirty="0" err="1" smtClean="0"/>
              <a:t>yếu</a:t>
            </a:r>
            <a:r>
              <a:rPr lang="en-US" sz="2000" dirty="0" smtClean="0"/>
              <a:t> </a:t>
            </a:r>
            <a:r>
              <a:rPr lang="en-US" sz="2000" dirty="0" err="1" smtClean="0"/>
              <a:t>tố</a:t>
            </a:r>
            <a:r>
              <a:rPr lang="en-US" sz="2000" dirty="0" smtClean="0"/>
              <a:t> </a:t>
            </a:r>
            <a:r>
              <a:rPr lang="en-US" sz="2000" dirty="0" err="1" smtClean="0"/>
              <a:t>nguy</a:t>
            </a:r>
            <a:r>
              <a:rPr lang="en-US" sz="2000" dirty="0" smtClean="0"/>
              <a:t> co, </a:t>
            </a:r>
            <a:r>
              <a:rPr lang="en-US" sz="2000" dirty="0" err="1" smtClean="0"/>
              <a:t>dự</a:t>
            </a:r>
            <a:r>
              <a:rPr lang="en-US" sz="2000" dirty="0" smtClean="0"/>
              <a:t> </a:t>
            </a:r>
            <a:r>
              <a:rPr lang="en-US" sz="2000" dirty="0" err="1" smtClean="0"/>
              <a:t>phòng</a:t>
            </a:r>
            <a:r>
              <a:rPr lang="en-US" sz="2000" dirty="0" smtClean="0"/>
              <a:t> </a:t>
            </a:r>
            <a:r>
              <a:rPr lang="en-US" sz="2000" dirty="0" err="1" smtClean="0"/>
              <a:t>các</a:t>
            </a:r>
            <a:r>
              <a:rPr lang="en-US" sz="2000" dirty="0" smtClean="0"/>
              <a:t> </a:t>
            </a:r>
            <a:r>
              <a:rPr lang="en-US" sz="2000" dirty="0" err="1" smtClean="0"/>
              <a:t>biến</a:t>
            </a:r>
            <a:r>
              <a:rPr lang="en-US" sz="2000" dirty="0" smtClean="0"/>
              <a:t> </a:t>
            </a:r>
            <a:r>
              <a:rPr lang="en-US" sz="2000" dirty="0" err="1" smtClean="0"/>
              <a:t>cố</a:t>
            </a:r>
            <a:r>
              <a:rPr lang="en-US" sz="2000" dirty="0" smtClean="0"/>
              <a:t> </a:t>
            </a:r>
            <a:r>
              <a:rPr lang="en-US" sz="2000" dirty="0" err="1" smtClean="0"/>
              <a:t>xảy</a:t>
            </a:r>
            <a:r>
              <a:rPr lang="en-US" sz="2000" dirty="0" smtClean="0"/>
              <a:t> </a:t>
            </a:r>
            <a:r>
              <a:rPr lang="en-US" sz="2000" dirty="0" err="1" smtClean="0"/>
              <a:t>ra</a:t>
            </a:r>
            <a:r>
              <a:rPr lang="en-US" sz="2000" dirty="0" smtClean="0"/>
              <a:t>.</a:t>
            </a:r>
          </a:p>
          <a:p>
            <a:pPr marL="342900" indent="-342900">
              <a:lnSpc>
                <a:spcPct val="150000"/>
              </a:lnSpc>
            </a:pPr>
            <a:r>
              <a:rPr lang="en-US" sz="2400" b="1" dirty="0" smtClean="0"/>
              <a:t>2. </a:t>
            </a:r>
            <a:r>
              <a:rPr lang="en-US" sz="2400" b="1" dirty="0" err="1" smtClean="0"/>
              <a:t>Điều</a:t>
            </a:r>
            <a:r>
              <a:rPr lang="en-US" sz="2400" b="1" dirty="0" smtClean="0"/>
              <a:t> </a:t>
            </a:r>
            <a:r>
              <a:rPr lang="en-US" sz="2400" b="1" dirty="0" err="1" smtClean="0"/>
              <a:t>trị</a:t>
            </a:r>
            <a:r>
              <a:rPr lang="en-US" sz="2400" b="1" dirty="0" smtClean="0"/>
              <a:t> </a:t>
            </a:r>
            <a:r>
              <a:rPr lang="en-US" sz="2400" b="1" dirty="0" err="1" smtClean="0"/>
              <a:t>giai</a:t>
            </a:r>
            <a:r>
              <a:rPr lang="en-US" sz="2400" b="1" dirty="0" smtClean="0"/>
              <a:t> </a:t>
            </a:r>
            <a:r>
              <a:rPr lang="en-US" sz="2400" b="1" dirty="0" err="1" smtClean="0"/>
              <a:t>đoạn</a:t>
            </a:r>
            <a:r>
              <a:rPr lang="en-US" sz="2400" b="1" dirty="0" smtClean="0"/>
              <a:t> </a:t>
            </a:r>
            <a:r>
              <a:rPr lang="en-US" sz="2400" b="1" dirty="0" err="1" smtClean="0"/>
              <a:t>cấp</a:t>
            </a:r>
            <a:endParaRPr lang="en-US" sz="2400" b="1" dirty="0" smtClean="0"/>
          </a:p>
          <a:p>
            <a:pPr marL="342900" indent="-342900">
              <a:lnSpc>
                <a:spcPct val="150000"/>
              </a:lnSpc>
            </a:pPr>
            <a:r>
              <a:rPr lang="en-US" sz="2000" dirty="0" smtClean="0"/>
              <a:t>-</a:t>
            </a:r>
            <a:r>
              <a:rPr lang="en-US" sz="2000" dirty="0">
                <a:cs typeface="Calibri" pitchFamily="34" charset="0"/>
              </a:rPr>
              <a:t> </a:t>
            </a:r>
            <a:r>
              <a:rPr lang="vi-VN" sz="2000" dirty="0" smtClean="0">
                <a:cs typeface="Calibri" pitchFamily="34" charset="0"/>
              </a:rPr>
              <a:t>Xử trí cấp cứu ban đầu </a:t>
            </a:r>
            <a:endParaRPr lang="en-US" sz="2000" dirty="0" smtClean="0">
              <a:cs typeface="Calibri" pitchFamily="34" charset="0"/>
            </a:endParaRPr>
          </a:p>
          <a:p>
            <a:pPr marL="342900" indent="-342900">
              <a:lnSpc>
                <a:spcPct val="150000"/>
              </a:lnSpc>
            </a:pPr>
            <a:r>
              <a:rPr lang="en-US" sz="2000" dirty="0" smtClean="0">
                <a:cs typeface="Calibri" pitchFamily="34" charset="0"/>
              </a:rPr>
              <a:t>+ </a:t>
            </a:r>
            <a:r>
              <a:rPr lang="vi-VN" sz="2000" dirty="0" smtClean="0">
                <a:cs typeface="Calibri" pitchFamily="34" charset="0"/>
              </a:rPr>
              <a:t> Cần phải đưa ngay người bệnh vào viện </a:t>
            </a:r>
            <a:r>
              <a:rPr lang="en-US" sz="2000" dirty="0">
                <a:cs typeface="Calibri" pitchFamily="34" charset="0"/>
              </a:rPr>
              <a:t>đ</a:t>
            </a:r>
            <a:r>
              <a:rPr lang="vi-VN" sz="2000" dirty="0" smtClean="0">
                <a:cs typeface="Calibri" pitchFamily="34" charset="0"/>
              </a:rPr>
              <a:t>ể được chẩn đoán và điều trị thích hợp.</a:t>
            </a:r>
            <a:endParaRPr lang="en-US" sz="2000" dirty="0" smtClean="0">
              <a:cs typeface="Calibri" pitchFamily="34" charset="0"/>
            </a:endParaRPr>
          </a:p>
          <a:p>
            <a:pPr marL="342900" indent="-342900">
              <a:lnSpc>
                <a:spcPct val="150000"/>
              </a:lnSpc>
            </a:pPr>
            <a:r>
              <a:rPr lang="en-US" sz="2000" dirty="0" smtClean="0">
                <a:cs typeface="Calibri" pitchFamily="34" charset="0"/>
              </a:rPr>
              <a:t>+ </a:t>
            </a:r>
            <a:r>
              <a:rPr lang="vi-VN" sz="2000" dirty="0" smtClean="0">
                <a:cs typeface="Calibri" pitchFamily="34" charset="0"/>
              </a:rPr>
              <a:t> Đối với người bị tai biến, thời gian là vàng, </a:t>
            </a:r>
            <a:r>
              <a:rPr lang="en-US" sz="2000" dirty="0" smtClean="0">
                <a:cs typeface="Calibri" pitchFamily="34" charset="0"/>
              </a:rPr>
              <a:t>m</a:t>
            </a:r>
            <a:r>
              <a:rPr lang="vi-VN" sz="2000" dirty="0" smtClean="0">
                <a:cs typeface="Calibri" pitchFamily="34" charset="0"/>
              </a:rPr>
              <a:t>ạch vỡ hay máu đông phải được xử lý thật nhanh để đề phòng các biến chứng như liệt toàn thân, bại não, v.v.</a:t>
            </a:r>
            <a:endParaRPr lang="en-US" sz="2000" dirty="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339650"/>
          </a:xfrm>
          <a:prstGeom prst="rect">
            <a:avLst/>
          </a:prstGeom>
          <a:noFill/>
        </p:spPr>
        <p:txBody>
          <a:bodyPr wrap="square" rtlCol="0">
            <a:spAutoFit/>
          </a:bodyPr>
          <a:lstStyle/>
          <a:p>
            <a:pPr>
              <a:lnSpc>
                <a:spcPct val="150000"/>
              </a:lnSpc>
            </a:pPr>
            <a:r>
              <a:rPr lang="en-US" sz="2400" b="1" dirty="0" smtClean="0"/>
              <a:t>3. </a:t>
            </a:r>
            <a:r>
              <a:rPr lang="vi-VN" sz="2400" b="1" dirty="0" smtClean="0"/>
              <a:t>Điều trị tổng quát ở bệnh viện: </a:t>
            </a:r>
            <a:endParaRPr lang="en-US" sz="2000" b="1" dirty="0" smtClean="0"/>
          </a:p>
          <a:p>
            <a:pPr>
              <a:lnSpc>
                <a:spcPct val="150000"/>
              </a:lnSpc>
            </a:pPr>
            <a:r>
              <a:rPr lang="en-US" sz="2000" dirty="0" smtClean="0"/>
              <a:t>- </a:t>
            </a:r>
            <a:r>
              <a:rPr lang="vi-VN" sz="2000" dirty="0" smtClean="0"/>
              <a:t>Bất kỳ quyết định điều trị nào đều phải thực hiện nhanh chóng. Sự chậm trễ sẽ dẫn tới tiên lượng xấu. </a:t>
            </a:r>
            <a:endParaRPr lang="en-US" sz="2000" dirty="0" smtClean="0"/>
          </a:p>
          <a:p>
            <a:pPr>
              <a:lnSpc>
                <a:spcPct val="150000"/>
              </a:lnSpc>
            </a:pPr>
            <a:r>
              <a:rPr lang="vi-VN" sz="2000" dirty="0" smtClean="0"/>
              <a:t> </a:t>
            </a:r>
            <a:r>
              <a:rPr lang="en-US" sz="2000" dirty="0" smtClean="0"/>
              <a:t>- </a:t>
            </a:r>
            <a:r>
              <a:rPr lang="vi-VN" sz="2000" dirty="0" smtClean="0"/>
              <a:t>Điều trị triệu chứng nhằm hạn chế sự trầm trọng của các thương tốn não bộ. Đánh giá chức năng hô hấp, khí đạo và tuần hoàn. </a:t>
            </a:r>
            <a:endParaRPr lang="en-US" sz="2000" dirty="0" smtClean="0"/>
          </a:p>
          <a:p>
            <a:pPr>
              <a:lnSpc>
                <a:spcPct val="150000"/>
              </a:lnSpc>
            </a:pPr>
            <a:r>
              <a:rPr lang="en-US" sz="2000" dirty="0" smtClean="0"/>
              <a:t>- </a:t>
            </a:r>
            <a:r>
              <a:rPr lang="vi-VN" sz="2000" dirty="0" smtClean="0"/>
              <a:t> Không cho ăn uống đến khi đánh giá rối loạn nuốt, nằm đầu cao 30 độ (nếu không có chống chỉ định), thở oxy 4-6 L/phút (khi SpO2 &lt; 95%), theo dõi huyết áp, nhịp tim 5-15 phút, lập đường truyền tĩnh mạch Normal saline 50ml/giờ, đo ECG.</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724644"/>
          </a:xfrm>
          <a:prstGeom prst="rect">
            <a:avLst/>
          </a:prstGeom>
          <a:noFill/>
        </p:spPr>
        <p:txBody>
          <a:bodyPr wrap="square" rtlCol="0">
            <a:spAutoFit/>
          </a:bodyPr>
          <a:lstStyle/>
          <a:p>
            <a:pPr>
              <a:lnSpc>
                <a:spcPct val="150000"/>
              </a:lnSpc>
            </a:pPr>
            <a:r>
              <a:rPr lang="en-US" sz="2400" b="1" dirty="0" smtClean="0"/>
              <a:t>4. </a:t>
            </a:r>
            <a:r>
              <a:rPr lang="en-US" sz="2400" b="1" dirty="0" err="1" smtClean="0"/>
              <a:t>Thuốc</a:t>
            </a:r>
            <a:r>
              <a:rPr lang="en-US" sz="2400" b="1" dirty="0" smtClean="0"/>
              <a:t> </a:t>
            </a:r>
            <a:r>
              <a:rPr lang="en-US" sz="2400" b="1" dirty="0" err="1" smtClean="0"/>
              <a:t>điều</a:t>
            </a:r>
            <a:r>
              <a:rPr lang="en-US" sz="2400" b="1" dirty="0" smtClean="0"/>
              <a:t> </a:t>
            </a:r>
            <a:r>
              <a:rPr lang="en-US" sz="2400" b="1" dirty="0" err="1" smtClean="0"/>
              <a:t>trị</a:t>
            </a:r>
            <a:endParaRPr lang="en-US" sz="2400" b="1" dirty="0" smtClean="0"/>
          </a:p>
          <a:p>
            <a:pPr>
              <a:lnSpc>
                <a:spcPct val="150000"/>
              </a:lnSpc>
              <a:buFontTx/>
              <a:buChar char="-"/>
            </a:pPr>
            <a:r>
              <a:rPr lang="en-US" sz="2000" dirty="0" smtClean="0"/>
              <a:t> </a:t>
            </a:r>
            <a:r>
              <a:rPr lang="en-US" sz="2000" dirty="0" err="1" smtClean="0"/>
              <a:t>Có</a:t>
            </a:r>
            <a:r>
              <a:rPr lang="en-US" sz="2000" dirty="0" smtClean="0"/>
              <a:t> </a:t>
            </a:r>
            <a:r>
              <a:rPr lang="en-US" sz="2000" dirty="0" err="1" smtClean="0"/>
              <a:t>tăng</a:t>
            </a:r>
            <a:r>
              <a:rPr lang="en-US" sz="2000" dirty="0" smtClean="0"/>
              <a:t> HA: </a:t>
            </a:r>
            <a:r>
              <a:rPr lang="en-US" sz="2000" dirty="0" err="1" smtClean="0"/>
              <a:t>sd</a:t>
            </a:r>
            <a:r>
              <a:rPr lang="en-US" sz="2000" dirty="0" smtClean="0"/>
              <a:t> </a:t>
            </a:r>
            <a:r>
              <a:rPr lang="en-US" sz="2000" dirty="0" err="1" smtClean="0"/>
              <a:t>nifedipine</a:t>
            </a:r>
            <a:r>
              <a:rPr lang="en-US" sz="2000" dirty="0" smtClean="0"/>
              <a:t> </a:t>
            </a:r>
            <a:r>
              <a:rPr lang="en-US" sz="2000" dirty="0" err="1" smtClean="0"/>
              <a:t>dưới</a:t>
            </a:r>
            <a:r>
              <a:rPr lang="en-US" sz="2000" dirty="0" smtClean="0"/>
              <a:t> </a:t>
            </a:r>
            <a:r>
              <a:rPr lang="en-US" sz="2000" dirty="0" err="1" smtClean="0"/>
              <a:t>lưỡi</a:t>
            </a:r>
            <a:endParaRPr lang="en-US" sz="2000" dirty="0" smtClean="0"/>
          </a:p>
          <a:p>
            <a:pPr>
              <a:lnSpc>
                <a:spcPct val="150000"/>
              </a:lnSpc>
              <a:buFontTx/>
              <a:buChar char="-"/>
            </a:pPr>
            <a:r>
              <a:rPr lang="en-US" sz="2000" dirty="0" smtClean="0"/>
              <a:t> </a:t>
            </a:r>
            <a:r>
              <a:rPr lang="en-US" sz="2000" dirty="0" err="1" smtClean="0"/>
              <a:t>kiểm</a:t>
            </a:r>
            <a:r>
              <a:rPr lang="en-US" sz="2000" dirty="0" smtClean="0"/>
              <a:t> </a:t>
            </a:r>
            <a:r>
              <a:rPr lang="en-US" sz="2000" dirty="0" err="1" smtClean="0"/>
              <a:t>soát</a:t>
            </a:r>
            <a:r>
              <a:rPr lang="en-US" sz="2000" dirty="0" smtClean="0"/>
              <a:t> HA ở BN </a:t>
            </a:r>
            <a:r>
              <a:rPr lang="en-US" sz="2000" dirty="0" err="1" smtClean="0"/>
              <a:t>đột</a:t>
            </a:r>
            <a:r>
              <a:rPr lang="en-US" sz="2000" dirty="0" smtClean="0"/>
              <a:t> </a:t>
            </a:r>
            <a:r>
              <a:rPr lang="en-US" sz="2000" dirty="0" err="1" smtClean="0"/>
              <a:t>quỵ</a:t>
            </a:r>
            <a:r>
              <a:rPr lang="en-US" sz="2000" dirty="0" smtClean="0"/>
              <a:t>: </a:t>
            </a:r>
          </a:p>
          <a:p>
            <a:pPr>
              <a:lnSpc>
                <a:spcPct val="150000"/>
              </a:lnSpc>
            </a:pPr>
            <a:r>
              <a:rPr lang="en-US" sz="2000" dirty="0" smtClean="0"/>
              <a:t>+ HA max &lt; 220 </a:t>
            </a:r>
            <a:r>
              <a:rPr lang="en-US" sz="2000" dirty="0" err="1" smtClean="0"/>
              <a:t>và</a:t>
            </a:r>
            <a:r>
              <a:rPr lang="en-US" sz="2000" dirty="0" smtClean="0"/>
              <a:t> HA min &lt; 120 </a:t>
            </a:r>
            <a:r>
              <a:rPr lang="en-US" sz="2000" dirty="0" err="1" smtClean="0"/>
              <a:t>mmhg</a:t>
            </a:r>
            <a:r>
              <a:rPr lang="en-US" sz="2000" dirty="0" smtClean="0"/>
              <a:t>: </a:t>
            </a:r>
            <a:r>
              <a:rPr lang="en-US" sz="2000" dirty="0" err="1" smtClean="0"/>
              <a:t>không</a:t>
            </a:r>
            <a:r>
              <a:rPr lang="en-US" sz="2000" dirty="0" smtClean="0"/>
              <a:t> </a:t>
            </a:r>
            <a:r>
              <a:rPr lang="en-US" sz="2000" dirty="0" err="1" smtClean="0"/>
              <a:t>điều</a:t>
            </a:r>
            <a:r>
              <a:rPr lang="en-US" sz="2000" dirty="0" smtClean="0"/>
              <a:t> </a:t>
            </a:r>
            <a:r>
              <a:rPr lang="en-US" sz="2000" dirty="0" err="1" smtClean="0"/>
              <a:t>trị</a:t>
            </a:r>
            <a:endParaRPr lang="en-US" sz="2000" dirty="0" smtClean="0"/>
          </a:p>
          <a:p>
            <a:pPr>
              <a:lnSpc>
                <a:spcPct val="150000"/>
              </a:lnSpc>
            </a:pPr>
            <a:r>
              <a:rPr lang="en-US" sz="2000" dirty="0" smtClean="0"/>
              <a:t>+ HA max &gt; 220 </a:t>
            </a:r>
            <a:r>
              <a:rPr lang="en-US" sz="2000" dirty="0" err="1" smtClean="0"/>
              <a:t>và</a:t>
            </a:r>
            <a:r>
              <a:rPr lang="en-US" sz="2000" dirty="0" smtClean="0"/>
              <a:t> HA min &gt; 120 </a:t>
            </a:r>
            <a:r>
              <a:rPr lang="en-US" sz="2000" dirty="0" err="1" smtClean="0"/>
              <a:t>mmhg</a:t>
            </a:r>
            <a:r>
              <a:rPr lang="en-US" sz="2000" dirty="0" smtClean="0"/>
              <a:t>: </a:t>
            </a:r>
            <a:r>
              <a:rPr lang="en-US" sz="2000" dirty="0" err="1" smtClean="0"/>
              <a:t>sd</a:t>
            </a:r>
            <a:r>
              <a:rPr lang="en-US" sz="2000" dirty="0" smtClean="0"/>
              <a:t> </a:t>
            </a:r>
            <a:r>
              <a:rPr lang="en-US" sz="2000" dirty="0" err="1" smtClean="0"/>
              <a:t>urapidin</a:t>
            </a:r>
            <a:r>
              <a:rPr lang="en-US" sz="2000" dirty="0" smtClean="0"/>
              <a:t>, </a:t>
            </a:r>
            <a:r>
              <a:rPr lang="en-US" sz="2000" dirty="0" err="1" smtClean="0"/>
              <a:t>xem</a:t>
            </a:r>
            <a:r>
              <a:rPr lang="en-US" sz="2000" dirty="0" smtClean="0"/>
              <a:t> </a:t>
            </a:r>
            <a:r>
              <a:rPr lang="en-US" sz="2000" dirty="0" err="1" smtClean="0"/>
              <a:t>xét</a:t>
            </a:r>
            <a:r>
              <a:rPr lang="en-US" sz="2000" dirty="0" smtClean="0"/>
              <a:t> </a:t>
            </a:r>
            <a:r>
              <a:rPr lang="en-US" sz="2000" dirty="0" err="1" smtClean="0"/>
              <a:t>sd</a:t>
            </a:r>
            <a:r>
              <a:rPr lang="en-US" sz="2000" dirty="0" smtClean="0"/>
              <a:t> </a:t>
            </a:r>
            <a:r>
              <a:rPr lang="en-US" sz="2000" dirty="0" err="1" smtClean="0"/>
              <a:t>clonipine</a:t>
            </a:r>
            <a:endParaRPr lang="en-US" sz="2000" dirty="0"/>
          </a:p>
          <a:p>
            <a:pPr>
              <a:lnSpc>
                <a:spcPct val="150000"/>
              </a:lnSpc>
            </a:pPr>
            <a:r>
              <a:rPr lang="en-US" sz="2000" dirty="0" smtClean="0"/>
              <a:t>+ HA min &gt; 220 </a:t>
            </a:r>
            <a:r>
              <a:rPr lang="en-US" sz="2000" dirty="0" err="1" smtClean="0"/>
              <a:t>mmhg</a:t>
            </a:r>
            <a:r>
              <a:rPr lang="en-US" sz="2000" dirty="0" smtClean="0"/>
              <a:t>, HA max </a:t>
            </a:r>
            <a:r>
              <a:rPr lang="en-US" sz="2000" dirty="0" err="1" smtClean="0"/>
              <a:t>chỉ</a:t>
            </a:r>
            <a:r>
              <a:rPr lang="en-US" sz="2000" dirty="0" smtClean="0"/>
              <a:t> </a:t>
            </a:r>
            <a:r>
              <a:rPr lang="en-US" sz="2000" dirty="0" err="1" smtClean="0"/>
              <a:t>tăng</a:t>
            </a:r>
            <a:r>
              <a:rPr lang="en-US" sz="2000" dirty="0" smtClean="0"/>
              <a:t> TB: </a:t>
            </a:r>
            <a:r>
              <a:rPr lang="en-US" sz="2000" dirty="0" err="1" smtClean="0"/>
              <a:t>sd</a:t>
            </a:r>
            <a:r>
              <a:rPr lang="en-US" sz="2000" dirty="0" smtClean="0"/>
              <a:t> </a:t>
            </a:r>
            <a:r>
              <a:rPr lang="en-US" sz="2000" dirty="0" err="1" smtClean="0"/>
              <a:t>nitroglucerine</a:t>
            </a:r>
            <a:r>
              <a:rPr lang="en-US" sz="2000" dirty="0" smtClean="0"/>
              <a:t> 5mg</a:t>
            </a:r>
          </a:p>
          <a:p>
            <a:pPr>
              <a:lnSpc>
                <a:spcPct val="150000"/>
              </a:lnSpc>
              <a:buFontTx/>
              <a:buChar char="-"/>
            </a:pPr>
            <a:r>
              <a:rPr lang="en-US" sz="2000" dirty="0" smtClean="0"/>
              <a:t>BN </a:t>
            </a:r>
            <a:r>
              <a:rPr lang="en-US" sz="2000" dirty="0" err="1" smtClean="0"/>
              <a:t>có</a:t>
            </a:r>
            <a:r>
              <a:rPr lang="en-US" sz="2000" dirty="0" smtClean="0"/>
              <a:t> HA </a:t>
            </a:r>
            <a:r>
              <a:rPr lang="en-US" sz="2000" dirty="0" err="1" smtClean="0"/>
              <a:t>thấp</a:t>
            </a:r>
            <a:r>
              <a:rPr lang="en-US" sz="2000" dirty="0" smtClean="0"/>
              <a:t>: </a:t>
            </a:r>
            <a:r>
              <a:rPr lang="en-US" sz="2000" dirty="0" err="1" smtClean="0"/>
              <a:t>sd</a:t>
            </a:r>
            <a:r>
              <a:rPr lang="en-US" sz="2000" dirty="0" smtClean="0"/>
              <a:t> dopamine </a:t>
            </a:r>
            <a:r>
              <a:rPr lang="en-US" sz="2000" dirty="0" err="1" smtClean="0"/>
              <a:t>hoặc</a:t>
            </a:r>
            <a:r>
              <a:rPr lang="en-US" sz="2000" dirty="0" smtClean="0"/>
              <a:t> </a:t>
            </a:r>
            <a:r>
              <a:rPr lang="en-US" sz="2000" dirty="0" err="1" smtClean="0"/>
              <a:t>dobutamine</a:t>
            </a:r>
            <a:endParaRPr lang="en-US" sz="2000" dirty="0" smtClean="0"/>
          </a:p>
          <a:p>
            <a:pPr>
              <a:lnSpc>
                <a:spcPct val="150000"/>
              </a:lnSpc>
              <a:buFontTx/>
              <a:buChar char="-"/>
            </a:pPr>
            <a:r>
              <a:rPr lang="en-US" sz="2000" dirty="0" err="1" smtClean="0"/>
              <a:t>Sốt</a:t>
            </a:r>
            <a:r>
              <a:rPr lang="en-US" sz="2000" dirty="0" smtClean="0"/>
              <a:t>: </a:t>
            </a:r>
            <a:r>
              <a:rPr lang="en-US" sz="2000" dirty="0" err="1" smtClean="0"/>
              <a:t>sd</a:t>
            </a:r>
            <a:r>
              <a:rPr lang="en-US" sz="2000" dirty="0" smtClean="0"/>
              <a:t> </a:t>
            </a:r>
            <a:r>
              <a:rPr lang="en-US" sz="2000" dirty="0" err="1" smtClean="0"/>
              <a:t>metamizole</a:t>
            </a:r>
            <a:r>
              <a:rPr lang="en-US" sz="2000" dirty="0" smtClean="0"/>
              <a:t> (</a:t>
            </a:r>
            <a:r>
              <a:rPr lang="en-US" sz="2000" dirty="0" err="1" smtClean="0"/>
              <a:t>Novalgin</a:t>
            </a:r>
            <a:r>
              <a:rPr lang="en-US" sz="2000" dirty="0" smtClean="0"/>
              <a:t>) </a:t>
            </a:r>
            <a:r>
              <a:rPr lang="en-US" sz="2000" dirty="0" err="1" smtClean="0"/>
              <a:t>hoặc</a:t>
            </a:r>
            <a:r>
              <a:rPr lang="en-US" sz="2000" dirty="0" smtClean="0"/>
              <a:t> </a:t>
            </a:r>
            <a:r>
              <a:rPr lang="en-US" sz="2000" dirty="0" err="1" smtClean="0"/>
              <a:t>paracetamol</a:t>
            </a:r>
            <a:r>
              <a:rPr lang="en-US" sz="2000" dirty="0" smtClean="0"/>
              <a:t>.</a:t>
            </a:r>
          </a:p>
          <a:p>
            <a:pPr>
              <a:lnSpc>
                <a:spcPct val="150000"/>
              </a:lnSpc>
              <a:buFontTx/>
              <a:buChar char="-"/>
            </a:pPr>
            <a:r>
              <a:rPr lang="en-US" sz="2000" dirty="0"/>
              <a:t> </a:t>
            </a:r>
            <a:r>
              <a:rPr lang="en-US" sz="2000" dirty="0" err="1" smtClean="0"/>
              <a:t>tăng</a:t>
            </a:r>
            <a:r>
              <a:rPr lang="en-US" sz="2000" dirty="0" smtClean="0"/>
              <a:t> glucose </a:t>
            </a:r>
            <a:r>
              <a:rPr lang="en-US" sz="2000" dirty="0" err="1" smtClean="0"/>
              <a:t>máu</a:t>
            </a:r>
            <a:r>
              <a:rPr lang="en-US" sz="2000" dirty="0" smtClean="0"/>
              <a:t>: </a:t>
            </a:r>
            <a:r>
              <a:rPr lang="en-US" sz="2000" dirty="0" err="1" smtClean="0"/>
              <a:t>Dùng</a:t>
            </a:r>
            <a:r>
              <a:rPr lang="en-US" sz="2000" dirty="0" smtClean="0"/>
              <a:t> </a:t>
            </a:r>
            <a:r>
              <a:rPr lang="en-US" sz="2000" dirty="0" err="1" smtClean="0"/>
              <a:t>sớm</a:t>
            </a:r>
            <a:r>
              <a:rPr lang="en-US" sz="2000" dirty="0" smtClean="0"/>
              <a:t> Insulin </a:t>
            </a:r>
            <a:r>
              <a:rPr lang="en-US" sz="2000" dirty="0" err="1" smtClean="0"/>
              <a:t>tác</a:t>
            </a:r>
            <a:r>
              <a:rPr lang="en-US" sz="2000" dirty="0" smtClean="0"/>
              <a:t> </a:t>
            </a:r>
            <a:r>
              <a:rPr lang="en-US" sz="2000" dirty="0" err="1" smtClean="0"/>
              <a:t>dụng</a:t>
            </a:r>
            <a:r>
              <a:rPr lang="en-US" sz="2000" dirty="0" smtClean="0"/>
              <a:t> </a:t>
            </a:r>
            <a:r>
              <a:rPr lang="en-US" sz="2000" dirty="0" err="1" smtClean="0"/>
              <a:t>nhanh</a:t>
            </a:r>
            <a:r>
              <a:rPr lang="en-US" sz="2000" dirty="0" smtClean="0"/>
              <a:t> (</a:t>
            </a:r>
            <a:r>
              <a:rPr lang="en-US" sz="2000" dirty="0" err="1" smtClean="0"/>
              <a:t>Actrapid</a:t>
            </a:r>
            <a:r>
              <a:rPr lang="en-US" sz="2000" dirty="0" smtClean="0"/>
              <a:t>) </a:t>
            </a:r>
            <a:r>
              <a:rPr lang="en-US" sz="2000" dirty="0" err="1" smtClean="0"/>
              <a:t>và</a:t>
            </a:r>
            <a:r>
              <a:rPr lang="en-US" sz="2000" dirty="0" smtClean="0"/>
              <a:t> </a:t>
            </a:r>
            <a:r>
              <a:rPr lang="en-US" sz="2000" dirty="0" err="1" smtClean="0"/>
              <a:t>kiểm</a:t>
            </a:r>
            <a:r>
              <a:rPr lang="en-US" sz="2000" dirty="0" smtClean="0"/>
              <a:t> </a:t>
            </a:r>
            <a:r>
              <a:rPr lang="en-US" sz="2000" dirty="0" err="1" smtClean="0"/>
              <a:t>tra</a:t>
            </a:r>
            <a:r>
              <a:rPr lang="en-US" sz="2000" dirty="0" smtClean="0"/>
              <a:t> Glucose </a:t>
            </a:r>
            <a:r>
              <a:rPr lang="en-US" sz="2000" dirty="0" err="1" smtClean="0"/>
              <a:t>máu</a:t>
            </a:r>
            <a:r>
              <a:rPr lang="en-US" sz="2000" dirty="0" smtClean="0"/>
              <a:t> </a:t>
            </a:r>
            <a:r>
              <a:rPr lang="en-US" sz="2000" dirty="0" err="1" smtClean="0"/>
              <a:t>thường</a:t>
            </a:r>
            <a:r>
              <a:rPr lang="en-US" sz="2000" dirty="0" smtClean="0"/>
              <a:t> </a:t>
            </a:r>
            <a:r>
              <a:rPr lang="en-US" sz="2000" dirty="0" err="1" smtClean="0"/>
              <a:t>xuyên</a:t>
            </a:r>
            <a:endParaRPr lang="en-US" sz="2000" dirty="0" smtClean="0"/>
          </a:p>
          <a:p>
            <a:pPr>
              <a:lnSpc>
                <a:spcPct val="150000"/>
              </a:lnSpc>
              <a:buFontTx/>
              <a:buChar char="-"/>
            </a:pPr>
            <a:r>
              <a:rPr lang="en-US" sz="2000" dirty="0"/>
              <a:t> </a:t>
            </a:r>
            <a:r>
              <a:rPr lang="en-US" sz="2000" dirty="0" err="1" smtClean="0"/>
              <a:t>bảo</a:t>
            </a:r>
            <a:r>
              <a:rPr lang="en-US" sz="2000" dirty="0" smtClean="0"/>
              <a:t> </a:t>
            </a:r>
            <a:r>
              <a:rPr lang="en-US" sz="2000" dirty="0" err="1" smtClean="0"/>
              <a:t>vệ</a:t>
            </a:r>
            <a:r>
              <a:rPr lang="en-US" sz="2000" dirty="0" smtClean="0"/>
              <a:t> </a:t>
            </a:r>
            <a:r>
              <a:rPr lang="en-US" sz="2000" dirty="0" err="1" smtClean="0"/>
              <a:t>tb</a:t>
            </a:r>
            <a:r>
              <a:rPr lang="en-US" sz="2000" dirty="0" smtClean="0"/>
              <a:t> </a:t>
            </a:r>
            <a:r>
              <a:rPr lang="en-US" sz="2000" dirty="0" err="1" smtClean="0"/>
              <a:t>não</a:t>
            </a:r>
            <a:r>
              <a:rPr lang="en-US" sz="2000" dirty="0" smtClean="0"/>
              <a:t>: </a:t>
            </a:r>
            <a:r>
              <a:rPr lang="vi-VN" sz="2000" dirty="0" smtClean="0">
                <a:latin typeface="Calibri" pitchFamily="34" charset="0"/>
                <a:cs typeface="Calibri" pitchFamily="34" charset="0"/>
              </a:rPr>
              <a:t>Trong giai đoạn cấp, truyền 30- 50ml Cerebrolysin trong 10-15‘</a:t>
            </a:r>
            <a:endParaRPr lang="en-US" sz="2000" dirty="0" smtClean="0">
              <a:latin typeface="Calibri" pitchFamily="34" charset="0"/>
              <a:cs typeface="Calibri" pitchFamily="34" charset="0"/>
            </a:endParaRPr>
          </a:p>
          <a:p>
            <a:pPr>
              <a:lnSpc>
                <a:spcPct val="150000"/>
              </a:lnSpc>
              <a:buFontTx/>
              <a:buChar char="-"/>
            </a:pPr>
            <a:r>
              <a:rPr lang="en-US" sz="2000" dirty="0"/>
              <a:t> </a:t>
            </a:r>
            <a:r>
              <a:rPr lang="en-US" sz="2000" dirty="0" err="1" smtClean="0"/>
              <a:t>ngừa</a:t>
            </a:r>
            <a:r>
              <a:rPr lang="en-US" sz="2000" dirty="0" smtClean="0"/>
              <a:t> </a:t>
            </a:r>
            <a:r>
              <a:rPr lang="en-US" sz="2000" dirty="0" err="1" smtClean="0"/>
              <a:t>huyết</a:t>
            </a:r>
            <a:r>
              <a:rPr lang="en-US" sz="2000" dirty="0" smtClean="0"/>
              <a:t> </a:t>
            </a:r>
            <a:r>
              <a:rPr lang="en-US" sz="2000" dirty="0" err="1" smtClean="0"/>
              <a:t>khối</a:t>
            </a:r>
            <a:r>
              <a:rPr lang="en-US" sz="2000" dirty="0" smtClean="0"/>
              <a:t> TM: </a:t>
            </a:r>
            <a:r>
              <a:rPr lang="en-US" sz="2000" dirty="0" err="1" smtClean="0"/>
              <a:t>sd</a:t>
            </a:r>
            <a:r>
              <a:rPr lang="en-US" sz="2000" dirty="0" smtClean="0"/>
              <a:t> heparin</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200400"/>
            <a:ext cx="9144000" cy="1938992"/>
          </a:xfrm>
          <a:prstGeom prst="rect">
            <a:avLst/>
          </a:prstGeom>
          <a:noFill/>
        </p:spPr>
        <p:txBody>
          <a:bodyPr wrap="square" rtlCol="0">
            <a:spAutoFit/>
          </a:bodyPr>
          <a:lstStyle/>
          <a:p>
            <a:pPr>
              <a:lnSpc>
                <a:spcPct val="150000"/>
              </a:lnSpc>
              <a:buFontTx/>
              <a:buChar char="-"/>
            </a:pPr>
            <a:endParaRPr lang="en-US" sz="2000" b="1" dirty="0" smtClean="0"/>
          </a:p>
          <a:p>
            <a:pPr>
              <a:lnSpc>
                <a:spcPct val="150000"/>
              </a:lnSpc>
            </a:pPr>
            <a:endParaRPr lang="en-US" sz="2000" b="1" dirty="0" smtClean="0"/>
          </a:p>
          <a:p>
            <a:pPr>
              <a:lnSpc>
                <a:spcPct val="150000"/>
              </a:lnSpc>
            </a:pPr>
            <a:r>
              <a:rPr lang="en-US" sz="2000" b="1" dirty="0" smtClean="0"/>
              <a:t>-  </a:t>
            </a:r>
            <a:r>
              <a:rPr lang="en-US" sz="2000" b="1" dirty="0" err="1" smtClean="0"/>
              <a:t>Thuốc</a:t>
            </a:r>
            <a:r>
              <a:rPr lang="en-US" sz="2000" b="1" dirty="0" smtClean="0"/>
              <a:t> </a:t>
            </a:r>
            <a:r>
              <a:rPr lang="en-US" sz="2000" b="1" dirty="0" err="1" smtClean="0"/>
              <a:t>điều</a:t>
            </a:r>
            <a:r>
              <a:rPr lang="en-US" sz="2000" b="1" dirty="0" smtClean="0"/>
              <a:t> </a:t>
            </a:r>
            <a:r>
              <a:rPr lang="en-US" sz="2000" b="1" dirty="0" err="1" smtClean="0"/>
              <a:t>trị</a:t>
            </a:r>
            <a:r>
              <a:rPr lang="en-US" sz="2000" b="1" dirty="0" smtClean="0"/>
              <a:t> </a:t>
            </a:r>
            <a:r>
              <a:rPr lang="en-US" sz="2000" b="1" dirty="0" err="1" smtClean="0"/>
              <a:t>biến</a:t>
            </a:r>
            <a:r>
              <a:rPr lang="en-US" sz="2000" b="1" dirty="0" smtClean="0"/>
              <a:t> </a:t>
            </a:r>
            <a:r>
              <a:rPr lang="en-US" sz="2000" b="1" dirty="0" err="1" smtClean="0"/>
              <a:t>chứng</a:t>
            </a:r>
            <a:r>
              <a:rPr lang="en-US" sz="2000" b="1" dirty="0" smtClean="0"/>
              <a:t> </a:t>
            </a:r>
            <a:r>
              <a:rPr lang="en-US" sz="2000" b="1" dirty="0" err="1" smtClean="0"/>
              <a:t>xuất</a:t>
            </a:r>
            <a:r>
              <a:rPr lang="en-US" sz="2000" b="1" dirty="0" smtClean="0"/>
              <a:t> </a:t>
            </a:r>
            <a:r>
              <a:rPr lang="en-US" sz="2000" b="1" dirty="0" err="1" smtClean="0"/>
              <a:t>huyết</a:t>
            </a:r>
            <a:r>
              <a:rPr lang="en-US" sz="2000" b="1" dirty="0" smtClean="0"/>
              <a:t> </a:t>
            </a:r>
            <a:r>
              <a:rPr lang="en-US" sz="2000" b="1" dirty="0" err="1" smtClean="0"/>
              <a:t>não</a:t>
            </a:r>
            <a:r>
              <a:rPr lang="en-US" sz="2000" dirty="0" smtClean="0"/>
              <a:t>: </a:t>
            </a:r>
            <a:r>
              <a:rPr lang="en-US" sz="2000" dirty="0" err="1" smtClean="0"/>
              <a:t>labetalol</a:t>
            </a:r>
            <a:r>
              <a:rPr lang="en-US" sz="2000" dirty="0" smtClean="0"/>
              <a:t>, </a:t>
            </a:r>
            <a:r>
              <a:rPr lang="en-US" sz="2000" dirty="0" err="1" smtClean="0"/>
              <a:t>nicardipine</a:t>
            </a:r>
            <a:r>
              <a:rPr lang="en-US" sz="2000" dirty="0" smtClean="0"/>
              <a:t>, </a:t>
            </a:r>
            <a:r>
              <a:rPr lang="en-US" sz="2000" dirty="0" err="1" smtClean="0"/>
              <a:t>esmolol</a:t>
            </a:r>
            <a:r>
              <a:rPr lang="en-US" sz="2000" dirty="0" smtClean="0"/>
              <a:t>, </a:t>
            </a:r>
            <a:r>
              <a:rPr lang="en-US" sz="2000" dirty="0" err="1" smtClean="0"/>
              <a:t>enalapril</a:t>
            </a:r>
            <a:r>
              <a:rPr lang="en-US" sz="2000" dirty="0" smtClean="0"/>
              <a:t>, </a:t>
            </a:r>
            <a:r>
              <a:rPr lang="en-US" sz="2000" dirty="0" err="1" smtClean="0"/>
              <a:t>hydralazine</a:t>
            </a:r>
            <a:r>
              <a:rPr lang="en-US" sz="2000" dirty="0" smtClean="0"/>
              <a:t>, </a:t>
            </a:r>
            <a:r>
              <a:rPr lang="en-US" sz="2000" dirty="0" err="1" smtClean="0"/>
              <a:t>nipride</a:t>
            </a:r>
            <a:r>
              <a:rPr lang="en-US" sz="2000" dirty="0" smtClean="0"/>
              <a:t>, </a:t>
            </a:r>
            <a:r>
              <a:rPr lang="en-US" sz="2000" dirty="0" err="1" smtClean="0"/>
              <a:t>nytroglycerin</a:t>
            </a:r>
            <a:r>
              <a:rPr lang="en-US" sz="2000" dirty="0" smtClean="0"/>
              <a:t>.</a:t>
            </a:r>
          </a:p>
        </p:txBody>
      </p:sp>
      <p:pic>
        <p:nvPicPr>
          <p:cNvPr id="5" name="Picture 4" descr="cerebrolysin.jpg"/>
          <p:cNvPicPr>
            <a:picLocks noChangeAspect="1"/>
          </p:cNvPicPr>
          <p:nvPr/>
        </p:nvPicPr>
        <p:blipFill>
          <a:blip r:embed="rId2"/>
          <a:stretch>
            <a:fillRect/>
          </a:stretch>
        </p:blipFill>
        <p:spPr>
          <a:xfrm>
            <a:off x="5562600" y="0"/>
            <a:ext cx="1685925" cy="1752600"/>
          </a:xfrm>
          <a:prstGeom prst="rect">
            <a:avLst/>
          </a:prstGeom>
        </p:spPr>
      </p:pic>
      <p:pic>
        <p:nvPicPr>
          <p:cNvPr id="6" name="Picture 5" descr="doputamine.jpg"/>
          <p:cNvPicPr>
            <a:picLocks noChangeAspect="1"/>
          </p:cNvPicPr>
          <p:nvPr/>
        </p:nvPicPr>
        <p:blipFill>
          <a:blip r:embed="rId3"/>
          <a:stretch>
            <a:fillRect/>
          </a:stretch>
        </p:blipFill>
        <p:spPr>
          <a:xfrm>
            <a:off x="3657600" y="0"/>
            <a:ext cx="1866900" cy="1743075"/>
          </a:xfrm>
          <a:prstGeom prst="rect">
            <a:avLst/>
          </a:prstGeom>
        </p:spPr>
      </p:pic>
      <p:pic>
        <p:nvPicPr>
          <p:cNvPr id="7" name="Picture 6" descr="enalapril.jpg"/>
          <p:cNvPicPr>
            <a:picLocks noChangeAspect="1"/>
          </p:cNvPicPr>
          <p:nvPr/>
        </p:nvPicPr>
        <p:blipFill>
          <a:blip r:embed="rId4"/>
          <a:stretch>
            <a:fillRect/>
          </a:stretch>
        </p:blipFill>
        <p:spPr>
          <a:xfrm>
            <a:off x="6324600" y="5038725"/>
            <a:ext cx="2819400" cy="1285875"/>
          </a:xfrm>
          <a:prstGeom prst="rect">
            <a:avLst/>
          </a:prstGeom>
        </p:spPr>
      </p:pic>
      <p:pic>
        <p:nvPicPr>
          <p:cNvPr id="8" name="Picture 7" descr="esmolol.jpg"/>
          <p:cNvPicPr>
            <a:picLocks noChangeAspect="1"/>
          </p:cNvPicPr>
          <p:nvPr/>
        </p:nvPicPr>
        <p:blipFill>
          <a:blip r:embed="rId5"/>
          <a:stretch>
            <a:fillRect/>
          </a:stretch>
        </p:blipFill>
        <p:spPr>
          <a:xfrm>
            <a:off x="4038600" y="5029200"/>
            <a:ext cx="2190750" cy="1447800"/>
          </a:xfrm>
          <a:prstGeom prst="rect">
            <a:avLst/>
          </a:prstGeom>
        </p:spPr>
      </p:pic>
      <p:pic>
        <p:nvPicPr>
          <p:cNvPr id="9" name="Picture 8" descr="heparin.jpg"/>
          <p:cNvPicPr>
            <a:picLocks noChangeAspect="1"/>
          </p:cNvPicPr>
          <p:nvPr/>
        </p:nvPicPr>
        <p:blipFill>
          <a:blip r:embed="rId6"/>
          <a:stretch>
            <a:fillRect/>
          </a:stretch>
        </p:blipFill>
        <p:spPr>
          <a:xfrm>
            <a:off x="7467600" y="0"/>
            <a:ext cx="1676400" cy="1828800"/>
          </a:xfrm>
          <a:prstGeom prst="rect">
            <a:avLst/>
          </a:prstGeom>
        </p:spPr>
      </p:pic>
      <p:pic>
        <p:nvPicPr>
          <p:cNvPr id="10" name="Picture 9" descr="insulin.jpg"/>
          <p:cNvPicPr>
            <a:picLocks noChangeAspect="1"/>
          </p:cNvPicPr>
          <p:nvPr/>
        </p:nvPicPr>
        <p:blipFill>
          <a:blip r:embed="rId7"/>
          <a:stretch>
            <a:fillRect/>
          </a:stretch>
        </p:blipFill>
        <p:spPr>
          <a:xfrm>
            <a:off x="1828800" y="0"/>
            <a:ext cx="1704975" cy="1847850"/>
          </a:xfrm>
          <a:prstGeom prst="rect">
            <a:avLst/>
          </a:prstGeom>
        </p:spPr>
      </p:pic>
      <p:pic>
        <p:nvPicPr>
          <p:cNvPr id="11" name="Picture 10" descr="labetalol.jpg"/>
          <p:cNvPicPr>
            <a:picLocks noChangeAspect="1"/>
          </p:cNvPicPr>
          <p:nvPr/>
        </p:nvPicPr>
        <p:blipFill>
          <a:blip r:embed="rId8"/>
          <a:stretch>
            <a:fillRect/>
          </a:stretch>
        </p:blipFill>
        <p:spPr>
          <a:xfrm>
            <a:off x="2057400" y="5029200"/>
            <a:ext cx="1990725" cy="1524000"/>
          </a:xfrm>
          <a:prstGeom prst="rect">
            <a:avLst/>
          </a:prstGeom>
        </p:spPr>
      </p:pic>
      <p:pic>
        <p:nvPicPr>
          <p:cNvPr id="12" name="Picture 11" descr="metamizole.jpg"/>
          <p:cNvPicPr>
            <a:picLocks noChangeAspect="1"/>
          </p:cNvPicPr>
          <p:nvPr/>
        </p:nvPicPr>
        <p:blipFill>
          <a:blip r:embed="rId9"/>
          <a:stretch>
            <a:fillRect/>
          </a:stretch>
        </p:blipFill>
        <p:spPr>
          <a:xfrm>
            <a:off x="0" y="0"/>
            <a:ext cx="1828800" cy="1828800"/>
          </a:xfrm>
          <a:prstGeom prst="rect">
            <a:avLst/>
          </a:prstGeom>
        </p:spPr>
      </p:pic>
      <p:pic>
        <p:nvPicPr>
          <p:cNvPr id="13" name="Picture 12" descr="nifedipine duoi luoi.jpg"/>
          <p:cNvPicPr>
            <a:picLocks noChangeAspect="1"/>
          </p:cNvPicPr>
          <p:nvPr/>
        </p:nvPicPr>
        <p:blipFill>
          <a:blip r:embed="rId10"/>
          <a:stretch>
            <a:fillRect/>
          </a:stretch>
        </p:blipFill>
        <p:spPr>
          <a:xfrm>
            <a:off x="5105400" y="2438400"/>
            <a:ext cx="1866900" cy="1600200"/>
          </a:xfrm>
          <a:prstGeom prst="rect">
            <a:avLst/>
          </a:prstGeom>
        </p:spPr>
      </p:pic>
      <p:pic>
        <p:nvPicPr>
          <p:cNvPr id="14" name="Picture 13" descr="nifedipine.jpg"/>
          <p:cNvPicPr>
            <a:picLocks noChangeAspect="1"/>
          </p:cNvPicPr>
          <p:nvPr/>
        </p:nvPicPr>
        <p:blipFill>
          <a:blip r:embed="rId11"/>
          <a:stretch>
            <a:fillRect/>
          </a:stretch>
        </p:blipFill>
        <p:spPr>
          <a:xfrm>
            <a:off x="3810000" y="2209800"/>
            <a:ext cx="1952625" cy="1600200"/>
          </a:xfrm>
          <a:prstGeom prst="rect">
            <a:avLst/>
          </a:prstGeom>
        </p:spPr>
      </p:pic>
      <p:pic>
        <p:nvPicPr>
          <p:cNvPr id="15" name="Picture 14" descr="nitroglycerin.jpg"/>
          <p:cNvPicPr>
            <a:picLocks noChangeAspect="1"/>
          </p:cNvPicPr>
          <p:nvPr/>
        </p:nvPicPr>
        <p:blipFill>
          <a:blip r:embed="rId12"/>
          <a:stretch>
            <a:fillRect/>
          </a:stretch>
        </p:blipFill>
        <p:spPr>
          <a:xfrm>
            <a:off x="1600200" y="2362200"/>
            <a:ext cx="2143125" cy="1447800"/>
          </a:xfrm>
          <a:prstGeom prst="rect">
            <a:avLst/>
          </a:prstGeom>
        </p:spPr>
      </p:pic>
      <p:pic>
        <p:nvPicPr>
          <p:cNvPr id="16" name="Picture 15" descr="urapidil.jpg"/>
          <p:cNvPicPr>
            <a:picLocks noChangeAspect="1"/>
          </p:cNvPicPr>
          <p:nvPr/>
        </p:nvPicPr>
        <p:blipFill>
          <a:blip r:embed="rId13"/>
          <a:stretch>
            <a:fillRect/>
          </a:stretch>
        </p:blipFill>
        <p:spPr>
          <a:xfrm>
            <a:off x="228600" y="2438400"/>
            <a:ext cx="1657350" cy="1447800"/>
          </a:xfrm>
          <a:prstGeom prst="rect">
            <a:avLst/>
          </a:prstGeom>
        </p:spPr>
      </p:pic>
      <p:sp>
        <p:nvSpPr>
          <p:cNvPr id="17" name="TextBox 16"/>
          <p:cNvSpPr txBox="1"/>
          <p:nvPr/>
        </p:nvSpPr>
        <p:spPr>
          <a:xfrm>
            <a:off x="7010400" y="3505200"/>
            <a:ext cx="1981200" cy="369332"/>
          </a:xfrm>
          <a:prstGeom prst="rect">
            <a:avLst/>
          </a:prstGeom>
          <a:noFill/>
        </p:spPr>
        <p:txBody>
          <a:bodyPr wrap="square" rtlCol="0">
            <a:spAutoFit/>
          </a:bodyPr>
          <a:lstStyle/>
          <a:p>
            <a:r>
              <a:rPr lang="en-US" dirty="0" smtClean="0"/>
              <a:t>84.000đ ( 30 </a:t>
            </a:r>
            <a:r>
              <a:rPr lang="en-US" dirty="0" err="1" smtClean="0"/>
              <a:t>viên</a:t>
            </a:r>
            <a:r>
              <a:rPr lang="en-US" dirty="0" smtClean="0"/>
              <a:t>)</a:t>
            </a:r>
            <a:endParaRPr lang="en-US" dirty="0"/>
          </a:p>
        </p:txBody>
      </p:sp>
      <p:sp>
        <p:nvSpPr>
          <p:cNvPr id="18" name="TextBox 17"/>
          <p:cNvSpPr txBox="1"/>
          <p:nvPr/>
        </p:nvSpPr>
        <p:spPr>
          <a:xfrm>
            <a:off x="5715000" y="1752600"/>
            <a:ext cx="1600200" cy="646331"/>
          </a:xfrm>
          <a:prstGeom prst="rect">
            <a:avLst/>
          </a:prstGeom>
          <a:noFill/>
        </p:spPr>
        <p:txBody>
          <a:bodyPr wrap="square" rtlCol="0">
            <a:spAutoFit/>
          </a:bodyPr>
          <a:lstStyle/>
          <a:p>
            <a:r>
              <a:rPr lang="en-US" dirty="0" smtClean="0"/>
              <a:t>355.000đ  ( 5 </a:t>
            </a:r>
            <a:r>
              <a:rPr lang="en-US" dirty="0" err="1" smtClean="0"/>
              <a:t>ống</a:t>
            </a:r>
            <a:r>
              <a:rPr lang="en-US" dirty="0" smtClean="0"/>
              <a:t>) </a:t>
            </a:r>
            <a:r>
              <a:rPr lang="en-US" dirty="0" err="1" smtClean="0"/>
              <a:t>loại</a:t>
            </a:r>
            <a:r>
              <a:rPr lang="en-US" dirty="0" smtClean="0"/>
              <a:t> 5ml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7886"/>
          </a:xfrm>
          <a:prstGeom prst="rect">
            <a:avLst/>
          </a:prstGeom>
          <a:noFill/>
        </p:spPr>
        <p:txBody>
          <a:bodyPr wrap="square" rtlCol="0">
            <a:spAutoFit/>
          </a:bodyPr>
          <a:lstStyle/>
          <a:p>
            <a:endParaRPr lang="en-US" sz="2000" dirty="0" smtClean="0">
              <a:latin typeface="Calibri" pitchFamily="34" charset="0"/>
              <a:cs typeface="Calibri" pitchFamily="34" charset="0"/>
            </a:endParaRPr>
          </a:p>
          <a:p>
            <a:endParaRPr lang="en-US" sz="2000" dirty="0">
              <a:latin typeface="Calibri" pitchFamily="34" charset="0"/>
              <a:cs typeface="Calibri" pitchFamily="34" charset="0"/>
            </a:endParaRPr>
          </a:p>
        </p:txBody>
      </p:sp>
      <p:sp>
        <p:nvSpPr>
          <p:cNvPr id="5" name="TextBox 4"/>
          <p:cNvSpPr txBox="1"/>
          <p:nvPr/>
        </p:nvSpPr>
        <p:spPr>
          <a:xfrm>
            <a:off x="0" y="0"/>
            <a:ext cx="9144000" cy="400110"/>
          </a:xfrm>
          <a:prstGeom prst="rect">
            <a:avLst/>
          </a:prstGeom>
          <a:noFill/>
        </p:spPr>
        <p:txBody>
          <a:bodyPr wrap="square" rtlCol="0">
            <a:spAutoFit/>
          </a:bodyPr>
          <a:lstStyle/>
          <a:p>
            <a:r>
              <a:rPr lang="en-US" sz="2000" dirty="0" smtClean="0"/>
              <a:t>- </a:t>
            </a:r>
            <a:r>
              <a:rPr lang="vi-VN" sz="2000" dirty="0" smtClean="0"/>
              <a:t>Đánh giá hôn mê: Bằng thang điểm Glasgow</a:t>
            </a:r>
            <a:endParaRPr lang="en-US" sz="2000" dirty="0"/>
          </a:p>
        </p:txBody>
      </p:sp>
      <p:sp>
        <p:nvSpPr>
          <p:cNvPr id="6" name="TextBox 5"/>
          <p:cNvSpPr txBox="1"/>
          <p:nvPr/>
        </p:nvSpPr>
        <p:spPr>
          <a:xfrm>
            <a:off x="0" y="304800"/>
            <a:ext cx="9144000" cy="6555641"/>
          </a:xfrm>
          <a:prstGeom prst="rect">
            <a:avLst/>
          </a:prstGeom>
          <a:noFill/>
        </p:spPr>
        <p:txBody>
          <a:bodyPr wrap="square" rtlCol="0">
            <a:spAutoFit/>
          </a:bodyPr>
          <a:lstStyle/>
          <a:p>
            <a:pPr>
              <a:lnSpc>
                <a:spcPct val="150000"/>
              </a:lnSpc>
              <a:buFontTx/>
              <a:buChar char="-"/>
            </a:pPr>
            <a:r>
              <a:rPr lang="vi-VN" sz="2000" dirty="0" smtClean="0"/>
              <a:t>Bảng xếp loại và mức độ của bằng chứng </a:t>
            </a:r>
            <a:endParaRPr lang="en-US" sz="2000" dirty="0" smtClean="0"/>
          </a:p>
          <a:p>
            <a:pPr>
              <a:lnSpc>
                <a:spcPct val="150000"/>
              </a:lnSpc>
            </a:pPr>
            <a:r>
              <a:rPr lang="vi-VN" sz="2000" dirty="0" smtClean="0"/>
              <a:t>(Hiệp hội Tim mach Hoa kỳ - AHA)</a:t>
            </a:r>
            <a:endParaRPr lang="en-US" sz="2000" dirty="0" smtClean="0"/>
          </a:p>
          <a:p>
            <a:pPr>
              <a:lnSpc>
                <a:spcPct val="150000"/>
              </a:lnSpc>
              <a:buFontTx/>
              <a:buChar char="-"/>
            </a:pPr>
            <a:r>
              <a:rPr lang="vi-VN" sz="2000" dirty="0" smtClean="0"/>
              <a:t>Xếp loại bằng chứng </a:t>
            </a:r>
            <a:r>
              <a:rPr lang="en-US" sz="2000" dirty="0" smtClean="0"/>
              <a:t>:</a:t>
            </a:r>
            <a:r>
              <a:rPr lang="en-US" sz="2000" dirty="0"/>
              <a:t> </a:t>
            </a:r>
            <a:r>
              <a:rPr lang="en-US" sz="2000" dirty="0" smtClean="0"/>
              <a:t>+ </a:t>
            </a:r>
            <a:r>
              <a:rPr lang="vi-VN" sz="2000" dirty="0" smtClean="0"/>
              <a:t>Class I Đồng ý điều</a:t>
            </a:r>
            <a:endParaRPr lang="en-US" sz="2000" dirty="0"/>
          </a:p>
          <a:p>
            <a:pPr>
              <a:lnSpc>
                <a:spcPct val="150000"/>
              </a:lnSpc>
            </a:pPr>
            <a:r>
              <a:rPr lang="vi-VN" sz="2000" dirty="0" smtClean="0"/>
              <a:t> trị</a:t>
            </a:r>
            <a:r>
              <a:rPr lang="en-US" sz="2000" dirty="0"/>
              <a:t> </a:t>
            </a:r>
            <a:r>
              <a:rPr lang="vi-VN" sz="2000" dirty="0" smtClean="0"/>
              <a:t>có lợi và có hiệu quả </a:t>
            </a:r>
            <a:endParaRPr lang="en-US" sz="2000" dirty="0"/>
          </a:p>
          <a:p>
            <a:pPr>
              <a:lnSpc>
                <a:spcPct val="150000"/>
              </a:lnSpc>
            </a:pPr>
            <a:r>
              <a:rPr lang="en-US" sz="2000" dirty="0" smtClean="0"/>
              <a:t>+ </a:t>
            </a:r>
            <a:r>
              <a:rPr lang="vi-VN" sz="2000" dirty="0" smtClean="0"/>
              <a:t>Class II Bằng chứng còn mâu thuẩn và/hay</a:t>
            </a:r>
            <a:endParaRPr lang="en-US" sz="2000" dirty="0" smtClean="0"/>
          </a:p>
          <a:p>
            <a:pPr>
              <a:lnSpc>
                <a:spcPct val="150000"/>
              </a:lnSpc>
            </a:pPr>
            <a:r>
              <a:rPr lang="vi-VN" sz="2000" dirty="0" smtClean="0"/>
              <a:t> ý kiến không thống nhất về ích lợi/hiệu quả </a:t>
            </a:r>
            <a:endParaRPr lang="en-US" sz="2000" dirty="0" smtClean="0"/>
          </a:p>
          <a:p>
            <a:pPr>
              <a:lnSpc>
                <a:spcPct val="150000"/>
              </a:lnSpc>
            </a:pPr>
            <a:r>
              <a:rPr lang="vi-VN" sz="2000" dirty="0" smtClean="0"/>
              <a:t>điều trị. </a:t>
            </a:r>
            <a:r>
              <a:rPr lang="en-US" sz="2000" dirty="0" smtClean="0"/>
              <a:t> </a:t>
            </a:r>
            <a:r>
              <a:rPr lang="vi-VN" sz="2000" dirty="0" smtClean="0"/>
              <a:t>Class IIa bằng chứng thiên về </a:t>
            </a:r>
            <a:endParaRPr lang="en-US" sz="2000" dirty="0" smtClean="0"/>
          </a:p>
          <a:p>
            <a:pPr>
              <a:lnSpc>
                <a:spcPct val="150000"/>
              </a:lnSpc>
            </a:pPr>
            <a:r>
              <a:rPr lang="vi-VN" sz="2000" dirty="0" smtClean="0"/>
              <a:t>điều trị.</a:t>
            </a:r>
            <a:r>
              <a:rPr lang="en-US" sz="2000" dirty="0"/>
              <a:t> </a:t>
            </a:r>
            <a:r>
              <a:rPr lang="vi-VN" sz="2000" dirty="0" smtClean="0"/>
              <a:t>Class IIb ích lợi/hiệu quả không </a:t>
            </a:r>
            <a:endParaRPr lang="en-US" sz="2000" dirty="0" smtClean="0"/>
          </a:p>
          <a:p>
            <a:pPr>
              <a:lnSpc>
                <a:spcPct val="150000"/>
              </a:lnSpc>
            </a:pPr>
            <a:r>
              <a:rPr lang="vi-VN" sz="2000" dirty="0" smtClean="0"/>
              <a:t>có bằng chứng </a:t>
            </a:r>
            <a:endParaRPr lang="en-US" sz="2000" dirty="0" smtClean="0"/>
          </a:p>
          <a:p>
            <a:pPr>
              <a:lnSpc>
                <a:spcPct val="150000"/>
              </a:lnSpc>
            </a:pPr>
            <a:r>
              <a:rPr lang="vi-VN" sz="2000" dirty="0" smtClean="0"/>
              <a:t>+ Class III Bằng chứng và/hay đồng ý chung </a:t>
            </a:r>
            <a:endParaRPr lang="en-US" sz="2000" dirty="0" smtClean="0"/>
          </a:p>
          <a:p>
            <a:pPr>
              <a:lnSpc>
                <a:spcPct val="150000"/>
              </a:lnSpc>
            </a:pPr>
            <a:r>
              <a:rPr lang="vi-VN" sz="2000" dirty="0" smtClean="0"/>
              <a:t>điều trị không ích lợi/hiệu quả và một vài trường hợp có hại. </a:t>
            </a:r>
            <a:endParaRPr lang="en-US" sz="2000" dirty="0" smtClean="0"/>
          </a:p>
          <a:p>
            <a:pPr>
              <a:lnSpc>
                <a:spcPct val="150000"/>
              </a:lnSpc>
            </a:pPr>
            <a:r>
              <a:rPr lang="vi-VN" sz="2000" dirty="0" smtClean="0"/>
              <a:t>− Mức độ bằng chứng</a:t>
            </a:r>
            <a:r>
              <a:rPr lang="en-US" sz="2000" dirty="0" smtClean="0"/>
              <a:t>: </a:t>
            </a:r>
            <a:r>
              <a:rPr lang="vi-VN" sz="2000" dirty="0" smtClean="0"/>
              <a:t>+ Level A: dữ liệu từ nhiều nghiên cứu ngẫu nhiên. </a:t>
            </a:r>
            <a:endParaRPr lang="en-US" sz="2000" dirty="0" smtClean="0"/>
          </a:p>
          <a:p>
            <a:pPr>
              <a:lnSpc>
                <a:spcPct val="150000"/>
              </a:lnSpc>
            </a:pPr>
            <a:r>
              <a:rPr lang="vi-VN" sz="2000" dirty="0" smtClean="0"/>
              <a:t>+ Level B: dữ liệu từ một nghiên cứu ngẫu nhiên hay không ngẫu nhiên </a:t>
            </a:r>
            <a:endParaRPr lang="en-US" sz="2000" dirty="0" smtClean="0"/>
          </a:p>
          <a:p>
            <a:pPr>
              <a:lnSpc>
                <a:spcPct val="150000"/>
              </a:lnSpc>
            </a:pPr>
            <a:r>
              <a:rPr lang="vi-VN" sz="2000" dirty="0" smtClean="0"/>
              <a:t>+ Level C: ý kiến đồng thuận của các chuyên gia.</a:t>
            </a:r>
            <a:endParaRPr lang="en-US" sz="2000" dirty="0"/>
          </a:p>
        </p:txBody>
      </p:sp>
      <p:pic>
        <p:nvPicPr>
          <p:cNvPr id="7" name="Picture 6" descr="bang danh gia hon me.jpg"/>
          <p:cNvPicPr>
            <a:picLocks noChangeAspect="1"/>
          </p:cNvPicPr>
          <p:nvPr/>
        </p:nvPicPr>
        <p:blipFill>
          <a:blip r:embed="rId2"/>
          <a:stretch>
            <a:fillRect/>
          </a:stretch>
        </p:blipFill>
        <p:spPr>
          <a:xfrm>
            <a:off x="5181600" y="0"/>
            <a:ext cx="3962400" cy="4953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985980"/>
          </a:xfrm>
          <a:prstGeom prst="rect">
            <a:avLst/>
          </a:prstGeom>
          <a:noFill/>
        </p:spPr>
        <p:txBody>
          <a:bodyPr wrap="square" rtlCol="0">
            <a:spAutoFit/>
          </a:bodyPr>
          <a:lstStyle/>
          <a:p>
            <a:pPr>
              <a:lnSpc>
                <a:spcPct val="150000"/>
              </a:lnSpc>
            </a:pPr>
            <a:r>
              <a:rPr lang="en-US" sz="2400" b="1" dirty="0" smtClean="0">
                <a:latin typeface="Calibri" pitchFamily="34" charset="0"/>
                <a:cs typeface="Calibri" pitchFamily="34" charset="0"/>
              </a:rPr>
              <a:t>VI. PHÒNG BỆNH</a:t>
            </a:r>
          </a:p>
          <a:p>
            <a:pPr marL="342900" indent="-342900">
              <a:lnSpc>
                <a:spcPct val="150000"/>
              </a:lnSpc>
              <a:buAutoNum type="arabicPeriod"/>
            </a:pPr>
            <a:r>
              <a:rPr lang="vi-VN" sz="2400" b="1" dirty="0" smtClean="0">
                <a:latin typeface="Calibri" pitchFamily="34" charset="0"/>
                <a:cs typeface="Calibri" pitchFamily="34" charset="0"/>
              </a:rPr>
              <a:t>Phòng bệnh cấp 1</a:t>
            </a:r>
            <a:endParaRPr lang="en-US" sz="2400" b="1" dirty="0">
              <a:latin typeface="Calibri" pitchFamily="34" charset="0"/>
              <a:cs typeface="Calibri" pitchFamily="34" charset="0"/>
            </a:endParaRPr>
          </a:p>
          <a:p>
            <a:pPr marL="342900" indent="-342900">
              <a:lnSpc>
                <a:spcPct val="150000"/>
              </a:lnSpc>
            </a:pPr>
            <a:r>
              <a:rPr lang="en-US" sz="2000" dirty="0" smtClean="0">
                <a:latin typeface="Calibri" pitchFamily="34" charset="0"/>
                <a:cs typeface="Calibri" pitchFamily="34" charset="0"/>
              </a:rPr>
              <a:t>- </a:t>
            </a:r>
            <a:r>
              <a:rPr lang="vi-VN" sz="2000" dirty="0" smtClean="0">
                <a:latin typeface="Calibri" pitchFamily="34" charset="0"/>
                <a:cs typeface="Calibri" pitchFamily="34" charset="0"/>
              </a:rPr>
              <a:t>Khi có yếu tố nguy cơ phải điều trị để tránh xảy ra tai biến. Cần theo dõi và điều trị tăng huyết áp, chống ngưng tập tiểu cầu bằng aspirine 150-300 mg/ngày hay disgren 300mg /ngày</a:t>
            </a:r>
            <a:r>
              <a:rPr lang="en-US" sz="2000" dirty="0" smtClean="0">
                <a:latin typeface="Calibri" pitchFamily="34" charset="0"/>
                <a:cs typeface="Calibri" pitchFamily="34" charset="0"/>
              </a:rPr>
              <a:t>. </a:t>
            </a:r>
            <a:r>
              <a:rPr lang="vi-VN" sz="2000" dirty="0" smtClean="0">
                <a:latin typeface="Calibri" pitchFamily="34" charset="0"/>
                <a:cs typeface="Calibri" pitchFamily="34" charset="0"/>
              </a:rPr>
              <a:t>Khi có xơ vữa động mạch, điều trị hẹp hai lá bằng chống đông khi có rung nhĩ hay nông van hoặc thay van...</a:t>
            </a:r>
            <a:endParaRPr lang="en-US" sz="2000" dirty="0" smtClean="0">
              <a:latin typeface="Calibri" pitchFamily="34" charset="0"/>
              <a:cs typeface="Calibri" pitchFamily="34" charset="0"/>
            </a:endParaRPr>
          </a:p>
          <a:p>
            <a:pPr marL="342900" indent="-342900">
              <a:lnSpc>
                <a:spcPct val="150000"/>
              </a:lnSpc>
            </a:pPr>
            <a:r>
              <a:rPr lang="en-US" sz="2400" b="1" dirty="0" smtClean="0">
                <a:latin typeface="Calibri" pitchFamily="34" charset="0"/>
                <a:cs typeface="Calibri" pitchFamily="34" charset="0"/>
              </a:rPr>
              <a:t>2. </a:t>
            </a:r>
            <a:r>
              <a:rPr lang="vi-VN" sz="2400" b="1" dirty="0" smtClean="0">
                <a:latin typeface="Calibri" pitchFamily="34" charset="0"/>
                <a:cs typeface="Calibri" pitchFamily="34" charset="0"/>
              </a:rPr>
              <a:t>Phòng bệnh cấp 2</a:t>
            </a:r>
            <a:endParaRPr lang="en-US" sz="2400" b="1" dirty="0" smtClean="0">
              <a:latin typeface="Calibri" pitchFamily="34" charset="0"/>
              <a:cs typeface="Calibri" pitchFamily="34" charset="0"/>
            </a:endParaRPr>
          </a:p>
          <a:p>
            <a:pPr marL="342900" indent="-342900">
              <a:lnSpc>
                <a:spcPct val="150000"/>
              </a:lnSpc>
            </a:pPr>
            <a:r>
              <a:rPr lang="en-US" sz="2000" dirty="0" smtClean="0">
                <a:latin typeface="Calibri" pitchFamily="34" charset="0"/>
                <a:cs typeface="Calibri" pitchFamily="34" charset="0"/>
              </a:rPr>
              <a:t>- </a:t>
            </a:r>
            <a:r>
              <a:rPr lang="vi-VN" sz="2000" dirty="0" smtClean="0">
                <a:latin typeface="Calibri" pitchFamily="34" charset="0"/>
                <a:cs typeface="Calibri" pitchFamily="34" charset="0"/>
              </a:rPr>
              <a:t>Khi đã xảy ra tai biến nhất là tai biến thoáng qua phải tìm các yếu tố nguy cơ để can thiệp tránh xảy ra tai biến hình thành. Nếu đã xảy ra tai biến hình thành thì tránh tái phát bằng cách điều trị các bệnh nguyên cụ thể cho từng cá thể.</a:t>
            </a:r>
            <a:endParaRPr lang="en-US" sz="20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
            <a:ext cx="9144000" cy="1521955"/>
          </a:xfrm>
          <a:prstGeom prst="rect">
            <a:avLst/>
          </a:prstGeom>
          <a:noFill/>
        </p:spPr>
        <p:txBody>
          <a:bodyPr wrap="square" rtlCol="0">
            <a:spAutoFit/>
          </a:bodyPr>
          <a:lstStyle/>
          <a:p>
            <a:pPr algn="ctr">
              <a:lnSpc>
                <a:spcPct val="150000"/>
              </a:lnSpc>
            </a:pPr>
            <a:r>
              <a:rPr lang="en-US" sz="2400" b="1" dirty="0" smtClean="0"/>
              <a:t>TÀI LIỆU THAM KHẢO</a:t>
            </a:r>
          </a:p>
          <a:p>
            <a:pPr>
              <a:lnSpc>
                <a:spcPct val="150000"/>
              </a:lnSpc>
              <a:buFontTx/>
              <a:buChar char="-"/>
            </a:pPr>
            <a:r>
              <a:rPr lang="en-US" sz="2000" dirty="0" smtClean="0"/>
              <a:t> </a:t>
            </a:r>
            <a:r>
              <a:rPr lang="en-US" sz="2000" dirty="0" err="1" smtClean="0"/>
              <a:t>Đại</a:t>
            </a:r>
            <a:r>
              <a:rPr lang="en-US" sz="2000" dirty="0" smtClean="0"/>
              <a:t> </a:t>
            </a:r>
            <a:r>
              <a:rPr lang="en-US" sz="2000" dirty="0" err="1" smtClean="0"/>
              <a:t>học</a:t>
            </a:r>
            <a:r>
              <a:rPr lang="en-US" sz="2000" dirty="0" smtClean="0"/>
              <a:t> </a:t>
            </a:r>
            <a:r>
              <a:rPr lang="en-US" sz="2000" dirty="0" err="1" smtClean="0"/>
              <a:t>Duy</a:t>
            </a:r>
            <a:r>
              <a:rPr lang="en-US" sz="2000" dirty="0" smtClean="0"/>
              <a:t> </a:t>
            </a:r>
            <a:r>
              <a:rPr lang="en-US" sz="2000" dirty="0" err="1" smtClean="0"/>
              <a:t>Tân</a:t>
            </a:r>
            <a:r>
              <a:rPr lang="en-US" sz="2000" dirty="0" smtClean="0"/>
              <a:t>, (2016) </a:t>
            </a:r>
            <a:r>
              <a:rPr lang="en-US" sz="2000" dirty="0" err="1" smtClean="0"/>
              <a:t>Tập</a:t>
            </a:r>
            <a:r>
              <a:rPr lang="en-US" sz="2000" dirty="0" smtClean="0"/>
              <a:t> </a:t>
            </a:r>
            <a:r>
              <a:rPr lang="en-US" sz="2000" dirty="0" err="1" smtClean="0"/>
              <a:t>bài</a:t>
            </a:r>
            <a:r>
              <a:rPr lang="en-US" sz="2000" dirty="0" smtClean="0"/>
              <a:t> </a:t>
            </a:r>
            <a:r>
              <a:rPr lang="en-US" sz="2000" dirty="0" err="1" smtClean="0"/>
              <a:t>giảng</a:t>
            </a:r>
            <a:r>
              <a:rPr lang="en-US" sz="2000" dirty="0" smtClean="0"/>
              <a:t> </a:t>
            </a:r>
            <a:r>
              <a:rPr lang="en-US" sz="2000" dirty="0" err="1" smtClean="0"/>
              <a:t>Bệnh</a:t>
            </a:r>
            <a:r>
              <a:rPr lang="en-US" sz="2000" dirty="0" smtClean="0"/>
              <a:t> </a:t>
            </a:r>
            <a:r>
              <a:rPr lang="en-US" sz="2000" dirty="0" err="1" smtClean="0"/>
              <a:t>lý</a:t>
            </a:r>
            <a:r>
              <a:rPr lang="en-US" sz="2000" dirty="0" smtClean="0"/>
              <a:t> </a:t>
            </a:r>
            <a:r>
              <a:rPr lang="en-US" sz="2000" dirty="0" err="1" smtClean="0"/>
              <a:t>học</a:t>
            </a:r>
            <a:endParaRPr lang="en-US" sz="2000" dirty="0" smtClean="0"/>
          </a:p>
          <a:p>
            <a:pPr>
              <a:lnSpc>
                <a:spcPct val="150000"/>
              </a:lnSpc>
              <a:buFontTx/>
              <a:buChar char="-"/>
            </a:pPr>
            <a:r>
              <a:rPr lang="en-US" sz="2000" dirty="0"/>
              <a:t> </a:t>
            </a:r>
            <a:r>
              <a:rPr lang="en-US" sz="2000" dirty="0" err="1" smtClean="0"/>
              <a:t>Giáo</a:t>
            </a:r>
            <a:r>
              <a:rPr lang="en-US" sz="2000" dirty="0" smtClean="0"/>
              <a:t> </a:t>
            </a:r>
            <a:r>
              <a:rPr lang="en-US" sz="2000" dirty="0" err="1" smtClean="0"/>
              <a:t>trình</a:t>
            </a:r>
            <a:r>
              <a:rPr lang="en-US" sz="2000" dirty="0" smtClean="0"/>
              <a:t> </a:t>
            </a:r>
            <a:r>
              <a:rPr lang="en-US" sz="2000" dirty="0" err="1" smtClean="0"/>
              <a:t>Bệnh</a:t>
            </a:r>
            <a:r>
              <a:rPr lang="en-US" sz="2000" dirty="0" smtClean="0"/>
              <a:t> </a:t>
            </a:r>
            <a:r>
              <a:rPr lang="en-US" sz="2000" dirty="0" err="1" smtClean="0"/>
              <a:t>lý</a:t>
            </a:r>
            <a:r>
              <a:rPr lang="en-US" sz="2000" dirty="0" smtClean="0"/>
              <a:t> &amp; </a:t>
            </a:r>
            <a:r>
              <a:rPr lang="en-US" sz="2000" dirty="0" err="1" smtClean="0"/>
              <a:t>Thuốc</a:t>
            </a:r>
            <a:r>
              <a:rPr lang="en-US" sz="2000" dirty="0" smtClean="0"/>
              <a:t> PTH 350 (http://www.nguyenphuchoc199.com/pth- 350</a:t>
            </a:r>
            <a:r>
              <a:rPr lang="en-US" dirty="0" smtClean="0"/>
              <a:t>).</a:t>
            </a:r>
            <a:endParaRPr lang="en-US" dirty="0"/>
          </a:p>
        </p:txBody>
      </p:sp>
      <p:sp>
        <p:nvSpPr>
          <p:cNvPr id="5" name="TextBox 4"/>
          <p:cNvSpPr txBox="1"/>
          <p:nvPr/>
        </p:nvSpPr>
        <p:spPr>
          <a:xfrm>
            <a:off x="762000" y="3810000"/>
            <a:ext cx="7924800" cy="584775"/>
          </a:xfrm>
          <a:prstGeom prst="rect">
            <a:avLst/>
          </a:prstGeom>
          <a:noFill/>
        </p:spPr>
        <p:txBody>
          <a:bodyPr wrap="square" rtlCol="0">
            <a:spAutoFit/>
          </a:bodyPr>
          <a:lstStyle/>
          <a:p>
            <a:r>
              <a:rPr lang="en-US" sz="3200" b="1" dirty="0" smtClean="0"/>
              <a:t>CẢM ƠN THẦY VÀ CÁC BẠN ĐÃ LẮNG NGHE!</a:t>
            </a:r>
            <a:endParaRPr lang="en-US" sz="3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832640"/>
          </a:xfrm>
          <a:prstGeom prst="rect">
            <a:avLst/>
          </a:prstGeom>
          <a:noFill/>
        </p:spPr>
        <p:txBody>
          <a:bodyPr wrap="square" rtlCol="0">
            <a:spAutoFit/>
          </a:bodyPr>
          <a:lstStyle/>
          <a:p>
            <a:pPr marL="400050" indent="-400050">
              <a:lnSpc>
                <a:spcPct val="150000"/>
              </a:lnSpc>
              <a:buAutoNum type="romanUcPeriod"/>
            </a:pPr>
            <a:r>
              <a:rPr lang="en-US" sz="2400" b="1" dirty="0" smtClean="0"/>
              <a:t>ĐỊNH NGHĨA, PHÂN </a:t>
            </a:r>
            <a:r>
              <a:rPr lang="en-US" sz="2400" b="1" dirty="0" err="1" smtClean="0"/>
              <a:t>LoẠI</a:t>
            </a:r>
            <a:r>
              <a:rPr lang="en-US" sz="2400" b="1" dirty="0" smtClean="0"/>
              <a:t>, YẾU TỐ NGUY CƠ</a:t>
            </a:r>
          </a:p>
          <a:p>
            <a:pPr marL="400050" indent="-400050">
              <a:lnSpc>
                <a:spcPct val="150000"/>
              </a:lnSpc>
              <a:buAutoNum type="arabicPeriod"/>
            </a:pPr>
            <a:r>
              <a:rPr lang="en-US" sz="2400" b="1" dirty="0" err="1" smtClean="0"/>
              <a:t>Định</a:t>
            </a:r>
            <a:r>
              <a:rPr lang="en-US" sz="2400" b="1" dirty="0" smtClean="0"/>
              <a:t> </a:t>
            </a:r>
            <a:r>
              <a:rPr lang="en-US" sz="2400" b="1" dirty="0" err="1" smtClean="0"/>
              <a:t>nghĩa</a:t>
            </a:r>
            <a:endParaRPr lang="en-US" sz="2400" b="1" dirty="0" smtClean="0"/>
          </a:p>
          <a:p>
            <a:pPr marL="400050" indent="-400050">
              <a:lnSpc>
                <a:spcPct val="150000"/>
              </a:lnSpc>
              <a:buFontTx/>
              <a:buChar char="-"/>
            </a:pPr>
            <a:r>
              <a:rPr lang="en-US" sz="2000" dirty="0" smtClean="0"/>
              <a:t>Tai </a:t>
            </a:r>
            <a:r>
              <a:rPr lang="en-US" sz="2000" dirty="0" err="1" smtClean="0"/>
              <a:t>biến</a:t>
            </a:r>
            <a:r>
              <a:rPr lang="en-US" sz="2000" dirty="0" smtClean="0"/>
              <a:t> </a:t>
            </a:r>
            <a:r>
              <a:rPr lang="en-US" sz="2000" dirty="0" err="1" smtClean="0"/>
              <a:t>mạch</a:t>
            </a:r>
            <a:r>
              <a:rPr lang="en-US" sz="2000" dirty="0" smtClean="0"/>
              <a:t> </a:t>
            </a:r>
            <a:r>
              <a:rPr lang="en-US" sz="2000" dirty="0" err="1" smtClean="0"/>
              <a:t>máu</a:t>
            </a:r>
            <a:r>
              <a:rPr lang="en-US" sz="2000" dirty="0" smtClean="0"/>
              <a:t> </a:t>
            </a:r>
            <a:r>
              <a:rPr lang="en-US" sz="2000" dirty="0" err="1" smtClean="0"/>
              <a:t>não</a:t>
            </a:r>
            <a:r>
              <a:rPr lang="en-US" sz="2000" dirty="0" smtClean="0"/>
              <a:t> ( Stroke) </a:t>
            </a:r>
            <a:r>
              <a:rPr lang="en-US" sz="2000" dirty="0" err="1" smtClean="0"/>
              <a:t>là</a:t>
            </a:r>
            <a:r>
              <a:rPr lang="en-US" sz="2000" dirty="0" smtClean="0"/>
              <a:t> </a:t>
            </a:r>
            <a:r>
              <a:rPr lang="en-US" sz="2000" dirty="0" err="1" smtClean="0"/>
              <a:t>các</a:t>
            </a:r>
            <a:r>
              <a:rPr lang="en-US" sz="2000" dirty="0" smtClean="0"/>
              <a:t> </a:t>
            </a:r>
            <a:r>
              <a:rPr lang="en-US" sz="2000" dirty="0" err="1" smtClean="0"/>
              <a:t>thiếu</a:t>
            </a:r>
            <a:r>
              <a:rPr lang="en-US" sz="2000" dirty="0" smtClean="0"/>
              <a:t> </a:t>
            </a:r>
            <a:r>
              <a:rPr lang="en-US" sz="2000" dirty="0" err="1" smtClean="0"/>
              <a:t>sót</a:t>
            </a:r>
            <a:r>
              <a:rPr lang="en-US" sz="2000" dirty="0" smtClean="0"/>
              <a:t> </a:t>
            </a:r>
            <a:r>
              <a:rPr lang="en-US" sz="2000" dirty="0" err="1" smtClean="0"/>
              <a:t>chức</a:t>
            </a:r>
            <a:r>
              <a:rPr lang="en-US" sz="2000" dirty="0" smtClean="0"/>
              <a:t> </a:t>
            </a:r>
            <a:r>
              <a:rPr lang="en-US" sz="2000" dirty="0" err="1" smtClean="0"/>
              <a:t>năng</a:t>
            </a:r>
            <a:r>
              <a:rPr lang="en-US" sz="2000" dirty="0" smtClean="0"/>
              <a:t> </a:t>
            </a:r>
            <a:r>
              <a:rPr lang="en-US" sz="2000" dirty="0" err="1" smtClean="0"/>
              <a:t>thần</a:t>
            </a:r>
            <a:r>
              <a:rPr lang="en-US" sz="2000" dirty="0" smtClean="0"/>
              <a:t> </a:t>
            </a:r>
            <a:r>
              <a:rPr lang="en-US" sz="2000" dirty="0" err="1" smtClean="0"/>
              <a:t>kinh</a:t>
            </a:r>
            <a:r>
              <a:rPr lang="en-US" sz="2000" dirty="0" smtClean="0"/>
              <a:t> </a:t>
            </a:r>
            <a:r>
              <a:rPr lang="en-US" sz="2000" dirty="0" err="1" smtClean="0"/>
              <a:t>xảy</a:t>
            </a:r>
            <a:r>
              <a:rPr lang="en-US" sz="2000" dirty="0" smtClean="0"/>
              <a:t> </a:t>
            </a:r>
            <a:r>
              <a:rPr lang="en-US" sz="2000" dirty="0" err="1" smtClean="0"/>
              <a:t>ra</a:t>
            </a:r>
            <a:r>
              <a:rPr lang="en-US" sz="2000" dirty="0" smtClean="0"/>
              <a:t> </a:t>
            </a:r>
            <a:r>
              <a:rPr lang="en-US" sz="2000" dirty="0" err="1" smtClean="0"/>
              <a:t>một</a:t>
            </a:r>
            <a:r>
              <a:rPr lang="en-US" sz="2000" dirty="0" smtClean="0"/>
              <a:t> </a:t>
            </a:r>
            <a:r>
              <a:rPr lang="en-US" sz="2000" dirty="0" err="1" smtClean="0"/>
              <a:t>cách</a:t>
            </a:r>
            <a:r>
              <a:rPr lang="en-US" sz="2000" dirty="0" smtClean="0"/>
              <a:t> </a:t>
            </a:r>
            <a:r>
              <a:rPr lang="en-US" sz="2000" dirty="0" err="1" smtClean="0"/>
              <a:t>đột</a:t>
            </a:r>
            <a:r>
              <a:rPr lang="en-US" sz="2000" dirty="0" smtClean="0"/>
              <a:t> </a:t>
            </a:r>
            <a:r>
              <a:rPr lang="en-US" sz="2000" dirty="0" err="1" smtClean="0"/>
              <a:t>ngột</a:t>
            </a:r>
            <a:r>
              <a:rPr lang="en-US" sz="2000" dirty="0" smtClean="0"/>
              <a:t> do </a:t>
            </a:r>
            <a:r>
              <a:rPr lang="en-US" sz="2000" dirty="0" err="1" smtClean="0"/>
              <a:t>mạch</a:t>
            </a:r>
            <a:r>
              <a:rPr lang="en-US" sz="2000" dirty="0" smtClean="0"/>
              <a:t> </a:t>
            </a:r>
            <a:r>
              <a:rPr lang="en-US" sz="2000" dirty="0" err="1" smtClean="0"/>
              <a:t>máu</a:t>
            </a:r>
            <a:r>
              <a:rPr lang="en-US" sz="2000" dirty="0" smtClean="0"/>
              <a:t> </a:t>
            </a:r>
            <a:r>
              <a:rPr lang="en-US" sz="2000" dirty="0" err="1" smtClean="0"/>
              <a:t>bị</a:t>
            </a:r>
            <a:r>
              <a:rPr lang="en-US" sz="2000" dirty="0" smtClean="0"/>
              <a:t> </a:t>
            </a:r>
            <a:r>
              <a:rPr lang="en-US" sz="2000" dirty="0" err="1" smtClean="0"/>
              <a:t>tắc</a:t>
            </a:r>
            <a:r>
              <a:rPr lang="en-US" sz="2000" dirty="0" smtClean="0"/>
              <a:t> </a:t>
            </a:r>
            <a:r>
              <a:rPr lang="en-US" sz="2000" dirty="0" err="1" smtClean="0"/>
              <a:t>hoặc</a:t>
            </a:r>
            <a:r>
              <a:rPr lang="en-US" sz="2000" dirty="0" smtClean="0"/>
              <a:t> </a:t>
            </a:r>
            <a:r>
              <a:rPr lang="en-US" sz="2000" dirty="0" err="1" smtClean="0"/>
              <a:t>bị</a:t>
            </a:r>
            <a:r>
              <a:rPr lang="en-US" sz="2000" dirty="0" smtClean="0"/>
              <a:t> </a:t>
            </a:r>
            <a:r>
              <a:rPr lang="en-US" sz="2000" dirty="0" err="1" smtClean="0"/>
              <a:t>vỡ</a:t>
            </a:r>
            <a:r>
              <a:rPr lang="en-US" sz="2000" dirty="0" smtClean="0"/>
              <a:t>.</a:t>
            </a:r>
          </a:p>
          <a:p>
            <a:pPr marL="400050" indent="-400050">
              <a:lnSpc>
                <a:spcPct val="150000"/>
              </a:lnSpc>
              <a:buFontTx/>
              <a:buChar char="-"/>
            </a:pPr>
            <a:r>
              <a:rPr lang="en-US" sz="2000" dirty="0" err="1" smtClean="0"/>
              <a:t>Đây</a:t>
            </a:r>
            <a:r>
              <a:rPr lang="en-US" sz="2000" dirty="0" smtClean="0"/>
              <a:t> </a:t>
            </a:r>
            <a:r>
              <a:rPr lang="en-US" sz="2000" dirty="0" err="1" smtClean="0"/>
              <a:t>là</a:t>
            </a:r>
            <a:r>
              <a:rPr lang="en-US" sz="2000" dirty="0" smtClean="0"/>
              <a:t> </a:t>
            </a:r>
            <a:r>
              <a:rPr lang="en-US" sz="2000" dirty="0" err="1" smtClean="0"/>
              <a:t>một</a:t>
            </a:r>
            <a:r>
              <a:rPr lang="en-US" sz="2000" dirty="0" smtClean="0"/>
              <a:t> </a:t>
            </a:r>
            <a:r>
              <a:rPr lang="en-US" sz="2000" dirty="0" err="1" smtClean="0"/>
              <a:t>bệnh</a:t>
            </a:r>
            <a:r>
              <a:rPr lang="en-US" sz="2000" dirty="0" smtClean="0"/>
              <a:t> </a:t>
            </a:r>
            <a:r>
              <a:rPr lang="en-US" sz="2000" dirty="0" err="1" smtClean="0"/>
              <a:t>lý</a:t>
            </a:r>
            <a:r>
              <a:rPr lang="en-US" sz="2000" dirty="0" smtClean="0"/>
              <a:t> </a:t>
            </a:r>
            <a:r>
              <a:rPr lang="en-US" sz="2000" dirty="0" err="1" smtClean="0"/>
              <a:t>thường</a:t>
            </a:r>
            <a:r>
              <a:rPr lang="en-US" sz="2000" dirty="0" smtClean="0"/>
              <a:t> </a:t>
            </a:r>
            <a:r>
              <a:rPr lang="en-US" sz="2000" dirty="0" err="1" smtClean="0"/>
              <a:t>gặp</a:t>
            </a:r>
            <a:r>
              <a:rPr lang="en-US" sz="2000" dirty="0" smtClean="0"/>
              <a:t> </a:t>
            </a:r>
            <a:r>
              <a:rPr lang="en-US" sz="2000" dirty="0" err="1" smtClean="0"/>
              <a:t>có</a:t>
            </a:r>
            <a:r>
              <a:rPr lang="en-US" sz="2000" dirty="0" smtClean="0"/>
              <a:t> </a:t>
            </a:r>
            <a:r>
              <a:rPr lang="en-US" sz="2000" dirty="0" err="1" smtClean="0"/>
              <a:t>tỷ</a:t>
            </a:r>
            <a:r>
              <a:rPr lang="en-US" sz="2000" dirty="0" smtClean="0"/>
              <a:t> </a:t>
            </a:r>
            <a:r>
              <a:rPr lang="en-US" sz="2000" dirty="0" err="1" smtClean="0"/>
              <a:t>lệ</a:t>
            </a:r>
            <a:r>
              <a:rPr lang="en-US" sz="2000" dirty="0" smtClean="0"/>
              <a:t> </a:t>
            </a:r>
            <a:r>
              <a:rPr lang="en-US" sz="2000" dirty="0" err="1" smtClean="0"/>
              <a:t>tử</a:t>
            </a:r>
            <a:r>
              <a:rPr lang="en-US" sz="2000" dirty="0" smtClean="0"/>
              <a:t> </a:t>
            </a:r>
            <a:r>
              <a:rPr lang="en-US" sz="2000" dirty="0" err="1" smtClean="0"/>
              <a:t>vong</a:t>
            </a:r>
            <a:r>
              <a:rPr lang="en-US" sz="2000" dirty="0" smtClean="0"/>
              <a:t>  </a:t>
            </a:r>
            <a:r>
              <a:rPr lang="en-US" sz="2000" dirty="0" err="1" smtClean="0"/>
              <a:t>và</a:t>
            </a:r>
            <a:r>
              <a:rPr lang="en-US" sz="2000" dirty="0" smtClean="0"/>
              <a:t> </a:t>
            </a:r>
            <a:r>
              <a:rPr lang="en-US" sz="2000" dirty="0" err="1" smtClean="0"/>
              <a:t>di</a:t>
            </a:r>
            <a:r>
              <a:rPr lang="en-US" sz="2000" dirty="0" smtClean="0"/>
              <a:t> </a:t>
            </a:r>
            <a:r>
              <a:rPr lang="en-US" sz="2000" dirty="0" err="1" smtClean="0"/>
              <a:t>chứng</a:t>
            </a:r>
            <a:r>
              <a:rPr lang="en-US" sz="2000" dirty="0" smtClean="0"/>
              <a:t> </a:t>
            </a:r>
            <a:r>
              <a:rPr lang="en-US" sz="2000" dirty="0" err="1" smtClean="0"/>
              <a:t>cao</a:t>
            </a:r>
            <a:r>
              <a:rPr lang="en-US" sz="2000" dirty="0" smtClean="0"/>
              <a:t>.</a:t>
            </a:r>
          </a:p>
          <a:p>
            <a:pPr marL="400050" indent="-400050">
              <a:lnSpc>
                <a:spcPct val="150000"/>
              </a:lnSpc>
            </a:pPr>
            <a:r>
              <a:rPr lang="en-US" sz="2400" b="1" dirty="0" smtClean="0"/>
              <a:t>2. </a:t>
            </a:r>
            <a:r>
              <a:rPr lang="en-US" sz="2400" b="1" dirty="0" err="1" smtClean="0"/>
              <a:t>Phân</a:t>
            </a:r>
            <a:r>
              <a:rPr lang="en-US" sz="2400" b="1" dirty="0" smtClean="0"/>
              <a:t> </a:t>
            </a:r>
            <a:r>
              <a:rPr lang="en-US" sz="2400" b="1" dirty="0" err="1" smtClean="0"/>
              <a:t>loại</a:t>
            </a:r>
            <a:endParaRPr lang="en-US" sz="2400" b="1" dirty="0" smtClean="0"/>
          </a:p>
          <a:p>
            <a:pPr marL="400050" indent="-400050">
              <a:lnSpc>
                <a:spcPct val="150000"/>
              </a:lnSpc>
              <a:buFontTx/>
              <a:buChar char="-"/>
            </a:pPr>
            <a:r>
              <a:rPr lang="en-US" sz="2000" dirty="0" err="1" smtClean="0"/>
              <a:t>Gồm</a:t>
            </a:r>
            <a:r>
              <a:rPr lang="en-US" sz="2000" dirty="0" smtClean="0"/>
              <a:t> 2 </a:t>
            </a:r>
            <a:r>
              <a:rPr lang="en-US" sz="2000" dirty="0" err="1" smtClean="0"/>
              <a:t>nhóm</a:t>
            </a:r>
            <a:r>
              <a:rPr lang="en-US" sz="2000" dirty="0" smtClean="0"/>
              <a:t>:</a:t>
            </a:r>
          </a:p>
          <a:p>
            <a:pPr marL="400050" indent="-400050">
              <a:lnSpc>
                <a:spcPct val="150000"/>
              </a:lnSpc>
            </a:pPr>
            <a:r>
              <a:rPr lang="en-US" sz="2000" dirty="0" smtClean="0"/>
              <a:t>+ </a:t>
            </a:r>
            <a:r>
              <a:rPr lang="en-US" sz="2000" dirty="0" err="1" smtClean="0"/>
              <a:t>thiếu</a:t>
            </a:r>
            <a:r>
              <a:rPr lang="en-US" sz="2000" dirty="0" smtClean="0"/>
              <a:t> </a:t>
            </a:r>
            <a:r>
              <a:rPr lang="en-US" sz="2000" dirty="0" err="1" smtClean="0"/>
              <a:t>máu</a:t>
            </a:r>
            <a:r>
              <a:rPr lang="en-US" sz="2000" dirty="0" smtClean="0"/>
              <a:t> </a:t>
            </a:r>
            <a:r>
              <a:rPr lang="en-US" sz="2000" dirty="0" err="1" smtClean="0"/>
              <a:t>cục</a:t>
            </a:r>
            <a:r>
              <a:rPr lang="en-US" sz="2000" dirty="0" smtClean="0"/>
              <a:t> </a:t>
            </a:r>
            <a:r>
              <a:rPr lang="en-US" sz="2000" dirty="0" err="1" smtClean="0"/>
              <a:t>bộ</a:t>
            </a:r>
            <a:r>
              <a:rPr lang="en-US" sz="2000" dirty="0" smtClean="0"/>
              <a:t> ( 71%) </a:t>
            </a:r>
            <a:r>
              <a:rPr lang="en-US" sz="2000" dirty="0" err="1" smtClean="0"/>
              <a:t>là</a:t>
            </a:r>
            <a:r>
              <a:rPr lang="en-US" sz="2000" dirty="0" smtClean="0"/>
              <a:t> </a:t>
            </a:r>
            <a:r>
              <a:rPr lang="en-US" sz="2000" dirty="0" err="1" smtClean="0"/>
              <a:t>hậu</a:t>
            </a:r>
            <a:r>
              <a:rPr lang="en-US" sz="2000" dirty="0" smtClean="0"/>
              <a:t> </a:t>
            </a:r>
            <a:r>
              <a:rPr lang="en-US" sz="2000" dirty="0" err="1" smtClean="0"/>
              <a:t>quả</a:t>
            </a:r>
            <a:r>
              <a:rPr lang="en-US" sz="2000" dirty="0" smtClean="0"/>
              <a:t> </a:t>
            </a:r>
            <a:r>
              <a:rPr lang="en-US" sz="2000" dirty="0" err="1" smtClean="0"/>
              <a:t>của</a:t>
            </a:r>
            <a:r>
              <a:rPr lang="en-US" sz="2000" dirty="0" smtClean="0"/>
              <a:t> </a:t>
            </a:r>
            <a:r>
              <a:rPr lang="en-US" sz="2000" dirty="0" err="1" smtClean="0"/>
              <a:t>sự</a:t>
            </a:r>
            <a:r>
              <a:rPr lang="en-US" sz="2000" dirty="0" smtClean="0"/>
              <a:t> </a:t>
            </a:r>
            <a:r>
              <a:rPr lang="en-US" sz="2000" dirty="0" err="1" smtClean="0"/>
              <a:t>giảm</a:t>
            </a:r>
            <a:r>
              <a:rPr lang="en-US" sz="2000" dirty="0" smtClean="0"/>
              <a:t> </a:t>
            </a:r>
            <a:r>
              <a:rPr lang="en-US" sz="2000" dirty="0" err="1" smtClean="0"/>
              <a:t>đột</a:t>
            </a:r>
            <a:r>
              <a:rPr lang="en-US" sz="2000" dirty="0" smtClean="0"/>
              <a:t> </a:t>
            </a:r>
            <a:r>
              <a:rPr lang="en-US" sz="2000" dirty="0" err="1" smtClean="0"/>
              <a:t>ngột</a:t>
            </a:r>
            <a:r>
              <a:rPr lang="en-US" sz="2000" dirty="0" smtClean="0"/>
              <a:t> </a:t>
            </a:r>
            <a:r>
              <a:rPr lang="en-US" sz="2000" dirty="0" err="1" smtClean="0"/>
              <a:t>lưu</a:t>
            </a:r>
            <a:r>
              <a:rPr lang="en-US" sz="2000" dirty="0" smtClean="0"/>
              <a:t> </a:t>
            </a:r>
            <a:r>
              <a:rPr lang="en-US" sz="2000" dirty="0" err="1" smtClean="0"/>
              <a:t>lượng</a:t>
            </a:r>
            <a:r>
              <a:rPr lang="en-US" sz="2000" dirty="0" smtClean="0"/>
              <a:t> </a:t>
            </a:r>
            <a:r>
              <a:rPr lang="en-US" sz="2000" dirty="0" err="1" smtClean="0"/>
              <a:t>tuần</a:t>
            </a:r>
            <a:r>
              <a:rPr lang="en-US" sz="2000" dirty="0" smtClean="0"/>
              <a:t> </a:t>
            </a:r>
            <a:r>
              <a:rPr lang="en-US" sz="2000" dirty="0" err="1" smtClean="0"/>
              <a:t>hoàn</a:t>
            </a:r>
            <a:r>
              <a:rPr lang="en-US" sz="2000" dirty="0" smtClean="0"/>
              <a:t> </a:t>
            </a:r>
            <a:r>
              <a:rPr lang="en-US" sz="2000" dirty="0" err="1" smtClean="0"/>
              <a:t>não</a:t>
            </a:r>
            <a:r>
              <a:rPr lang="en-US" sz="2000" dirty="0" smtClean="0"/>
              <a:t> do </a:t>
            </a:r>
            <a:r>
              <a:rPr lang="en-US" sz="2000" dirty="0" err="1" smtClean="0"/>
              <a:t>tắc</a:t>
            </a:r>
            <a:r>
              <a:rPr lang="en-US" sz="2000" dirty="0" smtClean="0"/>
              <a:t> </a:t>
            </a:r>
            <a:r>
              <a:rPr lang="en-US" sz="2000" dirty="0" err="1" smtClean="0"/>
              <a:t>một</a:t>
            </a:r>
            <a:r>
              <a:rPr lang="en-US" sz="2000" dirty="0" smtClean="0"/>
              <a:t> </a:t>
            </a:r>
            <a:r>
              <a:rPr lang="en-US" sz="2000" dirty="0" err="1" smtClean="0"/>
              <a:t>phần</a:t>
            </a:r>
            <a:r>
              <a:rPr lang="en-US" sz="2000" dirty="0" smtClean="0"/>
              <a:t> hay </a:t>
            </a:r>
            <a:r>
              <a:rPr lang="en-US" sz="2000" dirty="0" err="1" smtClean="0"/>
              <a:t>toàn</a:t>
            </a:r>
            <a:r>
              <a:rPr lang="en-US" sz="2000" dirty="0" smtClean="0"/>
              <a:t> </a:t>
            </a:r>
            <a:r>
              <a:rPr lang="en-US" sz="2000" dirty="0" err="1" smtClean="0"/>
              <a:t>bộ</a:t>
            </a:r>
            <a:r>
              <a:rPr lang="en-US" sz="2000" dirty="0" smtClean="0"/>
              <a:t> </a:t>
            </a:r>
            <a:r>
              <a:rPr lang="en-US" sz="2000" dirty="0" err="1" smtClean="0"/>
              <a:t>một</a:t>
            </a:r>
            <a:r>
              <a:rPr lang="en-US" sz="2000" dirty="0" smtClean="0"/>
              <a:t> </a:t>
            </a:r>
            <a:r>
              <a:rPr lang="en-US" sz="2000" dirty="0" err="1" smtClean="0"/>
              <a:t>động</a:t>
            </a:r>
            <a:r>
              <a:rPr lang="en-US" sz="2000" dirty="0" smtClean="0"/>
              <a:t> </a:t>
            </a:r>
            <a:r>
              <a:rPr lang="en-US" sz="2000" dirty="0" err="1" smtClean="0"/>
              <a:t>mạch</a:t>
            </a:r>
            <a:r>
              <a:rPr lang="en-US" sz="2000" dirty="0" smtClean="0"/>
              <a:t> </a:t>
            </a:r>
            <a:r>
              <a:rPr lang="en-US" sz="2000" dirty="0" err="1" smtClean="0"/>
              <a:t>não</a:t>
            </a:r>
            <a:r>
              <a:rPr lang="en-US" sz="2000" dirty="0" smtClean="0"/>
              <a:t>.</a:t>
            </a:r>
          </a:p>
          <a:p>
            <a:pPr marL="400050" indent="-400050">
              <a:lnSpc>
                <a:spcPct val="150000"/>
              </a:lnSpc>
            </a:pPr>
            <a:r>
              <a:rPr lang="en-US" sz="2000" dirty="0" smtClean="0"/>
              <a:t>+ </a:t>
            </a:r>
            <a:r>
              <a:rPr lang="en-US" sz="2000" dirty="0" err="1" smtClean="0"/>
              <a:t>xuất</a:t>
            </a:r>
            <a:r>
              <a:rPr lang="en-US" sz="2000" dirty="0" smtClean="0"/>
              <a:t> </a:t>
            </a:r>
            <a:r>
              <a:rPr lang="en-US" sz="2000" dirty="0" err="1" smtClean="0"/>
              <a:t>huyết</a:t>
            </a:r>
            <a:r>
              <a:rPr lang="en-US" sz="2000" dirty="0" smtClean="0"/>
              <a:t> ( 26%) </a:t>
            </a:r>
            <a:r>
              <a:rPr lang="en-US" sz="2000" dirty="0" err="1" smtClean="0"/>
              <a:t>là</a:t>
            </a:r>
            <a:r>
              <a:rPr lang="en-US" sz="2000" dirty="0" smtClean="0"/>
              <a:t> </a:t>
            </a:r>
            <a:r>
              <a:rPr lang="en-US" sz="2000" dirty="0" err="1" smtClean="0"/>
              <a:t>sự</a:t>
            </a:r>
            <a:r>
              <a:rPr lang="en-US" sz="2000" dirty="0" smtClean="0"/>
              <a:t> </a:t>
            </a:r>
            <a:r>
              <a:rPr lang="en-US" sz="2000" dirty="0" err="1" smtClean="0"/>
              <a:t>xuất</a:t>
            </a:r>
            <a:r>
              <a:rPr lang="en-US" sz="2000" dirty="0" smtClean="0"/>
              <a:t> </a:t>
            </a:r>
            <a:r>
              <a:rPr lang="en-US" sz="2000" dirty="0" err="1" smtClean="0"/>
              <a:t>hiện</a:t>
            </a:r>
            <a:r>
              <a:rPr lang="en-US" sz="2000" dirty="0" smtClean="0"/>
              <a:t> </a:t>
            </a:r>
            <a:r>
              <a:rPr lang="en-US" sz="2000" dirty="0" err="1" smtClean="0"/>
              <a:t>của</a:t>
            </a:r>
            <a:r>
              <a:rPr lang="en-US" sz="2000" dirty="0" smtClean="0"/>
              <a:t> </a:t>
            </a:r>
            <a:r>
              <a:rPr lang="en-US" sz="2000" dirty="0" err="1" smtClean="0"/>
              <a:t>máu</a:t>
            </a:r>
            <a:r>
              <a:rPr lang="en-US" sz="2000" dirty="0" smtClean="0"/>
              <a:t> </a:t>
            </a:r>
            <a:r>
              <a:rPr lang="en-US" sz="2000" dirty="0" err="1" smtClean="0"/>
              <a:t>trong</a:t>
            </a:r>
            <a:r>
              <a:rPr lang="en-US" sz="2000" dirty="0" smtClean="0"/>
              <a:t> </a:t>
            </a:r>
            <a:r>
              <a:rPr lang="en-US" sz="2000" dirty="0" err="1" smtClean="0"/>
              <a:t>nhu</a:t>
            </a:r>
            <a:r>
              <a:rPr lang="en-US" sz="2000" dirty="0" smtClean="0"/>
              <a:t> </a:t>
            </a:r>
            <a:r>
              <a:rPr lang="en-US" sz="2000" dirty="0" err="1" smtClean="0"/>
              <a:t>mô</a:t>
            </a:r>
            <a:r>
              <a:rPr lang="en-US" sz="2000" dirty="0" smtClean="0"/>
              <a:t> </a:t>
            </a:r>
            <a:r>
              <a:rPr lang="en-US" sz="2000" dirty="0" err="1" smtClean="0"/>
              <a:t>não</a:t>
            </a:r>
            <a:r>
              <a:rPr lang="en-US" sz="2000" dirty="0" smtClean="0"/>
              <a:t>, </a:t>
            </a:r>
            <a:r>
              <a:rPr lang="en-US" sz="2000" dirty="0" err="1" smtClean="0"/>
              <a:t>có</a:t>
            </a:r>
            <a:r>
              <a:rPr lang="en-US" sz="2000" dirty="0" smtClean="0"/>
              <a:t> </a:t>
            </a:r>
            <a:r>
              <a:rPr lang="en-US" sz="2000" dirty="0" err="1" smtClean="0"/>
              <a:t>thể</a:t>
            </a:r>
            <a:r>
              <a:rPr lang="en-US" sz="2000" dirty="0" smtClean="0"/>
              <a:t> </a:t>
            </a:r>
            <a:r>
              <a:rPr lang="en-US" sz="2000" dirty="0" err="1" smtClean="0"/>
              <a:t>kèm</a:t>
            </a:r>
            <a:r>
              <a:rPr lang="en-US" sz="2000" dirty="0" smtClean="0"/>
              <a:t> </a:t>
            </a:r>
            <a:r>
              <a:rPr lang="en-US" sz="2000" dirty="0" err="1" smtClean="0"/>
              <a:t>theo</a:t>
            </a:r>
            <a:r>
              <a:rPr lang="en-US" sz="2000" dirty="0" smtClean="0"/>
              <a:t> </a:t>
            </a:r>
            <a:r>
              <a:rPr lang="en-US" sz="2000" dirty="0" err="1" smtClean="0"/>
              <a:t>máu</a:t>
            </a:r>
            <a:r>
              <a:rPr lang="en-US" sz="2000" dirty="0" smtClean="0"/>
              <a:t> ở </a:t>
            </a:r>
            <a:r>
              <a:rPr lang="en-US" sz="2000" dirty="0" err="1" smtClean="0"/>
              <a:t>trong</a:t>
            </a:r>
            <a:r>
              <a:rPr lang="en-US" sz="2000" dirty="0" smtClean="0"/>
              <a:t> </a:t>
            </a:r>
            <a:r>
              <a:rPr lang="en-US" sz="2000" dirty="0" err="1" smtClean="0"/>
              <a:t>khoang</a:t>
            </a:r>
            <a:r>
              <a:rPr lang="en-US" sz="2000" dirty="0" smtClean="0"/>
              <a:t> </a:t>
            </a:r>
            <a:r>
              <a:rPr lang="en-US" sz="2000" dirty="0" err="1" smtClean="0"/>
              <a:t>dưới</a:t>
            </a:r>
            <a:r>
              <a:rPr lang="en-US" sz="2000" dirty="0" smtClean="0"/>
              <a:t> </a:t>
            </a:r>
            <a:r>
              <a:rPr lang="en-US" sz="2000" dirty="0" err="1" smtClean="0"/>
              <a:t>nhện</a:t>
            </a:r>
            <a:r>
              <a:rPr lang="en-US" sz="2000" dirty="0" smtClean="0"/>
              <a:t> </a:t>
            </a:r>
            <a:r>
              <a:rPr lang="en-US" sz="2000" dirty="0" err="1" smtClean="0"/>
              <a:t>và</a:t>
            </a:r>
            <a:r>
              <a:rPr lang="en-US" sz="2000" dirty="0" smtClean="0"/>
              <a:t> ở </a:t>
            </a:r>
            <a:r>
              <a:rPr lang="en-US" sz="2000" dirty="0" err="1" smtClean="0"/>
              <a:t>các</a:t>
            </a:r>
            <a:r>
              <a:rPr lang="en-US" sz="2000" dirty="0" smtClean="0"/>
              <a:t> </a:t>
            </a:r>
            <a:r>
              <a:rPr lang="en-US" sz="2000" dirty="0" err="1" smtClean="0"/>
              <a:t>não</a:t>
            </a:r>
            <a:r>
              <a:rPr lang="en-US" sz="2000" dirty="0" smtClean="0"/>
              <a:t> </a:t>
            </a:r>
            <a:r>
              <a:rPr lang="en-US" sz="2000" dirty="0" err="1" smtClean="0"/>
              <a:t>thất</a:t>
            </a:r>
            <a:r>
              <a:rPr lang="en-US" sz="2000" dirty="0" smtClean="0"/>
              <a:t>.</a:t>
            </a:r>
          </a:p>
          <a:p>
            <a:pPr marL="400050" indent="-400050">
              <a:lnSpc>
                <a:spcPct val="150000"/>
              </a:lnSpc>
              <a:buFontTx/>
              <a:buChar char="-"/>
            </a:pPr>
            <a:r>
              <a:rPr lang="en-US" sz="2000" dirty="0" err="1" smtClean="0"/>
              <a:t>Nguyên</a:t>
            </a:r>
            <a:r>
              <a:rPr lang="en-US" sz="2000" dirty="0" smtClean="0"/>
              <a:t> </a:t>
            </a:r>
            <a:r>
              <a:rPr lang="en-US" sz="2000" dirty="0" err="1" smtClean="0"/>
              <a:t>nhân</a:t>
            </a:r>
            <a:r>
              <a:rPr lang="en-US" sz="2000" dirty="0" smtClean="0"/>
              <a:t> </a:t>
            </a:r>
            <a:r>
              <a:rPr lang="en-US" sz="2000" dirty="0" err="1" smtClean="0"/>
              <a:t>khác</a:t>
            </a:r>
            <a:r>
              <a:rPr lang="en-US" sz="2000" dirty="0" smtClean="0"/>
              <a:t> 3% </a:t>
            </a:r>
            <a:r>
              <a:rPr lang="en-US" sz="2000" dirty="0" err="1" smtClean="0"/>
              <a:t>còn</a:t>
            </a:r>
            <a:r>
              <a:rPr lang="en-US" sz="2000" dirty="0" smtClean="0"/>
              <a:t> </a:t>
            </a:r>
            <a:r>
              <a:rPr lang="en-US" sz="2000" dirty="0" err="1" smtClean="0"/>
              <a:t>lại</a:t>
            </a:r>
            <a:r>
              <a:rPr lang="en-US" sz="2000" dirty="0" smtClean="0"/>
              <a:t>.</a:t>
            </a:r>
          </a:p>
          <a:p>
            <a:pPr marL="400050" indent="-400050">
              <a:lnSpc>
                <a:spcPct val="150000"/>
              </a:lnSpc>
              <a:buFontTx/>
              <a:buChar char="-"/>
            </a:pPr>
            <a:r>
              <a:rPr lang="en-US" sz="2000" dirty="0" err="1" smtClean="0"/>
              <a:t>Từ</a:t>
            </a:r>
            <a:r>
              <a:rPr lang="en-US" sz="2000" dirty="0" smtClean="0"/>
              <a:t> “ </a:t>
            </a:r>
            <a:r>
              <a:rPr lang="en-US" sz="2000" dirty="0" err="1" smtClean="0"/>
              <a:t>đột</a:t>
            </a:r>
            <a:r>
              <a:rPr lang="en-US" sz="2000" dirty="0" smtClean="0"/>
              <a:t> </a:t>
            </a:r>
            <a:r>
              <a:rPr lang="en-US" sz="2000" dirty="0" err="1" smtClean="0"/>
              <a:t>quỵ</a:t>
            </a:r>
            <a:r>
              <a:rPr lang="en-US" sz="2000" dirty="0" smtClean="0"/>
              <a:t>” </a:t>
            </a:r>
            <a:r>
              <a:rPr lang="en-US" sz="2000" dirty="0" err="1" smtClean="0"/>
              <a:t>nói</a:t>
            </a:r>
            <a:r>
              <a:rPr lang="en-US" sz="2000" dirty="0" smtClean="0"/>
              <a:t> </a:t>
            </a:r>
            <a:r>
              <a:rPr lang="en-US" sz="2000" dirty="0" err="1" smtClean="0"/>
              <a:t>chung</a:t>
            </a:r>
            <a:r>
              <a:rPr lang="en-US" sz="2000" dirty="0" smtClean="0"/>
              <a:t> </a:t>
            </a:r>
            <a:r>
              <a:rPr lang="en-US" sz="2000" dirty="0" err="1" smtClean="0"/>
              <a:t>được</a:t>
            </a:r>
            <a:r>
              <a:rPr lang="en-US" sz="2000" dirty="0" smtClean="0"/>
              <a:t> </a:t>
            </a:r>
            <a:r>
              <a:rPr lang="en-US" sz="2000" dirty="0" err="1" smtClean="0"/>
              <a:t>áp</a:t>
            </a:r>
            <a:r>
              <a:rPr lang="en-US" sz="2000" dirty="0" smtClean="0"/>
              <a:t> </a:t>
            </a:r>
            <a:r>
              <a:rPr lang="en-US" sz="2000" dirty="0" err="1" smtClean="0"/>
              <a:t>dụng</a:t>
            </a:r>
            <a:r>
              <a:rPr lang="en-US" sz="2000" dirty="0" smtClean="0"/>
              <a:t> </a:t>
            </a:r>
            <a:r>
              <a:rPr lang="en-US" sz="2000" dirty="0" err="1" smtClean="0"/>
              <a:t>cho</a:t>
            </a:r>
            <a:r>
              <a:rPr lang="en-US" sz="2000" dirty="0" smtClean="0"/>
              <a:t> </a:t>
            </a:r>
            <a:r>
              <a:rPr lang="en-US" sz="2000" dirty="0" err="1" smtClean="0"/>
              <a:t>thiếu</a:t>
            </a:r>
            <a:r>
              <a:rPr lang="en-US" sz="2000" dirty="0" smtClean="0"/>
              <a:t> </a:t>
            </a:r>
            <a:r>
              <a:rPr lang="en-US" sz="2000" dirty="0" err="1" smtClean="0"/>
              <a:t>máu</a:t>
            </a:r>
            <a:r>
              <a:rPr lang="en-US" sz="2000" dirty="0" smtClean="0"/>
              <a:t> </a:t>
            </a:r>
            <a:r>
              <a:rPr lang="en-US" sz="2000" dirty="0" err="1" smtClean="0"/>
              <a:t>cục</a:t>
            </a:r>
            <a:r>
              <a:rPr lang="en-US" sz="2000" dirty="0" smtClean="0"/>
              <a:t> </a:t>
            </a:r>
            <a:r>
              <a:rPr lang="en-US" sz="2000" dirty="0" err="1" smtClean="0"/>
              <a:t>bộ</a:t>
            </a:r>
            <a:r>
              <a:rPr lang="en-US" sz="2000" dirty="0" smtClean="0"/>
              <a:t> </a:t>
            </a:r>
            <a:r>
              <a:rPr lang="en-US" sz="2000" dirty="0" err="1" smtClean="0"/>
              <a:t>não</a:t>
            </a:r>
            <a:r>
              <a:rPr lang="en-US" sz="2000" dirty="0" smtClean="0"/>
              <a:t>, </a:t>
            </a:r>
            <a:r>
              <a:rPr lang="en-US" sz="2000" dirty="0" err="1" smtClean="0"/>
              <a:t>dẫn</a:t>
            </a:r>
            <a:r>
              <a:rPr lang="en-US" sz="2000" dirty="0" smtClean="0"/>
              <a:t> </a:t>
            </a:r>
            <a:r>
              <a:rPr lang="en-US" sz="2000" dirty="0" err="1" smtClean="0"/>
              <a:t>đến</a:t>
            </a:r>
            <a:r>
              <a:rPr lang="en-US" sz="2000" dirty="0" smtClean="0"/>
              <a:t> </a:t>
            </a:r>
            <a:r>
              <a:rPr lang="en-US" sz="2000" dirty="0" err="1" smtClean="0"/>
              <a:t>tổn</a:t>
            </a:r>
            <a:r>
              <a:rPr lang="en-US" sz="2000" dirty="0" smtClean="0"/>
              <a:t> </a:t>
            </a:r>
            <a:r>
              <a:rPr lang="en-US" sz="2000" dirty="0" err="1" smtClean="0"/>
              <a:t>thương</a:t>
            </a:r>
            <a:r>
              <a:rPr lang="en-US" sz="2000" dirty="0" smtClean="0"/>
              <a:t> </a:t>
            </a:r>
            <a:r>
              <a:rPr lang="en-US" sz="2000" dirty="0" err="1" smtClean="0"/>
              <a:t>não</a:t>
            </a:r>
            <a:r>
              <a:rPr lang="en-US" sz="2000" dirty="0" smtClean="0"/>
              <a:t> </a:t>
            </a:r>
            <a:r>
              <a:rPr lang="en-US" sz="2000" dirty="0" err="1" smtClean="0"/>
              <a:t>không</a:t>
            </a:r>
            <a:r>
              <a:rPr lang="en-US" sz="2000" dirty="0" smtClean="0"/>
              <a:t> </a:t>
            </a:r>
            <a:r>
              <a:rPr lang="en-US" sz="2000" dirty="0" err="1" smtClean="0"/>
              <a:t>hồi</a:t>
            </a:r>
            <a:r>
              <a:rPr lang="en-US" sz="2000" dirty="0" smtClean="0"/>
              <a:t> </a:t>
            </a:r>
            <a:r>
              <a:rPr lang="en-US" sz="2000" dirty="0" err="1" smtClean="0"/>
              <a:t>phục</a:t>
            </a:r>
            <a:r>
              <a:rPr lang="en-US" sz="2000" dirty="0" smtClean="0"/>
              <a:t>.</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38664"/>
          </a:xfrm>
          <a:prstGeom prst="rect">
            <a:avLst/>
          </a:prstGeom>
          <a:noFill/>
        </p:spPr>
        <p:txBody>
          <a:bodyPr wrap="square" rtlCol="0">
            <a:spAutoFit/>
          </a:bodyPr>
          <a:lstStyle/>
          <a:p>
            <a:pPr>
              <a:buFontTx/>
              <a:buChar char="-"/>
            </a:pPr>
            <a:r>
              <a:rPr lang="en-US" sz="2400" b="1" dirty="0" err="1" smtClean="0"/>
              <a:t>Phân</a:t>
            </a:r>
            <a:r>
              <a:rPr lang="en-US" sz="2400" b="1" dirty="0" smtClean="0"/>
              <a:t> </a:t>
            </a:r>
            <a:r>
              <a:rPr lang="en-US" sz="2400" b="1" dirty="0" err="1" smtClean="0"/>
              <a:t>loại</a:t>
            </a:r>
            <a:r>
              <a:rPr lang="en-US" sz="2400" b="1" dirty="0" smtClean="0"/>
              <a:t> </a:t>
            </a:r>
            <a:r>
              <a:rPr lang="en-US" sz="2400" b="1" dirty="0" err="1" smtClean="0"/>
              <a:t>đột</a:t>
            </a:r>
            <a:r>
              <a:rPr lang="en-US" sz="2400" b="1" dirty="0" smtClean="0"/>
              <a:t> </a:t>
            </a:r>
            <a:r>
              <a:rPr lang="en-US" sz="2400" b="1" dirty="0" err="1" smtClean="0"/>
              <a:t>quỵ</a:t>
            </a:r>
            <a:r>
              <a:rPr lang="en-US" sz="2400" b="1" dirty="0" smtClean="0"/>
              <a:t> </a:t>
            </a:r>
            <a:r>
              <a:rPr lang="en-US" sz="2400" b="1" dirty="0" err="1" smtClean="0"/>
              <a:t>và</a:t>
            </a:r>
            <a:r>
              <a:rPr lang="en-US" sz="2400" b="1" dirty="0" smtClean="0"/>
              <a:t> </a:t>
            </a:r>
            <a:r>
              <a:rPr lang="en-US" sz="2400" b="1" dirty="0" err="1" smtClean="0"/>
              <a:t>nguyên</a:t>
            </a:r>
            <a:r>
              <a:rPr lang="en-US" sz="2400" b="1" dirty="0" smtClean="0"/>
              <a:t> </a:t>
            </a:r>
            <a:r>
              <a:rPr lang="en-US" sz="2400" b="1" dirty="0" err="1" smtClean="0"/>
              <a:t>nhân</a:t>
            </a:r>
            <a:endParaRPr lang="en-US" sz="2400" b="1" dirty="0" smtClean="0"/>
          </a:p>
          <a:p>
            <a:endParaRPr lang="en-US" dirty="0"/>
          </a:p>
        </p:txBody>
      </p:sp>
      <p:graphicFrame>
        <p:nvGraphicFramePr>
          <p:cNvPr id="5" name="Table 4"/>
          <p:cNvGraphicFramePr>
            <a:graphicFrameLocks noGrp="1"/>
          </p:cNvGraphicFramePr>
          <p:nvPr/>
        </p:nvGraphicFramePr>
        <p:xfrm>
          <a:off x="0" y="457200"/>
          <a:ext cx="9144000" cy="7589520"/>
        </p:xfrm>
        <a:graphic>
          <a:graphicData uri="http://schemas.openxmlformats.org/drawingml/2006/table">
            <a:tbl>
              <a:tblPr firstRow="1" bandRow="1">
                <a:tableStyleId>{5940675A-B579-460E-94D1-54222C63F5DA}</a:tableStyleId>
              </a:tblPr>
              <a:tblGrid>
                <a:gridCol w="7239000"/>
                <a:gridCol w="1905000"/>
              </a:tblGrid>
              <a:tr h="304800">
                <a:tc>
                  <a:txBody>
                    <a:bodyPr/>
                    <a:lstStyle/>
                    <a:p>
                      <a:pPr algn="ctr">
                        <a:lnSpc>
                          <a:spcPct val="150000"/>
                        </a:lnSpc>
                      </a:pPr>
                      <a:r>
                        <a:rPr lang="en-US" sz="2000" b="1" dirty="0" err="1" smtClean="0"/>
                        <a:t>Thiếu</a:t>
                      </a:r>
                      <a:r>
                        <a:rPr lang="en-US" sz="2000" b="1" dirty="0" smtClean="0"/>
                        <a:t> </a:t>
                      </a:r>
                      <a:r>
                        <a:rPr lang="en-US" sz="2000" b="1" dirty="0" err="1" smtClean="0"/>
                        <a:t>máu</a:t>
                      </a:r>
                      <a:r>
                        <a:rPr lang="en-US" sz="2000" b="1" baseline="0" dirty="0" smtClean="0"/>
                        <a:t> </a:t>
                      </a:r>
                      <a:r>
                        <a:rPr lang="en-US" sz="2000" b="1" baseline="0" dirty="0" err="1" smtClean="0"/>
                        <a:t>não</a:t>
                      </a:r>
                      <a:r>
                        <a:rPr lang="en-US" sz="2000" b="1" baseline="0" dirty="0" smtClean="0"/>
                        <a:t> </a:t>
                      </a:r>
                      <a:r>
                        <a:rPr lang="en-US" sz="2000" b="1" baseline="0" dirty="0" err="1" smtClean="0"/>
                        <a:t>cục</a:t>
                      </a:r>
                      <a:r>
                        <a:rPr lang="en-US" sz="2000" b="1" baseline="0" dirty="0" smtClean="0"/>
                        <a:t> </a:t>
                      </a:r>
                      <a:r>
                        <a:rPr lang="en-US" sz="2000" b="1" baseline="0" dirty="0" err="1" smtClean="0"/>
                        <a:t>bộ</a:t>
                      </a:r>
                      <a:endParaRPr lang="en-US" sz="2000" b="1" dirty="0"/>
                    </a:p>
                  </a:txBody>
                  <a:tcPr/>
                </a:tc>
                <a:tc>
                  <a:txBody>
                    <a:bodyPr/>
                    <a:lstStyle/>
                    <a:p>
                      <a:pPr algn="ctr"/>
                      <a:r>
                        <a:rPr lang="en-US" sz="2000" b="1" dirty="0" err="1" smtClean="0"/>
                        <a:t>Xuất</a:t>
                      </a:r>
                      <a:r>
                        <a:rPr lang="en-US" sz="2000" b="1" dirty="0" smtClean="0"/>
                        <a:t> </a:t>
                      </a:r>
                      <a:r>
                        <a:rPr lang="en-US" sz="2000" b="1" dirty="0" err="1" smtClean="0"/>
                        <a:t>huyết</a:t>
                      </a:r>
                      <a:r>
                        <a:rPr lang="en-US" sz="2000" b="1" baseline="0" dirty="0" smtClean="0"/>
                        <a:t> </a:t>
                      </a:r>
                      <a:r>
                        <a:rPr lang="en-US" sz="2000" b="1" baseline="0" dirty="0" err="1" smtClean="0"/>
                        <a:t>não</a:t>
                      </a:r>
                      <a:endParaRPr lang="en-US" sz="2000" b="1" dirty="0"/>
                    </a:p>
                  </a:txBody>
                  <a:tcPr/>
                </a:tc>
              </a:tr>
              <a:tr h="7040880">
                <a:tc>
                  <a:txBody>
                    <a:bodyPr/>
                    <a:lstStyle/>
                    <a:p>
                      <a:pPr>
                        <a:lnSpc>
                          <a:spcPct val="150000"/>
                        </a:lnSpc>
                        <a:buFontTx/>
                        <a:buChar char="-"/>
                      </a:pPr>
                      <a:r>
                        <a:rPr lang="en-US" sz="2000" dirty="0" err="1" smtClean="0"/>
                        <a:t>Huyết</a:t>
                      </a:r>
                      <a:r>
                        <a:rPr lang="en-US" sz="2000" dirty="0" smtClean="0"/>
                        <a:t> </a:t>
                      </a:r>
                      <a:r>
                        <a:rPr lang="en-US" sz="2000" dirty="0" err="1" smtClean="0"/>
                        <a:t>khối</a:t>
                      </a:r>
                      <a:r>
                        <a:rPr lang="en-US" sz="2000" baseline="0" dirty="0" smtClean="0"/>
                        <a:t> </a:t>
                      </a:r>
                      <a:r>
                        <a:rPr lang="en-US" sz="2000" baseline="0" dirty="0" err="1" smtClean="0"/>
                        <a:t>mạch</a:t>
                      </a:r>
                      <a:r>
                        <a:rPr lang="en-US" sz="2000" baseline="0" dirty="0" smtClean="0"/>
                        <a:t> </a:t>
                      </a:r>
                      <a:r>
                        <a:rPr lang="en-US" sz="2000" baseline="0" dirty="0" err="1" smtClean="0"/>
                        <a:t>máu</a:t>
                      </a:r>
                      <a:r>
                        <a:rPr lang="en-US" sz="2000" baseline="0" dirty="0" smtClean="0"/>
                        <a:t>: </a:t>
                      </a:r>
                      <a:r>
                        <a:rPr lang="en-US" sz="2000" baseline="0" dirty="0" err="1" smtClean="0"/>
                        <a:t>cục</a:t>
                      </a:r>
                      <a:r>
                        <a:rPr lang="en-US" sz="2000" baseline="0" dirty="0" smtClean="0"/>
                        <a:t> </a:t>
                      </a:r>
                      <a:r>
                        <a:rPr lang="en-US" sz="2000" baseline="0" dirty="0" err="1" smtClean="0"/>
                        <a:t>máu</a:t>
                      </a:r>
                      <a:r>
                        <a:rPr lang="en-US" sz="2000" baseline="0" dirty="0" smtClean="0"/>
                        <a:t> </a:t>
                      </a:r>
                      <a:r>
                        <a:rPr lang="en-US" sz="2000" baseline="0" dirty="0" err="1" smtClean="0"/>
                        <a:t>đông</a:t>
                      </a:r>
                      <a:r>
                        <a:rPr lang="en-US" sz="2000" baseline="0" dirty="0" smtClean="0"/>
                        <a:t> </a:t>
                      </a:r>
                      <a:r>
                        <a:rPr lang="en-US" sz="2000" baseline="0" dirty="0" err="1" smtClean="0"/>
                        <a:t>hình</a:t>
                      </a:r>
                      <a:r>
                        <a:rPr lang="en-US" sz="2000" baseline="0" dirty="0" smtClean="0"/>
                        <a:t> </a:t>
                      </a:r>
                      <a:r>
                        <a:rPr lang="en-US" sz="2000" baseline="0" dirty="0" err="1" smtClean="0"/>
                        <a:t>thành</a:t>
                      </a:r>
                      <a:r>
                        <a:rPr lang="en-US" sz="2000" baseline="0" dirty="0" smtClean="0"/>
                        <a:t> </a:t>
                      </a:r>
                      <a:r>
                        <a:rPr lang="en-US" sz="2000" baseline="0" dirty="0" err="1" smtClean="0"/>
                        <a:t>trong</a:t>
                      </a:r>
                      <a:r>
                        <a:rPr lang="en-US" sz="2000" baseline="0" dirty="0" smtClean="0"/>
                        <a:t> </a:t>
                      </a:r>
                      <a:r>
                        <a:rPr lang="en-US" sz="2000" baseline="0" dirty="0" err="1" smtClean="0"/>
                        <a:t>các</a:t>
                      </a:r>
                      <a:r>
                        <a:rPr lang="en-US" sz="2000" baseline="0" dirty="0" smtClean="0"/>
                        <a:t> </a:t>
                      </a:r>
                      <a:r>
                        <a:rPr lang="en-US" sz="2000" baseline="0" dirty="0" err="1" smtClean="0"/>
                        <a:t>mạch</a:t>
                      </a:r>
                      <a:r>
                        <a:rPr lang="en-US" sz="2000" baseline="0" dirty="0" smtClean="0"/>
                        <a:t> </a:t>
                      </a:r>
                      <a:r>
                        <a:rPr lang="en-US" sz="2000" baseline="0" dirty="0" err="1" smtClean="0"/>
                        <a:t>máu</a:t>
                      </a:r>
                      <a:r>
                        <a:rPr lang="en-US" sz="2000" baseline="0" dirty="0" smtClean="0"/>
                        <a:t> </a:t>
                      </a:r>
                      <a:r>
                        <a:rPr lang="en-US" sz="2000" baseline="0" dirty="0" err="1" smtClean="0"/>
                        <a:t>não</a:t>
                      </a:r>
                      <a:r>
                        <a:rPr lang="en-US" sz="2000" baseline="0" dirty="0" smtClean="0"/>
                        <a:t> do: </a:t>
                      </a:r>
                      <a:r>
                        <a:rPr lang="en-US" sz="2000" baseline="0" dirty="0" err="1" smtClean="0"/>
                        <a:t>tăng</a:t>
                      </a:r>
                      <a:r>
                        <a:rPr lang="en-US" sz="2000" baseline="0" dirty="0" smtClean="0"/>
                        <a:t> HA, </a:t>
                      </a:r>
                      <a:r>
                        <a:rPr lang="en-US" sz="2000" baseline="0" dirty="0" err="1" smtClean="0"/>
                        <a:t>vữa</a:t>
                      </a:r>
                      <a:r>
                        <a:rPr lang="en-US" sz="2000" baseline="0" dirty="0" smtClean="0"/>
                        <a:t> </a:t>
                      </a:r>
                      <a:r>
                        <a:rPr lang="en-US" sz="2000" baseline="0" dirty="0" err="1" smtClean="0"/>
                        <a:t>xơ</a:t>
                      </a:r>
                      <a:r>
                        <a:rPr lang="en-US" sz="2000" baseline="0" dirty="0" smtClean="0"/>
                        <a:t> ĐM, </a:t>
                      </a:r>
                      <a:r>
                        <a:rPr lang="en-US" sz="2000" baseline="0" dirty="0" err="1" smtClean="0"/>
                        <a:t>viêm</a:t>
                      </a:r>
                      <a:r>
                        <a:rPr lang="en-US" sz="2000" baseline="0" dirty="0" smtClean="0"/>
                        <a:t> ĐM, </a:t>
                      </a:r>
                      <a:r>
                        <a:rPr lang="en-US" sz="2000" baseline="0" dirty="0" err="1" smtClean="0"/>
                        <a:t>nguyên</a:t>
                      </a:r>
                      <a:r>
                        <a:rPr lang="en-US" sz="2000" baseline="0" dirty="0" smtClean="0"/>
                        <a:t> </a:t>
                      </a:r>
                      <a:r>
                        <a:rPr lang="en-US" sz="2000" baseline="0" dirty="0" err="1" smtClean="0"/>
                        <a:t>nhân</a:t>
                      </a:r>
                      <a:r>
                        <a:rPr lang="en-US" sz="2000" baseline="0" dirty="0" smtClean="0"/>
                        <a:t> </a:t>
                      </a:r>
                      <a:r>
                        <a:rPr lang="en-US" sz="2000" baseline="0" dirty="0" err="1" smtClean="0"/>
                        <a:t>khác</a:t>
                      </a:r>
                      <a:r>
                        <a:rPr lang="en-US" sz="2000" baseline="0" dirty="0" smtClean="0"/>
                        <a:t> ( </a:t>
                      </a:r>
                      <a:r>
                        <a:rPr lang="en-US" sz="2000" baseline="0" dirty="0" err="1" smtClean="0"/>
                        <a:t>bệnh</a:t>
                      </a:r>
                      <a:r>
                        <a:rPr lang="en-US" sz="2000" baseline="0" dirty="0" smtClean="0"/>
                        <a:t> HC </a:t>
                      </a:r>
                      <a:r>
                        <a:rPr lang="en-US" sz="2000" baseline="0" dirty="0" err="1" smtClean="0"/>
                        <a:t>lưỡi</a:t>
                      </a:r>
                      <a:r>
                        <a:rPr lang="en-US" sz="2000" baseline="0" dirty="0" smtClean="0"/>
                        <a:t> </a:t>
                      </a:r>
                      <a:r>
                        <a:rPr lang="en-US" sz="2000" baseline="0" dirty="0" err="1" smtClean="0"/>
                        <a:t>liềm</a:t>
                      </a:r>
                      <a:r>
                        <a:rPr lang="en-US" sz="2000" baseline="0" dirty="0" smtClean="0"/>
                        <a:t>, </a:t>
                      </a:r>
                      <a:r>
                        <a:rPr lang="en-US" sz="2000" baseline="0" dirty="0" err="1" smtClean="0"/>
                        <a:t>đông</a:t>
                      </a:r>
                      <a:r>
                        <a:rPr lang="en-US" sz="2000" baseline="0" dirty="0" smtClean="0"/>
                        <a:t> </a:t>
                      </a:r>
                      <a:r>
                        <a:rPr lang="en-US" sz="2000" baseline="0" dirty="0" err="1" smtClean="0"/>
                        <a:t>máu</a:t>
                      </a:r>
                      <a:r>
                        <a:rPr lang="en-US" sz="2000" baseline="0" dirty="0" smtClean="0"/>
                        <a:t> </a:t>
                      </a:r>
                      <a:r>
                        <a:rPr lang="en-US" sz="2000" baseline="0" dirty="0" err="1" smtClean="0"/>
                        <a:t>rải</a:t>
                      </a:r>
                      <a:r>
                        <a:rPr lang="en-US" sz="2000" baseline="0" dirty="0" smtClean="0"/>
                        <a:t> </a:t>
                      </a:r>
                      <a:r>
                        <a:rPr lang="en-US" sz="2000" baseline="0" dirty="0" err="1" smtClean="0"/>
                        <a:t>rác</a:t>
                      </a:r>
                      <a:r>
                        <a:rPr lang="en-US" sz="2000" baseline="0" dirty="0" smtClean="0"/>
                        <a:t>, </a:t>
                      </a:r>
                      <a:r>
                        <a:rPr lang="en-US" sz="2000" baseline="0" dirty="0" err="1" smtClean="0"/>
                        <a:t>tăng</a:t>
                      </a:r>
                      <a:r>
                        <a:rPr lang="en-US" sz="2000" baseline="0" dirty="0" smtClean="0"/>
                        <a:t> </a:t>
                      </a:r>
                      <a:r>
                        <a:rPr lang="en-US" sz="2000" baseline="0" dirty="0" err="1" smtClean="0"/>
                        <a:t>độ</a:t>
                      </a:r>
                      <a:r>
                        <a:rPr lang="en-US" sz="2000" baseline="0" dirty="0" smtClean="0"/>
                        <a:t> </a:t>
                      </a:r>
                      <a:r>
                        <a:rPr lang="en-US" sz="2000" baseline="0" dirty="0" err="1" smtClean="0"/>
                        <a:t>nhớt</a:t>
                      </a:r>
                      <a:r>
                        <a:rPr lang="en-US" sz="2000" baseline="0" dirty="0" smtClean="0"/>
                        <a:t> </a:t>
                      </a:r>
                      <a:r>
                        <a:rPr lang="en-US" sz="2000" baseline="0" dirty="0" err="1" smtClean="0"/>
                        <a:t>của</a:t>
                      </a:r>
                      <a:r>
                        <a:rPr lang="en-US" sz="2000" baseline="0" dirty="0" smtClean="0"/>
                        <a:t> </a:t>
                      </a:r>
                      <a:r>
                        <a:rPr lang="en-US" sz="2000" baseline="0" dirty="0" err="1" smtClean="0"/>
                        <a:t>máu</a:t>
                      </a:r>
                      <a:r>
                        <a:rPr lang="en-US" sz="2000" baseline="0" dirty="0" smtClean="0"/>
                        <a:t>,…</a:t>
                      </a:r>
                    </a:p>
                    <a:p>
                      <a:pPr>
                        <a:lnSpc>
                          <a:spcPct val="150000"/>
                        </a:lnSpc>
                        <a:buFontTx/>
                        <a:buChar char="-"/>
                      </a:pPr>
                      <a:r>
                        <a:rPr lang="en-US" sz="2000" baseline="0" dirty="0" smtClean="0"/>
                        <a:t> </a:t>
                      </a:r>
                      <a:r>
                        <a:rPr lang="en-US" sz="2000" baseline="0" dirty="0" err="1" smtClean="0"/>
                        <a:t>tắc</a:t>
                      </a:r>
                      <a:r>
                        <a:rPr lang="en-US" sz="2000" baseline="0" dirty="0" smtClean="0"/>
                        <a:t> </a:t>
                      </a:r>
                      <a:r>
                        <a:rPr lang="en-US" sz="2000" baseline="0" dirty="0" err="1" smtClean="0"/>
                        <a:t>mạch</a:t>
                      </a:r>
                      <a:r>
                        <a:rPr lang="en-US" sz="2000" baseline="0" dirty="0" smtClean="0"/>
                        <a:t>: </a:t>
                      </a:r>
                      <a:r>
                        <a:rPr lang="en-US" sz="2000" baseline="0" dirty="0" err="1" smtClean="0"/>
                        <a:t>cục</a:t>
                      </a:r>
                      <a:r>
                        <a:rPr lang="en-US" sz="2000" baseline="0" dirty="0" smtClean="0"/>
                        <a:t> </a:t>
                      </a:r>
                      <a:r>
                        <a:rPr lang="en-US" sz="2000" baseline="0" dirty="0" err="1" smtClean="0"/>
                        <a:t>tắc</a:t>
                      </a:r>
                      <a:r>
                        <a:rPr lang="en-US" sz="2000" baseline="0" dirty="0" smtClean="0"/>
                        <a:t> </a:t>
                      </a:r>
                      <a:r>
                        <a:rPr lang="en-US" sz="2000" baseline="0" dirty="0" err="1" smtClean="0"/>
                        <a:t>từ</a:t>
                      </a:r>
                      <a:r>
                        <a:rPr lang="en-US" sz="2000" baseline="0" dirty="0" smtClean="0"/>
                        <a:t> </a:t>
                      </a:r>
                      <a:r>
                        <a:rPr lang="en-US" sz="2000" baseline="0" dirty="0" err="1" smtClean="0"/>
                        <a:t>nơi</a:t>
                      </a:r>
                      <a:r>
                        <a:rPr lang="en-US" sz="2000" baseline="0" dirty="0" smtClean="0"/>
                        <a:t> </a:t>
                      </a:r>
                      <a:r>
                        <a:rPr lang="en-US" sz="2000" baseline="0" dirty="0" err="1" smtClean="0"/>
                        <a:t>khác</a:t>
                      </a:r>
                      <a:r>
                        <a:rPr lang="en-US" sz="2000" baseline="0" dirty="0" smtClean="0"/>
                        <a:t> </a:t>
                      </a:r>
                      <a:r>
                        <a:rPr lang="en-US" sz="2000" baseline="0" dirty="0" err="1" smtClean="0"/>
                        <a:t>di</a:t>
                      </a:r>
                      <a:r>
                        <a:rPr lang="en-US" sz="2000" baseline="0" dirty="0" smtClean="0"/>
                        <a:t> </a:t>
                      </a:r>
                      <a:r>
                        <a:rPr lang="en-US" sz="2000" baseline="0" dirty="0" err="1" smtClean="0"/>
                        <a:t>chuyển</a:t>
                      </a:r>
                      <a:r>
                        <a:rPr lang="en-US" sz="2000" baseline="0" dirty="0" smtClean="0"/>
                        <a:t> </a:t>
                      </a:r>
                      <a:r>
                        <a:rPr lang="en-US" sz="2000" baseline="0" dirty="0" err="1" smtClean="0"/>
                        <a:t>lên</a:t>
                      </a:r>
                      <a:r>
                        <a:rPr lang="en-US" sz="2000" baseline="0" dirty="0" smtClean="0"/>
                        <a:t> </a:t>
                      </a:r>
                      <a:r>
                        <a:rPr lang="en-US" sz="2000" baseline="0" dirty="0" err="1" smtClean="0"/>
                        <a:t>mạch</a:t>
                      </a:r>
                      <a:r>
                        <a:rPr lang="en-US" sz="2000" baseline="0" dirty="0" smtClean="0"/>
                        <a:t> </a:t>
                      </a:r>
                      <a:r>
                        <a:rPr lang="en-US" sz="2000" baseline="0" dirty="0" err="1" smtClean="0"/>
                        <a:t>não</a:t>
                      </a:r>
                      <a:r>
                        <a:rPr lang="en-US" sz="2000" baseline="0" dirty="0" smtClean="0"/>
                        <a:t>.</a:t>
                      </a:r>
                    </a:p>
                    <a:p>
                      <a:pPr>
                        <a:lnSpc>
                          <a:spcPct val="150000"/>
                        </a:lnSpc>
                        <a:buFontTx/>
                        <a:buNone/>
                      </a:pPr>
                      <a:r>
                        <a:rPr lang="en-US" sz="2000" baseline="0" dirty="0" smtClean="0"/>
                        <a:t>+ </a:t>
                      </a:r>
                      <a:r>
                        <a:rPr lang="en-US" sz="2000" baseline="0" dirty="0" err="1" smtClean="0"/>
                        <a:t>từ</a:t>
                      </a:r>
                      <a:r>
                        <a:rPr lang="en-US" sz="2000" baseline="0" dirty="0" smtClean="0"/>
                        <a:t> </a:t>
                      </a:r>
                      <a:r>
                        <a:rPr lang="en-US" sz="2000" baseline="0" dirty="0" err="1" smtClean="0"/>
                        <a:t>tim</a:t>
                      </a:r>
                      <a:r>
                        <a:rPr lang="en-US" sz="2000" baseline="0" dirty="0" smtClean="0"/>
                        <a:t> </a:t>
                      </a:r>
                      <a:r>
                        <a:rPr lang="en-US" sz="2000" baseline="0" dirty="0" err="1" smtClean="0"/>
                        <a:t>trong</a:t>
                      </a:r>
                      <a:r>
                        <a:rPr lang="en-US" sz="2000" baseline="0" dirty="0" smtClean="0"/>
                        <a:t> </a:t>
                      </a:r>
                      <a:r>
                        <a:rPr lang="en-US" sz="2000" baseline="0" dirty="0" err="1" smtClean="0"/>
                        <a:t>các</a:t>
                      </a:r>
                      <a:r>
                        <a:rPr lang="en-US" sz="2000" baseline="0" dirty="0" smtClean="0"/>
                        <a:t> </a:t>
                      </a:r>
                      <a:r>
                        <a:rPr lang="en-US" sz="2000" baseline="0" dirty="0" err="1" smtClean="0"/>
                        <a:t>bệnh</a:t>
                      </a:r>
                      <a:r>
                        <a:rPr lang="en-US" sz="2000" baseline="0" dirty="0" smtClean="0"/>
                        <a:t> </a:t>
                      </a:r>
                      <a:r>
                        <a:rPr lang="en-US" sz="2000" baseline="0" dirty="0" err="1" smtClean="0"/>
                        <a:t>tim</a:t>
                      </a:r>
                      <a:r>
                        <a:rPr lang="en-US" sz="2000" baseline="0" dirty="0" smtClean="0"/>
                        <a:t> </a:t>
                      </a:r>
                      <a:r>
                        <a:rPr lang="en-US" sz="2000" baseline="0" dirty="0" err="1" smtClean="0"/>
                        <a:t>mắc</a:t>
                      </a:r>
                      <a:r>
                        <a:rPr lang="en-US" sz="2000" baseline="0" dirty="0" smtClean="0"/>
                        <a:t> </a:t>
                      </a:r>
                      <a:r>
                        <a:rPr lang="en-US" sz="2000" baseline="0" dirty="0" err="1" smtClean="0"/>
                        <a:t>phải</a:t>
                      </a:r>
                      <a:r>
                        <a:rPr lang="en-US" sz="2000" baseline="0" dirty="0" smtClean="0"/>
                        <a:t> </a:t>
                      </a:r>
                      <a:r>
                        <a:rPr lang="en-US" sz="2000" baseline="0" dirty="0" err="1" smtClean="0"/>
                        <a:t>như</a:t>
                      </a:r>
                      <a:r>
                        <a:rPr lang="en-US" sz="2000" baseline="0" dirty="0" smtClean="0"/>
                        <a:t> rung </a:t>
                      </a:r>
                      <a:r>
                        <a:rPr lang="en-US" sz="2000" baseline="0" dirty="0" err="1" smtClean="0"/>
                        <a:t>nhĩ</a:t>
                      </a:r>
                      <a:r>
                        <a:rPr lang="en-US" sz="2000" baseline="0" dirty="0" smtClean="0"/>
                        <a:t>, </a:t>
                      </a:r>
                      <a:r>
                        <a:rPr lang="en-US" sz="2000" baseline="0" dirty="0" err="1" smtClean="0"/>
                        <a:t>nhồi</a:t>
                      </a:r>
                      <a:r>
                        <a:rPr lang="en-US" sz="2000" baseline="0" dirty="0" smtClean="0"/>
                        <a:t> </a:t>
                      </a:r>
                      <a:r>
                        <a:rPr lang="en-US" sz="2000" baseline="0" dirty="0" err="1" smtClean="0"/>
                        <a:t>máu</a:t>
                      </a:r>
                      <a:r>
                        <a:rPr lang="en-US" sz="2000" baseline="0" dirty="0" smtClean="0"/>
                        <a:t> </a:t>
                      </a:r>
                      <a:r>
                        <a:rPr lang="en-US" sz="2000" baseline="0" dirty="0" err="1" smtClean="0"/>
                        <a:t>cơ</a:t>
                      </a:r>
                      <a:r>
                        <a:rPr lang="en-US" sz="2000" baseline="0" dirty="0" smtClean="0"/>
                        <a:t> </a:t>
                      </a:r>
                      <a:r>
                        <a:rPr lang="en-US" sz="2000" baseline="0" dirty="0" err="1" smtClean="0"/>
                        <a:t>tim</a:t>
                      </a:r>
                      <a:r>
                        <a:rPr lang="en-US" sz="2000" baseline="0" dirty="0" smtClean="0"/>
                        <a:t>, </a:t>
                      </a:r>
                      <a:r>
                        <a:rPr lang="en-US" sz="2000" baseline="0" dirty="0" err="1" smtClean="0"/>
                        <a:t>sa</a:t>
                      </a:r>
                      <a:r>
                        <a:rPr lang="en-US" sz="2000" baseline="0" dirty="0" smtClean="0"/>
                        <a:t> van 2 </a:t>
                      </a:r>
                      <a:r>
                        <a:rPr lang="en-US" sz="2000" baseline="0" dirty="0" err="1" smtClean="0"/>
                        <a:t>lá</a:t>
                      </a:r>
                      <a:r>
                        <a:rPr lang="en-US" sz="2000" baseline="0" dirty="0" smtClean="0"/>
                        <a:t>,…</a:t>
                      </a:r>
                    </a:p>
                    <a:p>
                      <a:pPr>
                        <a:lnSpc>
                          <a:spcPct val="150000"/>
                        </a:lnSpc>
                        <a:buFontTx/>
                        <a:buNone/>
                      </a:pPr>
                      <a:r>
                        <a:rPr lang="en-US" sz="2000" baseline="0" dirty="0" smtClean="0"/>
                        <a:t>+ </a:t>
                      </a:r>
                      <a:r>
                        <a:rPr lang="en-US" sz="2000" baseline="0" dirty="0" err="1" smtClean="0"/>
                        <a:t>từ</a:t>
                      </a:r>
                      <a:r>
                        <a:rPr lang="en-US" sz="2000" baseline="0" dirty="0" smtClean="0"/>
                        <a:t> </a:t>
                      </a:r>
                      <a:r>
                        <a:rPr lang="en-US" sz="2000" baseline="0" dirty="0" err="1" smtClean="0"/>
                        <a:t>mạch</a:t>
                      </a:r>
                      <a:r>
                        <a:rPr lang="en-US" sz="2000" baseline="0" dirty="0" smtClean="0"/>
                        <a:t> </a:t>
                      </a:r>
                      <a:r>
                        <a:rPr lang="en-US" sz="2000" baseline="0" dirty="0" err="1" smtClean="0"/>
                        <a:t>máu</a:t>
                      </a:r>
                      <a:r>
                        <a:rPr lang="en-US" sz="2000" baseline="0" dirty="0" smtClean="0"/>
                        <a:t>: </a:t>
                      </a:r>
                      <a:r>
                        <a:rPr lang="en-US" sz="2000" baseline="0" dirty="0" err="1" smtClean="0"/>
                        <a:t>cục</a:t>
                      </a:r>
                      <a:r>
                        <a:rPr lang="en-US" sz="2000" baseline="0" dirty="0" smtClean="0"/>
                        <a:t> </a:t>
                      </a:r>
                      <a:r>
                        <a:rPr lang="en-US" sz="2000" baseline="0" dirty="0" err="1" smtClean="0"/>
                        <a:t>tắc</a:t>
                      </a:r>
                      <a:r>
                        <a:rPr lang="en-US" sz="2000" baseline="0" dirty="0" smtClean="0"/>
                        <a:t> </a:t>
                      </a:r>
                      <a:r>
                        <a:rPr lang="en-US" sz="2000" baseline="0" dirty="0" err="1" smtClean="0"/>
                        <a:t>là</a:t>
                      </a:r>
                      <a:r>
                        <a:rPr lang="en-US" sz="2000" baseline="0" dirty="0" smtClean="0"/>
                        <a:t> </a:t>
                      </a:r>
                      <a:r>
                        <a:rPr lang="en-US" sz="2000" baseline="0" dirty="0" err="1" smtClean="0"/>
                        <a:t>mảng</a:t>
                      </a:r>
                      <a:r>
                        <a:rPr lang="en-US" sz="2000" baseline="0" dirty="0" smtClean="0"/>
                        <a:t> </a:t>
                      </a:r>
                      <a:r>
                        <a:rPr lang="en-US" sz="2000" baseline="0" dirty="0" err="1" smtClean="0"/>
                        <a:t>xơ</a:t>
                      </a:r>
                      <a:r>
                        <a:rPr lang="en-US" sz="2000" baseline="0" dirty="0" smtClean="0"/>
                        <a:t> </a:t>
                      </a:r>
                      <a:r>
                        <a:rPr lang="en-US" sz="2000" baseline="0" dirty="0" err="1" smtClean="0"/>
                        <a:t>vữa</a:t>
                      </a:r>
                      <a:r>
                        <a:rPr lang="en-US" sz="2000" baseline="0" dirty="0" smtClean="0"/>
                        <a:t> </a:t>
                      </a:r>
                      <a:r>
                        <a:rPr lang="en-US" sz="2000" baseline="0" dirty="0" err="1" smtClean="0"/>
                        <a:t>hoặc</a:t>
                      </a:r>
                      <a:r>
                        <a:rPr lang="en-US" sz="2000" baseline="0" dirty="0" smtClean="0"/>
                        <a:t> </a:t>
                      </a:r>
                      <a:r>
                        <a:rPr lang="en-US" sz="2000" baseline="0" dirty="0" err="1" smtClean="0"/>
                        <a:t>tổ</a:t>
                      </a:r>
                      <a:r>
                        <a:rPr lang="en-US" sz="2000" baseline="0" dirty="0" smtClean="0"/>
                        <a:t> </a:t>
                      </a:r>
                      <a:r>
                        <a:rPr lang="en-US" sz="2000" baseline="0" dirty="0" err="1" smtClean="0"/>
                        <a:t>chức</a:t>
                      </a:r>
                      <a:r>
                        <a:rPr lang="en-US" sz="2000" baseline="0" dirty="0" smtClean="0"/>
                        <a:t> </a:t>
                      </a:r>
                      <a:r>
                        <a:rPr lang="en-US" sz="2000" baseline="0" dirty="0" err="1" smtClean="0"/>
                        <a:t>bệnh</a:t>
                      </a:r>
                      <a:r>
                        <a:rPr lang="en-US" sz="2000" baseline="0" dirty="0" smtClean="0"/>
                        <a:t> </a:t>
                      </a:r>
                      <a:r>
                        <a:rPr lang="en-US" sz="2000" baseline="0" dirty="0" err="1" smtClean="0"/>
                        <a:t>lý</a:t>
                      </a:r>
                      <a:r>
                        <a:rPr lang="en-US" sz="2000" baseline="0" dirty="0" smtClean="0"/>
                        <a:t> </a:t>
                      </a:r>
                      <a:r>
                        <a:rPr lang="en-US" sz="2000" baseline="0" dirty="0" err="1" smtClean="0"/>
                        <a:t>của</a:t>
                      </a:r>
                      <a:r>
                        <a:rPr lang="en-US" sz="2000" baseline="0" dirty="0" smtClean="0"/>
                        <a:t> </a:t>
                      </a:r>
                      <a:r>
                        <a:rPr lang="en-US" sz="2000" baseline="0" dirty="0" err="1" smtClean="0"/>
                        <a:t>các</a:t>
                      </a:r>
                      <a:r>
                        <a:rPr lang="en-US" sz="2000" baseline="0" dirty="0" smtClean="0"/>
                        <a:t> </a:t>
                      </a:r>
                      <a:r>
                        <a:rPr lang="en-US" sz="2000" baseline="0" dirty="0" err="1" smtClean="0"/>
                        <a:t>mạch</a:t>
                      </a:r>
                      <a:r>
                        <a:rPr lang="en-US" sz="2000" baseline="0" dirty="0" smtClean="0"/>
                        <a:t> </a:t>
                      </a:r>
                      <a:r>
                        <a:rPr lang="en-US" sz="2000" baseline="0" dirty="0" err="1" smtClean="0"/>
                        <a:t>máu</a:t>
                      </a:r>
                      <a:r>
                        <a:rPr lang="en-US" sz="2000" baseline="0" dirty="0" smtClean="0"/>
                        <a:t> </a:t>
                      </a:r>
                      <a:r>
                        <a:rPr lang="en-US" sz="2000" baseline="0" dirty="0" err="1" smtClean="0"/>
                        <a:t>lớn</a:t>
                      </a:r>
                      <a:r>
                        <a:rPr lang="en-US" sz="2000" baseline="0" dirty="0" smtClean="0"/>
                        <a:t> bong </a:t>
                      </a:r>
                      <a:r>
                        <a:rPr lang="en-US" sz="2000" baseline="0" dirty="0" err="1" smtClean="0"/>
                        <a:t>ra</a:t>
                      </a:r>
                      <a:r>
                        <a:rPr lang="en-US" sz="2000" baseline="0" dirty="0" smtClean="0"/>
                        <a:t> </a:t>
                      </a:r>
                      <a:r>
                        <a:rPr lang="en-US" sz="2000" baseline="0" dirty="0" err="1" smtClean="0"/>
                        <a:t>đi</a:t>
                      </a:r>
                      <a:r>
                        <a:rPr lang="en-US" sz="2000" baseline="0" dirty="0" smtClean="0"/>
                        <a:t> </a:t>
                      </a:r>
                      <a:r>
                        <a:rPr lang="en-US" sz="2000" baseline="0" dirty="0" err="1" smtClean="0"/>
                        <a:t>theo</a:t>
                      </a:r>
                      <a:r>
                        <a:rPr lang="en-US" sz="2000" baseline="0" dirty="0" smtClean="0"/>
                        <a:t> </a:t>
                      </a:r>
                      <a:r>
                        <a:rPr lang="en-US" sz="2000" baseline="0" dirty="0" err="1" smtClean="0"/>
                        <a:t>dòng</a:t>
                      </a:r>
                      <a:r>
                        <a:rPr lang="en-US" sz="2000" baseline="0" dirty="0" smtClean="0"/>
                        <a:t> </a:t>
                      </a:r>
                      <a:r>
                        <a:rPr lang="en-US" sz="2000" baseline="0" dirty="0" err="1" smtClean="0"/>
                        <a:t>máu</a:t>
                      </a:r>
                      <a:r>
                        <a:rPr lang="en-US" sz="2000" baseline="0" dirty="0" smtClean="0"/>
                        <a:t> </a:t>
                      </a:r>
                      <a:r>
                        <a:rPr lang="en-US" sz="2000" baseline="0" dirty="0" err="1" smtClean="0"/>
                        <a:t>gây</a:t>
                      </a:r>
                      <a:r>
                        <a:rPr lang="en-US" sz="2000" baseline="0" dirty="0" smtClean="0"/>
                        <a:t> </a:t>
                      </a:r>
                      <a:r>
                        <a:rPr lang="en-US" sz="2000" baseline="0" dirty="0" err="1" smtClean="0"/>
                        <a:t>tắc</a:t>
                      </a:r>
                      <a:r>
                        <a:rPr lang="en-US" sz="2000" baseline="0" dirty="0" smtClean="0"/>
                        <a:t> </a:t>
                      </a:r>
                      <a:r>
                        <a:rPr lang="en-US" sz="2000" baseline="0" dirty="0" err="1" smtClean="0"/>
                        <a:t>mạch</a:t>
                      </a:r>
                      <a:r>
                        <a:rPr lang="en-US" sz="2000" baseline="0" dirty="0" smtClean="0"/>
                        <a:t> </a:t>
                      </a:r>
                      <a:r>
                        <a:rPr lang="en-US" sz="2000" baseline="0" dirty="0" err="1" smtClean="0"/>
                        <a:t>não</a:t>
                      </a:r>
                      <a:r>
                        <a:rPr lang="en-US" sz="2000" baseline="0" dirty="0" smtClean="0"/>
                        <a:t>.</a:t>
                      </a:r>
                    </a:p>
                    <a:p>
                      <a:pPr>
                        <a:lnSpc>
                          <a:spcPct val="150000"/>
                        </a:lnSpc>
                        <a:buFontTx/>
                        <a:buChar char="-"/>
                      </a:pPr>
                      <a:r>
                        <a:rPr lang="en-US" sz="2000" baseline="0" dirty="0" err="1" smtClean="0"/>
                        <a:t>Giảm</a:t>
                      </a:r>
                      <a:r>
                        <a:rPr lang="en-US" sz="2000" baseline="0" dirty="0" smtClean="0"/>
                        <a:t> </a:t>
                      </a:r>
                      <a:r>
                        <a:rPr lang="en-US" sz="2000" baseline="0" dirty="0" err="1" smtClean="0"/>
                        <a:t>tưới</a:t>
                      </a:r>
                      <a:r>
                        <a:rPr lang="en-US" sz="2000" baseline="0" dirty="0" smtClean="0"/>
                        <a:t> </a:t>
                      </a:r>
                      <a:r>
                        <a:rPr lang="en-US" sz="2000" baseline="0" dirty="0" err="1" smtClean="0"/>
                        <a:t>máu</a:t>
                      </a:r>
                      <a:r>
                        <a:rPr lang="en-US" sz="2000" baseline="0" dirty="0" smtClean="0"/>
                        <a:t> </a:t>
                      </a:r>
                      <a:r>
                        <a:rPr lang="en-US" sz="2000" baseline="0" dirty="0" err="1" smtClean="0"/>
                        <a:t>toàn</a:t>
                      </a:r>
                      <a:r>
                        <a:rPr lang="en-US" sz="2000" baseline="0" dirty="0" smtClean="0"/>
                        <a:t> </a:t>
                      </a:r>
                      <a:r>
                        <a:rPr lang="en-US" sz="2000" baseline="0" dirty="0" err="1" smtClean="0"/>
                        <a:t>thân</a:t>
                      </a:r>
                      <a:r>
                        <a:rPr lang="en-US" sz="2000" baseline="0" dirty="0" smtClean="0"/>
                        <a:t> do: </a:t>
                      </a:r>
                      <a:r>
                        <a:rPr lang="en-US" sz="2000" baseline="0" dirty="0" err="1" smtClean="0"/>
                        <a:t>suy</a:t>
                      </a:r>
                      <a:r>
                        <a:rPr lang="en-US" sz="2000" baseline="0" dirty="0" smtClean="0"/>
                        <a:t> </a:t>
                      </a:r>
                      <a:r>
                        <a:rPr lang="en-US" sz="2000" baseline="0" dirty="0" err="1" smtClean="0"/>
                        <a:t>tim</a:t>
                      </a:r>
                      <a:r>
                        <a:rPr lang="en-US" sz="2000" baseline="0" dirty="0" smtClean="0"/>
                        <a:t>, </a:t>
                      </a:r>
                      <a:r>
                        <a:rPr lang="en-US" sz="2000" baseline="0" dirty="0" err="1" smtClean="0"/>
                        <a:t>giảm</a:t>
                      </a:r>
                      <a:r>
                        <a:rPr lang="en-US" sz="2000" baseline="0" dirty="0" smtClean="0"/>
                        <a:t> </a:t>
                      </a:r>
                      <a:r>
                        <a:rPr lang="en-US" sz="2000" baseline="0" dirty="0" err="1" smtClean="0"/>
                        <a:t>thể</a:t>
                      </a:r>
                      <a:r>
                        <a:rPr lang="en-US" sz="2000" baseline="0" dirty="0" smtClean="0"/>
                        <a:t> </a:t>
                      </a:r>
                      <a:r>
                        <a:rPr lang="en-US" sz="2000" baseline="0" dirty="0" err="1" smtClean="0"/>
                        <a:t>tích</a:t>
                      </a:r>
                      <a:r>
                        <a:rPr lang="en-US" sz="2000" baseline="0" dirty="0" smtClean="0"/>
                        <a:t> </a:t>
                      </a:r>
                      <a:r>
                        <a:rPr lang="en-US" sz="2000" baseline="0" dirty="0" err="1" smtClean="0"/>
                        <a:t>tuần</a:t>
                      </a:r>
                      <a:r>
                        <a:rPr lang="en-US" sz="2000" baseline="0" dirty="0" smtClean="0"/>
                        <a:t> </a:t>
                      </a:r>
                      <a:r>
                        <a:rPr lang="en-US" sz="2000" baseline="0" dirty="0" err="1" smtClean="0"/>
                        <a:t>hoàn</a:t>
                      </a:r>
                      <a:r>
                        <a:rPr lang="en-US" sz="2000" baseline="0" dirty="0" smtClean="0"/>
                        <a:t>.</a:t>
                      </a:r>
                    </a:p>
                    <a:p>
                      <a:pPr>
                        <a:lnSpc>
                          <a:spcPct val="150000"/>
                        </a:lnSpc>
                        <a:buFontTx/>
                        <a:buChar char="-"/>
                      </a:pPr>
                      <a:r>
                        <a:rPr lang="en-US" sz="2000" baseline="0" dirty="0" smtClean="0"/>
                        <a:t> </a:t>
                      </a:r>
                      <a:r>
                        <a:rPr lang="en-US" sz="2000" baseline="0" dirty="0" err="1" smtClean="0"/>
                        <a:t>nhồi</a:t>
                      </a:r>
                      <a:r>
                        <a:rPr lang="en-US" sz="2000" baseline="0" dirty="0" smtClean="0"/>
                        <a:t> </a:t>
                      </a:r>
                      <a:r>
                        <a:rPr lang="en-US" sz="2000" baseline="0" dirty="0" err="1" smtClean="0"/>
                        <a:t>máu</a:t>
                      </a:r>
                      <a:r>
                        <a:rPr lang="en-US" sz="2000" baseline="0" dirty="0" smtClean="0"/>
                        <a:t> </a:t>
                      </a:r>
                      <a:r>
                        <a:rPr lang="en-US" sz="2000" baseline="0" dirty="0" err="1" smtClean="0"/>
                        <a:t>lỗ</a:t>
                      </a:r>
                      <a:r>
                        <a:rPr lang="en-US" sz="2000" baseline="0" dirty="0" smtClean="0"/>
                        <a:t> </a:t>
                      </a:r>
                      <a:r>
                        <a:rPr lang="en-US" sz="2000" baseline="0" dirty="0" err="1" smtClean="0"/>
                        <a:t>huyết</a:t>
                      </a:r>
                      <a:r>
                        <a:rPr lang="en-US" sz="2000" baseline="0" dirty="0" smtClean="0"/>
                        <a:t>: </a:t>
                      </a:r>
                      <a:r>
                        <a:rPr lang="en-US" sz="2000" baseline="0" dirty="0" err="1" smtClean="0"/>
                        <a:t>tắc</a:t>
                      </a:r>
                      <a:r>
                        <a:rPr lang="en-US" sz="2000" baseline="0" dirty="0" smtClean="0"/>
                        <a:t> </a:t>
                      </a:r>
                      <a:r>
                        <a:rPr lang="en-US" sz="2000" baseline="0" dirty="0" err="1" smtClean="0"/>
                        <a:t>một</a:t>
                      </a:r>
                      <a:r>
                        <a:rPr lang="en-US" sz="2000" baseline="0" dirty="0" smtClean="0"/>
                        <a:t> </a:t>
                      </a:r>
                      <a:r>
                        <a:rPr lang="en-US" sz="2000" baseline="0" dirty="0" err="1" smtClean="0"/>
                        <a:t>nhánh</a:t>
                      </a:r>
                      <a:r>
                        <a:rPr lang="en-US" sz="2000" baseline="0" dirty="0" smtClean="0"/>
                        <a:t> </a:t>
                      </a:r>
                      <a:r>
                        <a:rPr lang="en-US" sz="2000" baseline="0" dirty="0" err="1" smtClean="0"/>
                        <a:t>xiên</a:t>
                      </a:r>
                      <a:r>
                        <a:rPr lang="en-US" sz="2000" baseline="0" dirty="0" smtClean="0"/>
                        <a:t> </a:t>
                      </a:r>
                      <a:r>
                        <a:rPr lang="en-US" sz="2000" baseline="0" dirty="0" err="1" smtClean="0"/>
                        <a:t>nhỏ</a:t>
                      </a:r>
                      <a:r>
                        <a:rPr lang="en-US" sz="2000" baseline="0" dirty="0" smtClean="0"/>
                        <a:t> do </a:t>
                      </a:r>
                      <a:r>
                        <a:rPr lang="en-US" sz="2000" baseline="0" dirty="0" err="1" smtClean="0"/>
                        <a:t>vữa</a:t>
                      </a:r>
                      <a:r>
                        <a:rPr lang="en-US" sz="2000" baseline="0" dirty="0" smtClean="0"/>
                        <a:t> </a:t>
                      </a:r>
                      <a:r>
                        <a:rPr lang="en-US" sz="2000" baseline="0" dirty="0" err="1" smtClean="0"/>
                        <a:t>xơ</a:t>
                      </a:r>
                      <a:r>
                        <a:rPr lang="en-US" sz="2000" baseline="0" dirty="0" smtClean="0"/>
                        <a:t> ĐM; </a:t>
                      </a:r>
                      <a:r>
                        <a:rPr lang="en-US" sz="2000" baseline="0" dirty="0" err="1" smtClean="0"/>
                        <a:t>thoái</a:t>
                      </a:r>
                      <a:r>
                        <a:rPr lang="en-US" sz="2000" baseline="0" dirty="0" smtClean="0"/>
                        <a:t> </a:t>
                      </a:r>
                      <a:r>
                        <a:rPr lang="en-US" sz="2000" baseline="0" dirty="0" err="1" smtClean="0"/>
                        <a:t>hoá</a:t>
                      </a:r>
                      <a:r>
                        <a:rPr lang="en-US" sz="2000" baseline="0" dirty="0" smtClean="0"/>
                        <a:t> </a:t>
                      </a:r>
                      <a:r>
                        <a:rPr lang="en-US" sz="2000" baseline="0" dirty="0" err="1" smtClean="0"/>
                        <a:t>thành</a:t>
                      </a:r>
                      <a:r>
                        <a:rPr lang="en-US" sz="2000" baseline="0" dirty="0" smtClean="0"/>
                        <a:t> </a:t>
                      </a:r>
                      <a:r>
                        <a:rPr lang="en-US" sz="2000" baseline="0" dirty="0" err="1" smtClean="0"/>
                        <a:t>mạch</a:t>
                      </a:r>
                      <a:r>
                        <a:rPr lang="en-US" sz="2000" baseline="0" dirty="0" smtClean="0"/>
                        <a:t> do </a:t>
                      </a:r>
                      <a:r>
                        <a:rPr lang="en-US" sz="2000" baseline="0" dirty="0" err="1" smtClean="0"/>
                        <a:t>tăng</a:t>
                      </a:r>
                      <a:r>
                        <a:rPr lang="en-US" sz="2000" baseline="0" dirty="0" smtClean="0"/>
                        <a:t> HA, ĐTĐ, </a:t>
                      </a:r>
                      <a:r>
                        <a:rPr lang="en-US" sz="2000" baseline="0" dirty="0" err="1" smtClean="0"/>
                        <a:t>rối</a:t>
                      </a:r>
                      <a:r>
                        <a:rPr lang="en-US" sz="2000" baseline="0" dirty="0" smtClean="0"/>
                        <a:t> </a:t>
                      </a:r>
                      <a:r>
                        <a:rPr lang="en-US" sz="2000" baseline="0" dirty="0" err="1" smtClean="0"/>
                        <a:t>loạn</a:t>
                      </a:r>
                      <a:r>
                        <a:rPr lang="en-US" sz="2000" baseline="0" dirty="0" smtClean="0"/>
                        <a:t> </a:t>
                      </a:r>
                      <a:r>
                        <a:rPr lang="en-US" sz="2000" baseline="0" dirty="0" err="1" smtClean="0"/>
                        <a:t>mỡ</a:t>
                      </a:r>
                      <a:r>
                        <a:rPr lang="en-US" sz="2000" baseline="0" dirty="0" smtClean="0"/>
                        <a:t> </a:t>
                      </a:r>
                      <a:r>
                        <a:rPr lang="en-US" sz="2000" baseline="0" dirty="0" err="1" smtClean="0"/>
                        <a:t>máu</a:t>
                      </a:r>
                      <a:r>
                        <a:rPr lang="en-US" sz="2000" baseline="0" dirty="0" smtClean="0"/>
                        <a:t>; </a:t>
                      </a:r>
                      <a:r>
                        <a:rPr lang="en-US" sz="2000" baseline="0" dirty="0" err="1" smtClean="0"/>
                        <a:t>hậu</a:t>
                      </a:r>
                      <a:r>
                        <a:rPr lang="en-US" sz="2000" baseline="0" dirty="0" smtClean="0"/>
                        <a:t> </a:t>
                      </a:r>
                      <a:r>
                        <a:rPr lang="en-US" sz="2000" baseline="0" dirty="0" err="1" smtClean="0"/>
                        <a:t>quả</a:t>
                      </a:r>
                      <a:r>
                        <a:rPr lang="en-US" sz="2000" baseline="0" dirty="0" smtClean="0"/>
                        <a:t> </a:t>
                      </a:r>
                      <a:r>
                        <a:rPr lang="en-US" sz="2000" baseline="0" dirty="0" err="1" smtClean="0"/>
                        <a:t>của</a:t>
                      </a:r>
                      <a:r>
                        <a:rPr lang="en-US" sz="2000" baseline="0" dirty="0" smtClean="0"/>
                        <a:t> ổ </a:t>
                      </a:r>
                      <a:r>
                        <a:rPr lang="en-US" sz="2000" baseline="0" dirty="0" err="1" smtClean="0"/>
                        <a:t>chảy</a:t>
                      </a:r>
                      <a:r>
                        <a:rPr lang="en-US" sz="2000" baseline="0" dirty="0" smtClean="0"/>
                        <a:t> </a:t>
                      </a:r>
                      <a:r>
                        <a:rPr lang="en-US" sz="2000" baseline="0" dirty="0" err="1" smtClean="0"/>
                        <a:t>máu</a:t>
                      </a:r>
                      <a:r>
                        <a:rPr lang="en-US" sz="2000" baseline="0" dirty="0" smtClean="0"/>
                        <a:t> </a:t>
                      </a:r>
                      <a:r>
                        <a:rPr lang="en-US" sz="2000" baseline="0" dirty="0" err="1" smtClean="0"/>
                        <a:t>hoặc</a:t>
                      </a:r>
                      <a:r>
                        <a:rPr lang="en-US" sz="2000" baseline="0" dirty="0" smtClean="0"/>
                        <a:t> ổ </a:t>
                      </a:r>
                      <a:r>
                        <a:rPr lang="en-US" sz="2000" baseline="0" dirty="0" err="1" smtClean="0"/>
                        <a:t>phù</a:t>
                      </a:r>
                      <a:r>
                        <a:rPr lang="en-US" sz="2000" baseline="0" dirty="0" smtClean="0"/>
                        <a:t> </a:t>
                      </a:r>
                      <a:r>
                        <a:rPr lang="en-US" sz="2000" baseline="0" dirty="0" err="1" smtClean="0"/>
                        <a:t>não</a:t>
                      </a:r>
                      <a:r>
                        <a:rPr lang="en-US" sz="2000" baseline="0" dirty="0" smtClean="0"/>
                        <a:t> </a:t>
                      </a:r>
                      <a:r>
                        <a:rPr lang="en-US" sz="2000" baseline="0" dirty="0" err="1" smtClean="0"/>
                        <a:t>nhỏ</a:t>
                      </a:r>
                      <a:r>
                        <a:rPr lang="en-US" sz="2000" baseline="0" dirty="0" smtClean="0"/>
                        <a:t>.</a:t>
                      </a:r>
                      <a:endParaRPr lang="en-US" sz="2000" dirty="0"/>
                    </a:p>
                  </a:txBody>
                  <a:tcPr/>
                </a:tc>
                <a:tc>
                  <a:txBody>
                    <a:bodyPr/>
                    <a:lstStyle/>
                    <a:p>
                      <a:pPr>
                        <a:lnSpc>
                          <a:spcPct val="150000"/>
                        </a:lnSpc>
                        <a:buFontTx/>
                        <a:buChar char="-"/>
                      </a:pPr>
                      <a:r>
                        <a:rPr lang="en-US" sz="2000" dirty="0" err="1" smtClean="0"/>
                        <a:t>Xuất</a:t>
                      </a:r>
                      <a:r>
                        <a:rPr lang="en-US" sz="2000" dirty="0" smtClean="0"/>
                        <a:t> </a:t>
                      </a:r>
                      <a:r>
                        <a:rPr lang="en-US" sz="2000" dirty="0" err="1" smtClean="0"/>
                        <a:t>huyết</a:t>
                      </a:r>
                      <a:r>
                        <a:rPr lang="en-US" sz="2000" baseline="0" dirty="0" smtClean="0"/>
                        <a:t> </a:t>
                      </a:r>
                      <a:r>
                        <a:rPr lang="en-US" sz="2000" baseline="0" dirty="0" err="1" smtClean="0"/>
                        <a:t>nội</a:t>
                      </a:r>
                      <a:r>
                        <a:rPr lang="en-US" sz="2000" baseline="0" dirty="0" smtClean="0"/>
                        <a:t> </a:t>
                      </a:r>
                      <a:r>
                        <a:rPr lang="en-US" sz="2000" baseline="0" dirty="0" err="1" smtClean="0"/>
                        <a:t>sọ</a:t>
                      </a:r>
                      <a:r>
                        <a:rPr lang="en-US" sz="2000" baseline="0" dirty="0" smtClean="0"/>
                        <a:t>: </a:t>
                      </a:r>
                      <a:r>
                        <a:rPr lang="en-US" sz="2000" baseline="0" dirty="0" err="1" smtClean="0"/>
                        <a:t>chảy</a:t>
                      </a:r>
                      <a:r>
                        <a:rPr lang="en-US" sz="2000" baseline="0" dirty="0" smtClean="0"/>
                        <a:t> </a:t>
                      </a:r>
                      <a:r>
                        <a:rPr lang="en-US" sz="2000" baseline="0" dirty="0" err="1" smtClean="0"/>
                        <a:t>máu</a:t>
                      </a:r>
                      <a:r>
                        <a:rPr lang="en-US" sz="2000" baseline="0" dirty="0" smtClean="0"/>
                        <a:t> </a:t>
                      </a:r>
                      <a:r>
                        <a:rPr lang="en-US" sz="2000" baseline="0" dirty="0" err="1" smtClean="0"/>
                        <a:t>vào</a:t>
                      </a:r>
                      <a:r>
                        <a:rPr lang="en-US" sz="2000" baseline="0" dirty="0" smtClean="0"/>
                        <a:t> </a:t>
                      </a:r>
                      <a:r>
                        <a:rPr lang="en-US" sz="2000" baseline="0" dirty="0" err="1" smtClean="0"/>
                        <a:t>trong</a:t>
                      </a:r>
                      <a:r>
                        <a:rPr lang="en-US" sz="2000" baseline="0" dirty="0" smtClean="0"/>
                        <a:t> </a:t>
                      </a:r>
                      <a:r>
                        <a:rPr lang="en-US" sz="2000" baseline="0" dirty="0" err="1" smtClean="0"/>
                        <a:t>nhu</a:t>
                      </a:r>
                      <a:r>
                        <a:rPr lang="en-US" sz="2000" baseline="0" dirty="0" smtClean="0"/>
                        <a:t> </a:t>
                      </a:r>
                      <a:r>
                        <a:rPr lang="en-US" sz="2000" baseline="0" dirty="0" err="1" smtClean="0"/>
                        <a:t>mô</a:t>
                      </a:r>
                      <a:r>
                        <a:rPr lang="en-US" sz="2000" baseline="0" dirty="0" smtClean="0"/>
                        <a:t> </a:t>
                      </a:r>
                      <a:r>
                        <a:rPr lang="en-US" sz="2000" baseline="0" dirty="0" err="1" smtClean="0"/>
                        <a:t>não</a:t>
                      </a:r>
                      <a:r>
                        <a:rPr lang="en-US" sz="2000" baseline="0" dirty="0" smtClean="0"/>
                        <a:t>.</a:t>
                      </a:r>
                    </a:p>
                    <a:p>
                      <a:pPr>
                        <a:lnSpc>
                          <a:spcPct val="150000"/>
                        </a:lnSpc>
                        <a:buFontTx/>
                        <a:buChar char="-"/>
                      </a:pPr>
                      <a:r>
                        <a:rPr lang="en-US" sz="2000" baseline="0" dirty="0" smtClean="0"/>
                        <a:t> </a:t>
                      </a:r>
                      <a:r>
                        <a:rPr lang="en-US" sz="2000" baseline="0" dirty="0" err="1" smtClean="0"/>
                        <a:t>xuất</a:t>
                      </a:r>
                      <a:r>
                        <a:rPr lang="en-US" sz="2000" baseline="0" dirty="0" smtClean="0"/>
                        <a:t> </a:t>
                      </a:r>
                      <a:r>
                        <a:rPr lang="en-US" sz="2000" baseline="0" dirty="0" err="1" smtClean="0"/>
                        <a:t>huyết</a:t>
                      </a:r>
                      <a:r>
                        <a:rPr lang="en-US" sz="2000" baseline="0" dirty="0" smtClean="0"/>
                        <a:t> </a:t>
                      </a:r>
                      <a:r>
                        <a:rPr lang="en-US" sz="2000" baseline="0" dirty="0" err="1" smtClean="0"/>
                        <a:t>dưới</a:t>
                      </a:r>
                      <a:r>
                        <a:rPr lang="en-US" sz="2000" baseline="0" dirty="0" smtClean="0"/>
                        <a:t> </a:t>
                      </a:r>
                      <a:r>
                        <a:rPr lang="en-US" sz="2000" baseline="0" dirty="0" err="1" smtClean="0"/>
                        <a:t>nhện</a:t>
                      </a:r>
                      <a:r>
                        <a:rPr lang="en-US" sz="2000" baseline="0" dirty="0" smtClean="0"/>
                        <a:t>: </a:t>
                      </a:r>
                      <a:r>
                        <a:rPr lang="en-US" sz="2000" baseline="0" dirty="0" err="1" smtClean="0"/>
                        <a:t>chảy</a:t>
                      </a:r>
                      <a:r>
                        <a:rPr lang="en-US" sz="2000" baseline="0" dirty="0" smtClean="0"/>
                        <a:t> </a:t>
                      </a:r>
                      <a:r>
                        <a:rPr lang="en-US" sz="2000" baseline="0" dirty="0" err="1" smtClean="0"/>
                        <a:t>máu</a:t>
                      </a:r>
                      <a:r>
                        <a:rPr lang="en-US" sz="2000" baseline="0" dirty="0" smtClean="0"/>
                        <a:t> </a:t>
                      </a:r>
                      <a:r>
                        <a:rPr lang="en-US" sz="2000" baseline="0" dirty="0" err="1" smtClean="0"/>
                        <a:t>trong</a:t>
                      </a:r>
                      <a:r>
                        <a:rPr lang="en-US" sz="2000" baseline="0" dirty="0" smtClean="0"/>
                        <a:t> </a:t>
                      </a:r>
                      <a:r>
                        <a:rPr lang="en-US" sz="2000" baseline="0" dirty="0" err="1" smtClean="0"/>
                        <a:t>não</a:t>
                      </a:r>
                      <a:r>
                        <a:rPr lang="en-US" sz="2000" baseline="0" dirty="0" smtClean="0"/>
                        <a:t> </a:t>
                      </a:r>
                      <a:r>
                        <a:rPr lang="en-US" sz="2000" baseline="0" dirty="0" err="1" smtClean="0"/>
                        <a:t>vào</a:t>
                      </a:r>
                      <a:r>
                        <a:rPr lang="en-US" sz="2000" baseline="0" dirty="0" smtClean="0"/>
                        <a:t> </a:t>
                      </a:r>
                      <a:r>
                        <a:rPr lang="en-US" sz="2000" baseline="0" dirty="0" err="1" smtClean="0"/>
                        <a:t>khoang</a:t>
                      </a:r>
                      <a:r>
                        <a:rPr lang="en-US" sz="2000" baseline="0" dirty="0" smtClean="0"/>
                        <a:t> </a:t>
                      </a:r>
                      <a:r>
                        <a:rPr lang="en-US" sz="2000" baseline="0" dirty="0" err="1" smtClean="0"/>
                        <a:t>dưới</a:t>
                      </a:r>
                      <a:r>
                        <a:rPr lang="en-US" sz="2000" baseline="0" dirty="0" smtClean="0"/>
                        <a:t> </a:t>
                      </a:r>
                      <a:r>
                        <a:rPr lang="en-US" sz="2000" baseline="0" dirty="0" err="1" smtClean="0"/>
                        <a:t>nhện</a:t>
                      </a:r>
                      <a:r>
                        <a:rPr lang="en-US" sz="2000" baseline="0" dirty="0" smtClean="0"/>
                        <a:t> </a:t>
                      </a:r>
                      <a:r>
                        <a:rPr lang="en-US" sz="2000" baseline="0" dirty="0" err="1" smtClean="0"/>
                        <a:t>và</a:t>
                      </a:r>
                      <a:r>
                        <a:rPr lang="en-US" sz="2000" baseline="0" dirty="0" smtClean="0"/>
                        <a:t> </a:t>
                      </a:r>
                      <a:r>
                        <a:rPr lang="en-US" sz="2000" baseline="0" dirty="0" err="1" smtClean="0"/>
                        <a:t>vào</a:t>
                      </a:r>
                      <a:r>
                        <a:rPr lang="en-US" sz="2000" baseline="0" dirty="0" smtClean="0"/>
                        <a:t> </a:t>
                      </a:r>
                      <a:r>
                        <a:rPr lang="en-US" sz="2000" baseline="0" dirty="0" err="1" smtClean="0"/>
                        <a:t>não</a:t>
                      </a:r>
                      <a:r>
                        <a:rPr lang="en-US" sz="2000" baseline="0" dirty="0" smtClean="0"/>
                        <a:t> </a:t>
                      </a:r>
                      <a:r>
                        <a:rPr lang="en-US" sz="2000" baseline="0" dirty="0" err="1" smtClean="0"/>
                        <a:t>tuỷ</a:t>
                      </a:r>
                      <a:r>
                        <a:rPr lang="en-US" sz="2000" baseline="0" dirty="0" smtClean="0"/>
                        <a:t>.</a:t>
                      </a:r>
                    </a:p>
                    <a:p>
                      <a:pPr>
                        <a:lnSpc>
                          <a:spcPct val="150000"/>
                        </a:lnSpc>
                        <a:buFontTx/>
                        <a:buChar char="-"/>
                      </a:pPr>
                      <a:r>
                        <a:rPr lang="en-US" sz="2000" baseline="0" dirty="0" smtClean="0"/>
                        <a:t> </a:t>
                      </a:r>
                      <a:r>
                        <a:rPr lang="en-US" sz="2000" baseline="0" dirty="0" err="1" smtClean="0"/>
                        <a:t>dị</a:t>
                      </a:r>
                      <a:r>
                        <a:rPr lang="en-US" sz="2000" baseline="0" dirty="0" smtClean="0"/>
                        <a:t> </a:t>
                      </a:r>
                      <a:r>
                        <a:rPr lang="en-US" sz="2000" baseline="0" dirty="0" err="1" smtClean="0"/>
                        <a:t>dạng</a:t>
                      </a:r>
                      <a:r>
                        <a:rPr lang="en-US" sz="2000" baseline="0" dirty="0" smtClean="0"/>
                        <a:t> </a:t>
                      </a:r>
                      <a:r>
                        <a:rPr lang="en-US" sz="2000" baseline="0" dirty="0" err="1" smtClean="0"/>
                        <a:t>động</a:t>
                      </a:r>
                      <a:r>
                        <a:rPr lang="en-US" sz="2000" baseline="0" dirty="0" smtClean="0"/>
                        <a:t> TM.</a:t>
                      </a:r>
                      <a:endParaRPr lang="en-US" sz="2000"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109639"/>
          </a:xfrm>
          <a:prstGeom prst="rect">
            <a:avLst/>
          </a:prstGeom>
          <a:noFill/>
        </p:spPr>
        <p:txBody>
          <a:bodyPr wrap="square" rtlCol="0">
            <a:spAutoFit/>
          </a:bodyPr>
          <a:lstStyle/>
          <a:p>
            <a:pPr>
              <a:lnSpc>
                <a:spcPct val="150000"/>
              </a:lnSpc>
            </a:pPr>
            <a:r>
              <a:rPr lang="en-US" sz="2400" b="1" dirty="0" smtClean="0"/>
              <a:t>3. </a:t>
            </a:r>
            <a:r>
              <a:rPr lang="en-US" sz="2400" b="1" dirty="0" err="1" smtClean="0"/>
              <a:t>Các</a:t>
            </a:r>
            <a:r>
              <a:rPr lang="en-US" sz="2400" b="1" dirty="0" smtClean="0"/>
              <a:t> </a:t>
            </a:r>
            <a:r>
              <a:rPr lang="en-US" sz="2400" b="1" dirty="0" err="1" smtClean="0"/>
              <a:t>yếu</a:t>
            </a:r>
            <a:r>
              <a:rPr lang="en-US" sz="2400" b="1" dirty="0" smtClean="0"/>
              <a:t> </a:t>
            </a:r>
            <a:r>
              <a:rPr lang="en-US" sz="2400" b="1" dirty="0" err="1" smtClean="0"/>
              <a:t>tố</a:t>
            </a:r>
            <a:r>
              <a:rPr lang="en-US" sz="2400" b="1" dirty="0" smtClean="0"/>
              <a:t> </a:t>
            </a:r>
            <a:r>
              <a:rPr lang="en-US" sz="2400" b="1" dirty="0" err="1" smtClean="0"/>
              <a:t>nguy</a:t>
            </a:r>
            <a:r>
              <a:rPr lang="en-US" sz="2400" b="1" dirty="0" smtClean="0"/>
              <a:t> </a:t>
            </a:r>
            <a:r>
              <a:rPr lang="en-US" sz="2400" b="1" dirty="0" err="1" smtClean="0"/>
              <a:t>cơ</a:t>
            </a:r>
            <a:r>
              <a:rPr lang="en-US" sz="2400" b="1" dirty="0" smtClean="0"/>
              <a:t> </a:t>
            </a:r>
            <a:r>
              <a:rPr lang="en-US" sz="2400" b="1" dirty="0" err="1" smtClean="0"/>
              <a:t>gây</a:t>
            </a:r>
            <a:r>
              <a:rPr lang="en-US" sz="2400" b="1" dirty="0" smtClean="0"/>
              <a:t> </a:t>
            </a:r>
            <a:r>
              <a:rPr lang="en-US" sz="2400" b="1" dirty="0" err="1" smtClean="0"/>
              <a:t>đột</a:t>
            </a:r>
            <a:r>
              <a:rPr lang="en-US" sz="2400" b="1" dirty="0" smtClean="0"/>
              <a:t> </a:t>
            </a:r>
            <a:r>
              <a:rPr lang="en-US" sz="2400" b="1" dirty="0" err="1" smtClean="0"/>
              <a:t>quỵ</a:t>
            </a:r>
            <a:endParaRPr lang="en-US" sz="2000" b="1" dirty="0" smtClean="0"/>
          </a:p>
          <a:p>
            <a:pPr>
              <a:lnSpc>
                <a:spcPct val="150000"/>
              </a:lnSpc>
              <a:buFontTx/>
              <a:buChar char="-"/>
            </a:pPr>
            <a:r>
              <a:rPr lang="en-US" sz="2000" dirty="0" err="1" smtClean="0"/>
              <a:t>Những</a:t>
            </a:r>
            <a:r>
              <a:rPr lang="en-US" sz="2000" dirty="0" smtClean="0"/>
              <a:t> </a:t>
            </a:r>
            <a:r>
              <a:rPr lang="en-US" sz="2000" dirty="0" err="1" smtClean="0"/>
              <a:t>nguy</a:t>
            </a:r>
            <a:r>
              <a:rPr lang="en-US" sz="2000" dirty="0" smtClean="0"/>
              <a:t> </a:t>
            </a:r>
            <a:r>
              <a:rPr lang="en-US" sz="2000" dirty="0" err="1" smtClean="0"/>
              <a:t>cơ</a:t>
            </a:r>
            <a:r>
              <a:rPr lang="en-US" sz="2000" dirty="0" smtClean="0"/>
              <a:t> </a:t>
            </a:r>
            <a:r>
              <a:rPr lang="en-US" sz="2000" dirty="0" err="1" smtClean="0"/>
              <a:t>không</a:t>
            </a:r>
            <a:r>
              <a:rPr lang="en-US" sz="2000" dirty="0" smtClean="0"/>
              <a:t> </a:t>
            </a:r>
            <a:r>
              <a:rPr lang="en-US" sz="2000" dirty="0" err="1" smtClean="0"/>
              <a:t>thể</a:t>
            </a:r>
            <a:r>
              <a:rPr lang="en-US" sz="2000" dirty="0" smtClean="0"/>
              <a:t> </a:t>
            </a:r>
            <a:r>
              <a:rPr lang="en-US" sz="2000" dirty="0" err="1" smtClean="0"/>
              <a:t>thay</a:t>
            </a:r>
            <a:r>
              <a:rPr lang="en-US" sz="2000" dirty="0" smtClean="0"/>
              <a:t> </a:t>
            </a:r>
            <a:r>
              <a:rPr lang="en-US" sz="2000" dirty="0" err="1" smtClean="0"/>
              <a:t>đổi</a:t>
            </a:r>
            <a:r>
              <a:rPr lang="en-US" sz="2000" dirty="0" smtClean="0"/>
              <a:t>:</a:t>
            </a:r>
            <a:r>
              <a:rPr lang="en-US" sz="2000" dirty="0"/>
              <a:t> </a:t>
            </a:r>
            <a:r>
              <a:rPr lang="en-US" sz="2000" dirty="0" err="1" smtClean="0"/>
              <a:t>tuổi</a:t>
            </a:r>
            <a:r>
              <a:rPr lang="en-US" sz="2000" dirty="0" smtClean="0"/>
              <a:t>, </a:t>
            </a:r>
            <a:r>
              <a:rPr lang="en-US" sz="2000" dirty="0" err="1" smtClean="0"/>
              <a:t>giới</a:t>
            </a:r>
            <a:r>
              <a:rPr lang="en-US" sz="2000" dirty="0" smtClean="0"/>
              <a:t> </a:t>
            </a:r>
            <a:r>
              <a:rPr lang="en-US" sz="2000" dirty="0" err="1" smtClean="0"/>
              <a:t>tính</a:t>
            </a:r>
            <a:r>
              <a:rPr lang="en-US" sz="2000" dirty="0" smtClean="0"/>
              <a:t>, </a:t>
            </a:r>
            <a:r>
              <a:rPr lang="en-US" sz="2000" dirty="0" err="1" smtClean="0"/>
              <a:t>chủng</a:t>
            </a:r>
            <a:r>
              <a:rPr lang="en-US" sz="2000" dirty="0" smtClean="0"/>
              <a:t> </a:t>
            </a:r>
            <a:r>
              <a:rPr lang="en-US" sz="2000" dirty="0" err="1" smtClean="0"/>
              <a:t>tộc</a:t>
            </a:r>
            <a:r>
              <a:rPr lang="en-US" sz="2000" dirty="0" smtClean="0"/>
              <a:t>, </a:t>
            </a:r>
            <a:r>
              <a:rPr lang="en-US" sz="2000" dirty="0" err="1" smtClean="0"/>
              <a:t>tiền</a:t>
            </a:r>
            <a:r>
              <a:rPr lang="en-US" sz="2000" dirty="0" smtClean="0"/>
              <a:t> </a:t>
            </a:r>
            <a:r>
              <a:rPr lang="en-US" sz="2000" dirty="0" err="1" smtClean="0"/>
              <a:t>sử</a:t>
            </a:r>
            <a:r>
              <a:rPr lang="en-US" sz="2000" dirty="0" smtClean="0"/>
              <a:t> </a:t>
            </a:r>
            <a:r>
              <a:rPr lang="en-US" sz="2000" dirty="0" err="1" smtClean="0"/>
              <a:t>đột</a:t>
            </a:r>
            <a:r>
              <a:rPr lang="en-US" sz="2000" dirty="0" smtClean="0"/>
              <a:t> </a:t>
            </a:r>
            <a:r>
              <a:rPr lang="en-US" sz="2000" dirty="0" err="1" smtClean="0"/>
              <a:t>quỵ</a:t>
            </a:r>
            <a:r>
              <a:rPr lang="en-US" sz="2000" dirty="0" smtClean="0"/>
              <a:t>, </a:t>
            </a:r>
            <a:r>
              <a:rPr lang="en-US" sz="2000" dirty="0" err="1" smtClean="0"/>
              <a:t>di</a:t>
            </a:r>
            <a:r>
              <a:rPr lang="en-US" sz="2000" dirty="0" smtClean="0"/>
              <a:t> </a:t>
            </a:r>
            <a:r>
              <a:rPr lang="en-US" sz="2000" dirty="0" err="1" smtClean="0"/>
              <a:t>truyền</a:t>
            </a:r>
            <a:r>
              <a:rPr lang="en-US" sz="2000" dirty="0" smtClean="0"/>
              <a:t>.</a:t>
            </a:r>
          </a:p>
          <a:p>
            <a:pPr>
              <a:lnSpc>
                <a:spcPct val="150000"/>
              </a:lnSpc>
              <a:buFontTx/>
              <a:buChar char="-"/>
            </a:pPr>
            <a:r>
              <a:rPr lang="en-US" sz="2000" dirty="0"/>
              <a:t> </a:t>
            </a:r>
            <a:r>
              <a:rPr lang="en-US" sz="2000" dirty="0" err="1" smtClean="0"/>
              <a:t>những</a:t>
            </a:r>
            <a:r>
              <a:rPr lang="en-US" sz="2000" dirty="0" smtClean="0"/>
              <a:t> </a:t>
            </a:r>
            <a:r>
              <a:rPr lang="en-US" sz="2000" dirty="0" err="1" smtClean="0"/>
              <a:t>yếu</a:t>
            </a:r>
            <a:r>
              <a:rPr lang="en-US" sz="2000" dirty="0" smtClean="0"/>
              <a:t> </a:t>
            </a:r>
            <a:r>
              <a:rPr lang="en-US" sz="2000" dirty="0" err="1" smtClean="0"/>
              <a:t>tố</a:t>
            </a:r>
            <a:r>
              <a:rPr lang="en-US" sz="2000" dirty="0" smtClean="0"/>
              <a:t> </a:t>
            </a:r>
            <a:r>
              <a:rPr lang="en-US" sz="2000" dirty="0" err="1" smtClean="0"/>
              <a:t>nguy</a:t>
            </a:r>
            <a:r>
              <a:rPr lang="en-US" sz="2000" dirty="0" smtClean="0"/>
              <a:t> </a:t>
            </a:r>
            <a:r>
              <a:rPr lang="en-US" sz="2000" dirty="0" err="1" smtClean="0"/>
              <a:t>cơ</a:t>
            </a:r>
            <a:r>
              <a:rPr lang="en-US" sz="2000" dirty="0" smtClean="0"/>
              <a:t> </a:t>
            </a:r>
            <a:r>
              <a:rPr lang="en-US" sz="2000" dirty="0" err="1" smtClean="0"/>
              <a:t>có</a:t>
            </a:r>
            <a:r>
              <a:rPr lang="en-US" sz="2000" dirty="0" smtClean="0"/>
              <a:t> </a:t>
            </a:r>
            <a:r>
              <a:rPr lang="en-US" sz="2000" dirty="0" err="1" smtClean="0"/>
              <a:t>thể</a:t>
            </a:r>
            <a:r>
              <a:rPr lang="en-US" sz="2000" dirty="0" smtClean="0"/>
              <a:t> </a:t>
            </a:r>
            <a:r>
              <a:rPr lang="en-US" sz="2000" dirty="0" err="1" smtClean="0"/>
              <a:t>thay</a:t>
            </a:r>
            <a:r>
              <a:rPr lang="en-US" sz="2000" dirty="0" smtClean="0"/>
              <a:t> </a:t>
            </a:r>
            <a:r>
              <a:rPr lang="en-US" sz="2000" dirty="0" err="1" smtClean="0"/>
              <a:t>đổi</a:t>
            </a:r>
            <a:r>
              <a:rPr lang="en-US" sz="2000" dirty="0" smtClean="0"/>
              <a:t> </a:t>
            </a:r>
            <a:r>
              <a:rPr lang="en-US" sz="2000" dirty="0" err="1" smtClean="0"/>
              <a:t>được</a:t>
            </a:r>
            <a:r>
              <a:rPr lang="en-US" sz="2000" dirty="0" smtClean="0"/>
              <a:t>: </a:t>
            </a:r>
            <a:r>
              <a:rPr lang="en-US" sz="2000" dirty="0" err="1" smtClean="0"/>
              <a:t>tăng</a:t>
            </a:r>
            <a:r>
              <a:rPr lang="en-US" sz="2000" dirty="0" smtClean="0"/>
              <a:t> HA, </a:t>
            </a:r>
            <a:r>
              <a:rPr lang="en-US" sz="2000" dirty="0" err="1" smtClean="0"/>
              <a:t>hút</a:t>
            </a:r>
            <a:r>
              <a:rPr lang="en-US" sz="2000" dirty="0" smtClean="0"/>
              <a:t> </a:t>
            </a:r>
            <a:r>
              <a:rPr lang="en-US" sz="2000" dirty="0" err="1" smtClean="0"/>
              <a:t>huốc</a:t>
            </a:r>
            <a:r>
              <a:rPr lang="en-US" sz="2000" dirty="0" smtClean="0"/>
              <a:t> </a:t>
            </a:r>
            <a:r>
              <a:rPr lang="en-US" sz="2000" dirty="0" err="1" smtClean="0"/>
              <a:t>lá</a:t>
            </a:r>
            <a:r>
              <a:rPr lang="en-US" sz="2000" dirty="0" smtClean="0"/>
              <a:t>, </a:t>
            </a:r>
            <a:r>
              <a:rPr lang="en-US" sz="2000" dirty="0" err="1" smtClean="0"/>
              <a:t>cơn</a:t>
            </a:r>
            <a:r>
              <a:rPr lang="en-US" sz="2000" dirty="0" smtClean="0"/>
              <a:t> </a:t>
            </a:r>
            <a:r>
              <a:rPr lang="en-US" sz="2000" dirty="0" err="1" smtClean="0"/>
              <a:t>thiếu</a:t>
            </a:r>
            <a:r>
              <a:rPr lang="en-US" sz="2000" dirty="0" smtClean="0"/>
              <a:t> </a:t>
            </a:r>
            <a:r>
              <a:rPr lang="en-US" sz="2000" dirty="0" err="1" smtClean="0"/>
              <a:t>máu</a:t>
            </a:r>
            <a:r>
              <a:rPr lang="en-US" sz="2000" dirty="0" smtClean="0"/>
              <a:t> </a:t>
            </a:r>
            <a:r>
              <a:rPr lang="en-US" sz="2000" dirty="0" err="1" smtClean="0"/>
              <a:t>cục</a:t>
            </a:r>
            <a:r>
              <a:rPr lang="en-US" sz="2000" dirty="0" smtClean="0"/>
              <a:t> </a:t>
            </a:r>
            <a:r>
              <a:rPr lang="en-US" sz="2000" dirty="0" err="1" smtClean="0"/>
              <a:t>bộ</a:t>
            </a:r>
            <a:r>
              <a:rPr lang="en-US" sz="2000" dirty="0" smtClean="0"/>
              <a:t> </a:t>
            </a:r>
            <a:r>
              <a:rPr lang="en-US" sz="2000" dirty="0" err="1" smtClean="0"/>
              <a:t>thoáng</a:t>
            </a:r>
            <a:r>
              <a:rPr lang="en-US" sz="2000" dirty="0" smtClean="0"/>
              <a:t> qua, </a:t>
            </a:r>
            <a:r>
              <a:rPr lang="en-US" sz="2000" dirty="0" err="1" smtClean="0"/>
              <a:t>bệnh</a:t>
            </a:r>
            <a:r>
              <a:rPr lang="en-US" sz="2000" dirty="0" smtClean="0"/>
              <a:t> </a:t>
            </a:r>
            <a:r>
              <a:rPr lang="en-US" sz="2000" dirty="0" err="1" smtClean="0"/>
              <a:t>tim</a:t>
            </a:r>
            <a:r>
              <a:rPr lang="en-US" sz="2000" dirty="0" smtClean="0"/>
              <a:t>, ĐTĐ, </a:t>
            </a:r>
            <a:r>
              <a:rPr lang="en-US" sz="2000" dirty="0" err="1" smtClean="0"/>
              <a:t>bệnh</a:t>
            </a:r>
            <a:r>
              <a:rPr lang="en-US" sz="2000" dirty="0" smtClean="0"/>
              <a:t> </a:t>
            </a:r>
            <a:r>
              <a:rPr lang="en-US" sz="2000" dirty="0" err="1" smtClean="0"/>
              <a:t>lý</a:t>
            </a:r>
            <a:r>
              <a:rPr lang="en-US" sz="2000" dirty="0" smtClean="0"/>
              <a:t> </a:t>
            </a:r>
            <a:r>
              <a:rPr lang="en-US" sz="2000" dirty="0" err="1" smtClean="0"/>
              <a:t>tăng</a:t>
            </a:r>
            <a:r>
              <a:rPr lang="en-US" sz="2000" dirty="0" smtClean="0"/>
              <a:t> </a:t>
            </a:r>
            <a:r>
              <a:rPr lang="en-US" sz="2000" dirty="0" err="1" smtClean="0"/>
              <a:t>đông</a:t>
            </a:r>
            <a:r>
              <a:rPr lang="en-US" sz="2000" dirty="0" smtClean="0"/>
              <a:t> </a:t>
            </a:r>
            <a:r>
              <a:rPr lang="en-US" sz="2000" dirty="0" err="1" smtClean="0"/>
              <a:t>máu</a:t>
            </a:r>
            <a:r>
              <a:rPr lang="en-US" sz="2000" dirty="0" smtClean="0"/>
              <a:t>, </a:t>
            </a:r>
            <a:r>
              <a:rPr lang="en-US" sz="2000" dirty="0" err="1" smtClean="0"/>
              <a:t>đa</a:t>
            </a:r>
            <a:r>
              <a:rPr lang="en-US" sz="2000" dirty="0" smtClean="0"/>
              <a:t> </a:t>
            </a:r>
            <a:r>
              <a:rPr lang="en-US" sz="2000" dirty="0" err="1" smtClean="0"/>
              <a:t>hồng</a:t>
            </a:r>
            <a:r>
              <a:rPr lang="en-US" sz="2000" dirty="0" smtClean="0"/>
              <a:t> </a:t>
            </a:r>
            <a:r>
              <a:rPr lang="en-US" sz="2000" dirty="0" err="1" smtClean="0"/>
              <a:t>cầu</a:t>
            </a:r>
            <a:r>
              <a:rPr lang="en-US" sz="2000" dirty="0" smtClean="0"/>
              <a:t>, </a:t>
            </a:r>
            <a:r>
              <a:rPr lang="en-US" sz="2000" dirty="0" err="1" smtClean="0"/>
              <a:t>thiết</a:t>
            </a:r>
            <a:r>
              <a:rPr lang="en-US" sz="2000" dirty="0" smtClean="0"/>
              <a:t> </a:t>
            </a:r>
            <a:r>
              <a:rPr lang="en-US" sz="2000" dirty="0" err="1" smtClean="0"/>
              <a:t>máu</a:t>
            </a:r>
            <a:r>
              <a:rPr lang="en-US" sz="2000" dirty="0" smtClean="0"/>
              <a:t> </a:t>
            </a:r>
            <a:r>
              <a:rPr lang="en-US" sz="2000" dirty="0" err="1" smtClean="0"/>
              <a:t>tb</a:t>
            </a:r>
            <a:r>
              <a:rPr lang="en-US" sz="2000" dirty="0" smtClean="0"/>
              <a:t> </a:t>
            </a:r>
            <a:r>
              <a:rPr lang="en-US" sz="2000" dirty="0" err="1" smtClean="0"/>
              <a:t>hình</a:t>
            </a:r>
            <a:r>
              <a:rPr lang="en-US" sz="2000" dirty="0" smtClean="0"/>
              <a:t> </a:t>
            </a:r>
            <a:r>
              <a:rPr lang="en-US" sz="2000" dirty="0" err="1" smtClean="0"/>
              <a:t>liềm</a:t>
            </a:r>
            <a:r>
              <a:rPr lang="en-US" sz="2000" dirty="0" smtClean="0"/>
              <a:t>, </a:t>
            </a:r>
            <a:r>
              <a:rPr lang="en-US" sz="2000" dirty="0" err="1" smtClean="0"/>
              <a:t>tiếng</a:t>
            </a:r>
            <a:r>
              <a:rPr lang="en-US" sz="2000" dirty="0" smtClean="0"/>
              <a:t> </a:t>
            </a:r>
            <a:r>
              <a:rPr lang="en-US" sz="2000" dirty="0" err="1" smtClean="0"/>
              <a:t>thổi</a:t>
            </a:r>
            <a:r>
              <a:rPr lang="en-US" sz="2000" dirty="0" smtClean="0"/>
              <a:t> </a:t>
            </a:r>
            <a:r>
              <a:rPr lang="en-US" sz="2000" dirty="0" err="1" smtClean="0"/>
              <a:t>tại</a:t>
            </a:r>
            <a:r>
              <a:rPr lang="en-US" sz="2000" dirty="0" smtClean="0"/>
              <a:t> ĐM </a:t>
            </a:r>
            <a:r>
              <a:rPr lang="en-US" sz="2000" dirty="0" err="1" smtClean="0"/>
              <a:t>cảnh</a:t>
            </a:r>
            <a:r>
              <a:rPr lang="en-US" sz="2000" dirty="0" smtClean="0"/>
              <a:t>.</a:t>
            </a:r>
          </a:p>
          <a:p>
            <a:pPr>
              <a:lnSpc>
                <a:spcPct val="150000"/>
              </a:lnSpc>
            </a:pPr>
            <a:r>
              <a:rPr lang="en-US" sz="2400" b="1" dirty="0" smtClean="0"/>
              <a:t>II. CƠ CHẾ BỆNH SINH</a:t>
            </a:r>
          </a:p>
          <a:p>
            <a:pPr marL="342900" indent="-342900">
              <a:lnSpc>
                <a:spcPct val="150000"/>
              </a:lnSpc>
              <a:buAutoNum type="arabicPeriod"/>
            </a:pPr>
            <a:r>
              <a:rPr lang="en-US" sz="2400" b="1" dirty="0" err="1" smtClean="0"/>
              <a:t>Cơ</a:t>
            </a:r>
            <a:r>
              <a:rPr lang="en-US" sz="2400" b="1" dirty="0" smtClean="0"/>
              <a:t> </a:t>
            </a:r>
            <a:r>
              <a:rPr lang="en-US" sz="2400" b="1" dirty="0" err="1" smtClean="0"/>
              <a:t>chế</a:t>
            </a:r>
            <a:r>
              <a:rPr lang="en-US" sz="2400" b="1" dirty="0" smtClean="0"/>
              <a:t> </a:t>
            </a:r>
            <a:r>
              <a:rPr lang="en-US" sz="2400" b="1" dirty="0" err="1" smtClean="0"/>
              <a:t>thiếu</a:t>
            </a:r>
            <a:r>
              <a:rPr lang="en-US" sz="2400" b="1" dirty="0" smtClean="0"/>
              <a:t> </a:t>
            </a:r>
            <a:r>
              <a:rPr lang="en-US" sz="2400" b="1" dirty="0" err="1" smtClean="0"/>
              <a:t>máu</a:t>
            </a:r>
            <a:r>
              <a:rPr lang="en-US" sz="2400" b="1" dirty="0" smtClean="0"/>
              <a:t> </a:t>
            </a:r>
            <a:r>
              <a:rPr lang="en-US" sz="2400" b="1" dirty="0" err="1" smtClean="0"/>
              <a:t>cục</a:t>
            </a:r>
            <a:r>
              <a:rPr lang="en-US" sz="2400" b="1" dirty="0" smtClean="0"/>
              <a:t> </a:t>
            </a:r>
            <a:r>
              <a:rPr lang="en-US" sz="2400" b="1" dirty="0" err="1" smtClean="0"/>
              <a:t>bộ</a:t>
            </a:r>
            <a:r>
              <a:rPr lang="en-US" sz="2400" b="1" dirty="0" smtClean="0"/>
              <a:t> </a:t>
            </a:r>
            <a:r>
              <a:rPr lang="en-US" sz="2400" b="1" dirty="0" err="1" smtClean="0"/>
              <a:t>trong</a:t>
            </a:r>
            <a:r>
              <a:rPr lang="en-US" sz="2400" b="1" dirty="0" smtClean="0"/>
              <a:t> </a:t>
            </a:r>
            <a:r>
              <a:rPr lang="en-US" sz="2400" b="1" dirty="0" err="1" smtClean="0"/>
              <a:t>xơ</a:t>
            </a:r>
            <a:r>
              <a:rPr lang="en-US" sz="2400" b="1" dirty="0" smtClean="0"/>
              <a:t> </a:t>
            </a:r>
            <a:r>
              <a:rPr lang="en-US" sz="2400" b="1" dirty="0" err="1" smtClean="0"/>
              <a:t>vữa</a:t>
            </a:r>
            <a:r>
              <a:rPr lang="en-US" sz="2400" b="1" dirty="0" smtClean="0"/>
              <a:t> ĐM</a:t>
            </a:r>
          </a:p>
          <a:p>
            <a:pPr marL="342900" indent="-342900">
              <a:lnSpc>
                <a:spcPct val="150000"/>
              </a:lnSpc>
            </a:pPr>
            <a:r>
              <a:rPr lang="en-US" sz="2000" dirty="0" smtClean="0"/>
              <a:t>- </a:t>
            </a:r>
            <a:r>
              <a:rPr lang="en-US" sz="2000" dirty="0" err="1" smtClean="0"/>
              <a:t>thành</a:t>
            </a:r>
            <a:r>
              <a:rPr lang="en-US" sz="2000" dirty="0" smtClean="0"/>
              <a:t> </a:t>
            </a:r>
            <a:r>
              <a:rPr lang="en-US" sz="2000" dirty="0" err="1" smtClean="0"/>
              <a:t>mạch</a:t>
            </a:r>
            <a:r>
              <a:rPr lang="en-US" sz="2000" dirty="0" smtClean="0"/>
              <a:t> </a:t>
            </a:r>
            <a:r>
              <a:rPr lang="en-US" sz="2000" dirty="0" err="1" smtClean="0"/>
              <a:t>bị</a:t>
            </a:r>
            <a:r>
              <a:rPr lang="en-US" sz="2000" dirty="0" smtClean="0"/>
              <a:t> </a:t>
            </a:r>
            <a:r>
              <a:rPr lang="en-US" sz="2000" dirty="0" err="1" smtClean="0"/>
              <a:t>xơ</a:t>
            </a:r>
            <a:r>
              <a:rPr lang="en-US" sz="2000" dirty="0" smtClean="0"/>
              <a:t> </a:t>
            </a:r>
            <a:r>
              <a:rPr lang="en-US" sz="2000" dirty="0" err="1" smtClean="0"/>
              <a:t>vữa</a:t>
            </a:r>
            <a:r>
              <a:rPr lang="en-US" sz="2000" dirty="0" smtClean="0"/>
              <a:t> </a:t>
            </a:r>
            <a:r>
              <a:rPr lang="en-US" sz="2000" dirty="0" err="1" smtClean="0"/>
              <a:t>trở</a:t>
            </a:r>
            <a:r>
              <a:rPr lang="en-US" sz="2000" dirty="0" smtClean="0"/>
              <a:t> </a:t>
            </a:r>
            <a:r>
              <a:rPr lang="en-US" sz="2000" dirty="0" err="1" smtClean="0"/>
              <a:t>nên</a:t>
            </a:r>
            <a:r>
              <a:rPr lang="en-US" sz="2000" dirty="0" smtClean="0"/>
              <a:t> </a:t>
            </a:r>
            <a:r>
              <a:rPr lang="en-US" sz="2000" dirty="0" err="1" smtClean="0"/>
              <a:t>ráp</a:t>
            </a:r>
            <a:r>
              <a:rPr lang="en-US" sz="2000" dirty="0" smtClean="0"/>
              <a:t> </a:t>
            </a:r>
            <a:r>
              <a:rPr lang="en-US" sz="2000" dirty="0" err="1" smtClean="0"/>
              <a:t>tạo</a:t>
            </a:r>
            <a:r>
              <a:rPr lang="en-US" sz="2000" dirty="0" smtClean="0"/>
              <a:t> </a:t>
            </a:r>
            <a:r>
              <a:rPr lang="en-US" sz="2000" dirty="0" err="1" smtClean="0"/>
              <a:t>đk</a:t>
            </a:r>
            <a:r>
              <a:rPr lang="en-US" sz="2000" dirty="0" smtClean="0"/>
              <a:t> </a:t>
            </a:r>
            <a:r>
              <a:rPr lang="en-US" sz="2000" dirty="0" err="1" smtClean="0"/>
              <a:t>thuận</a:t>
            </a:r>
            <a:r>
              <a:rPr lang="en-US" sz="2000" dirty="0" smtClean="0"/>
              <a:t> </a:t>
            </a:r>
            <a:r>
              <a:rPr lang="en-US" sz="2000" dirty="0" err="1" smtClean="0"/>
              <a:t>lợi</a:t>
            </a:r>
            <a:r>
              <a:rPr lang="en-US" sz="2000" dirty="0" smtClean="0"/>
              <a:t> </a:t>
            </a:r>
            <a:r>
              <a:rPr lang="en-US" sz="2000" dirty="0" err="1" smtClean="0"/>
              <a:t>lúc</a:t>
            </a:r>
            <a:r>
              <a:rPr lang="en-US" sz="2000" dirty="0" smtClean="0"/>
              <a:t> </a:t>
            </a:r>
            <a:r>
              <a:rPr lang="en-US" sz="2000" dirty="0" err="1" smtClean="0"/>
              <a:t>đầu</a:t>
            </a:r>
            <a:r>
              <a:rPr lang="en-US" sz="2000" dirty="0" smtClean="0"/>
              <a:t> </a:t>
            </a:r>
            <a:r>
              <a:rPr lang="en-US" sz="2000" dirty="0" err="1" smtClean="0"/>
              <a:t>cho</a:t>
            </a:r>
            <a:r>
              <a:rPr lang="en-US" sz="2000" dirty="0" smtClean="0"/>
              <a:t> </a:t>
            </a:r>
            <a:r>
              <a:rPr lang="en-US" sz="2000" dirty="0" err="1" smtClean="0"/>
              <a:t>tiểu</a:t>
            </a:r>
            <a:r>
              <a:rPr lang="en-US" sz="2000" dirty="0" smtClean="0"/>
              <a:t> </a:t>
            </a:r>
            <a:r>
              <a:rPr lang="en-US" sz="2000" dirty="0" err="1" smtClean="0"/>
              <a:t>cầu</a:t>
            </a:r>
            <a:r>
              <a:rPr lang="en-US" sz="2000" dirty="0" smtClean="0"/>
              <a:t> </a:t>
            </a:r>
            <a:r>
              <a:rPr lang="en-US" sz="2000" dirty="0" err="1" smtClean="0"/>
              <a:t>bám</a:t>
            </a:r>
            <a:r>
              <a:rPr lang="en-US" sz="2000" dirty="0" smtClean="0"/>
              <a:t> </a:t>
            </a:r>
            <a:r>
              <a:rPr lang="en-US" sz="2000" dirty="0" err="1" smtClean="0"/>
              <a:t>vào</a:t>
            </a:r>
            <a:r>
              <a:rPr lang="en-US" sz="2000" dirty="0" smtClean="0"/>
              <a:t>, </a:t>
            </a:r>
            <a:r>
              <a:rPr lang="en-US" sz="2000" dirty="0" err="1" smtClean="0"/>
              <a:t>lớn</a:t>
            </a:r>
            <a:r>
              <a:rPr lang="en-US" sz="2000" dirty="0" smtClean="0"/>
              <a:t> </a:t>
            </a:r>
            <a:r>
              <a:rPr lang="en-US" sz="2000" dirty="0" err="1" smtClean="0"/>
              <a:t>dần</a:t>
            </a:r>
            <a:r>
              <a:rPr lang="en-US" sz="2000" dirty="0" smtClean="0"/>
              <a:t>, </a:t>
            </a:r>
            <a:r>
              <a:rPr lang="en-US" sz="2000" dirty="0" err="1" smtClean="0"/>
              <a:t>hình</a:t>
            </a:r>
            <a:r>
              <a:rPr lang="en-US" sz="2000" dirty="0" smtClean="0"/>
              <a:t> </a:t>
            </a:r>
            <a:r>
              <a:rPr lang="en-US" sz="2000" dirty="0" err="1" smtClean="0"/>
              <a:t>thành</a:t>
            </a:r>
            <a:r>
              <a:rPr lang="en-US" sz="2000" dirty="0" smtClean="0"/>
              <a:t> </a:t>
            </a:r>
            <a:r>
              <a:rPr lang="en-US" sz="2000" dirty="0" err="1" smtClean="0"/>
              <a:t>huyết</a:t>
            </a:r>
            <a:r>
              <a:rPr lang="en-US" sz="2000" dirty="0" smtClean="0"/>
              <a:t> </a:t>
            </a:r>
            <a:r>
              <a:rPr lang="en-US" sz="2000" dirty="0" err="1" smtClean="0"/>
              <a:t>khối</a:t>
            </a:r>
            <a:r>
              <a:rPr lang="en-US" sz="2000" dirty="0" smtClean="0"/>
              <a:t> </a:t>
            </a:r>
            <a:r>
              <a:rPr lang="en-US" sz="2000" dirty="0" err="1" smtClean="0"/>
              <a:t>gây</a:t>
            </a:r>
            <a:r>
              <a:rPr lang="en-US" sz="2000" dirty="0" smtClean="0"/>
              <a:t> </a:t>
            </a:r>
            <a:r>
              <a:rPr lang="en-US" sz="2000" dirty="0" err="1" smtClean="0"/>
              <a:t>bịt</a:t>
            </a:r>
            <a:r>
              <a:rPr lang="en-US" sz="2000" dirty="0" smtClean="0"/>
              <a:t> </a:t>
            </a:r>
            <a:r>
              <a:rPr lang="en-US" sz="2000" dirty="0" err="1" smtClean="0"/>
              <a:t>tắc</a:t>
            </a:r>
            <a:r>
              <a:rPr lang="en-US" sz="2000" dirty="0" smtClean="0"/>
              <a:t> </a:t>
            </a:r>
            <a:r>
              <a:rPr lang="en-US" sz="2000" dirty="0" err="1" smtClean="0"/>
              <a:t>mạch</a:t>
            </a:r>
            <a:r>
              <a:rPr lang="en-US" sz="2000" dirty="0" smtClean="0"/>
              <a:t> </a:t>
            </a:r>
            <a:r>
              <a:rPr lang="en-US" sz="2000" dirty="0" err="1" smtClean="0"/>
              <a:t>tại</a:t>
            </a:r>
            <a:r>
              <a:rPr lang="en-US" sz="2000" dirty="0" smtClean="0"/>
              <a:t> </a:t>
            </a:r>
            <a:r>
              <a:rPr lang="en-US" sz="2000" dirty="0" err="1" smtClean="0"/>
              <a:t>chỗ</a:t>
            </a:r>
            <a:r>
              <a:rPr lang="en-US" sz="2000" dirty="0" smtClean="0"/>
              <a:t>. </a:t>
            </a:r>
            <a:r>
              <a:rPr lang="en-US" sz="2000" dirty="0" err="1" smtClean="0"/>
              <a:t>Sau</a:t>
            </a:r>
            <a:r>
              <a:rPr lang="en-US" sz="2000" dirty="0" smtClean="0"/>
              <a:t> </a:t>
            </a:r>
            <a:r>
              <a:rPr lang="en-US" sz="2000" dirty="0" err="1" smtClean="0"/>
              <a:t>đó</a:t>
            </a:r>
            <a:r>
              <a:rPr lang="en-US" sz="2000" dirty="0" smtClean="0"/>
              <a:t>, </a:t>
            </a:r>
            <a:r>
              <a:rPr lang="en-US" sz="2000" dirty="0" err="1" smtClean="0"/>
              <a:t>cục</a:t>
            </a:r>
            <a:r>
              <a:rPr lang="en-US" sz="2000" dirty="0" smtClean="0"/>
              <a:t> </a:t>
            </a:r>
            <a:r>
              <a:rPr lang="en-US" sz="2000" dirty="0" err="1" smtClean="0"/>
              <a:t>tắc</a:t>
            </a:r>
            <a:r>
              <a:rPr lang="en-US" sz="2000" dirty="0" smtClean="0"/>
              <a:t> </a:t>
            </a:r>
            <a:r>
              <a:rPr lang="en-US" sz="2000" dirty="0" err="1" smtClean="0"/>
              <a:t>có</a:t>
            </a:r>
            <a:r>
              <a:rPr lang="en-US" sz="2000" dirty="0" smtClean="0"/>
              <a:t> </a:t>
            </a:r>
            <a:r>
              <a:rPr lang="en-US" sz="2000" dirty="0" err="1" smtClean="0"/>
              <a:t>thể</a:t>
            </a:r>
            <a:r>
              <a:rPr lang="en-US" sz="2000" dirty="0" smtClean="0"/>
              <a:t> </a:t>
            </a:r>
            <a:r>
              <a:rPr lang="en-US" sz="2000" dirty="0" err="1" smtClean="0"/>
              <a:t>vỡ</a:t>
            </a:r>
            <a:r>
              <a:rPr lang="en-US" sz="2000" dirty="0" smtClean="0"/>
              <a:t> </a:t>
            </a:r>
            <a:r>
              <a:rPr lang="en-US" sz="2000" dirty="0" err="1" smtClean="0"/>
              <a:t>ra</a:t>
            </a:r>
            <a:r>
              <a:rPr lang="en-US" sz="2000" dirty="0" smtClean="0"/>
              <a:t> </a:t>
            </a:r>
            <a:r>
              <a:rPr lang="en-US" sz="2000" dirty="0" err="1" smtClean="0"/>
              <a:t>từng</a:t>
            </a:r>
            <a:r>
              <a:rPr lang="en-US" sz="2000" dirty="0" smtClean="0"/>
              <a:t> </a:t>
            </a:r>
            <a:r>
              <a:rPr lang="en-US" sz="2000" dirty="0" err="1" smtClean="0"/>
              <a:t>mảnh</a:t>
            </a:r>
            <a:r>
              <a:rPr lang="en-US" sz="2000" dirty="0" smtClean="0"/>
              <a:t> </a:t>
            </a:r>
            <a:r>
              <a:rPr lang="en-US" sz="2000" dirty="0" err="1" smtClean="0"/>
              <a:t>và</a:t>
            </a:r>
            <a:r>
              <a:rPr lang="en-US" sz="2000" dirty="0" smtClean="0"/>
              <a:t> </a:t>
            </a:r>
            <a:r>
              <a:rPr lang="en-US" sz="2000" dirty="0" err="1" smtClean="0"/>
              <a:t>di</a:t>
            </a:r>
            <a:r>
              <a:rPr lang="en-US" sz="2000" dirty="0" smtClean="0"/>
              <a:t> </a:t>
            </a:r>
            <a:r>
              <a:rPr lang="en-US" sz="2000" dirty="0" err="1" smtClean="0"/>
              <a:t>chuyển</a:t>
            </a:r>
            <a:r>
              <a:rPr lang="en-US" sz="2000" dirty="0" smtClean="0"/>
              <a:t> </a:t>
            </a:r>
            <a:r>
              <a:rPr lang="en-US" sz="2000" dirty="0" err="1" smtClean="0"/>
              <a:t>trong</a:t>
            </a:r>
            <a:r>
              <a:rPr lang="en-US" sz="2000" dirty="0" smtClean="0"/>
              <a:t> </a:t>
            </a:r>
            <a:r>
              <a:rPr lang="en-US" sz="2000" dirty="0" err="1" smtClean="0"/>
              <a:t>lòng</a:t>
            </a:r>
            <a:r>
              <a:rPr lang="en-US" sz="2000" dirty="0" smtClean="0"/>
              <a:t> </a:t>
            </a:r>
            <a:r>
              <a:rPr lang="en-US" sz="2000" dirty="0" err="1" smtClean="0"/>
              <a:t>máu</a:t>
            </a:r>
            <a:r>
              <a:rPr lang="en-US" sz="2000" dirty="0" smtClean="0"/>
              <a:t> </a:t>
            </a:r>
            <a:r>
              <a:rPr lang="en-US" sz="2000" dirty="0" err="1" smtClean="0"/>
              <a:t>gây</a:t>
            </a:r>
            <a:r>
              <a:rPr lang="en-US" sz="2000" dirty="0" smtClean="0"/>
              <a:t> </a:t>
            </a:r>
            <a:r>
              <a:rPr lang="en-US" sz="2000" dirty="0" err="1" smtClean="0"/>
              <a:t>tắc</a:t>
            </a:r>
            <a:r>
              <a:rPr lang="en-US" sz="2000" dirty="0" smtClean="0"/>
              <a:t> </a:t>
            </a:r>
            <a:r>
              <a:rPr lang="en-US" sz="2000" dirty="0" err="1" smtClean="0"/>
              <a:t>cá</a:t>
            </a:r>
            <a:r>
              <a:rPr lang="en-US" sz="2000" dirty="0" smtClean="0"/>
              <a:t> </a:t>
            </a:r>
            <a:r>
              <a:rPr lang="en-US" sz="2000" dirty="0" err="1" smtClean="0"/>
              <a:t>nhánh</a:t>
            </a:r>
            <a:r>
              <a:rPr lang="en-US" sz="2000" dirty="0" smtClean="0"/>
              <a:t> </a:t>
            </a:r>
            <a:r>
              <a:rPr lang="en-US" sz="2000" dirty="0" err="1" smtClean="0"/>
              <a:t>mạch</a:t>
            </a:r>
            <a:r>
              <a:rPr lang="en-US" sz="2000" dirty="0" smtClean="0"/>
              <a:t> </a:t>
            </a:r>
            <a:r>
              <a:rPr lang="en-US" sz="2000" dirty="0" err="1" smtClean="0"/>
              <a:t>máu</a:t>
            </a:r>
            <a:r>
              <a:rPr lang="en-US" sz="2000" dirty="0" smtClean="0"/>
              <a:t> </a:t>
            </a:r>
            <a:r>
              <a:rPr lang="en-US" sz="2000" dirty="0" err="1" smtClean="0"/>
              <a:t>nhỏ</a:t>
            </a:r>
            <a:r>
              <a:rPr lang="en-US" sz="2000" dirty="0" smtClean="0"/>
              <a:t> </a:t>
            </a:r>
            <a:r>
              <a:rPr lang="en-US" sz="2000" dirty="0" err="1" smtClean="0"/>
              <a:t>hơn</a:t>
            </a:r>
            <a:r>
              <a:rPr lang="en-US" sz="2000" dirty="0" smtClean="0"/>
              <a:t>. </a:t>
            </a:r>
            <a:r>
              <a:rPr lang="en-US" sz="2000" dirty="0" err="1" smtClean="0"/>
              <a:t>Vì</a:t>
            </a:r>
            <a:r>
              <a:rPr lang="en-US" sz="2000" dirty="0" smtClean="0"/>
              <a:t> </a:t>
            </a:r>
            <a:r>
              <a:rPr lang="en-US" sz="2000" dirty="0" err="1" smtClean="0"/>
              <a:t>cục</a:t>
            </a:r>
            <a:r>
              <a:rPr lang="en-US" sz="2000" dirty="0" smtClean="0"/>
              <a:t> </a:t>
            </a:r>
            <a:r>
              <a:rPr lang="en-US" sz="2000" dirty="0" err="1" smtClean="0"/>
              <a:t>máu</a:t>
            </a:r>
            <a:r>
              <a:rPr lang="en-US" sz="2000" dirty="0" smtClean="0"/>
              <a:t> </a:t>
            </a:r>
            <a:r>
              <a:rPr lang="en-US" sz="2000" dirty="0" err="1" smtClean="0"/>
              <a:t>cấu</a:t>
            </a:r>
            <a:r>
              <a:rPr lang="en-US" sz="2000" dirty="0" smtClean="0"/>
              <a:t> </a:t>
            </a:r>
            <a:r>
              <a:rPr lang="en-US" sz="2000" dirty="0" err="1" smtClean="0"/>
              <a:t>tạo</a:t>
            </a:r>
            <a:r>
              <a:rPr lang="en-US" sz="2000" dirty="0" smtClean="0"/>
              <a:t> </a:t>
            </a:r>
            <a:r>
              <a:rPr lang="en-US" sz="2000" dirty="0" err="1" smtClean="0"/>
              <a:t>bằng</a:t>
            </a:r>
            <a:r>
              <a:rPr lang="en-US" sz="2000" dirty="0" smtClean="0"/>
              <a:t> </a:t>
            </a:r>
            <a:r>
              <a:rPr lang="en-US" sz="2000" dirty="0" err="1" smtClean="0"/>
              <a:t>tiểu</a:t>
            </a:r>
            <a:r>
              <a:rPr lang="en-US" sz="2000" dirty="0" smtClean="0"/>
              <a:t> </a:t>
            </a:r>
            <a:r>
              <a:rPr lang="en-US" sz="2000" dirty="0" err="1" smtClean="0"/>
              <a:t>cầu</a:t>
            </a:r>
            <a:r>
              <a:rPr lang="en-US" sz="2000" dirty="0" smtClean="0"/>
              <a:t> </a:t>
            </a:r>
            <a:r>
              <a:rPr lang="en-US" sz="2000" dirty="0" err="1" smtClean="0"/>
              <a:t>nên</a:t>
            </a:r>
            <a:r>
              <a:rPr lang="en-US" sz="2000" dirty="0" smtClean="0"/>
              <a:t> </a:t>
            </a:r>
            <a:r>
              <a:rPr lang="en-US" sz="2000" dirty="0" err="1" smtClean="0"/>
              <a:t>nó</a:t>
            </a:r>
            <a:r>
              <a:rPr lang="en-US" sz="2000" dirty="0" smtClean="0"/>
              <a:t> </a:t>
            </a:r>
            <a:r>
              <a:rPr lang="en-US" sz="2000" dirty="0" err="1" smtClean="0"/>
              <a:t>không</a:t>
            </a:r>
            <a:r>
              <a:rPr lang="en-US" sz="2000" dirty="0" smtClean="0"/>
              <a:t> </a:t>
            </a:r>
            <a:r>
              <a:rPr lang="en-US" sz="2000" dirty="0" err="1" smtClean="0"/>
              <a:t>bền</a:t>
            </a:r>
            <a:r>
              <a:rPr lang="en-US" sz="2000" dirty="0" smtClean="0"/>
              <a:t> </a:t>
            </a:r>
            <a:r>
              <a:rPr lang="en-US" sz="2000" dirty="0" err="1" smtClean="0"/>
              <a:t>và</a:t>
            </a:r>
            <a:r>
              <a:rPr lang="en-US" sz="2000" dirty="0" smtClean="0"/>
              <a:t> </a:t>
            </a:r>
            <a:r>
              <a:rPr lang="en-US" sz="2000" dirty="0" err="1" smtClean="0"/>
              <a:t>tự</a:t>
            </a:r>
            <a:r>
              <a:rPr lang="en-US" sz="2000" dirty="0" smtClean="0"/>
              <a:t> tan </a:t>
            </a:r>
            <a:r>
              <a:rPr lang="en-US" sz="2000" dirty="0" err="1" smtClean="0"/>
              <a:t>đi</a:t>
            </a:r>
            <a:r>
              <a:rPr lang="en-US" sz="2000" dirty="0" smtClean="0"/>
              <a:t> </a:t>
            </a:r>
            <a:r>
              <a:rPr lang="en-US" sz="2000" dirty="0" err="1" smtClean="0"/>
              <a:t>vì</a:t>
            </a:r>
            <a:r>
              <a:rPr lang="en-US" sz="2000" dirty="0" smtClean="0"/>
              <a:t> </a:t>
            </a:r>
            <a:r>
              <a:rPr lang="en-US" sz="2000" dirty="0" err="1" smtClean="0"/>
              <a:t>vậy</a:t>
            </a:r>
            <a:r>
              <a:rPr lang="en-US" sz="2000" dirty="0" smtClean="0"/>
              <a:t> </a:t>
            </a:r>
            <a:r>
              <a:rPr lang="en-US" sz="2000" dirty="0" err="1" smtClean="0"/>
              <a:t>người</a:t>
            </a:r>
            <a:r>
              <a:rPr lang="en-US" sz="2000" dirty="0" smtClean="0"/>
              <a:t> </a:t>
            </a:r>
            <a:r>
              <a:rPr lang="en-US" sz="2000" dirty="0" err="1" smtClean="0"/>
              <a:t>bệnh</a:t>
            </a:r>
            <a:r>
              <a:rPr lang="en-US" sz="2000" dirty="0" smtClean="0"/>
              <a:t> </a:t>
            </a:r>
            <a:r>
              <a:rPr lang="en-US" sz="2000" dirty="0" err="1" smtClean="0"/>
              <a:t>có</a:t>
            </a:r>
            <a:r>
              <a:rPr lang="en-US" sz="2000" dirty="0" smtClean="0"/>
              <a:t> </a:t>
            </a:r>
            <a:r>
              <a:rPr lang="en-US" sz="2000" dirty="0" err="1" smtClean="0"/>
              <a:t>thể</a:t>
            </a:r>
            <a:r>
              <a:rPr lang="en-US" sz="2000" dirty="0" smtClean="0"/>
              <a:t> </a:t>
            </a:r>
            <a:r>
              <a:rPr lang="en-US" sz="2000" dirty="0" err="1" smtClean="0"/>
              <a:t>hồi</a:t>
            </a:r>
            <a:r>
              <a:rPr lang="en-US" sz="2000" dirty="0" smtClean="0"/>
              <a:t> </a:t>
            </a:r>
            <a:r>
              <a:rPr lang="en-US" sz="2000" dirty="0" err="1" smtClean="0"/>
              <a:t>phục</a:t>
            </a:r>
            <a:r>
              <a:rPr lang="en-US" sz="2000" dirty="0" smtClean="0"/>
              <a:t> </a:t>
            </a:r>
            <a:r>
              <a:rPr lang="en-US" sz="2000" dirty="0" err="1" smtClean="0"/>
              <a:t>hoàn</a:t>
            </a:r>
            <a:r>
              <a:rPr lang="en-US" sz="2000" dirty="0" smtClean="0"/>
              <a:t> </a:t>
            </a:r>
            <a:r>
              <a:rPr lang="en-US" sz="2000" dirty="0" err="1" smtClean="0"/>
              <a:t>toàn</a:t>
            </a:r>
            <a:r>
              <a:rPr lang="en-US" sz="2000" dirty="0" smtClean="0"/>
              <a:t> </a:t>
            </a:r>
            <a:r>
              <a:rPr lang="en-US" sz="2000" dirty="0" err="1" smtClean="0"/>
              <a:t>trong</a:t>
            </a:r>
            <a:r>
              <a:rPr lang="en-US" sz="2000" dirty="0" smtClean="0"/>
              <a:t> 24h </a:t>
            </a:r>
            <a:r>
              <a:rPr lang="en-US" sz="2000" dirty="0" err="1" smtClean="0"/>
              <a:t>đó</a:t>
            </a:r>
            <a:r>
              <a:rPr lang="en-US" sz="2000" dirty="0" smtClean="0"/>
              <a:t> </a:t>
            </a:r>
            <a:r>
              <a:rPr lang="en-US" sz="2000" dirty="0" err="1" smtClean="0"/>
              <a:t>là</a:t>
            </a:r>
            <a:r>
              <a:rPr lang="en-US" sz="2000" dirty="0" smtClean="0"/>
              <a:t> </a:t>
            </a:r>
            <a:r>
              <a:rPr lang="en-US" sz="2000" dirty="0" err="1" smtClean="0"/>
              <a:t>thiếu</a:t>
            </a:r>
            <a:r>
              <a:rPr lang="en-US" sz="2000" dirty="0" smtClean="0"/>
              <a:t> </a:t>
            </a:r>
            <a:r>
              <a:rPr lang="en-US" sz="2000" dirty="0" err="1" smtClean="0"/>
              <a:t>máu</a:t>
            </a:r>
            <a:r>
              <a:rPr lang="en-US" sz="2000" dirty="0" smtClean="0"/>
              <a:t> </a:t>
            </a:r>
            <a:r>
              <a:rPr lang="en-US" sz="2000" dirty="0" err="1" smtClean="0"/>
              <a:t>thoáng</a:t>
            </a:r>
            <a:r>
              <a:rPr lang="en-US" sz="2000" dirty="0" smtClean="0"/>
              <a:t> qua. ở </a:t>
            </a:r>
            <a:r>
              <a:rPr lang="en-US" sz="2000" dirty="0" err="1" smtClean="0"/>
              <a:t>gđ</a:t>
            </a:r>
            <a:r>
              <a:rPr lang="en-US" sz="2000" dirty="0" smtClean="0"/>
              <a:t> </a:t>
            </a:r>
            <a:r>
              <a:rPr lang="en-US" sz="2000" dirty="0" err="1" smtClean="0"/>
              <a:t>sau</a:t>
            </a:r>
            <a:r>
              <a:rPr lang="en-US" sz="2000" dirty="0" smtClean="0"/>
              <a:t> </a:t>
            </a:r>
            <a:r>
              <a:rPr lang="en-US" sz="2000" dirty="0" err="1" smtClean="0"/>
              <a:t>có</a:t>
            </a:r>
            <a:r>
              <a:rPr lang="en-US" sz="2000" dirty="0" smtClean="0"/>
              <a:t> HC </a:t>
            </a:r>
            <a:r>
              <a:rPr lang="en-US" sz="2000" dirty="0" err="1" smtClean="0"/>
              <a:t>bám</a:t>
            </a:r>
            <a:r>
              <a:rPr lang="en-US" sz="2000" dirty="0" smtClean="0"/>
              <a:t> </a:t>
            </a:r>
            <a:r>
              <a:rPr lang="en-US" sz="2000" dirty="0" err="1" smtClean="0"/>
              <a:t>vào</a:t>
            </a:r>
            <a:r>
              <a:rPr lang="en-US" sz="2000" dirty="0" smtClean="0"/>
              <a:t> </a:t>
            </a:r>
            <a:r>
              <a:rPr lang="en-US" sz="2000" dirty="0" err="1" smtClean="0"/>
              <a:t>cùng</a:t>
            </a:r>
            <a:r>
              <a:rPr lang="en-US" sz="2000" dirty="0" smtClean="0"/>
              <a:t> </a:t>
            </a:r>
            <a:r>
              <a:rPr lang="en-US" sz="2000" dirty="0" err="1" smtClean="0"/>
              <a:t>với</a:t>
            </a:r>
            <a:r>
              <a:rPr lang="en-US" sz="2000" dirty="0" smtClean="0"/>
              <a:t> </a:t>
            </a:r>
            <a:r>
              <a:rPr lang="en-US" sz="2000" dirty="0" err="1" smtClean="0"/>
              <a:t>sợi</a:t>
            </a:r>
            <a:r>
              <a:rPr lang="en-US" sz="2000" dirty="0" smtClean="0"/>
              <a:t> </a:t>
            </a:r>
            <a:r>
              <a:rPr lang="en-US" sz="2000" dirty="0" err="1" smtClean="0"/>
              <a:t>tơ</a:t>
            </a:r>
            <a:r>
              <a:rPr lang="en-US" sz="2000" dirty="0" smtClean="0"/>
              <a:t> </a:t>
            </a:r>
            <a:r>
              <a:rPr lang="en-US" sz="2000" dirty="0" err="1" smtClean="0"/>
              <a:t>huyết</a:t>
            </a:r>
            <a:r>
              <a:rPr lang="en-US" sz="2000" dirty="0" smtClean="0"/>
              <a:t> </a:t>
            </a:r>
            <a:r>
              <a:rPr lang="en-US" sz="2000" dirty="0" err="1" smtClean="0"/>
              <a:t>gây</a:t>
            </a:r>
            <a:r>
              <a:rPr lang="en-US" sz="2000" dirty="0" smtClean="0"/>
              <a:t> </a:t>
            </a:r>
            <a:r>
              <a:rPr lang="en-US" sz="2000" dirty="0" err="1" smtClean="0"/>
              <a:t>tắc</a:t>
            </a:r>
            <a:r>
              <a:rPr lang="en-US" sz="2000" dirty="0" smtClean="0"/>
              <a:t> </a:t>
            </a:r>
            <a:r>
              <a:rPr lang="en-US" sz="2000" dirty="0" err="1" smtClean="0"/>
              <a:t>mạch</a:t>
            </a:r>
            <a:r>
              <a:rPr lang="en-US" sz="2000" dirty="0" smtClean="0"/>
              <a:t> </a:t>
            </a:r>
            <a:r>
              <a:rPr lang="en-US" sz="2000" dirty="0" err="1" smtClean="0"/>
              <a:t>dẫn</a:t>
            </a:r>
            <a:r>
              <a:rPr lang="en-US" sz="2000" dirty="0" smtClean="0"/>
              <a:t> </a:t>
            </a:r>
            <a:r>
              <a:rPr lang="en-US" sz="2000" dirty="0" err="1" smtClean="0"/>
              <a:t>đến</a:t>
            </a:r>
            <a:r>
              <a:rPr lang="en-US" sz="2000" dirty="0" smtClean="0"/>
              <a:t> </a:t>
            </a:r>
            <a:r>
              <a:rPr lang="en-US" sz="2000" dirty="0" err="1" smtClean="0"/>
              <a:t>thiếu</a:t>
            </a:r>
            <a:r>
              <a:rPr lang="en-US" sz="2000" dirty="0" smtClean="0"/>
              <a:t> </a:t>
            </a:r>
            <a:r>
              <a:rPr lang="en-US" sz="2000" dirty="0" err="1" smtClean="0"/>
              <a:t>máu</a:t>
            </a:r>
            <a:r>
              <a:rPr lang="en-US" sz="2000" dirty="0" smtClean="0"/>
              <a:t> </a:t>
            </a:r>
            <a:r>
              <a:rPr lang="en-US" sz="2000" dirty="0" err="1" smtClean="0"/>
              <a:t>cục</a:t>
            </a:r>
            <a:r>
              <a:rPr lang="en-US" sz="2000" dirty="0" smtClean="0"/>
              <a:t> </a:t>
            </a:r>
            <a:r>
              <a:rPr lang="en-US" sz="2000" dirty="0" err="1" smtClean="0"/>
              <a:t>bộ</a:t>
            </a:r>
            <a:r>
              <a:rPr lang="en-US" sz="2000" dirty="0" smtClean="0"/>
              <a:t>.</a:t>
            </a:r>
          </a:p>
          <a:p>
            <a:pPr marL="342900" indent="-342900"/>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832640"/>
          </a:xfrm>
          <a:prstGeom prst="rect">
            <a:avLst/>
          </a:prstGeom>
          <a:noFill/>
        </p:spPr>
        <p:txBody>
          <a:bodyPr wrap="square" rtlCol="0">
            <a:spAutoFit/>
          </a:bodyPr>
          <a:lstStyle/>
          <a:p>
            <a:pPr marL="342900" indent="-342900">
              <a:lnSpc>
                <a:spcPct val="150000"/>
              </a:lnSpc>
            </a:pPr>
            <a:r>
              <a:rPr lang="en-US" sz="2400" b="1" dirty="0" smtClean="0"/>
              <a:t>2. </a:t>
            </a:r>
            <a:r>
              <a:rPr lang="en-US" sz="2400" b="1" dirty="0" err="1" smtClean="0"/>
              <a:t>Hậu</a:t>
            </a:r>
            <a:r>
              <a:rPr lang="en-US" sz="2400" b="1" dirty="0" smtClean="0"/>
              <a:t> </a:t>
            </a:r>
            <a:r>
              <a:rPr lang="en-US" sz="2400" b="1" dirty="0" err="1" smtClean="0"/>
              <a:t>quả</a:t>
            </a:r>
            <a:r>
              <a:rPr lang="en-US" sz="2400" b="1" dirty="0" smtClean="0"/>
              <a:t> </a:t>
            </a:r>
            <a:r>
              <a:rPr lang="en-US" sz="2400" b="1" dirty="0" err="1" smtClean="0"/>
              <a:t>khi</a:t>
            </a:r>
            <a:r>
              <a:rPr lang="en-US" sz="2400" b="1" dirty="0" smtClean="0"/>
              <a:t> </a:t>
            </a:r>
            <a:r>
              <a:rPr lang="en-US" sz="2400" b="1" dirty="0" err="1" smtClean="0"/>
              <a:t>bị</a:t>
            </a:r>
            <a:r>
              <a:rPr lang="en-US" sz="2400" b="1" dirty="0" smtClean="0"/>
              <a:t> </a:t>
            </a:r>
            <a:r>
              <a:rPr lang="en-US" sz="2400" b="1" dirty="0" err="1" smtClean="0"/>
              <a:t>tắc</a:t>
            </a:r>
            <a:r>
              <a:rPr lang="en-US" sz="2400" b="1" dirty="0" smtClean="0"/>
              <a:t> </a:t>
            </a:r>
            <a:r>
              <a:rPr lang="en-US" sz="2400" b="1" dirty="0" err="1" smtClean="0"/>
              <a:t>mạch</a:t>
            </a:r>
            <a:endParaRPr lang="en-US" sz="2400" b="1" dirty="0" smtClean="0"/>
          </a:p>
          <a:p>
            <a:pPr marL="342900" indent="-342900">
              <a:lnSpc>
                <a:spcPct val="150000"/>
              </a:lnSpc>
              <a:buFontTx/>
              <a:buChar char="-"/>
            </a:pPr>
            <a:r>
              <a:rPr lang="en-US" sz="2000" dirty="0" err="1" smtClean="0"/>
              <a:t>Thiếu</a:t>
            </a:r>
            <a:r>
              <a:rPr lang="en-US" sz="2000" dirty="0" smtClean="0"/>
              <a:t> </a:t>
            </a:r>
            <a:r>
              <a:rPr lang="en-US" sz="2000" dirty="0" err="1" smtClean="0"/>
              <a:t>máu</a:t>
            </a:r>
            <a:r>
              <a:rPr lang="en-US" sz="2000" dirty="0" smtClean="0"/>
              <a:t> </a:t>
            </a:r>
            <a:r>
              <a:rPr lang="en-US" sz="2000" dirty="0" err="1" smtClean="0"/>
              <a:t>cục</a:t>
            </a:r>
            <a:r>
              <a:rPr lang="en-US" sz="2000" dirty="0" smtClean="0"/>
              <a:t> </a:t>
            </a:r>
            <a:r>
              <a:rPr lang="en-US" sz="2000" dirty="0" err="1" smtClean="0"/>
              <a:t>bộ</a:t>
            </a:r>
            <a:r>
              <a:rPr lang="en-US" sz="2000" dirty="0" smtClean="0"/>
              <a:t> </a:t>
            </a:r>
            <a:r>
              <a:rPr lang="en-US" sz="2000" dirty="0" err="1" smtClean="0"/>
              <a:t>trong</a:t>
            </a:r>
            <a:r>
              <a:rPr lang="en-US" sz="2000" dirty="0" smtClean="0"/>
              <a:t> 30s </a:t>
            </a:r>
            <a:r>
              <a:rPr lang="en-US" sz="2000" dirty="0" err="1" smtClean="0"/>
              <a:t>sẽ</a:t>
            </a:r>
            <a:r>
              <a:rPr lang="en-US" sz="2000" dirty="0" smtClean="0"/>
              <a:t> </a:t>
            </a:r>
            <a:r>
              <a:rPr lang="en-US" sz="2000" dirty="0" err="1" smtClean="0"/>
              <a:t>gây</a:t>
            </a:r>
            <a:r>
              <a:rPr lang="en-US" sz="2000" dirty="0" smtClean="0"/>
              <a:t> </a:t>
            </a:r>
            <a:r>
              <a:rPr lang="en-US" sz="2000" dirty="0" err="1" smtClean="0"/>
              <a:t>rối</a:t>
            </a:r>
            <a:r>
              <a:rPr lang="en-US" sz="2000" dirty="0" smtClean="0"/>
              <a:t> </a:t>
            </a:r>
            <a:r>
              <a:rPr lang="en-US" sz="2000" dirty="0" err="1" smtClean="0"/>
              <a:t>loạ</a:t>
            </a:r>
            <a:r>
              <a:rPr lang="en-US" sz="2000" dirty="0" smtClean="0"/>
              <a:t> </a:t>
            </a:r>
            <a:r>
              <a:rPr lang="en-US" sz="2000" dirty="0" err="1" smtClean="0"/>
              <a:t>chuyển</a:t>
            </a:r>
            <a:r>
              <a:rPr lang="en-US" sz="2000" dirty="0" smtClean="0"/>
              <a:t> </a:t>
            </a:r>
            <a:r>
              <a:rPr lang="en-US" sz="2000" dirty="0" err="1" smtClean="0"/>
              <a:t>hoá</a:t>
            </a:r>
            <a:r>
              <a:rPr lang="en-US" sz="2000" dirty="0" smtClean="0"/>
              <a:t> </a:t>
            </a:r>
            <a:r>
              <a:rPr lang="en-US" sz="2000" dirty="0" err="1" smtClean="0"/>
              <a:t>não</a:t>
            </a:r>
            <a:r>
              <a:rPr lang="en-US" sz="2000" dirty="0" smtClean="0"/>
              <a:t>, </a:t>
            </a:r>
            <a:r>
              <a:rPr lang="en-US" sz="2000" dirty="0" err="1" smtClean="0"/>
              <a:t>sau</a:t>
            </a:r>
            <a:r>
              <a:rPr lang="en-US" sz="2000" dirty="0" smtClean="0"/>
              <a:t> 1 </a:t>
            </a:r>
            <a:r>
              <a:rPr lang="en-US" sz="2000" dirty="0" err="1" smtClean="0"/>
              <a:t>phút</a:t>
            </a:r>
            <a:r>
              <a:rPr lang="en-US" sz="2000" dirty="0" smtClean="0"/>
              <a:t> </a:t>
            </a:r>
            <a:r>
              <a:rPr lang="en-US" sz="2000" dirty="0" err="1" smtClean="0"/>
              <a:t>chức</a:t>
            </a:r>
            <a:r>
              <a:rPr lang="en-US" sz="2000" dirty="0" smtClean="0"/>
              <a:t> </a:t>
            </a:r>
            <a:r>
              <a:rPr lang="en-US" sz="2000" dirty="0" err="1" smtClean="0"/>
              <a:t>năng</a:t>
            </a:r>
            <a:r>
              <a:rPr lang="en-US" sz="2000" dirty="0" smtClean="0"/>
              <a:t> </a:t>
            </a:r>
            <a:r>
              <a:rPr lang="en-US" sz="2000" dirty="0" err="1" smtClean="0"/>
              <a:t>não</a:t>
            </a:r>
            <a:r>
              <a:rPr lang="en-US" sz="2000" dirty="0" smtClean="0"/>
              <a:t> </a:t>
            </a:r>
            <a:r>
              <a:rPr lang="en-US" sz="2000" dirty="0" err="1" smtClean="0"/>
              <a:t>ngừng</a:t>
            </a:r>
            <a:r>
              <a:rPr lang="en-US" sz="2000" dirty="0" smtClean="0"/>
              <a:t> </a:t>
            </a:r>
            <a:r>
              <a:rPr lang="en-US" sz="2000" dirty="0" err="1" smtClean="0"/>
              <a:t>hđ</a:t>
            </a:r>
            <a:r>
              <a:rPr lang="en-US" sz="2000" dirty="0" smtClean="0"/>
              <a:t>, </a:t>
            </a:r>
            <a:r>
              <a:rPr lang="en-US" sz="2000" dirty="0" err="1" smtClean="0"/>
              <a:t>sau</a:t>
            </a:r>
            <a:r>
              <a:rPr lang="en-US" sz="2000" dirty="0" smtClean="0"/>
              <a:t> 5 </a:t>
            </a:r>
            <a:r>
              <a:rPr lang="en-US" sz="2000" dirty="0" err="1" smtClean="0"/>
              <a:t>phút</a:t>
            </a:r>
            <a:r>
              <a:rPr lang="en-US" sz="2000" dirty="0" smtClean="0"/>
              <a:t> </a:t>
            </a:r>
            <a:r>
              <a:rPr lang="en-US" sz="2000" dirty="0" err="1" smtClean="0"/>
              <a:t>gây</a:t>
            </a:r>
            <a:r>
              <a:rPr lang="en-US" sz="2000" dirty="0" smtClean="0"/>
              <a:t> </a:t>
            </a:r>
            <a:r>
              <a:rPr lang="en-US" sz="2000" dirty="0" err="1" smtClean="0"/>
              <a:t>nên</a:t>
            </a:r>
            <a:r>
              <a:rPr lang="en-US" sz="2000" dirty="0" smtClean="0"/>
              <a:t> </a:t>
            </a:r>
            <a:r>
              <a:rPr lang="en-US" sz="2000" dirty="0" err="1" smtClean="0"/>
              <a:t>nhồi</a:t>
            </a:r>
            <a:r>
              <a:rPr lang="en-US" sz="2000" dirty="0" smtClean="0"/>
              <a:t> </a:t>
            </a:r>
            <a:r>
              <a:rPr lang="en-US" sz="2000" dirty="0" err="1" smtClean="0"/>
              <a:t>máu</a:t>
            </a:r>
            <a:r>
              <a:rPr lang="en-US" sz="2000" dirty="0" smtClean="0"/>
              <a:t> </a:t>
            </a:r>
            <a:r>
              <a:rPr lang="en-US" sz="2000" dirty="0" err="1" smtClean="0"/>
              <a:t>cơ</a:t>
            </a:r>
            <a:r>
              <a:rPr lang="en-US" sz="2000" dirty="0" smtClean="0"/>
              <a:t> </a:t>
            </a:r>
            <a:r>
              <a:rPr lang="en-US" sz="2000" dirty="0" err="1" smtClean="0"/>
              <a:t>tim</a:t>
            </a:r>
            <a:r>
              <a:rPr lang="en-US" sz="2000" dirty="0" smtClean="0"/>
              <a:t>.</a:t>
            </a:r>
          </a:p>
          <a:p>
            <a:pPr marL="342900" indent="-342900">
              <a:lnSpc>
                <a:spcPct val="150000"/>
              </a:lnSpc>
              <a:buFontTx/>
              <a:buChar char="-"/>
            </a:pPr>
            <a:r>
              <a:rPr lang="en-US" sz="2000" dirty="0" err="1" smtClean="0"/>
              <a:t>Khi</a:t>
            </a:r>
            <a:r>
              <a:rPr lang="en-US" sz="2000" dirty="0" smtClean="0"/>
              <a:t> </a:t>
            </a:r>
            <a:r>
              <a:rPr lang="en-US" sz="2000" dirty="0" err="1" smtClean="0"/>
              <a:t>tắc</a:t>
            </a:r>
            <a:r>
              <a:rPr lang="en-US" sz="2000" dirty="0" smtClean="0"/>
              <a:t> </a:t>
            </a:r>
            <a:r>
              <a:rPr lang="en-US" sz="2000" dirty="0" err="1" smtClean="0"/>
              <a:t>mạch</a:t>
            </a:r>
            <a:r>
              <a:rPr lang="en-US" sz="2000" dirty="0" smtClean="0"/>
              <a:t> </a:t>
            </a:r>
            <a:r>
              <a:rPr lang="en-US" sz="2000" dirty="0" err="1" smtClean="0"/>
              <a:t>có</a:t>
            </a:r>
            <a:r>
              <a:rPr lang="en-US" sz="2000" dirty="0" smtClean="0"/>
              <a:t> ht </a:t>
            </a:r>
            <a:r>
              <a:rPr lang="en-US" sz="2000" dirty="0" err="1" smtClean="0"/>
              <a:t>hạ</a:t>
            </a:r>
            <a:r>
              <a:rPr lang="en-US" sz="2000" dirty="0" smtClean="0"/>
              <a:t> </a:t>
            </a:r>
            <a:r>
              <a:rPr lang="en-US" sz="2000" dirty="0" err="1" smtClean="0"/>
              <a:t>thấp</a:t>
            </a:r>
            <a:r>
              <a:rPr lang="en-US" sz="2000" dirty="0" smtClean="0"/>
              <a:t> </a:t>
            </a:r>
            <a:r>
              <a:rPr lang="en-US" sz="2000" dirty="0" err="1" smtClean="0"/>
              <a:t>dần</a:t>
            </a:r>
            <a:r>
              <a:rPr lang="en-US" sz="2000" dirty="0" smtClean="0"/>
              <a:t> </a:t>
            </a:r>
            <a:r>
              <a:rPr lang="en-US" sz="2000" dirty="0" err="1" smtClean="0"/>
              <a:t>lưu</a:t>
            </a:r>
            <a:r>
              <a:rPr lang="en-US" sz="2000" dirty="0" smtClean="0"/>
              <a:t> </a:t>
            </a:r>
            <a:r>
              <a:rPr lang="en-US" sz="2000" dirty="0" err="1" smtClean="0"/>
              <a:t>lượng</a:t>
            </a:r>
            <a:r>
              <a:rPr lang="en-US" sz="2000" dirty="0" smtClean="0"/>
              <a:t> </a:t>
            </a:r>
            <a:r>
              <a:rPr lang="en-US" sz="2000" dirty="0" err="1" smtClean="0"/>
              <a:t>máu</a:t>
            </a:r>
            <a:r>
              <a:rPr lang="en-US" sz="2000" dirty="0" smtClean="0"/>
              <a:t> ( </a:t>
            </a:r>
            <a:r>
              <a:rPr lang="en-US" sz="2000" dirty="0" err="1" smtClean="0"/>
              <a:t>khoảng</a:t>
            </a:r>
            <a:r>
              <a:rPr lang="en-US" sz="2000" dirty="0" smtClean="0"/>
              <a:t> 80%) </a:t>
            </a:r>
            <a:r>
              <a:rPr lang="en-US" sz="2000" dirty="0" err="1" smtClean="0"/>
              <a:t>làm</a:t>
            </a:r>
            <a:r>
              <a:rPr lang="en-US" sz="2000" dirty="0" smtClean="0"/>
              <a:t> </a:t>
            </a:r>
            <a:r>
              <a:rPr lang="en-US" sz="2000" dirty="0" err="1" smtClean="0"/>
              <a:t>vùng</a:t>
            </a:r>
            <a:r>
              <a:rPr lang="en-US" sz="2000" dirty="0" smtClean="0"/>
              <a:t> </a:t>
            </a:r>
            <a:r>
              <a:rPr lang="en-US" sz="2000" dirty="0" err="1" smtClean="0"/>
              <a:t>tương</a:t>
            </a:r>
            <a:r>
              <a:rPr lang="en-US" sz="2000" dirty="0" smtClean="0"/>
              <a:t> </a:t>
            </a:r>
            <a:r>
              <a:rPr lang="en-US" sz="2000" dirty="0" err="1" smtClean="0"/>
              <a:t>ứng</a:t>
            </a:r>
            <a:r>
              <a:rPr lang="en-US" sz="2000" dirty="0" smtClean="0"/>
              <a:t> </a:t>
            </a:r>
            <a:r>
              <a:rPr lang="en-US" sz="2000" dirty="0" err="1" smtClean="0"/>
              <a:t>của</a:t>
            </a:r>
            <a:r>
              <a:rPr lang="en-US" sz="2000" dirty="0" smtClean="0"/>
              <a:t> </a:t>
            </a:r>
            <a:r>
              <a:rPr lang="en-US" sz="2000" dirty="0" err="1" smtClean="0"/>
              <a:t>não</a:t>
            </a:r>
            <a:r>
              <a:rPr lang="en-US" sz="2000" dirty="0" smtClean="0"/>
              <a:t> </a:t>
            </a:r>
            <a:r>
              <a:rPr lang="en-US" sz="2000" dirty="0" err="1" smtClean="0"/>
              <a:t>thiếu</a:t>
            </a:r>
            <a:r>
              <a:rPr lang="en-US" sz="2000" dirty="0" smtClean="0"/>
              <a:t> </a:t>
            </a:r>
            <a:r>
              <a:rPr lang="en-US" sz="2000" dirty="0" err="1" smtClean="0"/>
              <a:t>máu</a:t>
            </a:r>
            <a:r>
              <a:rPr lang="en-US" sz="2000" dirty="0" smtClean="0"/>
              <a:t>. </a:t>
            </a:r>
            <a:r>
              <a:rPr lang="en-US" sz="2000" dirty="0" err="1" smtClean="0"/>
              <a:t>Lượng</a:t>
            </a:r>
            <a:r>
              <a:rPr lang="en-US" sz="2000" dirty="0" smtClean="0"/>
              <a:t> oxy </a:t>
            </a:r>
            <a:r>
              <a:rPr lang="en-US" sz="2000" dirty="0" err="1" smtClean="0"/>
              <a:t>giữa</a:t>
            </a:r>
            <a:r>
              <a:rPr lang="en-US" sz="2000" dirty="0" smtClean="0"/>
              <a:t> </a:t>
            </a:r>
            <a:r>
              <a:rPr lang="en-US" sz="2000" dirty="0" err="1" smtClean="0"/>
              <a:t>máu</a:t>
            </a:r>
            <a:r>
              <a:rPr lang="en-US" sz="2000" dirty="0" smtClean="0"/>
              <a:t> ĐM </a:t>
            </a:r>
            <a:r>
              <a:rPr lang="en-US" sz="2000" dirty="0" err="1" smtClean="0"/>
              <a:t>bằng</a:t>
            </a:r>
            <a:r>
              <a:rPr lang="en-US" sz="2000" dirty="0" smtClean="0"/>
              <a:t> </a:t>
            </a:r>
            <a:r>
              <a:rPr lang="en-US" sz="2000" dirty="0" err="1" smtClean="0"/>
              <a:t>lượng</a:t>
            </a:r>
            <a:r>
              <a:rPr lang="en-US" sz="2000" dirty="0" smtClean="0"/>
              <a:t> oxy ở </a:t>
            </a:r>
            <a:r>
              <a:rPr lang="en-US" sz="2000" dirty="0" err="1" smtClean="0"/>
              <a:t>máu</a:t>
            </a:r>
            <a:r>
              <a:rPr lang="en-US" sz="2000" dirty="0" smtClean="0"/>
              <a:t> TM </a:t>
            </a:r>
            <a:r>
              <a:rPr lang="en-US" sz="2000" dirty="0" err="1" smtClean="0"/>
              <a:t>não</a:t>
            </a:r>
            <a:r>
              <a:rPr lang="en-US" sz="2000" dirty="0" smtClean="0"/>
              <a:t>, </a:t>
            </a:r>
            <a:r>
              <a:rPr lang="en-US" sz="2000" dirty="0" err="1" smtClean="0"/>
              <a:t>chứng</a:t>
            </a:r>
            <a:r>
              <a:rPr lang="en-US" sz="2000" dirty="0" smtClean="0"/>
              <a:t> </a:t>
            </a:r>
            <a:r>
              <a:rPr lang="en-US" sz="2000" dirty="0" err="1" smtClean="0"/>
              <a:t>tỏ</a:t>
            </a:r>
            <a:r>
              <a:rPr lang="en-US" sz="2000" dirty="0" smtClean="0"/>
              <a:t> </a:t>
            </a:r>
            <a:r>
              <a:rPr lang="en-US" sz="2000" dirty="0" err="1" smtClean="0"/>
              <a:t>tb</a:t>
            </a:r>
            <a:r>
              <a:rPr lang="en-US" sz="2000" dirty="0" smtClean="0"/>
              <a:t> </a:t>
            </a:r>
            <a:r>
              <a:rPr lang="en-US" sz="2000" dirty="0" err="1" smtClean="0"/>
              <a:t>không</a:t>
            </a:r>
            <a:r>
              <a:rPr lang="en-US" sz="2000" dirty="0" smtClean="0"/>
              <a:t> </a:t>
            </a:r>
            <a:r>
              <a:rPr lang="en-US" sz="2000" dirty="0" err="1" smtClean="0"/>
              <a:t>sd</a:t>
            </a:r>
            <a:r>
              <a:rPr lang="en-US" sz="2000" dirty="0" smtClean="0"/>
              <a:t> </a:t>
            </a:r>
            <a:r>
              <a:rPr lang="en-US" sz="2000" dirty="0" err="1" smtClean="0"/>
              <a:t>được</a:t>
            </a:r>
            <a:r>
              <a:rPr lang="en-US" sz="2000" dirty="0" smtClean="0"/>
              <a:t> oxy.</a:t>
            </a:r>
          </a:p>
          <a:p>
            <a:pPr marL="342900" indent="-342900">
              <a:lnSpc>
                <a:spcPct val="150000"/>
              </a:lnSpc>
            </a:pPr>
            <a:r>
              <a:rPr lang="en-US" sz="2400" b="1" dirty="0" smtClean="0"/>
              <a:t>III. TRIỆU CHỨNG LÂM SÀNG</a:t>
            </a:r>
          </a:p>
          <a:p>
            <a:pPr marL="457200" indent="-457200">
              <a:lnSpc>
                <a:spcPct val="150000"/>
              </a:lnSpc>
              <a:buAutoNum type="arabicPeriod"/>
            </a:pPr>
            <a:r>
              <a:rPr lang="en-US" sz="2400" b="1" dirty="0" err="1" smtClean="0"/>
              <a:t>Thiếu</a:t>
            </a:r>
            <a:r>
              <a:rPr lang="en-US" sz="2400" b="1" dirty="0" smtClean="0"/>
              <a:t> </a:t>
            </a:r>
            <a:r>
              <a:rPr lang="en-US" sz="2400" b="1" dirty="0" err="1" smtClean="0"/>
              <a:t>máu</a:t>
            </a:r>
            <a:r>
              <a:rPr lang="en-US" sz="2400" b="1" dirty="0" smtClean="0"/>
              <a:t> </a:t>
            </a:r>
            <a:r>
              <a:rPr lang="en-US" sz="2400" b="1" dirty="0" err="1" smtClean="0"/>
              <a:t>não</a:t>
            </a:r>
            <a:endParaRPr lang="en-US" sz="2400" b="1" dirty="0" smtClean="0"/>
          </a:p>
          <a:p>
            <a:pPr marL="457200" indent="-457200">
              <a:lnSpc>
                <a:spcPct val="150000"/>
              </a:lnSpc>
              <a:buFontTx/>
              <a:buChar char="-"/>
            </a:pPr>
            <a:r>
              <a:rPr lang="en-US" sz="2000" dirty="0" err="1" smtClean="0"/>
              <a:t>Cơn</a:t>
            </a:r>
            <a:r>
              <a:rPr lang="en-US" sz="2000" dirty="0" smtClean="0"/>
              <a:t> </a:t>
            </a:r>
            <a:r>
              <a:rPr lang="en-US" sz="2000" dirty="0" err="1" smtClean="0"/>
              <a:t>thiếu</a:t>
            </a:r>
            <a:r>
              <a:rPr lang="en-US" sz="2000" dirty="0" smtClean="0"/>
              <a:t> </a:t>
            </a:r>
            <a:r>
              <a:rPr lang="en-US" sz="2000" dirty="0" err="1" smtClean="0"/>
              <a:t>máu</a:t>
            </a:r>
            <a:r>
              <a:rPr lang="en-US" sz="2000" dirty="0" smtClean="0"/>
              <a:t> </a:t>
            </a:r>
            <a:r>
              <a:rPr lang="en-US" sz="2000" dirty="0" err="1" smtClean="0"/>
              <a:t>não</a:t>
            </a:r>
            <a:r>
              <a:rPr lang="en-US" sz="2000" dirty="0" smtClean="0"/>
              <a:t> </a:t>
            </a:r>
            <a:r>
              <a:rPr lang="en-US" sz="2000" dirty="0" err="1" smtClean="0"/>
              <a:t>cục</a:t>
            </a:r>
            <a:r>
              <a:rPr lang="en-US" sz="2000" dirty="0" smtClean="0"/>
              <a:t> </a:t>
            </a:r>
            <a:r>
              <a:rPr lang="en-US" sz="2000" dirty="0" err="1" smtClean="0"/>
              <a:t>bộ</a:t>
            </a:r>
            <a:r>
              <a:rPr lang="en-US" sz="2000" dirty="0"/>
              <a:t> </a:t>
            </a:r>
            <a:r>
              <a:rPr lang="en-US" sz="2000" dirty="0" err="1" smtClean="0"/>
              <a:t>thoáng</a:t>
            </a:r>
            <a:r>
              <a:rPr lang="en-US" sz="2000" dirty="0" smtClean="0"/>
              <a:t> qua: </a:t>
            </a:r>
            <a:r>
              <a:rPr lang="en-US" sz="2000" dirty="0" err="1" smtClean="0"/>
              <a:t>là</a:t>
            </a:r>
            <a:r>
              <a:rPr lang="en-US" sz="2000" dirty="0" smtClean="0"/>
              <a:t> </a:t>
            </a:r>
            <a:r>
              <a:rPr lang="en-US" sz="2000" dirty="0" err="1" smtClean="0"/>
              <a:t>biểu</a:t>
            </a:r>
            <a:r>
              <a:rPr lang="en-US" sz="2000" dirty="0" smtClean="0"/>
              <a:t> </a:t>
            </a:r>
            <a:r>
              <a:rPr lang="en-US" sz="2000" dirty="0" err="1" smtClean="0"/>
              <a:t>hiện</a:t>
            </a:r>
            <a:r>
              <a:rPr lang="en-US" sz="2000" dirty="0" smtClean="0"/>
              <a:t> </a:t>
            </a:r>
            <a:r>
              <a:rPr lang="en-US" sz="2000" dirty="0" err="1" smtClean="0"/>
              <a:t>của</a:t>
            </a:r>
            <a:r>
              <a:rPr lang="en-US" sz="2000" dirty="0" smtClean="0"/>
              <a:t> </a:t>
            </a:r>
            <a:r>
              <a:rPr lang="en-US" sz="2000" dirty="0" err="1" smtClean="0"/>
              <a:t>thiếu</a:t>
            </a:r>
            <a:r>
              <a:rPr lang="en-US" sz="2000" dirty="0" smtClean="0"/>
              <a:t> </a:t>
            </a:r>
            <a:r>
              <a:rPr lang="en-US" sz="2000" dirty="0" err="1" smtClean="0"/>
              <a:t>máu</a:t>
            </a:r>
            <a:r>
              <a:rPr lang="en-US" sz="2000" dirty="0" smtClean="0"/>
              <a:t> </a:t>
            </a:r>
            <a:r>
              <a:rPr lang="en-US" sz="2000" dirty="0" err="1" smtClean="0"/>
              <a:t>cục</a:t>
            </a:r>
            <a:r>
              <a:rPr lang="en-US" sz="2000" dirty="0" smtClean="0"/>
              <a:t> </a:t>
            </a:r>
            <a:r>
              <a:rPr lang="en-US" sz="2000" dirty="0" err="1" smtClean="0"/>
              <a:t>bộ</a:t>
            </a:r>
            <a:r>
              <a:rPr lang="en-US" sz="2000" dirty="0" smtClean="0"/>
              <a:t> </a:t>
            </a:r>
            <a:r>
              <a:rPr lang="en-US" sz="2000" dirty="0" err="1" smtClean="0"/>
              <a:t>não</a:t>
            </a:r>
            <a:r>
              <a:rPr lang="en-US" sz="2000" dirty="0" smtClean="0"/>
              <a:t> </a:t>
            </a:r>
            <a:r>
              <a:rPr lang="en-US" sz="2000" dirty="0" err="1" smtClean="0"/>
              <a:t>chỉ</a:t>
            </a:r>
            <a:r>
              <a:rPr lang="en-US" sz="2000" dirty="0" smtClean="0"/>
              <a:t> </a:t>
            </a:r>
            <a:r>
              <a:rPr lang="en-US" sz="2000" dirty="0" err="1" smtClean="0"/>
              <a:t>kéo</a:t>
            </a:r>
            <a:r>
              <a:rPr lang="en-US" sz="2000" dirty="0" smtClean="0"/>
              <a:t> </a:t>
            </a:r>
            <a:r>
              <a:rPr lang="en-US" sz="2000" dirty="0" err="1" smtClean="0"/>
              <a:t>dài</a:t>
            </a:r>
            <a:r>
              <a:rPr lang="en-US" sz="2000" dirty="0" smtClean="0"/>
              <a:t> </a:t>
            </a:r>
            <a:r>
              <a:rPr lang="en-US" sz="2000" dirty="0" err="1" smtClean="0"/>
              <a:t>từ</a:t>
            </a:r>
            <a:r>
              <a:rPr lang="en-US" sz="2000" dirty="0" smtClean="0"/>
              <a:t> </a:t>
            </a:r>
            <a:r>
              <a:rPr lang="en-US" sz="2000" dirty="0" err="1" smtClean="0"/>
              <a:t>vài</a:t>
            </a:r>
            <a:r>
              <a:rPr lang="en-US" sz="2000" dirty="0" smtClean="0"/>
              <a:t> </a:t>
            </a:r>
            <a:r>
              <a:rPr lang="en-US" sz="2000" dirty="0" err="1" smtClean="0"/>
              <a:t>phút</a:t>
            </a:r>
            <a:r>
              <a:rPr lang="en-US" sz="2000" dirty="0" smtClean="0"/>
              <a:t> </a:t>
            </a:r>
            <a:r>
              <a:rPr lang="en-US" sz="2000" dirty="0" err="1" smtClean="0"/>
              <a:t>đến</a:t>
            </a:r>
            <a:r>
              <a:rPr lang="en-US" sz="2000" dirty="0" smtClean="0"/>
              <a:t> </a:t>
            </a:r>
            <a:r>
              <a:rPr lang="en-US" sz="2000" dirty="0" err="1" smtClean="0"/>
              <a:t>vài</a:t>
            </a:r>
            <a:r>
              <a:rPr lang="en-US" sz="2000" dirty="0" smtClean="0"/>
              <a:t> </a:t>
            </a:r>
            <a:r>
              <a:rPr lang="en-US" sz="2000" dirty="0" err="1" smtClean="0"/>
              <a:t>giờ</a:t>
            </a:r>
            <a:r>
              <a:rPr lang="en-US" sz="2000" dirty="0" smtClean="0"/>
              <a:t>. </a:t>
            </a:r>
            <a:r>
              <a:rPr lang="en-US" sz="2000" dirty="0" err="1" smtClean="0"/>
              <a:t>Các</a:t>
            </a:r>
            <a:r>
              <a:rPr lang="en-US" sz="2000" dirty="0" smtClean="0"/>
              <a:t> </a:t>
            </a:r>
            <a:r>
              <a:rPr lang="en-US" sz="2000" dirty="0" err="1" smtClean="0"/>
              <a:t>triệu</a:t>
            </a:r>
            <a:r>
              <a:rPr lang="en-US" sz="2000" dirty="0" smtClean="0"/>
              <a:t> </a:t>
            </a:r>
            <a:r>
              <a:rPr lang="en-US" sz="2000" dirty="0" err="1" smtClean="0"/>
              <a:t>chứng</a:t>
            </a:r>
            <a:r>
              <a:rPr lang="en-US" sz="2000" dirty="0" smtClean="0"/>
              <a:t> </a:t>
            </a:r>
            <a:r>
              <a:rPr lang="en-US" sz="2000" dirty="0" err="1" smtClean="0"/>
              <a:t>xuất</a:t>
            </a:r>
            <a:r>
              <a:rPr lang="en-US" sz="2000" dirty="0" smtClean="0"/>
              <a:t> </a:t>
            </a:r>
            <a:r>
              <a:rPr lang="en-US" sz="2000" dirty="0" err="1" smtClean="0"/>
              <a:t>hiện</a:t>
            </a:r>
            <a:r>
              <a:rPr lang="en-US" sz="2000" dirty="0" smtClean="0"/>
              <a:t> </a:t>
            </a:r>
            <a:r>
              <a:rPr lang="en-US" sz="2000" dirty="0" err="1" smtClean="0"/>
              <a:t>và</a:t>
            </a:r>
            <a:r>
              <a:rPr lang="en-US" sz="2000" dirty="0" smtClean="0"/>
              <a:t> </a:t>
            </a:r>
            <a:r>
              <a:rPr lang="en-US" sz="2000" dirty="0" err="1" smtClean="0"/>
              <a:t>khỏi</a:t>
            </a:r>
            <a:r>
              <a:rPr lang="en-US" sz="2000" dirty="0" smtClean="0"/>
              <a:t> </a:t>
            </a:r>
            <a:r>
              <a:rPr lang="en-US" sz="2000" dirty="0" err="1" smtClean="0"/>
              <a:t>trong</a:t>
            </a:r>
            <a:r>
              <a:rPr lang="en-US" sz="2000" dirty="0" smtClean="0"/>
              <a:t> 24h.</a:t>
            </a:r>
          </a:p>
          <a:p>
            <a:pPr marL="457200" indent="-457200">
              <a:lnSpc>
                <a:spcPct val="150000"/>
              </a:lnSpc>
              <a:buFontTx/>
              <a:buChar char="-"/>
            </a:pPr>
            <a:r>
              <a:rPr lang="en-US" sz="2000" dirty="0" err="1" smtClean="0"/>
              <a:t>Nhồi</a:t>
            </a:r>
            <a:r>
              <a:rPr lang="en-US" sz="2000" dirty="0" smtClean="0"/>
              <a:t> </a:t>
            </a:r>
            <a:r>
              <a:rPr lang="en-US" sz="2000" dirty="0" err="1" smtClean="0"/>
              <a:t>máu</a:t>
            </a:r>
            <a:r>
              <a:rPr lang="en-US" sz="2000" dirty="0" smtClean="0"/>
              <a:t> </a:t>
            </a:r>
            <a:r>
              <a:rPr lang="en-US" sz="2000" dirty="0" err="1" smtClean="0"/>
              <a:t>não</a:t>
            </a:r>
            <a:endParaRPr lang="en-US" sz="2000" dirty="0" smtClean="0"/>
          </a:p>
          <a:p>
            <a:pPr marL="457200" indent="-457200">
              <a:lnSpc>
                <a:spcPct val="150000"/>
              </a:lnSpc>
            </a:pPr>
            <a:r>
              <a:rPr lang="en-US" sz="2000" dirty="0" smtClean="0"/>
              <a:t>+ </a:t>
            </a:r>
            <a:r>
              <a:rPr lang="en-US" sz="2000" dirty="0" err="1" smtClean="0"/>
              <a:t>tiền</a:t>
            </a:r>
            <a:r>
              <a:rPr lang="en-US" sz="2000" dirty="0" smtClean="0"/>
              <a:t> </a:t>
            </a:r>
            <a:r>
              <a:rPr lang="en-US" sz="2000" dirty="0" err="1" smtClean="0"/>
              <a:t>triệu</a:t>
            </a:r>
            <a:r>
              <a:rPr lang="en-US" sz="2000" dirty="0" smtClean="0"/>
              <a:t>: </a:t>
            </a:r>
            <a:r>
              <a:rPr lang="en-US" sz="2000" dirty="0" err="1" smtClean="0"/>
              <a:t>đau</a:t>
            </a:r>
            <a:r>
              <a:rPr lang="en-US" sz="2000" dirty="0" smtClean="0"/>
              <a:t> </a:t>
            </a:r>
            <a:r>
              <a:rPr lang="en-US" sz="2000" dirty="0" err="1" smtClean="0"/>
              <a:t>đầu</a:t>
            </a:r>
            <a:r>
              <a:rPr lang="en-US" sz="2000" dirty="0" smtClean="0"/>
              <a:t> </a:t>
            </a:r>
            <a:r>
              <a:rPr lang="en-US" sz="2000" dirty="0" err="1" smtClean="0"/>
              <a:t>không</a:t>
            </a:r>
            <a:r>
              <a:rPr lang="en-US" sz="2000" dirty="0" smtClean="0"/>
              <a:t> </a:t>
            </a:r>
            <a:r>
              <a:rPr lang="en-US" sz="2000" dirty="0" err="1" smtClean="0"/>
              <a:t>rõ</a:t>
            </a:r>
            <a:r>
              <a:rPr lang="en-US" sz="2000" dirty="0"/>
              <a:t> </a:t>
            </a:r>
            <a:r>
              <a:rPr lang="en-US" sz="2000" dirty="0" err="1" smtClean="0"/>
              <a:t>nguyên</a:t>
            </a:r>
            <a:r>
              <a:rPr lang="en-US" sz="2000" dirty="0" smtClean="0"/>
              <a:t> </a:t>
            </a:r>
            <a:r>
              <a:rPr lang="en-US" sz="2000" dirty="0" err="1" smtClean="0"/>
              <a:t>nhân</a:t>
            </a:r>
            <a:r>
              <a:rPr lang="en-US" sz="2000" dirty="0" smtClean="0"/>
              <a:t>, </a:t>
            </a:r>
            <a:r>
              <a:rPr lang="en-US" sz="2000" dirty="0" err="1" smtClean="0"/>
              <a:t>rối</a:t>
            </a:r>
            <a:r>
              <a:rPr lang="en-US" sz="2000" dirty="0" smtClean="0"/>
              <a:t> </a:t>
            </a:r>
            <a:r>
              <a:rPr lang="en-US" sz="2000" dirty="0" err="1" smtClean="0"/>
              <a:t>loạn</a:t>
            </a:r>
            <a:r>
              <a:rPr lang="en-US" sz="2000" dirty="0" smtClean="0"/>
              <a:t> </a:t>
            </a:r>
            <a:r>
              <a:rPr lang="en-US" sz="2000" dirty="0" err="1" smtClean="0"/>
              <a:t>ngôn</a:t>
            </a:r>
            <a:r>
              <a:rPr lang="en-US" sz="2000" dirty="0" smtClean="0"/>
              <a:t> </a:t>
            </a:r>
            <a:r>
              <a:rPr lang="en-US" sz="2000" dirty="0" err="1" smtClean="0"/>
              <a:t>ngữ</a:t>
            </a:r>
            <a:r>
              <a:rPr lang="en-US" sz="2000" dirty="0" smtClean="0"/>
              <a:t> </a:t>
            </a:r>
            <a:r>
              <a:rPr lang="en-US" sz="2000" dirty="0" err="1" smtClean="0"/>
              <a:t>hoặc</a:t>
            </a:r>
            <a:r>
              <a:rPr lang="en-US" sz="2000" dirty="0" smtClean="0"/>
              <a:t> </a:t>
            </a:r>
            <a:r>
              <a:rPr lang="en-US" sz="2000" dirty="0" err="1" smtClean="0"/>
              <a:t>rối</a:t>
            </a:r>
            <a:r>
              <a:rPr lang="en-US" sz="2000" dirty="0" smtClean="0"/>
              <a:t> </a:t>
            </a:r>
            <a:r>
              <a:rPr lang="en-US" sz="2000" dirty="0" err="1" smtClean="0"/>
              <a:t>loạn</a:t>
            </a:r>
            <a:r>
              <a:rPr lang="en-US" sz="2000" dirty="0" smtClean="0"/>
              <a:t> </a:t>
            </a:r>
            <a:r>
              <a:rPr lang="en-US" sz="2000" dirty="0" err="1" smtClean="0"/>
              <a:t>cảm</a:t>
            </a:r>
            <a:r>
              <a:rPr lang="en-US" sz="2000" dirty="0" smtClean="0"/>
              <a:t> </a:t>
            </a:r>
            <a:r>
              <a:rPr lang="en-US" sz="2000" dirty="0" err="1" smtClean="0"/>
              <a:t>giác</a:t>
            </a:r>
            <a:r>
              <a:rPr lang="en-US" sz="2000" dirty="0" smtClean="0"/>
              <a:t>…</a:t>
            </a:r>
          </a:p>
          <a:p>
            <a:pPr marL="457200" indent="-457200">
              <a:lnSpc>
                <a:spcPct val="150000"/>
              </a:lnSpc>
            </a:pPr>
            <a:r>
              <a:rPr lang="en-US" sz="2000" dirty="0" smtClean="0"/>
              <a:t>+ </a:t>
            </a:r>
            <a:r>
              <a:rPr lang="en-US" sz="2000" dirty="0" err="1" smtClean="0"/>
              <a:t>khởi</a:t>
            </a:r>
            <a:r>
              <a:rPr lang="en-US" sz="2000" dirty="0" smtClean="0"/>
              <a:t> </a:t>
            </a:r>
            <a:r>
              <a:rPr lang="en-US" sz="2000" dirty="0" err="1" smtClean="0"/>
              <a:t>phát</a:t>
            </a:r>
            <a:r>
              <a:rPr lang="en-US" sz="2000" dirty="0" smtClean="0"/>
              <a:t>: </a:t>
            </a:r>
            <a:r>
              <a:rPr lang="en-US" sz="2000" dirty="0" err="1" smtClean="0"/>
              <a:t>khá</a:t>
            </a:r>
            <a:r>
              <a:rPr lang="en-US" sz="2000" dirty="0" smtClean="0"/>
              <a:t> </a:t>
            </a:r>
            <a:r>
              <a:rPr lang="en-US" sz="2000" dirty="0" err="1" smtClean="0"/>
              <a:t>đột</a:t>
            </a:r>
            <a:r>
              <a:rPr lang="en-US" sz="2000" dirty="0" smtClean="0"/>
              <a:t> </a:t>
            </a:r>
            <a:r>
              <a:rPr lang="en-US" sz="2000" dirty="0" err="1" smtClean="0"/>
              <a:t>ngột</a:t>
            </a:r>
            <a:r>
              <a:rPr lang="en-US" sz="2000" dirty="0" smtClean="0"/>
              <a:t> </a:t>
            </a:r>
            <a:r>
              <a:rPr lang="en-US" sz="2000" dirty="0" err="1" smtClean="0"/>
              <a:t>trong</a:t>
            </a:r>
            <a:r>
              <a:rPr lang="en-US" sz="2000" dirty="0" smtClean="0"/>
              <a:t> </a:t>
            </a:r>
            <a:r>
              <a:rPr lang="en-US" sz="2000" dirty="0" err="1" smtClean="0"/>
              <a:t>tắc</a:t>
            </a:r>
            <a:r>
              <a:rPr lang="en-US" sz="2000" dirty="0" smtClean="0"/>
              <a:t> </a:t>
            </a:r>
            <a:r>
              <a:rPr lang="en-US" sz="2000" dirty="0" err="1" smtClean="0"/>
              <a:t>mạch</a:t>
            </a:r>
            <a:r>
              <a:rPr lang="en-US" sz="2000" dirty="0" smtClean="0"/>
              <a:t> </a:t>
            </a:r>
            <a:r>
              <a:rPr lang="en-US" sz="2000" dirty="0" err="1" smtClean="0"/>
              <a:t>não</a:t>
            </a:r>
            <a:r>
              <a:rPr lang="en-US" sz="2000" dirty="0" smtClean="0"/>
              <a:t> </a:t>
            </a:r>
            <a:r>
              <a:rPr lang="en-US" sz="2000" dirty="0" err="1" smtClean="0"/>
              <a:t>và</a:t>
            </a:r>
            <a:r>
              <a:rPr lang="en-US" sz="2000" dirty="0" smtClean="0"/>
              <a:t> </a:t>
            </a:r>
            <a:r>
              <a:rPr lang="en-US" sz="2000" dirty="0" err="1" smtClean="0"/>
              <a:t>xuất</a:t>
            </a:r>
            <a:r>
              <a:rPr lang="en-US" sz="2000" dirty="0" smtClean="0"/>
              <a:t> </a:t>
            </a:r>
            <a:r>
              <a:rPr lang="en-US" sz="2000" dirty="0" err="1" smtClean="0"/>
              <a:t>hiện</a:t>
            </a:r>
            <a:r>
              <a:rPr lang="en-US" sz="2000" dirty="0" smtClean="0"/>
              <a:t> </a:t>
            </a:r>
            <a:r>
              <a:rPr lang="en-US" sz="2000" dirty="0" err="1" smtClean="0"/>
              <a:t>chậm</a:t>
            </a:r>
            <a:r>
              <a:rPr lang="en-US" sz="2000" dirty="0" smtClean="0"/>
              <a:t> </a:t>
            </a:r>
            <a:r>
              <a:rPr lang="en-US" sz="2000" dirty="0" err="1" smtClean="0"/>
              <a:t>hơn</a:t>
            </a:r>
            <a:r>
              <a:rPr lang="en-US" sz="2000" dirty="0" smtClean="0"/>
              <a:t> </a:t>
            </a:r>
            <a:r>
              <a:rPr lang="en-US" sz="2000" dirty="0" err="1" smtClean="0"/>
              <a:t>trong</a:t>
            </a:r>
            <a:r>
              <a:rPr lang="en-US" sz="2000" dirty="0" smtClean="0"/>
              <a:t> </a:t>
            </a:r>
            <a:r>
              <a:rPr lang="en-US" sz="2000" dirty="0" err="1" smtClean="0"/>
              <a:t>nhồi</a:t>
            </a:r>
            <a:r>
              <a:rPr lang="en-US" sz="2000" dirty="0" smtClean="0"/>
              <a:t> </a:t>
            </a:r>
            <a:r>
              <a:rPr lang="en-US" sz="2000" dirty="0" err="1" smtClean="0"/>
              <a:t>máu</a:t>
            </a:r>
            <a:r>
              <a:rPr lang="en-US" sz="2000" dirty="0" smtClean="0"/>
              <a:t> </a:t>
            </a:r>
            <a:r>
              <a:rPr lang="en-US" sz="2000" dirty="0" err="1" smtClean="0"/>
              <a:t>não</a:t>
            </a:r>
            <a:r>
              <a:rPr lang="en-US" sz="2000" dirty="0" smtClean="0"/>
              <a:t> do </a:t>
            </a:r>
            <a:r>
              <a:rPr lang="en-US" sz="2000" dirty="0" err="1" smtClean="0"/>
              <a:t>xơ</a:t>
            </a:r>
            <a:r>
              <a:rPr lang="en-US" sz="2000" dirty="0" smtClean="0"/>
              <a:t> </a:t>
            </a:r>
            <a:r>
              <a:rPr lang="en-US" sz="2000" dirty="0" err="1" smtClean="0"/>
              <a:t>vữa</a:t>
            </a:r>
            <a:r>
              <a:rPr lang="en-US" sz="2000" dirty="0" smtClean="0"/>
              <a:t> ĐM. </a:t>
            </a:r>
            <a:r>
              <a:rPr lang="en-US" sz="2000" dirty="0" err="1" smtClean="0"/>
              <a:t>Bệnh</a:t>
            </a:r>
            <a:r>
              <a:rPr lang="en-US" sz="2000" dirty="0" smtClean="0"/>
              <a:t> </a:t>
            </a:r>
            <a:r>
              <a:rPr lang="en-US" sz="2000" dirty="0" err="1" smtClean="0"/>
              <a:t>thường</a:t>
            </a:r>
            <a:r>
              <a:rPr lang="en-US" sz="2000" dirty="0" smtClean="0"/>
              <a:t> </a:t>
            </a:r>
            <a:r>
              <a:rPr lang="en-US" sz="2000" dirty="0" err="1" smtClean="0"/>
              <a:t>xuất</a:t>
            </a:r>
            <a:r>
              <a:rPr lang="en-US" sz="2000" dirty="0" smtClean="0"/>
              <a:t> </a:t>
            </a:r>
            <a:r>
              <a:rPr lang="en-US" sz="2000" dirty="0" err="1" smtClean="0"/>
              <a:t>hiện</a:t>
            </a:r>
            <a:r>
              <a:rPr lang="en-US" sz="2000" dirty="0" smtClean="0"/>
              <a:t> </a:t>
            </a:r>
            <a:r>
              <a:rPr lang="en-US" sz="2000" dirty="0" err="1" smtClean="0"/>
              <a:t>vào</a:t>
            </a:r>
            <a:r>
              <a:rPr lang="en-US" sz="2000" dirty="0" smtClean="0"/>
              <a:t> ban </a:t>
            </a:r>
            <a:r>
              <a:rPr lang="en-US" sz="2000" dirty="0" err="1" smtClean="0"/>
              <a:t>đêm</a:t>
            </a:r>
            <a:r>
              <a:rPr lang="en-US" sz="2000" dirty="0" smtClean="0"/>
              <a:t> </a:t>
            </a:r>
            <a:r>
              <a:rPr lang="en-US" sz="2000" dirty="0" err="1" smtClean="0"/>
              <a:t>hoặc</a:t>
            </a:r>
            <a:r>
              <a:rPr lang="en-US" sz="2000" dirty="0" smtClean="0"/>
              <a:t> </a:t>
            </a:r>
            <a:r>
              <a:rPr lang="en-US" sz="2000" dirty="0" err="1" smtClean="0"/>
              <a:t>sáng</a:t>
            </a:r>
            <a:r>
              <a:rPr lang="en-US" sz="2000" dirty="0" smtClean="0"/>
              <a:t> </a:t>
            </a:r>
            <a:r>
              <a:rPr lang="en-US" sz="2000" dirty="0" err="1" smtClean="0"/>
              <a:t>sớm</a:t>
            </a:r>
            <a:r>
              <a:rPr lang="en-US" sz="2000" dirty="0" smtClean="0"/>
              <a:t> </a:t>
            </a:r>
            <a:r>
              <a:rPr lang="en-US" sz="2000" dirty="0" err="1" smtClean="0"/>
              <a:t>với</a:t>
            </a:r>
            <a:r>
              <a:rPr lang="en-US" sz="2000" dirty="0" smtClean="0"/>
              <a:t> </a:t>
            </a:r>
            <a:r>
              <a:rPr lang="en-US" sz="2000" dirty="0" err="1" smtClean="0"/>
              <a:t>các</a:t>
            </a:r>
            <a:r>
              <a:rPr lang="en-US" sz="2000"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noFill/>
        </p:spPr>
        <p:txBody>
          <a:bodyPr wrap="square" rtlCol="0">
            <a:spAutoFit/>
          </a:bodyPr>
          <a:lstStyle/>
          <a:p>
            <a:pPr>
              <a:lnSpc>
                <a:spcPct val="150000"/>
              </a:lnSpc>
            </a:pPr>
            <a:r>
              <a:rPr lang="en-US" sz="2000" dirty="0" err="1"/>
              <a:t>t</a:t>
            </a:r>
            <a:r>
              <a:rPr lang="en-US" sz="2000" dirty="0" err="1" smtClean="0"/>
              <a:t>riệu</a:t>
            </a:r>
            <a:r>
              <a:rPr lang="en-US" sz="2000" dirty="0" smtClean="0"/>
              <a:t> </a:t>
            </a:r>
            <a:r>
              <a:rPr lang="en-US" sz="2000" dirty="0" err="1" smtClean="0"/>
              <a:t>chứng</a:t>
            </a:r>
            <a:r>
              <a:rPr lang="en-US" sz="2000" dirty="0" smtClean="0"/>
              <a:t> </a:t>
            </a:r>
            <a:r>
              <a:rPr lang="en-US" sz="2000" dirty="0" err="1" smtClean="0"/>
              <a:t>như</a:t>
            </a:r>
            <a:r>
              <a:rPr lang="en-US" sz="2000" dirty="0" smtClean="0"/>
              <a:t> </a:t>
            </a:r>
            <a:r>
              <a:rPr lang="en-US" sz="2000" dirty="0" err="1" smtClean="0"/>
              <a:t>chóng</a:t>
            </a:r>
            <a:r>
              <a:rPr lang="en-US" sz="2000" dirty="0" smtClean="0"/>
              <a:t> </a:t>
            </a:r>
            <a:r>
              <a:rPr lang="en-US" sz="2000" dirty="0" err="1" smtClean="0"/>
              <a:t>mặt</a:t>
            </a:r>
            <a:r>
              <a:rPr lang="en-US" sz="2000" dirty="0" smtClean="0"/>
              <a:t>, </a:t>
            </a:r>
            <a:r>
              <a:rPr lang="en-US" sz="2000" dirty="0" err="1" smtClean="0"/>
              <a:t>choáng</a:t>
            </a:r>
            <a:r>
              <a:rPr lang="en-US" sz="2000" dirty="0" smtClean="0"/>
              <a:t> </a:t>
            </a:r>
            <a:r>
              <a:rPr lang="en-US" sz="2000" dirty="0" err="1" smtClean="0"/>
              <a:t>váng</a:t>
            </a:r>
            <a:r>
              <a:rPr lang="en-US" sz="2000" dirty="0" smtClean="0"/>
              <a:t>, </a:t>
            </a:r>
            <a:r>
              <a:rPr lang="en-US" sz="2000" dirty="0" err="1" smtClean="0"/>
              <a:t>tê</a:t>
            </a:r>
            <a:r>
              <a:rPr lang="en-US" sz="2000" dirty="0" smtClean="0"/>
              <a:t> </a:t>
            </a:r>
            <a:r>
              <a:rPr lang="en-US" sz="2000" dirty="0" err="1" smtClean="0"/>
              <a:t>bì</a:t>
            </a:r>
            <a:r>
              <a:rPr lang="en-US" sz="2000" dirty="0" smtClean="0"/>
              <a:t> </a:t>
            </a:r>
            <a:r>
              <a:rPr lang="en-US" sz="2000" dirty="0" err="1" smtClean="0"/>
              <a:t>chân</a:t>
            </a:r>
            <a:r>
              <a:rPr lang="en-US" sz="2000" dirty="0" smtClean="0"/>
              <a:t> </a:t>
            </a:r>
            <a:r>
              <a:rPr lang="en-US" sz="2000" dirty="0" err="1" smtClean="0"/>
              <a:t>tay</a:t>
            </a:r>
            <a:r>
              <a:rPr lang="en-US" sz="2000" dirty="0" smtClean="0"/>
              <a:t>, </a:t>
            </a:r>
            <a:r>
              <a:rPr lang="en-US" sz="2000" dirty="0" err="1" smtClean="0"/>
              <a:t>thiếu</a:t>
            </a:r>
            <a:r>
              <a:rPr lang="en-US" sz="2000" dirty="0" smtClean="0"/>
              <a:t> </a:t>
            </a:r>
            <a:r>
              <a:rPr lang="en-US" sz="2000" dirty="0" err="1" smtClean="0"/>
              <a:t>sót</a:t>
            </a:r>
            <a:r>
              <a:rPr lang="en-US" sz="2000" dirty="0" smtClean="0"/>
              <a:t> </a:t>
            </a:r>
            <a:r>
              <a:rPr lang="en-US" sz="2000" dirty="0" err="1" smtClean="0"/>
              <a:t>vận</a:t>
            </a:r>
            <a:r>
              <a:rPr lang="en-US" sz="2000" dirty="0" smtClean="0"/>
              <a:t> </a:t>
            </a:r>
            <a:r>
              <a:rPr lang="en-US" sz="2000" dirty="0" err="1" smtClean="0"/>
              <a:t>động</a:t>
            </a:r>
            <a:r>
              <a:rPr lang="en-US" sz="2000" dirty="0" smtClean="0"/>
              <a:t> </a:t>
            </a:r>
            <a:r>
              <a:rPr lang="en-US" sz="2000" dirty="0" err="1" smtClean="0"/>
              <a:t>tăng</a:t>
            </a:r>
            <a:r>
              <a:rPr lang="en-US" sz="2000" dirty="0" smtClean="0"/>
              <a:t> </a:t>
            </a:r>
            <a:r>
              <a:rPr lang="en-US" sz="2000" dirty="0" err="1" smtClean="0"/>
              <a:t>dần</a:t>
            </a:r>
            <a:r>
              <a:rPr lang="en-US" sz="2000" dirty="0" smtClean="0"/>
              <a:t> </a:t>
            </a:r>
            <a:r>
              <a:rPr lang="en-US" sz="2000" dirty="0" err="1" smtClean="0"/>
              <a:t>hoặc</a:t>
            </a:r>
            <a:r>
              <a:rPr lang="en-US" sz="2000" dirty="0" smtClean="0"/>
              <a:t> </a:t>
            </a:r>
            <a:r>
              <a:rPr lang="en-US" sz="2000" dirty="0" err="1" smtClean="0"/>
              <a:t>từng</a:t>
            </a:r>
            <a:r>
              <a:rPr lang="en-US" sz="2000" dirty="0" smtClean="0"/>
              <a:t> </a:t>
            </a:r>
            <a:r>
              <a:rPr lang="en-US" sz="2000" dirty="0" err="1" smtClean="0"/>
              <a:t>nấc</a:t>
            </a:r>
            <a:r>
              <a:rPr lang="en-US" sz="2000" dirty="0" smtClean="0"/>
              <a:t>, </a:t>
            </a:r>
            <a:r>
              <a:rPr lang="en-US" sz="2000" dirty="0" err="1" smtClean="0"/>
              <a:t>bệnh</a:t>
            </a:r>
            <a:r>
              <a:rPr lang="en-US" sz="2000" dirty="0" smtClean="0"/>
              <a:t> </a:t>
            </a:r>
            <a:r>
              <a:rPr lang="en-US" sz="2000" dirty="0" err="1" smtClean="0"/>
              <a:t>nhân</a:t>
            </a:r>
            <a:r>
              <a:rPr lang="en-US" sz="2000" dirty="0" smtClean="0"/>
              <a:t> </a:t>
            </a:r>
            <a:r>
              <a:rPr lang="en-US" sz="2000" dirty="0" err="1" smtClean="0"/>
              <a:t>có</a:t>
            </a:r>
            <a:r>
              <a:rPr lang="en-US" sz="2000" dirty="0" smtClean="0"/>
              <a:t> </a:t>
            </a:r>
            <a:r>
              <a:rPr lang="en-US" sz="2000" dirty="0" err="1" smtClean="0"/>
              <a:t>thể</a:t>
            </a:r>
            <a:r>
              <a:rPr lang="en-US" sz="2000" dirty="0" smtClean="0"/>
              <a:t> </a:t>
            </a:r>
            <a:r>
              <a:rPr lang="en-US" sz="2000" dirty="0" err="1" smtClean="0"/>
              <a:t>mất</a:t>
            </a:r>
            <a:r>
              <a:rPr lang="en-US" sz="2000" dirty="0" smtClean="0"/>
              <a:t> tri </a:t>
            </a:r>
            <a:r>
              <a:rPr lang="en-US" sz="2000" dirty="0" err="1" smtClean="0"/>
              <a:t>giác</a:t>
            </a:r>
            <a:r>
              <a:rPr lang="en-US" sz="2000" dirty="0" smtClean="0"/>
              <a:t> </a:t>
            </a:r>
            <a:r>
              <a:rPr lang="en-US" sz="2000" dirty="0" err="1" smtClean="0"/>
              <a:t>thoáng</a:t>
            </a:r>
            <a:r>
              <a:rPr lang="en-US" sz="2000" dirty="0" smtClean="0"/>
              <a:t> qua hay </a:t>
            </a:r>
            <a:r>
              <a:rPr lang="en-US" sz="2000" dirty="0" err="1" smtClean="0"/>
              <a:t>hôn</a:t>
            </a:r>
            <a:r>
              <a:rPr lang="en-US" sz="2000" dirty="0" smtClean="0"/>
              <a:t> </a:t>
            </a:r>
            <a:r>
              <a:rPr lang="en-US" sz="2000" dirty="0" err="1" smtClean="0"/>
              <a:t>mê</a:t>
            </a:r>
            <a:r>
              <a:rPr lang="en-US" sz="2000" dirty="0" smtClean="0"/>
              <a:t> ở </a:t>
            </a:r>
            <a:r>
              <a:rPr lang="en-US" sz="2000" dirty="0" err="1" smtClean="0"/>
              <a:t>mức</a:t>
            </a:r>
            <a:r>
              <a:rPr lang="en-US" sz="2000" dirty="0" smtClean="0"/>
              <a:t> </a:t>
            </a:r>
            <a:r>
              <a:rPr lang="en-US" sz="2000" dirty="0" err="1" smtClean="0"/>
              <a:t>độ</a:t>
            </a:r>
            <a:r>
              <a:rPr lang="en-US" sz="2000" dirty="0" smtClean="0"/>
              <a:t> </a:t>
            </a:r>
            <a:r>
              <a:rPr lang="en-US" sz="2000" dirty="0" err="1" smtClean="0"/>
              <a:t>nhẹ</a:t>
            </a:r>
            <a:r>
              <a:rPr lang="en-US" sz="2000" dirty="0" smtClean="0"/>
              <a:t> </a:t>
            </a:r>
            <a:r>
              <a:rPr lang="en-US" sz="2000" dirty="0" err="1" smtClean="0"/>
              <a:t>và</a:t>
            </a:r>
            <a:r>
              <a:rPr lang="en-US" sz="2000" dirty="0" smtClean="0"/>
              <a:t> </a:t>
            </a:r>
            <a:r>
              <a:rPr lang="en-US" sz="2000" dirty="0" err="1" smtClean="0"/>
              <a:t>vừa</a:t>
            </a:r>
            <a:r>
              <a:rPr lang="en-US" sz="2000" dirty="0" smtClean="0"/>
              <a:t>.</a:t>
            </a:r>
          </a:p>
          <a:p>
            <a:pPr>
              <a:lnSpc>
                <a:spcPct val="150000"/>
              </a:lnSpc>
            </a:pPr>
            <a:r>
              <a:rPr lang="en-US" sz="2000" dirty="0" smtClean="0"/>
              <a:t>+ </a:t>
            </a:r>
            <a:r>
              <a:rPr lang="en-US" sz="2000" dirty="0" err="1" smtClean="0"/>
              <a:t>Toàn</a:t>
            </a:r>
            <a:r>
              <a:rPr lang="en-US" sz="2000" dirty="0" smtClean="0"/>
              <a:t> </a:t>
            </a:r>
            <a:r>
              <a:rPr lang="en-US" sz="2000" dirty="0" err="1" smtClean="0"/>
              <a:t>phát</a:t>
            </a:r>
            <a:r>
              <a:rPr lang="en-US" sz="2000" dirty="0" smtClean="0"/>
              <a:t>: </a:t>
            </a:r>
            <a:r>
              <a:rPr lang="en-US" sz="2000" dirty="0" err="1" smtClean="0"/>
              <a:t>liệt</a:t>
            </a:r>
            <a:r>
              <a:rPr lang="en-US" sz="2000" dirty="0" smtClean="0"/>
              <a:t> </a:t>
            </a:r>
            <a:r>
              <a:rPr lang="en-US" sz="2000" dirty="0" err="1" smtClean="0"/>
              <a:t>nửa</a:t>
            </a:r>
            <a:r>
              <a:rPr lang="en-US" sz="2000" dirty="0" smtClean="0"/>
              <a:t> </a:t>
            </a:r>
            <a:r>
              <a:rPr lang="en-US" sz="2000" dirty="0" err="1" smtClean="0"/>
              <a:t>người</a:t>
            </a:r>
            <a:r>
              <a:rPr lang="en-US" sz="2000" dirty="0" smtClean="0"/>
              <a:t> ( </a:t>
            </a:r>
            <a:r>
              <a:rPr lang="en-US" sz="2000" dirty="0" err="1" smtClean="0"/>
              <a:t>vụng</a:t>
            </a:r>
            <a:r>
              <a:rPr lang="en-US" sz="2000" dirty="0" smtClean="0"/>
              <a:t> </a:t>
            </a:r>
            <a:r>
              <a:rPr lang="en-US" sz="2000" dirty="0" err="1" smtClean="0"/>
              <a:t>bánvề</a:t>
            </a:r>
            <a:r>
              <a:rPr lang="en-US" sz="2000" dirty="0" smtClean="0"/>
              <a:t>, </a:t>
            </a:r>
            <a:r>
              <a:rPr lang="en-US" sz="2000" dirty="0" err="1" smtClean="0"/>
              <a:t>yếu</a:t>
            </a:r>
            <a:r>
              <a:rPr lang="en-US" sz="2000" dirty="0" smtClean="0"/>
              <a:t>, </a:t>
            </a:r>
            <a:r>
              <a:rPr lang="en-US" sz="2000" dirty="0" err="1" smtClean="0"/>
              <a:t>liệt</a:t>
            </a:r>
            <a:r>
              <a:rPr lang="en-US" sz="2000" dirty="0" smtClean="0"/>
              <a:t> </a:t>
            </a:r>
            <a:r>
              <a:rPr lang="en-US" sz="2000" dirty="0" err="1" smtClean="0"/>
              <a:t>nhẹ</a:t>
            </a:r>
            <a:r>
              <a:rPr lang="en-US" sz="2000" dirty="0" smtClean="0"/>
              <a:t>, </a:t>
            </a:r>
            <a:r>
              <a:rPr lang="en-US" sz="2000" dirty="0" err="1" smtClean="0"/>
              <a:t>liệt</a:t>
            </a:r>
            <a:r>
              <a:rPr lang="en-US" sz="2000" dirty="0" smtClean="0"/>
              <a:t> </a:t>
            </a:r>
            <a:r>
              <a:rPr lang="en-US" sz="2000" dirty="0" err="1" smtClean="0"/>
              <a:t>hoàn</a:t>
            </a:r>
            <a:r>
              <a:rPr lang="en-US" sz="2000" dirty="0" smtClean="0"/>
              <a:t> </a:t>
            </a:r>
            <a:r>
              <a:rPr lang="en-US" sz="2000" dirty="0" err="1" smtClean="0"/>
              <a:t>toàn</a:t>
            </a:r>
            <a:r>
              <a:rPr lang="en-US" sz="2000" dirty="0" smtClean="0"/>
              <a:t>), </a:t>
            </a:r>
            <a:r>
              <a:rPr lang="en-US" sz="2000" dirty="0" err="1" smtClean="0"/>
              <a:t>mất</a:t>
            </a:r>
            <a:r>
              <a:rPr lang="en-US" sz="2000" dirty="0" smtClean="0"/>
              <a:t> </a:t>
            </a:r>
            <a:r>
              <a:rPr lang="en-US" sz="2000" dirty="0" err="1" smtClean="0"/>
              <a:t>thị</a:t>
            </a:r>
            <a:r>
              <a:rPr lang="en-US" sz="2000" dirty="0" smtClean="0"/>
              <a:t> </a:t>
            </a:r>
            <a:r>
              <a:rPr lang="en-US" sz="2000" dirty="0" err="1" smtClean="0"/>
              <a:t>giác</a:t>
            </a:r>
            <a:r>
              <a:rPr lang="en-US" sz="2000" dirty="0" smtClean="0"/>
              <a:t> ( </a:t>
            </a:r>
            <a:r>
              <a:rPr lang="en-US" sz="2000" dirty="0" err="1" smtClean="0"/>
              <a:t>bán</a:t>
            </a:r>
            <a:r>
              <a:rPr lang="en-US" sz="2000" dirty="0" smtClean="0"/>
              <a:t> </a:t>
            </a:r>
            <a:r>
              <a:rPr lang="en-US" sz="2000" dirty="0" err="1" smtClean="0"/>
              <a:t>manh</a:t>
            </a:r>
            <a:r>
              <a:rPr lang="en-US" sz="2000" dirty="0" smtClean="0"/>
              <a:t> 1 </a:t>
            </a:r>
            <a:r>
              <a:rPr lang="en-US" sz="2000" dirty="0" err="1" smtClean="0"/>
              <a:t>hoặc</a:t>
            </a:r>
            <a:r>
              <a:rPr lang="en-US" sz="2000" dirty="0" smtClean="0"/>
              <a:t> 2 </a:t>
            </a:r>
            <a:r>
              <a:rPr lang="en-US" sz="2000" dirty="0" err="1" smtClean="0"/>
              <a:t>thị</a:t>
            </a:r>
            <a:r>
              <a:rPr lang="en-US" sz="2000" dirty="0" smtClean="0"/>
              <a:t> </a:t>
            </a:r>
            <a:r>
              <a:rPr lang="en-US" sz="2000" dirty="0" err="1" smtClean="0"/>
              <a:t>trường</a:t>
            </a:r>
            <a:r>
              <a:rPr lang="en-US" sz="2000" dirty="0" smtClean="0"/>
              <a:t> </a:t>
            </a:r>
            <a:r>
              <a:rPr lang="en-US" sz="2000" dirty="0" err="1" smtClean="0"/>
              <a:t>cùng</a:t>
            </a:r>
            <a:r>
              <a:rPr lang="en-US" sz="2000" dirty="0" smtClean="0"/>
              <a:t> </a:t>
            </a:r>
            <a:r>
              <a:rPr lang="en-US" sz="2000" dirty="0" err="1" smtClean="0"/>
              <a:t>bên</a:t>
            </a:r>
            <a:r>
              <a:rPr lang="en-US" sz="2000" dirty="0" smtClean="0"/>
              <a:t>, song </a:t>
            </a:r>
            <a:r>
              <a:rPr lang="en-US" sz="2000" dirty="0" err="1" smtClean="0"/>
              <a:t>thị</a:t>
            </a:r>
            <a:r>
              <a:rPr lang="en-US" sz="2000" dirty="0" smtClean="0"/>
              <a:t>), </a:t>
            </a:r>
            <a:r>
              <a:rPr lang="en-US" sz="2000" dirty="0" err="1" smtClean="0"/>
              <a:t>mất</a:t>
            </a:r>
            <a:r>
              <a:rPr lang="en-US" sz="2000" dirty="0" smtClean="0"/>
              <a:t> </a:t>
            </a:r>
            <a:r>
              <a:rPr lang="en-US" sz="2000" dirty="0" err="1" smtClean="0"/>
              <a:t>cảm</a:t>
            </a:r>
            <a:r>
              <a:rPr lang="en-US" sz="2000" dirty="0" smtClean="0"/>
              <a:t> </a:t>
            </a:r>
            <a:r>
              <a:rPr lang="en-US" sz="2000" dirty="0" err="1" smtClean="0"/>
              <a:t>giác</a:t>
            </a:r>
            <a:r>
              <a:rPr lang="en-US" sz="2000" dirty="0" smtClean="0"/>
              <a:t> ( </a:t>
            </a:r>
            <a:r>
              <a:rPr lang="en-US" sz="2000" dirty="0" err="1" smtClean="0"/>
              <a:t>tê</a:t>
            </a:r>
            <a:r>
              <a:rPr lang="en-US" sz="2000" dirty="0" smtClean="0"/>
              <a:t> </a:t>
            </a:r>
            <a:r>
              <a:rPr lang="en-US" sz="2000" dirty="0" err="1" smtClean="0"/>
              <a:t>bì</a:t>
            </a:r>
            <a:r>
              <a:rPr lang="en-US" sz="2000" dirty="0" smtClean="0"/>
              <a:t>, </a:t>
            </a:r>
            <a:r>
              <a:rPr lang="en-US" sz="2000" dirty="0" err="1" smtClean="0"/>
              <a:t>mất</a:t>
            </a:r>
            <a:r>
              <a:rPr lang="en-US" sz="2000" dirty="0" smtClean="0"/>
              <a:t> </a:t>
            </a:r>
            <a:r>
              <a:rPr lang="en-US" sz="2000" dirty="0" err="1" smtClean="0"/>
              <a:t>cảm</a:t>
            </a:r>
            <a:r>
              <a:rPr lang="en-US" sz="2000" dirty="0" smtClean="0"/>
              <a:t> </a:t>
            </a:r>
            <a:r>
              <a:rPr lang="en-US" sz="2000" dirty="0" err="1" smtClean="0"/>
              <a:t>giác</a:t>
            </a:r>
            <a:r>
              <a:rPr lang="en-US" sz="2000" dirty="0" smtClean="0"/>
              <a:t> hay </a:t>
            </a:r>
            <a:r>
              <a:rPr lang="en-US" sz="2000" dirty="0" err="1" smtClean="0"/>
              <a:t>dị</a:t>
            </a:r>
            <a:r>
              <a:rPr lang="en-US" sz="2000" dirty="0" smtClean="0"/>
              <a:t> </a:t>
            </a:r>
            <a:r>
              <a:rPr lang="en-US" sz="2000" dirty="0" err="1" smtClean="0"/>
              <a:t>cảm</a:t>
            </a:r>
            <a:r>
              <a:rPr lang="en-US" sz="2000" dirty="0" smtClean="0"/>
              <a:t> </a:t>
            </a:r>
            <a:r>
              <a:rPr lang="en-US" sz="2000" dirty="0" err="1" smtClean="0"/>
              <a:t>thường</a:t>
            </a:r>
            <a:r>
              <a:rPr lang="en-US" sz="2000" dirty="0" smtClean="0"/>
              <a:t> </a:t>
            </a:r>
            <a:r>
              <a:rPr lang="en-US" sz="2000" dirty="0" err="1" smtClean="0"/>
              <a:t>xuất</a:t>
            </a:r>
            <a:r>
              <a:rPr lang="en-US" sz="2000" dirty="0" smtClean="0"/>
              <a:t> </a:t>
            </a:r>
            <a:r>
              <a:rPr lang="en-US" sz="2000" dirty="0" err="1" smtClean="0"/>
              <a:t>hiện</a:t>
            </a:r>
            <a:r>
              <a:rPr lang="en-US" sz="2000" dirty="0" smtClean="0"/>
              <a:t> ở chi </a:t>
            </a:r>
            <a:r>
              <a:rPr lang="en-US" sz="2000" dirty="0" err="1" smtClean="0"/>
              <a:t>bên</a:t>
            </a:r>
            <a:r>
              <a:rPr lang="en-US" sz="2000" dirty="0" smtClean="0"/>
              <a:t> </a:t>
            </a:r>
            <a:r>
              <a:rPr lang="en-US" sz="2000" dirty="0" err="1" smtClean="0"/>
              <a:t>đối</a:t>
            </a:r>
            <a:r>
              <a:rPr lang="en-US" sz="2000" dirty="0" smtClean="0"/>
              <a:t> </a:t>
            </a:r>
            <a:r>
              <a:rPr lang="en-US" sz="2000" dirty="0" err="1" smtClean="0"/>
              <a:t>diện</a:t>
            </a:r>
            <a:r>
              <a:rPr lang="en-US" sz="2000" dirty="0" smtClean="0"/>
              <a:t> </a:t>
            </a:r>
            <a:r>
              <a:rPr lang="en-US" sz="2000" dirty="0" err="1" smtClean="0"/>
              <a:t>với</a:t>
            </a:r>
            <a:r>
              <a:rPr lang="en-US" sz="2000" dirty="0" smtClean="0"/>
              <a:t> </a:t>
            </a:r>
            <a:r>
              <a:rPr lang="en-US" sz="2000" dirty="0" err="1" smtClean="0"/>
              <a:t>bên</a:t>
            </a:r>
            <a:r>
              <a:rPr lang="en-US" sz="2000" dirty="0" smtClean="0"/>
              <a:t> </a:t>
            </a:r>
            <a:r>
              <a:rPr lang="en-US" sz="2000" dirty="0" err="1" smtClean="0"/>
              <a:t>tổn</a:t>
            </a:r>
            <a:r>
              <a:rPr lang="en-US" sz="2000" dirty="0" smtClean="0"/>
              <a:t> </a:t>
            </a:r>
            <a:r>
              <a:rPr lang="en-US" sz="2000" dirty="0" err="1" smtClean="0"/>
              <a:t>thương</a:t>
            </a:r>
            <a:r>
              <a:rPr lang="en-US" sz="2000" dirty="0" smtClean="0"/>
              <a:t>), </a:t>
            </a:r>
            <a:r>
              <a:rPr lang="en-US" sz="2000" dirty="0" err="1" smtClean="0"/>
              <a:t>tiếng</a:t>
            </a:r>
            <a:r>
              <a:rPr lang="en-US" sz="2000" dirty="0" smtClean="0"/>
              <a:t> </a:t>
            </a:r>
            <a:r>
              <a:rPr lang="en-US" sz="2000" dirty="0" err="1" smtClean="0"/>
              <a:t>nói</a:t>
            </a:r>
            <a:r>
              <a:rPr lang="en-US" sz="2000" dirty="0" smtClean="0"/>
              <a:t> ( </a:t>
            </a:r>
            <a:r>
              <a:rPr lang="en-US" sz="2000" dirty="0" err="1" smtClean="0"/>
              <a:t>rối</a:t>
            </a:r>
            <a:r>
              <a:rPr lang="en-US" sz="2000" dirty="0" smtClean="0"/>
              <a:t> </a:t>
            </a:r>
            <a:r>
              <a:rPr lang="en-US" sz="2000" dirty="0" err="1" smtClean="0"/>
              <a:t>loạn</a:t>
            </a:r>
            <a:r>
              <a:rPr lang="en-US" sz="2000" dirty="0" smtClean="0"/>
              <a:t> </a:t>
            </a:r>
            <a:r>
              <a:rPr lang="en-US" sz="2000" dirty="0" err="1" smtClean="0"/>
              <a:t>ngôn</a:t>
            </a:r>
            <a:r>
              <a:rPr lang="en-US" sz="2000" dirty="0" smtClean="0"/>
              <a:t> </a:t>
            </a:r>
            <a:r>
              <a:rPr lang="en-US" sz="2000" dirty="0" err="1" smtClean="0"/>
              <a:t>ngữ</a:t>
            </a:r>
            <a:r>
              <a:rPr lang="en-US" sz="2000" dirty="0" smtClean="0"/>
              <a:t>).</a:t>
            </a:r>
          </a:p>
          <a:p>
            <a:pPr>
              <a:lnSpc>
                <a:spcPct val="150000"/>
              </a:lnSpc>
            </a:pPr>
            <a:r>
              <a:rPr lang="en-US" sz="2000" dirty="0" smtClean="0"/>
              <a:t>+ </a:t>
            </a:r>
            <a:r>
              <a:rPr lang="en-US" sz="2000" dirty="0" err="1" smtClean="0"/>
              <a:t>tiến</a:t>
            </a:r>
            <a:r>
              <a:rPr lang="en-US" sz="2000" dirty="0" smtClean="0"/>
              <a:t> </a:t>
            </a:r>
            <a:r>
              <a:rPr lang="en-US" sz="2000" dirty="0" err="1" smtClean="0"/>
              <a:t>triển</a:t>
            </a:r>
            <a:r>
              <a:rPr lang="en-US" sz="2000" dirty="0" smtClean="0"/>
              <a:t>: </a:t>
            </a:r>
            <a:r>
              <a:rPr lang="en-US" sz="2000" dirty="0" err="1" smtClean="0"/>
              <a:t>tỷ</a:t>
            </a:r>
            <a:r>
              <a:rPr lang="en-US" sz="2000" dirty="0" smtClean="0"/>
              <a:t> </a:t>
            </a:r>
            <a:r>
              <a:rPr lang="en-US" sz="2000" dirty="0" err="1" smtClean="0"/>
              <a:t>lệ</a:t>
            </a:r>
            <a:r>
              <a:rPr lang="en-US" sz="2000" dirty="0" smtClean="0"/>
              <a:t> </a:t>
            </a:r>
            <a:r>
              <a:rPr lang="en-US" sz="2000" dirty="0" err="1" smtClean="0"/>
              <a:t>tử</a:t>
            </a:r>
            <a:r>
              <a:rPr lang="en-US" sz="2000" dirty="0" smtClean="0"/>
              <a:t> </a:t>
            </a:r>
            <a:r>
              <a:rPr lang="en-US" sz="2000" dirty="0" err="1" smtClean="0"/>
              <a:t>vong</a:t>
            </a:r>
            <a:r>
              <a:rPr lang="en-US" sz="2000" dirty="0" smtClean="0"/>
              <a:t> 20-30% </a:t>
            </a:r>
            <a:r>
              <a:rPr lang="en-US" sz="2000" dirty="0" err="1" smtClean="0"/>
              <a:t>trong</a:t>
            </a:r>
            <a:r>
              <a:rPr lang="en-US" sz="2000" dirty="0"/>
              <a:t> </a:t>
            </a:r>
            <a:r>
              <a:rPr lang="en-US" sz="2000" dirty="0" err="1" smtClean="0"/>
              <a:t>gđ</a:t>
            </a:r>
            <a:r>
              <a:rPr lang="en-US" sz="2000" dirty="0" smtClean="0"/>
              <a:t> </a:t>
            </a:r>
            <a:r>
              <a:rPr lang="en-US" sz="2000" dirty="0" err="1" smtClean="0"/>
              <a:t>cấp</a:t>
            </a:r>
            <a:r>
              <a:rPr lang="en-US" sz="2000" dirty="0" smtClean="0"/>
              <a:t>. </a:t>
            </a:r>
            <a:r>
              <a:rPr lang="en-US" sz="2000" dirty="0" err="1" smtClean="0"/>
              <a:t>Tử</a:t>
            </a:r>
            <a:r>
              <a:rPr lang="en-US" sz="2000" dirty="0" smtClean="0"/>
              <a:t> </a:t>
            </a:r>
            <a:r>
              <a:rPr lang="en-US" sz="2000" dirty="0" err="1" smtClean="0"/>
              <a:t>vong</a:t>
            </a:r>
            <a:r>
              <a:rPr lang="en-US" sz="2000" dirty="0" smtClean="0"/>
              <a:t> do </a:t>
            </a:r>
            <a:r>
              <a:rPr lang="en-US" sz="2000" dirty="0" err="1" smtClean="0"/>
              <a:t>các</a:t>
            </a:r>
            <a:r>
              <a:rPr lang="en-US" sz="2000" dirty="0" smtClean="0"/>
              <a:t> </a:t>
            </a:r>
            <a:r>
              <a:rPr lang="en-US" sz="2000" dirty="0" err="1" smtClean="0"/>
              <a:t>biến</a:t>
            </a:r>
            <a:r>
              <a:rPr lang="en-US" sz="2000" dirty="0" smtClean="0"/>
              <a:t> </a:t>
            </a:r>
            <a:r>
              <a:rPr lang="en-US" sz="2000" dirty="0" err="1" smtClean="0"/>
              <a:t>chứng</a:t>
            </a:r>
            <a:r>
              <a:rPr lang="en-US" sz="2000" dirty="0" smtClean="0"/>
              <a:t> </a:t>
            </a:r>
            <a:r>
              <a:rPr lang="en-US" sz="2000" dirty="0" err="1" smtClean="0"/>
              <a:t>nàm</a:t>
            </a:r>
            <a:r>
              <a:rPr lang="en-US" sz="2000" dirty="0" smtClean="0"/>
              <a:t> </a:t>
            </a:r>
            <a:r>
              <a:rPr lang="en-US" sz="2000" dirty="0" err="1" smtClean="0"/>
              <a:t>lâu</a:t>
            </a:r>
            <a:r>
              <a:rPr lang="en-US" sz="2000" dirty="0" smtClean="0"/>
              <a:t> ( </a:t>
            </a:r>
            <a:r>
              <a:rPr lang="en-US" sz="2000" dirty="0" err="1" smtClean="0"/>
              <a:t>bội</a:t>
            </a:r>
            <a:r>
              <a:rPr lang="en-US" sz="2000" dirty="0" smtClean="0"/>
              <a:t> </a:t>
            </a:r>
            <a:r>
              <a:rPr lang="en-US" sz="2000" dirty="0" err="1" smtClean="0"/>
              <a:t>nhiễm</a:t>
            </a:r>
            <a:r>
              <a:rPr lang="en-US" sz="2000" dirty="0" smtClean="0"/>
              <a:t> </a:t>
            </a:r>
            <a:r>
              <a:rPr lang="en-US" sz="2000" dirty="0" err="1" smtClean="0"/>
              <a:t>phổi</a:t>
            </a:r>
            <a:r>
              <a:rPr lang="en-US" sz="2000" dirty="0" smtClean="0"/>
              <a:t>, </a:t>
            </a:r>
            <a:r>
              <a:rPr lang="en-US" sz="2000" dirty="0" err="1" smtClean="0"/>
              <a:t>hệ</a:t>
            </a:r>
            <a:r>
              <a:rPr lang="en-US" sz="2000" dirty="0" smtClean="0"/>
              <a:t> </a:t>
            </a:r>
            <a:r>
              <a:rPr lang="en-US" sz="2000" dirty="0" err="1" smtClean="0"/>
              <a:t>tiết</a:t>
            </a:r>
            <a:r>
              <a:rPr lang="en-US" sz="2000" dirty="0" smtClean="0"/>
              <a:t> </a:t>
            </a:r>
            <a:r>
              <a:rPr lang="en-US" sz="2000" dirty="0" err="1" smtClean="0"/>
              <a:t>niệu</a:t>
            </a:r>
            <a:r>
              <a:rPr lang="en-US" sz="2000" dirty="0" smtClean="0"/>
              <a:t>, </a:t>
            </a:r>
            <a:r>
              <a:rPr lang="en-US" sz="2000" dirty="0" err="1" smtClean="0"/>
              <a:t>nhồi</a:t>
            </a:r>
            <a:r>
              <a:rPr lang="en-US" sz="2000" dirty="0" smtClean="0"/>
              <a:t> </a:t>
            </a:r>
            <a:r>
              <a:rPr lang="en-US" sz="2000" dirty="0" err="1" smtClean="0"/>
              <a:t>máu</a:t>
            </a:r>
            <a:r>
              <a:rPr lang="en-US" sz="2000" dirty="0" smtClean="0"/>
              <a:t> </a:t>
            </a:r>
            <a:r>
              <a:rPr lang="en-US" sz="2000" dirty="0" err="1" smtClean="0"/>
              <a:t>phổi</a:t>
            </a:r>
            <a:r>
              <a:rPr lang="en-US" sz="2000" dirty="0" smtClean="0"/>
              <a:t>, </a:t>
            </a:r>
            <a:r>
              <a:rPr lang="en-US" sz="2000" dirty="0" err="1" smtClean="0"/>
              <a:t>nhồi</a:t>
            </a:r>
            <a:r>
              <a:rPr lang="en-US" sz="2000" dirty="0" smtClean="0"/>
              <a:t> </a:t>
            </a:r>
            <a:r>
              <a:rPr lang="en-US" sz="2000" dirty="0" err="1" smtClean="0"/>
              <a:t>máu</a:t>
            </a:r>
            <a:r>
              <a:rPr lang="en-US" sz="2000" dirty="0" smtClean="0"/>
              <a:t> </a:t>
            </a:r>
            <a:r>
              <a:rPr lang="en-US" sz="2000" dirty="0" err="1" smtClean="0"/>
              <a:t>cơ</a:t>
            </a:r>
            <a:r>
              <a:rPr lang="en-US" sz="2000" dirty="0" smtClean="0"/>
              <a:t> </a:t>
            </a:r>
            <a:r>
              <a:rPr lang="en-US" sz="2000" dirty="0" err="1" smtClean="0"/>
              <a:t>tim</a:t>
            </a:r>
            <a:r>
              <a:rPr lang="en-US" sz="2000" dirty="0" smtClean="0"/>
              <a:t>…</a:t>
            </a:r>
          </a:p>
          <a:p>
            <a:pPr>
              <a:lnSpc>
                <a:spcPct val="150000"/>
              </a:lnSpc>
            </a:pPr>
            <a:r>
              <a:rPr lang="en-US" sz="2000" dirty="0" smtClean="0"/>
              <a:t>2. </a:t>
            </a:r>
            <a:r>
              <a:rPr lang="en-US" sz="2000" dirty="0" err="1" smtClean="0"/>
              <a:t>Xuất</a:t>
            </a:r>
            <a:r>
              <a:rPr lang="en-US" sz="2000" dirty="0" smtClean="0"/>
              <a:t> </a:t>
            </a:r>
            <a:r>
              <a:rPr lang="en-US" sz="2000" dirty="0" err="1" smtClean="0"/>
              <a:t>huyết</a:t>
            </a:r>
            <a:r>
              <a:rPr lang="en-US" sz="2000" dirty="0" smtClean="0"/>
              <a:t> </a:t>
            </a:r>
            <a:r>
              <a:rPr lang="en-US" sz="2000" dirty="0" err="1" smtClean="0"/>
              <a:t>não</a:t>
            </a:r>
            <a:endParaRPr lang="en-US" sz="2000" dirty="0" smtClean="0"/>
          </a:p>
          <a:p>
            <a:pPr>
              <a:lnSpc>
                <a:spcPct val="150000"/>
              </a:lnSpc>
              <a:buFontTx/>
              <a:buChar char="-"/>
            </a:pPr>
            <a:r>
              <a:rPr lang="en-US" sz="2000" dirty="0" err="1" smtClean="0"/>
              <a:t>Tiền</a:t>
            </a:r>
            <a:r>
              <a:rPr lang="en-US" sz="2000" dirty="0" smtClean="0"/>
              <a:t> </a:t>
            </a:r>
            <a:r>
              <a:rPr lang="en-US" sz="2000" dirty="0" err="1" smtClean="0"/>
              <a:t>triển</a:t>
            </a:r>
            <a:r>
              <a:rPr lang="en-US" sz="2000" dirty="0" smtClean="0"/>
              <a:t>: </a:t>
            </a:r>
            <a:r>
              <a:rPr lang="en-US" sz="2000" dirty="0" err="1" smtClean="0"/>
              <a:t>nhức</a:t>
            </a:r>
            <a:r>
              <a:rPr lang="en-US" sz="2000" dirty="0" smtClean="0"/>
              <a:t> </a:t>
            </a:r>
            <a:r>
              <a:rPr lang="en-US" sz="2000" dirty="0" err="1" smtClean="0"/>
              <a:t>đầu</a:t>
            </a:r>
            <a:r>
              <a:rPr lang="en-US" sz="2000" dirty="0" smtClean="0"/>
              <a:t>, </a:t>
            </a:r>
            <a:r>
              <a:rPr lang="en-US" sz="2000" dirty="0" err="1" smtClean="0"/>
              <a:t>mệt</a:t>
            </a:r>
            <a:r>
              <a:rPr lang="en-US" sz="2000" dirty="0" smtClean="0"/>
              <a:t> </a:t>
            </a:r>
            <a:r>
              <a:rPr lang="en-US" sz="2000" dirty="0" err="1" smtClean="0"/>
              <a:t>về</a:t>
            </a:r>
            <a:r>
              <a:rPr lang="en-US" sz="2000" dirty="0" smtClean="0"/>
              <a:t> </a:t>
            </a:r>
            <a:r>
              <a:rPr lang="en-US" sz="2000" dirty="0" err="1" smtClean="0"/>
              <a:t>đêm</a:t>
            </a:r>
            <a:r>
              <a:rPr lang="en-US" sz="2000" dirty="0" smtClean="0"/>
              <a:t>, </a:t>
            </a:r>
            <a:r>
              <a:rPr lang="en-US" sz="2000" dirty="0" err="1" smtClean="0"/>
              <a:t>chóng</a:t>
            </a:r>
            <a:r>
              <a:rPr lang="en-US" sz="2000" dirty="0" smtClean="0"/>
              <a:t> </a:t>
            </a:r>
            <a:r>
              <a:rPr lang="en-US" sz="2000" dirty="0" err="1" smtClean="0"/>
              <a:t>mặt</a:t>
            </a:r>
            <a:r>
              <a:rPr lang="en-US" sz="2000" dirty="0" smtClean="0"/>
              <a:t>, ù tai…</a:t>
            </a:r>
          </a:p>
          <a:p>
            <a:pPr>
              <a:lnSpc>
                <a:spcPct val="150000"/>
              </a:lnSpc>
              <a:buFontTx/>
              <a:buChar char="-"/>
            </a:pPr>
            <a:r>
              <a:rPr lang="en-US" sz="2000" dirty="0"/>
              <a:t> </a:t>
            </a:r>
            <a:r>
              <a:rPr lang="en-US" sz="2000" dirty="0" err="1" smtClean="0"/>
              <a:t>khởi</a:t>
            </a:r>
            <a:r>
              <a:rPr lang="en-US" sz="2000" dirty="0" smtClean="0"/>
              <a:t> </a:t>
            </a:r>
            <a:r>
              <a:rPr lang="en-US" sz="2000" dirty="0" err="1" smtClean="0"/>
              <a:t>phát</a:t>
            </a:r>
            <a:r>
              <a:rPr lang="en-US" sz="2000" dirty="0" smtClean="0"/>
              <a:t>: </a:t>
            </a:r>
            <a:r>
              <a:rPr lang="en-US" sz="2000" dirty="0" err="1" smtClean="0"/>
              <a:t>thường</a:t>
            </a:r>
            <a:r>
              <a:rPr lang="en-US" sz="2000" dirty="0" smtClean="0"/>
              <a:t> </a:t>
            </a:r>
            <a:r>
              <a:rPr lang="en-US" sz="2000" dirty="0" err="1" smtClean="0"/>
              <a:t>rất</a:t>
            </a:r>
            <a:r>
              <a:rPr lang="en-US" sz="2000" dirty="0" smtClean="0"/>
              <a:t> </a:t>
            </a:r>
            <a:r>
              <a:rPr lang="en-US" sz="2000" dirty="0" err="1" smtClean="0"/>
              <a:t>đột</a:t>
            </a:r>
            <a:r>
              <a:rPr lang="en-US" sz="2000" dirty="0" smtClean="0"/>
              <a:t> </a:t>
            </a:r>
            <a:r>
              <a:rPr lang="en-US" sz="2000" dirty="0" err="1" smtClean="0"/>
              <a:t>ngột</a:t>
            </a:r>
            <a:r>
              <a:rPr lang="en-US" sz="2000" dirty="0" smtClean="0"/>
              <a:t>. </a:t>
            </a:r>
            <a:r>
              <a:rPr lang="en-US" sz="2000" dirty="0" err="1" smtClean="0"/>
              <a:t>Bệnh</a:t>
            </a:r>
            <a:r>
              <a:rPr lang="en-US" sz="2000" dirty="0" smtClean="0"/>
              <a:t> </a:t>
            </a:r>
            <a:r>
              <a:rPr lang="en-US" sz="2000" dirty="0" err="1" smtClean="0"/>
              <a:t>nhân</a:t>
            </a:r>
            <a:r>
              <a:rPr lang="en-US" sz="2000" dirty="0" smtClean="0"/>
              <a:t> </a:t>
            </a:r>
            <a:r>
              <a:rPr lang="en-US" sz="2000" dirty="0" err="1" smtClean="0"/>
              <a:t>nhức</a:t>
            </a:r>
            <a:r>
              <a:rPr lang="en-US" sz="2000" dirty="0" smtClean="0"/>
              <a:t> </a:t>
            </a:r>
            <a:r>
              <a:rPr lang="en-US" sz="2000" dirty="0" err="1" smtClean="0"/>
              <a:t>đầu</a:t>
            </a:r>
            <a:r>
              <a:rPr lang="en-US" sz="2000" dirty="0" smtClean="0"/>
              <a:t> </a:t>
            </a:r>
            <a:r>
              <a:rPr lang="en-US" sz="2000" dirty="0" err="1" smtClean="0"/>
              <a:t>dữ</a:t>
            </a:r>
            <a:r>
              <a:rPr lang="en-US" sz="2000" dirty="0" smtClean="0"/>
              <a:t> </a:t>
            </a:r>
            <a:r>
              <a:rPr lang="en-US" sz="2000" dirty="0" err="1" smtClean="0"/>
              <a:t>dội</a:t>
            </a:r>
            <a:r>
              <a:rPr lang="en-US" sz="2000" dirty="0" smtClean="0"/>
              <a:t>, </a:t>
            </a:r>
            <a:r>
              <a:rPr lang="en-US" sz="2000" dirty="0" err="1" smtClean="0"/>
              <a:t>nôn</a:t>
            </a:r>
            <a:r>
              <a:rPr lang="en-US" sz="2000" dirty="0" smtClean="0"/>
              <a:t> </a:t>
            </a:r>
            <a:r>
              <a:rPr lang="en-US" sz="2000" dirty="0" err="1" smtClean="0"/>
              <a:t>mửa</a:t>
            </a:r>
            <a:r>
              <a:rPr lang="en-US" sz="2000" dirty="0" smtClean="0"/>
              <a:t>, </a:t>
            </a:r>
            <a:r>
              <a:rPr lang="en-US" sz="2000" dirty="0" err="1" smtClean="0"/>
              <a:t>rối</a:t>
            </a:r>
            <a:r>
              <a:rPr lang="en-US" sz="2000" dirty="0" smtClean="0"/>
              <a:t> </a:t>
            </a:r>
            <a:r>
              <a:rPr lang="en-US" sz="2000" dirty="0" err="1" smtClean="0"/>
              <a:t>loạn</a:t>
            </a:r>
            <a:r>
              <a:rPr lang="en-US" sz="2000" dirty="0" smtClean="0"/>
              <a:t> ý </a:t>
            </a:r>
            <a:r>
              <a:rPr lang="en-US" sz="2000" dirty="0" err="1" smtClean="0"/>
              <a:t>thức</a:t>
            </a:r>
            <a:r>
              <a:rPr lang="en-US" sz="2000" dirty="0" smtClean="0"/>
              <a:t> </a:t>
            </a:r>
            <a:r>
              <a:rPr lang="en-US" sz="2000" dirty="0" err="1" smtClean="0"/>
              <a:t>xuất</a:t>
            </a:r>
            <a:r>
              <a:rPr lang="en-US" sz="2000" dirty="0" smtClean="0"/>
              <a:t> </a:t>
            </a:r>
            <a:r>
              <a:rPr lang="en-US" sz="2000" dirty="0" err="1" smtClean="0"/>
              <a:t>hiện</a:t>
            </a:r>
            <a:r>
              <a:rPr lang="en-US" sz="2000" dirty="0" smtClean="0"/>
              <a:t> </a:t>
            </a:r>
            <a:r>
              <a:rPr lang="en-US" sz="2000" dirty="0" err="1" smtClean="0"/>
              <a:t>đột</a:t>
            </a:r>
            <a:r>
              <a:rPr lang="en-US" sz="2000" dirty="0" smtClean="0"/>
              <a:t> </a:t>
            </a:r>
            <a:r>
              <a:rPr lang="en-US" sz="2000" dirty="0" err="1" smtClean="0"/>
              <a:t>ngột</a:t>
            </a:r>
            <a:r>
              <a:rPr lang="en-US" sz="2000" dirty="0" smtClean="0"/>
              <a:t> </a:t>
            </a:r>
            <a:r>
              <a:rPr lang="en-US" sz="2000" dirty="0" err="1" smtClean="0"/>
              <a:t>và</a:t>
            </a:r>
            <a:r>
              <a:rPr lang="en-US" sz="2000" dirty="0" smtClean="0"/>
              <a:t> </a:t>
            </a:r>
            <a:r>
              <a:rPr lang="en-US" sz="2000" dirty="0" err="1" smtClean="0"/>
              <a:t>đi</a:t>
            </a:r>
            <a:r>
              <a:rPr lang="en-US" sz="2000" dirty="0" smtClean="0"/>
              <a:t> </a:t>
            </a:r>
            <a:r>
              <a:rPr lang="en-US" sz="2000" dirty="0" err="1" smtClean="0"/>
              <a:t>vào</a:t>
            </a:r>
            <a:r>
              <a:rPr lang="en-US" sz="2000" dirty="0" smtClean="0"/>
              <a:t> </a:t>
            </a:r>
            <a:r>
              <a:rPr lang="en-US" sz="2000" dirty="0" err="1" smtClean="0"/>
              <a:t>hôn</a:t>
            </a:r>
            <a:r>
              <a:rPr lang="en-US" sz="2000" dirty="0" smtClean="0"/>
              <a:t> </a:t>
            </a:r>
            <a:r>
              <a:rPr lang="en-US" sz="2000" dirty="0" err="1" smtClean="0"/>
              <a:t>mê</a:t>
            </a:r>
            <a:r>
              <a:rPr lang="en-US" sz="2000" dirty="0" smtClean="0"/>
              <a:t> </a:t>
            </a:r>
            <a:r>
              <a:rPr lang="en-US" sz="2000" dirty="0" err="1" smtClean="0"/>
              <a:t>rất</a:t>
            </a:r>
            <a:r>
              <a:rPr lang="en-US" sz="2000" dirty="0" smtClean="0"/>
              <a:t> </a:t>
            </a:r>
            <a:r>
              <a:rPr lang="en-US" sz="2000" dirty="0" err="1" smtClean="0"/>
              <a:t>nhanh</a:t>
            </a:r>
            <a:r>
              <a:rPr lang="en-US" sz="2000" dirty="0" smtClean="0"/>
              <a:t>, </a:t>
            </a:r>
            <a:r>
              <a:rPr lang="en-US" sz="2000" dirty="0" err="1" smtClean="0"/>
              <a:t>hôn</a:t>
            </a:r>
            <a:r>
              <a:rPr lang="en-US" sz="2000" dirty="0" smtClean="0"/>
              <a:t> </a:t>
            </a:r>
            <a:r>
              <a:rPr lang="en-US" sz="2000" dirty="0" err="1" smtClean="0"/>
              <a:t>mê</a:t>
            </a:r>
            <a:r>
              <a:rPr lang="en-US" sz="2000" dirty="0" smtClean="0"/>
              <a:t> </a:t>
            </a:r>
            <a:r>
              <a:rPr lang="en-US" sz="2000" dirty="0" err="1" smtClean="0"/>
              <a:t>sâu</a:t>
            </a:r>
            <a:r>
              <a:rPr lang="en-US" sz="2000" dirty="0" smtClean="0"/>
              <a:t> </a:t>
            </a:r>
            <a:r>
              <a:rPr lang="en-US" sz="2000" dirty="0" err="1" smtClean="0"/>
              <a:t>ngay</a:t>
            </a:r>
            <a:r>
              <a:rPr lang="en-US" sz="2000" dirty="0" smtClean="0"/>
              <a:t> </a:t>
            </a:r>
            <a:r>
              <a:rPr lang="en-US" sz="2000" dirty="0" err="1" smtClean="0"/>
              <a:t>từ</a:t>
            </a:r>
            <a:r>
              <a:rPr lang="en-US" sz="2000" dirty="0" smtClean="0"/>
              <a:t> </a:t>
            </a:r>
            <a:r>
              <a:rPr lang="en-US" sz="2000" dirty="0" err="1" smtClean="0"/>
              <a:t>đầu</a:t>
            </a:r>
            <a:r>
              <a:rPr lang="en-US" sz="2000" dirty="0" smtClean="0"/>
              <a:t>.</a:t>
            </a:r>
          </a:p>
          <a:p>
            <a:pPr>
              <a:lnSpc>
                <a:spcPct val="150000"/>
              </a:lnSpc>
              <a:buFontTx/>
              <a:buChar char="-"/>
            </a:pPr>
            <a:r>
              <a:rPr lang="en-US" sz="2000" dirty="0"/>
              <a:t> </a:t>
            </a:r>
            <a:r>
              <a:rPr lang="en-US" sz="2000" dirty="0" err="1" smtClean="0"/>
              <a:t>toàn</a:t>
            </a:r>
            <a:r>
              <a:rPr lang="en-US" sz="2000" dirty="0" smtClean="0"/>
              <a:t> </a:t>
            </a:r>
            <a:r>
              <a:rPr lang="en-US" sz="2000" dirty="0" err="1" smtClean="0"/>
              <a:t>phát</a:t>
            </a:r>
            <a:r>
              <a:rPr lang="en-US" sz="2000" dirty="0" smtClean="0"/>
              <a:t>: </a:t>
            </a:r>
            <a:r>
              <a:rPr lang="en-US" sz="2000" dirty="0" err="1" smtClean="0"/>
              <a:t>hôn</a:t>
            </a:r>
            <a:r>
              <a:rPr lang="en-US" sz="2000" dirty="0" smtClean="0"/>
              <a:t> </a:t>
            </a:r>
            <a:r>
              <a:rPr lang="en-US" sz="2000" dirty="0" err="1" smtClean="0"/>
              <a:t>mê</a:t>
            </a:r>
            <a:r>
              <a:rPr lang="en-US" sz="2000" dirty="0" smtClean="0"/>
              <a:t>; </a:t>
            </a:r>
            <a:r>
              <a:rPr lang="en-US" sz="2000" dirty="0" err="1" smtClean="0"/>
              <a:t>liệt</a:t>
            </a:r>
            <a:r>
              <a:rPr lang="en-US" sz="2000" dirty="0" smtClean="0"/>
              <a:t> </a:t>
            </a:r>
            <a:r>
              <a:rPr lang="en-US" sz="2000" dirty="0" err="1" smtClean="0"/>
              <a:t>mặt</a:t>
            </a:r>
            <a:r>
              <a:rPr lang="en-US" sz="2000" dirty="0" smtClean="0"/>
              <a:t>, </a:t>
            </a:r>
            <a:r>
              <a:rPr lang="en-US" sz="2000" dirty="0" err="1" smtClean="0"/>
              <a:t>liệt</a:t>
            </a:r>
            <a:r>
              <a:rPr lang="en-US" sz="2000" dirty="0" smtClean="0"/>
              <a:t> </a:t>
            </a:r>
            <a:r>
              <a:rPr lang="en-US" sz="2000" dirty="0" err="1" smtClean="0"/>
              <a:t>nửa</a:t>
            </a:r>
            <a:r>
              <a:rPr lang="en-US" sz="2000" dirty="0" smtClean="0"/>
              <a:t> </a:t>
            </a:r>
            <a:r>
              <a:rPr lang="en-US" sz="2000" dirty="0" err="1" smtClean="0"/>
              <a:t>người</a:t>
            </a:r>
            <a:r>
              <a:rPr lang="en-US" sz="2000" dirty="0"/>
              <a:t> </a:t>
            </a:r>
            <a:r>
              <a:rPr lang="en-US" sz="2000" dirty="0" err="1" smtClean="0"/>
              <a:t>cùng</a:t>
            </a:r>
            <a:r>
              <a:rPr lang="en-US" sz="2000" dirty="0" smtClean="0"/>
              <a:t> </a:t>
            </a:r>
            <a:r>
              <a:rPr lang="en-US" sz="2000" dirty="0" err="1" smtClean="0"/>
              <a:t>bên</a:t>
            </a:r>
            <a:r>
              <a:rPr lang="en-US" sz="2000" dirty="0" smtClean="0"/>
              <a:t> </a:t>
            </a:r>
            <a:r>
              <a:rPr lang="en-US" sz="2000" dirty="0" err="1" smtClean="0"/>
              <a:t>tổn</a:t>
            </a:r>
            <a:r>
              <a:rPr lang="en-US" sz="2000" dirty="0" smtClean="0"/>
              <a:t> </a:t>
            </a:r>
            <a:r>
              <a:rPr lang="en-US" sz="2000" dirty="0" err="1" smtClean="0"/>
              <a:t>thương</a:t>
            </a:r>
            <a:r>
              <a:rPr lang="en-US" sz="2000" dirty="0" smtClean="0"/>
              <a:t>; </a:t>
            </a:r>
            <a:r>
              <a:rPr lang="en-US" sz="2000" dirty="0" err="1" smtClean="0"/>
              <a:t>rối</a:t>
            </a:r>
            <a:r>
              <a:rPr lang="en-US" sz="2000" dirty="0" smtClean="0"/>
              <a:t> </a:t>
            </a:r>
            <a:r>
              <a:rPr lang="en-US" sz="2000" dirty="0" err="1" smtClean="0"/>
              <a:t>loạn</a:t>
            </a:r>
            <a:r>
              <a:rPr lang="en-US" sz="2000" dirty="0" smtClean="0"/>
              <a:t> </a:t>
            </a:r>
            <a:r>
              <a:rPr lang="en-US" sz="2000" dirty="0" err="1" smtClean="0"/>
              <a:t>thần</a:t>
            </a:r>
            <a:r>
              <a:rPr lang="en-US" sz="2000" dirty="0" smtClean="0"/>
              <a:t> </a:t>
            </a:r>
            <a:r>
              <a:rPr lang="en-US" sz="2000" dirty="0" err="1" smtClean="0"/>
              <a:t>kinh</a:t>
            </a:r>
            <a:r>
              <a:rPr lang="en-US" sz="2000" dirty="0" smtClean="0"/>
              <a:t> </a:t>
            </a:r>
            <a:r>
              <a:rPr lang="en-US" sz="2000" dirty="0" err="1" smtClean="0"/>
              <a:t>thực</a:t>
            </a:r>
            <a:r>
              <a:rPr lang="en-US" sz="2000" dirty="0" smtClean="0"/>
              <a:t> </a:t>
            </a:r>
            <a:r>
              <a:rPr lang="en-US" sz="2000" dirty="0" err="1" smtClean="0"/>
              <a:t>vật</a:t>
            </a:r>
            <a:r>
              <a:rPr lang="en-US" sz="2000" dirty="0" smtClean="0"/>
              <a:t> ( </a:t>
            </a:r>
            <a:r>
              <a:rPr lang="en-US" sz="2000" dirty="0" err="1" smtClean="0"/>
              <a:t>tăng</a:t>
            </a:r>
            <a:r>
              <a:rPr lang="en-US" sz="2000" dirty="0" smtClean="0"/>
              <a:t> </a:t>
            </a:r>
            <a:r>
              <a:rPr lang="en-US" sz="2000" dirty="0" err="1" smtClean="0"/>
              <a:t>tiết</a:t>
            </a:r>
            <a:r>
              <a:rPr lang="en-US" sz="2000" dirty="0" smtClean="0"/>
              <a:t> </a:t>
            </a:r>
            <a:r>
              <a:rPr lang="en-US" sz="2000" dirty="0" err="1" smtClean="0"/>
              <a:t>dịch</a:t>
            </a:r>
            <a:r>
              <a:rPr lang="en-US" sz="2000" dirty="0" smtClean="0"/>
              <a:t> </a:t>
            </a:r>
            <a:r>
              <a:rPr lang="en-US" sz="2000" dirty="0" err="1" smtClean="0"/>
              <a:t>phế</a:t>
            </a:r>
            <a:r>
              <a:rPr lang="en-US" sz="2000" dirty="0" smtClean="0"/>
              <a:t> </a:t>
            </a:r>
            <a:r>
              <a:rPr lang="en-US" sz="2000" dirty="0" err="1" smtClean="0"/>
              <a:t>quản</a:t>
            </a:r>
            <a:r>
              <a:rPr lang="en-US" sz="2000" dirty="0" smtClean="0"/>
              <a:t>, </a:t>
            </a:r>
            <a:r>
              <a:rPr lang="en-US" sz="2000" dirty="0" err="1" smtClean="0"/>
              <a:t>rối</a:t>
            </a:r>
            <a:r>
              <a:rPr lang="en-US" sz="2000" dirty="0" smtClean="0"/>
              <a:t> </a:t>
            </a:r>
            <a:r>
              <a:rPr lang="en-US" sz="2000" dirty="0" err="1" smtClean="0"/>
              <a:t>loạn</a:t>
            </a:r>
            <a:r>
              <a:rPr lang="en-US" sz="2000" dirty="0" smtClean="0"/>
              <a:t> </a:t>
            </a:r>
            <a:r>
              <a:rPr lang="en-US" sz="2000" dirty="0" err="1" smtClean="0"/>
              <a:t>nhịp</a:t>
            </a:r>
            <a:r>
              <a:rPr lang="en-US" sz="2000" dirty="0" smtClean="0"/>
              <a:t> </a:t>
            </a:r>
            <a:r>
              <a:rPr lang="en-US" sz="2000" dirty="0" err="1" smtClean="0"/>
              <a:t>thở</a:t>
            </a:r>
            <a:r>
              <a:rPr lang="en-US" sz="2000" dirty="0" smtClean="0"/>
              <a:t>, </a:t>
            </a:r>
            <a:r>
              <a:rPr lang="en-US" sz="2000" dirty="0" err="1" smtClean="0"/>
              <a:t>nhịp</a:t>
            </a:r>
            <a:r>
              <a:rPr lang="en-US" sz="2000" dirty="0" smtClean="0"/>
              <a:t> </a:t>
            </a:r>
            <a:r>
              <a:rPr lang="en-US" sz="2000" dirty="0" err="1" smtClean="0"/>
              <a:t>tim</a:t>
            </a:r>
            <a:r>
              <a:rPr lang="en-US" sz="2000" dirty="0" smtClean="0"/>
              <a:t>…)</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938992"/>
          </a:xfrm>
          <a:prstGeom prst="rect">
            <a:avLst/>
          </a:prstGeom>
          <a:noFill/>
        </p:spPr>
        <p:txBody>
          <a:bodyPr wrap="square" rtlCol="0">
            <a:spAutoFit/>
          </a:bodyPr>
          <a:lstStyle/>
          <a:p>
            <a:pPr>
              <a:lnSpc>
                <a:spcPct val="150000"/>
              </a:lnSpc>
              <a:buFontTx/>
              <a:buChar char="-"/>
            </a:pPr>
            <a:r>
              <a:rPr lang="en-US" sz="2000" dirty="0" err="1" smtClean="0"/>
              <a:t>Tiến</a:t>
            </a:r>
            <a:r>
              <a:rPr lang="en-US" sz="2000" dirty="0" smtClean="0"/>
              <a:t> </a:t>
            </a:r>
            <a:r>
              <a:rPr lang="en-US" sz="2000" dirty="0" err="1" smtClean="0"/>
              <a:t>triển</a:t>
            </a:r>
            <a:r>
              <a:rPr lang="en-US" sz="2000" dirty="0" smtClean="0"/>
              <a:t>: 2/3 </a:t>
            </a:r>
            <a:r>
              <a:rPr lang="en-US" sz="2000" dirty="0" err="1" smtClean="0"/>
              <a:t>tử</a:t>
            </a:r>
            <a:r>
              <a:rPr lang="en-US" sz="2000" dirty="0" smtClean="0"/>
              <a:t> </a:t>
            </a:r>
            <a:r>
              <a:rPr lang="en-US" sz="2000" dirty="0" err="1" smtClean="0"/>
              <a:t>vong</a:t>
            </a:r>
            <a:r>
              <a:rPr lang="en-US" sz="2000" dirty="0" smtClean="0"/>
              <a:t> </a:t>
            </a:r>
            <a:r>
              <a:rPr lang="en-US" sz="2000" dirty="0" err="1" smtClean="0"/>
              <a:t>ngay</a:t>
            </a:r>
            <a:r>
              <a:rPr lang="en-US" sz="2000" dirty="0" smtClean="0"/>
              <a:t> </a:t>
            </a:r>
            <a:r>
              <a:rPr lang="en-US" sz="2000" dirty="0" err="1" smtClean="0"/>
              <a:t>những</a:t>
            </a:r>
            <a:r>
              <a:rPr lang="en-US" sz="2000" dirty="0" smtClean="0"/>
              <a:t> </a:t>
            </a:r>
            <a:r>
              <a:rPr lang="en-US" sz="2000" dirty="0" err="1" smtClean="0"/>
              <a:t>giờ</a:t>
            </a:r>
            <a:r>
              <a:rPr lang="en-US" sz="2000" dirty="0" smtClean="0"/>
              <a:t> </a:t>
            </a:r>
            <a:r>
              <a:rPr lang="en-US" sz="2000" dirty="0" err="1" smtClean="0"/>
              <a:t>đầu</a:t>
            </a:r>
            <a:r>
              <a:rPr lang="en-US" sz="2000" dirty="0" smtClean="0"/>
              <a:t> </a:t>
            </a:r>
            <a:r>
              <a:rPr lang="en-US" sz="2000" dirty="0" err="1" smtClean="0"/>
              <a:t>hoặc</a:t>
            </a:r>
            <a:r>
              <a:rPr lang="en-US" sz="2000" dirty="0" smtClean="0"/>
              <a:t> </a:t>
            </a:r>
            <a:r>
              <a:rPr lang="en-US" sz="2000" dirty="0" err="1" smtClean="0"/>
              <a:t>tuần</a:t>
            </a:r>
            <a:r>
              <a:rPr lang="en-US" sz="2000" dirty="0" smtClean="0"/>
              <a:t> </a:t>
            </a:r>
            <a:r>
              <a:rPr lang="en-US" sz="2000" dirty="0" err="1" smtClean="0"/>
              <a:t>đầu</a:t>
            </a:r>
            <a:r>
              <a:rPr lang="en-US" sz="2000" dirty="0" smtClean="0"/>
              <a:t>. </a:t>
            </a:r>
            <a:r>
              <a:rPr lang="en-US" sz="2000" dirty="0" err="1" smtClean="0"/>
              <a:t>Biến</a:t>
            </a:r>
            <a:r>
              <a:rPr lang="en-US" sz="2000" dirty="0" smtClean="0"/>
              <a:t> </a:t>
            </a:r>
            <a:r>
              <a:rPr lang="en-US" sz="2000" dirty="0" err="1" smtClean="0"/>
              <a:t>chứng</a:t>
            </a:r>
            <a:r>
              <a:rPr lang="en-US" sz="2000" dirty="0" smtClean="0"/>
              <a:t> </a:t>
            </a:r>
            <a:r>
              <a:rPr lang="en-US" sz="2000" dirty="0" err="1" smtClean="0"/>
              <a:t>như</a:t>
            </a:r>
            <a:r>
              <a:rPr lang="en-US" sz="2000" dirty="0" smtClean="0"/>
              <a:t> </a:t>
            </a:r>
            <a:r>
              <a:rPr lang="en-US" sz="2000" dirty="0" err="1" smtClean="0"/>
              <a:t>nhiễm</a:t>
            </a:r>
            <a:r>
              <a:rPr lang="en-US" sz="2000" dirty="0" smtClean="0"/>
              <a:t> </a:t>
            </a:r>
            <a:r>
              <a:rPr lang="en-US" sz="2000" dirty="0" err="1" smtClean="0"/>
              <a:t>đường</a:t>
            </a:r>
            <a:r>
              <a:rPr lang="en-US" sz="2000" dirty="0" smtClean="0"/>
              <a:t> </a:t>
            </a:r>
            <a:r>
              <a:rPr lang="en-US" sz="2000" dirty="0" err="1" smtClean="0"/>
              <a:t>hô</a:t>
            </a:r>
            <a:r>
              <a:rPr lang="en-US" sz="2000" dirty="0" smtClean="0"/>
              <a:t> </a:t>
            </a:r>
            <a:r>
              <a:rPr lang="en-US" sz="2000" dirty="0" err="1" smtClean="0"/>
              <a:t>hấp</a:t>
            </a:r>
            <a:r>
              <a:rPr lang="en-US" sz="2000" dirty="0" smtClean="0"/>
              <a:t>, </a:t>
            </a:r>
            <a:r>
              <a:rPr lang="en-US" sz="2000" dirty="0" err="1" smtClean="0"/>
              <a:t>tiết</a:t>
            </a:r>
            <a:r>
              <a:rPr lang="en-US" sz="2000" dirty="0" smtClean="0"/>
              <a:t> </a:t>
            </a:r>
            <a:r>
              <a:rPr lang="en-US" sz="2000" dirty="0" err="1" smtClean="0"/>
              <a:t>niệu</a:t>
            </a:r>
            <a:r>
              <a:rPr lang="en-US" sz="2000" dirty="0" smtClean="0"/>
              <a:t> </a:t>
            </a:r>
            <a:r>
              <a:rPr lang="en-US" sz="2000" dirty="0" err="1" smtClean="0"/>
              <a:t>cũng</a:t>
            </a:r>
            <a:r>
              <a:rPr lang="en-US" sz="2000" dirty="0" smtClean="0"/>
              <a:t> </a:t>
            </a:r>
            <a:r>
              <a:rPr lang="en-US" sz="2000" dirty="0" err="1" smtClean="0"/>
              <a:t>như</a:t>
            </a:r>
            <a:r>
              <a:rPr lang="en-US" sz="2000" dirty="0" smtClean="0"/>
              <a:t> </a:t>
            </a:r>
            <a:r>
              <a:rPr lang="en-US" sz="2000" dirty="0" err="1" smtClean="0"/>
              <a:t>rối</a:t>
            </a:r>
            <a:r>
              <a:rPr lang="en-US" sz="2000" dirty="0" smtClean="0"/>
              <a:t> </a:t>
            </a:r>
            <a:r>
              <a:rPr lang="en-US" sz="2000" dirty="0" err="1" smtClean="0"/>
              <a:t>loạn</a:t>
            </a:r>
            <a:r>
              <a:rPr lang="en-US" sz="2000" dirty="0" smtClean="0"/>
              <a:t> </a:t>
            </a:r>
            <a:r>
              <a:rPr lang="en-US" sz="2000" dirty="0" err="1" smtClean="0"/>
              <a:t>nước</a:t>
            </a:r>
            <a:r>
              <a:rPr lang="en-US" sz="2000" dirty="0" smtClean="0"/>
              <a:t>, </a:t>
            </a:r>
            <a:r>
              <a:rPr lang="en-US" sz="2000" dirty="0" err="1" smtClean="0"/>
              <a:t>điện</a:t>
            </a:r>
            <a:r>
              <a:rPr lang="en-US" sz="2000" dirty="0" smtClean="0"/>
              <a:t> </a:t>
            </a:r>
            <a:r>
              <a:rPr lang="en-US" sz="2000" dirty="0" err="1" smtClean="0"/>
              <a:t>giải</a:t>
            </a:r>
            <a:r>
              <a:rPr lang="en-US" sz="2000" dirty="0" smtClean="0"/>
              <a:t>, </a:t>
            </a:r>
            <a:r>
              <a:rPr lang="en-US" sz="2000" dirty="0" err="1" smtClean="0"/>
              <a:t>rối</a:t>
            </a:r>
            <a:r>
              <a:rPr lang="en-US" sz="2000" dirty="0" smtClean="0"/>
              <a:t> </a:t>
            </a:r>
            <a:r>
              <a:rPr lang="en-US" sz="2000" dirty="0" err="1" smtClean="0"/>
              <a:t>loạn</a:t>
            </a:r>
            <a:r>
              <a:rPr lang="en-US" sz="2000" dirty="0" smtClean="0"/>
              <a:t> </a:t>
            </a:r>
            <a:r>
              <a:rPr lang="en-US" sz="2000" dirty="0" err="1" smtClean="0"/>
              <a:t>dinh</a:t>
            </a:r>
            <a:r>
              <a:rPr lang="en-US" sz="2000" dirty="0" smtClean="0"/>
              <a:t> </a:t>
            </a:r>
            <a:r>
              <a:rPr lang="en-US" sz="2000" dirty="0" err="1" smtClean="0"/>
              <a:t>dưỡng</a:t>
            </a:r>
            <a:r>
              <a:rPr lang="en-US" sz="2000" dirty="0" smtClean="0"/>
              <a:t>, </a:t>
            </a:r>
            <a:r>
              <a:rPr lang="en-US" sz="2000" dirty="0" err="1" smtClean="0"/>
              <a:t>loét</a:t>
            </a:r>
            <a:r>
              <a:rPr lang="en-US" sz="2000" dirty="0" smtClean="0"/>
              <a:t>,…</a:t>
            </a:r>
          </a:p>
          <a:p>
            <a:pPr>
              <a:lnSpc>
                <a:spcPct val="150000"/>
              </a:lnSpc>
              <a:buFontTx/>
              <a:buChar char="-"/>
            </a:pPr>
            <a:r>
              <a:rPr lang="en-US" sz="2000" dirty="0"/>
              <a:t> </a:t>
            </a:r>
            <a:r>
              <a:rPr lang="en-US" sz="2000" dirty="0" err="1" smtClean="0"/>
              <a:t>tái</a:t>
            </a:r>
            <a:r>
              <a:rPr lang="en-US" sz="2000" dirty="0" smtClean="0"/>
              <a:t> </a:t>
            </a:r>
            <a:r>
              <a:rPr lang="en-US" sz="2000" dirty="0" err="1" smtClean="0"/>
              <a:t>phát</a:t>
            </a:r>
            <a:r>
              <a:rPr lang="en-US" sz="2000" dirty="0" smtClean="0"/>
              <a:t>: </a:t>
            </a:r>
            <a:r>
              <a:rPr lang="en-US" sz="2000" dirty="0" err="1" smtClean="0"/>
              <a:t>hầu</a:t>
            </a:r>
            <a:r>
              <a:rPr lang="en-US" sz="2000" dirty="0" smtClean="0"/>
              <a:t> </a:t>
            </a:r>
            <a:r>
              <a:rPr lang="en-US" sz="2000" dirty="0" err="1" smtClean="0"/>
              <a:t>hết</a:t>
            </a:r>
            <a:r>
              <a:rPr lang="en-US" sz="2000" dirty="0" smtClean="0"/>
              <a:t> </a:t>
            </a:r>
            <a:r>
              <a:rPr lang="en-US" sz="2000" dirty="0" err="1" smtClean="0"/>
              <a:t>đều</a:t>
            </a:r>
            <a:r>
              <a:rPr lang="en-US" sz="2000" dirty="0" smtClean="0"/>
              <a:t> </a:t>
            </a:r>
            <a:r>
              <a:rPr lang="en-US" sz="2000" dirty="0" err="1" smtClean="0"/>
              <a:t>để</a:t>
            </a:r>
            <a:r>
              <a:rPr lang="en-US" sz="2000" dirty="0" smtClean="0"/>
              <a:t> </a:t>
            </a:r>
            <a:r>
              <a:rPr lang="en-US" sz="2000" dirty="0" err="1" smtClean="0"/>
              <a:t>lại</a:t>
            </a:r>
            <a:r>
              <a:rPr lang="en-US" sz="2000" dirty="0" smtClean="0"/>
              <a:t> </a:t>
            </a:r>
            <a:r>
              <a:rPr lang="en-US" sz="2000" dirty="0" err="1" smtClean="0"/>
              <a:t>di</a:t>
            </a:r>
            <a:r>
              <a:rPr lang="en-US" sz="2000" dirty="0" smtClean="0"/>
              <a:t> </a:t>
            </a:r>
            <a:r>
              <a:rPr lang="en-US" sz="2000" dirty="0" err="1" smtClean="0"/>
              <a:t>chứng</a:t>
            </a:r>
            <a:r>
              <a:rPr lang="en-US" sz="2000" dirty="0" smtClean="0"/>
              <a:t> </a:t>
            </a:r>
            <a:r>
              <a:rPr lang="en-US" sz="2000" dirty="0" err="1" smtClean="0"/>
              <a:t>nặng</a:t>
            </a:r>
            <a:r>
              <a:rPr lang="en-US" sz="2000" dirty="0" smtClean="0"/>
              <a:t> </a:t>
            </a:r>
            <a:r>
              <a:rPr lang="en-US" sz="2000" dirty="0" err="1" smtClean="0"/>
              <a:t>nề</a:t>
            </a:r>
            <a:r>
              <a:rPr lang="en-US" sz="2000" dirty="0" smtClean="0"/>
              <a:t>.</a:t>
            </a:r>
          </a:p>
          <a:p>
            <a:pPr>
              <a:lnSpc>
                <a:spcPct val="150000"/>
              </a:lnSpc>
              <a:buFontTx/>
              <a:buChar char="-"/>
            </a:pPr>
            <a:r>
              <a:rPr lang="en-US" sz="2000" dirty="0" err="1" smtClean="0"/>
              <a:t>Thang</a:t>
            </a:r>
            <a:r>
              <a:rPr lang="en-US" sz="2000" dirty="0" smtClean="0"/>
              <a:t> </a:t>
            </a:r>
            <a:r>
              <a:rPr lang="en-US" sz="2000" dirty="0" err="1" smtClean="0"/>
              <a:t>điểm</a:t>
            </a:r>
            <a:r>
              <a:rPr lang="en-US" sz="2000" dirty="0" smtClean="0"/>
              <a:t> </a:t>
            </a:r>
            <a:r>
              <a:rPr lang="en-US" sz="2000" dirty="0" err="1" smtClean="0"/>
              <a:t>chuẩn</a:t>
            </a:r>
            <a:r>
              <a:rPr lang="en-US" sz="2000" dirty="0" smtClean="0"/>
              <a:t> </a:t>
            </a:r>
            <a:r>
              <a:rPr lang="en-US" sz="2000" dirty="0" err="1" smtClean="0"/>
              <a:t>đoán</a:t>
            </a:r>
            <a:r>
              <a:rPr lang="en-US" sz="2000" dirty="0" smtClean="0"/>
              <a:t> </a:t>
            </a:r>
            <a:r>
              <a:rPr lang="en-US" sz="2000" dirty="0" err="1" smtClean="0"/>
              <a:t>đột</a:t>
            </a:r>
            <a:r>
              <a:rPr lang="en-US" sz="2000" dirty="0" smtClean="0"/>
              <a:t> </a:t>
            </a:r>
            <a:r>
              <a:rPr lang="en-US" sz="2000" dirty="0" err="1" smtClean="0"/>
              <a:t>quỵ</a:t>
            </a:r>
            <a:r>
              <a:rPr lang="en-US" sz="2000" dirty="0" smtClean="0"/>
              <a:t> </a:t>
            </a:r>
            <a:r>
              <a:rPr lang="en-US" sz="2000" dirty="0" err="1" smtClean="0"/>
              <a:t>não</a:t>
            </a:r>
            <a:r>
              <a:rPr lang="en-US" sz="2000" dirty="0" smtClean="0"/>
              <a:t> (Clinical Stroke Scale - CSS)</a:t>
            </a:r>
          </a:p>
        </p:txBody>
      </p:sp>
      <p:pic>
        <p:nvPicPr>
          <p:cNvPr id="5" name="Picture 4" descr="thag diem chuan doan dot quy.jpg"/>
          <p:cNvPicPr>
            <a:picLocks noChangeAspect="1"/>
          </p:cNvPicPr>
          <p:nvPr/>
        </p:nvPicPr>
        <p:blipFill>
          <a:blip r:embed="rId2"/>
          <a:stretch>
            <a:fillRect/>
          </a:stretch>
        </p:blipFill>
        <p:spPr>
          <a:xfrm>
            <a:off x="0" y="1905000"/>
            <a:ext cx="9144000" cy="495299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370975"/>
          </a:xfrm>
          <a:prstGeom prst="rect">
            <a:avLst/>
          </a:prstGeom>
          <a:noFill/>
        </p:spPr>
        <p:txBody>
          <a:bodyPr wrap="square" rtlCol="0">
            <a:spAutoFit/>
          </a:bodyPr>
          <a:lstStyle/>
          <a:p>
            <a:pPr>
              <a:lnSpc>
                <a:spcPct val="150000"/>
              </a:lnSpc>
            </a:pPr>
            <a:r>
              <a:rPr lang="en-US" sz="2000" b="1" dirty="0" smtClean="0"/>
              <a:t>IV</a:t>
            </a:r>
            <a:r>
              <a:rPr lang="en-US" sz="2400" b="1" dirty="0" smtClean="0"/>
              <a:t>. TRIỆU CHỨNG CẬN LÂM SÀNG</a:t>
            </a:r>
          </a:p>
          <a:p>
            <a:pPr marL="342900" indent="-342900">
              <a:lnSpc>
                <a:spcPct val="150000"/>
              </a:lnSpc>
              <a:buAutoNum type="arabicPeriod"/>
            </a:pPr>
            <a:r>
              <a:rPr lang="en-US" sz="2400" b="1" dirty="0" err="1" smtClean="0"/>
              <a:t>Xét</a:t>
            </a:r>
            <a:r>
              <a:rPr lang="en-US" sz="2400" b="1" dirty="0" smtClean="0"/>
              <a:t> </a:t>
            </a:r>
            <a:r>
              <a:rPr lang="en-US" sz="2400" b="1" dirty="0" err="1" smtClean="0"/>
              <a:t>nghiệm</a:t>
            </a:r>
            <a:r>
              <a:rPr lang="en-US" sz="2400" b="1" dirty="0" smtClean="0"/>
              <a:t> </a:t>
            </a:r>
            <a:r>
              <a:rPr lang="en-US" sz="2400" b="1" dirty="0" err="1" smtClean="0"/>
              <a:t>dịch</a:t>
            </a:r>
            <a:r>
              <a:rPr lang="en-US" sz="2400" b="1" dirty="0" smtClean="0"/>
              <a:t> </a:t>
            </a:r>
            <a:r>
              <a:rPr lang="en-US" sz="2400" b="1" dirty="0" err="1" smtClean="0"/>
              <a:t>não</a:t>
            </a:r>
            <a:r>
              <a:rPr lang="en-US" sz="2400" b="1" dirty="0" smtClean="0"/>
              <a:t> </a:t>
            </a:r>
            <a:r>
              <a:rPr lang="en-US" sz="2400" b="1" dirty="0" err="1" smtClean="0"/>
              <a:t>tuỷ</a:t>
            </a:r>
            <a:endParaRPr lang="en-US" sz="2400" b="1" dirty="0" smtClean="0"/>
          </a:p>
          <a:p>
            <a:pPr marL="342900" indent="-342900">
              <a:lnSpc>
                <a:spcPct val="150000"/>
              </a:lnSpc>
              <a:buFontTx/>
              <a:buChar char="-"/>
            </a:pPr>
            <a:r>
              <a:rPr lang="en-US" sz="2000" dirty="0" err="1" smtClean="0"/>
              <a:t>Trong</a:t>
            </a:r>
            <a:r>
              <a:rPr lang="en-US" sz="2000" dirty="0" smtClean="0"/>
              <a:t> </a:t>
            </a:r>
            <a:r>
              <a:rPr lang="en-US" sz="2000" dirty="0" err="1" smtClean="0"/>
              <a:t>thiếu</a:t>
            </a:r>
            <a:r>
              <a:rPr lang="en-US" sz="2000" dirty="0" smtClean="0"/>
              <a:t> </a:t>
            </a:r>
            <a:r>
              <a:rPr lang="en-US" sz="2000" dirty="0" err="1" smtClean="0"/>
              <a:t>máu</a:t>
            </a:r>
            <a:r>
              <a:rPr lang="en-US" sz="2000" dirty="0" smtClean="0"/>
              <a:t> </a:t>
            </a:r>
            <a:r>
              <a:rPr lang="en-US" sz="2000" dirty="0" err="1" smtClean="0"/>
              <a:t>não</a:t>
            </a:r>
            <a:r>
              <a:rPr lang="en-US" sz="2000" dirty="0" smtClean="0"/>
              <a:t> </a:t>
            </a:r>
            <a:r>
              <a:rPr lang="en-US" sz="2000" dirty="0" err="1" smtClean="0"/>
              <a:t>cục</a:t>
            </a:r>
            <a:r>
              <a:rPr lang="en-US" sz="2000" dirty="0" smtClean="0"/>
              <a:t> </a:t>
            </a:r>
            <a:r>
              <a:rPr lang="en-US" sz="2000" dirty="0" err="1" smtClean="0"/>
              <a:t>bộ</a:t>
            </a:r>
            <a:r>
              <a:rPr lang="en-US" sz="2000" dirty="0" smtClean="0"/>
              <a:t> </a:t>
            </a:r>
            <a:r>
              <a:rPr lang="en-US" sz="2000" dirty="0" err="1" smtClean="0"/>
              <a:t>dịch</a:t>
            </a:r>
            <a:r>
              <a:rPr lang="en-US" sz="2000" dirty="0" smtClean="0"/>
              <a:t> </a:t>
            </a:r>
            <a:r>
              <a:rPr lang="en-US" sz="2000" dirty="0" err="1" smtClean="0"/>
              <a:t>não</a:t>
            </a:r>
            <a:r>
              <a:rPr lang="en-US" sz="2000" dirty="0" smtClean="0"/>
              <a:t> </a:t>
            </a:r>
            <a:r>
              <a:rPr lang="en-US" sz="2000" dirty="0" err="1" smtClean="0"/>
              <a:t>tuỷ</a:t>
            </a:r>
            <a:r>
              <a:rPr lang="en-US" sz="2000" dirty="0" smtClean="0"/>
              <a:t> </a:t>
            </a:r>
            <a:r>
              <a:rPr lang="en-US" sz="2000" dirty="0" err="1" smtClean="0"/>
              <a:t>trong</a:t>
            </a:r>
            <a:r>
              <a:rPr lang="en-US" sz="2000" dirty="0" smtClean="0"/>
              <a:t> </a:t>
            </a:r>
            <a:r>
              <a:rPr lang="en-US" sz="2000" dirty="0" err="1" smtClean="0"/>
              <a:t>suốt</a:t>
            </a:r>
            <a:r>
              <a:rPr lang="en-US" sz="2000" dirty="0" smtClean="0"/>
              <a:t>, </a:t>
            </a:r>
            <a:r>
              <a:rPr lang="en-US" sz="2000" dirty="0" err="1" smtClean="0"/>
              <a:t>không</a:t>
            </a:r>
            <a:r>
              <a:rPr lang="en-US" sz="2000" dirty="0" smtClean="0"/>
              <a:t> </a:t>
            </a:r>
            <a:r>
              <a:rPr lang="en-US" sz="2000" dirty="0" err="1" smtClean="0"/>
              <a:t>màu</a:t>
            </a:r>
            <a:r>
              <a:rPr lang="en-US" sz="2000" dirty="0" smtClean="0"/>
              <a:t>, </a:t>
            </a:r>
            <a:r>
              <a:rPr lang="en-US" sz="2000" dirty="0" err="1" smtClean="0"/>
              <a:t>các</a:t>
            </a:r>
            <a:r>
              <a:rPr lang="en-US" sz="2000" dirty="0" smtClean="0"/>
              <a:t> </a:t>
            </a:r>
            <a:r>
              <a:rPr lang="en-US" sz="2000" dirty="0" err="1" smtClean="0"/>
              <a:t>thành</a:t>
            </a:r>
            <a:r>
              <a:rPr lang="en-US" sz="2000" dirty="0" smtClean="0"/>
              <a:t> </a:t>
            </a:r>
            <a:r>
              <a:rPr lang="en-US" sz="2000" dirty="0" err="1" smtClean="0"/>
              <a:t>phàn</a:t>
            </a:r>
            <a:r>
              <a:rPr lang="en-US" sz="2000" dirty="0" smtClean="0"/>
              <a:t> </a:t>
            </a:r>
            <a:r>
              <a:rPr lang="en-US" sz="2000" dirty="0" err="1" smtClean="0"/>
              <a:t>dịch</a:t>
            </a:r>
            <a:r>
              <a:rPr lang="en-US" sz="2000" dirty="0" smtClean="0"/>
              <a:t> </a:t>
            </a:r>
            <a:r>
              <a:rPr lang="en-US" sz="2000" dirty="0" err="1" smtClean="0"/>
              <a:t>não</a:t>
            </a:r>
            <a:r>
              <a:rPr lang="en-US" sz="2000" dirty="0" smtClean="0"/>
              <a:t> </a:t>
            </a:r>
            <a:r>
              <a:rPr lang="en-US" sz="2000" dirty="0" err="1" smtClean="0"/>
              <a:t>tuỷ</a:t>
            </a:r>
            <a:r>
              <a:rPr lang="en-US" sz="2000" dirty="0" smtClean="0"/>
              <a:t> </a:t>
            </a:r>
            <a:r>
              <a:rPr lang="en-US" sz="2000" dirty="0" err="1" smtClean="0"/>
              <a:t>không</a:t>
            </a:r>
            <a:r>
              <a:rPr lang="en-US" sz="2000" dirty="0" smtClean="0"/>
              <a:t> </a:t>
            </a:r>
            <a:r>
              <a:rPr lang="en-US" sz="2000" dirty="0" err="1" smtClean="0"/>
              <a:t>thay</a:t>
            </a:r>
            <a:r>
              <a:rPr lang="en-US" sz="2000" dirty="0" smtClean="0"/>
              <a:t> </a:t>
            </a:r>
            <a:r>
              <a:rPr lang="en-US" sz="2000" dirty="0" err="1" smtClean="0"/>
              <a:t>đổi</a:t>
            </a:r>
            <a:r>
              <a:rPr lang="en-US" sz="2000" dirty="0" smtClean="0"/>
              <a:t>.</a:t>
            </a:r>
          </a:p>
          <a:p>
            <a:pPr marL="342900" indent="-342900">
              <a:lnSpc>
                <a:spcPct val="150000"/>
              </a:lnSpc>
              <a:buFontTx/>
              <a:buChar char="-"/>
            </a:pPr>
            <a:r>
              <a:rPr lang="en-US" sz="2000" dirty="0" err="1" smtClean="0"/>
              <a:t>Trong</a:t>
            </a:r>
            <a:r>
              <a:rPr lang="en-US" sz="2000" dirty="0" smtClean="0"/>
              <a:t> </a:t>
            </a:r>
            <a:r>
              <a:rPr lang="en-US" sz="2000" dirty="0" err="1" smtClean="0"/>
              <a:t>xuất</a:t>
            </a:r>
            <a:r>
              <a:rPr lang="en-US" sz="2000" dirty="0" smtClean="0"/>
              <a:t> </a:t>
            </a:r>
            <a:r>
              <a:rPr lang="en-US" sz="2000" dirty="0" err="1" smtClean="0"/>
              <a:t>huyết</a:t>
            </a:r>
            <a:r>
              <a:rPr lang="en-US" sz="2000" dirty="0" smtClean="0"/>
              <a:t> </a:t>
            </a:r>
            <a:r>
              <a:rPr lang="en-US" sz="2000" dirty="0" err="1" smtClean="0"/>
              <a:t>não</a:t>
            </a:r>
            <a:r>
              <a:rPr lang="en-US" sz="2000" dirty="0" smtClean="0"/>
              <a:t> </a:t>
            </a:r>
            <a:r>
              <a:rPr lang="en-US" sz="2000" dirty="0" err="1" smtClean="0"/>
              <a:t>dịch</a:t>
            </a:r>
            <a:r>
              <a:rPr lang="en-US" sz="2000" dirty="0" smtClean="0"/>
              <a:t> </a:t>
            </a:r>
            <a:r>
              <a:rPr lang="en-US" sz="2000" dirty="0" err="1" smtClean="0"/>
              <a:t>não</a:t>
            </a:r>
            <a:r>
              <a:rPr lang="en-US" sz="2000" dirty="0" smtClean="0"/>
              <a:t> </a:t>
            </a:r>
            <a:r>
              <a:rPr lang="en-US" sz="2000" dirty="0" err="1" smtClean="0"/>
              <a:t>tuỷ</a:t>
            </a:r>
            <a:r>
              <a:rPr lang="en-US" sz="2000" dirty="0" smtClean="0"/>
              <a:t> </a:t>
            </a:r>
            <a:r>
              <a:rPr lang="en-US" sz="2000" dirty="0" err="1" smtClean="0"/>
              <a:t>có</a:t>
            </a:r>
            <a:r>
              <a:rPr lang="en-US" sz="2000" dirty="0" smtClean="0"/>
              <a:t> </a:t>
            </a:r>
            <a:r>
              <a:rPr lang="en-US" sz="2000" dirty="0" err="1" smtClean="0"/>
              <a:t>máu</a:t>
            </a:r>
            <a:r>
              <a:rPr lang="en-US" sz="2000" dirty="0" smtClean="0"/>
              <a:t> </a:t>
            </a:r>
            <a:r>
              <a:rPr lang="en-US" sz="2000" dirty="0" err="1" smtClean="0"/>
              <a:t>không</a:t>
            </a:r>
            <a:r>
              <a:rPr lang="en-US" sz="2000" dirty="0" smtClean="0"/>
              <a:t> </a:t>
            </a:r>
            <a:r>
              <a:rPr lang="en-US" sz="2000" dirty="0" err="1" smtClean="0"/>
              <a:t>đông</a:t>
            </a:r>
            <a:r>
              <a:rPr lang="en-US" sz="2000" dirty="0" smtClean="0"/>
              <a:t>, </a:t>
            </a:r>
            <a:r>
              <a:rPr lang="en-US" sz="2000" dirty="0" err="1" smtClean="0"/>
              <a:t>đỏ</a:t>
            </a:r>
            <a:r>
              <a:rPr lang="en-US" sz="2000" dirty="0" smtClean="0"/>
              <a:t> </a:t>
            </a:r>
            <a:r>
              <a:rPr lang="en-US" sz="2000" dirty="0" err="1" smtClean="0"/>
              <a:t>đều</a:t>
            </a:r>
            <a:r>
              <a:rPr lang="en-US" sz="2000" dirty="0" smtClean="0"/>
              <a:t> </a:t>
            </a:r>
            <a:r>
              <a:rPr lang="en-US" sz="2000" dirty="0" err="1" smtClean="0"/>
              <a:t>cả</a:t>
            </a:r>
            <a:r>
              <a:rPr lang="en-US" sz="2000" dirty="0" smtClean="0"/>
              <a:t> 3 </a:t>
            </a:r>
            <a:r>
              <a:rPr lang="en-US" sz="2000" dirty="0" err="1" smtClean="0"/>
              <a:t>ống</a:t>
            </a:r>
            <a:r>
              <a:rPr lang="en-US" sz="2000" dirty="0" smtClean="0"/>
              <a:t> </a:t>
            </a:r>
            <a:r>
              <a:rPr lang="en-US" sz="2000" dirty="0" err="1" smtClean="0"/>
              <a:t>nghiệm</a:t>
            </a:r>
            <a:r>
              <a:rPr lang="en-US" sz="2000" dirty="0" smtClean="0"/>
              <a:t> </a:t>
            </a:r>
            <a:r>
              <a:rPr lang="en-US" sz="2000" dirty="0" err="1" smtClean="0"/>
              <a:t>nếu</a:t>
            </a:r>
            <a:r>
              <a:rPr lang="en-US" sz="2000" dirty="0" smtClean="0"/>
              <a:t> </a:t>
            </a:r>
            <a:r>
              <a:rPr lang="en-US" sz="2000" dirty="0" err="1" smtClean="0"/>
              <a:t>máu</a:t>
            </a:r>
            <a:r>
              <a:rPr lang="en-US" sz="2000" dirty="0" smtClean="0"/>
              <a:t> </a:t>
            </a:r>
            <a:r>
              <a:rPr lang="en-US" sz="2000" dirty="0" err="1" smtClean="0"/>
              <a:t>chảy</a:t>
            </a:r>
            <a:r>
              <a:rPr lang="en-US" sz="2000" dirty="0" smtClean="0"/>
              <a:t> </a:t>
            </a:r>
            <a:r>
              <a:rPr lang="en-US" sz="2000" dirty="0" err="1" smtClean="0"/>
              <a:t>vào</a:t>
            </a:r>
            <a:r>
              <a:rPr lang="en-US" sz="2000" dirty="0" smtClean="0"/>
              <a:t> </a:t>
            </a:r>
            <a:r>
              <a:rPr lang="en-US" sz="2000" dirty="0" err="1" smtClean="0"/>
              <a:t>khoang</a:t>
            </a:r>
            <a:r>
              <a:rPr lang="en-US" sz="2000" dirty="0" smtClean="0"/>
              <a:t> </a:t>
            </a:r>
            <a:r>
              <a:rPr lang="en-US" sz="2000" dirty="0" err="1" smtClean="0"/>
              <a:t>dưới</a:t>
            </a:r>
            <a:r>
              <a:rPr lang="en-US" sz="2000" dirty="0" smtClean="0"/>
              <a:t> </a:t>
            </a:r>
            <a:r>
              <a:rPr lang="en-US" sz="2000" dirty="0" err="1" smtClean="0"/>
              <a:t>nhên</a:t>
            </a:r>
            <a:r>
              <a:rPr lang="en-US" sz="2000" dirty="0" smtClean="0"/>
              <a:t>.</a:t>
            </a:r>
          </a:p>
          <a:p>
            <a:pPr marL="342900" indent="-342900">
              <a:lnSpc>
                <a:spcPct val="150000"/>
              </a:lnSpc>
            </a:pPr>
            <a:r>
              <a:rPr lang="en-US" sz="2400" b="1" dirty="0" smtClean="0"/>
              <a:t>2. </a:t>
            </a:r>
            <a:r>
              <a:rPr lang="en-US" sz="2400" b="1" dirty="0" err="1" smtClean="0"/>
              <a:t>Chụp</a:t>
            </a:r>
            <a:r>
              <a:rPr lang="en-US" sz="2400" b="1" dirty="0" smtClean="0"/>
              <a:t> </a:t>
            </a:r>
            <a:r>
              <a:rPr lang="en-US" sz="2400" b="1" dirty="0" err="1" smtClean="0"/>
              <a:t>cắt</a:t>
            </a:r>
            <a:r>
              <a:rPr lang="en-US" sz="2400" b="1" dirty="0" smtClean="0"/>
              <a:t> </a:t>
            </a:r>
            <a:r>
              <a:rPr lang="en-US" sz="2400" b="1" dirty="0" err="1" smtClean="0"/>
              <a:t>lớp</a:t>
            </a:r>
            <a:r>
              <a:rPr lang="en-US" sz="2400" b="1" dirty="0" smtClean="0"/>
              <a:t> vi </a:t>
            </a:r>
            <a:r>
              <a:rPr lang="en-US" sz="2400" b="1" dirty="0" err="1" smtClean="0"/>
              <a:t>tính</a:t>
            </a:r>
            <a:r>
              <a:rPr lang="en-US" sz="2400" b="1" dirty="0" smtClean="0"/>
              <a:t> ( CT scan)</a:t>
            </a:r>
          </a:p>
          <a:p>
            <a:pPr marL="342900" indent="-342900">
              <a:lnSpc>
                <a:spcPct val="150000"/>
              </a:lnSpc>
              <a:buFontTx/>
              <a:buChar char="-"/>
            </a:pPr>
            <a:r>
              <a:rPr lang="en-US" sz="2000" dirty="0" err="1" smtClean="0"/>
              <a:t>Bệnh</a:t>
            </a:r>
            <a:r>
              <a:rPr lang="en-US" sz="2000" dirty="0" smtClean="0"/>
              <a:t> </a:t>
            </a:r>
            <a:r>
              <a:rPr lang="en-US" sz="2000" dirty="0" err="1" smtClean="0"/>
              <a:t>nhân</a:t>
            </a:r>
            <a:r>
              <a:rPr lang="en-US" sz="2000" dirty="0" smtClean="0"/>
              <a:t> </a:t>
            </a:r>
            <a:r>
              <a:rPr lang="en-US" sz="2000" dirty="0" err="1" smtClean="0"/>
              <a:t>nhồi</a:t>
            </a:r>
            <a:r>
              <a:rPr lang="en-US" sz="2000" dirty="0" smtClean="0"/>
              <a:t> </a:t>
            </a:r>
            <a:r>
              <a:rPr lang="en-US" sz="2000" dirty="0" err="1" smtClean="0"/>
              <a:t>máu</a:t>
            </a:r>
            <a:r>
              <a:rPr lang="en-US" sz="2000" dirty="0" smtClean="0"/>
              <a:t> </a:t>
            </a:r>
            <a:r>
              <a:rPr lang="en-US" sz="2000" dirty="0" err="1" smtClean="0"/>
              <a:t>não</a:t>
            </a:r>
            <a:r>
              <a:rPr lang="en-US" sz="2000" dirty="0" smtClean="0"/>
              <a:t>: </a:t>
            </a:r>
            <a:r>
              <a:rPr lang="en-US" sz="2000" dirty="0" err="1" smtClean="0"/>
              <a:t>hình</a:t>
            </a:r>
            <a:r>
              <a:rPr lang="en-US" sz="2000" dirty="0" smtClean="0"/>
              <a:t> </a:t>
            </a:r>
            <a:r>
              <a:rPr lang="en-US" sz="2000" dirty="0" err="1" smtClean="0"/>
              <a:t>ảnh</a:t>
            </a:r>
            <a:r>
              <a:rPr lang="en-US" sz="2000" dirty="0" smtClean="0"/>
              <a:t> </a:t>
            </a:r>
            <a:r>
              <a:rPr lang="en-US" sz="2000" dirty="0" err="1" smtClean="0"/>
              <a:t>tổn</a:t>
            </a:r>
            <a:r>
              <a:rPr lang="en-US" sz="2000" dirty="0" smtClean="0"/>
              <a:t> </a:t>
            </a:r>
            <a:r>
              <a:rPr lang="en-US" sz="2000" dirty="0" err="1" smtClean="0"/>
              <a:t>thương</a:t>
            </a:r>
            <a:r>
              <a:rPr lang="en-US" sz="2000" dirty="0" smtClean="0"/>
              <a:t> </a:t>
            </a:r>
          </a:p>
          <a:p>
            <a:pPr marL="342900" indent="-342900">
              <a:lnSpc>
                <a:spcPct val="150000"/>
              </a:lnSpc>
            </a:pPr>
            <a:r>
              <a:rPr lang="en-US" sz="2000" dirty="0" err="1" smtClean="0"/>
              <a:t>là</a:t>
            </a:r>
            <a:r>
              <a:rPr lang="en-US" sz="2000" dirty="0" smtClean="0"/>
              <a:t> </a:t>
            </a:r>
            <a:r>
              <a:rPr lang="en-US" sz="2000" dirty="0" err="1" smtClean="0"/>
              <a:t>mội</a:t>
            </a:r>
            <a:r>
              <a:rPr lang="en-US" sz="2000" dirty="0" smtClean="0"/>
              <a:t> </a:t>
            </a:r>
            <a:r>
              <a:rPr lang="en-US" sz="2000" dirty="0" err="1" smtClean="0"/>
              <a:t>vùng</a:t>
            </a:r>
            <a:r>
              <a:rPr lang="en-US" sz="2000" dirty="0" smtClean="0"/>
              <a:t> </a:t>
            </a:r>
            <a:r>
              <a:rPr lang="en-US" sz="2000" dirty="0" err="1" smtClean="0"/>
              <a:t>giảm</a:t>
            </a:r>
            <a:r>
              <a:rPr lang="en-US" sz="2000" dirty="0" smtClean="0"/>
              <a:t> </a:t>
            </a:r>
            <a:r>
              <a:rPr lang="en-US" sz="2000" dirty="0" err="1" smtClean="0"/>
              <a:t>tỷ</a:t>
            </a:r>
            <a:r>
              <a:rPr lang="en-US" sz="2000" dirty="0" smtClean="0"/>
              <a:t> </a:t>
            </a:r>
            <a:r>
              <a:rPr lang="en-US" sz="2000" dirty="0" err="1" smtClean="0"/>
              <a:t>trọng</a:t>
            </a:r>
            <a:r>
              <a:rPr lang="en-US" sz="2000" dirty="0" smtClean="0"/>
              <a:t> </a:t>
            </a:r>
            <a:r>
              <a:rPr lang="en-US" sz="2000" dirty="0" err="1" smtClean="0"/>
              <a:t>trên</a:t>
            </a:r>
            <a:r>
              <a:rPr lang="en-US" sz="2000" dirty="0" smtClean="0"/>
              <a:t> </a:t>
            </a:r>
            <a:r>
              <a:rPr lang="en-US" sz="2000" dirty="0" err="1" smtClean="0"/>
              <a:t>não</a:t>
            </a:r>
            <a:r>
              <a:rPr lang="en-US" sz="2000" dirty="0" smtClean="0"/>
              <a:t> </a:t>
            </a:r>
            <a:r>
              <a:rPr lang="en-US" sz="2000" dirty="0" err="1" smtClean="0"/>
              <a:t>tương</a:t>
            </a:r>
            <a:r>
              <a:rPr lang="en-US" sz="2000" dirty="0" smtClean="0"/>
              <a:t> </a:t>
            </a:r>
            <a:r>
              <a:rPr lang="en-US" sz="2000" dirty="0" err="1" smtClean="0"/>
              <a:t>ứng</a:t>
            </a:r>
            <a:r>
              <a:rPr lang="en-US" sz="2000" dirty="0" smtClean="0"/>
              <a:t> </a:t>
            </a:r>
            <a:r>
              <a:rPr lang="en-US" sz="2000" dirty="0" err="1" smtClean="0"/>
              <a:t>với</a:t>
            </a:r>
            <a:r>
              <a:rPr lang="en-US" sz="2000" dirty="0" smtClean="0"/>
              <a:t> </a:t>
            </a:r>
          </a:p>
          <a:p>
            <a:pPr marL="342900" indent="-342900">
              <a:lnSpc>
                <a:spcPct val="150000"/>
              </a:lnSpc>
            </a:pPr>
            <a:r>
              <a:rPr lang="en-US" sz="2000" dirty="0" err="1" smtClean="0"/>
              <a:t>vùng</a:t>
            </a:r>
            <a:r>
              <a:rPr lang="en-US" sz="2000" dirty="0" smtClean="0"/>
              <a:t> </a:t>
            </a:r>
            <a:r>
              <a:rPr lang="en-US" sz="2000" dirty="0" err="1" smtClean="0"/>
              <a:t>tắc</a:t>
            </a:r>
            <a:r>
              <a:rPr lang="en-US" sz="2000" dirty="0" smtClean="0"/>
              <a:t> </a:t>
            </a:r>
            <a:r>
              <a:rPr lang="en-US" sz="2000" dirty="0" err="1" smtClean="0"/>
              <a:t>mạch</a:t>
            </a:r>
            <a:endParaRPr lang="en-US" sz="2000" dirty="0" smtClean="0"/>
          </a:p>
          <a:p>
            <a:pPr marL="342900" indent="-342900">
              <a:lnSpc>
                <a:spcPct val="150000"/>
              </a:lnSpc>
              <a:buFontTx/>
              <a:buChar char="-"/>
            </a:pPr>
            <a:r>
              <a:rPr lang="en-US" sz="2000" dirty="0" err="1" smtClean="0"/>
              <a:t>Bệnh</a:t>
            </a:r>
            <a:r>
              <a:rPr lang="en-US" sz="2000" dirty="0" smtClean="0"/>
              <a:t> </a:t>
            </a:r>
            <a:r>
              <a:rPr lang="en-US" sz="2000" dirty="0" err="1" smtClean="0"/>
              <a:t>nhân</a:t>
            </a:r>
            <a:r>
              <a:rPr lang="en-US" sz="2000" dirty="0" smtClean="0"/>
              <a:t> </a:t>
            </a:r>
            <a:r>
              <a:rPr lang="en-US" sz="2000" dirty="0" err="1" smtClean="0"/>
              <a:t>xuất</a:t>
            </a:r>
            <a:r>
              <a:rPr lang="en-US" sz="2000" dirty="0" smtClean="0"/>
              <a:t> </a:t>
            </a:r>
            <a:r>
              <a:rPr lang="en-US" sz="2000" dirty="0" err="1" smtClean="0"/>
              <a:t>huyết</a:t>
            </a:r>
            <a:r>
              <a:rPr lang="en-US" sz="2000" dirty="0" smtClean="0"/>
              <a:t> </a:t>
            </a:r>
            <a:r>
              <a:rPr lang="en-US" sz="2000" dirty="0" err="1" smtClean="0"/>
              <a:t>não</a:t>
            </a:r>
            <a:r>
              <a:rPr lang="en-US" sz="2000" dirty="0" smtClean="0"/>
              <a:t>: </a:t>
            </a:r>
            <a:r>
              <a:rPr lang="en-US" sz="2000" dirty="0" err="1" smtClean="0"/>
              <a:t>ngay</a:t>
            </a:r>
            <a:r>
              <a:rPr lang="en-US" sz="2000" dirty="0" smtClean="0"/>
              <a:t> </a:t>
            </a:r>
            <a:r>
              <a:rPr lang="en-US" sz="2000" dirty="0" err="1" smtClean="0"/>
              <a:t>trong</a:t>
            </a:r>
            <a:r>
              <a:rPr lang="en-US" sz="2000" dirty="0" smtClean="0"/>
              <a:t> </a:t>
            </a:r>
            <a:r>
              <a:rPr lang="en-US" sz="2000" dirty="0" err="1" smtClean="0"/>
              <a:t>ngày</a:t>
            </a:r>
            <a:r>
              <a:rPr lang="en-US" sz="2000" dirty="0" smtClean="0"/>
              <a:t> </a:t>
            </a:r>
            <a:r>
              <a:rPr lang="en-US" sz="2000" dirty="0" err="1" smtClean="0"/>
              <a:t>đầu</a:t>
            </a:r>
            <a:r>
              <a:rPr lang="en-US" sz="2000" dirty="0" smtClean="0"/>
              <a:t> </a:t>
            </a:r>
          </a:p>
          <a:p>
            <a:pPr marL="342900" indent="-342900">
              <a:lnSpc>
                <a:spcPct val="150000"/>
              </a:lnSpc>
            </a:pPr>
            <a:r>
              <a:rPr lang="en-US" sz="2000" dirty="0" err="1" smtClean="0"/>
              <a:t>có</a:t>
            </a:r>
            <a:r>
              <a:rPr lang="en-US" sz="2000" dirty="0" smtClean="0"/>
              <a:t> </a:t>
            </a:r>
            <a:r>
              <a:rPr lang="en-US" sz="2000" dirty="0" err="1" smtClean="0"/>
              <a:t>thể</a:t>
            </a:r>
            <a:r>
              <a:rPr lang="en-US" sz="2000" dirty="0" smtClean="0"/>
              <a:t> </a:t>
            </a:r>
            <a:r>
              <a:rPr lang="en-US" sz="2000" dirty="0" err="1" smtClean="0"/>
              <a:t>thấy</a:t>
            </a:r>
            <a:r>
              <a:rPr lang="en-US" sz="2000" dirty="0" smtClean="0"/>
              <a:t> </a:t>
            </a:r>
            <a:r>
              <a:rPr lang="en-US" sz="2000" dirty="0" err="1" smtClean="0"/>
              <a:t>hình</a:t>
            </a:r>
            <a:r>
              <a:rPr lang="en-US" sz="2000" dirty="0" smtClean="0"/>
              <a:t> </a:t>
            </a:r>
            <a:r>
              <a:rPr lang="en-US" sz="2000" dirty="0" err="1" smtClean="0"/>
              <a:t>ảnh</a:t>
            </a:r>
            <a:r>
              <a:rPr lang="en-US" sz="2000" dirty="0" smtClean="0"/>
              <a:t> </a:t>
            </a:r>
            <a:r>
              <a:rPr lang="en-US" sz="2000" dirty="0" err="1" smtClean="0"/>
              <a:t>khối</a:t>
            </a:r>
            <a:r>
              <a:rPr lang="en-US" sz="2000" dirty="0" smtClean="0"/>
              <a:t> </a:t>
            </a:r>
            <a:r>
              <a:rPr lang="en-US" sz="2000" dirty="0" err="1" smtClean="0"/>
              <a:t>máu</a:t>
            </a:r>
            <a:r>
              <a:rPr lang="en-US" sz="2000" dirty="0" smtClean="0"/>
              <a:t> </a:t>
            </a:r>
            <a:r>
              <a:rPr lang="en-US" sz="2000" dirty="0" err="1" smtClean="0"/>
              <a:t>tụ</a:t>
            </a:r>
            <a:r>
              <a:rPr lang="en-US" sz="2000" dirty="0" smtClean="0"/>
              <a:t> </a:t>
            </a:r>
            <a:r>
              <a:rPr lang="en-US" sz="2000" dirty="0" err="1" smtClean="0"/>
              <a:t>trong</a:t>
            </a:r>
            <a:r>
              <a:rPr lang="en-US" sz="2000" dirty="0" smtClean="0"/>
              <a:t> </a:t>
            </a:r>
            <a:r>
              <a:rPr lang="en-US" sz="2000" dirty="0" err="1" smtClean="0"/>
              <a:t>não</a:t>
            </a:r>
            <a:r>
              <a:rPr lang="en-US" sz="2000" dirty="0" smtClean="0"/>
              <a:t> </a:t>
            </a:r>
            <a:r>
              <a:rPr lang="en-US" sz="2000" dirty="0" err="1" smtClean="0"/>
              <a:t>thất</a:t>
            </a:r>
            <a:r>
              <a:rPr lang="en-US" sz="2000" dirty="0" smtClean="0"/>
              <a:t>,</a:t>
            </a:r>
          </a:p>
          <a:p>
            <a:pPr marL="342900" indent="-342900">
              <a:lnSpc>
                <a:spcPct val="150000"/>
              </a:lnSpc>
            </a:pPr>
            <a:r>
              <a:rPr lang="en-US" sz="2000" dirty="0" smtClean="0"/>
              <a:t> </a:t>
            </a:r>
            <a:r>
              <a:rPr lang="en-US" sz="2000" dirty="0" err="1" smtClean="0"/>
              <a:t>trong</a:t>
            </a:r>
            <a:r>
              <a:rPr lang="en-US" sz="2000" dirty="0" smtClean="0"/>
              <a:t> </a:t>
            </a:r>
            <a:r>
              <a:rPr lang="en-US" sz="2000" dirty="0" err="1" smtClean="0"/>
              <a:t>khoang</a:t>
            </a:r>
            <a:r>
              <a:rPr lang="en-US" sz="2000" dirty="0" smtClean="0"/>
              <a:t> </a:t>
            </a:r>
            <a:r>
              <a:rPr lang="en-US" sz="2000" dirty="0" err="1" smtClean="0"/>
              <a:t>dưới</a:t>
            </a:r>
            <a:r>
              <a:rPr lang="en-US" sz="2000" dirty="0" smtClean="0"/>
              <a:t> </a:t>
            </a:r>
            <a:r>
              <a:rPr lang="en-US" sz="2000" dirty="0" err="1" smtClean="0"/>
              <a:t>nhện</a:t>
            </a:r>
            <a:r>
              <a:rPr lang="en-US" sz="2000" dirty="0" smtClean="0"/>
              <a:t>, </a:t>
            </a:r>
            <a:r>
              <a:rPr lang="en-US" sz="2000" dirty="0" err="1" smtClean="0"/>
              <a:t>có</a:t>
            </a:r>
            <a:r>
              <a:rPr lang="en-US" sz="2000" dirty="0" smtClean="0"/>
              <a:t> </a:t>
            </a:r>
            <a:r>
              <a:rPr lang="en-US" sz="2000" dirty="0" err="1" smtClean="0"/>
              <a:t>phù</a:t>
            </a:r>
            <a:r>
              <a:rPr lang="en-US" sz="2000" dirty="0" smtClean="0"/>
              <a:t> </a:t>
            </a:r>
            <a:r>
              <a:rPr lang="en-US" sz="2000" dirty="0" err="1" smtClean="0"/>
              <a:t>nề</a:t>
            </a:r>
            <a:r>
              <a:rPr lang="en-US" sz="2000" dirty="0" smtClean="0"/>
              <a:t> </a:t>
            </a:r>
            <a:r>
              <a:rPr lang="en-US" sz="2000" dirty="0" err="1" smtClean="0"/>
              <a:t>xung</a:t>
            </a:r>
            <a:r>
              <a:rPr lang="en-US" sz="2000" dirty="0" smtClean="0"/>
              <a:t> </a:t>
            </a:r>
            <a:r>
              <a:rPr lang="en-US" sz="2000" dirty="0" err="1" smtClean="0"/>
              <a:t>quanh</a:t>
            </a:r>
            <a:r>
              <a:rPr lang="en-US" sz="2000" dirty="0"/>
              <a:t>.</a:t>
            </a:r>
            <a:endParaRPr lang="en-US" sz="2000" dirty="0" smtClean="0"/>
          </a:p>
        </p:txBody>
      </p:sp>
      <p:pic>
        <p:nvPicPr>
          <p:cNvPr id="5" name="Picture 4" descr="ct scan.jpg"/>
          <p:cNvPicPr>
            <a:picLocks noChangeAspect="1"/>
          </p:cNvPicPr>
          <p:nvPr/>
        </p:nvPicPr>
        <p:blipFill>
          <a:blip r:embed="rId2"/>
          <a:stretch>
            <a:fillRect/>
          </a:stretch>
        </p:blipFill>
        <p:spPr>
          <a:xfrm>
            <a:off x="5410200" y="2895600"/>
            <a:ext cx="3733800" cy="39624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107996"/>
          </a:xfrm>
          <a:prstGeom prst="rect">
            <a:avLst/>
          </a:prstGeom>
          <a:noFill/>
        </p:spPr>
        <p:txBody>
          <a:bodyPr wrap="square" rtlCol="0">
            <a:spAutoFit/>
          </a:bodyPr>
          <a:lstStyle/>
          <a:p>
            <a:pPr>
              <a:lnSpc>
                <a:spcPct val="150000"/>
              </a:lnSpc>
            </a:pPr>
            <a:r>
              <a:rPr lang="en-US" sz="2400" b="1" dirty="0" smtClean="0"/>
              <a:t>3. </a:t>
            </a:r>
            <a:r>
              <a:rPr lang="en-US" sz="2400" b="1" dirty="0" err="1" smtClean="0"/>
              <a:t>Chụp</a:t>
            </a:r>
            <a:r>
              <a:rPr lang="en-US" sz="2400" b="1" dirty="0" smtClean="0"/>
              <a:t> </a:t>
            </a:r>
            <a:r>
              <a:rPr lang="en-US" sz="2400" b="1" dirty="0" err="1" smtClean="0"/>
              <a:t>cộng</a:t>
            </a:r>
            <a:r>
              <a:rPr lang="en-US" sz="2400" b="1" dirty="0" smtClean="0"/>
              <a:t> </a:t>
            </a:r>
            <a:r>
              <a:rPr lang="en-US" sz="2400" b="1" dirty="0" err="1" smtClean="0"/>
              <a:t>hưởng</a:t>
            </a:r>
            <a:r>
              <a:rPr lang="en-US" sz="2400" b="1" dirty="0" smtClean="0"/>
              <a:t> </a:t>
            </a:r>
            <a:r>
              <a:rPr lang="en-US" sz="2400" b="1" dirty="0" err="1" smtClean="0"/>
              <a:t>từ</a:t>
            </a:r>
            <a:r>
              <a:rPr lang="en-US" sz="2400" b="1" dirty="0" smtClean="0"/>
              <a:t> </a:t>
            </a:r>
            <a:r>
              <a:rPr lang="en-US" sz="2400" b="1" dirty="0" err="1" smtClean="0"/>
              <a:t>hạt</a:t>
            </a:r>
            <a:r>
              <a:rPr lang="en-US" sz="2400" b="1" dirty="0" smtClean="0"/>
              <a:t> </a:t>
            </a:r>
            <a:r>
              <a:rPr lang="en-US" sz="2400" b="1" dirty="0" err="1" smtClean="0"/>
              <a:t>nhân</a:t>
            </a:r>
            <a:r>
              <a:rPr lang="en-US" sz="2400" b="1" dirty="0" smtClean="0"/>
              <a:t> </a:t>
            </a:r>
            <a:r>
              <a:rPr lang="vi-VN" sz="2000" dirty="0" smtClean="0"/>
              <a:t>(Magnetic Resonnance Imaging – MRI)</a:t>
            </a:r>
            <a:endParaRPr lang="en-US" sz="2000" dirty="0" smtClean="0"/>
          </a:p>
          <a:p>
            <a:pPr>
              <a:lnSpc>
                <a:spcPct val="150000"/>
              </a:lnSpc>
            </a:pPr>
            <a:r>
              <a:rPr lang="vi-VN" sz="2000" dirty="0" smtClean="0"/>
              <a:t> Theo yêu cầu hoặc chỉ định từ kết quả CT scan</a:t>
            </a:r>
            <a:endParaRPr lang="en-US" sz="2000" dirty="0"/>
          </a:p>
        </p:txBody>
      </p:sp>
      <p:pic>
        <p:nvPicPr>
          <p:cNvPr id="5" name="Picture 4" descr="chup cog huog.jpg"/>
          <p:cNvPicPr>
            <a:picLocks noChangeAspect="1"/>
          </p:cNvPicPr>
          <p:nvPr/>
        </p:nvPicPr>
        <p:blipFill>
          <a:blip r:embed="rId2"/>
          <a:stretch>
            <a:fillRect/>
          </a:stretch>
        </p:blipFill>
        <p:spPr>
          <a:xfrm>
            <a:off x="0" y="1143000"/>
            <a:ext cx="8458199" cy="419099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4476370</TotalTime>
  <Words>2135</Words>
  <Application>Microsoft Office PowerPoint</Application>
  <PresentationFormat>On-screen Show (4:3)</PresentationFormat>
  <Paragraphs>123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26</cp:revision>
  <dcterms:created xsi:type="dcterms:W3CDTF">2008-09-27T17:26:01Z</dcterms:created>
  <dcterms:modified xsi:type="dcterms:W3CDTF">2017-04-03T02:56:59Z</dcterms:modified>
</cp:coreProperties>
</file>