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77" r:id="rId5"/>
    <p:sldId id="276" r:id="rId6"/>
    <p:sldId id="275" r:id="rId7"/>
    <p:sldId id="278" r:id="rId8"/>
    <p:sldId id="261" r:id="rId9"/>
    <p:sldId id="262" r:id="rId10"/>
    <p:sldId id="279" r:id="rId11"/>
    <p:sldId id="280" r:id="rId12"/>
    <p:sldId id="281" r:id="rId13"/>
    <p:sldId id="263" r:id="rId14"/>
    <p:sldId id="283" r:id="rId15"/>
    <p:sldId id="270" r:id="rId16"/>
    <p:sldId id="284"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112" autoAdjust="0"/>
  </p:normalViewPr>
  <p:slideViewPr>
    <p:cSldViewPr>
      <p:cViewPr>
        <p:scale>
          <a:sx n="72" d="100"/>
          <a:sy n="72" d="100"/>
        </p:scale>
        <p:origin x="-124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AF7843-BA0D-44BC-98E8-6EFA6730AE3F}" type="datetimeFigureOut">
              <a:rPr lang="en-US" smtClean="0"/>
              <a:t>3/24/2017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1C4F8B-11C1-4766-B3E8-F8BADE47CC62}" type="slidenum">
              <a:rPr lang="en-US" smtClean="0"/>
              <a:t>‹#›</a:t>
            </a:fld>
            <a:endParaRPr lang="en-US"/>
          </a:p>
        </p:txBody>
      </p:sp>
    </p:spTree>
    <p:extLst>
      <p:ext uri="{BB962C8B-B14F-4D97-AF65-F5344CB8AC3E}">
        <p14:creationId xmlns:p14="http://schemas.microsoft.com/office/powerpoint/2010/main" val="1587281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1C4F8B-11C1-4766-B3E8-F8BADE47CC62}" type="slidenum">
              <a:rPr lang="en-US" smtClean="0"/>
              <a:t>3</a:t>
            </a:fld>
            <a:endParaRPr lang="en-US"/>
          </a:p>
        </p:txBody>
      </p:sp>
    </p:spTree>
    <p:extLst>
      <p:ext uri="{BB962C8B-B14F-4D97-AF65-F5344CB8AC3E}">
        <p14:creationId xmlns:p14="http://schemas.microsoft.com/office/powerpoint/2010/main" val="3562111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040905A-344B-47B8-A272-EED89E1D1876}" type="datetimeFigureOut">
              <a:rPr lang="en-US" smtClean="0"/>
              <a:t>3/24/2017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976DE68D-1B50-4CA0-AF67-238A0015F644}"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40905A-344B-47B8-A272-EED89E1D1876}" type="datetimeFigureOut">
              <a:rPr lang="en-US" smtClean="0"/>
              <a:t>3/24/2017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76DE68D-1B50-4CA0-AF67-238A0015F64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40905A-344B-47B8-A272-EED89E1D1876}" type="datetimeFigureOut">
              <a:rPr lang="en-US" smtClean="0"/>
              <a:t>3/24/2017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76DE68D-1B50-4CA0-AF67-238A0015F64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40905A-344B-47B8-A272-EED89E1D1876}" type="datetimeFigureOut">
              <a:rPr lang="en-US" smtClean="0"/>
              <a:t>3/24/2017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76DE68D-1B50-4CA0-AF67-238A0015F64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040905A-344B-47B8-A272-EED89E1D1876}" type="datetimeFigureOut">
              <a:rPr lang="en-US" smtClean="0"/>
              <a:t>3/24/2017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76DE68D-1B50-4CA0-AF67-238A0015F644}"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040905A-344B-47B8-A272-EED89E1D1876}" type="datetimeFigureOut">
              <a:rPr lang="en-US" smtClean="0"/>
              <a:t>3/24/2017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76DE68D-1B50-4CA0-AF67-238A0015F64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040905A-344B-47B8-A272-EED89E1D1876}" type="datetimeFigureOut">
              <a:rPr lang="en-US" smtClean="0"/>
              <a:t>3/24/2017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76DE68D-1B50-4CA0-AF67-238A0015F64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040905A-344B-47B8-A272-EED89E1D1876}" type="datetimeFigureOut">
              <a:rPr lang="en-US" smtClean="0"/>
              <a:t>3/24/2017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76DE68D-1B50-4CA0-AF67-238A0015F64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040905A-344B-47B8-A272-EED89E1D1876}" type="datetimeFigureOut">
              <a:rPr lang="en-US" smtClean="0"/>
              <a:t>3/24/2017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76DE68D-1B50-4CA0-AF67-238A0015F644}"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040905A-344B-47B8-A272-EED89E1D1876}" type="datetimeFigureOut">
              <a:rPr lang="en-US" smtClean="0"/>
              <a:t>3/24/2017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76DE68D-1B50-4CA0-AF67-238A0015F64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040905A-344B-47B8-A272-EED89E1D1876}" type="datetimeFigureOut">
              <a:rPr lang="en-US" smtClean="0"/>
              <a:t>3/24/2017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76DE68D-1B50-4CA0-AF67-238A0015F644}"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040905A-344B-47B8-A272-EED89E1D1876}" type="datetimeFigureOut">
              <a:rPr lang="en-US" smtClean="0"/>
              <a:t>3/24/2017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76DE68D-1B50-4CA0-AF67-238A0015F644}"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7" Type="http://schemas.openxmlformats.org/officeDocument/2006/relationships/image" Target="../media/image18.jpeg"/><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_rels/slide17.xml.rels><?xml version="1.0" encoding="UTF-8" standalone="yes"?>
<Relationships xmlns="http://schemas.openxmlformats.org/package/2006/relationships"><Relationship Id="rId3" Type="http://schemas.openxmlformats.org/officeDocument/2006/relationships/hyperlink" Target="http://123doc.org/" TargetMode="External"/><Relationship Id="rId2" Type="http://schemas.openxmlformats.org/officeDocument/2006/relationships/hyperlink" Target="http://www.nguyenphuchoc199.com/" TargetMode="External"/><Relationship Id="rId1" Type="http://schemas.openxmlformats.org/officeDocument/2006/relationships/slideLayout" Target="../slideLayouts/slideLayout1.xml"/><Relationship Id="rId6" Type="http://schemas.openxmlformats.org/officeDocument/2006/relationships/image" Target="../media/image19.jpg"/><Relationship Id="rId5" Type="http://schemas.openxmlformats.org/officeDocument/2006/relationships/hyperlink" Target="http://yduochoc.vn/" TargetMode="External"/><Relationship Id="rId4" Type="http://schemas.openxmlformats.org/officeDocument/2006/relationships/hyperlink" Target="http://www.viemgan.com.v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52400"/>
            <a:ext cx="7543800" cy="12954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Text Box 7"/>
          <p:cNvSpPr txBox="1">
            <a:spLocks noChangeArrowheads="1"/>
          </p:cNvSpPr>
          <p:nvPr/>
        </p:nvSpPr>
        <p:spPr bwMode="auto">
          <a:xfrm>
            <a:off x="187036" y="3581400"/>
            <a:ext cx="7010400" cy="30030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r>
              <a:rPr lang="en-US">
                <a:solidFill>
                  <a:srgbClr val="FF0000"/>
                </a:solidFill>
                <a:latin typeface="Rod" pitchFamily="49" charset="-79"/>
                <a:cs typeface="Rod" pitchFamily="49" charset="-79"/>
              </a:rPr>
              <a:t>Lớp </a:t>
            </a:r>
            <a:r>
              <a:rPr lang="en-US">
                <a:latin typeface="Rod" pitchFamily="49" charset="-79"/>
                <a:cs typeface="Rod" pitchFamily="49" charset="-79"/>
              </a:rPr>
              <a:t>PTH 350 H</a:t>
            </a:r>
          </a:p>
          <a:p>
            <a:r>
              <a:rPr lang="en-US">
                <a:latin typeface="Times New Roman" pitchFamily="18" charset="0"/>
                <a:cs typeface="Times New Roman" pitchFamily="18" charset="0"/>
              </a:rPr>
              <a:t>     </a:t>
            </a:r>
            <a:r>
              <a:rPr lang="en-US">
                <a:solidFill>
                  <a:srgbClr val="FF0000"/>
                </a:solidFill>
                <a:latin typeface="Times New Roman" pitchFamily="18" charset="0"/>
                <a:cs typeface="Times New Roman" pitchFamily="18" charset="0"/>
              </a:rPr>
              <a:t>Nhóm</a:t>
            </a:r>
            <a:r>
              <a:rPr lang="en-US">
                <a:latin typeface="Times New Roman" pitchFamily="18" charset="0"/>
                <a:cs typeface="Times New Roman" pitchFamily="18" charset="0"/>
              </a:rPr>
              <a:t>: 18</a:t>
            </a:r>
          </a:p>
          <a:p>
            <a:pPr>
              <a:lnSpc>
                <a:spcPct val="150000"/>
              </a:lnSpc>
            </a:pPr>
            <a:r>
              <a:rPr lang="en-US" smtClean="0">
                <a:solidFill>
                  <a:srgbClr val="FF0000"/>
                </a:solidFill>
                <a:latin typeface="Times New Roman" pitchFamily="18" charset="0"/>
                <a:cs typeface="Times New Roman" pitchFamily="18" charset="0"/>
              </a:rPr>
              <a:t>                      SVTH</a:t>
            </a:r>
            <a:r>
              <a:rPr lang="en-US" smtClean="0">
                <a:latin typeface="Times New Roman" pitchFamily="18" charset="0"/>
                <a:cs typeface="Times New Roman" pitchFamily="18" charset="0"/>
              </a:rPr>
              <a:t>: </a:t>
            </a:r>
            <a:r>
              <a:rPr lang="en-US" b="1" smtClean="0"/>
              <a:t>Nguyễn Hải Dân</a:t>
            </a:r>
          </a:p>
          <a:p>
            <a:pPr>
              <a:lnSpc>
                <a:spcPct val="150000"/>
              </a:lnSpc>
            </a:pPr>
            <a:r>
              <a:rPr lang="en-US" b="1"/>
              <a:t> </a:t>
            </a:r>
            <a:r>
              <a:rPr lang="en-US" b="1" smtClean="0"/>
              <a:t>                              </a:t>
            </a:r>
            <a:r>
              <a:rPr lang="en-US" b="1"/>
              <a:t>Nguyễn </a:t>
            </a:r>
            <a:r>
              <a:rPr lang="en-US" b="1"/>
              <a:t>Văn </a:t>
            </a:r>
            <a:r>
              <a:rPr lang="en-US" b="1" smtClean="0"/>
              <a:t>Đức</a:t>
            </a:r>
            <a:endParaRPr lang="en-US" b="1" smtClean="0"/>
          </a:p>
          <a:p>
            <a:pPr>
              <a:lnSpc>
                <a:spcPct val="150000"/>
              </a:lnSpc>
            </a:pPr>
            <a:r>
              <a:rPr lang="en-US" b="1" smtClean="0"/>
              <a:t>                               Nguyễn </a:t>
            </a:r>
            <a:r>
              <a:rPr lang="en-US" b="1"/>
              <a:t>Thị Nữ</a:t>
            </a:r>
          </a:p>
          <a:p>
            <a:pPr>
              <a:lnSpc>
                <a:spcPct val="150000"/>
              </a:lnSpc>
            </a:pPr>
            <a:r>
              <a:rPr lang="en-US" b="1"/>
              <a:t>         </a:t>
            </a:r>
            <a:r>
              <a:rPr lang="en-US" b="1" smtClean="0"/>
              <a:t>                      </a:t>
            </a:r>
            <a:r>
              <a:rPr lang="en-US" b="1" smtClean="0"/>
              <a:t>Lương </a:t>
            </a:r>
            <a:r>
              <a:rPr lang="en-US" b="1"/>
              <a:t>Thị Trâm</a:t>
            </a:r>
          </a:p>
          <a:p>
            <a:pPr>
              <a:lnSpc>
                <a:spcPct val="150000"/>
              </a:lnSpc>
            </a:pPr>
            <a:r>
              <a:rPr lang="en-US" b="1"/>
              <a:t>          </a:t>
            </a:r>
            <a:r>
              <a:rPr lang="en-US" b="1" smtClean="0"/>
              <a:t>                    </a:t>
            </a:r>
            <a:r>
              <a:rPr lang="en-US" b="1" smtClean="0"/>
              <a:t> Nguyễn </a:t>
            </a:r>
            <a:r>
              <a:rPr lang="en-US" b="1"/>
              <a:t>Khoa Thanh Vy</a:t>
            </a:r>
          </a:p>
          <a:p>
            <a:pPr>
              <a:buFont typeface="Arial" charset="0"/>
              <a:buChar char="•"/>
            </a:pPr>
            <a:r>
              <a:rPr lang="en-US" dirty="0">
                <a:latin typeface="Times New Roman" pitchFamily="16" charset="0"/>
                <a:cs typeface="Times New Roman" pitchFamily="16" charset="0"/>
              </a:rPr>
              <a:t>	   </a:t>
            </a:r>
          </a:p>
        </p:txBody>
      </p:sp>
      <p:sp>
        <p:nvSpPr>
          <p:cNvPr id="9" name="Text Box 6"/>
          <p:cNvSpPr txBox="1">
            <a:spLocks noChangeArrowheads="1"/>
          </p:cNvSpPr>
          <p:nvPr/>
        </p:nvSpPr>
        <p:spPr bwMode="auto">
          <a:xfrm>
            <a:off x="152400" y="3070225"/>
            <a:ext cx="6019800"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Font typeface="Arial" charset="0"/>
              <a:buChar char="•"/>
            </a:pPr>
            <a:r>
              <a:rPr lang="en-US" b="1" dirty="0">
                <a:latin typeface="Times New Roman" pitchFamily="16" charset="0"/>
                <a:cs typeface="Times New Roman" pitchFamily="16" charset="0"/>
              </a:rPr>
              <a:t> </a:t>
            </a:r>
            <a:r>
              <a:rPr lang="en-US" b="1" i="1" u="sng" err="1">
                <a:latin typeface="Times New Roman" pitchFamily="16" charset="0"/>
                <a:cs typeface="Times New Roman" pitchFamily="16" charset="0"/>
              </a:rPr>
              <a:t>Giảng</a:t>
            </a:r>
            <a:r>
              <a:rPr lang="en-US" b="1" i="1" u="sng">
                <a:latin typeface="Times New Roman" pitchFamily="16" charset="0"/>
                <a:cs typeface="Times New Roman" pitchFamily="16" charset="0"/>
              </a:rPr>
              <a:t> </a:t>
            </a:r>
            <a:r>
              <a:rPr lang="en-US" b="1" i="1" u="sng" smtClean="0">
                <a:latin typeface="Times New Roman" pitchFamily="16" charset="0"/>
                <a:cs typeface="Times New Roman" pitchFamily="16" charset="0"/>
              </a:rPr>
              <a:t>viên</a:t>
            </a:r>
            <a:r>
              <a:rPr lang="en-US" b="1" smtClean="0">
                <a:latin typeface="Times New Roman" pitchFamily="16" charset="0"/>
                <a:cs typeface="Times New Roman" pitchFamily="16" charset="0"/>
              </a:rPr>
              <a:t>: </a:t>
            </a:r>
            <a:r>
              <a:rPr lang="en-US" b="1" dirty="0" err="1">
                <a:latin typeface="Times New Roman" pitchFamily="16" charset="0"/>
                <a:cs typeface="Times New Roman" pitchFamily="16" charset="0"/>
              </a:rPr>
              <a:t>Ths</a:t>
            </a:r>
            <a:r>
              <a:rPr lang="en-US" b="1" dirty="0">
                <a:latin typeface="Times New Roman" pitchFamily="16" charset="0"/>
                <a:cs typeface="Times New Roman" pitchFamily="16" charset="0"/>
              </a:rPr>
              <a:t>. </a:t>
            </a:r>
            <a:r>
              <a:rPr lang="en-US" b="1" dirty="0" err="1">
                <a:latin typeface="Times New Roman" pitchFamily="16" charset="0"/>
                <a:cs typeface="Times New Roman" pitchFamily="16" charset="0"/>
              </a:rPr>
              <a:t>Bs</a:t>
            </a:r>
            <a:r>
              <a:rPr lang="en-US" b="1" dirty="0">
                <a:latin typeface="Times New Roman" pitchFamily="16" charset="0"/>
                <a:cs typeface="Times New Roman" pitchFamily="16" charset="0"/>
              </a:rPr>
              <a:t>. NGUYỄN PHÚC HỌC. </a:t>
            </a:r>
          </a:p>
        </p:txBody>
      </p:sp>
      <p:sp>
        <p:nvSpPr>
          <p:cNvPr id="10" name="Rectangle 9"/>
          <p:cNvSpPr/>
          <p:nvPr/>
        </p:nvSpPr>
        <p:spPr>
          <a:xfrm>
            <a:off x="342900" y="1444487"/>
            <a:ext cx="8382000" cy="1015663"/>
          </a:xfrm>
          <a:prstGeom prst="rect">
            <a:avLst/>
          </a:prstGeom>
        </p:spPr>
        <p:style>
          <a:lnRef idx="1">
            <a:schemeClr val="accent2"/>
          </a:lnRef>
          <a:fillRef idx="2">
            <a:schemeClr val="accent2"/>
          </a:fillRef>
          <a:effectRef idx="1">
            <a:schemeClr val="accent2"/>
          </a:effectRef>
          <a:fontRef idx="minor">
            <a:schemeClr val="dk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a:latin typeface="Times New Roman" pitchFamily="18" charset="0"/>
                <a:cs typeface="Times New Roman" pitchFamily="18" charset="0"/>
              </a:rPr>
              <a:t>VIÊM GAN DO VIRUS</a:t>
            </a:r>
            <a:endParaRPr lang="en-US"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2667000"/>
            <a:ext cx="4128052" cy="4190999"/>
          </a:xfrm>
          <a:prstGeom prst="rect">
            <a:avLst/>
          </a:prstGeom>
        </p:spPr>
      </p:pic>
    </p:spTree>
    <p:extLst>
      <p:ext uri="{BB962C8B-B14F-4D97-AF65-F5344CB8AC3E}">
        <p14:creationId xmlns:p14="http://schemas.microsoft.com/office/powerpoint/2010/main" val="1387537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52400"/>
            <a:ext cx="7714488" cy="6096000"/>
          </a:xfrm>
        </p:spPr>
        <p:txBody>
          <a:bodyPr>
            <a:normAutofit/>
          </a:bodyPr>
          <a:lstStyle/>
          <a:p>
            <a:pPr marL="82296" lvl="0" indent="0">
              <a:buNone/>
            </a:pPr>
            <a:r>
              <a:rPr lang="en-US" sz="2000">
                <a:latin typeface="Times New Roman" pitchFamily="18" charset="0"/>
                <a:cs typeface="Times New Roman" pitchFamily="18" charset="0"/>
              </a:rPr>
              <a:t>-</a:t>
            </a:r>
            <a:r>
              <a:rPr lang="en-US" sz="2000" smtClean="0">
                <a:latin typeface="Times New Roman" pitchFamily="18" charset="0"/>
                <a:cs typeface="Times New Roman" pitchFamily="18" charset="0"/>
              </a:rPr>
              <a:t>Tất </a:t>
            </a:r>
            <a:r>
              <a:rPr lang="en-US" sz="2000">
                <a:latin typeface="Times New Roman" pitchFamily="18" charset="0"/>
                <a:cs typeface="Times New Roman" pitchFamily="18" charset="0"/>
              </a:rPr>
              <a:t>cả các kiểu khởi phát trên thường kèm theo sốt nhẹ hoặc vừa vài ngày đến một tuần, đau tức vùng hạ sườn phải. Đặc biệt trong thời kỳ này là tình trạng mệt mỏi không tương xứng với sốt. Tuy bệnh nhân sốt nhẹ, ngắn ngày, có bệnh nhân không sốt, nhưng bệnh nhân cảm giác thấy mệt nhiều, không muốn đi lại, không muốn làm kể cả các việc nhẹ</a:t>
            </a:r>
            <a:r>
              <a:rPr lang="en-US" sz="2000" smtClean="0">
                <a:latin typeface="Times New Roman" pitchFamily="18" charset="0"/>
                <a:cs typeface="Times New Roman" pitchFamily="18" charset="0"/>
              </a:rPr>
              <a:t>...</a:t>
            </a:r>
          </a:p>
          <a:p>
            <a:pPr marL="82296" lvl="0" indent="0">
              <a:buNone/>
            </a:pPr>
            <a:r>
              <a:rPr lang="en-US" sz="2000" smtClean="0">
                <a:latin typeface="Times New Roman" pitchFamily="18" charset="0"/>
                <a:cs typeface="Times New Roman" pitchFamily="18" charset="0"/>
              </a:rPr>
              <a:t>-Trong thời kỳ khởi phát có thể thấy hầu hết bệnh nhân khám có gan to (90- 95%). Đa số bệnh nhân ngay thời kỳ này đã thấy nước tiểu vàng thẫm; xét nghiệm nước tiểu xuất hiện urobilinogen (+).</a:t>
            </a:r>
          </a:p>
          <a:p>
            <a:endParaRPr lang="en-US" sz="2000">
              <a:latin typeface="Times New Roman" pitchFamily="18" charset="0"/>
              <a:cs typeface="Times New Roman"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3273287"/>
            <a:ext cx="7325139" cy="3352800"/>
          </a:xfrm>
          <a:prstGeom prst="rect">
            <a:avLst/>
          </a:prstGeom>
        </p:spPr>
      </p:pic>
    </p:spTree>
    <p:extLst>
      <p:ext uri="{BB962C8B-B14F-4D97-AF65-F5344CB8AC3E}">
        <p14:creationId xmlns:p14="http://schemas.microsoft.com/office/powerpoint/2010/main" val="693002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228600"/>
            <a:ext cx="7714488" cy="6019800"/>
          </a:xfrm>
        </p:spPr>
        <p:txBody>
          <a:bodyPr>
            <a:normAutofit/>
          </a:bodyPr>
          <a:lstStyle/>
          <a:p>
            <a:r>
              <a:rPr lang="en-US" sz="2800">
                <a:solidFill>
                  <a:srgbClr val="FF0000"/>
                </a:solidFill>
                <a:latin typeface="Times New Roman" pitchFamily="18" charset="0"/>
                <a:cs typeface="Times New Roman" pitchFamily="18" charset="0"/>
              </a:rPr>
              <a:t>Thời kỳ toàn phát (vàng da</a:t>
            </a:r>
            <a:r>
              <a:rPr lang="en-US" sz="2800" smtClean="0">
                <a:solidFill>
                  <a:srgbClr val="FF0000"/>
                </a:solidFill>
                <a:latin typeface="Times New Roman" pitchFamily="18" charset="0"/>
                <a:cs typeface="Times New Roman" pitchFamily="18" charset="0"/>
              </a:rPr>
              <a:t>)</a:t>
            </a:r>
          </a:p>
          <a:p>
            <a:pPr lvl="0">
              <a:buFont typeface="Courier New" pitchFamily="49" charset="0"/>
              <a:buChar char="o"/>
            </a:pPr>
            <a:r>
              <a:rPr lang="en-US" sz="2000">
                <a:latin typeface="Times New Roman" pitchFamily="18" charset="0"/>
                <a:cs typeface="Times New Roman" pitchFamily="18" charset="0"/>
              </a:rPr>
              <a:t>Bắt đầu vào thời kỳ vàng da bệnh nhân hầu như hết sốt. ở mức độ nhẹ và vừa bệnh nhân thường cảm thấy dễ chịu hẳn lên, ăn được, hết đau khớp...</a:t>
            </a:r>
          </a:p>
          <a:p>
            <a:pPr>
              <a:buFont typeface="Courier New" pitchFamily="49" charset="0"/>
              <a:buChar char="o"/>
            </a:pPr>
            <a:r>
              <a:rPr lang="en-US" sz="2000">
                <a:latin typeface="Times New Roman" pitchFamily="18" charset="0"/>
                <a:cs typeface="Times New Roman" pitchFamily="18" charset="0"/>
              </a:rPr>
              <a:t>Ngược lại, với những bệnh nhân mức độ nặng bước vào thời kỳ vàng da các triệu chứng bệnh phát triển và nặng hẳn lên: Gan to, đau, một số trường hợp có lách to, chán ăn, mệt mỏi, rối loạn tiêu hoá... Xét nghiệm thấy enzyme transaminase tăng cao, đặc biệt là SGPT (hay ALT), Bilirubin máu toàn phần tăng mà chủ yếu là Bilirubin trực tiếp, photphotaza kiềm tăng ở những trường hợp tắc mật, urobilinogen nước tiểu đang từ (+) chuyển thành (-) tính. Xét nghiệm công thức máu ít biến đổi</a:t>
            </a:r>
            <a:r>
              <a:rPr lang="en-US" sz="2000" smtClean="0">
                <a:latin typeface="Times New Roman" pitchFamily="18" charset="0"/>
                <a:cs typeface="Times New Roman" pitchFamily="18" charset="0"/>
              </a:rPr>
              <a:t>.</a:t>
            </a:r>
            <a:r>
              <a:rPr lang="en-US" sz="2000">
                <a:latin typeface="Times New Roman" pitchFamily="18" charset="0"/>
                <a:cs typeface="Times New Roman" pitchFamily="18" charset="0"/>
              </a:rPr>
              <a:t> </a:t>
            </a:r>
          </a:p>
          <a:p>
            <a:endParaRPr lang="en-US" sz="240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8314" y="4015408"/>
            <a:ext cx="3392556" cy="281277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3960743"/>
            <a:ext cx="4495800" cy="2857500"/>
          </a:xfrm>
          <a:prstGeom prst="rect">
            <a:avLst/>
          </a:prstGeom>
        </p:spPr>
      </p:pic>
    </p:spTree>
    <p:extLst>
      <p:ext uri="{BB962C8B-B14F-4D97-AF65-F5344CB8AC3E}">
        <p14:creationId xmlns:p14="http://schemas.microsoft.com/office/powerpoint/2010/main" val="2627282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28600"/>
            <a:ext cx="7790688" cy="6248400"/>
          </a:xfrm>
        </p:spPr>
        <p:txBody>
          <a:bodyPr>
            <a:normAutofit/>
          </a:bodyPr>
          <a:lstStyle/>
          <a:p>
            <a:pPr lvl="0">
              <a:buFont typeface="Courier New" pitchFamily="49" charset="0"/>
              <a:buChar char="o"/>
            </a:pPr>
            <a:r>
              <a:rPr lang="en-US" sz="2000">
                <a:latin typeface="Times New Roman" pitchFamily="18" charset="0"/>
                <a:cs typeface="Times New Roman" pitchFamily="18" charset="0"/>
              </a:rPr>
              <a:t>Giai đoạn này vàng da phát triển rất nhanh, thường đạt mức tối đa  trong  vòng 2-5 ngày.</a:t>
            </a:r>
          </a:p>
          <a:p>
            <a:pPr lvl="0">
              <a:buFont typeface="Courier New" pitchFamily="49" charset="0"/>
              <a:buChar char="o"/>
            </a:pPr>
            <a:r>
              <a:rPr lang="en-US" sz="2000">
                <a:latin typeface="Times New Roman" pitchFamily="18" charset="0"/>
                <a:cs typeface="Times New Roman" pitchFamily="18" charset="0"/>
              </a:rPr>
              <a:t>Vàng da đạt đến mức tối đa và giữ nguyên mức ổn định trong vài ngày đến vài tuần (thường từ 2 - 4 tuần).</a:t>
            </a:r>
          </a:p>
          <a:p>
            <a:pPr>
              <a:buFont typeface="Courier New" pitchFamily="49" charset="0"/>
              <a:buChar char="o"/>
            </a:pPr>
            <a:r>
              <a:rPr lang="en-US" sz="2000">
                <a:latin typeface="Times New Roman" pitchFamily="18" charset="0"/>
                <a:cs typeface="Times New Roman" pitchFamily="18" charset="0"/>
              </a:rPr>
              <a:t>Trong thời kỳ này các triệu chứng về lâm sàng và cận lâm sàng tăng lên tới  mức tối đa. ở những bệnh nhân vàng da nặng, phân trắng giống như phân cò (phân bạc màu), nước tiểu ít và sẫm màu như nước vối đặc, bệnh nhân rất ngứa nên có nhiều vết gãi trên da.</a:t>
            </a:r>
          </a:p>
          <a:p>
            <a:pPr lvl="1">
              <a:buFont typeface="Arial" pitchFamily="34" charset="0"/>
              <a:buChar char="•"/>
            </a:pPr>
            <a:r>
              <a:rPr lang="en-US" sz="3300">
                <a:solidFill>
                  <a:srgbClr val="FF0000"/>
                </a:solidFill>
                <a:latin typeface="Times New Roman" pitchFamily="18" charset="0"/>
                <a:cs typeface="Times New Roman" pitchFamily="18" charset="0"/>
              </a:rPr>
              <a:t>Thời kỳ hồi phục</a:t>
            </a:r>
          </a:p>
          <a:p>
            <a:pPr lvl="0">
              <a:buFont typeface="Courier New" pitchFamily="49" charset="0"/>
              <a:buChar char="o"/>
            </a:pPr>
            <a:r>
              <a:rPr lang="en-US" sz="2000">
                <a:latin typeface="Times New Roman" pitchFamily="18" charset="0"/>
                <a:cs typeface="Times New Roman" pitchFamily="18" charset="0"/>
              </a:rPr>
              <a:t>Thường bắt đầu bằng hiện tượng đa niệu (gọi là cơn đa niệu). Các triệu chứng lâm sàng cùng với các rối loạn sinh hoá bắt đầu giảm.</a:t>
            </a:r>
          </a:p>
          <a:p>
            <a:pPr lvl="0">
              <a:buFont typeface="Courier New" pitchFamily="49" charset="0"/>
              <a:buChar char="o"/>
            </a:pPr>
            <a:r>
              <a:rPr lang="en-US" sz="2000">
                <a:latin typeface="Times New Roman" pitchFamily="18" charset="0"/>
                <a:cs typeface="Times New Roman" pitchFamily="18" charset="0"/>
              </a:rPr>
              <a:t>Bệnh nhân cảm thấy dễ chịu, các triệu chứng của bệnh mất dần, ăn ngủ được, nước tiểu trong, gan thu dần về bình thường, các xét nghiệm transaminase, bilirubin và các chỉ tiêu sinh hoá khác dần dần trở về bình thường. Tuy vậy cảm giác mệt mỏi và tức, nặng ở vùng gan nhất là sau khi ăn còn có thể kéo dài.</a:t>
            </a:r>
          </a:p>
          <a:p>
            <a:pPr marL="82296" indent="0">
              <a:buNone/>
            </a:pPr>
            <a:endParaRPr lang="en-US">
              <a:latin typeface="Times New Roman" pitchFamily="18" charset="0"/>
              <a:cs typeface="Times New Roman" pitchFamily="18" charset="0"/>
            </a:endParaRPr>
          </a:p>
          <a:p>
            <a:endParaRPr lang="en-US"/>
          </a:p>
        </p:txBody>
      </p:sp>
    </p:spTree>
    <p:extLst>
      <p:ext uri="{BB962C8B-B14F-4D97-AF65-F5344CB8AC3E}">
        <p14:creationId xmlns:p14="http://schemas.microsoft.com/office/powerpoint/2010/main" val="4150862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08381"/>
            <a:ext cx="7059612" cy="1066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 name="Rectangle 9"/>
          <p:cNvSpPr/>
          <p:nvPr/>
        </p:nvSpPr>
        <p:spPr>
          <a:xfrm>
            <a:off x="3159448" y="318614"/>
            <a:ext cx="2595583"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spc="50" smtClean="0">
                <a:ln w="11430"/>
                <a:solidFill>
                  <a:srgbClr val="002060"/>
                </a:solidFill>
                <a:latin typeface="Times New Roman" pitchFamily="18" charset="0"/>
                <a:cs typeface="Times New Roman" pitchFamily="18" charset="0"/>
              </a:rPr>
              <a:t>Xét Nghiệm</a:t>
            </a:r>
            <a:endParaRPr lang="en-US" sz="3600" b="1" spc="50" dirty="0">
              <a:ln w="11430"/>
              <a:solidFill>
                <a:srgbClr val="002060"/>
              </a:solidFill>
              <a:latin typeface="Times New Roman" pitchFamily="18" charset="0"/>
              <a:cs typeface="Times New Roman" pitchFamily="18" charset="0"/>
            </a:endParaRPr>
          </a:p>
        </p:txBody>
      </p:sp>
      <p:sp>
        <p:nvSpPr>
          <p:cNvPr id="5" name="Content Placeholder 4"/>
          <p:cNvSpPr>
            <a:spLocks noGrp="1"/>
          </p:cNvSpPr>
          <p:nvPr>
            <p:ph idx="1"/>
          </p:nvPr>
        </p:nvSpPr>
        <p:spPr>
          <a:xfrm>
            <a:off x="1066800" y="1295400"/>
            <a:ext cx="7866888" cy="5638800"/>
          </a:xfrm>
        </p:spPr>
        <p:txBody>
          <a:bodyPr>
            <a:normAutofit fontScale="85000" lnSpcReduction="20000"/>
          </a:bodyPr>
          <a:lstStyle/>
          <a:p>
            <a:pPr lvl="1"/>
            <a:r>
              <a:rPr lang="en-US" sz="2400">
                <a:solidFill>
                  <a:srgbClr val="FF0000"/>
                </a:solidFill>
                <a:latin typeface="Times New Roman" pitchFamily="18" charset="0"/>
                <a:cs typeface="Times New Roman" pitchFamily="18" charset="0"/>
              </a:rPr>
              <a:t>Xét nghiệm đánh giá chức năng gan</a:t>
            </a:r>
          </a:p>
          <a:p>
            <a:pPr lvl="0"/>
            <a:r>
              <a:rPr lang="en-US" sz="2200">
                <a:latin typeface="Times New Roman" pitchFamily="18" charset="0"/>
                <a:cs typeface="Times New Roman" pitchFamily="18" charset="0"/>
              </a:rPr>
              <a:t>Hội chứng hủy hoại tế bào gan: AST/ALT tăng.</a:t>
            </a:r>
          </a:p>
          <a:p>
            <a:pPr lvl="0"/>
            <a:r>
              <a:rPr lang="en-US" sz="2200">
                <a:latin typeface="Times New Roman" pitchFamily="18" charset="0"/>
                <a:cs typeface="Times New Roman" pitchFamily="18" charset="0"/>
              </a:rPr>
              <a:t>Hội chứng suy tế bào gan: Bilirubin tăng, albumin máu giảm, PT giảm.</a:t>
            </a:r>
          </a:p>
          <a:p>
            <a:pPr marL="82296" indent="0">
              <a:buNone/>
            </a:pPr>
            <a:r>
              <a:rPr lang="vi-VN" sz="2200" b="1">
                <a:latin typeface="Times New Roman" pitchFamily="18" charset="0"/>
                <a:cs typeface="Times New Roman" pitchFamily="18" charset="0"/>
              </a:rPr>
              <a:t>Xét nghiệm men gan</a:t>
            </a:r>
            <a:r>
              <a:rPr lang="vi-VN" sz="2200">
                <a:latin typeface="Times New Roman" pitchFamily="18" charset="0"/>
                <a:cs typeface="Times New Roman" pitchFamily="18" charset="0"/>
              </a:rPr>
              <a:t>: để xác định gan bị viêm</a:t>
            </a:r>
          </a:p>
          <a:p>
            <a:r>
              <a:rPr lang="vi-VN" sz="2200">
                <a:latin typeface="Times New Roman" pitchFamily="18" charset="0"/>
                <a:cs typeface="Times New Roman" pitchFamily="18" charset="0"/>
              </a:rPr>
              <a:t>Nhạy nhất và được sử dụng rộng rãi nhất là xét nghiệm các mmen gan aminotransferase: aspartate aminotransferase (AST hoặc SGOT) và alanine aminotransferase (ALT hoặc SGPT). Men gan Gamma – glutamyl transpeptidase (GGT) cũng thường đucợ chỉ định xét nghiệm</a:t>
            </a:r>
            <a:r>
              <a:rPr lang="vi-VN" sz="2200" smtClean="0">
                <a:latin typeface="Times New Roman" pitchFamily="18" charset="0"/>
                <a:cs typeface="Times New Roman" pitchFamily="18" charset="0"/>
              </a:rPr>
              <a:t>.</a:t>
            </a:r>
            <a:endParaRPr lang="vi-VN" sz="2200">
              <a:latin typeface="Times New Roman" pitchFamily="18" charset="0"/>
              <a:cs typeface="Times New Roman" pitchFamily="18" charset="0"/>
            </a:endParaRPr>
          </a:p>
          <a:p>
            <a:pPr marL="82296" indent="0">
              <a:buNone/>
            </a:pPr>
            <a:r>
              <a:rPr lang="vi-VN" sz="2200" b="1">
                <a:latin typeface="Times New Roman" pitchFamily="18" charset="0"/>
                <a:cs typeface="Times New Roman" pitchFamily="18" charset="0"/>
              </a:rPr>
              <a:t>2. Xét nghiệm miễn dịch:</a:t>
            </a:r>
            <a:endParaRPr lang="vi-VN" sz="2200">
              <a:latin typeface="Times New Roman" pitchFamily="18" charset="0"/>
              <a:cs typeface="Times New Roman" pitchFamily="18" charset="0"/>
            </a:endParaRPr>
          </a:p>
          <a:p>
            <a:r>
              <a:rPr lang="vi-VN" sz="2200" b="1">
                <a:latin typeface="Times New Roman" pitchFamily="18" charset="0"/>
                <a:cs typeface="Times New Roman" pitchFamily="18" charset="0"/>
              </a:rPr>
              <a:t>Một số kháng thể</a:t>
            </a:r>
            <a:r>
              <a:rPr lang="vi-VN" sz="2200">
                <a:latin typeface="Times New Roman" pitchFamily="18" charset="0"/>
                <a:cs typeface="Times New Roman" pitchFamily="18" charset="0"/>
              </a:rPr>
              <a:t> để xác định nguyên nhân gây Viêm gan và theo dõi điều trị:</a:t>
            </a:r>
          </a:p>
          <a:p>
            <a:pPr marL="82296" indent="0">
              <a:buNone/>
            </a:pPr>
            <a:r>
              <a:rPr lang="vi-VN" sz="2200">
                <a:latin typeface="Times New Roman" pitchFamily="18" charset="0"/>
                <a:cs typeface="Times New Roman" pitchFamily="18" charset="0"/>
              </a:rPr>
              <a:t>        </a:t>
            </a:r>
            <a:r>
              <a:rPr lang="vi-VN" sz="2200" smtClean="0">
                <a:latin typeface="Times New Roman" pitchFamily="18" charset="0"/>
                <a:cs typeface="Times New Roman" pitchFamily="18" charset="0"/>
              </a:rPr>
              <a:t> </a:t>
            </a:r>
            <a:r>
              <a:rPr lang="vi-VN" sz="2200">
                <a:latin typeface="Times New Roman" pitchFamily="18" charset="0"/>
                <a:cs typeface="Times New Roman" pitchFamily="18" charset="0"/>
              </a:rPr>
              <a:t>- Anti-HAV IgM hoặc Anti-HAV IgG: kháng thể kháng HAV</a:t>
            </a:r>
            <a:r>
              <a:rPr lang="vi-VN" sz="2200" smtClean="0">
                <a:latin typeface="Times New Roman" pitchFamily="18" charset="0"/>
                <a:cs typeface="Times New Roman" pitchFamily="18" charset="0"/>
              </a:rPr>
              <a:t>.</a:t>
            </a:r>
            <a:r>
              <a:rPr lang="vi-VN" sz="2200">
                <a:latin typeface="Times New Roman" pitchFamily="18" charset="0"/>
                <a:cs typeface="Times New Roman" pitchFamily="18" charset="0"/>
              </a:rPr>
              <a:t/>
            </a:r>
            <a:br>
              <a:rPr lang="vi-VN" sz="2200">
                <a:latin typeface="Times New Roman" pitchFamily="18" charset="0"/>
                <a:cs typeface="Times New Roman" pitchFamily="18" charset="0"/>
              </a:rPr>
            </a:br>
            <a:r>
              <a:rPr lang="vi-VN" sz="2200">
                <a:latin typeface="Times New Roman" pitchFamily="18" charset="0"/>
                <a:cs typeface="Times New Roman" pitchFamily="18" charset="0"/>
              </a:rPr>
              <a:t>        </a:t>
            </a:r>
            <a:r>
              <a:rPr lang="vi-VN" sz="2200" smtClean="0">
                <a:latin typeface="Times New Roman" pitchFamily="18" charset="0"/>
                <a:cs typeface="Times New Roman" pitchFamily="18" charset="0"/>
              </a:rPr>
              <a:t> </a:t>
            </a:r>
            <a:r>
              <a:rPr lang="vi-VN" sz="2200">
                <a:latin typeface="Times New Roman" pitchFamily="18" charset="0"/>
                <a:cs typeface="Times New Roman" pitchFamily="18" charset="0"/>
              </a:rPr>
              <a:t>- Anti-HBc IgM hoặc Anti-HBc IgG: kháng thể kháng kháng nguyên lõi của HBV</a:t>
            </a:r>
            <a:r>
              <a:rPr lang="vi-VN" sz="2200" smtClean="0">
                <a:latin typeface="Times New Roman" pitchFamily="18" charset="0"/>
                <a:cs typeface="Times New Roman" pitchFamily="18" charset="0"/>
              </a:rPr>
              <a:t>.</a:t>
            </a:r>
            <a:r>
              <a:rPr lang="vi-VN" sz="2200">
                <a:latin typeface="Times New Roman" pitchFamily="18" charset="0"/>
                <a:cs typeface="Times New Roman" pitchFamily="18" charset="0"/>
              </a:rPr>
              <a:t/>
            </a:r>
            <a:br>
              <a:rPr lang="vi-VN" sz="2200">
                <a:latin typeface="Times New Roman" pitchFamily="18" charset="0"/>
                <a:cs typeface="Times New Roman" pitchFamily="18" charset="0"/>
              </a:rPr>
            </a:br>
            <a:r>
              <a:rPr lang="vi-VN" sz="2200">
                <a:latin typeface="Times New Roman" pitchFamily="18" charset="0"/>
                <a:cs typeface="Times New Roman" pitchFamily="18" charset="0"/>
              </a:rPr>
              <a:t>        </a:t>
            </a:r>
            <a:r>
              <a:rPr lang="vi-VN" sz="2200" smtClean="0">
                <a:latin typeface="Times New Roman" pitchFamily="18" charset="0"/>
                <a:cs typeface="Times New Roman" pitchFamily="18" charset="0"/>
              </a:rPr>
              <a:t> </a:t>
            </a:r>
            <a:r>
              <a:rPr lang="vi-VN" sz="2200">
                <a:latin typeface="Times New Roman" pitchFamily="18" charset="0"/>
                <a:cs typeface="Times New Roman" pitchFamily="18" charset="0"/>
              </a:rPr>
              <a:t>- Anti-HBs: kháng thể kháng kháng nguyên bề mặt của HBV</a:t>
            </a:r>
            <a:r>
              <a:rPr lang="vi-VN" sz="2200" smtClean="0">
                <a:latin typeface="Times New Roman" pitchFamily="18" charset="0"/>
                <a:cs typeface="Times New Roman" pitchFamily="18" charset="0"/>
              </a:rPr>
              <a:t>.</a:t>
            </a:r>
            <a:r>
              <a:rPr lang="vi-VN" sz="2200">
                <a:latin typeface="Times New Roman" pitchFamily="18" charset="0"/>
                <a:cs typeface="Times New Roman" pitchFamily="18" charset="0"/>
              </a:rPr>
              <a:t/>
            </a:r>
            <a:br>
              <a:rPr lang="vi-VN" sz="2200">
                <a:latin typeface="Times New Roman" pitchFamily="18" charset="0"/>
                <a:cs typeface="Times New Roman" pitchFamily="18" charset="0"/>
              </a:rPr>
            </a:br>
            <a:r>
              <a:rPr lang="vi-VN" sz="2200">
                <a:latin typeface="Times New Roman" pitchFamily="18" charset="0"/>
                <a:cs typeface="Times New Roman" pitchFamily="18" charset="0"/>
              </a:rPr>
              <a:t>         </a:t>
            </a:r>
            <a:r>
              <a:rPr lang="vi-VN" sz="2200" smtClean="0">
                <a:latin typeface="Times New Roman" pitchFamily="18" charset="0"/>
                <a:cs typeface="Times New Roman" pitchFamily="18" charset="0"/>
              </a:rPr>
              <a:t>- </a:t>
            </a:r>
            <a:r>
              <a:rPr lang="vi-VN" sz="2200">
                <a:latin typeface="Times New Roman" pitchFamily="18" charset="0"/>
                <a:cs typeface="Times New Roman" pitchFamily="18" charset="0"/>
              </a:rPr>
              <a:t>Anti-Hbe: kháng thể kháng kháng nguyên e của HBV</a:t>
            </a:r>
            <a:r>
              <a:rPr lang="vi-VN" sz="2200" smtClean="0">
                <a:latin typeface="Times New Roman" pitchFamily="18" charset="0"/>
                <a:cs typeface="Times New Roman" pitchFamily="18" charset="0"/>
              </a:rPr>
              <a:t>.</a:t>
            </a:r>
            <a:r>
              <a:rPr lang="vi-VN" sz="2200">
                <a:latin typeface="Times New Roman" pitchFamily="18" charset="0"/>
                <a:cs typeface="Times New Roman" pitchFamily="18" charset="0"/>
              </a:rPr>
              <a:t/>
            </a:r>
            <a:br>
              <a:rPr lang="vi-VN" sz="2200">
                <a:latin typeface="Times New Roman" pitchFamily="18" charset="0"/>
                <a:cs typeface="Times New Roman" pitchFamily="18" charset="0"/>
              </a:rPr>
            </a:br>
            <a:r>
              <a:rPr lang="vi-VN" sz="2200">
                <a:latin typeface="Times New Roman" pitchFamily="18" charset="0"/>
                <a:cs typeface="Times New Roman" pitchFamily="18" charset="0"/>
              </a:rPr>
              <a:t>         - Anti-HCV: kháng thể kháng HCV</a:t>
            </a:r>
            <a:r>
              <a:rPr lang="vi-VN" sz="2200" smtClean="0">
                <a:latin typeface="Times New Roman" pitchFamily="18" charset="0"/>
                <a:cs typeface="Times New Roman" pitchFamily="18" charset="0"/>
              </a:rPr>
              <a:t>.</a:t>
            </a:r>
            <a:endParaRPr lang="vi-VN" sz="2200">
              <a:latin typeface="Times New Roman" pitchFamily="18" charset="0"/>
              <a:cs typeface="Times New Roman" pitchFamily="18" charset="0"/>
            </a:endParaRPr>
          </a:p>
          <a:p>
            <a:r>
              <a:rPr lang="vi-VN" sz="2200" b="1">
                <a:latin typeface="Times New Roman" pitchFamily="18" charset="0"/>
                <a:cs typeface="Times New Roman" pitchFamily="18" charset="0"/>
              </a:rPr>
              <a:t>Hai kháng nguyên</a:t>
            </a:r>
            <a:r>
              <a:rPr lang="vi-VN" sz="2200">
                <a:latin typeface="Times New Roman" pitchFamily="18" charset="0"/>
                <a:cs typeface="Times New Roman" pitchFamily="18" charset="0"/>
              </a:rPr>
              <a:t> được sử dụng trong chẩn đoán Viêm gan siêu vi B là:</a:t>
            </a:r>
          </a:p>
          <a:p>
            <a:pPr marL="82296" indent="0">
              <a:buNone/>
            </a:pPr>
            <a:r>
              <a:rPr lang="vi-VN" sz="2200">
                <a:latin typeface="Times New Roman" pitchFamily="18" charset="0"/>
                <a:cs typeface="Times New Roman" pitchFamily="18" charset="0"/>
              </a:rPr>
              <a:t>-  Kháng nguyên bề mặt của HBV (HbsAg</a:t>
            </a:r>
            <a:r>
              <a:rPr lang="vi-VN" sz="2200" smtClean="0">
                <a:latin typeface="Times New Roman" pitchFamily="18" charset="0"/>
                <a:cs typeface="Times New Roman" pitchFamily="18" charset="0"/>
              </a:rPr>
              <a:t>).</a:t>
            </a:r>
            <a:r>
              <a:rPr lang="vi-VN" sz="2200">
                <a:latin typeface="Times New Roman" pitchFamily="18" charset="0"/>
                <a:cs typeface="Times New Roman" pitchFamily="18" charset="0"/>
              </a:rPr>
              <a:t/>
            </a:r>
            <a:br>
              <a:rPr lang="vi-VN" sz="2200">
                <a:latin typeface="Times New Roman" pitchFamily="18" charset="0"/>
                <a:cs typeface="Times New Roman" pitchFamily="18" charset="0"/>
              </a:rPr>
            </a:br>
            <a:r>
              <a:rPr lang="vi-VN" sz="2200">
                <a:latin typeface="Times New Roman" pitchFamily="18" charset="0"/>
                <a:cs typeface="Times New Roman" pitchFamily="18" charset="0"/>
              </a:rPr>
              <a:t>- Kháng nguyên e của HBV (HbeAg).</a:t>
            </a:r>
          </a:p>
          <a:p>
            <a:pPr marL="396875" indent="-277813"/>
            <a:endParaRPr lang="en-US" sz="2000">
              <a:latin typeface="Times New Roman" pitchFamily="18" charset="0"/>
              <a:cs typeface="Times New Roman" pitchFamily="18" charset="0"/>
            </a:endParaRPr>
          </a:p>
        </p:txBody>
      </p:sp>
    </p:spTree>
    <p:extLst>
      <p:ext uri="{BB962C8B-B14F-4D97-AF65-F5344CB8AC3E}">
        <p14:creationId xmlns:p14="http://schemas.microsoft.com/office/powerpoint/2010/main" val="31635012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52400"/>
            <a:ext cx="7866888" cy="6477000"/>
          </a:xfrm>
        </p:spPr>
        <p:txBody>
          <a:bodyPr>
            <a:normAutofit/>
          </a:bodyPr>
          <a:lstStyle/>
          <a:p>
            <a:r>
              <a:rPr lang="vi-VN" sz="2000" b="1">
                <a:latin typeface="Times New Roman" pitchFamily="18" charset="0"/>
                <a:cs typeface="Times New Roman" pitchFamily="18" charset="0"/>
              </a:rPr>
              <a:t>Xét nghiệm sinh học phân tử</a:t>
            </a:r>
            <a:r>
              <a:rPr lang="vi-VN" sz="2000">
                <a:latin typeface="Times New Roman" pitchFamily="18" charset="0"/>
                <a:cs typeface="Times New Roman" pitchFamily="18" charset="0"/>
              </a:rPr>
              <a:t>: để xác định nguyên nhân gây Viêm gan và theo </a:t>
            </a:r>
            <a:r>
              <a:rPr lang="vi-VN" sz="2000" smtClean="0">
                <a:latin typeface="Times New Roman" pitchFamily="18" charset="0"/>
                <a:cs typeface="Times New Roman" pitchFamily="18" charset="0"/>
              </a:rPr>
              <a:t>đõi</a:t>
            </a:r>
            <a:r>
              <a:rPr lang="vi-VN" sz="2000">
                <a:latin typeface="Times New Roman" pitchFamily="18" charset="0"/>
                <a:cs typeface="Times New Roman" pitchFamily="18" charset="0"/>
              </a:rPr>
              <a:t> </a:t>
            </a:r>
            <a:r>
              <a:rPr lang="vi-VN" sz="2000" smtClean="0">
                <a:latin typeface="Times New Roman" pitchFamily="18" charset="0"/>
                <a:cs typeface="Times New Roman" pitchFamily="18" charset="0"/>
              </a:rPr>
              <a:t>điều </a:t>
            </a:r>
            <a:r>
              <a:rPr lang="vi-VN" sz="2000">
                <a:latin typeface="Times New Roman" pitchFamily="18" charset="0"/>
                <a:cs typeface="Times New Roman" pitchFamily="18" charset="0"/>
              </a:rPr>
              <a:t>trị.</a:t>
            </a:r>
          </a:p>
          <a:p>
            <a:r>
              <a:rPr lang="vi-VN" sz="2000">
                <a:latin typeface="Times New Roman" pitchFamily="18" charset="0"/>
                <a:cs typeface="Times New Roman" pitchFamily="18" charset="0"/>
              </a:rPr>
              <a:t>- HBV-DNA, HCV-RNA là xét nghiệm phát hiện và định lượng bộ men của HBV, HCV trong huyết thanh Bệnh nhân. Đây là xét nghiệm sinh học phân tử phổ biến nhất, giúp chẩn đoán và theo dõi điều trị Viêm gan B và C, được thự hiện khi bắt đầu điều trị cũng như theo dõi định kỳ trong và sau điều trị Viêm gan B và C</a:t>
            </a:r>
            <a:r>
              <a:rPr lang="vi-VN" sz="2000" smtClean="0">
                <a:latin typeface="Times New Roman" pitchFamily="18" charset="0"/>
                <a:cs typeface="Times New Roman" pitchFamily="18" charset="0"/>
              </a:rPr>
              <a:t>.</a:t>
            </a:r>
            <a:r>
              <a:rPr lang="vi-VN" sz="2000">
                <a:latin typeface="Times New Roman" pitchFamily="18" charset="0"/>
                <a:cs typeface="Times New Roman" pitchFamily="18" charset="0"/>
              </a:rPr>
              <a:t/>
            </a:r>
            <a:br>
              <a:rPr lang="vi-VN" sz="2000">
                <a:latin typeface="Times New Roman" pitchFamily="18" charset="0"/>
                <a:cs typeface="Times New Roman" pitchFamily="18" charset="0"/>
              </a:rPr>
            </a:br>
            <a:r>
              <a:rPr lang="vi-VN" sz="2000">
                <a:latin typeface="Times New Roman" pitchFamily="18" charset="0"/>
                <a:cs typeface="Times New Roman" pitchFamily="18" charset="0"/>
              </a:rPr>
              <a:t>- HBV genotype, HCV genotype xác định kiểu gen siêu vi Viêm gan B và C trong huyết thanh Bệnh nhân.</a:t>
            </a:r>
            <a:br>
              <a:rPr lang="vi-VN" sz="2000">
                <a:latin typeface="Times New Roman" pitchFamily="18" charset="0"/>
                <a:cs typeface="Times New Roman" pitchFamily="18" charset="0"/>
              </a:rPr>
            </a:br>
            <a:r>
              <a:rPr lang="vi-VN" sz="2000" smtClean="0">
                <a:latin typeface="Times New Roman" pitchFamily="18" charset="0"/>
                <a:cs typeface="Times New Roman" pitchFamily="18" charset="0"/>
              </a:rPr>
              <a:t>- </a:t>
            </a:r>
            <a:r>
              <a:rPr lang="vi-VN" sz="2000">
                <a:latin typeface="Times New Roman" pitchFamily="18" charset="0"/>
                <a:cs typeface="Times New Roman" pitchFamily="18" charset="0"/>
              </a:rPr>
              <a:t>Phát hiện các đột biến kháng thuốc của HBV.</a:t>
            </a:r>
          </a:p>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3505200"/>
            <a:ext cx="5715000" cy="3200400"/>
          </a:xfrm>
          <a:prstGeom prst="rect">
            <a:avLst/>
          </a:prstGeom>
        </p:spPr>
      </p:pic>
    </p:spTree>
    <p:extLst>
      <p:ext uri="{BB962C8B-B14F-4D97-AF65-F5344CB8AC3E}">
        <p14:creationId xmlns:p14="http://schemas.microsoft.com/office/powerpoint/2010/main" val="1878280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1" y="83087"/>
            <a:ext cx="7467599" cy="111081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extBox 1"/>
          <p:cNvSpPr txBox="1"/>
          <p:nvPr/>
        </p:nvSpPr>
        <p:spPr>
          <a:xfrm>
            <a:off x="360218" y="284553"/>
            <a:ext cx="8991600" cy="646331"/>
          </a:xfrm>
          <a:prstGeom prst="rect">
            <a:avLst/>
          </a:prstGeom>
          <a:noFill/>
        </p:spPr>
        <p:txBody>
          <a:bodyPr wrap="square" rtlCol="0">
            <a:spAutoFit/>
          </a:bodyPr>
          <a:lstStyle/>
          <a:p>
            <a:pPr algn="ctr"/>
            <a:r>
              <a:rPr lang="en-US" sz="3600"/>
              <a:t>Điều trị và phòng bệnh</a:t>
            </a:r>
            <a:endParaRPr lang="en-US" sz="3600" b="1" dirty="0">
              <a:solidFill>
                <a:srgbClr val="0070C0"/>
              </a:solidFill>
              <a:latin typeface="Times New Roman" pitchFamily="18" charset="0"/>
              <a:cs typeface="Times New Roman" pitchFamily="18" charset="0"/>
            </a:endParaRPr>
          </a:p>
        </p:txBody>
      </p:sp>
      <p:sp>
        <p:nvSpPr>
          <p:cNvPr id="5" name="Subtitle 4"/>
          <p:cNvSpPr>
            <a:spLocks noGrp="1"/>
          </p:cNvSpPr>
          <p:nvPr>
            <p:ph type="subTitle" idx="1"/>
          </p:nvPr>
        </p:nvSpPr>
        <p:spPr>
          <a:xfrm>
            <a:off x="1066801" y="1295400"/>
            <a:ext cx="7772399" cy="5562600"/>
          </a:xfrm>
        </p:spPr>
        <p:txBody>
          <a:bodyPr>
            <a:normAutofit fontScale="70000" lnSpcReduction="20000"/>
          </a:bodyPr>
          <a:lstStyle/>
          <a:p>
            <a:pPr lvl="0"/>
            <a:r>
              <a:rPr lang="en-US" sz="2900">
                <a:latin typeface="Times New Roman" pitchFamily="18" charset="0"/>
                <a:cs typeface="Times New Roman" pitchFamily="18" charset="0"/>
              </a:rPr>
              <a:t>Cũng như nhiều bệnh do virut khác, viêm gan virut cho tới nay chưa có thuốc điều trị đặc hiệu có hiệu quả.</a:t>
            </a:r>
          </a:p>
          <a:p>
            <a:pPr lvl="0"/>
            <a:r>
              <a:rPr lang="en-US" sz="2900">
                <a:latin typeface="Times New Roman" pitchFamily="18" charset="0"/>
                <a:cs typeface="Times New Roman" pitchFamily="18" charset="0"/>
              </a:rPr>
              <a:t>Tuy vậy một vài thuốc kháng virut đã được áp dụng cho điều trị viêm gan B và C nhưng hiệu quả chưa cao.</a:t>
            </a:r>
          </a:p>
          <a:p>
            <a:pPr lvl="0"/>
            <a:r>
              <a:rPr lang="en-US" sz="2900">
                <a:latin typeface="Times New Roman" pitchFamily="18" charset="0"/>
                <a:cs typeface="Times New Roman" pitchFamily="18" charset="0"/>
              </a:rPr>
              <a:t>Do đó những nguyên tắc điều trị chung bệnh viêm gan virut có thể khái quát như sau:</a:t>
            </a:r>
          </a:p>
          <a:p>
            <a:pPr lvl="1"/>
            <a:r>
              <a:rPr lang="en-US" sz="2900">
                <a:solidFill>
                  <a:srgbClr val="FF0000"/>
                </a:solidFill>
                <a:latin typeface="Times New Roman" pitchFamily="18" charset="0"/>
                <a:cs typeface="Times New Roman" pitchFamily="18" charset="0"/>
              </a:rPr>
              <a:t>Nguyên tắc chung</a:t>
            </a:r>
          </a:p>
          <a:p>
            <a:pPr lvl="0"/>
            <a:r>
              <a:rPr lang="en-US" sz="2900" smtClean="0">
                <a:latin typeface="Times New Roman" pitchFamily="18" charset="0"/>
                <a:cs typeface="Times New Roman" pitchFamily="18" charset="0"/>
              </a:rPr>
              <a:t>-Chế </a:t>
            </a:r>
            <a:r>
              <a:rPr lang="en-US" sz="2900">
                <a:latin typeface="Times New Roman" pitchFamily="18" charset="0"/>
                <a:cs typeface="Times New Roman" pitchFamily="18" charset="0"/>
              </a:rPr>
              <a:t>độ nghỉ ngơi và nằm nghỉ tại giường trong thời kỳ khởi phát và toàn phát, sau đó hoạt động nhẹ nhàng. ở tư thế nằm, lượng máu qua gan sẽ tăng lên 25-30% so với tư thế đứng, giúp cho gan được tưới máu nhiều hơn.</a:t>
            </a:r>
          </a:p>
          <a:p>
            <a:pPr lvl="0"/>
            <a:r>
              <a:rPr lang="en-US" sz="2900" smtClean="0">
                <a:latin typeface="Times New Roman" pitchFamily="18" charset="0"/>
                <a:cs typeface="Times New Roman" pitchFamily="18" charset="0"/>
              </a:rPr>
              <a:t>-Khi </a:t>
            </a:r>
            <a:r>
              <a:rPr lang="en-US" sz="2900">
                <a:latin typeface="Times New Roman" pitchFamily="18" charset="0"/>
                <a:cs typeface="Times New Roman" pitchFamily="18" charset="0"/>
              </a:rPr>
              <a:t>ra viện bệnh nhân được miễn lao động nặng trong vòng 6-12 tháng tuỳ theo mức độ bệnh.</a:t>
            </a:r>
          </a:p>
          <a:p>
            <a:pPr lvl="0"/>
            <a:r>
              <a:rPr lang="en-US" sz="2900" smtClean="0">
                <a:latin typeface="Times New Roman" pitchFamily="18" charset="0"/>
                <a:cs typeface="Times New Roman" pitchFamily="18" charset="0"/>
              </a:rPr>
              <a:t>-Chế </a:t>
            </a:r>
            <a:r>
              <a:rPr lang="en-US" sz="2900">
                <a:latin typeface="Times New Roman" pitchFamily="18" charset="0"/>
                <a:cs typeface="Times New Roman" pitchFamily="18" charset="0"/>
              </a:rPr>
              <a:t>độ ăn giàu đạm, đường, vitamin, giảm mỡ động vật đặc biệt là các món xào, rán. Tăng cường ăn hoa quả tươi, sữa chua.</a:t>
            </a:r>
          </a:p>
          <a:p>
            <a:pPr lvl="0"/>
            <a:r>
              <a:rPr lang="en-US" sz="2900" smtClean="0">
                <a:latin typeface="Times New Roman" pitchFamily="18" charset="0"/>
                <a:cs typeface="Times New Roman" pitchFamily="18" charset="0"/>
              </a:rPr>
              <a:t>-Kiêng </a:t>
            </a:r>
            <a:r>
              <a:rPr lang="en-US" sz="2900">
                <a:latin typeface="Times New Roman" pitchFamily="18" charset="0"/>
                <a:cs typeface="Times New Roman" pitchFamily="18" charset="0"/>
              </a:rPr>
              <a:t>rượu, bia và hạn chế sử dụng các thuốc, hoá chất gây độc cho gan.</a:t>
            </a:r>
          </a:p>
          <a:p>
            <a:pPr lvl="0"/>
            <a:r>
              <a:rPr lang="en-US" sz="2900" smtClean="0">
                <a:latin typeface="Times New Roman" pitchFamily="18" charset="0"/>
                <a:cs typeface="Times New Roman" pitchFamily="18" charset="0"/>
              </a:rPr>
              <a:t>-Sử </a:t>
            </a:r>
            <a:r>
              <a:rPr lang="en-US" sz="2900">
                <a:latin typeface="Times New Roman" pitchFamily="18" charset="0"/>
                <a:cs typeface="Times New Roman" pitchFamily="18" charset="0"/>
              </a:rPr>
              <a:t>dụng các thuốc điều trị triệu chứng khi cần: Lợi mật, truyền dịch, lợi tiểu khi có vàng da đậm; vitamin K khi có hội chứng xuất huyết; các vitamin nhóm B.</a:t>
            </a:r>
          </a:p>
          <a:p>
            <a:endParaRPr lang="en-US"/>
          </a:p>
        </p:txBody>
      </p:sp>
    </p:spTree>
    <p:extLst>
      <p:ext uri="{BB962C8B-B14F-4D97-AF65-F5344CB8AC3E}">
        <p14:creationId xmlns:p14="http://schemas.microsoft.com/office/powerpoint/2010/main" val="40338601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2907792" cy="411162"/>
          </a:xfrm>
        </p:spPr>
        <p:txBody>
          <a:bodyPr>
            <a:noAutofit/>
          </a:bodyPr>
          <a:lstStyle/>
          <a:p>
            <a:r>
              <a:rPr lang="en-US" sz="2400" smtClean="0">
                <a:solidFill>
                  <a:srgbClr val="FF0000"/>
                </a:solidFill>
              </a:rPr>
              <a:t>Thuốc điều trị</a:t>
            </a:r>
            <a:endParaRPr lang="en-US" sz="2400">
              <a:solidFill>
                <a:srgbClr val="FF0000"/>
              </a:solidFill>
            </a:endParaRPr>
          </a:p>
        </p:txBody>
      </p:sp>
      <p:pic>
        <p:nvPicPr>
          <p:cNvPr id="4" name="image11.jpeg" descr="þÿ"/>
          <p:cNvPicPr/>
          <p:nvPr/>
        </p:nvPicPr>
        <p:blipFill>
          <a:blip r:embed="rId2" cstate="print"/>
          <a:stretch>
            <a:fillRect/>
          </a:stretch>
        </p:blipFill>
        <p:spPr>
          <a:xfrm>
            <a:off x="152400" y="1022983"/>
            <a:ext cx="2923540" cy="2406015"/>
          </a:xfrm>
          <a:prstGeom prst="rect">
            <a:avLst/>
          </a:prstGeom>
        </p:spPr>
      </p:pic>
      <p:pic>
        <p:nvPicPr>
          <p:cNvPr id="5" name="image12.jpeg" descr="þÿ"/>
          <p:cNvPicPr/>
          <p:nvPr/>
        </p:nvPicPr>
        <p:blipFill>
          <a:blip r:embed="rId3" cstate="print"/>
          <a:stretch>
            <a:fillRect/>
          </a:stretch>
        </p:blipFill>
        <p:spPr>
          <a:xfrm>
            <a:off x="3117160" y="966468"/>
            <a:ext cx="2923540" cy="2462530"/>
          </a:xfrm>
          <a:prstGeom prst="rect">
            <a:avLst/>
          </a:prstGeom>
        </p:spPr>
      </p:pic>
      <p:pic>
        <p:nvPicPr>
          <p:cNvPr id="6" name="image13.jpeg" descr="þÿ"/>
          <p:cNvPicPr/>
          <p:nvPr/>
        </p:nvPicPr>
        <p:blipFill>
          <a:blip r:embed="rId4" cstate="print"/>
          <a:stretch>
            <a:fillRect/>
          </a:stretch>
        </p:blipFill>
        <p:spPr>
          <a:xfrm>
            <a:off x="6070517" y="966468"/>
            <a:ext cx="3086735" cy="2415540"/>
          </a:xfrm>
          <a:prstGeom prst="rect">
            <a:avLst/>
          </a:prstGeom>
        </p:spPr>
      </p:pic>
      <p:pic>
        <p:nvPicPr>
          <p:cNvPr id="7" name="image15.jpeg" descr="þÿ"/>
          <p:cNvPicPr/>
          <p:nvPr/>
        </p:nvPicPr>
        <p:blipFill>
          <a:blip r:embed="rId5" cstate="print"/>
          <a:stretch>
            <a:fillRect/>
          </a:stretch>
        </p:blipFill>
        <p:spPr>
          <a:xfrm>
            <a:off x="152401" y="4495800"/>
            <a:ext cx="2923540" cy="1596390"/>
          </a:xfrm>
          <a:prstGeom prst="rect">
            <a:avLst/>
          </a:prstGeom>
        </p:spPr>
      </p:pic>
      <p:pic>
        <p:nvPicPr>
          <p:cNvPr id="8" name="image14.jpeg" descr="þÿ"/>
          <p:cNvPicPr/>
          <p:nvPr/>
        </p:nvPicPr>
        <p:blipFill>
          <a:blip r:embed="rId6" cstate="print"/>
          <a:stretch>
            <a:fillRect/>
          </a:stretch>
        </p:blipFill>
        <p:spPr>
          <a:xfrm>
            <a:off x="3140351" y="4363306"/>
            <a:ext cx="3072765" cy="1888490"/>
          </a:xfrm>
          <a:prstGeom prst="rect">
            <a:avLst/>
          </a:prstGeom>
        </p:spPr>
      </p:pic>
      <p:pic>
        <p:nvPicPr>
          <p:cNvPr id="9" name="image16.jpeg" descr="þÿ"/>
          <p:cNvPicPr/>
          <p:nvPr/>
        </p:nvPicPr>
        <p:blipFill>
          <a:blip r:embed="rId7" cstate="print"/>
          <a:stretch>
            <a:fillRect/>
          </a:stretch>
        </p:blipFill>
        <p:spPr>
          <a:xfrm>
            <a:off x="6083769" y="4191000"/>
            <a:ext cx="3060232" cy="2209800"/>
          </a:xfrm>
          <a:prstGeom prst="rect">
            <a:avLst/>
          </a:prstGeom>
        </p:spPr>
      </p:pic>
      <p:sp>
        <p:nvSpPr>
          <p:cNvPr id="10" name="TextBox 9"/>
          <p:cNvSpPr txBox="1"/>
          <p:nvPr/>
        </p:nvSpPr>
        <p:spPr>
          <a:xfrm>
            <a:off x="536713" y="3485513"/>
            <a:ext cx="1828800" cy="646331"/>
          </a:xfrm>
          <a:prstGeom prst="rect">
            <a:avLst/>
          </a:prstGeom>
          <a:noFill/>
        </p:spPr>
        <p:txBody>
          <a:bodyPr wrap="square" rtlCol="0">
            <a:spAutoFit/>
          </a:bodyPr>
          <a:lstStyle/>
          <a:p>
            <a:r>
              <a:rPr lang="en-US" smtClean="0"/>
              <a:t>1 hộp: 655k</a:t>
            </a:r>
          </a:p>
          <a:p>
            <a:r>
              <a:rPr lang="en-US" smtClean="0"/>
              <a:t>1 lọ: 550k</a:t>
            </a:r>
            <a:endParaRPr lang="en-US"/>
          </a:p>
        </p:txBody>
      </p:sp>
      <p:sp>
        <p:nvSpPr>
          <p:cNvPr id="11" name="TextBox 10"/>
          <p:cNvSpPr txBox="1"/>
          <p:nvPr/>
        </p:nvSpPr>
        <p:spPr>
          <a:xfrm>
            <a:off x="3670852" y="3485513"/>
            <a:ext cx="1676400" cy="369332"/>
          </a:xfrm>
          <a:prstGeom prst="rect">
            <a:avLst/>
          </a:prstGeom>
          <a:noFill/>
        </p:spPr>
        <p:txBody>
          <a:bodyPr wrap="square" rtlCol="0">
            <a:spAutoFit/>
          </a:bodyPr>
          <a:lstStyle/>
          <a:p>
            <a:r>
              <a:rPr lang="en-US" smtClean="0"/>
              <a:t>1 hộp : 330k</a:t>
            </a:r>
            <a:endParaRPr lang="en-US"/>
          </a:p>
        </p:txBody>
      </p:sp>
      <p:sp>
        <p:nvSpPr>
          <p:cNvPr id="16" name="TextBox 15"/>
          <p:cNvSpPr txBox="1"/>
          <p:nvPr/>
        </p:nvSpPr>
        <p:spPr>
          <a:xfrm>
            <a:off x="7010400" y="3485513"/>
            <a:ext cx="1676400" cy="369332"/>
          </a:xfrm>
          <a:prstGeom prst="rect">
            <a:avLst/>
          </a:prstGeom>
          <a:noFill/>
        </p:spPr>
        <p:txBody>
          <a:bodyPr wrap="square" rtlCol="0">
            <a:spAutoFit/>
          </a:bodyPr>
          <a:lstStyle/>
          <a:p>
            <a:r>
              <a:rPr lang="en-US" smtClean="0"/>
              <a:t>1 hộp: 745k</a:t>
            </a:r>
            <a:endParaRPr lang="en-US"/>
          </a:p>
        </p:txBody>
      </p:sp>
      <p:sp>
        <p:nvSpPr>
          <p:cNvPr id="17" name="TextBox 16"/>
          <p:cNvSpPr txBox="1"/>
          <p:nvPr/>
        </p:nvSpPr>
        <p:spPr>
          <a:xfrm>
            <a:off x="685800" y="6192669"/>
            <a:ext cx="1905000" cy="369332"/>
          </a:xfrm>
          <a:prstGeom prst="rect">
            <a:avLst/>
          </a:prstGeom>
          <a:noFill/>
        </p:spPr>
        <p:txBody>
          <a:bodyPr wrap="square" rtlCol="0">
            <a:spAutoFit/>
          </a:bodyPr>
          <a:lstStyle/>
          <a:p>
            <a:r>
              <a:rPr lang="en-US" smtClean="0"/>
              <a:t>1 hộp: 1.950k</a:t>
            </a:r>
            <a:endParaRPr lang="en-US"/>
          </a:p>
        </p:txBody>
      </p:sp>
      <p:sp>
        <p:nvSpPr>
          <p:cNvPr id="18" name="TextBox 17"/>
          <p:cNvSpPr txBox="1"/>
          <p:nvPr/>
        </p:nvSpPr>
        <p:spPr>
          <a:xfrm>
            <a:off x="3886200" y="6276856"/>
            <a:ext cx="1600200" cy="369332"/>
          </a:xfrm>
          <a:prstGeom prst="rect">
            <a:avLst/>
          </a:prstGeom>
          <a:noFill/>
        </p:spPr>
        <p:txBody>
          <a:bodyPr wrap="square" rtlCol="0">
            <a:spAutoFit/>
          </a:bodyPr>
          <a:lstStyle/>
          <a:p>
            <a:r>
              <a:rPr lang="en-US" smtClean="0"/>
              <a:t>1 hộp: 2.550k</a:t>
            </a:r>
            <a:endParaRPr lang="en-US"/>
          </a:p>
        </p:txBody>
      </p:sp>
      <p:sp>
        <p:nvSpPr>
          <p:cNvPr id="19" name="TextBox 18"/>
          <p:cNvSpPr txBox="1"/>
          <p:nvPr/>
        </p:nvSpPr>
        <p:spPr>
          <a:xfrm>
            <a:off x="7010400" y="6381145"/>
            <a:ext cx="1676400" cy="369332"/>
          </a:xfrm>
          <a:prstGeom prst="rect">
            <a:avLst/>
          </a:prstGeom>
          <a:noFill/>
        </p:spPr>
        <p:txBody>
          <a:bodyPr wrap="square" rtlCol="0">
            <a:spAutoFit/>
          </a:bodyPr>
          <a:lstStyle/>
          <a:p>
            <a:r>
              <a:rPr lang="en-US" smtClean="0"/>
              <a:t>1 hộp: 165k</a:t>
            </a:r>
            <a:endParaRPr lang="en-US"/>
          </a:p>
        </p:txBody>
      </p:sp>
    </p:spTree>
    <p:extLst>
      <p:ext uri="{BB962C8B-B14F-4D97-AF65-F5344CB8AC3E}">
        <p14:creationId xmlns:p14="http://schemas.microsoft.com/office/powerpoint/2010/main" val="40434666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304800"/>
            <a:ext cx="3901440" cy="478302"/>
          </a:xfrm>
        </p:spPr>
        <p:txBody>
          <a:bodyPr>
            <a:normAutofit/>
          </a:bodyPr>
          <a:lstStyle/>
          <a:p>
            <a:r>
              <a:rPr lang="en-US" sz="2400" smtClean="0">
                <a:solidFill>
                  <a:srgbClr val="FF0000"/>
                </a:solidFill>
                <a:latin typeface="Times New Roman" pitchFamily="18" charset="0"/>
                <a:cs typeface="Times New Roman" pitchFamily="18" charset="0"/>
              </a:rPr>
              <a:t>Danh mục tài liệu tham khảo</a:t>
            </a:r>
            <a:endParaRPr lang="en-US" sz="240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990600"/>
            <a:ext cx="7406640" cy="2209800"/>
          </a:xfrm>
        </p:spPr>
        <p:txBody>
          <a:bodyPr>
            <a:normAutofit/>
          </a:bodyPr>
          <a:lstStyle/>
          <a:p>
            <a:r>
              <a:rPr lang="en-US" sz="2000" smtClean="0">
                <a:latin typeface="Times New Roman" pitchFamily="18" charset="0"/>
                <a:cs typeface="Times New Roman" pitchFamily="18" charset="0"/>
                <a:hlinkClick r:id="rId2"/>
              </a:rPr>
              <a:t>http</a:t>
            </a:r>
            <a:r>
              <a:rPr lang="en-US" sz="2000">
                <a:latin typeface="Times New Roman" pitchFamily="18" charset="0"/>
                <a:cs typeface="Times New Roman" pitchFamily="18" charset="0"/>
                <a:hlinkClick r:id="rId2"/>
              </a:rPr>
              <a:t>://</a:t>
            </a:r>
            <a:r>
              <a:rPr lang="en-US" sz="2000" smtClean="0">
                <a:latin typeface="Times New Roman" pitchFamily="18" charset="0"/>
                <a:cs typeface="Times New Roman" pitchFamily="18" charset="0"/>
                <a:hlinkClick r:id="rId2"/>
              </a:rPr>
              <a:t>www.nguyenphuchoc199.com</a:t>
            </a:r>
            <a:endParaRPr lang="en-US" sz="2000" smtClean="0">
              <a:latin typeface="Times New Roman" pitchFamily="18" charset="0"/>
              <a:cs typeface="Times New Roman" pitchFamily="18" charset="0"/>
            </a:endParaRPr>
          </a:p>
          <a:p>
            <a:r>
              <a:rPr lang="en-US" sz="2000">
                <a:latin typeface="Times New Roman" pitchFamily="18" charset="0"/>
                <a:cs typeface="Times New Roman" pitchFamily="18" charset="0"/>
                <a:hlinkClick r:id="rId3"/>
              </a:rPr>
              <a:t>http://</a:t>
            </a:r>
            <a:r>
              <a:rPr lang="en-US" sz="2000" smtClean="0">
                <a:latin typeface="Times New Roman" pitchFamily="18" charset="0"/>
                <a:cs typeface="Times New Roman" pitchFamily="18" charset="0"/>
                <a:hlinkClick r:id="rId3"/>
              </a:rPr>
              <a:t>123doc.org</a:t>
            </a:r>
            <a:endParaRPr lang="en-US" sz="2000" smtClean="0">
              <a:latin typeface="Times New Roman" pitchFamily="18" charset="0"/>
              <a:cs typeface="Times New Roman" pitchFamily="18" charset="0"/>
            </a:endParaRPr>
          </a:p>
          <a:p>
            <a:r>
              <a:rPr lang="en-US" sz="2000">
                <a:latin typeface="Times New Roman" pitchFamily="18" charset="0"/>
                <a:cs typeface="Times New Roman" pitchFamily="18" charset="0"/>
                <a:hlinkClick r:id="rId4"/>
              </a:rPr>
              <a:t>http://</a:t>
            </a:r>
            <a:r>
              <a:rPr lang="en-US" sz="2000" smtClean="0">
                <a:latin typeface="Times New Roman" pitchFamily="18" charset="0"/>
                <a:cs typeface="Times New Roman" pitchFamily="18" charset="0"/>
                <a:hlinkClick r:id="rId4"/>
              </a:rPr>
              <a:t>www.viemgan.com.vn</a:t>
            </a:r>
            <a:endParaRPr lang="en-US" sz="2000" smtClean="0">
              <a:latin typeface="Times New Roman" pitchFamily="18" charset="0"/>
              <a:cs typeface="Times New Roman" pitchFamily="18" charset="0"/>
            </a:endParaRPr>
          </a:p>
          <a:p>
            <a:r>
              <a:rPr lang="en-US" sz="2000">
                <a:latin typeface="Times New Roman" pitchFamily="18" charset="0"/>
                <a:cs typeface="Times New Roman" pitchFamily="18" charset="0"/>
                <a:hlinkClick r:id="rId5"/>
              </a:rPr>
              <a:t>http://</a:t>
            </a:r>
            <a:r>
              <a:rPr lang="en-US" sz="2000" smtClean="0">
                <a:latin typeface="Times New Roman" pitchFamily="18" charset="0"/>
                <a:cs typeface="Times New Roman" pitchFamily="18" charset="0"/>
                <a:hlinkClick r:id="rId5"/>
              </a:rPr>
              <a:t>yduochoc.vn</a:t>
            </a:r>
            <a:endParaRPr lang="en-US" sz="2000" smtClean="0">
              <a:latin typeface="Times New Roman" pitchFamily="18" charset="0"/>
              <a:cs typeface="Times New Roman" pitchFamily="18" charset="0"/>
            </a:endParaRPr>
          </a:p>
          <a:p>
            <a:r>
              <a:rPr lang="vi-VN" sz="1800" smtClean="0">
                <a:solidFill>
                  <a:srgbClr val="92D050"/>
                </a:solidFill>
              </a:rPr>
              <a:t>Bộ </a:t>
            </a:r>
            <a:r>
              <a:rPr lang="vi-VN" sz="1800">
                <a:solidFill>
                  <a:srgbClr val="92D050"/>
                </a:solidFill>
              </a:rPr>
              <a:t>Y tế (2013). “ Hướng dẫn chẩn đoán và điều trị Viêm gan virus C”</a:t>
            </a:r>
            <a:endParaRPr lang="en-US" sz="1800">
              <a:solidFill>
                <a:srgbClr val="92D050"/>
              </a:solidFill>
              <a:latin typeface="Times New Roman" pitchFamily="18" charset="0"/>
              <a:cs typeface="Times New Roman" pitchFamily="18" charset="0"/>
            </a:endParaRPr>
          </a:p>
        </p:txBody>
      </p:sp>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05200" y="3429000"/>
            <a:ext cx="2619375" cy="1743075"/>
          </a:xfrm>
          <a:prstGeom prst="rect">
            <a:avLst/>
          </a:prstGeom>
        </p:spPr>
      </p:pic>
    </p:spTree>
    <p:extLst>
      <p:ext uri="{BB962C8B-B14F-4D97-AF65-F5344CB8AC3E}">
        <p14:creationId xmlns:p14="http://schemas.microsoft.com/office/powerpoint/2010/main" val="3530444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128" y="87923"/>
            <a:ext cx="8527471" cy="135987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Rectangle 7"/>
          <p:cNvSpPr/>
          <p:nvPr/>
        </p:nvSpPr>
        <p:spPr>
          <a:xfrm>
            <a:off x="1104898" y="336974"/>
            <a:ext cx="7010400" cy="7848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500" b="1" spc="50" dirty="0" smtClean="0">
                <a:ln w="11430"/>
                <a:solidFill>
                  <a:srgbClr val="002060"/>
                </a:solidFill>
                <a:latin typeface="Times New Roman" pitchFamily="18" charset="0"/>
                <a:cs typeface="Times New Roman" pitchFamily="18" charset="0"/>
              </a:rPr>
              <a:t>ĐỊNH NGHĨA</a:t>
            </a:r>
            <a:endParaRPr lang="en-US" sz="4500" b="1" cap="none" spc="50" dirty="0">
              <a:ln w="11430"/>
              <a:solidFill>
                <a:srgbClr val="002060"/>
              </a:solidFill>
              <a:latin typeface="Times New Roman" pitchFamily="18" charset="0"/>
              <a:cs typeface="Times New Roman" pitchFamily="18" charset="0"/>
            </a:endParaRPr>
          </a:p>
        </p:txBody>
      </p:sp>
      <p:sp>
        <p:nvSpPr>
          <p:cNvPr id="13" name="TextBox 12"/>
          <p:cNvSpPr txBox="1"/>
          <p:nvPr/>
        </p:nvSpPr>
        <p:spPr>
          <a:xfrm>
            <a:off x="228599" y="1484936"/>
            <a:ext cx="8762999" cy="1785104"/>
          </a:xfrm>
          <a:prstGeom prst="rect">
            <a:avLst/>
          </a:prstGeom>
          <a:noFill/>
        </p:spPr>
        <p:txBody>
          <a:bodyPr wrap="square" rtlCol="0">
            <a:spAutoFit/>
          </a:bodyPr>
          <a:lstStyle/>
          <a:p>
            <a:pPr marL="285750" indent="-285750" algn="just">
              <a:buFont typeface="Arial" pitchFamily="34" charset="0"/>
              <a:buChar char="•"/>
            </a:pPr>
            <a:r>
              <a:rPr lang="en-US" sz="2000" smtClean="0"/>
              <a:t>   </a:t>
            </a:r>
            <a:r>
              <a:rPr lang="vi-VN" sz="2200" smtClean="0">
                <a:latin typeface="Times New Roman" pitchFamily="18" charset="0"/>
                <a:cs typeface="Times New Roman" pitchFamily="18" charset="0"/>
              </a:rPr>
              <a:t>Viêm </a:t>
            </a:r>
            <a:r>
              <a:rPr lang="vi-VN" sz="2200">
                <a:latin typeface="Times New Roman" pitchFamily="18" charset="0"/>
                <a:cs typeface="Times New Roman" pitchFamily="18" charset="0"/>
              </a:rPr>
              <a:t>gan virut cấp là một bệnh truyền nhiễm cấp tính thường gặp do các virut viêm gan (HAV, HBV, HCV, HDV, HEV, ...) gây ra</a:t>
            </a:r>
            <a:r>
              <a:rPr lang="vi-VN" sz="2200" smtClean="0">
                <a:latin typeface="Times New Roman" pitchFamily="18" charset="0"/>
                <a:cs typeface="Times New Roman" pitchFamily="18" charset="0"/>
              </a:rPr>
              <a:t>.</a:t>
            </a:r>
            <a:endParaRPr lang="en-US" sz="2200" smtClean="0">
              <a:latin typeface="Times New Roman" pitchFamily="18" charset="0"/>
              <a:cs typeface="Times New Roman" pitchFamily="18" charset="0"/>
            </a:endParaRPr>
          </a:p>
          <a:p>
            <a:pPr marL="285750" indent="-285750" algn="just">
              <a:buFont typeface="Arial" pitchFamily="34" charset="0"/>
              <a:buChar char="•"/>
            </a:pPr>
            <a:r>
              <a:rPr lang="vi-VN"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 </a:t>
            </a:r>
            <a:r>
              <a:rPr lang="vi-VN" sz="2200" smtClean="0">
                <a:latin typeface="Times New Roman" pitchFamily="18" charset="0"/>
                <a:cs typeface="Times New Roman" pitchFamily="18" charset="0"/>
              </a:rPr>
              <a:t> </a:t>
            </a:r>
            <a:r>
              <a:rPr lang="vi-VN" sz="2200">
                <a:latin typeface="Times New Roman" pitchFamily="18" charset="0"/>
                <a:cs typeface="Times New Roman" pitchFamily="18" charset="0"/>
              </a:rPr>
              <a:t>Bệnh có đặc điểm lâm sàng chung là tình trạng nhiễm độc nặng làm bệnh nhân mệt nhiều, gan to, vàng da và niêm mạc, hoại tử tế bào gan dẫn đến tăng các enzym GOT và GPT (hay AST và ALT) trong huyết thanh...</a:t>
            </a:r>
            <a:r>
              <a:rPr lang="en-US" sz="2200" smtClean="0">
                <a:latin typeface="Times New Roman" pitchFamily="18" charset="0"/>
                <a:cs typeface="Times New Roman" pitchFamily="18" charset="0"/>
              </a:rPr>
              <a:t>.</a:t>
            </a:r>
            <a:endParaRPr lang="en-US" sz="2200" dirty="0" smtClean="0">
              <a:latin typeface="Times New Roman" pitchFamily="18" charset="0"/>
              <a:cs typeface="Times New Roman"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4304" y="3442252"/>
            <a:ext cx="6667498" cy="3200400"/>
          </a:xfrm>
          <a:prstGeom prst="rect">
            <a:avLst/>
          </a:prstGeom>
        </p:spPr>
      </p:pic>
    </p:spTree>
    <p:extLst>
      <p:ext uri="{BB962C8B-B14F-4D97-AF65-F5344CB8AC3E}">
        <p14:creationId xmlns:p14="http://schemas.microsoft.com/office/powerpoint/2010/main" val="2288241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8400" y="0"/>
            <a:ext cx="4191000" cy="8382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6"/>
          <p:cNvSpPr/>
          <p:nvPr/>
        </p:nvSpPr>
        <p:spPr>
          <a:xfrm>
            <a:off x="2476285" y="-26504"/>
            <a:ext cx="4115229" cy="132343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cap="none" spc="50" smtClean="0">
                <a:ln w="11430"/>
                <a:solidFill>
                  <a:srgbClr val="002060"/>
                </a:solidFill>
                <a:latin typeface="Times New Roman" pitchFamily="18" charset="0"/>
                <a:cs typeface="Times New Roman" pitchFamily="18" charset="0"/>
              </a:rPr>
              <a:t>NGUYÊN NHÂN</a:t>
            </a:r>
          </a:p>
          <a:p>
            <a:pPr algn="ctr"/>
            <a:endParaRPr lang="en-US" sz="4000" b="1" cap="none" spc="50" dirty="0">
              <a:ln w="11430"/>
              <a:solidFill>
                <a:srgbClr val="002060"/>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15763370"/>
              </p:ext>
            </p:extLst>
          </p:nvPr>
        </p:nvGraphicFramePr>
        <p:xfrm>
          <a:off x="1" y="854765"/>
          <a:ext cx="9127434" cy="5927035"/>
        </p:xfrm>
        <a:graphic>
          <a:graphicData uri="http://schemas.openxmlformats.org/drawingml/2006/table">
            <a:tbl>
              <a:tblPr firstRow="1" bandRow="1">
                <a:tableStyleId>{5C22544A-7EE6-4342-B048-85BDC9FD1C3A}</a:tableStyleId>
              </a:tblPr>
              <a:tblGrid>
                <a:gridCol w="1521239"/>
                <a:gridCol w="1521239"/>
                <a:gridCol w="1521239"/>
                <a:gridCol w="1521239"/>
                <a:gridCol w="1521239"/>
                <a:gridCol w="1521239"/>
              </a:tblGrid>
              <a:tr h="368853">
                <a:tc>
                  <a:txBody>
                    <a:bodyPr/>
                    <a:lstStyle/>
                    <a:p>
                      <a:endParaRPr lang="en-US"/>
                    </a:p>
                  </a:txBody>
                  <a:tcPr/>
                </a:tc>
                <a:tc>
                  <a:txBody>
                    <a:bodyPr/>
                    <a:lstStyle/>
                    <a:p>
                      <a:pPr algn="ctr"/>
                      <a:r>
                        <a:rPr lang="en-US" smtClean="0"/>
                        <a:t>A</a:t>
                      </a:r>
                      <a:endParaRPr lang="en-US"/>
                    </a:p>
                  </a:txBody>
                  <a:tcPr/>
                </a:tc>
                <a:tc>
                  <a:txBody>
                    <a:bodyPr/>
                    <a:lstStyle/>
                    <a:p>
                      <a:pPr algn="ctr"/>
                      <a:r>
                        <a:rPr lang="en-US" smtClean="0"/>
                        <a:t>B</a:t>
                      </a:r>
                      <a:endParaRPr lang="en-US"/>
                    </a:p>
                  </a:txBody>
                  <a:tcPr/>
                </a:tc>
                <a:tc>
                  <a:txBody>
                    <a:bodyPr/>
                    <a:lstStyle/>
                    <a:p>
                      <a:pPr algn="ctr"/>
                      <a:r>
                        <a:rPr lang="en-US" smtClean="0"/>
                        <a:t>C</a:t>
                      </a:r>
                      <a:endParaRPr lang="en-US"/>
                    </a:p>
                  </a:txBody>
                  <a:tcPr/>
                </a:tc>
                <a:tc>
                  <a:txBody>
                    <a:bodyPr/>
                    <a:lstStyle/>
                    <a:p>
                      <a:pPr algn="ctr"/>
                      <a:r>
                        <a:rPr lang="en-US" smtClean="0"/>
                        <a:t>D</a:t>
                      </a:r>
                      <a:endParaRPr lang="en-US"/>
                    </a:p>
                  </a:txBody>
                  <a:tcPr/>
                </a:tc>
                <a:tc>
                  <a:txBody>
                    <a:bodyPr/>
                    <a:lstStyle/>
                    <a:p>
                      <a:pPr algn="ctr"/>
                      <a:r>
                        <a:rPr lang="en-US" smtClean="0"/>
                        <a:t>E</a:t>
                      </a:r>
                      <a:endParaRPr lang="en-US"/>
                    </a:p>
                  </a:txBody>
                  <a:tcPr/>
                </a:tc>
              </a:tr>
              <a:tr h="645490">
                <a:tc>
                  <a:txBody>
                    <a:bodyPr/>
                    <a:lstStyle/>
                    <a:p>
                      <a:r>
                        <a:rPr lang="en-US" smtClean="0"/>
                        <a:t>Họ</a:t>
                      </a:r>
                      <a:r>
                        <a:rPr lang="en-US" baseline="0" smtClean="0"/>
                        <a:t> virus</a:t>
                      </a:r>
                      <a:endParaRPr lang="en-US"/>
                    </a:p>
                  </a:txBody>
                  <a:tcPr/>
                </a:tc>
                <a:tc>
                  <a:txBody>
                    <a:bodyPr/>
                    <a:lstStyle/>
                    <a:p>
                      <a:pPr algn="ctr"/>
                      <a:r>
                        <a:rPr lang="en-US" smtClean="0"/>
                        <a:t>Picornavirus</a:t>
                      </a:r>
                      <a:endParaRPr lang="en-US"/>
                    </a:p>
                  </a:txBody>
                  <a:tcPr/>
                </a:tc>
                <a:tc>
                  <a:txBody>
                    <a:bodyPr/>
                    <a:lstStyle/>
                    <a:p>
                      <a:pPr algn="ctr"/>
                      <a:r>
                        <a:rPr lang="en-US" smtClean="0"/>
                        <a:t>Hepadnavirus</a:t>
                      </a:r>
                      <a:endParaRPr lang="en-US"/>
                    </a:p>
                  </a:txBody>
                  <a:tcPr/>
                </a:tc>
                <a:tc>
                  <a:txBody>
                    <a:bodyPr/>
                    <a:lstStyle/>
                    <a:p>
                      <a:pPr algn="ctr"/>
                      <a:r>
                        <a:rPr lang="en-US" smtClean="0"/>
                        <a:t>Viroide</a:t>
                      </a:r>
                      <a:endParaRPr lang="en-US"/>
                    </a:p>
                  </a:txBody>
                  <a:tcPr/>
                </a:tc>
                <a:tc>
                  <a:txBody>
                    <a:bodyPr/>
                    <a:lstStyle/>
                    <a:p>
                      <a:pPr algn="ctr"/>
                      <a:r>
                        <a:rPr lang="en-US" smtClean="0"/>
                        <a:t>Flavirus</a:t>
                      </a:r>
                      <a:endParaRPr lang="en-US"/>
                    </a:p>
                  </a:txBody>
                  <a:tcPr/>
                </a:tc>
                <a:tc>
                  <a:txBody>
                    <a:bodyPr/>
                    <a:lstStyle/>
                    <a:p>
                      <a:pPr algn="ctr"/>
                      <a:r>
                        <a:rPr lang="en-US" smtClean="0"/>
                        <a:t>Calicivirus</a:t>
                      </a:r>
                      <a:endParaRPr lang="en-US"/>
                    </a:p>
                  </a:txBody>
                  <a:tcPr/>
                </a:tc>
              </a:tr>
              <a:tr h="666060">
                <a:tc>
                  <a:txBody>
                    <a:bodyPr/>
                    <a:lstStyle/>
                    <a:p>
                      <a:r>
                        <a:rPr lang="en-US" smtClean="0"/>
                        <a:t>K</a:t>
                      </a:r>
                      <a:r>
                        <a:rPr lang="en-US" baseline="0" smtClean="0"/>
                        <a:t>thước (nm)</a:t>
                      </a:r>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mtClean="0"/>
                        <a:t>27</a:t>
                      </a:r>
                    </a:p>
                    <a:p>
                      <a:pPr algn="ctr"/>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mtClean="0"/>
                        <a:t>42</a:t>
                      </a:r>
                    </a:p>
                    <a:p>
                      <a:pPr algn="ctr"/>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mtClean="0"/>
                        <a:t>35</a:t>
                      </a:r>
                    </a:p>
                    <a:p>
                      <a:pPr algn="ctr"/>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mtClean="0"/>
                        <a:t>80</a:t>
                      </a:r>
                    </a:p>
                    <a:p>
                      <a:pPr algn="ctr"/>
                      <a:endParaRPr lang="en-US"/>
                    </a:p>
                  </a:txBody>
                  <a:tcPr/>
                </a:tc>
                <a:tc>
                  <a:txBody>
                    <a:bodyPr/>
                    <a:lstStyle/>
                    <a:p>
                      <a:pPr algn="ctr"/>
                      <a:r>
                        <a:rPr lang="en-US" smtClean="0"/>
                        <a:t>33</a:t>
                      </a:r>
                      <a:endParaRPr lang="en-US"/>
                    </a:p>
                  </a:txBody>
                  <a:tcPr/>
                </a:tc>
              </a:tr>
              <a:tr h="645490">
                <a:tc>
                  <a:txBody>
                    <a:bodyPr/>
                    <a:lstStyle/>
                    <a:p>
                      <a:r>
                        <a:rPr lang="en-US" smtClean="0"/>
                        <a:t>Genom</a:t>
                      </a:r>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mtClean="0"/>
                        <a:t>ARN</a:t>
                      </a:r>
                    </a:p>
                    <a:p>
                      <a:pPr algn="ctr"/>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mtClean="0"/>
                        <a:t>ADN</a:t>
                      </a:r>
                    </a:p>
                    <a:p>
                      <a:pPr algn="ctr"/>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mtClean="0"/>
                        <a:t>ARN</a:t>
                      </a:r>
                    </a:p>
                    <a:p>
                      <a:pPr algn="ctr"/>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mtClean="0"/>
                        <a:t>ARN</a:t>
                      </a:r>
                    </a:p>
                    <a:p>
                      <a:pPr algn="ctr"/>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mtClean="0"/>
                        <a:t>ARN</a:t>
                      </a:r>
                    </a:p>
                    <a:p>
                      <a:pPr algn="ctr"/>
                      <a:endParaRPr lang="en-US"/>
                    </a:p>
                  </a:txBody>
                  <a:tcPr/>
                </a:tc>
              </a:tr>
              <a:tr h="645490">
                <a:tc>
                  <a:txBody>
                    <a:bodyPr/>
                    <a:lstStyle/>
                    <a:p>
                      <a:r>
                        <a:rPr lang="en-US" smtClean="0"/>
                        <a:t>Vỏ</a:t>
                      </a:r>
                      <a:endParaRPr lang="en-US"/>
                    </a:p>
                  </a:txBody>
                  <a:tcPr/>
                </a:tc>
                <a:tc>
                  <a:txBody>
                    <a:bodyPr/>
                    <a:lstStyle/>
                    <a:p>
                      <a:pPr algn="ctr"/>
                      <a:r>
                        <a:rPr lang="en-US" smtClean="0"/>
                        <a:t>-</a:t>
                      </a:r>
                      <a:endParaRPr lang="en-US"/>
                    </a:p>
                  </a:txBody>
                  <a:tcPr/>
                </a:tc>
                <a:tc>
                  <a:txBody>
                    <a:bodyPr/>
                    <a:lstStyle/>
                    <a:p>
                      <a:pPr algn="ctr"/>
                      <a:r>
                        <a:rPr lang="en-US" smtClean="0"/>
                        <a:t>HBsAg</a:t>
                      </a:r>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mtClean="0"/>
                        <a:t>+(HBsAg)</a:t>
                      </a:r>
                    </a:p>
                    <a:p>
                      <a:pPr algn="ctr"/>
                      <a:endParaRPr lang="en-US"/>
                    </a:p>
                  </a:txBody>
                  <a:tcPr/>
                </a:tc>
                <a:tc>
                  <a:txBody>
                    <a:bodyPr/>
                    <a:lstStyle/>
                    <a:p>
                      <a:pPr algn="ctr"/>
                      <a:r>
                        <a:rPr lang="en-US" smtClean="0"/>
                        <a:t>+</a:t>
                      </a:r>
                      <a:endParaRPr lang="en-US"/>
                    </a:p>
                  </a:txBody>
                  <a:tcPr/>
                </a:tc>
                <a:tc>
                  <a:txBody>
                    <a:bodyPr/>
                    <a:lstStyle/>
                    <a:p>
                      <a:pPr algn="ctr"/>
                      <a:r>
                        <a:rPr lang="en-US" smtClean="0"/>
                        <a:t>-</a:t>
                      </a:r>
                      <a:endParaRPr lang="en-US"/>
                    </a:p>
                  </a:txBody>
                  <a:tcPr/>
                </a:tc>
              </a:tr>
              <a:tr h="645490">
                <a:tc>
                  <a:txBody>
                    <a:bodyPr/>
                    <a:lstStyle/>
                    <a:p>
                      <a:r>
                        <a:rPr lang="en-US" smtClean="0"/>
                        <a:t>Số</a:t>
                      </a:r>
                      <a:r>
                        <a:rPr lang="en-US" baseline="0" smtClean="0"/>
                        <a:t> virut/1ml</a:t>
                      </a:r>
                      <a:endParaRPr lang="en-US"/>
                    </a:p>
                  </a:txBody>
                  <a:tcPr/>
                </a:tc>
                <a:tc>
                  <a:txBody>
                    <a:bodyPr/>
                    <a:lstStyle/>
                    <a:p>
                      <a:pPr algn="ctr"/>
                      <a:r>
                        <a:rPr lang="en-US" smtClean="0"/>
                        <a:t>10^5</a:t>
                      </a:r>
                      <a:endParaRPr lang="en-US"/>
                    </a:p>
                  </a:txBody>
                  <a:tcPr/>
                </a:tc>
                <a:tc>
                  <a:txBody>
                    <a:bodyPr/>
                    <a:lstStyle/>
                    <a:p>
                      <a:pPr algn="ctr"/>
                      <a:r>
                        <a:rPr lang="en-US" smtClean="0"/>
                        <a:t>10^8</a:t>
                      </a:r>
                      <a:endParaRPr lang="en-US"/>
                    </a:p>
                  </a:txBody>
                  <a:tcPr/>
                </a:tc>
                <a:tc>
                  <a:txBody>
                    <a:bodyPr/>
                    <a:lstStyle/>
                    <a:p>
                      <a:pPr algn="ctr"/>
                      <a:r>
                        <a:rPr lang="en-US" smtClean="0"/>
                        <a:t>10^10</a:t>
                      </a:r>
                      <a:endParaRPr lang="en-US"/>
                    </a:p>
                  </a:txBody>
                  <a:tcPr/>
                </a:tc>
                <a:tc>
                  <a:txBody>
                    <a:bodyPr/>
                    <a:lstStyle/>
                    <a:p>
                      <a:pPr algn="ctr"/>
                      <a:endParaRPr lang="en-US"/>
                    </a:p>
                  </a:txBody>
                  <a:tcPr/>
                </a:tc>
                <a:tc>
                  <a:txBody>
                    <a:bodyPr/>
                    <a:lstStyle/>
                    <a:p>
                      <a:pPr algn="ctr"/>
                      <a:r>
                        <a:rPr lang="en-US" smtClean="0"/>
                        <a:t>?</a:t>
                      </a:r>
                      <a:endParaRPr lang="en-US"/>
                    </a:p>
                  </a:txBody>
                  <a:tcPr/>
                </a:tc>
              </a:tr>
              <a:tr h="645490">
                <a:tc>
                  <a:txBody>
                    <a:bodyPr/>
                    <a:lstStyle/>
                    <a:p>
                      <a:r>
                        <a:rPr lang="en-US" smtClean="0"/>
                        <a:t>Virut</a:t>
                      </a:r>
                      <a:r>
                        <a:rPr lang="en-US" baseline="0" smtClean="0"/>
                        <a:t> ở phân</a:t>
                      </a:r>
                      <a:endParaRPr lang="en-US"/>
                    </a:p>
                  </a:txBody>
                  <a:tcPr/>
                </a:tc>
                <a:tc>
                  <a:txBody>
                    <a:bodyPr/>
                    <a:lstStyle/>
                    <a:p>
                      <a:pPr algn="ctr"/>
                      <a:r>
                        <a:rPr lang="en-US" smtClean="0"/>
                        <a:t>+</a:t>
                      </a:r>
                      <a:endParaRPr lang="en-US"/>
                    </a:p>
                  </a:txBody>
                  <a:tcPr/>
                </a:tc>
                <a:tc>
                  <a:txBody>
                    <a:bodyPr/>
                    <a:lstStyle/>
                    <a:p>
                      <a:pPr algn="ctr"/>
                      <a:r>
                        <a:rPr lang="en-US" smtClean="0"/>
                        <a:t>-</a:t>
                      </a:r>
                      <a:endParaRPr lang="en-US"/>
                    </a:p>
                  </a:txBody>
                  <a:tcPr/>
                </a:tc>
                <a:tc>
                  <a:txBody>
                    <a:bodyPr/>
                    <a:lstStyle/>
                    <a:p>
                      <a:pPr algn="ctr"/>
                      <a:r>
                        <a:rPr lang="en-US" smtClean="0"/>
                        <a:t>-</a:t>
                      </a:r>
                      <a:endParaRPr lang="en-US"/>
                    </a:p>
                  </a:txBody>
                  <a:tcPr/>
                </a:tc>
                <a:tc>
                  <a:txBody>
                    <a:bodyPr/>
                    <a:lstStyle/>
                    <a:p>
                      <a:pPr algn="ctr"/>
                      <a:r>
                        <a:rPr lang="en-US" smtClean="0"/>
                        <a:t>-</a:t>
                      </a:r>
                      <a:endParaRPr lang="en-US"/>
                    </a:p>
                  </a:txBody>
                  <a:tcPr/>
                </a:tc>
                <a:tc>
                  <a:txBody>
                    <a:bodyPr/>
                    <a:lstStyle/>
                    <a:p>
                      <a:pPr algn="ctr"/>
                      <a:r>
                        <a:rPr lang="en-US" smtClean="0"/>
                        <a:t>+</a:t>
                      </a:r>
                      <a:endParaRPr lang="en-US"/>
                    </a:p>
                  </a:txBody>
                  <a:tcPr/>
                </a:tc>
              </a:tr>
              <a:tr h="922130">
                <a:tc>
                  <a:txBody>
                    <a:bodyPr/>
                    <a:lstStyle/>
                    <a:p>
                      <a:r>
                        <a:rPr lang="en-US" smtClean="0"/>
                        <a:t>Virut</a:t>
                      </a:r>
                      <a:r>
                        <a:rPr lang="en-US" baseline="0" smtClean="0"/>
                        <a:t> /máu</a:t>
                      </a:r>
                      <a:endParaRPr lang="en-US"/>
                    </a:p>
                  </a:txBody>
                  <a:tcPr/>
                </a:tc>
                <a:tc>
                  <a:txBody>
                    <a:bodyPr/>
                    <a:lstStyle/>
                    <a:p>
                      <a:pPr algn="ctr"/>
                      <a:r>
                        <a:rPr lang="en-US" smtClean="0"/>
                        <a:t>Ngắn</a:t>
                      </a:r>
                      <a:endParaRPr lang="en-US"/>
                    </a:p>
                  </a:txBody>
                  <a:tcPr/>
                </a:tc>
                <a:tc>
                  <a:txBody>
                    <a:bodyPr/>
                    <a:lstStyle/>
                    <a:p>
                      <a:pPr algn="ctr"/>
                      <a:r>
                        <a:rPr lang="en-US" smtClean="0"/>
                        <a:t>Kéo</a:t>
                      </a:r>
                      <a:r>
                        <a:rPr lang="en-US" baseline="0" smtClean="0"/>
                        <a:t> dài/mạn</a:t>
                      </a:r>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mtClean="0"/>
                        <a:t>Kéo</a:t>
                      </a:r>
                      <a:r>
                        <a:rPr lang="en-US" baseline="0" smtClean="0"/>
                        <a:t> dài/mạn</a:t>
                      </a:r>
                      <a:endParaRPr lang="en-US" smtClean="0"/>
                    </a:p>
                    <a:p>
                      <a:pPr algn="ctr"/>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mtClean="0"/>
                        <a:t>Kéo</a:t>
                      </a:r>
                      <a:r>
                        <a:rPr lang="en-US" baseline="0" smtClean="0"/>
                        <a:t> dài/mạn</a:t>
                      </a:r>
                      <a:endParaRPr lang="en-US" smtClean="0"/>
                    </a:p>
                    <a:p>
                      <a:pPr algn="ctr"/>
                      <a:endParaRPr lang="en-US"/>
                    </a:p>
                  </a:txBody>
                  <a:tcPr/>
                </a:tc>
                <a:tc>
                  <a:txBody>
                    <a:bodyPr/>
                    <a:lstStyle/>
                    <a:p>
                      <a:pPr algn="ctr"/>
                      <a:r>
                        <a:rPr lang="en-US" smtClean="0"/>
                        <a:t>Ngắn</a:t>
                      </a:r>
                      <a:endParaRPr lang="en-US"/>
                    </a:p>
                  </a:txBody>
                  <a:tcPr/>
                </a:tc>
              </a:tr>
              <a:tr h="742542">
                <a:tc>
                  <a:txBody>
                    <a:bodyPr/>
                    <a:lstStyle/>
                    <a:p>
                      <a:r>
                        <a:rPr lang="en-US" smtClean="0"/>
                        <a:t>Virut</a:t>
                      </a:r>
                      <a:r>
                        <a:rPr lang="en-US" baseline="0" smtClean="0"/>
                        <a:t> /chất bài tiết</a:t>
                      </a:r>
                      <a:endParaRPr lang="en-US"/>
                    </a:p>
                  </a:txBody>
                  <a:tcPr/>
                </a:tc>
                <a:tc>
                  <a:txBody>
                    <a:bodyPr/>
                    <a:lstStyle/>
                    <a:p>
                      <a:pPr algn="ctr"/>
                      <a:r>
                        <a:rPr lang="en-US" smtClean="0"/>
                        <a:t>-</a:t>
                      </a:r>
                      <a:endParaRPr lang="en-US"/>
                    </a:p>
                  </a:txBody>
                  <a:tcPr/>
                </a:tc>
                <a:tc>
                  <a:txBody>
                    <a:bodyPr/>
                    <a:lstStyle/>
                    <a:p>
                      <a:pPr algn="ctr"/>
                      <a:r>
                        <a:rPr lang="en-US" smtClean="0"/>
                        <a:t>+</a:t>
                      </a:r>
                      <a:endParaRPr lang="en-US"/>
                    </a:p>
                  </a:txBody>
                  <a:tcPr/>
                </a:tc>
                <a:tc>
                  <a:txBody>
                    <a:bodyPr/>
                    <a:lstStyle/>
                    <a:p>
                      <a:pPr algn="ctr"/>
                      <a:r>
                        <a:rPr lang="en-US" smtClean="0"/>
                        <a:t>?</a:t>
                      </a:r>
                      <a:endParaRPr lang="en-US"/>
                    </a:p>
                  </a:txBody>
                  <a:tcPr/>
                </a:tc>
                <a:tc>
                  <a:txBody>
                    <a:bodyPr/>
                    <a:lstStyle/>
                    <a:p>
                      <a:pPr algn="ctr"/>
                      <a:r>
                        <a:rPr lang="en-US" smtClean="0"/>
                        <a:t>? </a:t>
                      </a:r>
                      <a:endParaRPr lang="en-US"/>
                    </a:p>
                  </a:txBody>
                  <a:tcPr/>
                </a:tc>
                <a:tc>
                  <a:txBody>
                    <a:bodyPr/>
                    <a:lstStyle/>
                    <a:p>
                      <a:pPr algn="ctr"/>
                      <a:r>
                        <a:rPr lang="en-US" smtClean="0"/>
                        <a:t>-</a:t>
                      </a:r>
                      <a:endParaRPr lang="en-US"/>
                    </a:p>
                  </a:txBody>
                  <a:tcPr/>
                </a:tc>
              </a:tr>
            </a:tbl>
          </a:graphicData>
        </a:graphic>
      </p:graphicFrame>
    </p:spTree>
    <p:extLst>
      <p:ext uri="{BB962C8B-B14F-4D97-AF65-F5344CB8AC3E}">
        <p14:creationId xmlns:p14="http://schemas.microsoft.com/office/powerpoint/2010/main" val="6603615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391400" cy="868362"/>
          </a:xfrm>
        </p:spPr>
        <p:txBody>
          <a:bodyPr>
            <a:normAutofit/>
          </a:bodyPr>
          <a:lstStyle/>
          <a:p>
            <a:r>
              <a:rPr lang="en-US" sz="2800">
                <a:solidFill>
                  <a:srgbClr val="FF0000"/>
                </a:solidFill>
                <a:latin typeface="Times New Roman" pitchFamily="18" charset="0"/>
                <a:cs typeface="Times New Roman" pitchFamily="18" charset="0"/>
              </a:rPr>
              <a:t>Viêm gan A, E, G (HAV, HEV, HGV)</a:t>
            </a:r>
          </a:p>
        </p:txBody>
      </p:sp>
      <p:sp>
        <p:nvSpPr>
          <p:cNvPr id="3" name="Content Placeholder 2"/>
          <p:cNvSpPr>
            <a:spLocks noGrp="1"/>
          </p:cNvSpPr>
          <p:nvPr>
            <p:ph idx="1"/>
          </p:nvPr>
        </p:nvSpPr>
        <p:spPr>
          <a:xfrm>
            <a:off x="1066800" y="1219200"/>
            <a:ext cx="7924800" cy="5562600"/>
          </a:xfrm>
        </p:spPr>
        <p:txBody>
          <a:bodyPr>
            <a:normAutofit lnSpcReduction="10000"/>
          </a:bodyPr>
          <a:lstStyle/>
          <a:p>
            <a:pPr>
              <a:buFont typeface="Wingdings" pitchFamily="2" charset="2"/>
              <a:buChar char="q"/>
            </a:pPr>
            <a:r>
              <a:rPr lang="en-US" sz="2400" smtClean="0">
                <a:latin typeface="Times New Roman" pitchFamily="18" charset="0"/>
                <a:cs typeface="Times New Roman" pitchFamily="18" charset="0"/>
              </a:rPr>
              <a:t>HAV: </a:t>
            </a:r>
            <a:r>
              <a:rPr lang="vi-VN" sz="2400">
                <a:latin typeface="Times New Roman" pitchFamily="18" charset="0"/>
                <a:cs typeface="Times New Roman" pitchFamily="18" charset="0"/>
              </a:rPr>
              <a:t>người là vật chủ duy nhất; lây qua đường tiêu hóa, do thức ăn – nước uống nhiễm virus; có khả năng gây dịch, liên quan môi sinh, kinh tế – xã hội</a:t>
            </a:r>
            <a:r>
              <a:rPr lang="vi-VN" sz="2400" smtClean="0">
                <a:latin typeface="Times New Roman" pitchFamily="18" charset="0"/>
                <a:cs typeface="Times New Roman" pitchFamily="18" charset="0"/>
              </a:rPr>
              <a:t>.</a:t>
            </a:r>
            <a:endParaRPr lang="en-US" sz="2400" smtClean="0">
              <a:latin typeface="Times New Roman" pitchFamily="18" charset="0"/>
              <a:cs typeface="Times New Roman" pitchFamily="18" charset="0"/>
            </a:endParaRPr>
          </a:p>
          <a:p>
            <a:pPr marL="82296" indent="0">
              <a:buNone/>
            </a:pPr>
            <a:r>
              <a:rPr lang="en-US" sz="2400" smtClean="0">
                <a:latin typeface="Times New Roman" pitchFamily="18" charset="0"/>
                <a:cs typeface="Times New Roman" pitchFamily="18" charset="0"/>
              </a:rPr>
              <a:t> -</a:t>
            </a:r>
            <a:r>
              <a:rPr lang="vi-VN" sz="2400">
                <a:latin typeface="Times New Roman" pitchFamily="18" charset="0"/>
                <a:cs typeface="Times New Roman" pitchFamily="18" charset="0"/>
              </a:rPr>
              <a:t>Lây cao nhất là 2 tuần trước khi biểu hiện lâm sàng. Ngoài ra, </a:t>
            </a:r>
            <a:r>
              <a:rPr lang="vi-VN" sz="2400" smtClean="0">
                <a:latin typeface="Times New Roman" pitchFamily="18" charset="0"/>
                <a:cs typeface="Times New Roman" pitchFamily="18" charset="0"/>
              </a:rPr>
              <a:t>có </a:t>
            </a:r>
            <a:r>
              <a:rPr lang="vi-VN" sz="2400">
                <a:latin typeface="Times New Roman" pitchFamily="18" charset="0"/>
                <a:cs typeface="Times New Roman" pitchFamily="18" charset="0"/>
              </a:rPr>
              <a:t>thể lây đường máu (giai đoạn virus huyết</a:t>
            </a:r>
            <a:r>
              <a:rPr lang="vi-VN" sz="2400" smtClean="0">
                <a:latin typeface="Times New Roman" pitchFamily="18" charset="0"/>
                <a:cs typeface="Times New Roman" pitchFamily="18" charset="0"/>
              </a:rPr>
              <a:t>).</a:t>
            </a:r>
            <a:endParaRPr lang="en-US" sz="2400" smtClean="0">
              <a:latin typeface="Times New Roman" pitchFamily="18" charset="0"/>
              <a:cs typeface="Times New Roman" pitchFamily="18" charset="0"/>
            </a:endParaRPr>
          </a:p>
          <a:p>
            <a:pPr>
              <a:buFont typeface="Wingdings" pitchFamily="2" charset="2"/>
              <a:buChar char="q"/>
            </a:pPr>
            <a:r>
              <a:rPr lang="en-US" sz="2400" smtClean="0">
                <a:latin typeface="Times New Roman" pitchFamily="18" charset="0"/>
                <a:cs typeface="Times New Roman" pitchFamily="18" charset="0"/>
              </a:rPr>
              <a:t>HEV: </a:t>
            </a:r>
            <a:r>
              <a:rPr lang="vi-VN" sz="2400">
                <a:latin typeface="Times New Roman" pitchFamily="18" charset="0"/>
                <a:cs typeface="Times New Roman" pitchFamily="18" charset="0"/>
              </a:rPr>
              <a:t>Lây qua đường tiêu hóa, bệnh hay gặp ở Á, Phi châu, các trường hợp bệnh gặp ở Bắc Mỹ, Âu châu có liên quan du lịch tới các vùng bệnh lưu hành</a:t>
            </a:r>
            <a:r>
              <a:rPr lang="vi-VN" sz="2400" smtClean="0">
                <a:latin typeface="Times New Roman" pitchFamily="18" charset="0"/>
                <a:cs typeface="Times New Roman" pitchFamily="18" charset="0"/>
              </a:rPr>
              <a:t>.</a:t>
            </a:r>
            <a:endParaRPr lang="en-US" sz="2400" smtClean="0">
              <a:latin typeface="Times New Roman" pitchFamily="18" charset="0"/>
              <a:cs typeface="Times New Roman" pitchFamily="18" charset="0"/>
            </a:endParaRPr>
          </a:p>
          <a:p>
            <a:pPr marL="82296" indent="0">
              <a:buNone/>
            </a:pPr>
            <a:r>
              <a:rPr lang="en-US" sz="2400" smtClean="0">
                <a:latin typeface="Times New Roman" pitchFamily="18" charset="0"/>
                <a:cs typeface="Times New Roman" pitchFamily="18" charset="0"/>
              </a:rPr>
              <a:t> -</a:t>
            </a:r>
            <a:r>
              <a:rPr lang="vi-VN" sz="2400">
                <a:latin typeface="Times New Roman" pitchFamily="18" charset="0"/>
                <a:cs typeface="Times New Roman" pitchFamily="18" charset="0"/>
              </a:rPr>
              <a:t>Lành tính, thường gặp thể nặng chủ yếu ở phụ nữ có thai và nhất là 3 tháng cuối thai kỳ (tử vong &gt; 10%), bệnh không tiến triển mãn tính.</a:t>
            </a:r>
            <a:endParaRPr lang="en-US" sz="2400" smtClean="0">
              <a:latin typeface="Times New Roman" pitchFamily="18" charset="0"/>
              <a:cs typeface="Times New Roman" pitchFamily="18" charset="0"/>
            </a:endParaRPr>
          </a:p>
          <a:p>
            <a:pPr>
              <a:buFont typeface="Wingdings" pitchFamily="2" charset="2"/>
              <a:buChar char="q"/>
            </a:pPr>
            <a:r>
              <a:rPr lang="en-US" sz="2400" smtClean="0">
                <a:latin typeface="Times New Roman" pitchFamily="18" charset="0"/>
                <a:cs typeface="Times New Roman" pitchFamily="18" charset="0"/>
              </a:rPr>
              <a:t>HGV:</a:t>
            </a:r>
            <a:r>
              <a:rPr lang="vi-VN" sz="2400">
                <a:latin typeface="Times New Roman" pitchFamily="18" charset="0"/>
                <a:cs typeface="Times New Roman" pitchFamily="18" charset="0"/>
              </a:rPr>
              <a:t>Phát hiện năm 1995, virus có mặt trên thế giới với vùng lưu hành nặng là châu Phi và Đông Âu, cách lây chủ yếu qua máu, nhưng có thể lây mẹ sang con, đường tình dục.</a:t>
            </a:r>
            <a:endParaRPr lang="en-US" sz="2400">
              <a:latin typeface="Times New Roman" pitchFamily="18" charset="0"/>
              <a:cs typeface="Times New Roman" pitchFamily="18" charset="0"/>
            </a:endParaRPr>
          </a:p>
        </p:txBody>
      </p:sp>
    </p:spTree>
    <p:extLst>
      <p:ext uri="{BB962C8B-B14F-4D97-AF65-F5344CB8AC3E}">
        <p14:creationId xmlns:p14="http://schemas.microsoft.com/office/powerpoint/2010/main" val="1871951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a:solidFill>
                  <a:srgbClr val="FF0000"/>
                </a:solidFill>
                <a:latin typeface="Times New Roman" pitchFamily="18" charset="0"/>
                <a:cs typeface="Times New Roman" pitchFamily="18" charset="0"/>
              </a:rPr>
              <a:t>Virus viêm gan B (HBV)</a:t>
            </a:r>
          </a:p>
        </p:txBody>
      </p:sp>
      <p:sp>
        <p:nvSpPr>
          <p:cNvPr id="3" name="Content Placeholder 2"/>
          <p:cNvSpPr>
            <a:spLocks noGrp="1"/>
          </p:cNvSpPr>
          <p:nvPr>
            <p:ph idx="1"/>
          </p:nvPr>
        </p:nvSpPr>
        <p:spPr>
          <a:xfrm>
            <a:off x="1066800" y="1447800"/>
            <a:ext cx="7866888" cy="5105400"/>
          </a:xfrm>
        </p:spPr>
        <p:txBody>
          <a:bodyPr>
            <a:normAutofit/>
          </a:bodyPr>
          <a:lstStyle/>
          <a:p>
            <a:r>
              <a:rPr lang="vi-VN" sz="2400">
                <a:latin typeface="Times New Roman" pitchFamily="18" charset="0"/>
                <a:cs typeface="Times New Roman" pitchFamily="18" charset="0"/>
              </a:rPr>
              <a:t>Viêm gan vi rút B là một bệnh phổ biến toàn cầu, do vi rút viêm gan B (HBV) gây ra. Bệnh có thể lây truyền qua đường máu, đường tình dục, từ mẹ truyền sang con. Nếu mẹ nhiễm HBV và có HBeAg (+) thì khả năng lây cho con là hơn 80% và khoảng 90% trẻ sinh ra sẽ mang HBV mạn </a:t>
            </a:r>
            <a:r>
              <a:rPr lang="vi-VN" sz="2400" smtClean="0">
                <a:latin typeface="Times New Roman" pitchFamily="18" charset="0"/>
                <a:cs typeface="Times New Roman" pitchFamily="18" charset="0"/>
              </a:rPr>
              <a:t>tính</a:t>
            </a:r>
            <a:endParaRPr lang="en-US" sz="2400" smtClean="0">
              <a:latin typeface="Times New Roman" pitchFamily="18" charset="0"/>
              <a:cs typeface="Times New Roman" pitchFamily="18" charset="0"/>
            </a:endParaRPr>
          </a:p>
          <a:p>
            <a:r>
              <a:rPr lang="vi-VN" sz="2400">
                <a:latin typeface="Times New Roman" pitchFamily="18" charset="0"/>
                <a:cs typeface="Times New Roman" pitchFamily="18" charset="0"/>
              </a:rPr>
              <a:t>Viêm gan vi rút B có thể diễn biến cấp tính, trong đó hơn 90% số trường hợp khỏi hoàn toàn, gần 10% chuyển sang viêm gan mạn tính và hậu </a:t>
            </a:r>
            <a:endParaRPr lang="en-US" sz="2400" smtClean="0">
              <a:latin typeface="Times New Roman" pitchFamily="18" charset="0"/>
              <a:cs typeface="Times New Roman" pitchFamily="18" charset="0"/>
            </a:endParaRPr>
          </a:p>
          <a:p>
            <a:pPr marL="82296" indent="0">
              <a:buNone/>
            </a:pPr>
            <a:r>
              <a:rPr lang="en-US" sz="2400" smtClean="0">
                <a:latin typeface="Times New Roman" pitchFamily="18" charset="0"/>
                <a:cs typeface="Times New Roman" pitchFamily="18" charset="0"/>
              </a:rPr>
              <a:t>    </a:t>
            </a:r>
            <a:r>
              <a:rPr lang="vi-VN" sz="2400" smtClean="0">
                <a:latin typeface="Times New Roman" pitchFamily="18" charset="0"/>
                <a:cs typeface="Times New Roman" pitchFamily="18" charset="0"/>
              </a:rPr>
              <a:t>quả </a:t>
            </a:r>
            <a:r>
              <a:rPr lang="vi-VN" sz="2400">
                <a:latin typeface="Times New Roman" pitchFamily="18" charset="0"/>
                <a:cs typeface="Times New Roman" pitchFamily="18" charset="0"/>
              </a:rPr>
              <a:t>cuối cùng là xơ gan </a:t>
            </a:r>
            <a:endParaRPr lang="en-US" sz="2400" smtClean="0">
              <a:latin typeface="Times New Roman" pitchFamily="18" charset="0"/>
              <a:cs typeface="Times New Roman" pitchFamily="18" charset="0"/>
            </a:endParaRPr>
          </a:p>
          <a:p>
            <a:pPr marL="82296" indent="0">
              <a:buNone/>
            </a:pPr>
            <a:r>
              <a:rPr lang="en-US" sz="2400" smtClean="0">
                <a:latin typeface="Times New Roman" pitchFamily="18" charset="0"/>
                <a:cs typeface="Times New Roman" pitchFamily="18" charset="0"/>
              </a:rPr>
              <a:t>    </a:t>
            </a:r>
            <a:r>
              <a:rPr lang="vi-VN" sz="2400" smtClean="0">
                <a:latin typeface="Times New Roman" pitchFamily="18" charset="0"/>
                <a:cs typeface="Times New Roman" pitchFamily="18" charset="0"/>
              </a:rPr>
              <a:t>hoặc </a:t>
            </a:r>
            <a:r>
              <a:rPr lang="vi-VN" sz="2400">
                <a:latin typeface="Times New Roman" pitchFamily="18" charset="0"/>
                <a:cs typeface="Times New Roman" pitchFamily="18" charset="0"/>
              </a:rPr>
              <a:t>ung thư gan. </a:t>
            </a:r>
            <a:endParaRPr lang="en-US" sz="2400" smtClean="0">
              <a:latin typeface="Times New Roman" pitchFamily="18" charset="0"/>
              <a:cs typeface="Times New Roman" pitchFamily="18" charset="0"/>
            </a:endParaRPr>
          </a:p>
          <a:p>
            <a:r>
              <a:rPr lang="en-US" sz="2400" smtClean="0">
                <a:latin typeface="Times New Roman" pitchFamily="18" charset="0"/>
                <a:cs typeface="Times New Roman" pitchFamily="18" charset="0"/>
              </a:rPr>
              <a:t>Cấu trúc : ADN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7165" y="4495800"/>
            <a:ext cx="4191000" cy="2362200"/>
          </a:xfrm>
          <a:prstGeom prst="rect">
            <a:avLst/>
          </a:prstGeom>
        </p:spPr>
      </p:pic>
    </p:spTree>
    <p:extLst>
      <p:ext uri="{BB962C8B-B14F-4D97-AF65-F5344CB8AC3E}">
        <p14:creationId xmlns:p14="http://schemas.microsoft.com/office/powerpoint/2010/main" val="1035082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a:solidFill>
                  <a:srgbClr val="FF0000"/>
                </a:solidFill>
                <a:latin typeface="Times New Roman" pitchFamily="18" charset="0"/>
                <a:cs typeface="Times New Roman" pitchFamily="18" charset="0"/>
              </a:rPr>
              <a:t>Virus viêm gan C (HCV)</a:t>
            </a:r>
          </a:p>
        </p:txBody>
      </p:sp>
      <p:sp>
        <p:nvSpPr>
          <p:cNvPr id="3" name="Content Placeholder 2"/>
          <p:cNvSpPr>
            <a:spLocks noGrp="1"/>
          </p:cNvSpPr>
          <p:nvPr>
            <p:ph idx="1"/>
          </p:nvPr>
        </p:nvSpPr>
        <p:spPr/>
        <p:txBody>
          <a:bodyPr>
            <a:normAutofit/>
          </a:bodyPr>
          <a:lstStyle/>
          <a:p>
            <a:r>
              <a:rPr lang="vi-VN" sz="2400" smtClean="0">
                <a:latin typeface="Times New Roman" pitchFamily="18" charset="0"/>
                <a:cs typeface="Times New Roman" pitchFamily="18" charset="0"/>
              </a:rPr>
              <a:t>Vi </a:t>
            </a:r>
            <a:r>
              <a:rPr lang="vi-VN" sz="2400">
                <a:latin typeface="Times New Roman" pitchFamily="18" charset="0"/>
                <a:cs typeface="Times New Roman" pitchFamily="18" charset="0"/>
              </a:rPr>
              <a:t>rút viêm gan C thuộc họ Flaviviridae, có dạng hình cầu. Theo tổ chức y tế thế giới, hiện nay có khoảng 170 triệu người nhiễm vi rút viêm gan C, chiếm 3% dân số thế giới. Tại Việt Nam, nhiễm vi rút viêm gan C có xu hướng ngày càng gia tăng. </a:t>
            </a:r>
            <a:endParaRPr lang="en-US" sz="2400" smtClean="0">
              <a:latin typeface="Times New Roman" pitchFamily="18" charset="0"/>
              <a:cs typeface="Times New Roman" pitchFamily="18" charset="0"/>
            </a:endParaRPr>
          </a:p>
          <a:p>
            <a:r>
              <a:rPr lang="vi-VN" sz="2400" smtClean="0">
                <a:latin typeface="Times New Roman" pitchFamily="18" charset="0"/>
                <a:cs typeface="Times New Roman" pitchFamily="18" charset="0"/>
              </a:rPr>
              <a:t>Viêm </a:t>
            </a:r>
            <a:r>
              <a:rPr lang="vi-VN" sz="2400">
                <a:latin typeface="Times New Roman" pitchFamily="18" charset="0"/>
                <a:cs typeface="Times New Roman" pitchFamily="18" charset="0"/>
              </a:rPr>
              <a:t>gan vi rút C lây qua đường máu, phần lớn không có biểu hiện lâm sàng, có thể gây viêm gan vi rút cấp, viêm gan mạn, dẫn tới xơ </a:t>
            </a:r>
            <a:endParaRPr lang="en-US" sz="2400" smtClean="0">
              <a:latin typeface="Times New Roman" pitchFamily="18" charset="0"/>
              <a:cs typeface="Times New Roman" pitchFamily="18" charset="0"/>
            </a:endParaRPr>
          </a:p>
          <a:p>
            <a:pPr marL="82296" indent="0">
              <a:buNone/>
            </a:pPr>
            <a:r>
              <a:rPr lang="en-US" sz="2400" smtClean="0">
                <a:latin typeface="Times New Roman" pitchFamily="18" charset="0"/>
                <a:cs typeface="Times New Roman" pitchFamily="18" charset="0"/>
              </a:rPr>
              <a:t>    </a:t>
            </a:r>
            <a:r>
              <a:rPr lang="vi-VN" sz="2400" smtClean="0">
                <a:latin typeface="Times New Roman" pitchFamily="18" charset="0"/>
                <a:cs typeface="Times New Roman" pitchFamily="18" charset="0"/>
              </a:rPr>
              <a:t>gan </a:t>
            </a:r>
            <a:r>
              <a:rPr lang="vi-VN" sz="2400">
                <a:latin typeface="Times New Roman" pitchFamily="18" charset="0"/>
                <a:cs typeface="Times New Roman" pitchFamily="18" charset="0"/>
              </a:rPr>
              <a:t>và ung thư gan.</a:t>
            </a:r>
            <a:endParaRPr lang="en-US" sz="240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7800" y="4267200"/>
            <a:ext cx="3581400" cy="2590800"/>
          </a:xfrm>
          <a:prstGeom prst="rect">
            <a:avLst/>
          </a:prstGeom>
        </p:spPr>
      </p:pic>
    </p:spTree>
    <p:extLst>
      <p:ext uri="{BB962C8B-B14F-4D97-AF65-F5344CB8AC3E}">
        <p14:creationId xmlns:p14="http://schemas.microsoft.com/office/powerpoint/2010/main" val="957171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a:solidFill>
                  <a:srgbClr val="FF0000"/>
                </a:solidFill>
                <a:latin typeface="Times New Roman" pitchFamily="18" charset="0"/>
                <a:cs typeface="Times New Roman" pitchFamily="18" charset="0"/>
              </a:rPr>
              <a:t>Virus viêm gan D</a:t>
            </a:r>
            <a:r>
              <a:rPr lang="en-US" sz="2800" smtClean="0">
                <a:solidFill>
                  <a:srgbClr val="FF0000"/>
                </a:solidFill>
                <a:latin typeface="Times New Roman" pitchFamily="18" charset="0"/>
                <a:cs typeface="Times New Roman" pitchFamily="18" charset="0"/>
              </a:rPr>
              <a:t> </a:t>
            </a:r>
            <a:r>
              <a:rPr lang="en-US" sz="2800">
                <a:solidFill>
                  <a:srgbClr val="FF0000"/>
                </a:solidFill>
                <a:latin typeface="Times New Roman" pitchFamily="18" charset="0"/>
                <a:cs typeface="Times New Roman" pitchFamily="18" charset="0"/>
              </a:rPr>
              <a:t>(</a:t>
            </a:r>
            <a:r>
              <a:rPr lang="en-US" sz="2800" smtClean="0">
                <a:solidFill>
                  <a:srgbClr val="FF0000"/>
                </a:solidFill>
                <a:latin typeface="Times New Roman" pitchFamily="18" charset="0"/>
                <a:cs typeface="Times New Roman" pitchFamily="18" charset="0"/>
              </a:rPr>
              <a:t>HDV</a:t>
            </a:r>
            <a:r>
              <a:rPr lang="en-US" sz="2800">
                <a:solidFill>
                  <a:srgbClr val="FF0000"/>
                </a:solidFill>
                <a:latin typeface="Times New Roman" pitchFamily="18" charset="0"/>
                <a:cs typeface="Times New Roman" pitchFamily="18" charset="0"/>
              </a:rPr>
              <a:t>)</a:t>
            </a:r>
          </a:p>
        </p:txBody>
      </p:sp>
      <p:sp>
        <p:nvSpPr>
          <p:cNvPr id="3" name="Content Placeholder 2"/>
          <p:cNvSpPr>
            <a:spLocks noGrp="1"/>
          </p:cNvSpPr>
          <p:nvPr>
            <p:ph idx="1"/>
          </p:nvPr>
        </p:nvSpPr>
        <p:spPr/>
        <p:txBody>
          <a:bodyPr>
            <a:normAutofit/>
          </a:bodyPr>
          <a:lstStyle/>
          <a:p>
            <a:r>
              <a:rPr lang="en-US" sz="2400">
                <a:latin typeface="Times New Roman" pitchFamily="18" charset="0"/>
                <a:cs typeface="Times New Roman" pitchFamily="18" charset="0"/>
              </a:rPr>
              <a:t>Là virus RNA không hoàn chỉnh, sử dụng vỏ của virus viêm gan B (HBsAg). Gây bệnh bằng cách cộng sinh với vỏ HBV có ái tính với tế bào gan</a:t>
            </a:r>
            <a:r>
              <a:rPr lang="en-US" sz="2400" smtClean="0">
                <a:latin typeface="Times New Roman" pitchFamily="18" charset="0"/>
                <a:cs typeface="Times New Roman" pitchFamily="18" charset="0"/>
              </a:rPr>
              <a:t>.</a:t>
            </a:r>
          </a:p>
          <a:p>
            <a:r>
              <a:rPr lang="vi-VN" sz="2400" smtClean="0">
                <a:latin typeface="Times New Roman" pitchFamily="18" charset="0"/>
                <a:cs typeface="Times New Roman" pitchFamily="18" charset="0"/>
              </a:rPr>
              <a:t>Người tiêm ma túy, quan hệ tình dục bừa bãi, đồng tính luyến ái, liên quan vùng dịch HDV (Ý, Trung Cận Đông).</a:t>
            </a:r>
            <a:endParaRPr lang="en-US" sz="2400" smtClean="0">
              <a:latin typeface="Times New Roman" pitchFamily="18" charset="0"/>
              <a:cs typeface="Times New Roman" pitchFamily="18" charset="0"/>
            </a:endParaRPr>
          </a:p>
          <a:p>
            <a:r>
              <a:rPr lang="en-US" sz="2400">
                <a:latin typeface="Times New Roman" pitchFamily="18" charset="0"/>
                <a:cs typeface="Times New Roman" pitchFamily="18" charset="0"/>
              </a:rPr>
              <a:t>B</a:t>
            </a:r>
            <a:r>
              <a:rPr lang="vi-VN" sz="2400" smtClean="0">
                <a:latin typeface="Times New Roman" pitchFamily="18" charset="0"/>
                <a:cs typeface="Times New Roman" pitchFamily="18" charset="0"/>
              </a:rPr>
              <a:t>ội </a:t>
            </a:r>
            <a:r>
              <a:rPr lang="vi-VN" sz="2400">
                <a:latin typeface="Times New Roman" pitchFamily="18" charset="0"/>
                <a:cs typeface="Times New Roman" pitchFamily="18" charset="0"/>
              </a:rPr>
              <a:t>nhiễm HDV gây ra viêm gan cấp, trong 80% trường hợp tiến triển qua viêm gan D mãn do biến chứng viêm gan B mãn</a:t>
            </a:r>
            <a:endParaRPr lang="en-US" sz="2400">
              <a:latin typeface="Times New Roman" pitchFamily="18" charset="0"/>
              <a:cs typeface="Times New Roman" pitchFamily="18" charset="0"/>
            </a:endParaRPr>
          </a:p>
        </p:txBody>
      </p:sp>
    </p:spTree>
    <p:extLst>
      <p:ext uri="{BB962C8B-B14F-4D97-AF65-F5344CB8AC3E}">
        <p14:creationId xmlns:p14="http://schemas.microsoft.com/office/powerpoint/2010/main" val="274967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94518"/>
            <a:ext cx="7772400" cy="1066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Rectangle 5"/>
          <p:cNvSpPr/>
          <p:nvPr/>
        </p:nvSpPr>
        <p:spPr>
          <a:xfrm>
            <a:off x="1383716" y="318615"/>
            <a:ext cx="6321154"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spc="50" smtClean="0">
                <a:ln w="11430"/>
                <a:solidFill>
                  <a:srgbClr val="002060"/>
                </a:solidFill>
                <a:latin typeface="Times New Roman" pitchFamily="18" charset="0"/>
                <a:cs typeface="Times New Roman" pitchFamily="18" charset="0"/>
              </a:rPr>
              <a:t>Đặc Điểm Của Các Loại Virus</a:t>
            </a:r>
            <a:endParaRPr lang="en-US" sz="3600" b="1" spc="50" dirty="0">
              <a:ln w="11430"/>
              <a:solidFill>
                <a:srgbClr val="002060"/>
              </a:solidFill>
              <a:latin typeface="Times New Roman" pitchFamily="18" charset="0"/>
              <a:cs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33760031"/>
              </p:ext>
            </p:extLst>
          </p:nvPr>
        </p:nvGraphicFramePr>
        <p:xfrm>
          <a:off x="838200" y="1447799"/>
          <a:ext cx="8000999" cy="5181600"/>
        </p:xfrm>
        <a:graphic>
          <a:graphicData uri="http://schemas.openxmlformats.org/drawingml/2006/table">
            <a:tbl>
              <a:tblPr firstRow="1" firstCol="1" lastRow="1" lastCol="1" bandRow="1" bandCol="1">
                <a:tableStyleId>{5C22544A-7EE6-4342-B048-85BDC9FD1C3A}</a:tableStyleId>
              </a:tblPr>
              <a:tblGrid>
                <a:gridCol w="840495"/>
                <a:gridCol w="756370"/>
                <a:gridCol w="1512740"/>
                <a:gridCol w="1008745"/>
                <a:gridCol w="1598381"/>
                <a:gridCol w="2284268"/>
              </a:tblGrid>
              <a:tr h="647608">
                <a:tc>
                  <a:txBody>
                    <a:bodyPr/>
                    <a:lstStyle/>
                    <a:p>
                      <a:pPr marL="61595" marR="635">
                        <a:lnSpc>
                          <a:spcPct val="98000"/>
                        </a:lnSpc>
                        <a:spcBef>
                          <a:spcPts val="0"/>
                        </a:spcBef>
                        <a:spcAft>
                          <a:spcPts val="0"/>
                        </a:spcAft>
                      </a:pPr>
                      <a:r>
                        <a:rPr lang="en-US" sz="1400">
                          <a:effectLst/>
                        </a:rPr>
                        <a:t>Loại virus</a:t>
                      </a:r>
                      <a:endParaRPr lang="en-US" sz="1100">
                        <a:effectLst/>
                        <a:latin typeface="Calibri"/>
                        <a:ea typeface="Calibri"/>
                        <a:cs typeface="Times New Roman"/>
                      </a:endParaRPr>
                    </a:p>
                  </a:txBody>
                  <a:tcPr marL="0" marR="0" marT="0" marB="0"/>
                </a:tc>
                <a:tc>
                  <a:txBody>
                    <a:bodyPr/>
                    <a:lstStyle/>
                    <a:p>
                      <a:pPr marL="62230" marR="0">
                        <a:lnSpc>
                          <a:spcPts val="1625"/>
                        </a:lnSpc>
                        <a:spcBef>
                          <a:spcPts val="0"/>
                        </a:spcBef>
                        <a:spcAft>
                          <a:spcPts val="0"/>
                        </a:spcAft>
                      </a:pPr>
                      <a:r>
                        <a:rPr lang="en-US" sz="1400">
                          <a:effectLst/>
                        </a:rPr>
                        <a:t>Bộ</a:t>
                      </a:r>
                      <a:endParaRPr lang="en-US" sz="1100">
                        <a:effectLst/>
                      </a:endParaRPr>
                    </a:p>
                    <a:p>
                      <a:pPr marL="62230" marR="0">
                        <a:lnSpc>
                          <a:spcPts val="1700"/>
                        </a:lnSpc>
                        <a:spcBef>
                          <a:spcPts val="0"/>
                        </a:spcBef>
                        <a:spcAft>
                          <a:spcPts val="0"/>
                        </a:spcAft>
                      </a:pPr>
                      <a:r>
                        <a:rPr lang="en-US" sz="1400">
                          <a:effectLst/>
                        </a:rPr>
                        <a:t>Gen</a:t>
                      </a:r>
                      <a:endParaRPr lang="en-US" sz="1100">
                        <a:effectLst/>
                        <a:latin typeface="Calibri"/>
                        <a:ea typeface="Calibri"/>
                        <a:cs typeface="Times New Roman"/>
                      </a:endParaRPr>
                    </a:p>
                  </a:txBody>
                  <a:tcPr marL="0" marR="0" marT="0" marB="0"/>
                </a:tc>
                <a:tc>
                  <a:txBody>
                    <a:bodyPr/>
                    <a:lstStyle/>
                    <a:p>
                      <a:pPr marL="62230" marR="0">
                        <a:lnSpc>
                          <a:spcPts val="1645"/>
                        </a:lnSpc>
                        <a:spcBef>
                          <a:spcPts val="0"/>
                        </a:spcBef>
                        <a:spcAft>
                          <a:spcPts val="0"/>
                        </a:spcAft>
                      </a:pPr>
                      <a:r>
                        <a:rPr lang="en-US" sz="1400">
                          <a:effectLst/>
                        </a:rPr>
                        <a:t>Đường lây</a:t>
                      </a:r>
                      <a:endParaRPr lang="en-US" sz="1100">
                        <a:effectLst/>
                        <a:latin typeface="Calibri"/>
                        <a:ea typeface="Calibri"/>
                        <a:cs typeface="Times New Roman"/>
                      </a:endParaRPr>
                    </a:p>
                  </a:txBody>
                  <a:tcPr marL="0" marR="0" marT="0" marB="0"/>
                </a:tc>
                <a:tc>
                  <a:txBody>
                    <a:bodyPr/>
                    <a:lstStyle/>
                    <a:p>
                      <a:pPr marL="62230" marR="0">
                        <a:lnSpc>
                          <a:spcPct val="98000"/>
                        </a:lnSpc>
                        <a:spcBef>
                          <a:spcPts val="0"/>
                        </a:spcBef>
                        <a:spcAft>
                          <a:spcPts val="0"/>
                        </a:spcAft>
                      </a:pPr>
                      <a:r>
                        <a:rPr lang="en-US" sz="1400">
                          <a:effectLst/>
                        </a:rPr>
                        <a:t>Kháng nguyên</a:t>
                      </a:r>
                      <a:endParaRPr lang="en-US" sz="1100">
                        <a:effectLst/>
                        <a:latin typeface="Calibri"/>
                        <a:ea typeface="Calibri"/>
                        <a:cs typeface="Times New Roman"/>
                      </a:endParaRPr>
                    </a:p>
                  </a:txBody>
                  <a:tcPr marL="0" marR="0" marT="0" marB="0"/>
                </a:tc>
                <a:tc>
                  <a:txBody>
                    <a:bodyPr/>
                    <a:lstStyle/>
                    <a:p>
                      <a:pPr marL="62230" marR="0">
                        <a:lnSpc>
                          <a:spcPts val="1645"/>
                        </a:lnSpc>
                        <a:spcBef>
                          <a:spcPts val="0"/>
                        </a:spcBef>
                        <a:spcAft>
                          <a:spcPts val="0"/>
                        </a:spcAft>
                      </a:pPr>
                      <a:r>
                        <a:rPr lang="en-US" sz="1400">
                          <a:effectLst/>
                        </a:rPr>
                        <a:t>Kháng thể</a:t>
                      </a:r>
                      <a:endParaRPr lang="en-US" sz="1100">
                        <a:effectLst/>
                        <a:latin typeface="Calibri"/>
                        <a:ea typeface="Calibri"/>
                        <a:cs typeface="Times New Roman"/>
                      </a:endParaRPr>
                    </a:p>
                  </a:txBody>
                  <a:tcPr marL="0" marR="0" marT="0" marB="0"/>
                </a:tc>
                <a:tc>
                  <a:txBody>
                    <a:bodyPr/>
                    <a:lstStyle/>
                    <a:p>
                      <a:pPr marL="61595" marR="0">
                        <a:lnSpc>
                          <a:spcPts val="1645"/>
                        </a:lnSpc>
                        <a:spcBef>
                          <a:spcPts val="0"/>
                        </a:spcBef>
                        <a:spcAft>
                          <a:spcPts val="0"/>
                        </a:spcAft>
                      </a:pPr>
                      <a:r>
                        <a:rPr lang="en-US" sz="1400">
                          <a:effectLst/>
                        </a:rPr>
                        <a:t>Tiến triển</a:t>
                      </a:r>
                      <a:endParaRPr lang="en-US" sz="1100">
                        <a:effectLst/>
                        <a:latin typeface="Calibri"/>
                        <a:ea typeface="Calibri"/>
                        <a:cs typeface="Times New Roman"/>
                      </a:endParaRPr>
                    </a:p>
                  </a:txBody>
                  <a:tcPr marL="0" marR="0" marT="0" marB="0"/>
                </a:tc>
              </a:tr>
              <a:tr h="647608">
                <a:tc>
                  <a:txBody>
                    <a:bodyPr/>
                    <a:lstStyle/>
                    <a:p>
                      <a:pPr marL="61595" marR="635">
                        <a:lnSpc>
                          <a:spcPts val="1545"/>
                        </a:lnSpc>
                        <a:spcBef>
                          <a:spcPts val="0"/>
                        </a:spcBef>
                        <a:spcAft>
                          <a:spcPts val="0"/>
                        </a:spcAft>
                      </a:pPr>
                      <a:r>
                        <a:rPr lang="en-US" sz="1400">
                          <a:effectLst/>
                        </a:rPr>
                        <a:t>HAV</a:t>
                      </a:r>
                      <a:endParaRPr lang="en-US" sz="1100">
                        <a:effectLst/>
                        <a:latin typeface="Calibri"/>
                        <a:ea typeface="Calibri"/>
                        <a:cs typeface="Times New Roman"/>
                      </a:endParaRPr>
                    </a:p>
                  </a:txBody>
                  <a:tcPr marL="0" marR="0" marT="0" marB="0"/>
                </a:tc>
                <a:tc>
                  <a:txBody>
                    <a:bodyPr/>
                    <a:lstStyle/>
                    <a:p>
                      <a:pPr marL="62230" marR="0">
                        <a:lnSpc>
                          <a:spcPts val="1545"/>
                        </a:lnSpc>
                        <a:spcBef>
                          <a:spcPts val="0"/>
                        </a:spcBef>
                        <a:spcAft>
                          <a:spcPts val="0"/>
                        </a:spcAft>
                      </a:pPr>
                      <a:r>
                        <a:rPr lang="en-US" sz="1400">
                          <a:effectLst/>
                        </a:rPr>
                        <a:t>RNA</a:t>
                      </a:r>
                      <a:endParaRPr lang="en-US" sz="1100">
                        <a:effectLst/>
                        <a:latin typeface="Calibri"/>
                        <a:ea typeface="Calibri"/>
                        <a:cs typeface="Times New Roman"/>
                      </a:endParaRPr>
                    </a:p>
                  </a:txBody>
                  <a:tcPr marL="0" marR="0" marT="0" marB="0"/>
                </a:tc>
                <a:tc>
                  <a:txBody>
                    <a:bodyPr/>
                    <a:lstStyle/>
                    <a:p>
                      <a:pPr marL="61595" marR="0">
                        <a:lnSpc>
                          <a:spcPts val="1545"/>
                        </a:lnSpc>
                        <a:spcBef>
                          <a:spcPts val="0"/>
                        </a:spcBef>
                        <a:spcAft>
                          <a:spcPts val="0"/>
                        </a:spcAft>
                      </a:pPr>
                      <a:r>
                        <a:rPr lang="en-US" sz="1400">
                          <a:effectLst/>
                        </a:rPr>
                        <a:t>Tiêu hóa</a:t>
                      </a:r>
                      <a:endParaRPr lang="en-US" sz="1100">
                        <a:effectLst/>
                        <a:latin typeface="Calibri"/>
                        <a:ea typeface="Calibri"/>
                        <a:cs typeface="Times New Roman"/>
                      </a:endParaRPr>
                    </a:p>
                  </a:txBody>
                  <a:tcPr marL="0" marR="0" marT="0" marB="0"/>
                </a:tc>
                <a:tc>
                  <a:txBody>
                    <a:bodyPr/>
                    <a:lstStyle/>
                    <a:p>
                      <a:pPr marL="61595" marR="0">
                        <a:lnSpc>
                          <a:spcPts val="1545"/>
                        </a:lnSpc>
                        <a:spcBef>
                          <a:spcPts val="0"/>
                        </a:spcBef>
                        <a:spcAft>
                          <a:spcPts val="0"/>
                        </a:spcAft>
                      </a:pPr>
                      <a:r>
                        <a:rPr lang="en-US" sz="1400">
                          <a:effectLst/>
                        </a:rPr>
                        <a:t>HAV</a:t>
                      </a:r>
                      <a:endParaRPr lang="en-US" sz="1100">
                        <a:effectLst/>
                        <a:latin typeface="Calibri"/>
                        <a:ea typeface="Calibri"/>
                        <a:cs typeface="Times New Roman"/>
                      </a:endParaRPr>
                    </a:p>
                  </a:txBody>
                  <a:tcPr marL="0" marR="0" marT="0" marB="0"/>
                </a:tc>
                <a:tc>
                  <a:txBody>
                    <a:bodyPr/>
                    <a:lstStyle/>
                    <a:p>
                      <a:pPr marL="61595" marR="0">
                        <a:lnSpc>
                          <a:spcPts val="1525"/>
                        </a:lnSpc>
                        <a:spcBef>
                          <a:spcPts val="0"/>
                        </a:spcBef>
                        <a:spcAft>
                          <a:spcPts val="0"/>
                        </a:spcAft>
                      </a:pPr>
                      <a:r>
                        <a:rPr lang="en-US" sz="1400">
                          <a:effectLst/>
                        </a:rPr>
                        <a:t>IgM anti HAV</a:t>
                      </a:r>
                      <a:endParaRPr lang="en-US" sz="1100">
                        <a:effectLst/>
                      </a:endParaRPr>
                    </a:p>
                    <a:p>
                      <a:pPr marL="61595" marR="0">
                        <a:lnSpc>
                          <a:spcPts val="1700"/>
                        </a:lnSpc>
                        <a:spcBef>
                          <a:spcPts val="0"/>
                        </a:spcBef>
                        <a:spcAft>
                          <a:spcPts val="0"/>
                        </a:spcAft>
                      </a:pPr>
                      <a:r>
                        <a:rPr lang="en-US" sz="1400">
                          <a:effectLst/>
                        </a:rPr>
                        <a:t>IgG anti HAV</a:t>
                      </a:r>
                      <a:endParaRPr lang="en-US" sz="1100">
                        <a:effectLst/>
                        <a:latin typeface="Calibri"/>
                        <a:ea typeface="Calibri"/>
                        <a:cs typeface="Times New Roman"/>
                      </a:endParaRPr>
                    </a:p>
                  </a:txBody>
                  <a:tcPr marL="0" marR="0" marT="0" marB="0"/>
                </a:tc>
                <a:tc>
                  <a:txBody>
                    <a:bodyPr/>
                    <a:lstStyle/>
                    <a:p>
                      <a:pPr marL="61595" marR="0">
                        <a:lnSpc>
                          <a:spcPts val="1525"/>
                        </a:lnSpc>
                        <a:spcBef>
                          <a:spcPts val="0"/>
                        </a:spcBef>
                        <a:spcAft>
                          <a:spcPts val="0"/>
                        </a:spcAft>
                      </a:pPr>
                      <a:r>
                        <a:rPr lang="en-US" sz="1400">
                          <a:effectLst/>
                        </a:rPr>
                        <a:t>Cấp tính.</a:t>
                      </a:r>
                      <a:endParaRPr lang="en-US" sz="1100">
                        <a:effectLst/>
                      </a:endParaRPr>
                    </a:p>
                    <a:p>
                      <a:pPr marL="61595" marR="0">
                        <a:lnSpc>
                          <a:spcPts val="1700"/>
                        </a:lnSpc>
                        <a:spcBef>
                          <a:spcPts val="0"/>
                        </a:spcBef>
                        <a:spcAft>
                          <a:spcPts val="0"/>
                        </a:spcAft>
                      </a:pPr>
                      <a:r>
                        <a:rPr lang="en-US" sz="1400">
                          <a:effectLst/>
                        </a:rPr>
                        <a:t>Không mạn</a:t>
                      </a:r>
                      <a:endParaRPr lang="en-US" sz="1100">
                        <a:effectLst/>
                        <a:latin typeface="Calibri"/>
                        <a:ea typeface="Calibri"/>
                        <a:cs typeface="Times New Roman"/>
                      </a:endParaRPr>
                    </a:p>
                  </a:txBody>
                  <a:tcPr marL="0" marR="0" marT="0" marB="0"/>
                </a:tc>
              </a:tr>
              <a:tr h="971780">
                <a:tc>
                  <a:txBody>
                    <a:bodyPr/>
                    <a:lstStyle/>
                    <a:p>
                      <a:pPr marL="61595" marR="635">
                        <a:lnSpc>
                          <a:spcPts val="1645"/>
                        </a:lnSpc>
                        <a:spcBef>
                          <a:spcPts val="0"/>
                        </a:spcBef>
                        <a:spcAft>
                          <a:spcPts val="0"/>
                        </a:spcAft>
                      </a:pPr>
                      <a:r>
                        <a:rPr lang="en-US" sz="1400">
                          <a:effectLst/>
                        </a:rPr>
                        <a:t>HBV</a:t>
                      </a:r>
                      <a:endParaRPr lang="en-US" sz="1100">
                        <a:effectLst/>
                        <a:latin typeface="Calibri"/>
                        <a:ea typeface="Calibri"/>
                        <a:cs typeface="Times New Roman"/>
                      </a:endParaRPr>
                    </a:p>
                  </a:txBody>
                  <a:tcPr marL="0" marR="0" marT="0" marB="0"/>
                </a:tc>
                <a:tc>
                  <a:txBody>
                    <a:bodyPr/>
                    <a:lstStyle/>
                    <a:p>
                      <a:pPr marL="62230" marR="0">
                        <a:lnSpc>
                          <a:spcPts val="1645"/>
                        </a:lnSpc>
                        <a:spcBef>
                          <a:spcPts val="0"/>
                        </a:spcBef>
                        <a:spcAft>
                          <a:spcPts val="0"/>
                        </a:spcAft>
                      </a:pPr>
                      <a:r>
                        <a:rPr lang="en-US" sz="1400">
                          <a:effectLst/>
                        </a:rPr>
                        <a:t>DNA</a:t>
                      </a:r>
                      <a:endParaRPr lang="en-US" sz="1100">
                        <a:effectLst/>
                        <a:latin typeface="Calibri"/>
                        <a:ea typeface="Calibri"/>
                        <a:cs typeface="Times New Roman"/>
                      </a:endParaRPr>
                    </a:p>
                  </a:txBody>
                  <a:tcPr marL="0" marR="0" marT="0" marB="0"/>
                </a:tc>
                <a:tc>
                  <a:txBody>
                    <a:bodyPr/>
                    <a:lstStyle/>
                    <a:p>
                      <a:pPr marL="61595" marR="0">
                        <a:lnSpc>
                          <a:spcPts val="1645"/>
                        </a:lnSpc>
                        <a:spcBef>
                          <a:spcPts val="0"/>
                        </a:spcBef>
                        <a:spcAft>
                          <a:spcPts val="0"/>
                        </a:spcAft>
                      </a:pPr>
                      <a:r>
                        <a:rPr lang="en-US" sz="1400">
                          <a:effectLst/>
                        </a:rPr>
                        <a:t>Máu</a:t>
                      </a:r>
                      <a:endParaRPr lang="en-US" sz="1100">
                        <a:effectLst/>
                        <a:latin typeface="Calibri"/>
                        <a:ea typeface="Calibri"/>
                        <a:cs typeface="Times New Roman"/>
                      </a:endParaRPr>
                    </a:p>
                  </a:txBody>
                  <a:tcPr marL="0" marR="0" marT="0" marB="0"/>
                </a:tc>
                <a:tc>
                  <a:txBody>
                    <a:bodyPr/>
                    <a:lstStyle/>
                    <a:p>
                      <a:pPr marL="61595" marR="290195" algn="just">
                        <a:lnSpc>
                          <a:spcPct val="98000"/>
                        </a:lnSpc>
                        <a:spcBef>
                          <a:spcPts val="0"/>
                        </a:spcBef>
                        <a:spcAft>
                          <a:spcPts val="0"/>
                        </a:spcAft>
                      </a:pPr>
                      <a:r>
                        <a:rPr lang="en-US" sz="1400">
                          <a:effectLst/>
                        </a:rPr>
                        <a:t>HbsAg HbcAg HbeAg</a:t>
                      </a:r>
                      <a:endParaRPr lang="en-US" sz="1100">
                        <a:effectLst/>
                        <a:latin typeface="Calibri"/>
                        <a:ea typeface="Calibri"/>
                        <a:cs typeface="Times New Roman"/>
                      </a:endParaRPr>
                    </a:p>
                  </a:txBody>
                  <a:tcPr marL="0" marR="0" marT="0" marB="0"/>
                </a:tc>
                <a:tc>
                  <a:txBody>
                    <a:bodyPr/>
                    <a:lstStyle/>
                    <a:p>
                      <a:pPr marL="61595" marR="634365" algn="just">
                        <a:lnSpc>
                          <a:spcPct val="98000"/>
                        </a:lnSpc>
                        <a:spcBef>
                          <a:spcPts val="0"/>
                        </a:spcBef>
                        <a:spcAft>
                          <a:spcPts val="0"/>
                        </a:spcAft>
                      </a:pPr>
                      <a:r>
                        <a:rPr lang="en-US" sz="1400">
                          <a:effectLst/>
                        </a:rPr>
                        <a:t>Anti Hbs Anti Hbc Anti Hbe</a:t>
                      </a:r>
                      <a:endParaRPr lang="en-US" sz="1100">
                        <a:effectLst/>
                        <a:latin typeface="Calibri"/>
                        <a:ea typeface="Calibri"/>
                        <a:cs typeface="Times New Roman"/>
                      </a:endParaRPr>
                    </a:p>
                  </a:txBody>
                  <a:tcPr marL="0" marR="0" marT="0" marB="0"/>
                </a:tc>
                <a:tc>
                  <a:txBody>
                    <a:bodyPr/>
                    <a:lstStyle/>
                    <a:p>
                      <a:pPr marL="61595" marR="1168400">
                        <a:lnSpc>
                          <a:spcPct val="98000"/>
                        </a:lnSpc>
                        <a:spcBef>
                          <a:spcPts val="0"/>
                        </a:spcBef>
                        <a:spcAft>
                          <a:spcPts val="0"/>
                        </a:spcAft>
                      </a:pPr>
                      <a:r>
                        <a:rPr lang="en-US" sz="1400">
                          <a:effectLst/>
                        </a:rPr>
                        <a:t>Cấp tính Mạn tính</a:t>
                      </a:r>
                      <a:endParaRPr lang="en-US" sz="1100">
                        <a:effectLst/>
                        <a:latin typeface="Calibri"/>
                        <a:ea typeface="Calibri"/>
                        <a:cs typeface="Times New Roman"/>
                      </a:endParaRPr>
                    </a:p>
                  </a:txBody>
                  <a:tcPr marL="0" marR="0" marT="0" marB="0"/>
                </a:tc>
              </a:tr>
              <a:tr h="971780">
                <a:tc>
                  <a:txBody>
                    <a:bodyPr/>
                    <a:lstStyle/>
                    <a:p>
                      <a:pPr marL="61595" marR="635">
                        <a:lnSpc>
                          <a:spcPts val="1645"/>
                        </a:lnSpc>
                        <a:spcBef>
                          <a:spcPts val="0"/>
                        </a:spcBef>
                        <a:spcAft>
                          <a:spcPts val="0"/>
                        </a:spcAft>
                      </a:pPr>
                      <a:r>
                        <a:rPr lang="en-US" sz="1400">
                          <a:effectLst/>
                        </a:rPr>
                        <a:t>HDV</a:t>
                      </a:r>
                      <a:endParaRPr lang="en-US" sz="1100">
                        <a:effectLst/>
                        <a:latin typeface="Calibri"/>
                        <a:ea typeface="Calibri"/>
                        <a:cs typeface="Times New Roman"/>
                      </a:endParaRPr>
                    </a:p>
                  </a:txBody>
                  <a:tcPr marL="0" marR="0" marT="0" marB="0"/>
                </a:tc>
                <a:tc>
                  <a:txBody>
                    <a:bodyPr/>
                    <a:lstStyle/>
                    <a:p>
                      <a:pPr marL="62230" marR="0">
                        <a:lnSpc>
                          <a:spcPts val="1645"/>
                        </a:lnSpc>
                        <a:spcBef>
                          <a:spcPts val="0"/>
                        </a:spcBef>
                        <a:spcAft>
                          <a:spcPts val="0"/>
                        </a:spcAft>
                      </a:pPr>
                      <a:r>
                        <a:rPr lang="en-US" sz="1400">
                          <a:effectLst/>
                        </a:rPr>
                        <a:t>RNA</a:t>
                      </a:r>
                      <a:endParaRPr lang="en-US" sz="1100">
                        <a:effectLst/>
                        <a:latin typeface="Calibri"/>
                        <a:ea typeface="Calibri"/>
                        <a:cs typeface="Times New Roman"/>
                      </a:endParaRPr>
                    </a:p>
                  </a:txBody>
                  <a:tcPr marL="0" marR="0" marT="0" marB="0"/>
                </a:tc>
                <a:tc>
                  <a:txBody>
                    <a:bodyPr/>
                    <a:lstStyle/>
                    <a:p>
                      <a:pPr marL="61595" marR="0">
                        <a:lnSpc>
                          <a:spcPts val="1645"/>
                        </a:lnSpc>
                        <a:spcBef>
                          <a:spcPts val="0"/>
                        </a:spcBef>
                        <a:spcAft>
                          <a:spcPts val="0"/>
                        </a:spcAft>
                      </a:pPr>
                      <a:r>
                        <a:rPr lang="en-US" sz="1400">
                          <a:effectLst/>
                        </a:rPr>
                        <a:t>Máu</a:t>
                      </a:r>
                      <a:endParaRPr lang="en-US" sz="1100">
                        <a:effectLst/>
                        <a:latin typeface="Calibri"/>
                        <a:ea typeface="Calibri"/>
                        <a:cs typeface="Times New Roman"/>
                      </a:endParaRPr>
                    </a:p>
                  </a:txBody>
                  <a:tcPr marL="0" marR="0" marT="0" marB="0"/>
                </a:tc>
                <a:tc>
                  <a:txBody>
                    <a:bodyPr/>
                    <a:lstStyle/>
                    <a:p>
                      <a:pPr marL="61595" marR="0">
                        <a:lnSpc>
                          <a:spcPts val="1645"/>
                        </a:lnSpc>
                        <a:spcBef>
                          <a:spcPts val="0"/>
                        </a:spcBef>
                        <a:spcAft>
                          <a:spcPts val="0"/>
                        </a:spcAft>
                      </a:pPr>
                      <a:r>
                        <a:rPr lang="en-US" sz="1400">
                          <a:effectLst/>
                        </a:rPr>
                        <a:t>HDV Ag</a:t>
                      </a:r>
                      <a:endParaRPr lang="en-US" sz="1100">
                        <a:effectLst/>
                        <a:latin typeface="Calibri"/>
                        <a:ea typeface="Calibri"/>
                        <a:cs typeface="Times New Roman"/>
                      </a:endParaRPr>
                    </a:p>
                  </a:txBody>
                  <a:tcPr marL="0" marR="0" marT="0" marB="0"/>
                </a:tc>
                <a:tc>
                  <a:txBody>
                    <a:bodyPr/>
                    <a:lstStyle/>
                    <a:p>
                      <a:pPr marL="61595" marR="0">
                        <a:lnSpc>
                          <a:spcPts val="1645"/>
                        </a:lnSpc>
                        <a:spcBef>
                          <a:spcPts val="0"/>
                        </a:spcBef>
                        <a:spcAft>
                          <a:spcPts val="0"/>
                        </a:spcAft>
                      </a:pPr>
                      <a:r>
                        <a:rPr lang="en-US" sz="1400">
                          <a:effectLst/>
                        </a:rPr>
                        <a:t>Anti HDV</a:t>
                      </a:r>
                      <a:endParaRPr lang="en-US" sz="1100">
                        <a:effectLst/>
                        <a:latin typeface="Calibri"/>
                        <a:ea typeface="Calibri"/>
                        <a:cs typeface="Times New Roman"/>
                      </a:endParaRPr>
                    </a:p>
                  </a:txBody>
                  <a:tcPr marL="0" marR="0" marT="0" marB="0"/>
                </a:tc>
                <a:tc>
                  <a:txBody>
                    <a:bodyPr/>
                    <a:lstStyle/>
                    <a:p>
                      <a:pPr marL="61595" marR="0">
                        <a:lnSpc>
                          <a:spcPct val="98000"/>
                        </a:lnSpc>
                        <a:spcBef>
                          <a:spcPts val="0"/>
                        </a:spcBef>
                        <a:spcAft>
                          <a:spcPts val="0"/>
                        </a:spcAft>
                      </a:pPr>
                      <a:r>
                        <a:rPr lang="en-US" sz="1400">
                          <a:effectLst/>
                        </a:rPr>
                        <a:t>Đồng nhiễm hay bội nhiễm với HBV</a:t>
                      </a:r>
                      <a:endParaRPr lang="en-US" sz="1100">
                        <a:effectLst/>
                        <a:latin typeface="Calibri"/>
                        <a:ea typeface="Calibri"/>
                        <a:cs typeface="Times New Roman"/>
                      </a:endParaRPr>
                    </a:p>
                  </a:txBody>
                  <a:tcPr marL="0" marR="0" marT="0" marB="0"/>
                </a:tc>
              </a:tr>
              <a:tr h="647608">
                <a:tc>
                  <a:txBody>
                    <a:bodyPr/>
                    <a:lstStyle/>
                    <a:p>
                      <a:pPr marL="61595" marR="635">
                        <a:lnSpc>
                          <a:spcPts val="1645"/>
                        </a:lnSpc>
                        <a:spcBef>
                          <a:spcPts val="0"/>
                        </a:spcBef>
                        <a:spcAft>
                          <a:spcPts val="0"/>
                        </a:spcAft>
                      </a:pPr>
                      <a:r>
                        <a:rPr lang="en-US" sz="1400">
                          <a:effectLst/>
                        </a:rPr>
                        <a:t>HCV</a:t>
                      </a:r>
                      <a:endParaRPr lang="en-US" sz="1100">
                        <a:effectLst/>
                        <a:latin typeface="Calibri"/>
                        <a:ea typeface="Calibri"/>
                        <a:cs typeface="Times New Roman"/>
                      </a:endParaRPr>
                    </a:p>
                  </a:txBody>
                  <a:tcPr marL="0" marR="0" marT="0" marB="0"/>
                </a:tc>
                <a:tc>
                  <a:txBody>
                    <a:bodyPr/>
                    <a:lstStyle/>
                    <a:p>
                      <a:pPr marL="62230" marR="0">
                        <a:lnSpc>
                          <a:spcPts val="1645"/>
                        </a:lnSpc>
                        <a:spcBef>
                          <a:spcPts val="0"/>
                        </a:spcBef>
                        <a:spcAft>
                          <a:spcPts val="0"/>
                        </a:spcAft>
                      </a:pPr>
                      <a:r>
                        <a:rPr lang="en-US" sz="1400">
                          <a:effectLst/>
                        </a:rPr>
                        <a:t>RNA</a:t>
                      </a:r>
                      <a:endParaRPr lang="en-US" sz="1100">
                        <a:effectLst/>
                        <a:latin typeface="Calibri"/>
                        <a:ea typeface="Calibri"/>
                        <a:cs typeface="Times New Roman"/>
                      </a:endParaRPr>
                    </a:p>
                  </a:txBody>
                  <a:tcPr marL="0" marR="0" marT="0" marB="0"/>
                </a:tc>
                <a:tc>
                  <a:txBody>
                    <a:bodyPr/>
                    <a:lstStyle/>
                    <a:p>
                      <a:pPr marL="61595" marR="0">
                        <a:lnSpc>
                          <a:spcPts val="1645"/>
                        </a:lnSpc>
                        <a:spcBef>
                          <a:spcPts val="0"/>
                        </a:spcBef>
                        <a:spcAft>
                          <a:spcPts val="0"/>
                        </a:spcAft>
                      </a:pPr>
                      <a:r>
                        <a:rPr lang="en-US" sz="1400">
                          <a:effectLst/>
                        </a:rPr>
                        <a:t>Máu</a:t>
                      </a:r>
                      <a:endParaRPr lang="en-US" sz="1100">
                        <a:effectLst/>
                        <a:latin typeface="Calibri"/>
                        <a:ea typeface="Calibri"/>
                        <a:cs typeface="Times New Roman"/>
                      </a:endParaRPr>
                    </a:p>
                  </a:txBody>
                  <a:tcPr marL="0" marR="0" marT="0" marB="0"/>
                </a:tc>
                <a:tc>
                  <a:txBody>
                    <a:bodyPr/>
                    <a:lstStyle/>
                    <a:p>
                      <a:pPr marL="61595" marR="0">
                        <a:lnSpc>
                          <a:spcPts val="1645"/>
                        </a:lnSpc>
                        <a:spcBef>
                          <a:spcPts val="0"/>
                        </a:spcBef>
                        <a:spcAft>
                          <a:spcPts val="0"/>
                        </a:spcAft>
                      </a:pPr>
                      <a:r>
                        <a:rPr lang="en-US" sz="1400">
                          <a:effectLst/>
                        </a:rPr>
                        <a:t>HCV Ag</a:t>
                      </a:r>
                      <a:endParaRPr lang="en-US" sz="1100">
                        <a:effectLst/>
                        <a:latin typeface="Calibri"/>
                        <a:ea typeface="Calibri"/>
                        <a:cs typeface="Times New Roman"/>
                      </a:endParaRPr>
                    </a:p>
                  </a:txBody>
                  <a:tcPr marL="0" marR="0" marT="0" marB="0"/>
                </a:tc>
                <a:tc>
                  <a:txBody>
                    <a:bodyPr/>
                    <a:lstStyle/>
                    <a:p>
                      <a:pPr marL="62230" marR="0">
                        <a:lnSpc>
                          <a:spcPts val="1645"/>
                        </a:lnSpc>
                        <a:spcBef>
                          <a:spcPts val="0"/>
                        </a:spcBef>
                        <a:spcAft>
                          <a:spcPts val="0"/>
                        </a:spcAft>
                      </a:pPr>
                      <a:r>
                        <a:rPr lang="en-US" sz="1400">
                          <a:effectLst/>
                        </a:rPr>
                        <a:t>Anti HCV</a:t>
                      </a:r>
                      <a:endParaRPr lang="en-US" sz="1100">
                        <a:effectLst/>
                        <a:latin typeface="Calibri"/>
                        <a:ea typeface="Calibri"/>
                        <a:cs typeface="Times New Roman"/>
                      </a:endParaRPr>
                    </a:p>
                  </a:txBody>
                  <a:tcPr marL="0" marR="0" marT="0" marB="0"/>
                </a:tc>
                <a:tc>
                  <a:txBody>
                    <a:bodyPr/>
                    <a:lstStyle/>
                    <a:p>
                      <a:pPr marL="62230" marR="1167765">
                        <a:lnSpc>
                          <a:spcPct val="98000"/>
                        </a:lnSpc>
                        <a:spcBef>
                          <a:spcPts val="0"/>
                        </a:spcBef>
                        <a:spcAft>
                          <a:spcPts val="0"/>
                        </a:spcAft>
                      </a:pPr>
                      <a:r>
                        <a:rPr lang="en-US" sz="1400">
                          <a:effectLst/>
                        </a:rPr>
                        <a:t>Cấp tính Mạn tính</a:t>
                      </a:r>
                      <a:endParaRPr lang="en-US" sz="1100">
                        <a:effectLst/>
                        <a:latin typeface="Calibri"/>
                        <a:ea typeface="Calibri"/>
                        <a:cs typeface="Times New Roman"/>
                      </a:endParaRPr>
                    </a:p>
                  </a:txBody>
                  <a:tcPr marL="0" marR="0" marT="0" marB="0"/>
                </a:tc>
              </a:tr>
              <a:tr h="647608">
                <a:tc>
                  <a:txBody>
                    <a:bodyPr/>
                    <a:lstStyle/>
                    <a:p>
                      <a:pPr marL="61595" marR="635">
                        <a:lnSpc>
                          <a:spcPts val="1645"/>
                        </a:lnSpc>
                        <a:spcBef>
                          <a:spcPts val="0"/>
                        </a:spcBef>
                        <a:spcAft>
                          <a:spcPts val="0"/>
                        </a:spcAft>
                      </a:pPr>
                      <a:r>
                        <a:rPr lang="en-US" sz="1400">
                          <a:effectLst/>
                        </a:rPr>
                        <a:t>HEV</a:t>
                      </a:r>
                      <a:endParaRPr lang="en-US" sz="1100">
                        <a:effectLst/>
                        <a:latin typeface="Calibri"/>
                        <a:ea typeface="Calibri"/>
                        <a:cs typeface="Times New Roman"/>
                      </a:endParaRPr>
                    </a:p>
                  </a:txBody>
                  <a:tcPr marL="0" marR="0" marT="0" marB="0"/>
                </a:tc>
                <a:tc>
                  <a:txBody>
                    <a:bodyPr/>
                    <a:lstStyle/>
                    <a:p>
                      <a:pPr marL="62230" marR="0">
                        <a:lnSpc>
                          <a:spcPts val="1645"/>
                        </a:lnSpc>
                        <a:spcBef>
                          <a:spcPts val="0"/>
                        </a:spcBef>
                        <a:spcAft>
                          <a:spcPts val="0"/>
                        </a:spcAft>
                      </a:pPr>
                      <a:r>
                        <a:rPr lang="en-US" sz="1400">
                          <a:effectLst/>
                        </a:rPr>
                        <a:t>RNA</a:t>
                      </a:r>
                      <a:endParaRPr lang="en-US" sz="1100">
                        <a:effectLst/>
                        <a:latin typeface="Calibri"/>
                        <a:ea typeface="Calibri"/>
                        <a:cs typeface="Times New Roman"/>
                      </a:endParaRPr>
                    </a:p>
                  </a:txBody>
                  <a:tcPr marL="0" marR="0" marT="0" marB="0"/>
                </a:tc>
                <a:tc>
                  <a:txBody>
                    <a:bodyPr/>
                    <a:lstStyle/>
                    <a:p>
                      <a:pPr marL="61595" marR="0">
                        <a:lnSpc>
                          <a:spcPts val="1645"/>
                        </a:lnSpc>
                        <a:spcBef>
                          <a:spcPts val="0"/>
                        </a:spcBef>
                        <a:spcAft>
                          <a:spcPts val="0"/>
                        </a:spcAft>
                      </a:pPr>
                      <a:r>
                        <a:rPr lang="en-US" sz="1400">
                          <a:effectLst/>
                        </a:rPr>
                        <a:t>Tiêu hóa</a:t>
                      </a:r>
                      <a:endParaRPr lang="en-US" sz="1100">
                        <a:effectLst/>
                        <a:latin typeface="Calibri"/>
                        <a:ea typeface="Calibri"/>
                        <a:cs typeface="Times New Roman"/>
                      </a:endParaRPr>
                    </a:p>
                  </a:txBody>
                  <a:tcPr marL="0" marR="0" marT="0" marB="0"/>
                </a:tc>
                <a:tc>
                  <a:txBody>
                    <a:bodyPr/>
                    <a:lstStyle/>
                    <a:p>
                      <a:pPr marL="61595" marR="0">
                        <a:lnSpc>
                          <a:spcPts val="1645"/>
                        </a:lnSpc>
                        <a:spcBef>
                          <a:spcPts val="0"/>
                        </a:spcBef>
                        <a:spcAft>
                          <a:spcPts val="0"/>
                        </a:spcAft>
                      </a:pPr>
                      <a:r>
                        <a:rPr lang="en-US" sz="1400">
                          <a:effectLst/>
                        </a:rPr>
                        <a:t>HEV Ag</a:t>
                      </a:r>
                      <a:endParaRPr lang="en-US" sz="1100">
                        <a:effectLst/>
                        <a:latin typeface="Calibri"/>
                        <a:ea typeface="Calibri"/>
                        <a:cs typeface="Times New Roman"/>
                      </a:endParaRPr>
                    </a:p>
                  </a:txBody>
                  <a:tcPr marL="0" marR="0" marT="0" marB="0"/>
                </a:tc>
                <a:tc>
                  <a:txBody>
                    <a:bodyPr/>
                    <a:lstStyle/>
                    <a:p>
                      <a:pPr marL="62230" marR="0">
                        <a:lnSpc>
                          <a:spcPts val="1645"/>
                        </a:lnSpc>
                        <a:spcBef>
                          <a:spcPts val="0"/>
                        </a:spcBef>
                        <a:spcAft>
                          <a:spcPts val="0"/>
                        </a:spcAft>
                      </a:pPr>
                      <a:r>
                        <a:rPr lang="en-US" sz="1400">
                          <a:effectLst/>
                        </a:rPr>
                        <a:t>Anti HEV</a:t>
                      </a:r>
                      <a:endParaRPr lang="en-US" sz="1100">
                        <a:effectLst/>
                        <a:latin typeface="Calibri"/>
                        <a:ea typeface="Calibri"/>
                        <a:cs typeface="Times New Roman"/>
                      </a:endParaRPr>
                    </a:p>
                  </a:txBody>
                  <a:tcPr marL="0" marR="0" marT="0" marB="0"/>
                </a:tc>
                <a:tc>
                  <a:txBody>
                    <a:bodyPr/>
                    <a:lstStyle/>
                    <a:p>
                      <a:pPr marL="62230" marR="963295">
                        <a:lnSpc>
                          <a:spcPct val="98000"/>
                        </a:lnSpc>
                        <a:spcBef>
                          <a:spcPts val="0"/>
                        </a:spcBef>
                        <a:spcAft>
                          <a:spcPts val="0"/>
                        </a:spcAft>
                      </a:pPr>
                      <a:r>
                        <a:rPr lang="en-US" sz="1400">
                          <a:effectLst/>
                        </a:rPr>
                        <a:t>Cấp tính. Không mạn.</a:t>
                      </a:r>
                      <a:endParaRPr lang="en-US" sz="1100">
                        <a:effectLst/>
                        <a:latin typeface="Calibri"/>
                        <a:ea typeface="Calibri"/>
                        <a:cs typeface="Times New Roman"/>
                      </a:endParaRPr>
                    </a:p>
                  </a:txBody>
                  <a:tcPr marL="0" marR="0" marT="0" marB="0"/>
                </a:tc>
              </a:tr>
              <a:tr h="647608">
                <a:tc>
                  <a:txBody>
                    <a:bodyPr/>
                    <a:lstStyle/>
                    <a:p>
                      <a:pPr marL="61595" marR="635">
                        <a:lnSpc>
                          <a:spcPts val="1645"/>
                        </a:lnSpc>
                        <a:spcBef>
                          <a:spcPts val="0"/>
                        </a:spcBef>
                        <a:spcAft>
                          <a:spcPts val="0"/>
                        </a:spcAft>
                      </a:pPr>
                      <a:r>
                        <a:rPr lang="en-US" sz="1400">
                          <a:effectLst/>
                        </a:rPr>
                        <a:t>HGV</a:t>
                      </a:r>
                      <a:endParaRPr lang="en-US" sz="1100">
                        <a:effectLst/>
                        <a:latin typeface="Calibri"/>
                        <a:ea typeface="Calibri"/>
                        <a:cs typeface="Times New Roman"/>
                      </a:endParaRPr>
                    </a:p>
                  </a:txBody>
                  <a:tcPr marL="0" marR="0" marT="0" marB="0"/>
                </a:tc>
                <a:tc>
                  <a:txBody>
                    <a:bodyPr/>
                    <a:lstStyle/>
                    <a:p>
                      <a:pPr marL="62230" marR="0">
                        <a:lnSpc>
                          <a:spcPts val="1645"/>
                        </a:lnSpc>
                        <a:spcBef>
                          <a:spcPts val="0"/>
                        </a:spcBef>
                        <a:spcAft>
                          <a:spcPts val="0"/>
                        </a:spcAft>
                      </a:pPr>
                      <a:r>
                        <a:rPr lang="en-US" sz="1400">
                          <a:effectLst/>
                        </a:rPr>
                        <a:t>RNA</a:t>
                      </a:r>
                      <a:endParaRPr lang="en-US" sz="1100">
                        <a:effectLst/>
                        <a:latin typeface="Calibri"/>
                        <a:ea typeface="Calibri"/>
                        <a:cs typeface="Times New Roman"/>
                      </a:endParaRPr>
                    </a:p>
                  </a:txBody>
                  <a:tcPr marL="0" marR="0" marT="0" marB="0"/>
                </a:tc>
                <a:tc>
                  <a:txBody>
                    <a:bodyPr/>
                    <a:lstStyle/>
                    <a:p>
                      <a:pPr marL="61595" marR="0">
                        <a:lnSpc>
                          <a:spcPts val="1645"/>
                        </a:lnSpc>
                        <a:spcBef>
                          <a:spcPts val="0"/>
                        </a:spcBef>
                        <a:spcAft>
                          <a:spcPts val="0"/>
                        </a:spcAft>
                      </a:pPr>
                      <a:r>
                        <a:rPr lang="en-US" sz="1400">
                          <a:effectLst/>
                        </a:rPr>
                        <a:t>Máu</a:t>
                      </a:r>
                      <a:endParaRPr lang="en-US" sz="1100">
                        <a:effectLst/>
                        <a:latin typeface="Calibri"/>
                        <a:ea typeface="Calibri"/>
                        <a:cs typeface="Times New Roman"/>
                      </a:endParaRPr>
                    </a:p>
                  </a:txBody>
                  <a:tcPr marL="0" marR="0" marT="0" marB="0"/>
                </a:tc>
                <a:tc>
                  <a:txBody>
                    <a:bodyPr/>
                    <a:lstStyle/>
                    <a:p>
                      <a:pPr marL="61595" marR="0">
                        <a:lnSpc>
                          <a:spcPts val="1645"/>
                        </a:lnSpc>
                        <a:spcBef>
                          <a:spcPts val="0"/>
                        </a:spcBef>
                        <a:spcAft>
                          <a:spcPts val="0"/>
                        </a:spcAft>
                      </a:pPr>
                      <a:r>
                        <a:rPr lang="en-US" sz="1400">
                          <a:effectLst/>
                        </a:rPr>
                        <a:t>HGV Ag</a:t>
                      </a:r>
                      <a:endParaRPr lang="en-US" sz="1100">
                        <a:effectLst/>
                        <a:latin typeface="Calibri"/>
                        <a:ea typeface="Calibri"/>
                        <a:cs typeface="Times New Roman"/>
                      </a:endParaRPr>
                    </a:p>
                  </a:txBody>
                  <a:tcPr marL="0" marR="0" marT="0" marB="0"/>
                </a:tc>
                <a:tc>
                  <a:txBody>
                    <a:bodyPr/>
                    <a:lstStyle/>
                    <a:p>
                      <a:pPr marL="62230" marR="0">
                        <a:lnSpc>
                          <a:spcPts val="1645"/>
                        </a:lnSpc>
                        <a:spcBef>
                          <a:spcPts val="0"/>
                        </a:spcBef>
                        <a:spcAft>
                          <a:spcPts val="0"/>
                        </a:spcAft>
                      </a:pPr>
                      <a:r>
                        <a:rPr lang="en-US" sz="1400">
                          <a:effectLst/>
                        </a:rPr>
                        <a:t>Anti HGV</a:t>
                      </a:r>
                      <a:endParaRPr lang="en-US" sz="1100">
                        <a:effectLst/>
                        <a:latin typeface="Calibri"/>
                        <a:ea typeface="Calibri"/>
                        <a:cs typeface="Times New Roman"/>
                      </a:endParaRPr>
                    </a:p>
                  </a:txBody>
                  <a:tcPr marL="0" marR="0" marT="0" marB="0"/>
                </a:tc>
                <a:tc>
                  <a:txBody>
                    <a:bodyPr/>
                    <a:lstStyle/>
                    <a:p>
                      <a:pPr marL="0" marR="0">
                        <a:spcBef>
                          <a:spcPts val="0"/>
                        </a:spcBef>
                        <a:spcAft>
                          <a:spcPts val="0"/>
                        </a:spcAft>
                      </a:pPr>
                      <a:r>
                        <a:rPr lang="en-US" sz="1100">
                          <a:effectLst/>
                        </a:rPr>
                        <a:t> </a:t>
                      </a:r>
                      <a:endParaRPr lang="en-US" sz="1100">
                        <a:effectLst/>
                        <a:latin typeface="Calibri"/>
                        <a:ea typeface="Calibri"/>
                        <a:cs typeface="Times New Roman"/>
                      </a:endParaRPr>
                    </a:p>
                  </a:txBody>
                  <a:tcPr marL="0" marR="0" marT="0" marB="0"/>
                </a:tc>
              </a:tr>
            </a:tbl>
          </a:graphicData>
        </a:graphic>
      </p:graphicFrame>
    </p:spTree>
    <p:extLst>
      <p:ext uri="{BB962C8B-B14F-4D97-AF65-F5344CB8AC3E}">
        <p14:creationId xmlns:p14="http://schemas.microsoft.com/office/powerpoint/2010/main" val="2330396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90477"/>
            <a:ext cx="7358380" cy="1066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 name="Rectangle 11"/>
          <p:cNvSpPr/>
          <p:nvPr/>
        </p:nvSpPr>
        <p:spPr>
          <a:xfrm>
            <a:off x="2729689" y="270118"/>
            <a:ext cx="3584636"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spc="50" dirty="0" smtClean="0">
                <a:ln w="11430"/>
                <a:solidFill>
                  <a:srgbClr val="002060"/>
                </a:solidFill>
                <a:latin typeface="Times New Roman" pitchFamily="18" charset="0"/>
                <a:cs typeface="Times New Roman" pitchFamily="18" charset="0"/>
              </a:rPr>
              <a:t>TRIỆU CHỨNG</a:t>
            </a:r>
            <a:endParaRPr lang="en-US" sz="3600" b="1" spc="50" dirty="0">
              <a:ln w="11430"/>
              <a:solidFill>
                <a:srgbClr val="002060"/>
              </a:solidFill>
              <a:latin typeface="Times New Roman" pitchFamily="18" charset="0"/>
              <a:cs typeface="Times New Roman" pitchFamily="18" charset="0"/>
            </a:endParaRPr>
          </a:p>
        </p:txBody>
      </p:sp>
      <p:sp>
        <p:nvSpPr>
          <p:cNvPr id="3" name="Subtitle 2"/>
          <p:cNvSpPr>
            <a:spLocks noGrp="1"/>
          </p:cNvSpPr>
          <p:nvPr>
            <p:ph type="subTitle" idx="1"/>
          </p:nvPr>
        </p:nvSpPr>
        <p:spPr>
          <a:xfrm>
            <a:off x="914400" y="1219200"/>
            <a:ext cx="8229600" cy="5638800"/>
          </a:xfrm>
        </p:spPr>
        <p:txBody>
          <a:bodyPr>
            <a:normAutofit fontScale="55000" lnSpcReduction="20000"/>
          </a:bodyPr>
          <a:lstStyle/>
          <a:p>
            <a:pPr marL="713232" lvl="1" indent="-685800" algn="l">
              <a:spcBef>
                <a:spcPts val="600"/>
              </a:spcBef>
              <a:buSzPct val="80000"/>
              <a:buFont typeface="Arial" pitchFamily="34" charset="0"/>
              <a:buChar char="•"/>
            </a:pPr>
            <a:r>
              <a:rPr lang="en-US" sz="5100">
                <a:solidFill>
                  <a:srgbClr val="FF0000"/>
                </a:solidFill>
                <a:latin typeface="Times New Roman" pitchFamily="18" charset="0"/>
                <a:cs typeface="Times New Roman" pitchFamily="18" charset="0"/>
              </a:rPr>
              <a:t>Thời kỳ ủ </a:t>
            </a:r>
            <a:r>
              <a:rPr lang="en-US" sz="5100" smtClean="0">
                <a:solidFill>
                  <a:srgbClr val="FF0000"/>
                </a:solidFill>
                <a:latin typeface="Times New Roman" pitchFamily="18" charset="0"/>
                <a:cs typeface="Times New Roman" pitchFamily="18" charset="0"/>
              </a:rPr>
              <a:t>bệnh</a:t>
            </a:r>
            <a:r>
              <a:rPr lang="en-US" sz="3600" smtClean="0">
                <a:solidFill>
                  <a:srgbClr val="FF0000"/>
                </a:solidFill>
                <a:latin typeface="Times New Roman" pitchFamily="18" charset="0"/>
                <a:cs typeface="Times New Roman" pitchFamily="18" charset="0"/>
              </a:rPr>
              <a:t>:</a:t>
            </a:r>
            <a:r>
              <a:rPr lang="en-US" sz="3600" smtClean="0">
                <a:solidFill>
                  <a:srgbClr val="FF0000"/>
                </a:solidFill>
              </a:rPr>
              <a:t> </a:t>
            </a:r>
            <a:r>
              <a:rPr lang="en-US" sz="3600">
                <a:latin typeface="Times New Roman" pitchFamily="18" charset="0"/>
                <a:cs typeface="Times New Roman" pitchFamily="18" charset="0"/>
              </a:rPr>
              <a:t>Chưa có triệu chứng lâm sàng, phụ thuộc vào loại virut viêm </a:t>
            </a:r>
            <a:r>
              <a:rPr lang="en-US" sz="3600" smtClean="0">
                <a:latin typeface="Times New Roman" pitchFamily="18" charset="0"/>
                <a:cs typeface="Times New Roman" pitchFamily="18" charset="0"/>
              </a:rPr>
              <a:t>gan</a:t>
            </a:r>
          </a:p>
          <a:p>
            <a:pPr marL="484632" lvl="1" indent="-457200" algn="l">
              <a:spcBef>
                <a:spcPts val="600"/>
              </a:spcBef>
              <a:buSzPct val="80000"/>
              <a:buFont typeface="Arial" pitchFamily="34" charset="0"/>
              <a:buChar char="•"/>
            </a:pPr>
            <a:endParaRPr lang="en-US" sz="2400">
              <a:latin typeface="Times New Roman" pitchFamily="18" charset="0"/>
              <a:cs typeface="Times New Roman" pitchFamily="18" charset="0"/>
            </a:endParaRPr>
          </a:p>
          <a:p>
            <a:pPr marL="484632" lvl="1" indent="-457200" algn="l">
              <a:spcBef>
                <a:spcPts val="600"/>
              </a:spcBef>
              <a:buSzPct val="80000"/>
              <a:buFont typeface="Arial" pitchFamily="34" charset="0"/>
              <a:buChar char="•"/>
            </a:pPr>
            <a:endParaRPr lang="en-US" sz="2400" smtClean="0">
              <a:latin typeface="Times New Roman" pitchFamily="18" charset="0"/>
              <a:cs typeface="Times New Roman" pitchFamily="18" charset="0"/>
            </a:endParaRPr>
          </a:p>
          <a:p>
            <a:pPr marL="484632" lvl="1" indent="-457200" algn="l">
              <a:spcBef>
                <a:spcPts val="600"/>
              </a:spcBef>
              <a:buSzPct val="80000"/>
              <a:buFont typeface="Arial" pitchFamily="34" charset="0"/>
              <a:buChar char="•"/>
            </a:pPr>
            <a:endParaRPr lang="en-US" sz="2400" smtClean="0">
              <a:latin typeface="Times New Roman" pitchFamily="18" charset="0"/>
              <a:cs typeface="Times New Roman" pitchFamily="18" charset="0"/>
            </a:endParaRPr>
          </a:p>
          <a:p>
            <a:pPr marL="484632" lvl="1" indent="-457200" algn="l">
              <a:spcBef>
                <a:spcPts val="600"/>
              </a:spcBef>
              <a:buSzPct val="80000"/>
              <a:buFont typeface="Arial" pitchFamily="34" charset="0"/>
              <a:buChar char="•"/>
            </a:pPr>
            <a:endParaRPr lang="en-US" sz="2400" smtClean="0">
              <a:latin typeface="Times New Roman" pitchFamily="18" charset="0"/>
              <a:cs typeface="Times New Roman" pitchFamily="18" charset="0"/>
            </a:endParaRPr>
          </a:p>
          <a:p>
            <a:pPr marL="484632" lvl="1" indent="-457200" algn="l">
              <a:spcBef>
                <a:spcPts val="600"/>
              </a:spcBef>
              <a:buSzPct val="80000"/>
              <a:buFont typeface="Arial" pitchFamily="34" charset="0"/>
              <a:buChar char="•"/>
            </a:pPr>
            <a:endParaRPr lang="en-US" sz="2400">
              <a:latin typeface="Times New Roman" pitchFamily="18" charset="0"/>
              <a:cs typeface="Times New Roman" pitchFamily="18" charset="0"/>
            </a:endParaRPr>
          </a:p>
          <a:p>
            <a:pPr marL="54864" indent="-457200">
              <a:buFont typeface="Arial" pitchFamily="34" charset="0"/>
              <a:buChar char="•"/>
            </a:pPr>
            <a:r>
              <a:rPr lang="en-US" sz="5100">
                <a:solidFill>
                  <a:srgbClr val="FF0000"/>
                </a:solidFill>
                <a:latin typeface="Times New Roman" pitchFamily="18" charset="0"/>
                <a:cs typeface="Times New Roman" pitchFamily="18" charset="0"/>
              </a:rPr>
              <a:t>Thời kỳ khởi phát (tiền vàng </a:t>
            </a:r>
            <a:r>
              <a:rPr lang="en-US" sz="5100" smtClean="0">
                <a:solidFill>
                  <a:srgbClr val="FF0000"/>
                </a:solidFill>
                <a:latin typeface="Times New Roman" pitchFamily="18" charset="0"/>
                <a:cs typeface="Times New Roman" pitchFamily="18" charset="0"/>
              </a:rPr>
              <a:t>da): </a:t>
            </a:r>
            <a:r>
              <a:rPr lang="en-US" sz="3600" smtClean="0">
                <a:latin typeface="Times New Roman" pitchFamily="18" charset="0"/>
                <a:cs typeface="Times New Roman" pitchFamily="18" charset="0"/>
              </a:rPr>
              <a:t>Cách </a:t>
            </a:r>
            <a:r>
              <a:rPr lang="en-US" sz="3600">
                <a:latin typeface="Times New Roman" pitchFamily="18" charset="0"/>
                <a:cs typeface="Times New Roman" pitchFamily="18" charset="0"/>
              </a:rPr>
              <a:t>khởi phát của bệnh viêm gan virut rất đa dạng. Suvalopva E. P. chia ra các kiểu khởi phát sau:</a:t>
            </a:r>
          </a:p>
          <a:p>
            <a:pPr lvl="0"/>
            <a:r>
              <a:rPr lang="en-US" sz="3600" smtClean="0">
                <a:latin typeface="Times New Roman" pitchFamily="18" charset="0"/>
                <a:cs typeface="Times New Roman" pitchFamily="18" charset="0"/>
              </a:rPr>
              <a:t>-Kiểu </a:t>
            </a:r>
            <a:r>
              <a:rPr lang="en-US" sz="3600">
                <a:latin typeface="Times New Roman" pitchFamily="18" charset="0"/>
                <a:cs typeface="Times New Roman" pitchFamily="18" charset="0"/>
              </a:rPr>
              <a:t>rối loạn tiêu hoá: Bệnh nhân có chán ăn, sợ mỡ, buồn nôn, nôn, đau  bụng và đôi khi rối loạn đại tiện; các triệu chứng này xuất hiện cùng với sốt nhẹ hoặc vừa, kéo dài trong 1 tuần.</a:t>
            </a:r>
          </a:p>
          <a:p>
            <a:pPr lvl="0"/>
            <a:r>
              <a:rPr lang="en-US" sz="3600" smtClean="0">
                <a:latin typeface="Times New Roman" pitchFamily="18" charset="0"/>
                <a:cs typeface="Times New Roman" pitchFamily="18" charset="0"/>
              </a:rPr>
              <a:t>-Kiểu </a:t>
            </a:r>
            <a:r>
              <a:rPr lang="en-US" sz="3600">
                <a:latin typeface="Times New Roman" pitchFamily="18" charset="0"/>
                <a:cs typeface="Times New Roman" pitchFamily="18" charset="0"/>
              </a:rPr>
              <a:t>viêm khớp: Đau các khớp nhưng không có biến đổi về hình dạng tại khớp.</a:t>
            </a:r>
          </a:p>
          <a:p>
            <a:pPr lvl="0"/>
            <a:r>
              <a:rPr lang="en-US" sz="3600" smtClean="0">
                <a:latin typeface="Times New Roman" pitchFamily="18" charset="0"/>
                <a:cs typeface="Times New Roman" pitchFamily="18" charset="0"/>
              </a:rPr>
              <a:t>-Kiểu </a:t>
            </a:r>
            <a:r>
              <a:rPr lang="en-US" sz="3600">
                <a:latin typeface="Times New Roman" pitchFamily="18" charset="0"/>
                <a:cs typeface="Times New Roman" pitchFamily="18" charset="0"/>
              </a:rPr>
              <a:t>viêm xuất tiết (hay còn gọi là kiểu giả cúm): Bệnh nhân sổ mũi, đau họng, ho khan cùng với sốt.</a:t>
            </a:r>
          </a:p>
          <a:p>
            <a:pPr lvl="0"/>
            <a:r>
              <a:rPr lang="en-US" sz="3600" smtClean="0">
                <a:latin typeface="Times New Roman" pitchFamily="18" charset="0"/>
                <a:cs typeface="Times New Roman" pitchFamily="18" charset="0"/>
              </a:rPr>
              <a:t>-Kiểu </a:t>
            </a:r>
            <a:r>
              <a:rPr lang="en-US" sz="3600">
                <a:latin typeface="Times New Roman" pitchFamily="18" charset="0"/>
                <a:cs typeface="Times New Roman" pitchFamily="18" charset="0"/>
              </a:rPr>
              <a:t>suy nhược thần kinh: Bệnh nhân mệt mỏi, chóng mặt, rối loạn giấc ngủ (có thể ở trạng thái ức chế hoặc kích thích).</a:t>
            </a:r>
          </a:p>
          <a:p>
            <a:pPr lvl="0"/>
            <a:r>
              <a:rPr lang="en-US" sz="3600" smtClean="0">
                <a:latin typeface="Times New Roman" pitchFamily="18" charset="0"/>
                <a:cs typeface="Times New Roman" pitchFamily="18" charset="0"/>
              </a:rPr>
              <a:t>-Kiểu </a:t>
            </a:r>
            <a:r>
              <a:rPr lang="en-US" sz="3600">
                <a:latin typeface="Times New Roman" pitchFamily="18" charset="0"/>
                <a:cs typeface="Times New Roman" pitchFamily="18" charset="0"/>
              </a:rPr>
              <a:t>hỗn hợp: Gồm nhiều triệu chứng lẫn lộn của các kiểu khởi phát trên.</a:t>
            </a:r>
          </a:p>
          <a:p>
            <a:pPr marL="484632" lvl="1" indent="-457200" algn="l">
              <a:spcBef>
                <a:spcPts val="600"/>
              </a:spcBef>
              <a:buSzPct val="80000"/>
              <a:buFont typeface="Arial" pitchFamily="34" charset="0"/>
              <a:buChar char="•"/>
            </a:pPr>
            <a:endParaRPr lang="en-US" sz="2400">
              <a:latin typeface="Times New Roman" pitchFamily="18" charset="0"/>
              <a:cs typeface="Times New Roman" pitchFamily="18" charset="0"/>
            </a:endParaRPr>
          </a:p>
          <a:p>
            <a:pPr marL="484632" lvl="1" indent="-457200" algn="l">
              <a:spcBef>
                <a:spcPts val="600"/>
              </a:spcBef>
              <a:buSzPct val="80000"/>
              <a:buFont typeface="Arial" pitchFamily="34" charset="0"/>
              <a:buChar char="•"/>
            </a:pPr>
            <a:endParaRPr lang="en-US" sz="2400" smtClean="0">
              <a:latin typeface="Times New Roman" pitchFamily="18" charset="0"/>
              <a:cs typeface="Times New Roman" pitchFamily="18" charset="0"/>
            </a:endParaRPr>
          </a:p>
          <a:p>
            <a:pPr marL="484632" lvl="1" indent="-457200" algn="l">
              <a:spcBef>
                <a:spcPts val="600"/>
              </a:spcBef>
              <a:buSzPct val="80000"/>
              <a:buFont typeface="Arial" pitchFamily="34" charset="0"/>
              <a:buChar char="•"/>
            </a:pPr>
            <a:endParaRPr lang="en-US" sz="2400">
              <a:latin typeface="Times New Roman" pitchFamily="18" charset="0"/>
              <a:cs typeface="Times New Roman" pitchFamily="18" charset="0"/>
            </a:endParaRPr>
          </a:p>
          <a:p>
            <a:pPr marL="484632" lvl="1" indent="-457200" algn="l">
              <a:spcBef>
                <a:spcPts val="600"/>
              </a:spcBef>
              <a:buSzPct val="80000"/>
              <a:buFont typeface="Arial" pitchFamily="34" charset="0"/>
              <a:buChar char="•"/>
            </a:pPr>
            <a:endParaRPr lang="en-US" sz="2400" smtClean="0">
              <a:latin typeface="Times New Roman" pitchFamily="18" charset="0"/>
              <a:cs typeface="Times New Roman" pitchFamily="18" charset="0"/>
            </a:endParaRPr>
          </a:p>
          <a:p>
            <a:pPr marL="484632" lvl="1" indent="-457200" algn="l">
              <a:spcBef>
                <a:spcPts val="600"/>
              </a:spcBef>
              <a:buSzPct val="80000"/>
              <a:buFont typeface="Arial" pitchFamily="34" charset="0"/>
              <a:buChar char="•"/>
            </a:pPr>
            <a:endParaRPr lang="en-US" sz="2400">
              <a:latin typeface="Times New Roman" pitchFamily="18" charset="0"/>
              <a:cs typeface="Times New Roman" pitchFamily="18" charset="0"/>
            </a:endParaRPr>
          </a:p>
          <a:p>
            <a:pPr marL="484632" lvl="1" indent="-457200" algn="l">
              <a:spcBef>
                <a:spcPts val="600"/>
              </a:spcBef>
              <a:buSzPct val="80000"/>
              <a:buFont typeface="Arial" pitchFamily="34" charset="0"/>
              <a:buChar char="•"/>
            </a:pPr>
            <a:endParaRPr lang="en-US" sz="2400" smtClean="0">
              <a:latin typeface="Times New Roman" pitchFamily="18" charset="0"/>
              <a:cs typeface="Times New Roman" pitchFamily="18" charset="0"/>
            </a:endParaRPr>
          </a:p>
          <a:p>
            <a:pPr marL="484632" lvl="1" indent="-457200" algn="l">
              <a:spcBef>
                <a:spcPts val="600"/>
              </a:spcBef>
              <a:buSzPct val="80000"/>
              <a:buFont typeface="Arial" pitchFamily="34" charset="0"/>
              <a:buChar char="•"/>
            </a:pPr>
            <a:endParaRPr lang="en-US" sz="2400">
              <a:latin typeface="Times New Roman" pitchFamily="18" charset="0"/>
              <a:cs typeface="Times New Roman" pitchFamily="18" charset="0"/>
            </a:endParaRPr>
          </a:p>
          <a:p>
            <a:pPr marL="484632" indent="-457200">
              <a:buFont typeface="Arial" pitchFamily="34" charset="0"/>
              <a:buChar char="•"/>
            </a:pP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369519569"/>
              </p:ext>
            </p:extLst>
          </p:nvPr>
        </p:nvGraphicFramePr>
        <p:xfrm>
          <a:off x="1412240" y="1752600"/>
          <a:ext cx="6667500" cy="1025525"/>
        </p:xfrm>
        <a:graphic>
          <a:graphicData uri="http://schemas.openxmlformats.org/drawingml/2006/table">
            <a:tbl>
              <a:tblPr firstRow="1" firstCol="1" lastRow="1" lastCol="1" bandRow="1" bandCol="1">
                <a:tableStyleId>{5C22544A-7EE6-4342-B048-85BDC9FD1C3A}</a:tableStyleId>
              </a:tblPr>
              <a:tblGrid>
                <a:gridCol w="1333500"/>
                <a:gridCol w="1333500"/>
                <a:gridCol w="1333500"/>
                <a:gridCol w="1333500"/>
                <a:gridCol w="1333500"/>
              </a:tblGrid>
              <a:tr h="116840">
                <a:tc>
                  <a:txBody>
                    <a:bodyPr/>
                    <a:lstStyle/>
                    <a:p>
                      <a:pPr marL="194945" marR="0">
                        <a:lnSpc>
                          <a:spcPts val="1840"/>
                        </a:lnSpc>
                        <a:spcBef>
                          <a:spcPts val="0"/>
                        </a:spcBef>
                        <a:spcAft>
                          <a:spcPts val="0"/>
                        </a:spcAft>
                      </a:pPr>
                      <a:r>
                        <a:rPr lang="en-US" sz="1600">
                          <a:effectLst/>
                        </a:rPr>
                        <a:t>Viêm gan A</a:t>
                      </a:r>
                      <a:endParaRPr lang="en-US" sz="1100">
                        <a:effectLst/>
                        <a:latin typeface="Calibri"/>
                        <a:ea typeface="Calibri"/>
                        <a:cs typeface="Times New Roman"/>
                      </a:endParaRPr>
                    </a:p>
                  </a:txBody>
                  <a:tcPr marL="0" marR="0" marT="0" marB="0"/>
                </a:tc>
                <a:tc>
                  <a:txBody>
                    <a:bodyPr/>
                    <a:lstStyle/>
                    <a:p>
                      <a:pPr marL="220980" marR="0">
                        <a:lnSpc>
                          <a:spcPts val="1840"/>
                        </a:lnSpc>
                        <a:spcBef>
                          <a:spcPts val="0"/>
                        </a:spcBef>
                        <a:spcAft>
                          <a:spcPts val="0"/>
                        </a:spcAft>
                      </a:pPr>
                      <a:r>
                        <a:rPr lang="en-US" sz="1600">
                          <a:effectLst/>
                        </a:rPr>
                        <a:t>Viêm gan B</a:t>
                      </a:r>
                      <a:endParaRPr lang="en-US" sz="1100">
                        <a:effectLst/>
                        <a:latin typeface="Calibri"/>
                        <a:ea typeface="Calibri"/>
                        <a:cs typeface="Times New Roman"/>
                      </a:endParaRPr>
                    </a:p>
                  </a:txBody>
                  <a:tcPr marL="0" marR="0" marT="0" marB="0"/>
                </a:tc>
                <a:tc>
                  <a:txBody>
                    <a:bodyPr/>
                    <a:lstStyle/>
                    <a:p>
                      <a:pPr marL="199390" marR="0">
                        <a:lnSpc>
                          <a:spcPts val="1840"/>
                        </a:lnSpc>
                        <a:spcBef>
                          <a:spcPts val="0"/>
                        </a:spcBef>
                        <a:spcAft>
                          <a:spcPts val="0"/>
                        </a:spcAft>
                      </a:pPr>
                      <a:r>
                        <a:rPr lang="en-US" sz="1600">
                          <a:effectLst/>
                        </a:rPr>
                        <a:t>Viêm gan C</a:t>
                      </a:r>
                      <a:endParaRPr lang="en-US" sz="1100">
                        <a:effectLst/>
                        <a:latin typeface="Calibri"/>
                        <a:ea typeface="Calibri"/>
                        <a:cs typeface="Times New Roman"/>
                      </a:endParaRPr>
                    </a:p>
                  </a:txBody>
                  <a:tcPr marL="0" marR="0" marT="0" marB="0"/>
                </a:tc>
                <a:tc>
                  <a:txBody>
                    <a:bodyPr/>
                    <a:lstStyle/>
                    <a:p>
                      <a:pPr marL="191135" marR="0">
                        <a:lnSpc>
                          <a:spcPts val="1840"/>
                        </a:lnSpc>
                        <a:spcBef>
                          <a:spcPts val="0"/>
                        </a:spcBef>
                        <a:spcAft>
                          <a:spcPts val="0"/>
                        </a:spcAft>
                      </a:pPr>
                      <a:r>
                        <a:rPr lang="en-US" sz="1600">
                          <a:effectLst/>
                        </a:rPr>
                        <a:t>Viêm gan D</a:t>
                      </a:r>
                      <a:endParaRPr lang="en-US" sz="1100">
                        <a:effectLst/>
                        <a:latin typeface="Calibri"/>
                        <a:ea typeface="Calibri"/>
                        <a:cs typeface="Times New Roman"/>
                      </a:endParaRPr>
                    </a:p>
                  </a:txBody>
                  <a:tcPr marL="0" marR="0" marT="0" marB="0"/>
                </a:tc>
                <a:tc>
                  <a:txBody>
                    <a:bodyPr/>
                    <a:lstStyle/>
                    <a:p>
                      <a:pPr marL="203835" marR="0">
                        <a:lnSpc>
                          <a:spcPts val="1840"/>
                        </a:lnSpc>
                        <a:spcBef>
                          <a:spcPts val="0"/>
                        </a:spcBef>
                        <a:spcAft>
                          <a:spcPts val="0"/>
                        </a:spcAft>
                      </a:pPr>
                      <a:r>
                        <a:rPr lang="en-US" sz="1600">
                          <a:effectLst/>
                        </a:rPr>
                        <a:t>Viêm gan E</a:t>
                      </a:r>
                      <a:endParaRPr lang="en-US" sz="1100">
                        <a:effectLst/>
                        <a:latin typeface="Calibri"/>
                        <a:ea typeface="Calibri"/>
                        <a:cs typeface="Times New Roman"/>
                      </a:endParaRPr>
                    </a:p>
                  </a:txBody>
                  <a:tcPr marL="0" marR="0" marT="0" marB="0"/>
                </a:tc>
              </a:tr>
              <a:tr h="796925">
                <a:tc>
                  <a:txBody>
                    <a:bodyPr/>
                    <a:lstStyle/>
                    <a:p>
                      <a:pPr marL="106680" marR="107315" algn="ctr">
                        <a:lnSpc>
                          <a:spcPts val="1780"/>
                        </a:lnSpc>
                        <a:spcBef>
                          <a:spcPts val="1065"/>
                        </a:spcBef>
                        <a:spcAft>
                          <a:spcPts val="0"/>
                        </a:spcAft>
                      </a:pPr>
                      <a:r>
                        <a:rPr lang="en-US" sz="1600">
                          <a:effectLst/>
                        </a:rPr>
                        <a:t>1-6 tuần</a:t>
                      </a:r>
                      <a:endParaRPr lang="en-US" sz="1100">
                        <a:effectLst/>
                      </a:endParaRPr>
                    </a:p>
                    <a:p>
                      <a:pPr marL="106680" marR="107315" algn="ctr">
                        <a:lnSpc>
                          <a:spcPts val="1780"/>
                        </a:lnSpc>
                        <a:spcBef>
                          <a:spcPts val="0"/>
                        </a:spcBef>
                        <a:spcAft>
                          <a:spcPts val="0"/>
                        </a:spcAft>
                      </a:pPr>
                      <a:r>
                        <a:rPr lang="en-US" sz="1600">
                          <a:effectLst/>
                        </a:rPr>
                        <a:t>(15- 45 ngày)</a:t>
                      </a:r>
                      <a:endParaRPr lang="en-US" sz="1100">
                        <a:effectLst/>
                        <a:latin typeface="Calibri"/>
                        <a:ea typeface="Calibri"/>
                        <a:cs typeface="Times New Roman"/>
                      </a:endParaRPr>
                    </a:p>
                  </a:txBody>
                  <a:tcPr marL="0" marR="0" marT="0" marB="0"/>
                </a:tc>
                <a:tc>
                  <a:txBody>
                    <a:bodyPr/>
                    <a:lstStyle/>
                    <a:p>
                      <a:pPr marL="77470" marR="78105" algn="ctr">
                        <a:lnSpc>
                          <a:spcPts val="1780"/>
                        </a:lnSpc>
                        <a:spcBef>
                          <a:spcPts val="1065"/>
                        </a:spcBef>
                        <a:spcAft>
                          <a:spcPts val="0"/>
                        </a:spcAft>
                      </a:pPr>
                      <a:r>
                        <a:rPr lang="en-US" sz="1600">
                          <a:effectLst/>
                        </a:rPr>
                        <a:t>1-6 tháng</a:t>
                      </a:r>
                      <a:endParaRPr lang="en-US" sz="1100">
                        <a:effectLst/>
                      </a:endParaRPr>
                    </a:p>
                    <a:p>
                      <a:pPr marL="78105" marR="78105" algn="ctr">
                        <a:lnSpc>
                          <a:spcPts val="1780"/>
                        </a:lnSpc>
                        <a:spcBef>
                          <a:spcPts val="0"/>
                        </a:spcBef>
                        <a:spcAft>
                          <a:spcPts val="0"/>
                        </a:spcAft>
                      </a:pPr>
                      <a:r>
                        <a:rPr lang="en-US" sz="1600">
                          <a:effectLst/>
                        </a:rPr>
                        <a:t>(30-120 ngày)</a:t>
                      </a:r>
                      <a:endParaRPr lang="en-US" sz="1100">
                        <a:effectLst/>
                        <a:latin typeface="Calibri"/>
                        <a:ea typeface="Calibri"/>
                        <a:cs typeface="Times New Roman"/>
                      </a:endParaRPr>
                    </a:p>
                  </a:txBody>
                  <a:tcPr marL="0" marR="0" marT="0" marB="0"/>
                </a:tc>
                <a:tc>
                  <a:txBody>
                    <a:bodyPr/>
                    <a:lstStyle/>
                    <a:p>
                      <a:pPr marL="77470" marR="78105" algn="ctr">
                        <a:lnSpc>
                          <a:spcPts val="1780"/>
                        </a:lnSpc>
                        <a:spcBef>
                          <a:spcPts val="1065"/>
                        </a:spcBef>
                        <a:spcAft>
                          <a:spcPts val="0"/>
                        </a:spcAft>
                      </a:pPr>
                      <a:r>
                        <a:rPr lang="en-US" sz="1600">
                          <a:effectLst/>
                        </a:rPr>
                        <a:t>1-6 tháng</a:t>
                      </a:r>
                      <a:endParaRPr lang="en-US" sz="1100">
                        <a:effectLst/>
                      </a:endParaRPr>
                    </a:p>
                    <a:p>
                      <a:pPr marL="78105" marR="78105" algn="ctr">
                        <a:lnSpc>
                          <a:spcPts val="1780"/>
                        </a:lnSpc>
                        <a:spcBef>
                          <a:spcPts val="0"/>
                        </a:spcBef>
                        <a:spcAft>
                          <a:spcPts val="0"/>
                        </a:spcAft>
                      </a:pPr>
                      <a:r>
                        <a:rPr lang="en-US" sz="1600">
                          <a:effectLst/>
                        </a:rPr>
                        <a:t>(30-150 ngày)</a:t>
                      </a:r>
                      <a:endParaRPr lang="en-US" sz="1100">
                        <a:effectLst/>
                        <a:latin typeface="Calibri"/>
                        <a:ea typeface="Calibri"/>
                        <a:cs typeface="Times New Roman"/>
                      </a:endParaRPr>
                    </a:p>
                  </a:txBody>
                  <a:tcPr marL="0" marR="0" marT="0" marB="0"/>
                </a:tc>
                <a:tc>
                  <a:txBody>
                    <a:bodyPr/>
                    <a:lstStyle/>
                    <a:p>
                      <a:pPr marL="77470" marR="78105" algn="ctr">
                        <a:lnSpc>
                          <a:spcPts val="1780"/>
                        </a:lnSpc>
                        <a:spcBef>
                          <a:spcPts val="1065"/>
                        </a:spcBef>
                        <a:spcAft>
                          <a:spcPts val="0"/>
                        </a:spcAft>
                      </a:pPr>
                      <a:r>
                        <a:rPr lang="en-US" sz="1600">
                          <a:effectLst/>
                        </a:rPr>
                        <a:t>1-3 tháng</a:t>
                      </a:r>
                      <a:endParaRPr lang="en-US" sz="1100">
                        <a:effectLst/>
                      </a:endParaRPr>
                    </a:p>
                    <a:p>
                      <a:pPr marL="76835" marR="78105" algn="ctr">
                        <a:lnSpc>
                          <a:spcPts val="1780"/>
                        </a:lnSpc>
                        <a:spcBef>
                          <a:spcPts val="0"/>
                        </a:spcBef>
                        <a:spcAft>
                          <a:spcPts val="0"/>
                        </a:spcAft>
                      </a:pPr>
                      <a:r>
                        <a:rPr lang="en-US" sz="1600">
                          <a:effectLst/>
                        </a:rPr>
                        <a:t>(20-90 ngày)</a:t>
                      </a:r>
                      <a:endParaRPr lang="en-US" sz="1100">
                        <a:effectLst/>
                        <a:latin typeface="Calibri"/>
                        <a:ea typeface="Calibri"/>
                        <a:cs typeface="Times New Roman"/>
                      </a:endParaRPr>
                    </a:p>
                  </a:txBody>
                  <a:tcPr marL="0" marR="0" marT="0" marB="0"/>
                </a:tc>
                <a:tc>
                  <a:txBody>
                    <a:bodyPr/>
                    <a:lstStyle/>
                    <a:p>
                      <a:pPr marL="106045" marR="107315" algn="ctr">
                        <a:lnSpc>
                          <a:spcPts val="1780"/>
                        </a:lnSpc>
                        <a:spcBef>
                          <a:spcPts val="1065"/>
                        </a:spcBef>
                        <a:spcAft>
                          <a:spcPts val="0"/>
                        </a:spcAft>
                      </a:pPr>
                      <a:r>
                        <a:rPr lang="en-US" sz="1600">
                          <a:effectLst/>
                        </a:rPr>
                        <a:t>1-2 tháng</a:t>
                      </a:r>
                      <a:endParaRPr lang="en-US" sz="1100">
                        <a:effectLst/>
                      </a:endParaRPr>
                    </a:p>
                    <a:p>
                      <a:pPr marL="106045" marR="107315" algn="ctr">
                        <a:lnSpc>
                          <a:spcPts val="1780"/>
                        </a:lnSpc>
                        <a:spcBef>
                          <a:spcPts val="0"/>
                        </a:spcBef>
                        <a:spcAft>
                          <a:spcPts val="0"/>
                        </a:spcAft>
                      </a:pPr>
                      <a:r>
                        <a:rPr lang="en-US" sz="1600">
                          <a:effectLst/>
                        </a:rPr>
                        <a:t>(20-50 ngày)</a:t>
                      </a:r>
                      <a:endParaRPr lang="en-US" sz="1100">
                        <a:effectLst/>
                        <a:latin typeface="Calibri"/>
                        <a:ea typeface="Calibri"/>
                        <a:cs typeface="Times New Roman"/>
                      </a:endParaRPr>
                    </a:p>
                  </a:txBody>
                  <a:tcPr marL="0" marR="0" marT="0" marB="0"/>
                </a:tc>
              </a:tr>
            </a:tbl>
          </a:graphicData>
        </a:graphic>
      </p:graphicFrame>
    </p:spTree>
    <p:extLst>
      <p:ext uri="{BB962C8B-B14F-4D97-AF65-F5344CB8AC3E}">
        <p14:creationId xmlns:p14="http://schemas.microsoft.com/office/powerpoint/2010/main" val="28172535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688</TotalTime>
  <Words>1969</Words>
  <Application>Microsoft Office PowerPoint</Application>
  <PresentationFormat>On-screen Show (4:3)</PresentationFormat>
  <Paragraphs>215</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Solstice</vt:lpstr>
      <vt:lpstr>PowerPoint Presentation</vt:lpstr>
      <vt:lpstr>PowerPoint Presentation</vt:lpstr>
      <vt:lpstr>PowerPoint Presentation</vt:lpstr>
      <vt:lpstr>Viêm gan A, E, G (HAV, HEV, HGV)</vt:lpstr>
      <vt:lpstr>Virus viêm gan B (HBV)</vt:lpstr>
      <vt:lpstr>Virus viêm gan C (HCV)</vt:lpstr>
      <vt:lpstr>Virus viêm gan D (HDV)</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Thuốc điều trị</vt:lpstr>
      <vt:lpstr>Danh mục tài liệu tham khảo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saocodon</cp:lastModifiedBy>
  <cp:revision>71</cp:revision>
  <dcterms:created xsi:type="dcterms:W3CDTF">2017-02-19T10:41:03Z</dcterms:created>
  <dcterms:modified xsi:type="dcterms:W3CDTF">2017-03-24T14:52:09Z</dcterms:modified>
</cp:coreProperties>
</file>