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0" r:id="rId3"/>
    <p:sldId id="257"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3/19/2017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3/19/2017</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vi.wikipedia.org/" TargetMode="External"/><Relationship Id="rId2" Type="http://schemas.openxmlformats.org/officeDocument/2006/relationships/hyperlink" Target="http://www.nguyenphuchoc199.com/uploads/7/2/6/7/72679/7.1_dai_c%C6%B0%C6%A1ng_ve_mau_va_co_quan_tao_mau.pdf" TargetMode="External"/><Relationship Id="rId1" Type="http://schemas.openxmlformats.org/officeDocument/2006/relationships/slideLayout" Target="../slideLayouts/slideLayout2.xml"/><Relationship Id="rId6" Type="http://schemas.openxmlformats.org/officeDocument/2006/relationships/hyperlink" Target="http://bacsinoitru.vn/f96/sinh-ly-benh-mau-va-tao-mau-167.html" TargetMode="External"/><Relationship Id="rId5" Type="http://schemas.openxmlformats.org/officeDocument/2006/relationships/hyperlink" Target="https://www.slideshare.net/VThanh7/sinh-l-mu-6-ym" TargetMode="External"/><Relationship Id="rId4" Type="http://schemas.openxmlformats.org/officeDocument/2006/relationships/hyperlink" Target="http://baigiangykhoa.edu.vn/noi-khoa/benh-mau-va-bach-huyet/748.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739775"/>
            <a:ext cx="6400800" cy="1927225"/>
          </a:xfrm>
        </p:spPr>
        <p:txBody>
          <a:bodyPr/>
          <a:lstStyle/>
          <a:p>
            <a:pPr algn="ctr"/>
            <a:r>
              <a:rPr lang="en-US" smtClean="0">
                <a:latin typeface="Times New Roman" pitchFamily="18" charset="0"/>
                <a:cs typeface="Times New Roman" pitchFamily="18" charset="0"/>
              </a:rPr>
              <a:t>Đại cương về máu</a:t>
            </a:r>
            <a:endParaRPr lang="en-US">
              <a:latin typeface="Times New Roman" pitchFamily="18" charset="0"/>
              <a:cs typeface="Times New Roman" pitchFamily="18" charset="0"/>
            </a:endParaRPr>
          </a:p>
        </p:txBody>
      </p:sp>
      <p:sp>
        <p:nvSpPr>
          <p:cNvPr id="5" name="Subtitle 4"/>
          <p:cNvSpPr>
            <a:spLocks noGrp="1"/>
          </p:cNvSpPr>
          <p:nvPr>
            <p:ph type="subTitle" idx="1"/>
          </p:nvPr>
        </p:nvSpPr>
        <p:spPr>
          <a:xfrm>
            <a:off x="152400" y="2723226"/>
            <a:ext cx="4429432" cy="3982374"/>
          </a:xfrm>
        </p:spPr>
        <p:txBody>
          <a:bodyPr>
            <a:normAutofit fontScale="55000" lnSpcReduction="20000"/>
          </a:bodyPr>
          <a:lstStyle/>
          <a:p>
            <a:r>
              <a:rPr lang="en-US" sz="4200">
                <a:solidFill>
                  <a:srgbClr val="FF0000"/>
                </a:solidFill>
                <a:latin typeface="Rod" pitchFamily="49" charset="-79"/>
                <a:cs typeface="Rod" pitchFamily="49" charset="-79"/>
              </a:rPr>
              <a:t>Lớp </a:t>
            </a:r>
            <a:r>
              <a:rPr lang="en-US" sz="4200">
                <a:latin typeface="Rod" pitchFamily="49" charset="-79"/>
                <a:cs typeface="Rod" pitchFamily="49" charset="-79"/>
              </a:rPr>
              <a:t>PTH 350 H</a:t>
            </a:r>
          </a:p>
          <a:p>
            <a:r>
              <a:rPr lang="en-US" sz="4200">
                <a:latin typeface="Times New Roman" pitchFamily="18" charset="0"/>
                <a:cs typeface="Times New Roman" pitchFamily="18" charset="0"/>
              </a:rPr>
              <a:t>     </a:t>
            </a:r>
            <a:r>
              <a:rPr lang="en-US" sz="4200">
                <a:solidFill>
                  <a:srgbClr val="FF0000"/>
                </a:solidFill>
                <a:latin typeface="Times New Roman" pitchFamily="18" charset="0"/>
                <a:cs typeface="Times New Roman" pitchFamily="18" charset="0"/>
              </a:rPr>
              <a:t>Nhóm</a:t>
            </a:r>
            <a:r>
              <a:rPr lang="en-US" sz="4200">
                <a:latin typeface="Times New Roman" pitchFamily="18" charset="0"/>
                <a:cs typeface="Times New Roman" pitchFamily="18" charset="0"/>
              </a:rPr>
              <a:t>: 18</a:t>
            </a:r>
          </a:p>
          <a:p>
            <a:pPr>
              <a:lnSpc>
                <a:spcPct val="150000"/>
              </a:lnSpc>
            </a:pPr>
            <a:r>
              <a:rPr lang="en-US" sz="4200">
                <a:solidFill>
                  <a:srgbClr val="FF0000"/>
                </a:solidFill>
                <a:latin typeface="Times New Roman" pitchFamily="18" charset="0"/>
                <a:cs typeface="Times New Roman" pitchFamily="18" charset="0"/>
              </a:rPr>
              <a:t>SVTH</a:t>
            </a:r>
            <a:r>
              <a:rPr lang="en-US" sz="4200">
                <a:latin typeface="Times New Roman" pitchFamily="18" charset="0"/>
                <a:cs typeface="Times New Roman" pitchFamily="18" charset="0"/>
              </a:rPr>
              <a:t>: </a:t>
            </a:r>
            <a:r>
              <a:rPr lang="en-US" sz="4200" b="1"/>
              <a:t>Nguyễn Văn Đức</a:t>
            </a:r>
          </a:p>
          <a:p>
            <a:pPr>
              <a:lnSpc>
                <a:spcPct val="150000"/>
              </a:lnSpc>
            </a:pPr>
            <a:r>
              <a:rPr lang="en-US" sz="4200" b="1"/>
              <a:t>            Nguyễn Hải Dân</a:t>
            </a:r>
          </a:p>
          <a:p>
            <a:pPr>
              <a:lnSpc>
                <a:spcPct val="150000"/>
              </a:lnSpc>
            </a:pPr>
            <a:r>
              <a:rPr lang="en-US" sz="4200" b="1"/>
              <a:t>            Nguyễn Thị Nữ</a:t>
            </a:r>
          </a:p>
          <a:p>
            <a:pPr>
              <a:lnSpc>
                <a:spcPct val="150000"/>
              </a:lnSpc>
            </a:pPr>
            <a:r>
              <a:rPr lang="en-US" sz="4200" b="1"/>
              <a:t>            Lương Thị Trâm</a:t>
            </a:r>
          </a:p>
          <a:p>
            <a:pPr>
              <a:lnSpc>
                <a:spcPct val="150000"/>
              </a:lnSpc>
            </a:pPr>
            <a:r>
              <a:rPr lang="en-US" sz="4200" b="1"/>
              <a:t>            Nguyễn Khoa Thanh Vy</a:t>
            </a:r>
          </a:p>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381001"/>
            <a:ext cx="2514600" cy="228599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3429000"/>
            <a:ext cx="3848100" cy="2524125"/>
          </a:xfrm>
          <a:prstGeom prst="rect">
            <a:avLst/>
          </a:prstGeom>
        </p:spPr>
      </p:pic>
    </p:spTree>
    <p:extLst>
      <p:ext uri="{BB962C8B-B14F-4D97-AF65-F5344CB8AC3E}">
        <p14:creationId xmlns:p14="http://schemas.microsoft.com/office/powerpoint/2010/main" val="1993415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81000"/>
            <a:ext cx="9144000" cy="6477000"/>
          </a:xfrm>
        </p:spPr>
      </p:pic>
    </p:spTree>
    <p:extLst>
      <p:ext uri="{BB962C8B-B14F-4D97-AF65-F5344CB8AC3E}">
        <p14:creationId xmlns:p14="http://schemas.microsoft.com/office/powerpoint/2010/main" val="1583072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Tuỷ xương </a:t>
            </a:r>
            <a:endParaRPr lang="en-US"/>
          </a:p>
        </p:txBody>
      </p:sp>
      <p:sp>
        <p:nvSpPr>
          <p:cNvPr id="3" name="Content Placeholder 2"/>
          <p:cNvSpPr>
            <a:spLocks noGrp="1"/>
          </p:cNvSpPr>
          <p:nvPr>
            <p:ph idx="1"/>
          </p:nvPr>
        </p:nvSpPr>
        <p:spPr/>
        <p:txBody>
          <a:bodyPr/>
          <a:lstStyle/>
          <a:p>
            <a:r>
              <a:rPr lang="vi-VN"/>
              <a:t>Là cơ quan tạo máu chủ yếu. Tuỷ xương nằm ở các xương xốp và ở đầu các xương dài chiếm 4-5% trọng lượng cơ thể</a:t>
            </a:r>
            <a:r>
              <a:rPr lang="vi-VN"/>
              <a:t>. </a:t>
            </a:r>
            <a:endParaRPr lang="en-US" smtClean="0"/>
          </a:p>
          <a:p>
            <a:r>
              <a:rPr lang="vi-VN"/>
              <a:t>Tuỷ xương sinh sản hai dòng tế </a:t>
            </a:r>
            <a:r>
              <a:rPr lang="vi-VN"/>
              <a:t>bào </a:t>
            </a:r>
            <a:r>
              <a:rPr lang="vi-VN" smtClean="0"/>
              <a:t>máu</a:t>
            </a:r>
            <a:r>
              <a:rPr lang="en-US" smtClean="0"/>
              <a:t>:</a:t>
            </a:r>
          </a:p>
          <a:p>
            <a:pPr marL="0" indent="0">
              <a:buNone/>
            </a:pPr>
            <a:r>
              <a:rPr lang="en-US"/>
              <a:t> </a:t>
            </a:r>
            <a:r>
              <a:rPr lang="en-US"/>
              <a:t>         -Dòng </a:t>
            </a:r>
            <a:r>
              <a:rPr lang="en-US"/>
              <a:t>tuỷ </a:t>
            </a:r>
            <a:r>
              <a:rPr lang="en-US" smtClean="0"/>
              <a:t>bào: </a:t>
            </a:r>
            <a:r>
              <a:rPr lang="en-US"/>
              <a:t>hồng cầu, nhiều loại bạch cầu </a:t>
            </a:r>
            <a:r>
              <a:rPr lang="en-US"/>
              <a:t>và </a:t>
            </a:r>
            <a:r>
              <a:rPr lang="en-US" smtClean="0"/>
              <a:t>tiểu</a:t>
            </a:r>
          </a:p>
          <a:p>
            <a:pPr marL="0" indent="0">
              <a:buNone/>
            </a:pPr>
            <a:r>
              <a:rPr lang="en-US" smtClean="0"/>
              <a:t>   cầu</a:t>
            </a:r>
          </a:p>
          <a:p>
            <a:pPr marL="0" indent="0">
              <a:buNone/>
            </a:pPr>
            <a:r>
              <a:rPr lang="en-US"/>
              <a:t> </a:t>
            </a:r>
            <a:r>
              <a:rPr lang="en-US"/>
              <a:t>        -Dòng tân </a:t>
            </a:r>
            <a:r>
              <a:rPr lang="en-US"/>
              <a:t>bào </a:t>
            </a:r>
            <a:r>
              <a:rPr lang="en-US" smtClean="0"/>
              <a:t>pt thành                                                        </a:t>
            </a:r>
          </a:p>
          <a:p>
            <a:pPr marL="0" indent="0">
              <a:buNone/>
            </a:pPr>
            <a:r>
              <a:rPr lang="en-US"/>
              <a:t> </a:t>
            </a:r>
            <a:r>
              <a:rPr lang="en-US" smtClean="0"/>
              <a:t>  tân </a:t>
            </a:r>
            <a:r>
              <a:rPr lang="en-US"/>
              <a:t>cầu (</a:t>
            </a:r>
            <a:r>
              <a:rPr lang="en-US"/>
              <a:t>lympho</a:t>
            </a:r>
            <a:r>
              <a:rPr lang="en-US" smtClean="0"/>
              <a:t>).   </a:t>
            </a: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3657600"/>
            <a:ext cx="4267200" cy="3124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5060233"/>
            <a:ext cx="2381250" cy="1809750"/>
          </a:xfrm>
          <a:prstGeom prst="rect">
            <a:avLst/>
          </a:prstGeom>
        </p:spPr>
      </p:pic>
    </p:spTree>
    <p:extLst>
      <p:ext uri="{BB962C8B-B14F-4D97-AF65-F5344CB8AC3E}">
        <p14:creationId xmlns:p14="http://schemas.microsoft.com/office/powerpoint/2010/main" val="3837285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Lách </a:t>
            </a:r>
          </a:p>
        </p:txBody>
      </p:sp>
      <p:sp>
        <p:nvSpPr>
          <p:cNvPr id="3" name="Content Placeholder 2"/>
          <p:cNvSpPr>
            <a:spLocks noGrp="1"/>
          </p:cNvSpPr>
          <p:nvPr>
            <p:ph idx="1"/>
          </p:nvPr>
        </p:nvSpPr>
        <p:spPr/>
        <p:txBody>
          <a:bodyPr/>
          <a:lstStyle/>
          <a:p>
            <a:r>
              <a:rPr lang="vi-VN"/>
              <a:t>Tổ chức lympho của lách tạo ra các lympho bào, tổ chức liên võng nội mô của lách sản xuất ra bạch cầu đơn nhân. ở thai nhi lách cũng tạo ra hồng cầu, bạch cầu và các tế bào đơn nhân khổng </a:t>
            </a:r>
            <a:r>
              <a:rPr lang="vi-VN"/>
              <a:t>lồ</a:t>
            </a:r>
            <a:r>
              <a:rPr lang="vi-VN" smtClean="0"/>
              <a:t>.</a:t>
            </a:r>
            <a:endParaRPr lang="en-US" smtClean="0"/>
          </a:p>
          <a:p>
            <a:r>
              <a:rPr lang="vi-VN"/>
              <a:t>Lách là nơi tiêu huỷ hồng cầu, bạch cầu, và tiểu cầu </a:t>
            </a:r>
            <a:r>
              <a:rPr lang="vi-VN"/>
              <a:t>khi </a:t>
            </a:r>
            <a:r>
              <a:rPr lang="en-US" smtClean="0"/>
              <a:t>  </a:t>
            </a:r>
            <a:r>
              <a:rPr lang="vi-VN" smtClean="0"/>
              <a:t>kết thúc </a:t>
            </a:r>
            <a:r>
              <a:rPr lang="vi-VN"/>
              <a:t>chu </a:t>
            </a:r>
            <a:r>
              <a:rPr lang="vi-VN" smtClean="0"/>
              <a:t>trình</a:t>
            </a:r>
            <a:endParaRPr lang="en-US" smtClean="0"/>
          </a:p>
          <a:p>
            <a:pPr marL="0" indent="0">
              <a:buNone/>
            </a:pPr>
            <a:r>
              <a:rPr lang="vi-VN" smtClean="0"/>
              <a:t> </a:t>
            </a:r>
            <a:r>
              <a:rPr lang="en-US" smtClean="0"/>
              <a:t>  </a:t>
            </a:r>
            <a:r>
              <a:rPr lang="vi-VN" smtClean="0"/>
              <a:t>sống </a:t>
            </a:r>
            <a:r>
              <a:rPr lang="vi-VN"/>
              <a:t>của </a:t>
            </a:r>
            <a:r>
              <a:rPr lang="vi-VN"/>
              <a:t>nó</a:t>
            </a:r>
            <a:r>
              <a:rPr lang="vi-VN" smtClean="0"/>
              <a:t>.</a:t>
            </a:r>
            <a:endParaRPr lang="en-US" smtClean="0"/>
          </a:p>
          <a:p>
            <a:pPr marL="0" indent="0">
              <a:buNone/>
            </a:pP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3733800"/>
            <a:ext cx="5676900" cy="2990850"/>
          </a:xfrm>
          <a:prstGeom prst="rect">
            <a:avLst/>
          </a:prstGeom>
        </p:spPr>
      </p:pic>
    </p:spTree>
    <p:extLst>
      <p:ext uri="{BB962C8B-B14F-4D97-AF65-F5344CB8AC3E}">
        <p14:creationId xmlns:p14="http://schemas.microsoft.com/office/powerpoint/2010/main" val="988840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Hạch</a:t>
            </a:r>
          </a:p>
        </p:txBody>
      </p:sp>
      <p:sp>
        <p:nvSpPr>
          <p:cNvPr id="3" name="Content Placeholder 2"/>
          <p:cNvSpPr>
            <a:spLocks noGrp="1"/>
          </p:cNvSpPr>
          <p:nvPr>
            <p:ph sz="half" idx="1"/>
          </p:nvPr>
        </p:nvSpPr>
        <p:spPr>
          <a:xfrm>
            <a:off x="457200" y="1673352"/>
            <a:ext cx="4267200" cy="4718304"/>
          </a:xfrm>
        </p:spPr>
        <p:txBody>
          <a:bodyPr>
            <a:normAutofit fontScale="92500" lnSpcReduction="10000"/>
          </a:bodyPr>
          <a:lstStyle/>
          <a:p>
            <a:r>
              <a:rPr lang="vi-VN"/>
              <a:t>Hạch được cấu tạo bởi hai phần cơ bản là khung liên kết và các </a:t>
            </a:r>
            <a:r>
              <a:rPr lang="vi-VN"/>
              <a:t>tế </a:t>
            </a:r>
            <a:r>
              <a:rPr lang="vi-VN" smtClean="0"/>
              <a:t>bào</a:t>
            </a:r>
            <a:endParaRPr lang="en-US" smtClean="0"/>
          </a:p>
          <a:p>
            <a:r>
              <a:rPr lang="vi-VN"/>
              <a:t>Khung liên kết tạo thành vỏ liên kết của hạch và cái khung tạo keo được dùng làm chỗ dựa cho các tế bào lympho xếp </a:t>
            </a:r>
            <a:r>
              <a:rPr lang="vi-VN"/>
              <a:t>vào </a:t>
            </a:r>
            <a:endParaRPr lang="en-US" smtClean="0"/>
          </a:p>
          <a:p>
            <a:r>
              <a:rPr lang="en-US"/>
              <a:t>Các tế bào lympho phần lớn là tế bào một nhân có vài nguyên bào lympho ở vùng tuỷ.</a:t>
            </a:r>
            <a:r>
              <a:rPr lang="vi-VN" smtClean="0"/>
              <a:t>đó</a:t>
            </a:r>
            <a:r>
              <a:rPr lang="vi-VN"/>
              <a:t>.</a:t>
            </a: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1524000"/>
            <a:ext cx="3810000" cy="4953000"/>
          </a:xfrm>
          <a:prstGeom prst="rect">
            <a:avLst/>
          </a:prstGeom>
        </p:spPr>
      </p:pic>
    </p:spTree>
    <p:extLst>
      <p:ext uri="{BB962C8B-B14F-4D97-AF65-F5344CB8AC3E}">
        <p14:creationId xmlns:p14="http://schemas.microsoft.com/office/powerpoint/2010/main" val="3309154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Gan </a:t>
            </a:r>
          </a:p>
        </p:txBody>
      </p:sp>
      <p:sp>
        <p:nvSpPr>
          <p:cNvPr id="3" name="Content Placeholder 2"/>
          <p:cNvSpPr>
            <a:spLocks noGrp="1"/>
          </p:cNvSpPr>
          <p:nvPr>
            <p:ph sz="half" idx="1"/>
          </p:nvPr>
        </p:nvSpPr>
        <p:spPr/>
        <p:txBody>
          <a:bodyPr/>
          <a:lstStyle/>
          <a:p>
            <a:r>
              <a:rPr lang="vi-VN">
                <a:latin typeface="Times New Roman" pitchFamily="18" charset="0"/>
                <a:cs typeface="Times New Roman" pitchFamily="18" charset="0"/>
              </a:rPr>
              <a:t>Trong </a:t>
            </a:r>
            <a:r>
              <a:rPr lang="vi-VN">
                <a:latin typeface="Times New Roman" pitchFamily="18" charset="0"/>
                <a:cs typeface="Times New Roman" pitchFamily="18" charset="0"/>
              </a:rPr>
              <a:t>thời </a:t>
            </a:r>
            <a:r>
              <a:rPr lang="vi-VN" smtClean="0">
                <a:latin typeface="Times New Roman" pitchFamily="18" charset="0"/>
                <a:cs typeface="Times New Roman" pitchFamily="18" charset="0"/>
              </a:rPr>
              <a:t>k</a:t>
            </a:r>
            <a:r>
              <a:rPr lang="en-US">
                <a:latin typeface="Times New Roman" pitchFamily="18" charset="0"/>
                <a:cs typeface="Times New Roman" pitchFamily="18" charset="0"/>
              </a:rPr>
              <a:t>ì</a:t>
            </a:r>
            <a:r>
              <a:rPr lang="vi-VN" smtClean="0">
                <a:latin typeface="Times New Roman" pitchFamily="18" charset="0"/>
                <a:cs typeface="Times New Roman" pitchFamily="18" charset="0"/>
              </a:rPr>
              <a:t> </a:t>
            </a:r>
            <a:r>
              <a:rPr lang="vi-VN">
                <a:latin typeface="Times New Roman" pitchFamily="18" charset="0"/>
                <a:cs typeface="Times New Roman" pitchFamily="18" charset="0"/>
              </a:rPr>
              <a:t>bào thai, gan là nơi sinh ra các tế bào máu, sau đó chức năng tạo máu của gan giảm dần và tuỷ xương thành cơ quan tạo máu chủ</a:t>
            </a:r>
            <a:endParaRPr lang="en-US">
              <a:latin typeface="Times New Roman" pitchFamily="18" charset="0"/>
              <a:cs typeface="Times New Roman" pitchFamily="18" charset="0"/>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905001"/>
            <a:ext cx="4038600" cy="2743200"/>
          </a:xfrm>
        </p:spPr>
      </p:pic>
    </p:spTree>
    <p:extLst>
      <p:ext uri="{BB962C8B-B14F-4D97-AF65-F5344CB8AC3E}">
        <p14:creationId xmlns:p14="http://schemas.microsoft.com/office/powerpoint/2010/main" val="4002095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Các rối loạn tế bào máu</a:t>
            </a:r>
          </a:p>
        </p:txBody>
      </p:sp>
      <p:sp>
        <p:nvSpPr>
          <p:cNvPr id="6" name="Content Placeholder 5"/>
          <p:cNvSpPr>
            <a:spLocks noGrp="1"/>
          </p:cNvSpPr>
          <p:nvPr>
            <p:ph idx="1"/>
          </p:nvPr>
        </p:nvSpPr>
        <p:spPr/>
        <p:txBody>
          <a:bodyPr/>
          <a:lstStyle/>
          <a:p>
            <a:pPr marL="514350" indent="-514350">
              <a:buFont typeface="+mj-lt"/>
              <a:buAutoNum type="romanUcPeriod"/>
            </a:pPr>
            <a:r>
              <a:rPr lang="en-US">
                <a:solidFill>
                  <a:srgbClr val="FF0000"/>
                </a:solidFill>
              </a:rPr>
              <a:t>Rối loạn tạo </a:t>
            </a:r>
            <a:r>
              <a:rPr lang="en-US">
                <a:solidFill>
                  <a:srgbClr val="FF0000"/>
                </a:solidFill>
              </a:rPr>
              <a:t>hồng </a:t>
            </a:r>
            <a:r>
              <a:rPr lang="en-US" smtClean="0">
                <a:solidFill>
                  <a:srgbClr val="FF0000"/>
                </a:solidFill>
              </a:rPr>
              <a:t>cầu:</a:t>
            </a:r>
          </a:p>
          <a:p>
            <a:pPr marL="457200" indent="-457200">
              <a:buFont typeface="+mj-lt"/>
              <a:buAutoNum type="alphaLcPeriod"/>
            </a:pPr>
            <a:r>
              <a:rPr lang="vi-VN"/>
              <a:t>Thiếu máu do rối loạn chức năng tạo </a:t>
            </a:r>
            <a:r>
              <a:rPr lang="vi-VN"/>
              <a:t>hồng </a:t>
            </a:r>
            <a:r>
              <a:rPr lang="vi-VN" smtClean="0"/>
              <a:t>cầu</a:t>
            </a:r>
            <a:endParaRPr lang="en-US" smtClean="0"/>
          </a:p>
          <a:p>
            <a:pPr marL="0" indent="0">
              <a:buNone/>
            </a:pPr>
            <a:r>
              <a:rPr lang="en-US"/>
              <a:t> </a:t>
            </a:r>
            <a:r>
              <a:rPr lang="en-US" smtClean="0"/>
              <a:t>   -</a:t>
            </a:r>
            <a:r>
              <a:rPr lang="vi-VN"/>
              <a:t>Chức năng tạo hồng cầu của tủy xương có thể bị rối loạn do thiếu nguyên liệu tạo hồng cầu ( protit, sắt, sinh tố B12, axitfolic… ) hoặc do tủy xương bị ức chế do các nguyên nhân bệnh lý khác nhau.</a:t>
            </a:r>
            <a:endParaRPr lang="en-US" smtClean="0"/>
          </a:p>
          <a:p>
            <a:pPr marL="457200" indent="-457200">
              <a:buFont typeface="+mj-lt"/>
              <a:buAutoNum type="alphaLcPeriod"/>
            </a:pPr>
            <a:r>
              <a:rPr lang="vi-VN"/>
              <a:t>Cơ chế thích nghi bù đắp khi </a:t>
            </a:r>
            <a:r>
              <a:rPr lang="vi-VN"/>
              <a:t>thiếu </a:t>
            </a:r>
            <a:r>
              <a:rPr lang="vi-VN" smtClean="0"/>
              <a:t>máu</a:t>
            </a:r>
            <a:r>
              <a:rPr lang="en-US" smtClean="0"/>
              <a:t>:</a:t>
            </a:r>
          </a:p>
          <a:p>
            <a:pPr marL="0" indent="0">
              <a:buNone/>
            </a:pPr>
            <a:r>
              <a:rPr lang="en-US"/>
              <a:t> </a:t>
            </a:r>
            <a:r>
              <a:rPr lang="en-US" smtClean="0"/>
              <a:t>  -</a:t>
            </a:r>
            <a:r>
              <a:rPr lang="vi-VN"/>
              <a:t>Khi thiếu máu do giảm số lượng hồng cấu và huyết cầu tố cơ thể lâm vào tình trạng thiếu Oxy, sẽ kích thích các cơ chế thích ứng của cơ thể để bù đắp lại.</a:t>
            </a:r>
            <a:endParaRPr lang="en-US" smtClean="0"/>
          </a:p>
          <a:p>
            <a:pPr marL="0" indent="0">
              <a:buNone/>
            </a:pPr>
            <a:endParaRPr lang="en-US"/>
          </a:p>
        </p:txBody>
      </p:sp>
    </p:spTree>
    <p:extLst>
      <p:ext uri="{BB962C8B-B14F-4D97-AF65-F5344CB8AC3E}">
        <p14:creationId xmlns:p14="http://schemas.microsoft.com/office/powerpoint/2010/main" val="1007809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67400"/>
          </a:xfrm>
        </p:spPr>
        <p:txBody>
          <a:bodyPr/>
          <a:lstStyle/>
          <a:p>
            <a:pPr marL="457200" indent="-457200">
              <a:buAutoNum type="arabicPeriod" startAt="2"/>
            </a:pPr>
            <a:r>
              <a:rPr lang="en-US" smtClean="0">
                <a:solidFill>
                  <a:srgbClr val="FF0000"/>
                </a:solidFill>
              </a:rPr>
              <a:t>Rối </a:t>
            </a:r>
            <a:r>
              <a:rPr lang="en-US">
                <a:solidFill>
                  <a:srgbClr val="FF0000"/>
                </a:solidFill>
              </a:rPr>
              <a:t>loạn về bạch </a:t>
            </a:r>
            <a:r>
              <a:rPr lang="en-US">
                <a:solidFill>
                  <a:srgbClr val="FF0000"/>
                </a:solidFill>
              </a:rPr>
              <a:t>cầu </a:t>
            </a:r>
            <a:endParaRPr lang="en-US" smtClean="0">
              <a:solidFill>
                <a:srgbClr val="FF0000"/>
              </a:solidFill>
            </a:endParaRPr>
          </a:p>
          <a:p>
            <a:pPr marL="457200" indent="-457200">
              <a:buFont typeface="+mj-lt"/>
              <a:buAutoNum type="alphaLcPeriod"/>
            </a:pPr>
            <a:r>
              <a:rPr lang="en-US"/>
              <a:t> Rối loạn không ác tính dòng bạch </a:t>
            </a:r>
            <a:r>
              <a:rPr lang="en-US"/>
              <a:t>cầu </a:t>
            </a:r>
            <a:endParaRPr lang="en-US" smtClean="0"/>
          </a:p>
          <a:p>
            <a:pPr marL="457200" indent="-457200">
              <a:buFont typeface="+mj-lt"/>
              <a:buAutoNum type="alphaLcPeriod"/>
            </a:pPr>
            <a:r>
              <a:rPr lang="en-US"/>
              <a:t> </a:t>
            </a:r>
            <a:r>
              <a:rPr lang="en-US"/>
              <a:t>Rối loạn ác tính dòng bạch cầu gây ra các bệnh bạch cầu</a:t>
            </a:r>
          </a:p>
          <a:p>
            <a:pPr marL="457200" indent="-457200">
              <a:buAutoNum type="arabicPeriod" startAt="3"/>
            </a:pPr>
            <a:r>
              <a:rPr lang="vi-VN" smtClean="0">
                <a:solidFill>
                  <a:srgbClr val="FF0000"/>
                </a:solidFill>
              </a:rPr>
              <a:t>Rối </a:t>
            </a:r>
            <a:r>
              <a:rPr lang="vi-VN">
                <a:solidFill>
                  <a:srgbClr val="FF0000"/>
                </a:solidFill>
              </a:rPr>
              <a:t>loạn tiểu cầu và quá trình đông </a:t>
            </a:r>
            <a:r>
              <a:rPr lang="vi-VN">
                <a:solidFill>
                  <a:srgbClr val="FF0000"/>
                </a:solidFill>
              </a:rPr>
              <a:t>máu </a:t>
            </a:r>
            <a:endParaRPr lang="en-US" smtClean="0">
              <a:solidFill>
                <a:srgbClr val="FF0000"/>
              </a:solidFill>
            </a:endParaRPr>
          </a:p>
          <a:p>
            <a:pPr marL="0" indent="0">
              <a:buNone/>
            </a:pPr>
            <a:endParaRPr lang="en-US" smtClean="0"/>
          </a:p>
          <a:p>
            <a:pPr marL="0" indent="0">
              <a:buNone/>
            </a:pPr>
            <a:r>
              <a:rPr lang="en-US" smtClean="0">
                <a:solidFill>
                  <a:srgbClr val="FF0000"/>
                </a:solidFill>
              </a:rPr>
              <a:t>Danh mục tài liệu tham khảo</a:t>
            </a:r>
          </a:p>
          <a:p>
            <a:r>
              <a:rPr lang="en-US" sz="1400">
                <a:hlinkClick r:id="rId2"/>
              </a:rPr>
              <a:t>http</a:t>
            </a:r>
            <a:r>
              <a:rPr lang="en-US" sz="1400">
                <a:hlinkClick r:id="rId2"/>
              </a:rPr>
              <a:t>://</a:t>
            </a:r>
            <a:r>
              <a:rPr lang="en-US" sz="1400" smtClean="0">
                <a:hlinkClick r:id="rId2"/>
              </a:rPr>
              <a:t>www.nguyenphuchoc199.com/uploads/7/2/6/7/72679/7.1_dai_c%C6%B0%C6%A1ng_ve_mau_va_co_quan_tao_mau.pdf</a:t>
            </a:r>
            <a:endParaRPr lang="en-US" sz="1400" smtClean="0"/>
          </a:p>
          <a:p>
            <a:r>
              <a:rPr lang="en-US" sz="1400">
                <a:hlinkClick r:id="rId3"/>
              </a:rPr>
              <a:t>https</a:t>
            </a:r>
            <a:r>
              <a:rPr lang="en-US" sz="1400">
                <a:hlinkClick r:id="rId3"/>
              </a:rPr>
              <a:t>://</a:t>
            </a:r>
            <a:r>
              <a:rPr lang="en-US" sz="1400" smtClean="0">
                <a:hlinkClick r:id="rId3"/>
              </a:rPr>
              <a:t>vi.wikipedia.org</a:t>
            </a:r>
            <a:endParaRPr lang="en-US" sz="1400" smtClean="0"/>
          </a:p>
          <a:p>
            <a:r>
              <a:rPr lang="en-US" sz="1400">
                <a:hlinkClick r:id="rId4"/>
              </a:rPr>
              <a:t>http</a:t>
            </a:r>
            <a:r>
              <a:rPr lang="en-US" sz="1400">
                <a:hlinkClick r:id="rId4"/>
              </a:rPr>
              <a:t>://</a:t>
            </a:r>
            <a:r>
              <a:rPr lang="en-US" sz="1400" smtClean="0">
                <a:hlinkClick r:id="rId4"/>
              </a:rPr>
              <a:t>baigiangykhoa.edu.vn/noi-khoa/benh-mau-va-bach-huyet/748.html</a:t>
            </a:r>
            <a:endParaRPr lang="en-US" sz="1400" smtClean="0"/>
          </a:p>
          <a:p>
            <a:r>
              <a:rPr lang="en-US" sz="1400">
                <a:hlinkClick r:id="rId5"/>
              </a:rPr>
              <a:t>https</a:t>
            </a:r>
            <a:r>
              <a:rPr lang="en-US" sz="1400">
                <a:hlinkClick r:id="rId5"/>
              </a:rPr>
              <a:t>://</a:t>
            </a:r>
            <a:r>
              <a:rPr lang="en-US" sz="1400" smtClean="0">
                <a:hlinkClick r:id="rId5"/>
              </a:rPr>
              <a:t>www.slideshare.net/VThanh7/sinh-l-mu-6-ym</a:t>
            </a:r>
            <a:endParaRPr lang="en-US" sz="1400" smtClean="0"/>
          </a:p>
          <a:p>
            <a:r>
              <a:rPr lang="en-US" sz="1400">
                <a:hlinkClick r:id="rId6"/>
              </a:rPr>
              <a:t>http</a:t>
            </a:r>
            <a:r>
              <a:rPr lang="en-US" sz="1400">
                <a:hlinkClick r:id="rId6"/>
              </a:rPr>
              <a:t>://</a:t>
            </a:r>
            <a:r>
              <a:rPr lang="en-US" sz="1400" smtClean="0">
                <a:hlinkClick r:id="rId6"/>
              </a:rPr>
              <a:t>bacsinoitru.vn/f96/sinh-ly-benh-mau-va-tao-mau-167.html</a:t>
            </a:r>
            <a:endParaRPr lang="en-US" sz="1400" smtClean="0"/>
          </a:p>
          <a:p>
            <a:endParaRPr lang="en-US" sz="1400"/>
          </a:p>
        </p:txBody>
      </p:sp>
    </p:spTree>
    <p:extLst>
      <p:ext uri="{BB962C8B-B14F-4D97-AF65-F5344CB8AC3E}">
        <p14:creationId xmlns:p14="http://schemas.microsoft.com/office/powerpoint/2010/main" val="4261415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685800"/>
            <a:ext cx="8229600" cy="4419600"/>
          </a:xfrm>
        </p:spPr>
        <p:txBody>
          <a:bodyPr>
            <a:normAutofit/>
          </a:bodyPr>
          <a:lstStyle/>
          <a:p>
            <a:pPr marL="0" indent="0" algn="ctr"/>
            <a:r>
              <a:rPr lang="en-US">
                <a:latin typeface="Times New Roman" pitchFamily="18" charset="0"/>
                <a:cs typeface="Times New Roman" pitchFamily="18" charset="0"/>
              </a:rPr>
              <a:t>Cảm ơn thầy và các bạn đã chú ý lắng nghe </a:t>
            </a:r>
            <a:br>
              <a:rPr lang="en-US">
                <a:latin typeface="Times New Roman" pitchFamily="18" charset="0"/>
                <a:cs typeface="Times New Roman" pitchFamily="18" charset="0"/>
              </a:rPr>
            </a:br>
            <a:r>
              <a:rPr lang="en-US"/>
              <a:t/>
            </a:r>
            <a:br>
              <a:rPr lang="en-US"/>
            </a:br>
            <a:r>
              <a:rPr lang="en-US"/>
              <a:t/>
            </a:r>
            <a:br>
              <a:rPr lang="en-US"/>
            </a:br>
            <a:r>
              <a:rPr lang="en-US"/>
              <a:t>Thanks You</a:t>
            </a:r>
            <a:br>
              <a:rPr lang="en-US"/>
            </a:br>
            <a:r>
              <a:rPr lang="en-US" smtClean="0"/>
              <a:t> </a:t>
            </a:r>
            <a:endParaRPr lang="en-US"/>
          </a:p>
        </p:txBody>
      </p:sp>
    </p:spTree>
    <p:extLst>
      <p:ext uri="{BB962C8B-B14F-4D97-AF65-F5344CB8AC3E}">
        <p14:creationId xmlns:p14="http://schemas.microsoft.com/office/powerpoint/2010/main" val="864169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757172"/>
            <a:ext cx="4038600" cy="4550156"/>
          </a:xfrm>
        </p:spPr>
      </p:pic>
      <p:sp>
        <p:nvSpPr>
          <p:cNvPr id="9" name="Content Placeholder 8"/>
          <p:cNvSpPr>
            <a:spLocks noGrp="1"/>
          </p:cNvSpPr>
          <p:nvPr>
            <p:ph sz="half" idx="2"/>
          </p:nvPr>
        </p:nvSpPr>
        <p:spPr>
          <a:xfrm>
            <a:off x="4648200" y="2286000"/>
            <a:ext cx="4038600" cy="4105656"/>
          </a:xfrm>
        </p:spPr>
        <p:txBody>
          <a:bodyPr>
            <a:normAutofit/>
          </a:bodyPr>
          <a:lstStyle/>
          <a:p>
            <a:r>
              <a:rPr lang="en-US" smtClean="0"/>
              <a:t>Hồng cầu</a:t>
            </a:r>
          </a:p>
          <a:p>
            <a:r>
              <a:rPr lang="en-US" smtClean="0"/>
              <a:t>Bạch cầu</a:t>
            </a:r>
          </a:p>
          <a:p>
            <a:r>
              <a:rPr lang="en-US" smtClean="0"/>
              <a:t>Tiểu cầu</a:t>
            </a:r>
          </a:p>
          <a:p>
            <a:r>
              <a:rPr lang="en-US" smtClean="0"/>
              <a:t>Huyết tương</a:t>
            </a:r>
          </a:p>
          <a:p>
            <a:r>
              <a:rPr lang="en-US" smtClean="0"/>
              <a:t>Nước</a:t>
            </a:r>
          </a:p>
          <a:p>
            <a:r>
              <a:rPr lang="en-US" smtClean="0"/>
              <a:t>Protein: albumine, globulin và fibrinogen</a:t>
            </a:r>
          </a:p>
          <a:p>
            <a:r>
              <a:rPr lang="en-US" smtClean="0"/>
              <a:t>Chất điện giải(khoáng)</a:t>
            </a: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381000"/>
            <a:ext cx="2209800" cy="2362200"/>
          </a:xfrm>
          <a:prstGeom prst="rect">
            <a:avLst/>
          </a:prstGeom>
        </p:spPr>
      </p:pic>
      <p:sp>
        <p:nvSpPr>
          <p:cNvPr id="6" name="Title 1"/>
          <p:cNvSpPr txBox="1">
            <a:spLocks/>
          </p:cNvSpPr>
          <p:nvPr/>
        </p:nvSpPr>
        <p:spPr>
          <a:xfrm>
            <a:off x="609600" y="685800"/>
            <a:ext cx="822960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smtClean="0"/>
              <a:t>Thành phần của máu </a:t>
            </a:r>
            <a:endParaRPr lang="en-US"/>
          </a:p>
        </p:txBody>
      </p:sp>
    </p:spTree>
    <p:extLst>
      <p:ext uri="{BB962C8B-B14F-4D97-AF65-F5344CB8AC3E}">
        <p14:creationId xmlns:p14="http://schemas.microsoft.com/office/powerpoint/2010/main" val="330803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lstStyle/>
          <a:p>
            <a:r>
              <a:rPr lang="en-US" smtClean="0">
                <a:latin typeface="Times New Roman" pitchFamily="18" charset="0"/>
                <a:cs typeface="Times New Roman" pitchFamily="18" charset="0"/>
              </a:rPr>
              <a:t>Hồng cầu</a:t>
            </a:r>
            <a:endParaRPr lang="en-US">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81000" y="1447800"/>
                <a:ext cx="8229600" cy="4876800"/>
              </a:xfrm>
            </p:spPr>
            <p:txBody>
              <a:bodyPr/>
              <a:lstStyle/>
              <a:p>
                <a:pPr marL="0" indent="0">
                  <a:buNone/>
                </a:pPr>
                <a:endParaRPr lang="en-US" smtClean="0">
                  <a:solidFill>
                    <a:schemeClr val="tx1"/>
                  </a:solidFill>
                </a:endParaRPr>
              </a:p>
              <a:p>
                <a:pPr>
                  <a:buFont typeface="Courier New" pitchFamily="49" charset="0"/>
                  <a:buChar char="o"/>
                </a:pPr>
                <a:r>
                  <a:rPr lang="en-US" smtClean="0">
                    <a:solidFill>
                      <a:schemeClr val="tx1"/>
                    </a:solidFill>
                  </a:rPr>
                  <a:t>Số lượng hc của người vn trưởng thành, bình thường:</a:t>
                </a:r>
              </a:p>
              <a:p>
                <a:pPr marL="0" indent="0">
                  <a:buNone/>
                </a:pPr>
                <a:r>
                  <a:rPr lang="en-US" smtClean="0">
                    <a:solidFill>
                      <a:schemeClr val="tx1"/>
                    </a:solidFill>
                  </a:rPr>
                  <a:t>               -Nữ : 4.600.000 </a:t>
                </a:r>
                <a14:m>
                  <m:oMath xmlns:m="http://schemas.openxmlformats.org/officeDocument/2006/math">
                    <m:r>
                      <a:rPr lang="en-US" i="1">
                        <a:solidFill>
                          <a:schemeClr val="tx1"/>
                        </a:solidFill>
                        <a:latin typeface="Cambria Math"/>
                        <a:ea typeface="Cambria Math"/>
                      </a:rPr>
                      <m:t>±</m:t>
                    </m:r>
                  </m:oMath>
                </a14:m>
                <a:r>
                  <a:rPr lang="en-US" smtClean="0">
                    <a:solidFill>
                      <a:schemeClr val="tx1"/>
                    </a:solidFill>
                  </a:rPr>
                  <a:t> 250.000/ </a:t>
                </a:r>
                <a14:m>
                  <m:oMath xmlns:m="http://schemas.openxmlformats.org/officeDocument/2006/math">
                    <m:sSup>
                      <m:sSupPr>
                        <m:ctrlPr>
                          <a:rPr lang="en-US" i="1" smtClean="0">
                            <a:solidFill>
                              <a:schemeClr val="tx1"/>
                            </a:solidFill>
                            <a:latin typeface="Cambria Math"/>
                          </a:rPr>
                        </m:ctrlPr>
                      </m:sSupPr>
                      <m:e>
                        <m:r>
                          <a:rPr lang="en-US" b="0" i="1" smtClean="0">
                            <a:solidFill>
                              <a:schemeClr val="tx1"/>
                            </a:solidFill>
                            <a:latin typeface="Cambria Math"/>
                          </a:rPr>
                          <m:t>𝑚𝑚</m:t>
                        </m:r>
                      </m:e>
                      <m:sup>
                        <m:r>
                          <a:rPr lang="en-US" b="0" i="1" smtClean="0">
                            <a:solidFill>
                              <a:schemeClr val="tx1"/>
                            </a:solidFill>
                            <a:latin typeface="Cambria Math"/>
                          </a:rPr>
                          <m:t>3</m:t>
                        </m:r>
                      </m:sup>
                    </m:sSup>
                  </m:oMath>
                </a14:m>
                <a:endParaRPr lang="en-US" smtClean="0">
                  <a:solidFill>
                    <a:schemeClr val="tx1"/>
                  </a:solidFill>
                </a:endParaRPr>
              </a:p>
              <a:p>
                <a:pPr marL="0" indent="0">
                  <a:buNone/>
                </a:pPr>
                <a:r>
                  <a:rPr lang="en-US">
                    <a:solidFill>
                      <a:schemeClr val="tx1"/>
                    </a:solidFill>
                  </a:rPr>
                  <a:t> </a:t>
                </a:r>
                <a:r>
                  <a:rPr lang="en-US" smtClean="0">
                    <a:solidFill>
                      <a:schemeClr val="tx1"/>
                    </a:solidFill>
                  </a:rPr>
                  <a:t>              -Nam : 5.110.000 </a:t>
                </a:r>
                <a14:m>
                  <m:oMath xmlns:m="http://schemas.openxmlformats.org/officeDocument/2006/math">
                    <m:r>
                      <a:rPr lang="en-US" i="1">
                        <a:solidFill>
                          <a:schemeClr val="tx1"/>
                        </a:solidFill>
                        <a:latin typeface="Cambria Math"/>
                        <a:ea typeface="Cambria Math"/>
                      </a:rPr>
                      <m:t>±</m:t>
                    </m:r>
                  </m:oMath>
                </a14:m>
                <a:r>
                  <a:rPr lang="en-US" smtClean="0">
                    <a:solidFill>
                      <a:schemeClr val="tx1"/>
                    </a:solidFill>
                  </a:rPr>
                  <a:t> </a:t>
                </a:r>
                <a:r>
                  <a:rPr lang="en-US" smtClean="0">
                    <a:solidFill>
                      <a:schemeClr val="tx1"/>
                    </a:solidFill>
                  </a:rPr>
                  <a:t>300.000/ </a:t>
                </a:r>
                <a14:m>
                  <m:oMath xmlns:m="http://schemas.openxmlformats.org/officeDocument/2006/math">
                    <m:sSup>
                      <m:sSupPr>
                        <m:ctrlPr>
                          <a:rPr lang="en-US" i="1">
                            <a:solidFill>
                              <a:schemeClr val="tx1"/>
                            </a:solidFill>
                            <a:latin typeface="Cambria Math"/>
                          </a:rPr>
                        </m:ctrlPr>
                      </m:sSupPr>
                      <m:e>
                        <m:r>
                          <a:rPr lang="en-US" i="1">
                            <a:solidFill>
                              <a:schemeClr val="tx1"/>
                            </a:solidFill>
                            <a:latin typeface="Cambria Math"/>
                          </a:rPr>
                          <m:t>𝑚𝑚</m:t>
                        </m:r>
                      </m:e>
                      <m:sup>
                        <m:r>
                          <a:rPr lang="en-US" i="1">
                            <a:solidFill>
                              <a:schemeClr val="tx1"/>
                            </a:solidFill>
                            <a:latin typeface="Cambria Math"/>
                          </a:rPr>
                          <m:t>3</m:t>
                        </m:r>
                      </m:sup>
                    </m:sSup>
                  </m:oMath>
                </a14:m>
                <a:endParaRPr lang="en-US" smtClean="0">
                  <a:solidFill>
                    <a:schemeClr val="tx1"/>
                  </a:solidFill>
                </a:endParaRPr>
              </a:p>
              <a:p>
                <a:pPr>
                  <a:buFont typeface="Courier New" pitchFamily="49" charset="0"/>
                  <a:buChar char="o"/>
                </a:pPr>
                <a:r>
                  <a:rPr lang="en-US" smtClean="0">
                    <a:solidFill>
                      <a:schemeClr val="tx1"/>
                    </a:solidFill>
                  </a:rPr>
                  <a:t>Luôn được điều hòa cung cấp đủ oxy cho mô</a:t>
                </a:r>
              </a:p>
              <a:p>
                <a:pPr>
                  <a:buFont typeface="Courier New" pitchFamily="49" charset="0"/>
                  <a:buChar char="o"/>
                </a:pPr>
                <a:r>
                  <a:rPr lang="vi-VN"/>
                  <a:t>Hồng cầu trưởng thành hoạt động ở máu ngoại vi, sống được 120 ngày sau đó bị chết ở tổ chức liên võng nội mô (gan, lách, tuỷ </a:t>
                </a:r>
                <a:r>
                  <a:rPr lang="vi-VN"/>
                  <a:t>xương</a:t>
                </a:r>
                <a:r>
                  <a:rPr lang="vi-VN" smtClean="0"/>
                  <a:t>).</a:t>
                </a:r>
                <a:endParaRPr lang="en-US" smtClean="0"/>
              </a:p>
              <a:p>
                <a:pPr>
                  <a:buFont typeface="Courier New" pitchFamily="49" charset="0"/>
                  <a:buChar char="o"/>
                </a:pPr>
                <a:r>
                  <a:rPr lang="en-US"/>
                  <a:t>Những yếu tố cần thiết cho sự sinh sản hồng cầuprotein, Fe++, axit folic, vitamin B12, vitamin B6.</a:t>
                </a:r>
                <a:endParaRPr lang="en-US">
                  <a:solidFill>
                    <a:srgbClr val="FF0000"/>
                  </a:solidFill>
                </a:endParaRPr>
              </a:p>
              <a:p>
                <a:pPr marL="0" indent="0">
                  <a:buNone/>
                </a:pPr>
                <a:endParaRPr lang="en-US">
                  <a:solidFill>
                    <a:srgbClr val="FF0000"/>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81000" y="1447800"/>
                <a:ext cx="8229600" cy="4876800"/>
              </a:xfrm>
              <a:blipFill rotWithShape="1">
                <a:blip r:embed="rId2"/>
                <a:stretch>
                  <a:fillRect l="-741" r="-667"/>
                </a:stretch>
              </a:blipFill>
            </p:spPr>
            <p:txBody>
              <a:bodyPr/>
              <a:lstStyle/>
              <a:p>
                <a:r>
                  <a:rPr lang="en-US">
                    <a:noFill/>
                  </a:rPr>
                  <a:t> </a:t>
                </a:r>
              </a:p>
            </p:txBody>
          </p:sp>
        </mc:Fallback>
      </mc:AlternateContent>
    </p:spTree>
    <p:extLst>
      <p:ext uri="{BB962C8B-B14F-4D97-AF65-F5344CB8AC3E}">
        <p14:creationId xmlns:p14="http://schemas.microsoft.com/office/powerpoint/2010/main" val="4141654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828800"/>
          </a:xfrm>
        </p:spPr>
        <p:txBody>
          <a:bodyPr>
            <a:noAutofit/>
          </a:bodyPr>
          <a:lstStyle/>
          <a:p>
            <a:r>
              <a:rPr lang="vi-VN" sz="2400">
                <a:solidFill>
                  <a:schemeClr val="tx1"/>
                </a:solidFill>
              </a:rPr>
              <a:t>‒ Hồng cầu sinh ra ở tuỷ xương và phát triển qua nhiều giai đoạn từ nguyên tiền hồng cầu – nguyên hồng cầu ưa base – nguyên hồng cầu đa sắc – nguyên hồng cầu ưa acid – hồng cầu lưới – hồng cầu trưởng thành.</a:t>
            </a:r>
            <a:endParaRPr lang="en-US" sz="240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777613"/>
            <a:ext cx="3810000" cy="3657600"/>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19600" y="1905000"/>
            <a:ext cx="4572000" cy="4724400"/>
          </a:xfrm>
        </p:spPr>
      </p:pic>
    </p:spTree>
    <p:extLst>
      <p:ext uri="{BB962C8B-B14F-4D97-AF65-F5344CB8AC3E}">
        <p14:creationId xmlns:p14="http://schemas.microsoft.com/office/powerpoint/2010/main" val="3013586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2. Bạch cầu </a:t>
            </a:r>
            <a:endParaRPr lang="en-US"/>
          </a:p>
        </p:txBody>
      </p:sp>
      <p:sp>
        <p:nvSpPr>
          <p:cNvPr id="3" name="Content Placeholder 2"/>
          <p:cNvSpPr>
            <a:spLocks noGrp="1"/>
          </p:cNvSpPr>
          <p:nvPr>
            <p:ph idx="1"/>
          </p:nvPr>
        </p:nvSpPr>
        <p:spPr/>
        <p:txBody>
          <a:bodyPr/>
          <a:lstStyle/>
          <a:p>
            <a:r>
              <a:rPr lang="vi-VN"/>
              <a:t>Bạch cầu trong suốt, kích thước khá lớn, có nhân. </a:t>
            </a:r>
            <a:endParaRPr lang="en-US" smtClean="0"/>
          </a:p>
          <a:p>
            <a:r>
              <a:rPr lang="vi-VN" smtClean="0"/>
              <a:t>Máu bình </a:t>
            </a:r>
            <a:r>
              <a:rPr lang="vi-VN"/>
              <a:t>thường có 6 - 8 x 109 bạch cầu </a:t>
            </a:r>
            <a:r>
              <a:rPr lang="vi-VN"/>
              <a:t>/ </a:t>
            </a:r>
            <a:r>
              <a:rPr lang="vi-VN" smtClean="0"/>
              <a:t>l máu</a:t>
            </a:r>
            <a:endParaRPr lang="en-US" smtClean="0"/>
          </a:p>
          <a:p>
            <a:r>
              <a:rPr lang="en-US" smtClean="0"/>
              <a:t>B</a:t>
            </a:r>
            <a:r>
              <a:rPr lang="vi-VN" smtClean="0"/>
              <a:t>ảo </a:t>
            </a:r>
            <a:r>
              <a:rPr lang="vi-VN"/>
              <a:t>vệ cơ thể khỏi sự xâm nhập của vi khuẩn và </a:t>
            </a:r>
            <a:r>
              <a:rPr lang="vi-VN"/>
              <a:t>các </a:t>
            </a:r>
            <a:r>
              <a:rPr lang="en-US"/>
              <a:t>dị </a:t>
            </a:r>
            <a:r>
              <a:rPr lang="en-US"/>
              <a:t>vật</a:t>
            </a:r>
            <a:r>
              <a:rPr lang="en-US" smtClean="0"/>
              <a:t>.</a:t>
            </a:r>
          </a:p>
          <a:p>
            <a:r>
              <a:rPr lang="vi-VN"/>
              <a:t>Có 5 loại tế bào bạch cầu: Bạch cầu ưa kiềm, bạch cầu ưa axit, bạch cầu trung tính, bạch cầu mônô và bạch cầu limphô.</a:t>
            </a:r>
          </a:p>
          <a:p>
            <a:r>
              <a:rPr lang="vi-VN"/>
              <a:t>Bạch cầu được phân thành ba </a:t>
            </a:r>
            <a:r>
              <a:rPr lang="vi-VN"/>
              <a:t>loại </a:t>
            </a:r>
            <a:r>
              <a:rPr lang="vi-VN" smtClean="0"/>
              <a:t>chính</a:t>
            </a:r>
            <a:r>
              <a:rPr lang="en-US" smtClean="0"/>
              <a:t>: </a:t>
            </a:r>
          </a:p>
          <a:p>
            <a:pPr marL="0" indent="0">
              <a:buNone/>
            </a:pPr>
            <a:r>
              <a:rPr lang="en-US"/>
              <a:t> </a:t>
            </a:r>
            <a:r>
              <a:rPr lang="en-US" smtClean="0"/>
              <a:t>          -Bạch cầu hạt: bc trung tính , bc ái kiềm, bc ái toan</a:t>
            </a:r>
            <a:endParaRPr lang="vi-VN"/>
          </a:p>
          <a:p>
            <a:pPr marL="0" indent="0">
              <a:buNone/>
            </a:pPr>
            <a:r>
              <a:rPr lang="en-US" smtClean="0"/>
              <a:t>           -Tế bào lympho</a:t>
            </a:r>
          </a:p>
          <a:p>
            <a:pPr marL="0" indent="0">
              <a:buNone/>
            </a:pPr>
            <a:r>
              <a:rPr lang="en-US"/>
              <a:t> </a:t>
            </a:r>
            <a:r>
              <a:rPr lang="en-US" smtClean="0"/>
              <a:t>          -Bạch cầu đơn nhân: monocyte</a:t>
            </a:r>
            <a:endParaRPr lang="en-US"/>
          </a:p>
        </p:txBody>
      </p:sp>
    </p:spTree>
    <p:extLst>
      <p:ext uri="{BB962C8B-B14F-4D97-AF65-F5344CB8AC3E}">
        <p14:creationId xmlns:p14="http://schemas.microsoft.com/office/powerpoint/2010/main" val="2466152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95335" y="3807542"/>
            <a:ext cx="3350342" cy="304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600"/>
            <a:ext cx="5715000" cy="603500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685800"/>
            <a:ext cx="3073940" cy="2728452"/>
          </a:xfrm>
          <a:prstGeom prst="rect">
            <a:avLst/>
          </a:prstGeom>
        </p:spPr>
      </p:pic>
    </p:spTree>
    <p:extLst>
      <p:ext uri="{BB962C8B-B14F-4D97-AF65-F5344CB8AC3E}">
        <p14:creationId xmlns:p14="http://schemas.microsoft.com/office/powerpoint/2010/main" val="2329076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Tiểu cầu </a:t>
            </a:r>
          </a:p>
        </p:txBody>
      </p:sp>
      <p:sp>
        <p:nvSpPr>
          <p:cNvPr id="3" name="Content Placeholder 2"/>
          <p:cNvSpPr>
            <a:spLocks noGrp="1"/>
          </p:cNvSpPr>
          <p:nvPr>
            <p:ph idx="1"/>
          </p:nvPr>
        </p:nvSpPr>
        <p:spPr/>
        <p:txBody>
          <a:bodyPr/>
          <a:lstStyle/>
          <a:p>
            <a:r>
              <a:rPr lang="vi-VN" smtClean="0"/>
              <a:t>Tiểu </a:t>
            </a:r>
            <a:r>
              <a:rPr lang="vi-VN"/>
              <a:t>cầu được sinh ra từ mẫu tiểu cầu trong </a:t>
            </a:r>
            <a:r>
              <a:rPr lang="vi-VN"/>
              <a:t>tuỷ </a:t>
            </a:r>
            <a:r>
              <a:rPr lang="vi-VN" smtClean="0"/>
              <a:t>xương</a:t>
            </a:r>
            <a:endParaRPr lang="en-US" smtClean="0"/>
          </a:p>
          <a:p>
            <a:r>
              <a:rPr lang="en-US"/>
              <a:t>SL: 200 - 300 x 109 tiểu </a:t>
            </a:r>
            <a:r>
              <a:rPr lang="en-US"/>
              <a:t>cầu/l </a:t>
            </a:r>
            <a:r>
              <a:rPr lang="en-US" smtClean="0"/>
              <a:t>máu</a:t>
            </a:r>
          </a:p>
          <a:p>
            <a:r>
              <a:rPr lang="vi-VN"/>
              <a:t>Tiểu cầu có vai trò cơ bản trong quá trình </a:t>
            </a:r>
            <a:r>
              <a:rPr lang="vi-VN"/>
              <a:t>đông </a:t>
            </a:r>
            <a:r>
              <a:rPr lang="vi-VN" smtClean="0"/>
              <a:t>máu</a:t>
            </a:r>
            <a:r>
              <a:rPr lang="en-US" smtClean="0"/>
              <a:t>.</a:t>
            </a:r>
          </a:p>
          <a:p>
            <a:r>
              <a:rPr lang="en-US"/>
              <a:t>T</a:t>
            </a:r>
            <a:r>
              <a:rPr lang="vi-VN" smtClean="0"/>
              <a:t>iểu </a:t>
            </a:r>
            <a:r>
              <a:rPr lang="vi-VN"/>
              <a:t>cầu là những đốm </a:t>
            </a:r>
            <a:r>
              <a:rPr lang="vi-VN"/>
              <a:t>màu </a:t>
            </a:r>
            <a:r>
              <a:rPr lang="en-US" smtClean="0"/>
              <a:t>                                                </a:t>
            </a:r>
            <a:r>
              <a:rPr lang="vi-VN" smtClean="0"/>
              <a:t>tím sậm, </a:t>
            </a:r>
            <a:r>
              <a:rPr lang="vi-VN"/>
              <a:t>đường kính bằng 20%</a:t>
            </a:r>
            <a:r>
              <a:rPr lang="vi-VN"/>
              <a:t> </a:t>
            </a:r>
            <a:endParaRPr lang="en-US"/>
          </a:p>
          <a:p>
            <a:pPr marL="0" indent="0">
              <a:buNone/>
            </a:pPr>
            <a:r>
              <a:rPr lang="en-US" smtClean="0"/>
              <a:t>  hồng cầu</a:t>
            </a: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3276600"/>
            <a:ext cx="3200400" cy="304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3876674"/>
            <a:ext cx="3076575" cy="2447925"/>
          </a:xfrm>
          <a:prstGeom prst="rect">
            <a:avLst/>
          </a:prstGeom>
        </p:spPr>
      </p:pic>
    </p:spTree>
    <p:extLst>
      <p:ext uri="{BB962C8B-B14F-4D97-AF65-F5344CB8AC3E}">
        <p14:creationId xmlns:p14="http://schemas.microsoft.com/office/powerpoint/2010/main" val="3805467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Huyết tương </a:t>
            </a:r>
            <a:endParaRPr lang="en-US"/>
          </a:p>
        </p:txBody>
      </p:sp>
      <p:sp>
        <p:nvSpPr>
          <p:cNvPr id="3" name="Content Placeholder 2"/>
          <p:cNvSpPr>
            <a:spLocks noGrp="1"/>
          </p:cNvSpPr>
          <p:nvPr>
            <p:ph idx="1"/>
          </p:nvPr>
        </p:nvSpPr>
        <p:spPr/>
        <p:txBody>
          <a:bodyPr/>
          <a:lstStyle/>
          <a:p>
            <a:r>
              <a:rPr lang="vi-VN"/>
              <a:t>Huyết tương là phần dịch của máu sau khi đã bỏ các tế bào máu. Huyết tương chứa sắt, protein và các chất hoà tan </a:t>
            </a:r>
            <a:r>
              <a:rPr lang="vi-VN"/>
              <a:t>khác</a:t>
            </a:r>
            <a:r>
              <a:rPr lang="vi-VN" smtClean="0"/>
              <a:t>.</a:t>
            </a:r>
            <a:endParaRPr lang="en-US" smtClean="0"/>
          </a:p>
          <a:p>
            <a:r>
              <a:rPr lang="vi-VN"/>
              <a:t>Huyết thanh là phần dịch còn lại của huyết tương, không có </a:t>
            </a:r>
            <a:r>
              <a:rPr lang="vi-VN"/>
              <a:t>tiền </a:t>
            </a:r>
            <a:r>
              <a:rPr lang="vi-VN" smtClean="0"/>
              <a:t>sợi </a:t>
            </a:r>
            <a:r>
              <a:rPr lang="vi-VN"/>
              <a:t>huyết và các yếu tố đông </a:t>
            </a:r>
            <a:r>
              <a:rPr lang="vi-VN"/>
              <a:t>máu </a:t>
            </a:r>
            <a:r>
              <a:rPr lang="vi-VN" smtClean="0"/>
              <a:t>khác</a:t>
            </a:r>
            <a:endParaRPr lang="en-US" smtClean="0"/>
          </a:p>
          <a:p>
            <a:r>
              <a:rPr lang="vi-VN"/>
              <a:t>Protein </a:t>
            </a:r>
            <a:r>
              <a:rPr lang="vi-VN" smtClean="0"/>
              <a:t>huyết </a:t>
            </a:r>
            <a:r>
              <a:rPr lang="vi-VN"/>
              <a:t>tương bao gồm Albumin và </a:t>
            </a:r>
            <a:r>
              <a:rPr lang="vi-VN"/>
              <a:t>Globulin</a:t>
            </a:r>
            <a:r>
              <a:rPr lang="vi-VN" smtClean="0"/>
              <a:t>.</a:t>
            </a:r>
            <a:endParaRPr lang="en-US" smtClean="0"/>
          </a:p>
          <a:p>
            <a:r>
              <a:rPr lang="vi-VN" smtClean="0"/>
              <a:t> </a:t>
            </a:r>
            <a:r>
              <a:rPr lang="vi-VN"/>
              <a:t>Albumin là chất đặc biệt quan trọng cho việc duy trì thể tích dịch trong mạch máu. Albumin không thấm qua màng mao mạch máu nên tạo ra một áp lực thẩm thấu khiến cho dịch ở lại mao mạch. Albumin được sản xuất ở gan có chức năng vận chuyển các kim loại, acid béo, Bilirubin và các kim loại, acid béo, bilirubin và các thuốc.</a:t>
            </a:r>
            <a:endParaRPr lang="en-US"/>
          </a:p>
        </p:txBody>
      </p:sp>
    </p:spTree>
    <p:extLst>
      <p:ext uri="{BB962C8B-B14F-4D97-AF65-F5344CB8AC3E}">
        <p14:creationId xmlns:p14="http://schemas.microsoft.com/office/powerpoint/2010/main" val="409518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81000"/>
            <a:ext cx="9144000" cy="6477000"/>
          </a:xfrm>
        </p:spPr>
      </p:pic>
    </p:spTree>
    <p:extLst>
      <p:ext uri="{BB962C8B-B14F-4D97-AF65-F5344CB8AC3E}">
        <p14:creationId xmlns:p14="http://schemas.microsoft.com/office/powerpoint/2010/main" val="986650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148</TotalTime>
  <Words>858</Words>
  <Application>Microsoft Office PowerPoint</Application>
  <PresentationFormat>On-screen Show (4:3)</PresentationFormat>
  <Paragraphs>80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Clarity</vt:lpstr>
      <vt:lpstr>Đại cương về máu</vt:lpstr>
      <vt:lpstr>PowerPoint Presentation</vt:lpstr>
      <vt:lpstr>Hồng cầu</vt:lpstr>
      <vt:lpstr>‒ Hồng cầu sinh ra ở tuỷ xương và phát triển qua nhiều giai đoạn từ nguyên tiền hồng cầu – nguyên hồng cầu ưa base – nguyên hồng cầu đa sắc – nguyên hồng cầu ưa acid – hồng cầu lưới – hồng cầu trưởng thành.</vt:lpstr>
      <vt:lpstr>2. Bạch cầu </vt:lpstr>
      <vt:lpstr>PowerPoint Presentation</vt:lpstr>
      <vt:lpstr>Tiểu cầu </vt:lpstr>
      <vt:lpstr>Huyết tương </vt:lpstr>
      <vt:lpstr>PowerPoint Presentation</vt:lpstr>
      <vt:lpstr>PowerPoint Presentation</vt:lpstr>
      <vt:lpstr>Tuỷ xương </vt:lpstr>
      <vt:lpstr>Lách </vt:lpstr>
      <vt:lpstr>Hạch</vt:lpstr>
      <vt:lpstr>Gan </vt:lpstr>
      <vt:lpstr>Các rối loạn tế bào máu</vt:lpstr>
      <vt:lpstr>PowerPoint Presentation</vt:lpstr>
      <vt:lpstr>Cảm ơn thầy và các bạn đã chú ý lắng nghe    Thanks You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Đại cương về máu</dc:title>
  <dc:creator>Administrator</dc:creator>
  <cp:lastModifiedBy>saocodon</cp:lastModifiedBy>
  <cp:revision>15</cp:revision>
  <dcterms:created xsi:type="dcterms:W3CDTF">2006-08-16T00:00:00Z</dcterms:created>
  <dcterms:modified xsi:type="dcterms:W3CDTF">2017-03-19T19:04:30Z</dcterms:modified>
</cp:coreProperties>
</file>