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72" r:id="rId12"/>
    <p:sldId id="266" r:id="rId13"/>
    <p:sldId id="267" r:id="rId14"/>
    <p:sldId id="268" r:id="rId15"/>
    <p:sldId id="269" r:id="rId16"/>
    <p:sldId id="27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C5C110C-4179-4021-BED0-D9FAD873B416}" type="datetimeFigureOut">
              <a:rPr lang="en-US" smtClean="0"/>
              <a:pPr/>
              <a:t>09/28/2008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97ED9F-9823-4C50-B3AB-CE0420C1D78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5C110C-4179-4021-BED0-D9FAD873B416}" type="datetimeFigureOut">
              <a:rPr lang="en-US" smtClean="0"/>
              <a:pPr/>
              <a:t>09/28/2008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97ED9F-9823-4C50-B3AB-CE0420C1D78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5C110C-4179-4021-BED0-D9FAD873B416}" type="datetimeFigureOut">
              <a:rPr lang="en-US" smtClean="0"/>
              <a:pPr/>
              <a:t>09/28/2008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97ED9F-9823-4C50-B3AB-CE0420C1D78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5C110C-4179-4021-BED0-D9FAD873B416}" type="datetimeFigureOut">
              <a:rPr lang="en-US" smtClean="0"/>
              <a:pPr/>
              <a:t>09/28/2008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97ED9F-9823-4C50-B3AB-CE0420C1D78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5C110C-4179-4021-BED0-D9FAD873B416}" type="datetimeFigureOut">
              <a:rPr lang="en-US" smtClean="0"/>
              <a:pPr/>
              <a:t>09/28/2008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97ED9F-9823-4C50-B3AB-CE0420C1D78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C5C110C-4179-4021-BED0-D9FAD873B416}" type="datetimeFigureOut">
              <a:rPr lang="en-US" smtClean="0"/>
              <a:pPr/>
              <a:t>09/28/2008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97ED9F-9823-4C50-B3AB-CE0420C1D78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C5C110C-4179-4021-BED0-D9FAD873B416}" type="datetimeFigureOut">
              <a:rPr lang="en-US" smtClean="0"/>
              <a:pPr/>
              <a:t>09/28/2008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97ED9F-9823-4C50-B3AB-CE0420C1D78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C5C110C-4179-4021-BED0-D9FAD873B416}" type="datetimeFigureOut">
              <a:rPr lang="en-US" smtClean="0"/>
              <a:pPr/>
              <a:t>09/28/2008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97ED9F-9823-4C50-B3AB-CE0420C1D78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5C110C-4179-4021-BED0-D9FAD873B416}" type="datetimeFigureOut">
              <a:rPr lang="en-US" smtClean="0"/>
              <a:pPr/>
              <a:t>09/28/2008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97ED9F-9823-4C50-B3AB-CE0420C1D78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5C110C-4179-4021-BED0-D9FAD873B416}" type="datetimeFigureOut">
              <a:rPr lang="en-US" smtClean="0"/>
              <a:pPr/>
              <a:t>09/28/2008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97ED9F-9823-4C50-B3AB-CE0420C1D78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5C110C-4179-4021-BED0-D9FAD873B416}" type="datetimeFigureOut">
              <a:rPr lang="en-US" smtClean="0"/>
              <a:pPr/>
              <a:t>09/28/2008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97ED9F-9823-4C50-B3AB-CE0420C1D78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5C110C-4179-4021-BED0-D9FAD873B416}" type="datetimeFigureOut">
              <a:rPr lang="en-US" smtClean="0"/>
              <a:pPr/>
              <a:t>09/28/2008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97ED9F-9823-4C50-B3AB-CE0420C1D78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27.jpeg"/><Relationship Id="rId3" Type="http://schemas.openxmlformats.org/officeDocument/2006/relationships/image" Target="../media/image22.jpeg"/><Relationship Id="rId7" Type="http://schemas.openxmlformats.org/officeDocument/2006/relationships/image" Target="../media/image26.jpeg"/><Relationship Id="rId12" Type="http://schemas.openxmlformats.org/officeDocument/2006/relationships/image" Target="../media/image31.jpeg"/><Relationship Id="rId2" Type="http://schemas.openxmlformats.org/officeDocument/2006/relationships/image" Target="../media/image21.jpeg"/><Relationship Id="rId1" Type="http://schemas.openxmlformats.org/officeDocument/2006/relationships/slideLayout" Target="../slideLayouts/slideLayout2.xml"/><Relationship Id="rId6" Type="http://schemas.openxmlformats.org/officeDocument/2006/relationships/image" Target="../media/image25.jpeg"/><Relationship Id="rId11" Type="http://schemas.openxmlformats.org/officeDocument/2006/relationships/image" Target="../media/image30.jpeg"/><Relationship Id="rId5" Type="http://schemas.openxmlformats.org/officeDocument/2006/relationships/image" Target="../media/image24.jpeg"/><Relationship Id="rId10" Type="http://schemas.openxmlformats.org/officeDocument/2006/relationships/image" Target="../media/image29.jpeg"/><Relationship Id="rId4" Type="http://schemas.openxmlformats.org/officeDocument/2006/relationships/image" Target="../media/image23.jpeg"/><Relationship Id="rId9" Type="http://schemas.openxmlformats.org/officeDocument/2006/relationships/image" Target="../media/image28.jpeg"/></Relationships>
</file>

<file path=ppt/slides/_rels/slide11.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image" Target="../media/image32.jpeg"/><Relationship Id="rId1" Type="http://schemas.openxmlformats.org/officeDocument/2006/relationships/slideLayout" Target="../slideLayouts/slideLayout2.xml"/><Relationship Id="rId6" Type="http://schemas.openxmlformats.org/officeDocument/2006/relationships/image" Target="../media/image36.jpeg"/><Relationship Id="rId5" Type="http://schemas.openxmlformats.org/officeDocument/2006/relationships/image" Target="../media/image35.jpeg"/><Relationship Id="rId4" Type="http://schemas.openxmlformats.org/officeDocument/2006/relationships/image" Target="../media/image34.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who.int/cancer/en"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8" Type="http://schemas.openxmlformats.org/officeDocument/2006/relationships/image" Target="../media/image14.jpeg"/><Relationship Id="rId13" Type="http://schemas.openxmlformats.org/officeDocument/2006/relationships/image" Target="../media/image19.jpeg"/><Relationship Id="rId3" Type="http://schemas.openxmlformats.org/officeDocument/2006/relationships/image" Target="../media/image9.jpeg"/><Relationship Id="rId7" Type="http://schemas.openxmlformats.org/officeDocument/2006/relationships/image" Target="../media/image13.jpeg"/><Relationship Id="rId12" Type="http://schemas.openxmlformats.org/officeDocument/2006/relationships/image" Target="../media/image18.jpeg"/><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image" Target="../media/image12.jpeg"/><Relationship Id="rId11" Type="http://schemas.openxmlformats.org/officeDocument/2006/relationships/image" Target="../media/image17.jpeg"/><Relationship Id="rId5" Type="http://schemas.openxmlformats.org/officeDocument/2006/relationships/image" Target="../media/image11.jpeg"/><Relationship Id="rId10" Type="http://schemas.openxmlformats.org/officeDocument/2006/relationships/image" Target="../media/image16.jpeg"/><Relationship Id="rId4" Type="http://schemas.openxmlformats.org/officeDocument/2006/relationships/image" Target="../media/image10.jpeg"/><Relationship Id="rId9" Type="http://schemas.openxmlformats.org/officeDocument/2006/relationships/image" Target="../media/image15.jpeg"/><Relationship Id="rId14" Type="http://schemas.openxmlformats.org/officeDocument/2006/relationships/image" Target="../media/image2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371600"/>
            <a:ext cx="8763000" cy="1200329"/>
          </a:xfrm>
          <a:prstGeom prst="rect">
            <a:avLst/>
          </a:prstGeom>
          <a:noFill/>
        </p:spPr>
        <p:txBody>
          <a:bodyPr wrap="square" rtlCol="0">
            <a:spAutoFit/>
          </a:bodyPr>
          <a:lstStyle/>
          <a:p>
            <a:pPr algn="ctr"/>
            <a:r>
              <a:rPr lang="en-US" sz="3600" b="1" dirty="0" smtClean="0">
                <a:solidFill>
                  <a:srgbClr val="FF0000"/>
                </a:solidFill>
                <a:latin typeface="Times New Roman" pitchFamily="18" charset="0"/>
                <a:cs typeface="Times New Roman" pitchFamily="18" charset="0"/>
              </a:rPr>
              <a:t>UNG THƯ VÀ THUỐC ĐIỀU TRỊ UNG THƯ</a:t>
            </a:r>
            <a:endParaRPr lang="en-US" sz="3600" b="1" dirty="0">
              <a:solidFill>
                <a:srgbClr val="FF0000"/>
              </a:solidFill>
              <a:latin typeface="Times New Roman" pitchFamily="18" charset="0"/>
              <a:cs typeface="Times New Roman" pitchFamily="18" charset="0"/>
            </a:endParaRPr>
          </a:p>
        </p:txBody>
      </p:sp>
      <p:sp>
        <p:nvSpPr>
          <p:cNvPr id="5" name="TextBox 4"/>
          <p:cNvSpPr txBox="1"/>
          <p:nvPr/>
        </p:nvSpPr>
        <p:spPr>
          <a:xfrm>
            <a:off x="3505200" y="2743200"/>
            <a:ext cx="5486400" cy="3970318"/>
          </a:xfrm>
          <a:prstGeom prst="rect">
            <a:avLst/>
          </a:prstGeom>
          <a:noFill/>
        </p:spPr>
        <p:txBody>
          <a:bodyPr wrap="square" rtlCol="0">
            <a:spAutoFit/>
          </a:bodyPr>
          <a:lstStyle/>
          <a:p>
            <a:pPr>
              <a:lnSpc>
                <a:spcPct val="150000"/>
              </a:lnSpc>
            </a:pPr>
            <a:r>
              <a:rPr lang="en-US" sz="2400" b="1" dirty="0" smtClean="0">
                <a:latin typeface="Times New Roman" pitchFamily="18" charset="0"/>
                <a:cs typeface="Times New Roman" pitchFamily="18" charset="0"/>
              </a:rPr>
              <a:t>NHÓM 18</a:t>
            </a:r>
          </a:p>
          <a:p>
            <a:pPr>
              <a:lnSpc>
                <a:spcPct val="150000"/>
              </a:lnSpc>
            </a:pPr>
            <a:r>
              <a:rPr lang="en-US" sz="2400" b="1" dirty="0" err="1" smtClean="0">
                <a:latin typeface="Times New Roman" pitchFamily="18" charset="0"/>
                <a:cs typeface="Times New Roman" pitchFamily="18" charset="0"/>
              </a:rPr>
              <a:t>Lớp</a:t>
            </a:r>
            <a:r>
              <a:rPr lang="en-US" sz="2400" b="1" dirty="0" smtClean="0">
                <a:latin typeface="Times New Roman" pitchFamily="18" charset="0"/>
                <a:cs typeface="Times New Roman" pitchFamily="18" charset="0"/>
              </a:rPr>
              <a:t>: PTH 305 H</a:t>
            </a:r>
          </a:p>
          <a:p>
            <a:pPr>
              <a:lnSpc>
                <a:spcPct val="150000"/>
              </a:lnSpc>
            </a:pPr>
            <a:r>
              <a:rPr lang="en-US" sz="2400" b="1" dirty="0" smtClean="0">
                <a:latin typeface="Times New Roman" pitchFamily="18" charset="0"/>
                <a:cs typeface="Times New Roman" pitchFamily="18" charset="0"/>
              </a:rPr>
              <a:t>SV </a:t>
            </a:r>
            <a:r>
              <a:rPr lang="en-US" sz="2400" b="1" dirty="0" err="1" smtClean="0">
                <a:latin typeface="Times New Roman" pitchFamily="18" charset="0"/>
                <a:cs typeface="Times New Roman" pitchFamily="18" charset="0"/>
              </a:rPr>
              <a:t>thực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hiện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Nguyễn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Văn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Đức</a:t>
            </a:r>
            <a:endParaRPr lang="en-US" sz="2400" b="1" dirty="0" smtClean="0">
              <a:latin typeface="Times New Roman" pitchFamily="18" charset="0"/>
              <a:cs typeface="Times New Roman" pitchFamily="18" charset="0"/>
            </a:endParaRPr>
          </a:p>
          <a:p>
            <a:pPr>
              <a:lnSpc>
                <a:spcPct val="150000"/>
              </a:lnSpc>
            </a:pPr>
            <a:r>
              <a:rPr lang="en-US" sz="2400" b="1" dirty="0">
                <a:latin typeface="Times New Roman" pitchFamily="18" charset="0"/>
                <a:cs typeface="Times New Roman" pitchFamily="18" charset="0"/>
              </a:rPr>
              <a:t> </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Nguyễn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Hải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Dân</a:t>
            </a:r>
            <a:endParaRPr lang="en-US" sz="2400" b="1" dirty="0" smtClean="0">
              <a:latin typeface="Times New Roman" pitchFamily="18" charset="0"/>
              <a:cs typeface="Times New Roman" pitchFamily="18" charset="0"/>
            </a:endParaRPr>
          </a:p>
          <a:p>
            <a:pPr>
              <a:lnSpc>
                <a:spcPct val="150000"/>
              </a:lnSpc>
            </a:pPr>
            <a:r>
              <a:rPr lang="en-US" sz="2400" b="1" dirty="0">
                <a:latin typeface="Times New Roman" pitchFamily="18" charset="0"/>
                <a:cs typeface="Times New Roman" pitchFamily="18" charset="0"/>
              </a:rPr>
              <a:t> </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Nguyễn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Thị</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Nữ</a:t>
            </a:r>
            <a:endParaRPr lang="en-US" sz="2400" b="1" dirty="0" smtClean="0">
              <a:latin typeface="Times New Roman" pitchFamily="18" charset="0"/>
              <a:cs typeface="Times New Roman" pitchFamily="18" charset="0"/>
            </a:endParaRPr>
          </a:p>
          <a:p>
            <a:pPr>
              <a:lnSpc>
                <a:spcPct val="150000"/>
              </a:lnSpc>
            </a:pPr>
            <a:r>
              <a:rPr lang="en-US" sz="2400" b="1" dirty="0">
                <a:latin typeface="Times New Roman" pitchFamily="18" charset="0"/>
                <a:cs typeface="Times New Roman" pitchFamily="18" charset="0"/>
              </a:rPr>
              <a:t> </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Lương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Thị</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Trâm</a:t>
            </a:r>
            <a:endParaRPr lang="en-US" sz="2400" b="1" dirty="0" smtClean="0">
              <a:latin typeface="Times New Roman" pitchFamily="18" charset="0"/>
              <a:cs typeface="Times New Roman" pitchFamily="18" charset="0"/>
            </a:endParaRPr>
          </a:p>
          <a:p>
            <a:pPr>
              <a:lnSpc>
                <a:spcPct val="150000"/>
              </a:lnSpc>
            </a:pPr>
            <a:r>
              <a:rPr lang="en-US" sz="2400" b="1" dirty="0">
                <a:latin typeface="Times New Roman" pitchFamily="18" charset="0"/>
                <a:cs typeface="Times New Roman" pitchFamily="18" charset="0"/>
              </a:rPr>
              <a:t> </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Nguyễn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Khoa</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Thanh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Vy</a:t>
            </a:r>
            <a:endParaRPr lang="en-US" sz="2400" b="1" dirty="0">
              <a:latin typeface="Times New Roman" pitchFamily="18" charset="0"/>
              <a:cs typeface="Times New Roman" pitchFamily="18" charset="0"/>
            </a:endParaRPr>
          </a:p>
        </p:txBody>
      </p:sp>
      <p:sp>
        <p:nvSpPr>
          <p:cNvPr id="6" name="TextBox 5"/>
          <p:cNvSpPr txBox="1"/>
          <p:nvPr/>
        </p:nvSpPr>
        <p:spPr>
          <a:xfrm>
            <a:off x="0" y="0"/>
            <a:ext cx="4572000" cy="830997"/>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TRƯỜNG: ĐH DUY TÂN</a:t>
            </a:r>
          </a:p>
          <a:p>
            <a:r>
              <a:rPr lang="en-US" sz="2400" b="1" dirty="0" smtClean="0">
                <a:latin typeface="Times New Roman" pitchFamily="18" charset="0"/>
                <a:cs typeface="Times New Roman" pitchFamily="18" charset="0"/>
              </a:rPr>
              <a:t>KHOA: DƯỢC</a:t>
            </a:r>
            <a:endParaRPr lang="en-US" sz="2400" b="1"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 cy="646331"/>
          </a:xfrm>
          <a:prstGeom prst="rect">
            <a:avLst/>
          </a:prstGeom>
          <a:noFill/>
        </p:spPr>
        <p:txBody>
          <a:bodyPr wrap="square" rtlCol="0">
            <a:spAutoFit/>
          </a:bodyPr>
          <a:lstStyle/>
          <a:p>
            <a:r>
              <a:rPr lang="en-US" dirty="0" err="1" smtClean="0"/>
              <a:t>Nhóm</a:t>
            </a:r>
            <a:r>
              <a:rPr lang="en-US" dirty="0" smtClean="0"/>
              <a:t> 4:</a:t>
            </a:r>
            <a:endParaRPr lang="en-US" dirty="0"/>
          </a:p>
        </p:txBody>
      </p:sp>
      <p:pic>
        <p:nvPicPr>
          <p:cNvPr id="3" name="Picture 2" descr="nho4.jpg"/>
          <p:cNvPicPr>
            <a:picLocks noChangeAspect="1"/>
          </p:cNvPicPr>
          <p:nvPr/>
        </p:nvPicPr>
        <p:blipFill>
          <a:blip r:embed="rId2"/>
          <a:stretch>
            <a:fillRect/>
          </a:stretch>
        </p:blipFill>
        <p:spPr>
          <a:xfrm>
            <a:off x="685800" y="0"/>
            <a:ext cx="2133600" cy="1828800"/>
          </a:xfrm>
          <a:prstGeom prst="rect">
            <a:avLst/>
          </a:prstGeom>
        </p:spPr>
      </p:pic>
      <p:pic>
        <p:nvPicPr>
          <p:cNvPr id="4" name="Picture 3" descr="nhom 4.jpg"/>
          <p:cNvPicPr>
            <a:picLocks noChangeAspect="1"/>
          </p:cNvPicPr>
          <p:nvPr/>
        </p:nvPicPr>
        <p:blipFill>
          <a:blip r:embed="rId3"/>
          <a:stretch>
            <a:fillRect/>
          </a:stretch>
        </p:blipFill>
        <p:spPr>
          <a:xfrm>
            <a:off x="2514600" y="1"/>
            <a:ext cx="2143125" cy="1752600"/>
          </a:xfrm>
          <a:prstGeom prst="rect">
            <a:avLst/>
          </a:prstGeom>
        </p:spPr>
      </p:pic>
      <p:pic>
        <p:nvPicPr>
          <p:cNvPr id="5" name="Picture 4" descr="nhóm 4.jpg"/>
          <p:cNvPicPr>
            <a:picLocks noChangeAspect="1"/>
          </p:cNvPicPr>
          <p:nvPr/>
        </p:nvPicPr>
        <p:blipFill>
          <a:blip r:embed="rId4"/>
          <a:stretch>
            <a:fillRect/>
          </a:stretch>
        </p:blipFill>
        <p:spPr>
          <a:xfrm>
            <a:off x="4648200" y="0"/>
            <a:ext cx="2190750" cy="1752600"/>
          </a:xfrm>
          <a:prstGeom prst="rect">
            <a:avLst/>
          </a:prstGeom>
        </p:spPr>
      </p:pic>
      <p:pic>
        <p:nvPicPr>
          <p:cNvPr id="6" name="Picture 5" descr="nhom4.jpg"/>
          <p:cNvPicPr>
            <a:picLocks noChangeAspect="1"/>
          </p:cNvPicPr>
          <p:nvPr/>
        </p:nvPicPr>
        <p:blipFill>
          <a:blip r:embed="rId5"/>
          <a:stretch>
            <a:fillRect/>
          </a:stretch>
        </p:blipFill>
        <p:spPr>
          <a:xfrm>
            <a:off x="6858000" y="0"/>
            <a:ext cx="1600200" cy="1752600"/>
          </a:xfrm>
          <a:prstGeom prst="rect">
            <a:avLst/>
          </a:prstGeom>
        </p:spPr>
      </p:pic>
      <p:sp>
        <p:nvSpPr>
          <p:cNvPr id="8" name="TextBox 7"/>
          <p:cNvSpPr txBox="1"/>
          <p:nvPr/>
        </p:nvSpPr>
        <p:spPr>
          <a:xfrm>
            <a:off x="0" y="2667000"/>
            <a:ext cx="1066800" cy="646331"/>
          </a:xfrm>
          <a:prstGeom prst="rect">
            <a:avLst/>
          </a:prstGeom>
          <a:noFill/>
        </p:spPr>
        <p:txBody>
          <a:bodyPr wrap="square" rtlCol="0">
            <a:spAutoFit/>
          </a:bodyPr>
          <a:lstStyle/>
          <a:p>
            <a:r>
              <a:rPr lang="en-US" dirty="0" err="1" smtClean="0"/>
              <a:t>Nhóm</a:t>
            </a:r>
            <a:r>
              <a:rPr lang="en-US" dirty="0" smtClean="0"/>
              <a:t> </a:t>
            </a:r>
          </a:p>
          <a:p>
            <a:r>
              <a:rPr lang="en-US" dirty="0" smtClean="0"/>
              <a:t>5:</a:t>
            </a:r>
            <a:endParaRPr lang="en-US" dirty="0"/>
          </a:p>
        </p:txBody>
      </p:sp>
      <p:pic>
        <p:nvPicPr>
          <p:cNvPr id="9" name="Picture 8" descr="nhóm 5.jpg"/>
          <p:cNvPicPr>
            <a:picLocks noChangeAspect="1"/>
          </p:cNvPicPr>
          <p:nvPr/>
        </p:nvPicPr>
        <p:blipFill>
          <a:blip r:embed="rId6"/>
          <a:stretch>
            <a:fillRect/>
          </a:stretch>
        </p:blipFill>
        <p:spPr>
          <a:xfrm>
            <a:off x="685800" y="2286000"/>
            <a:ext cx="2133600" cy="1847850"/>
          </a:xfrm>
          <a:prstGeom prst="rect">
            <a:avLst/>
          </a:prstGeom>
        </p:spPr>
      </p:pic>
      <p:pic>
        <p:nvPicPr>
          <p:cNvPr id="10" name="Picture 9" descr="nhom5.jpg"/>
          <p:cNvPicPr>
            <a:picLocks noChangeAspect="1"/>
          </p:cNvPicPr>
          <p:nvPr/>
        </p:nvPicPr>
        <p:blipFill>
          <a:blip r:embed="rId7"/>
          <a:stretch>
            <a:fillRect/>
          </a:stretch>
        </p:blipFill>
        <p:spPr>
          <a:xfrm>
            <a:off x="2971800" y="2286000"/>
            <a:ext cx="2209800" cy="1752600"/>
          </a:xfrm>
          <a:prstGeom prst="rect">
            <a:avLst/>
          </a:prstGeom>
        </p:spPr>
      </p:pic>
      <p:pic>
        <p:nvPicPr>
          <p:cNvPr id="12" name="Picture 11" descr="nhóm5.jpg"/>
          <p:cNvPicPr>
            <a:picLocks noChangeAspect="1"/>
          </p:cNvPicPr>
          <p:nvPr/>
        </p:nvPicPr>
        <p:blipFill>
          <a:blip r:embed="rId8"/>
          <a:stretch>
            <a:fillRect/>
          </a:stretch>
        </p:blipFill>
        <p:spPr>
          <a:xfrm>
            <a:off x="5334000" y="2209800"/>
            <a:ext cx="2143125" cy="1914525"/>
          </a:xfrm>
          <a:prstGeom prst="rect">
            <a:avLst/>
          </a:prstGeom>
        </p:spPr>
      </p:pic>
      <p:pic>
        <p:nvPicPr>
          <p:cNvPr id="13" name="Picture 12" descr="nhom 6.jpg"/>
          <p:cNvPicPr>
            <a:picLocks noChangeAspect="1"/>
          </p:cNvPicPr>
          <p:nvPr/>
        </p:nvPicPr>
        <p:blipFill>
          <a:blip r:embed="rId9"/>
          <a:stretch>
            <a:fillRect/>
          </a:stretch>
        </p:blipFill>
        <p:spPr>
          <a:xfrm>
            <a:off x="685800" y="4572000"/>
            <a:ext cx="1905000" cy="1905000"/>
          </a:xfrm>
          <a:prstGeom prst="rect">
            <a:avLst/>
          </a:prstGeom>
        </p:spPr>
      </p:pic>
      <p:pic>
        <p:nvPicPr>
          <p:cNvPr id="14" name="Picture 13" descr="nhóm 6.jpg"/>
          <p:cNvPicPr>
            <a:picLocks noChangeAspect="1"/>
          </p:cNvPicPr>
          <p:nvPr/>
        </p:nvPicPr>
        <p:blipFill>
          <a:blip r:embed="rId10"/>
          <a:stretch>
            <a:fillRect/>
          </a:stretch>
        </p:blipFill>
        <p:spPr>
          <a:xfrm>
            <a:off x="2743200" y="4648200"/>
            <a:ext cx="1752600" cy="1828800"/>
          </a:xfrm>
          <a:prstGeom prst="rect">
            <a:avLst/>
          </a:prstGeom>
        </p:spPr>
      </p:pic>
      <p:pic>
        <p:nvPicPr>
          <p:cNvPr id="17" name="Picture 16" descr="nhom6.jpg"/>
          <p:cNvPicPr>
            <a:picLocks noChangeAspect="1"/>
          </p:cNvPicPr>
          <p:nvPr/>
        </p:nvPicPr>
        <p:blipFill>
          <a:blip r:embed="rId11"/>
          <a:stretch>
            <a:fillRect/>
          </a:stretch>
        </p:blipFill>
        <p:spPr>
          <a:xfrm>
            <a:off x="4572000" y="4638675"/>
            <a:ext cx="1981200" cy="1838325"/>
          </a:xfrm>
          <a:prstGeom prst="rect">
            <a:avLst/>
          </a:prstGeom>
        </p:spPr>
      </p:pic>
      <p:pic>
        <p:nvPicPr>
          <p:cNvPr id="18" name="Picture 17" descr="nhóm6.jpg"/>
          <p:cNvPicPr>
            <a:picLocks noChangeAspect="1"/>
          </p:cNvPicPr>
          <p:nvPr/>
        </p:nvPicPr>
        <p:blipFill>
          <a:blip r:embed="rId12"/>
          <a:stretch>
            <a:fillRect/>
          </a:stretch>
        </p:blipFill>
        <p:spPr>
          <a:xfrm>
            <a:off x="6629400" y="4648200"/>
            <a:ext cx="1981200" cy="1828800"/>
          </a:xfrm>
          <a:prstGeom prst="rect">
            <a:avLst/>
          </a:prstGeom>
        </p:spPr>
      </p:pic>
      <p:sp>
        <p:nvSpPr>
          <p:cNvPr id="19" name="TextBox 18"/>
          <p:cNvSpPr txBox="1"/>
          <p:nvPr/>
        </p:nvSpPr>
        <p:spPr>
          <a:xfrm>
            <a:off x="0" y="5105400"/>
            <a:ext cx="914400" cy="646331"/>
          </a:xfrm>
          <a:prstGeom prst="rect">
            <a:avLst/>
          </a:prstGeom>
          <a:noFill/>
        </p:spPr>
        <p:txBody>
          <a:bodyPr wrap="square" rtlCol="0">
            <a:spAutoFit/>
          </a:bodyPr>
          <a:lstStyle/>
          <a:p>
            <a:r>
              <a:rPr lang="en-US" dirty="0" err="1" smtClean="0"/>
              <a:t>Nhóm</a:t>
            </a:r>
            <a:r>
              <a:rPr lang="en-US" dirty="0" smtClean="0"/>
              <a:t> 6:</a:t>
            </a:r>
            <a:endParaRPr lang="en-US" dirty="0"/>
          </a:p>
        </p:txBody>
      </p:sp>
      <p:sp>
        <p:nvSpPr>
          <p:cNvPr id="16" name="TextBox 15"/>
          <p:cNvSpPr txBox="1"/>
          <p:nvPr/>
        </p:nvSpPr>
        <p:spPr>
          <a:xfrm>
            <a:off x="7010400" y="1752600"/>
            <a:ext cx="1905000" cy="369332"/>
          </a:xfrm>
          <a:prstGeom prst="rect">
            <a:avLst/>
          </a:prstGeom>
          <a:noFill/>
        </p:spPr>
        <p:txBody>
          <a:bodyPr wrap="square" rtlCol="0">
            <a:spAutoFit/>
          </a:bodyPr>
          <a:lstStyle/>
          <a:p>
            <a:r>
              <a:rPr lang="en-US" dirty="0" smtClean="0"/>
              <a:t>800.000đ</a:t>
            </a:r>
            <a:endParaRPr lang="en-US" dirty="0"/>
          </a:p>
        </p:txBody>
      </p:sp>
      <p:sp>
        <p:nvSpPr>
          <p:cNvPr id="20" name="TextBox 19"/>
          <p:cNvSpPr txBox="1"/>
          <p:nvPr/>
        </p:nvSpPr>
        <p:spPr>
          <a:xfrm>
            <a:off x="2667000" y="1905000"/>
            <a:ext cx="1752600" cy="369332"/>
          </a:xfrm>
          <a:prstGeom prst="rect">
            <a:avLst/>
          </a:prstGeom>
          <a:noFill/>
        </p:spPr>
        <p:txBody>
          <a:bodyPr wrap="square" rtlCol="0">
            <a:spAutoFit/>
          </a:bodyPr>
          <a:lstStyle/>
          <a:p>
            <a:r>
              <a:rPr lang="en-US" dirty="0" smtClean="0"/>
              <a:t>190.000đ</a:t>
            </a:r>
            <a:endParaRPr lang="en-US" dirty="0"/>
          </a:p>
        </p:txBody>
      </p:sp>
      <p:sp>
        <p:nvSpPr>
          <p:cNvPr id="21" name="TextBox 20"/>
          <p:cNvSpPr txBox="1"/>
          <p:nvPr/>
        </p:nvSpPr>
        <p:spPr>
          <a:xfrm>
            <a:off x="3048000" y="4191000"/>
            <a:ext cx="1905000" cy="381000"/>
          </a:xfrm>
          <a:prstGeom prst="rect">
            <a:avLst/>
          </a:prstGeom>
          <a:noFill/>
        </p:spPr>
        <p:txBody>
          <a:bodyPr wrap="square" rtlCol="0">
            <a:spAutoFit/>
          </a:bodyPr>
          <a:lstStyle/>
          <a:p>
            <a:r>
              <a:rPr lang="en-US" dirty="0" smtClean="0"/>
              <a:t>70.000đ</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nho7.jpg"/>
          <p:cNvPicPr>
            <a:picLocks noChangeAspect="1"/>
          </p:cNvPicPr>
          <p:nvPr/>
        </p:nvPicPr>
        <p:blipFill>
          <a:blip r:embed="rId2"/>
          <a:stretch>
            <a:fillRect/>
          </a:stretch>
        </p:blipFill>
        <p:spPr>
          <a:xfrm>
            <a:off x="990600" y="0"/>
            <a:ext cx="1952625" cy="2343150"/>
          </a:xfrm>
          <a:prstGeom prst="rect">
            <a:avLst/>
          </a:prstGeom>
        </p:spPr>
      </p:pic>
      <p:pic>
        <p:nvPicPr>
          <p:cNvPr id="5" name="Picture 4" descr="nhom7.jpg"/>
          <p:cNvPicPr>
            <a:picLocks noChangeAspect="1"/>
          </p:cNvPicPr>
          <p:nvPr/>
        </p:nvPicPr>
        <p:blipFill>
          <a:blip r:embed="rId3"/>
          <a:stretch>
            <a:fillRect/>
          </a:stretch>
        </p:blipFill>
        <p:spPr>
          <a:xfrm>
            <a:off x="3429000" y="66675"/>
            <a:ext cx="2143125" cy="2143125"/>
          </a:xfrm>
          <a:prstGeom prst="rect">
            <a:avLst/>
          </a:prstGeom>
        </p:spPr>
      </p:pic>
      <p:pic>
        <p:nvPicPr>
          <p:cNvPr id="6" name="Picture 5" descr="nhóm 7.jpg"/>
          <p:cNvPicPr>
            <a:picLocks noChangeAspect="1"/>
          </p:cNvPicPr>
          <p:nvPr/>
        </p:nvPicPr>
        <p:blipFill>
          <a:blip r:embed="rId4"/>
          <a:stretch>
            <a:fillRect/>
          </a:stretch>
        </p:blipFill>
        <p:spPr>
          <a:xfrm>
            <a:off x="5838825" y="333375"/>
            <a:ext cx="2543175" cy="1800225"/>
          </a:xfrm>
          <a:prstGeom prst="rect">
            <a:avLst/>
          </a:prstGeom>
        </p:spPr>
      </p:pic>
      <p:pic>
        <p:nvPicPr>
          <p:cNvPr id="7" name="Picture 6" descr="nhom 7.jpg"/>
          <p:cNvPicPr>
            <a:picLocks noChangeAspect="1"/>
          </p:cNvPicPr>
          <p:nvPr/>
        </p:nvPicPr>
        <p:blipFill>
          <a:blip r:embed="rId5"/>
          <a:stretch>
            <a:fillRect/>
          </a:stretch>
        </p:blipFill>
        <p:spPr>
          <a:xfrm>
            <a:off x="990600" y="3028950"/>
            <a:ext cx="2209800" cy="1695450"/>
          </a:xfrm>
          <a:prstGeom prst="rect">
            <a:avLst/>
          </a:prstGeom>
        </p:spPr>
      </p:pic>
      <p:pic>
        <p:nvPicPr>
          <p:cNvPr id="9" name="Picture 8" descr="nhóm7.jpg"/>
          <p:cNvPicPr>
            <a:picLocks noChangeAspect="1"/>
          </p:cNvPicPr>
          <p:nvPr/>
        </p:nvPicPr>
        <p:blipFill>
          <a:blip r:embed="rId6"/>
          <a:stretch>
            <a:fillRect/>
          </a:stretch>
        </p:blipFill>
        <p:spPr>
          <a:xfrm>
            <a:off x="3429000" y="2724150"/>
            <a:ext cx="2200275" cy="2076450"/>
          </a:xfrm>
          <a:prstGeom prst="rect">
            <a:avLst/>
          </a:prstGeom>
        </p:spPr>
      </p:pic>
      <p:sp>
        <p:nvSpPr>
          <p:cNvPr id="10" name="TextBox 9"/>
          <p:cNvSpPr txBox="1"/>
          <p:nvPr/>
        </p:nvSpPr>
        <p:spPr>
          <a:xfrm>
            <a:off x="0" y="914400"/>
            <a:ext cx="838200" cy="646331"/>
          </a:xfrm>
          <a:prstGeom prst="rect">
            <a:avLst/>
          </a:prstGeom>
          <a:noFill/>
        </p:spPr>
        <p:txBody>
          <a:bodyPr wrap="square" rtlCol="0">
            <a:spAutoFit/>
          </a:bodyPr>
          <a:lstStyle/>
          <a:p>
            <a:r>
              <a:rPr lang="en-US" dirty="0" err="1" smtClean="0"/>
              <a:t>Nhóm</a:t>
            </a:r>
            <a:r>
              <a:rPr lang="en-US" dirty="0" smtClean="0"/>
              <a:t> 7:</a:t>
            </a:r>
            <a:endParaRPr lang="en-US" dirty="0"/>
          </a:p>
        </p:txBody>
      </p:sp>
      <p:sp>
        <p:nvSpPr>
          <p:cNvPr id="8" name="TextBox 7"/>
          <p:cNvSpPr txBox="1"/>
          <p:nvPr/>
        </p:nvSpPr>
        <p:spPr>
          <a:xfrm>
            <a:off x="6096000" y="2209800"/>
            <a:ext cx="2286000" cy="381000"/>
          </a:xfrm>
          <a:prstGeom prst="rect">
            <a:avLst/>
          </a:prstGeom>
          <a:noFill/>
        </p:spPr>
        <p:txBody>
          <a:bodyPr wrap="square" rtlCol="0">
            <a:spAutoFit/>
          </a:bodyPr>
          <a:lstStyle/>
          <a:p>
            <a:r>
              <a:rPr lang="en-US" dirty="0" smtClean="0"/>
              <a:t>1.000.000đ</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7294305"/>
          </a:xfrm>
          <a:prstGeom prst="rect">
            <a:avLst/>
          </a:prstGeom>
          <a:noFill/>
        </p:spPr>
        <p:txBody>
          <a:bodyPr wrap="square" rtlCol="0">
            <a:spAutoFit/>
          </a:bodyPr>
          <a:lstStyle/>
          <a:p>
            <a:pPr>
              <a:lnSpc>
                <a:spcPct val="150000"/>
              </a:lnSpc>
              <a:buFontTx/>
              <a:buChar char="-"/>
            </a:pPr>
            <a:r>
              <a:rPr lang="vi-VN" sz="2000" dirty="0" smtClean="0">
                <a:latin typeface="+mj-lt"/>
              </a:rPr>
              <a:t>Ứng dụng thực tế (đặc biệt đối với ung thư phổi)</a:t>
            </a:r>
            <a:endParaRPr lang="en-US" sz="2000" dirty="0" smtClean="0">
              <a:latin typeface="+mj-lt"/>
            </a:endParaRPr>
          </a:p>
          <a:p>
            <a:pPr>
              <a:lnSpc>
                <a:spcPct val="150000"/>
              </a:lnSpc>
              <a:buFontTx/>
              <a:buChar char="-"/>
            </a:pPr>
            <a:r>
              <a:rPr lang="vi-VN" sz="2000" dirty="0" smtClean="0">
                <a:latin typeface="+mj-lt"/>
              </a:rPr>
              <a:t>Ung thư phổi </a:t>
            </a:r>
            <a:r>
              <a:rPr lang="en-US" sz="2000" dirty="0" err="1" smtClean="0">
                <a:latin typeface="+mj-lt"/>
              </a:rPr>
              <a:t>gồm</a:t>
            </a:r>
            <a:r>
              <a:rPr lang="vi-VN" sz="2000" dirty="0" smtClean="0">
                <a:latin typeface="+mj-lt"/>
              </a:rPr>
              <a:t> hai loại chính: Ung thư phổi t</a:t>
            </a:r>
            <a:r>
              <a:rPr lang="en-US" sz="2000" dirty="0" smtClean="0">
                <a:latin typeface="+mj-lt"/>
              </a:rPr>
              <a:t>b</a:t>
            </a:r>
            <a:r>
              <a:rPr lang="vi-VN" sz="2000" dirty="0" smtClean="0">
                <a:latin typeface="+mj-lt"/>
              </a:rPr>
              <a:t> nhỏ (SCLC khoảng 20 %) </a:t>
            </a:r>
            <a:r>
              <a:rPr lang="en-US" sz="2000" dirty="0" err="1" smtClean="0">
                <a:latin typeface="+mj-lt"/>
              </a:rPr>
              <a:t>và</a:t>
            </a:r>
            <a:r>
              <a:rPr lang="vi-VN" sz="2000" dirty="0" smtClean="0">
                <a:latin typeface="+mj-lt"/>
              </a:rPr>
              <a:t> </a:t>
            </a:r>
            <a:r>
              <a:rPr lang="en-US" sz="2000" dirty="0" smtClean="0">
                <a:latin typeface="+mj-lt"/>
              </a:rPr>
              <a:t>u</a:t>
            </a:r>
            <a:r>
              <a:rPr lang="vi-VN" sz="2000" dirty="0" smtClean="0">
                <a:latin typeface="+mj-lt"/>
              </a:rPr>
              <a:t>ng thư phổi không phải t</a:t>
            </a:r>
            <a:r>
              <a:rPr lang="en-US" sz="2000" dirty="0" smtClean="0">
                <a:latin typeface="+mj-lt"/>
              </a:rPr>
              <a:t>b</a:t>
            </a:r>
            <a:r>
              <a:rPr lang="vi-VN" sz="2000" dirty="0" smtClean="0">
                <a:latin typeface="+mj-lt"/>
              </a:rPr>
              <a:t> nhỏ (NSCLC khoảng 80%)</a:t>
            </a:r>
            <a:r>
              <a:rPr lang="en-US" sz="2000" dirty="0" smtClean="0">
                <a:latin typeface="+mj-lt"/>
              </a:rPr>
              <a:t>.</a:t>
            </a:r>
          </a:p>
          <a:p>
            <a:pPr>
              <a:lnSpc>
                <a:spcPct val="150000"/>
              </a:lnSpc>
              <a:buFontTx/>
              <a:buChar char="-"/>
            </a:pPr>
            <a:r>
              <a:rPr lang="en-US" sz="2000" dirty="0" smtClean="0">
                <a:latin typeface="+mj-lt"/>
              </a:rPr>
              <a:t> </a:t>
            </a:r>
            <a:r>
              <a:rPr lang="vi-VN" sz="2000" dirty="0" smtClean="0">
                <a:latin typeface="+mj-lt"/>
              </a:rPr>
              <a:t>T</a:t>
            </a:r>
            <a:r>
              <a:rPr lang="en-US" sz="2000" dirty="0" smtClean="0">
                <a:latin typeface="+mj-lt"/>
              </a:rPr>
              <a:t>/</a:t>
            </a:r>
            <a:r>
              <a:rPr lang="en-US" sz="2000" dirty="0" err="1" smtClean="0">
                <a:latin typeface="+mj-lt"/>
              </a:rPr>
              <a:t>chứng</a:t>
            </a:r>
            <a:r>
              <a:rPr lang="en-US" sz="2000" dirty="0" smtClean="0">
                <a:latin typeface="+mj-lt"/>
              </a:rPr>
              <a:t> </a:t>
            </a:r>
            <a:r>
              <a:rPr lang="en-US" sz="2000" dirty="0" err="1" smtClean="0">
                <a:latin typeface="+mj-lt"/>
              </a:rPr>
              <a:t>lâm</a:t>
            </a:r>
            <a:r>
              <a:rPr lang="en-US" sz="2000" dirty="0" smtClean="0">
                <a:latin typeface="+mj-lt"/>
              </a:rPr>
              <a:t> </a:t>
            </a:r>
            <a:r>
              <a:rPr lang="en-US" sz="2000" dirty="0" err="1" smtClean="0">
                <a:latin typeface="+mj-lt"/>
              </a:rPr>
              <a:t>sàng</a:t>
            </a:r>
            <a:r>
              <a:rPr lang="vi-VN" sz="2000" dirty="0" smtClean="0">
                <a:latin typeface="+mj-lt"/>
              </a:rPr>
              <a:t> chung phổ biến nhất nhất của căn bệnh này là ho (bao gồm cả ho ra máu), sụt cân, khó thở, và đau ngực</a:t>
            </a:r>
            <a:r>
              <a:rPr lang="en-US" sz="2000" dirty="0" smtClean="0">
                <a:latin typeface="+mj-lt"/>
              </a:rPr>
              <a:t>.</a:t>
            </a:r>
          </a:p>
          <a:p>
            <a:pPr>
              <a:lnSpc>
                <a:spcPct val="150000"/>
              </a:lnSpc>
              <a:buFontTx/>
              <a:buChar char="-"/>
            </a:pPr>
            <a:r>
              <a:rPr lang="en-US" sz="2000" dirty="0" smtClean="0">
                <a:latin typeface="+mj-lt"/>
              </a:rPr>
              <a:t> </a:t>
            </a:r>
            <a:r>
              <a:rPr lang="vi-VN" sz="2000" dirty="0" smtClean="0">
                <a:latin typeface="+mj-lt"/>
              </a:rPr>
              <a:t>Hiện nay đã có thể làm </a:t>
            </a:r>
            <a:r>
              <a:rPr lang="en-US" sz="2000" dirty="0" smtClean="0">
                <a:latin typeface="+mj-lt"/>
              </a:rPr>
              <a:t>XN</a:t>
            </a:r>
            <a:r>
              <a:rPr lang="vi-VN" sz="2000" dirty="0" smtClean="0">
                <a:latin typeface="+mj-lt"/>
              </a:rPr>
              <a:t> các chỉ điểm p</a:t>
            </a:r>
            <a:r>
              <a:rPr lang="en-US" sz="2000" dirty="0" smtClean="0">
                <a:latin typeface="+mj-lt"/>
              </a:rPr>
              <a:t>b</a:t>
            </a:r>
            <a:r>
              <a:rPr lang="vi-VN" sz="2000" dirty="0" smtClean="0">
                <a:latin typeface="+mj-lt"/>
              </a:rPr>
              <a:t> chẩn đoán ở mức phân tử:</a:t>
            </a:r>
            <a:endParaRPr lang="en-US" sz="2000" dirty="0" smtClean="0">
              <a:latin typeface="+mj-lt"/>
            </a:endParaRPr>
          </a:p>
          <a:p>
            <a:pPr>
              <a:lnSpc>
                <a:spcPct val="150000"/>
              </a:lnSpc>
            </a:pPr>
            <a:r>
              <a:rPr lang="vi-VN" sz="2000" dirty="0" smtClean="0">
                <a:latin typeface="+mj-lt"/>
              </a:rPr>
              <a:t>+ </a:t>
            </a:r>
            <a:r>
              <a:rPr lang="en-US" sz="2000" dirty="0" smtClean="0">
                <a:latin typeface="+mj-lt"/>
              </a:rPr>
              <a:t>BN</a:t>
            </a:r>
            <a:r>
              <a:rPr lang="vi-VN" sz="2000" dirty="0" smtClean="0">
                <a:latin typeface="+mj-lt"/>
              </a:rPr>
              <a:t> có dương tính với EGFR nghĩa là có </a:t>
            </a:r>
            <a:r>
              <a:rPr lang="en-US" sz="2000" dirty="0" smtClean="0">
                <a:latin typeface="+mj-lt"/>
              </a:rPr>
              <a:t>ĐBG </a:t>
            </a:r>
            <a:r>
              <a:rPr lang="vi-VN" sz="2000" dirty="0" smtClean="0">
                <a:latin typeface="+mj-lt"/>
              </a:rPr>
              <a:t>EGFR (Epidermal Growth Factor Receptor - thụ thể yếu tố tăng trưởng biểu bì), có mặt chủ yếu ở trên b</a:t>
            </a:r>
            <a:r>
              <a:rPr lang="en-US" sz="2000" dirty="0" smtClean="0">
                <a:latin typeface="+mj-lt"/>
              </a:rPr>
              <a:t>m</a:t>
            </a:r>
            <a:r>
              <a:rPr lang="vi-VN" sz="2000" dirty="0" smtClean="0">
                <a:latin typeface="+mj-lt"/>
              </a:rPr>
              <a:t> </a:t>
            </a:r>
            <a:r>
              <a:rPr lang="en-US" sz="2000" dirty="0" err="1" smtClean="0">
                <a:latin typeface="+mj-lt"/>
              </a:rPr>
              <a:t>tb</a:t>
            </a:r>
            <a:r>
              <a:rPr lang="en-US" sz="2000" dirty="0" smtClean="0">
                <a:latin typeface="+mj-lt"/>
              </a:rPr>
              <a:t> </a:t>
            </a:r>
            <a:r>
              <a:rPr lang="vi-VN" sz="2000" dirty="0" smtClean="0">
                <a:latin typeface="+mj-lt"/>
              </a:rPr>
              <a:t>ung thư phổi không t</a:t>
            </a:r>
            <a:r>
              <a:rPr lang="en-US" sz="2000" dirty="0" smtClean="0">
                <a:latin typeface="+mj-lt"/>
              </a:rPr>
              <a:t>b</a:t>
            </a:r>
            <a:r>
              <a:rPr lang="vi-VN" sz="2000" dirty="0" smtClean="0">
                <a:latin typeface="+mj-lt"/>
              </a:rPr>
              <a:t> nhỏ. </a:t>
            </a:r>
            <a:endParaRPr lang="en-US" sz="2000" dirty="0" smtClean="0">
              <a:latin typeface="+mj-lt"/>
            </a:endParaRPr>
          </a:p>
          <a:p>
            <a:pPr>
              <a:lnSpc>
                <a:spcPct val="150000"/>
              </a:lnSpc>
            </a:pPr>
            <a:r>
              <a:rPr lang="vi-VN" sz="2000" dirty="0" smtClean="0">
                <a:latin typeface="+mj-lt"/>
              </a:rPr>
              <a:t>+ Người có đột biến ở gen ALK (anaplastic lymphoma kinase) nghĩa là đã có sự sắp xếp lại một tổ hợp của 2 gen có tên ALK và EML4, chúng có t</a:t>
            </a:r>
            <a:r>
              <a:rPr lang="en-US" sz="2000" dirty="0" smtClean="0">
                <a:latin typeface="+mj-lt"/>
              </a:rPr>
              <a:t>d</a:t>
            </a:r>
            <a:r>
              <a:rPr lang="vi-VN" sz="2000" dirty="0" smtClean="0">
                <a:latin typeface="+mj-lt"/>
              </a:rPr>
              <a:t> mã hóa tyrosine kinase </a:t>
            </a:r>
            <a:endParaRPr lang="en-US" sz="2000" dirty="0" smtClean="0">
              <a:latin typeface="+mj-lt"/>
            </a:endParaRPr>
          </a:p>
          <a:p>
            <a:pPr>
              <a:lnSpc>
                <a:spcPct val="150000"/>
              </a:lnSpc>
              <a:buFontTx/>
              <a:buChar char="-"/>
            </a:pPr>
            <a:r>
              <a:rPr lang="vi-VN" sz="2000" dirty="0" smtClean="0">
                <a:latin typeface="+mj-lt"/>
              </a:rPr>
              <a:t>Nếu có đột biến EGFR như L858R có thể dùng gefitinib, nếu đột biến là Deletion exon 19 thì có thể thêm afatinib. Nếu có đột biến ALK dùng crizotinib, alectinib.</a:t>
            </a:r>
            <a:r>
              <a:rPr lang="en-US" sz="2000" dirty="0" smtClean="0">
                <a:latin typeface="+mj-lt"/>
              </a:rPr>
              <a:t> </a:t>
            </a:r>
            <a:r>
              <a:rPr lang="vi-VN" sz="2000" dirty="0" smtClean="0">
                <a:latin typeface="+mj-lt"/>
              </a:rPr>
              <a:t>Nếu</a:t>
            </a:r>
            <a:r>
              <a:rPr lang="en-US" sz="2000" dirty="0" smtClean="0">
                <a:latin typeface="+mj-lt"/>
              </a:rPr>
              <a:t> BN</a:t>
            </a:r>
            <a:r>
              <a:rPr lang="vi-VN" sz="2000" dirty="0" smtClean="0">
                <a:latin typeface="+mj-lt"/>
              </a:rPr>
              <a:t> không có đột biến những loại gen trên, thì phương pháp điều trị hóa trị căn bản truyền thống là tối ưu.</a:t>
            </a:r>
            <a:endParaRPr lang="en-US" sz="2000" dirty="0" smtClean="0">
              <a:latin typeface="+mj-lt"/>
            </a:endParaRP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5539978"/>
          </a:xfrm>
          <a:prstGeom prst="rect">
            <a:avLst/>
          </a:prstGeom>
          <a:noFill/>
        </p:spPr>
        <p:txBody>
          <a:bodyPr wrap="square" rtlCol="0">
            <a:spAutoFit/>
          </a:bodyPr>
          <a:lstStyle/>
          <a:p>
            <a:pPr>
              <a:lnSpc>
                <a:spcPct val="150000"/>
              </a:lnSpc>
            </a:pPr>
            <a:r>
              <a:rPr lang="en-US" sz="2400" b="1" dirty="0" smtClean="0">
                <a:latin typeface="Times New Roman" pitchFamily="18" charset="0"/>
                <a:cs typeface="Times New Roman" pitchFamily="18" charset="0"/>
              </a:rPr>
              <a:t>III. </a:t>
            </a:r>
            <a:r>
              <a:rPr lang="en-US" sz="2400" b="1" dirty="0" err="1" smtClean="0">
                <a:latin typeface="Times New Roman" pitchFamily="18" charset="0"/>
                <a:cs typeface="Times New Roman" pitchFamily="18" charset="0"/>
              </a:rPr>
              <a:t>Độc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tính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của</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háo</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trị</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liệu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ung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thư</a:t>
            </a:r>
            <a:endParaRPr lang="en-US" sz="2400" b="1" dirty="0" smtClean="0">
              <a:latin typeface="Times New Roman" pitchFamily="18" charset="0"/>
              <a:cs typeface="Times New Roman" pitchFamily="18" charset="0"/>
            </a:endParaRPr>
          </a:p>
          <a:p>
            <a:pPr>
              <a:lnSpc>
                <a:spcPct val="150000"/>
              </a:lnSpc>
            </a:pPr>
            <a:r>
              <a:rPr lang="vi-VN" sz="2000" dirty="0" smtClean="0">
                <a:latin typeface="+mj-lt"/>
              </a:rPr>
              <a:t> 1</a:t>
            </a:r>
            <a:r>
              <a:rPr lang="en-US" sz="2000" dirty="0" smtClean="0">
                <a:latin typeface="+mj-lt"/>
              </a:rPr>
              <a:t>. </a:t>
            </a:r>
            <a:r>
              <a:rPr lang="vi-VN" sz="2000" dirty="0" smtClean="0">
                <a:latin typeface="+mj-lt"/>
              </a:rPr>
              <a:t>Độc tính trên các tế bào sinh trưởng nhanh: Suy tủy</a:t>
            </a:r>
            <a:r>
              <a:rPr lang="en-US" sz="2000" dirty="0" smtClean="0">
                <a:latin typeface="+mj-lt"/>
              </a:rPr>
              <a:t>, </a:t>
            </a:r>
            <a:r>
              <a:rPr lang="vi-VN" sz="2000" dirty="0" smtClean="0">
                <a:latin typeface="+mj-lt"/>
              </a:rPr>
              <a:t>Viêm niêm mạch, tiêu chảy, buồn nôn và nôn </a:t>
            </a:r>
            <a:r>
              <a:rPr lang="en-US" sz="2000" dirty="0" smtClean="0">
                <a:latin typeface="+mj-lt"/>
              </a:rPr>
              <a:t>, </a:t>
            </a:r>
            <a:r>
              <a:rPr lang="vi-VN" sz="2000" dirty="0" smtClean="0">
                <a:latin typeface="+mj-lt"/>
              </a:rPr>
              <a:t>Rụng tóc, thay đổi về da, móng </a:t>
            </a:r>
            <a:endParaRPr lang="en-US" sz="2000" dirty="0" smtClean="0">
              <a:latin typeface="+mj-lt"/>
            </a:endParaRPr>
          </a:p>
          <a:p>
            <a:pPr>
              <a:lnSpc>
                <a:spcPct val="150000"/>
              </a:lnSpc>
            </a:pPr>
            <a:r>
              <a:rPr lang="vi-VN" sz="2000" dirty="0" smtClean="0">
                <a:latin typeface="+mj-lt"/>
              </a:rPr>
              <a:t>2</a:t>
            </a:r>
            <a:r>
              <a:rPr lang="en-US" sz="2000" dirty="0" smtClean="0">
                <a:latin typeface="+mj-lt"/>
              </a:rPr>
              <a:t>.</a:t>
            </a:r>
            <a:r>
              <a:rPr lang="vi-VN" sz="2000" dirty="0" smtClean="0">
                <a:latin typeface="+mj-lt"/>
              </a:rPr>
              <a:t> Loét miệng do tăng tiết acid </a:t>
            </a:r>
            <a:endParaRPr lang="en-US" sz="2000" dirty="0" smtClean="0">
              <a:latin typeface="+mj-lt"/>
            </a:endParaRPr>
          </a:p>
          <a:p>
            <a:pPr>
              <a:lnSpc>
                <a:spcPct val="150000"/>
              </a:lnSpc>
            </a:pPr>
            <a:r>
              <a:rPr lang="vi-VN" sz="2000" dirty="0" smtClean="0">
                <a:latin typeface="+mj-lt"/>
              </a:rPr>
              <a:t>3</a:t>
            </a:r>
            <a:r>
              <a:rPr lang="en-US" sz="2000" dirty="0" smtClean="0">
                <a:latin typeface="+mj-lt"/>
              </a:rPr>
              <a:t>. </a:t>
            </a:r>
            <a:r>
              <a:rPr lang="vi-VN" sz="2000" dirty="0" smtClean="0">
                <a:latin typeface="+mj-lt"/>
              </a:rPr>
              <a:t>Phản ứng quá mẫn: ví dụ với asparaginase </a:t>
            </a:r>
            <a:endParaRPr lang="en-US" sz="2000" dirty="0" smtClean="0">
              <a:latin typeface="+mj-lt"/>
            </a:endParaRPr>
          </a:p>
          <a:p>
            <a:pPr>
              <a:lnSpc>
                <a:spcPct val="150000"/>
              </a:lnSpc>
            </a:pPr>
            <a:r>
              <a:rPr lang="vi-VN" sz="2000" dirty="0" smtClean="0">
                <a:latin typeface="+mj-lt"/>
              </a:rPr>
              <a:t>4</a:t>
            </a:r>
            <a:r>
              <a:rPr lang="en-US" sz="2000" dirty="0" smtClean="0">
                <a:latin typeface="+mj-lt"/>
              </a:rPr>
              <a:t>.</a:t>
            </a:r>
            <a:r>
              <a:rPr lang="vi-VN" sz="2000" dirty="0" smtClean="0">
                <a:latin typeface="+mj-lt"/>
              </a:rPr>
              <a:t> Độc tính trên các cơ quan đặc biệt ~ các thuốc</a:t>
            </a:r>
            <a:r>
              <a:rPr lang="vi-VN" sz="2000" dirty="0" smtClean="0">
                <a:latin typeface="+mj-lt"/>
              </a:rPr>
              <a:t>:</a:t>
            </a:r>
            <a:endParaRPr lang="en-US" sz="2000" dirty="0" smtClean="0">
              <a:latin typeface="+mj-lt"/>
            </a:endParaRPr>
          </a:p>
          <a:p>
            <a:pPr>
              <a:lnSpc>
                <a:spcPct val="150000"/>
              </a:lnSpc>
            </a:pPr>
            <a:r>
              <a:rPr lang="vi-VN" sz="2000" dirty="0" smtClean="0">
                <a:latin typeface="+mj-lt"/>
              </a:rPr>
              <a:t> </a:t>
            </a:r>
            <a:r>
              <a:rPr lang="vi-VN" sz="2000" dirty="0" smtClean="0">
                <a:latin typeface="+mj-lt"/>
              </a:rPr>
              <a:t>Thận ~ cisplatin; streptozocin ‒ Thần kinh ~ isofamid; paclitaxel ‒ Độc trên phổi ~ bleomycin, busulfan ‒ Độc trên tim ~ anthracyclin, 5-FU ‒ Độc trên gan ~ asparaginase, busulfan ‒ Thiếu máu, giảm bạch cầu, tiểu cầu ‒ Rối loạn chuyển hóa </a:t>
            </a:r>
            <a:endParaRPr lang="en-US" sz="2000" dirty="0" smtClean="0">
              <a:latin typeface="+mj-lt"/>
            </a:endParaRPr>
          </a:p>
          <a:p>
            <a:pPr>
              <a:lnSpc>
                <a:spcPct val="150000"/>
              </a:lnSpc>
            </a:pPr>
            <a:r>
              <a:rPr lang="vi-VN" sz="2000" dirty="0" smtClean="0">
                <a:latin typeface="+mj-lt"/>
              </a:rPr>
              <a:t>5</a:t>
            </a:r>
            <a:r>
              <a:rPr lang="en-US" sz="2000" dirty="0" smtClean="0">
                <a:latin typeface="+mj-lt"/>
              </a:rPr>
              <a:t>.</a:t>
            </a:r>
            <a:r>
              <a:rPr lang="vi-VN" sz="2000" dirty="0" smtClean="0">
                <a:latin typeface="+mj-lt"/>
              </a:rPr>
              <a:t> Độc tính muộn của hóa trị liệu ‒ Còi cọc ‒ Khối u ác tính thứ phát ‒ Rối loạn sinh trưởng ở trẻ nhỏ ‒ Quái thai</a:t>
            </a:r>
            <a:r>
              <a:rPr lang="en-US" sz="2000" dirty="0" smtClean="0">
                <a:latin typeface="+mj-lt"/>
              </a:rPr>
              <a:t>.</a:t>
            </a:r>
          </a:p>
          <a:p>
            <a:endParaRPr lang="en-US" dirty="0"/>
          </a:p>
        </p:txBody>
      </p:sp>
      <p:pic>
        <p:nvPicPr>
          <p:cNvPr id="3" name="Picture 2" descr="dthtl.jpg"/>
          <p:cNvPicPr>
            <a:picLocks noChangeAspect="1"/>
          </p:cNvPicPr>
          <p:nvPr/>
        </p:nvPicPr>
        <p:blipFill>
          <a:blip r:embed="rId2"/>
          <a:stretch>
            <a:fillRect/>
          </a:stretch>
        </p:blipFill>
        <p:spPr>
          <a:xfrm>
            <a:off x="5248275" y="1009650"/>
            <a:ext cx="3209925" cy="196215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7294305"/>
          </a:xfrm>
          <a:prstGeom prst="rect">
            <a:avLst/>
          </a:prstGeom>
          <a:noFill/>
        </p:spPr>
        <p:txBody>
          <a:bodyPr wrap="square" rtlCol="0">
            <a:spAutoFit/>
          </a:bodyPr>
          <a:lstStyle/>
          <a:p>
            <a:pPr>
              <a:lnSpc>
                <a:spcPct val="150000"/>
              </a:lnSpc>
            </a:pPr>
            <a:r>
              <a:rPr lang="en-US" sz="2000" dirty="0" smtClean="0">
                <a:latin typeface="+mj-lt"/>
              </a:rPr>
              <a:t>  - </a:t>
            </a:r>
            <a:r>
              <a:rPr lang="vi-VN" sz="2000" dirty="0" smtClean="0">
                <a:latin typeface="+mj-lt"/>
              </a:rPr>
              <a:t>Các liệu pháp hỗ trợ nhằm làm giảm tác dụng phụ liên quan đến thuốc chống ung thư theo cơ chế gây độc tế bào: </a:t>
            </a:r>
            <a:endParaRPr lang="en-US" sz="2000" dirty="0" smtClean="0">
              <a:latin typeface="+mj-lt"/>
            </a:endParaRPr>
          </a:p>
          <a:p>
            <a:pPr>
              <a:lnSpc>
                <a:spcPct val="150000"/>
              </a:lnSpc>
            </a:pPr>
            <a:r>
              <a:rPr lang="en-US" sz="2000" dirty="0" smtClean="0">
                <a:latin typeface="+mj-lt"/>
              </a:rPr>
              <a:t>- </a:t>
            </a:r>
            <a:r>
              <a:rPr lang="vi-VN" sz="2000" dirty="0" smtClean="0">
                <a:latin typeface="+mj-lt"/>
              </a:rPr>
              <a:t>Độc </a:t>
            </a:r>
            <a:r>
              <a:rPr lang="vi-VN" sz="2000" dirty="0" smtClean="0">
                <a:latin typeface="+mj-lt"/>
              </a:rPr>
              <a:t>tính/tác dụng </a:t>
            </a:r>
            <a:r>
              <a:rPr lang="vi-VN" sz="2000" dirty="0" smtClean="0">
                <a:latin typeface="+mj-lt"/>
              </a:rPr>
              <a:t>phụ</a:t>
            </a:r>
            <a:r>
              <a:rPr lang="en-US" sz="2000" dirty="0" smtClean="0">
                <a:latin typeface="+mj-lt"/>
              </a:rPr>
              <a:t>: </a:t>
            </a:r>
            <a:r>
              <a:rPr lang="en-US" sz="2000" dirty="0" smtClean="0">
                <a:latin typeface="+mj-lt"/>
              </a:rPr>
              <a:t>t</a:t>
            </a:r>
            <a:r>
              <a:rPr lang="vi-VN" sz="2000" dirty="0" smtClean="0">
                <a:latin typeface="+mj-lt"/>
              </a:rPr>
              <a:t>huốc </a:t>
            </a:r>
            <a:r>
              <a:rPr lang="vi-VN" sz="2000" dirty="0" smtClean="0">
                <a:latin typeface="+mj-lt"/>
              </a:rPr>
              <a:t>chống ung </a:t>
            </a:r>
            <a:r>
              <a:rPr lang="vi-VN" sz="2000" dirty="0" smtClean="0">
                <a:latin typeface="+mj-lt"/>
              </a:rPr>
              <a:t>thư</a:t>
            </a:r>
            <a:r>
              <a:rPr lang="en-US" sz="2000" dirty="0" smtClean="0">
                <a:latin typeface="+mj-lt"/>
              </a:rPr>
              <a:t>;</a:t>
            </a:r>
            <a:r>
              <a:rPr lang="vi-VN" sz="2000" dirty="0" smtClean="0">
                <a:latin typeface="+mj-lt"/>
              </a:rPr>
              <a:t> </a:t>
            </a:r>
            <a:r>
              <a:rPr lang="en-US" sz="2000" dirty="0" smtClean="0">
                <a:latin typeface="+mj-lt"/>
              </a:rPr>
              <a:t>t</a:t>
            </a:r>
            <a:r>
              <a:rPr lang="vi-VN" sz="2000" dirty="0" smtClean="0">
                <a:latin typeface="+mj-lt"/>
              </a:rPr>
              <a:t>huốc </a:t>
            </a:r>
            <a:r>
              <a:rPr lang="vi-VN" sz="2000" dirty="0" smtClean="0">
                <a:latin typeface="+mj-lt"/>
              </a:rPr>
              <a:t>hỗ </a:t>
            </a:r>
            <a:r>
              <a:rPr lang="vi-VN" sz="2000" dirty="0" smtClean="0">
                <a:latin typeface="+mj-lt"/>
              </a:rPr>
              <a:t>trợ</a:t>
            </a:r>
            <a:r>
              <a:rPr lang="en-US" sz="2000" dirty="0" smtClean="0">
                <a:latin typeface="+mj-lt"/>
              </a:rPr>
              <a:t>:</a:t>
            </a:r>
            <a:endParaRPr lang="en-US" sz="2000" dirty="0" smtClean="0">
              <a:latin typeface="+mj-lt"/>
            </a:endParaRPr>
          </a:p>
          <a:p>
            <a:pPr>
              <a:lnSpc>
                <a:spcPct val="150000"/>
              </a:lnSpc>
            </a:pPr>
            <a:r>
              <a:rPr lang="en-US" sz="2000" dirty="0" smtClean="0">
                <a:latin typeface="+mj-lt"/>
              </a:rPr>
              <a:t>+  </a:t>
            </a:r>
            <a:r>
              <a:rPr lang="en-US" sz="2000" dirty="0" err="1" smtClean="0">
                <a:latin typeface="+mj-lt"/>
              </a:rPr>
              <a:t>Nôn</a:t>
            </a:r>
            <a:r>
              <a:rPr lang="en-US" sz="2000" dirty="0" smtClean="0">
                <a:latin typeface="+mj-lt"/>
              </a:rPr>
              <a:t> &amp; </a:t>
            </a:r>
            <a:r>
              <a:rPr lang="en-US" sz="2000" dirty="0" err="1" smtClean="0">
                <a:latin typeface="+mj-lt"/>
              </a:rPr>
              <a:t>buồn</a:t>
            </a:r>
            <a:r>
              <a:rPr lang="en-US" sz="2000" dirty="0" smtClean="0">
                <a:latin typeface="+mj-lt"/>
              </a:rPr>
              <a:t> </a:t>
            </a:r>
            <a:r>
              <a:rPr lang="en-US" sz="2000" dirty="0" err="1" smtClean="0">
                <a:latin typeface="+mj-lt"/>
              </a:rPr>
              <a:t>nôn</a:t>
            </a:r>
            <a:r>
              <a:rPr lang="en-US" sz="2000" dirty="0" smtClean="0">
                <a:latin typeface="+mj-lt"/>
              </a:rPr>
              <a:t>:</a:t>
            </a:r>
            <a:r>
              <a:rPr lang="en-US" sz="2000" dirty="0" smtClean="0">
                <a:latin typeface="+mj-lt"/>
              </a:rPr>
              <a:t> </a:t>
            </a:r>
            <a:r>
              <a:rPr lang="en-US" sz="2000" dirty="0" err="1" smtClean="0">
                <a:latin typeface="+mj-lt"/>
              </a:rPr>
              <a:t>Cisplatin</a:t>
            </a:r>
            <a:r>
              <a:rPr lang="en-US" sz="2000" dirty="0" smtClean="0">
                <a:latin typeface="+mj-lt"/>
              </a:rPr>
              <a:t>, </a:t>
            </a:r>
            <a:r>
              <a:rPr lang="en-US" sz="2000" dirty="0" err="1" smtClean="0">
                <a:latin typeface="+mj-lt"/>
              </a:rPr>
              <a:t>dacarbazin</a:t>
            </a:r>
            <a:r>
              <a:rPr lang="en-US" sz="2000" dirty="0" smtClean="0">
                <a:latin typeface="+mj-lt"/>
              </a:rPr>
              <a:t>, </a:t>
            </a:r>
            <a:r>
              <a:rPr lang="en-US" sz="2000" dirty="0" err="1" smtClean="0">
                <a:latin typeface="+mj-lt"/>
              </a:rPr>
              <a:t>streptozocin</a:t>
            </a:r>
            <a:r>
              <a:rPr lang="en-US" sz="2000" dirty="0" smtClean="0">
                <a:latin typeface="+mj-lt"/>
              </a:rPr>
              <a:t>; </a:t>
            </a:r>
            <a:r>
              <a:rPr lang="en-US" sz="2000" dirty="0" err="1" smtClean="0">
                <a:latin typeface="+mj-lt"/>
              </a:rPr>
              <a:t>Dexamethason</a:t>
            </a:r>
            <a:r>
              <a:rPr lang="en-US" sz="2000" dirty="0" smtClean="0">
                <a:latin typeface="+mj-lt"/>
              </a:rPr>
              <a:t>, </a:t>
            </a:r>
            <a:r>
              <a:rPr lang="en-US" sz="2000" dirty="0" err="1" smtClean="0">
                <a:latin typeface="+mj-lt"/>
              </a:rPr>
              <a:t>cannabinoid</a:t>
            </a:r>
            <a:r>
              <a:rPr lang="en-US" sz="2000" dirty="0" smtClean="0">
                <a:latin typeface="+mj-lt"/>
              </a:rPr>
              <a:t>, MCP</a:t>
            </a:r>
          </a:p>
          <a:p>
            <a:pPr>
              <a:lnSpc>
                <a:spcPct val="150000"/>
              </a:lnSpc>
            </a:pPr>
            <a:r>
              <a:rPr lang="en-US" sz="2000" dirty="0" smtClean="0">
                <a:latin typeface="+mj-lt"/>
              </a:rPr>
              <a:t>+ </a:t>
            </a:r>
            <a:r>
              <a:rPr lang="en-US" sz="2000" dirty="0" err="1" smtClean="0">
                <a:latin typeface="+mj-lt"/>
              </a:rPr>
              <a:t>Suy</a:t>
            </a:r>
            <a:r>
              <a:rPr lang="en-US" sz="2000" dirty="0" smtClean="0">
                <a:latin typeface="+mj-lt"/>
              </a:rPr>
              <a:t> </a:t>
            </a:r>
            <a:r>
              <a:rPr lang="en-US" sz="2000" dirty="0" err="1" smtClean="0">
                <a:latin typeface="+mj-lt"/>
              </a:rPr>
              <a:t>tủy</a:t>
            </a:r>
            <a:r>
              <a:rPr lang="en-US" sz="2000" dirty="0" smtClean="0">
                <a:latin typeface="+mj-lt"/>
              </a:rPr>
              <a:t>: </a:t>
            </a:r>
            <a:r>
              <a:rPr lang="en-US" sz="2000" dirty="0" err="1" smtClean="0">
                <a:latin typeface="+mj-lt"/>
              </a:rPr>
              <a:t>Liệu</a:t>
            </a:r>
            <a:r>
              <a:rPr lang="en-US" sz="2000" dirty="0" smtClean="0">
                <a:latin typeface="+mj-lt"/>
              </a:rPr>
              <a:t> </a:t>
            </a:r>
            <a:r>
              <a:rPr lang="en-US" sz="2000" dirty="0" err="1" smtClean="0">
                <a:latin typeface="+mj-lt"/>
              </a:rPr>
              <a:t>pháp</a:t>
            </a:r>
            <a:r>
              <a:rPr lang="en-US" sz="2000" dirty="0" smtClean="0">
                <a:latin typeface="+mj-lt"/>
              </a:rPr>
              <a:t> </a:t>
            </a:r>
            <a:r>
              <a:rPr lang="en-US" sz="2000" dirty="0" err="1" smtClean="0">
                <a:latin typeface="+mj-lt"/>
              </a:rPr>
              <a:t>liều</a:t>
            </a:r>
            <a:r>
              <a:rPr lang="en-US" sz="2000" dirty="0" smtClean="0">
                <a:latin typeface="+mj-lt"/>
              </a:rPr>
              <a:t> </a:t>
            </a:r>
            <a:r>
              <a:rPr lang="en-US" sz="2000" dirty="0" err="1" smtClean="0">
                <a:latin typeface="+mj-lt"/>
              </a:rPr>
              <a:t>cao</a:t>
            </a:r>
            <a:r>
              <a:rPr lang="en-US" sz="2000" dirty="0" smtClean="0">
                <a:latin typeface="+mj-lt"/>
              </a:rPr>
              <a:t> </a:t>
            </a:r>
            <a:r>
              <a:rPr lang="en-US" sz="2000" dirty="0" err="1" smtClean="0">
                <a:latin typeface="+mj-lt"/>
              </a:rPr>
              <a:t>Topotecan</a:t>
            </a:r>
            <a:r>
              <a:rPr lang="en-US" sz="2000" dirty="0" smtClean="0">
                <a:latin typeface="+mj-lt"/>
              </a:rPr>
              <a:t>; </a:t>
            </a:r>
            <a:r>
              <a:rPr lang="en-US" sz="2000" dirty="0" err="1" smtClean="0">
                <a:latin typeface="+mj-lt"/>
              </a:rPr>
              <a:t>Lenograstim</a:t>
            </a:r>
            <a:r>
              <a:rPr lang="en-US" sz="2000" dirty="0" smtClean="0">
                <a:latin typeface="+mj-lt"/>
              </a:rPr>
              <a:t>, </a:t>
            </a:r>
            <a:r>
              <a:rPr lang="en-US" sz="2000" dirty="0" err="1" smtClean="0">
                <a:latin typeface="+mj-lt"/>
              </a:rPr>
              <a:t>erythropoetin</a:t>
            </a:r>
            <a:endParaRPr lang="en-US" sz="2000" dirty="0" smtClean="0">
              <a:latin typeface="+mj-lt"/>
            </a:endParaRPr>
          </a:p>
          <a:p>
            <a:pPr>
              <a:lnSpc>
                <a:spcPct val="150000"/>
              </a:lnSpc>
            </a:pPr>
            <a:r>
              <a:rPr lang="en-US" sz="2000" dirty="0" smtClean="0">
                <a:latin typeface="+mj-lt"/>
              </a:rPr>
              <a:t>+ </a:t>
            </a:r>
            <a:r>
              <a:rPr lang="en-US" sz="2000" dirty="0" err="1" smtClean="0">
                <a:latin typeface="+mj-lt"/>
              </a:rPr>
              <a:t>Thiếu</a:t>
            </a:r>
            <a:r>
              <a:rPr lang="en-US" sz="2000" dirty="0" smtClean="0">
                <a:latin typeface="+mj-lt"/>
              </a:rPr>
              <a:t> </a:t>
            </a:r>
            <a:r>
              <a:rPr lang="en-US" sz="2000" dirty="0" err="1" smtClean="0">
                <a:latin typeface="+mj-lt"/>
              </a:rPr>
              <a:t>máu</a:t>
            </a:r>
            <a:r>
              <a:rPr lang="en-US" sz="2000" dirty="0" smtClean="0">
                <a:latin typeface="+mj-lt"/>
              </a:rPr>
              <a:t>, </a:t>
            </a:r>
            <a:r>
              <a:rPr lang="en-US" sz="2000" dirty="0" err="1" smtClean="0">
                <a:latin typeface="+mj-lt"/>
              </a:rPr>
              <a:t>giảm</a:t>
            </a:r>
            <a:r>
              <a:rPr lang="en-US" sz="2000" dirty="0" smtClean="0">
                <a:latin typeface="+mj-lt"/>
              </a:rPr>
              <a:t> </a:t>
            </a:r>
            <a:r>
              <a:rPr lang="en-US" sz="2000" dirty="0" err="1" smtClean="0">
                <a:latin typeface="+mj-lt"/>
              </a:rPr>
              <a:t>tiểu</a:t>
            </a:r>
            <a:r>
              <a:rPr lang="en-US" sz="2000" dirty="0" smtClean="0">
                <a:latin typeface="+mj-lt"/>
              </a:rPr>
              <a:t> </a:t>
            </a:r>
            <a:r>
              <a:rPr lang="en-US" sz="2000" dirty="0" err="1" smtClean="0">
                <a:latin typeface="+mj-lt"/>
              </a:rPr>
              <a:t>cầu</a:t>
            </a:r>
            <a:r>
              <a:rPr lang="en-US" sz="2000" dirty="0" smtClean="0">
                <a:latin typeface="+mj-lt"/>
              </a:rPr>
              <a:t>, </a:t>
            </a:r>
            <a:r>
              <a:rPr lang="en-US" sz="2000" dirty="0" err="1" smtClean="0">
                <a:latin typeface="+mj-lt"/>
              </a:rPr>
              <a:t>bạch</a:t>
            </a:r>
            <a:r>
              <a:rPr lang="en-US" sz="2000" dirty="0" smtClean="0">
                <a:latin typeface="+mj-lt"/>
              </a:rPr>
              <a:t> </a:t>
            </a:r>
            <a:r>
              <a:rPr lang="en-US" sz="2000" dirty="0" err="1" smtClean="0">
                <a:latin typeface="+mj-lt"/>
              </a:rPr>
              <a:t>cầu</a:t>
            </a:r>
            <a:r>
              <a:rPr lang="en-US" sz="2000" dirty="0" smtClean="0">
                <a:latin typeface="+mj-lt"/>
              </a:rPr>
              <a:t>: </a:t>
            </a:r>
            <a:r>
              <a:rPr lang="en-US" sz="2000" dirty="0" err="1" smtClean="0">
                <a:latin typeface="+mj-lt"/>
              </a:rPr>
              <a:t>Topotecan</a:t>
            </a:r>
            <a:r>
              <a:rPr lang="en-US" sz="2000" dirty="0" smtClean="0">
                <a:latin typeface="+mj-lt"/>
              </a:rPr>
              <a:t>, </a:t>
            </a:r>
            <a:r>
              <a:rPr lang="en-US" sz="2000" dirty="0" err="1" smtClean="0">
                <a:latin typeface="+mj-lt"/>
              </a:rPr>
              <a:t>khác</a:t>
            </a:r>
            <a:r>
              <a:rPr lang="en-US" sz="2000" dirty="0" smtClean="0">
                <a:latin typeface="+mj-lt"/>
              </a:rPr>
              <a:t>; </a:t>
            </a:r>
            <a:r>
              <a:rPr lang="en-US" sz="2000" dirty="0" err="1" smtClean="0">
                <a:latin typeface="+mj-lt"/>
              </a:rPr>
              <a:t>Truyền</a:t>
            </a:r>
            <a:r>
              <a:rPr lang="en-US" sz="2000" dirty="0" smtClean="0">
                <a:latin typeface="+mj-lt"/>
              </a:rPr>
              <a:t> </a:t>
            </a:r>
            <a:r>
              <a:rPr lang="en-US" sz="2000" dirty="0" err="1" smtClean="0">
                <a:latin typeface="+mj-lt"/>
              </a:rPr>
              <a:t>máu</a:t>
            </a:r>
            <a:r>
              <a:rPr lang="en-US" sz="2000" dirty="0" smtClean="0">
                <a:latin typeface="+mj-lt"/>
              </a:rPr>
              <a:t>, </a:t>
            </a:r>
            <a:r>
              <a:rPr lang="en-US" sz="2000" dirty="0" err="1" smtClean="0">
                <a:latin typeface="+mj-lt"/>
              </a:rPr>
              <a:t>truyền</a:t>
            </a:r>
            <a:r>
              <a:rPr lang="en-US" sz="2000" dirty="0" smtClean="0">
                <a:latin typeface="+mj-lt"/>
              </a:rPr>
              <a:t> </a:t>
            </a:r>
            <a:r>
              <a:rPr lang="en-US" sz="2000" dirty="0" err="1" smtClean="0">
                <a:latin typeface="+mj-lt"/>
              </a:rPr>
              <a:t>tiểu</a:t>
            </a:r>
            <a:r>
              <a:rPr lang="en-US" sz="2000" dirty="0" smtClean="0">
                <a:latin typeface="+mj-lt"/>
              </a:rPr>
              <a:t> </a:t>
            </a:r>
            <a:r>
              <a:rPr lang="en-US" sz="2000" dirty="0" err="1" smtClean="0">
                <a:latin typeface="+mj-lt"/>
              </a:rPr>
              <a:t>cầu</a:t>
            </a:r>
            <a:r>
              <a:rPr lang="en-US" sz="2000" dirty="0" smtClean="0">
                <a:latin typeface="+mj-lt"/>
              </a:rPr>
              <a:t>, </a:t>
            </a:r>
            <a:r>
              <a:rPr lang="en-US" sz="2000" dirty="0" err="1" smtClean="0">
                <a:latin typeface="+mj-lt"/>
              </a:rPr>
              <a:t>truyền</a:t>
            </a:r>
            <a:r>
              <a:rPr lang="en-US" sz="2000" dirty="0" smtClean="0">
                <a:latin typeface="+mj-lt"/>
              </a:rPr>
              <a:t> </a:t>
            </a:r>
            <a:r>
              <a:rPr lang="en-US" sz="2000" dirty="0" err="1" smtClean="0">
                <a:latin typeface="+mj-lt"/>
              </a:rPr>
              <a:t>bạch</a:t>
            </a:r>
            <a:r>
              <a:rPr lang="en-US" sz="2000" dirty="0" smtClean="0">
                <a:latin typeface="+mj-lt"/>
              </a:rPr>
              <a:t> </a:t>
            </a:r>
            <a:r>
              <a:rPr lang="en-US" sz="2000" dirty="0" err="1" smtClean="0">
                <a:latin typeface="+mj-lt"/>
              </a:rPr>
              <a:t>cầu</a:t>
            </a:r>
            <a:endParaRPr lang="en-US" sz="2000" dirty="0" smtClean="0">
              <a:latin typeface="+mj-lt"/>
            </a:endParaRPr>
          </a:p>
          <a:p>
            <a:pPr>
              <a:lnSpc>
                <a:spcPct val="150000"/>
              </a:lnSpc>
            </a:pPr>
            <a:r>
              <a:rPr lang="en-US" sz="2000" dirty="0" smtClean="0">
                <a:latin typeface="+mj-lt"/>
              </a:rPr>
              <a:t>+ </a:t>
            </a:r>
            <a:r>
              <a:rPr lang="vi-VN" sz="2000" dirty="0" smtClean="0">
                <a:latin typeface="+mj-lt"/>
              </a:rPr>
              <a:t>Viêm niêm </a:t>
            </a:r>
            <a:r>
              <a:rPr lang="vi-VN" sz="2000" dirty="0" smtClean="0">
                <a:latin typeface="+mj-lt"/>
              </a:rPr>
              <a:t>mạc</a:t>
            </a:r>
            <a:r>
              <a:rPr lang="en-US" sz="2000" dirty="0" smtClean="0">
                <a:latin typeface="+mj-lt"/>
              </a:rPr>
              <a:t>:</a:t>
            </a:r>
            <a:r>
              <a:rPr lang="vi-VN" sz="2000" dirty="0" smtClean="0">
                <a:latin typeface="+mj-lt"/>
              </a:rPr>
              <a:t> </a:t>
            </a:r>
            <a:r>
              <a:rPr lang="vi-VN" sz="2000" dirty="0" smtClean="0">
                <a:latin typeface="+mj-lt"/>
              </a:rPr>
              <a:t>Xạ trị toàn cơ </a:t>
            </a:r>
            <a:r>
              <a:rPr lang="vi-VN" sz="2000" dirty="0" smtClean="0">
                <a:latin typeface="+mj-lt"/>
              </a:rPr>
              <a:t>thể</a:t>
            </a:r>
            <a:r>
              <a:rPr lang="en-US" sz="2000" dirty="0" smtClean="0">
                <a:latin typeface="+mj-lt"/>
              </a:rPr>
              <a:t>;</a:t>
            </a:r>
            <a:r>
              <a:rPr lang="vi-VN" sz="2000" dirty="0" smtClean="0">
                <a:latin typeface="+mj-lt"/>
              </a:rPr>
              <a:t> </a:t>
            </a:r>
            <a:r>
              <a:rPr lang="vi-VN" sz="2000" dirty="0" smtClean="0">
                <a:latin typeface="+mj-lt"/>
              </a:rPr>
              <a:t>Kết hợp yếu tố tăng trưởng keratinocyt</a:t>
            </a:r>
            <a:endParaRPr lang="en-US" sz="2000" dirty="0" smtClean="0">
              <a:latin typeface="+mj-lt"/>
            </a:endParaRPr>
          </a:p>
          <a:p>
            <a:pPr>
              <a:lnSpc>
                <a:spcPct val="150000"/>
              </a:lnSpc>
            </a:pPr>
            <a:r>
              <a:rPr lang="en-US" sz="2000" dirty="0" smtClean="0">
                <a:latin typeface="+mj-lt"/>
              </a:rPr>
              <a:t>+ </a:t>
            </a:r>
            <a:r>
              <a:rPr lang="en-US" sz="2000" dirty="0" err="1" smtClean="0">
                <a:latin typeface="+mj-lt"/>
              </a:rPr>
              <a:t>Tiêu</a:t>
            </a:r>
            <a:r>
              <a:rPr lang="en-US" sz="2000" dirty="0" smtClean="0">
                <a:latin typeface="+mj-lt"/>
              </a:rPr>
              <a:t> </a:t>
            </a:r>
            <a:r>
              <a:rPr lang="en-US" sz="2000" dirty="0" err="1" smtClean="0">
                <a:latin typeface="+mj-lt"/>
              </a:rPr>
              <a:t>chảy</a:t>
            </a:r>
            <a:r>
              <a:rPr lang="en-US" sz="2000" dirty="0" smtClean="0">
                <a:latin typeface="+mj-lt"/>
              </a:rPr>
              <a:t>: CPT-11; </a:t>
            </a:r>
            <a:r>
              <a:rPr lang="en-US" sz="2000" dirty="0" err="1" smtClean="0">
                <a:latin typeface="+mj-lt"/>
              </a:rPr>
              <a:t>Loperamid</a:t>
            </a:r>
            <a:r>
              <a:rPr lang="en-US" sz="2000" dirty="0" smtClean="0">
                <a:latin typeface="+mj-lt"/>
              </a:rPr>
              <a:t>, </a:t>
            </a:r>
            <a:r>
              <a:rPr lang="en-US" sz="2000" dirty="0" err="1" smtClean="0">
                <a:latin typeface="+mj-lt"/>
              </a:rPr>
              <a:t>octreotid</a:t>
            </a:r>
            <a:r>
              <a:rPr lang="en-US" sz="2000" dirty="0" smtClean="0">
                <a:latin typeface="+mj-lt"/>
              </a:rPr>
              <a:t> </a:t>
            </a:r>
            <a:endParaRPr lang="en-US" sz="2000" dirty="0" smtClean="0">
              <a:latin typeface="+mj-lt"/>
            </a:endParaRPr>
          </a:p>
          <a:p>
            <a:pPr>
              <a:lnSpc>
                <a:spcPct val="150000"/>
              </a:lnSpc>
            </a:pPr>
            <a:r>
              <a:rPr lang="en-US" sz="2000" dirty="0" smtClean="0">
                <a:latin typeface="+mj-lt"/>
              </a:rPr>
              <a:t>+ </a:t>
            </a:r>
            <a:r>
              <a:rPr lang="en-US" sz="2000" dirty="0" err="1" smtClean="0">
                <a:latin typeface="+mj-lt"/>
              </a:rPr>
              <a:t>Viêm</a:t>
            </a:r>
            <a:r>
              <a:rPr lang="en-US" sz="2000" dirty="0" smtClean="0">
                <a:latin typeface="+mj-lt"/>
              </a:rPr>
              <a:t> </a:t>
            </a:r>
            <a:r>
              <a:rPr lang="en-US" sz="2000" dirty="0" err="1" smtClean="0">
                <a:latin typeface="+mj-lt"/>
              </a:rPr>
              <a:t>bàng</a:t>
            </a:r>
            <a:r>
              <a:rPr lang="en-US" sz="2000" dirty="0" smtClean="0">
                <a:latin typeface="+mj-lt"/>
              </a:rPr>
              <a:t> </a:t>
            </a:r>
            <a:r>
              <a:rPr lang="en-US" sz="2000" dirty="0" err="1" smtClean="0">
                <a:latin typeface="+mj-lt"/>
              </a:rPr>
              <a:t>quang</a:t>
            </a:r>
            <a:r>
              <a:rPr lang="en-US" sz="2000" dirty="0" smtClean="0">
                <a:latin typeface="+mj-lt"/>
              </a:rPr>
              <a:t>: </a:t>
            </a:r>
            <a:r>
              <a:rPr lang="en-US" sz="2000" dirty="0" err="1" smtClean="0">
                <a:latin typeface="+mj-lt"/>
              </a:rPr>
              <a:t>Oxazaphosporin</a:t>
            </a:r>
            <a:r>
              <a:rPr lang="en-US" sz="2000" dirty="0" smtClean="0">
                <a:latin typeface="+mj-lt"/>
              </a:rPr>
              <a:t>; </a:t>
            </a:r>
            <a:r>
              <a:rPr lang="en-US" sz="2000" dirty="0" err="1" smtClean="0">
                <a:latin typeface="+mj-lt"/>
              </a:rPr>
              <a:t>Mesna</a:t>
            </a:r>
            <a:endParaRPr lang="en-US" sz="2000" dirty="0" smtClean="0">
              <a:latin typeface="+mj-lt"/>
            </a:endParaRPr>
          </a:p>
          <a:p>
            <a:pPr>
              <a:lnSpc>
                <a:spcPct val="150000"/>
              </a:lnSpc>
            </a:pPr>
            <a:r>
              <a:rPr lang="en-US" sz="2000" dirty="0" smtClean="0">
                <a:latin typeface="+mj-lt"/>
              </a:rPr>
              <a:t>+ Tim </a:t>
            </a:r>
            <a:r>
              <a:rPr lang="en-US" sz="2000" dirty="0" err="1" smtClean="0">
                <a:latin typeface="+mj-lt"/>
              </a:rPr>
              <a:t>xung</a:t>
            </a:r>
            <a:r>
              <a:rPr lang="en-US" sz="2000" dirty="0" smtClean="0">
                <a:latin typeface="+mj-lt"/>
              </a:rPr>
              <a:t> </a:t>
            </a:r>
            <a:r>
              <a:rPr lang="en-US" sz="2000" dirty="0" err="1" smtClean="0">
                <a:latin typeface="+mj-lt"/>
              </a:rPr>
              <a:t>huyết</a:t>
            </a:r>
            <a:r>
              <a:rPr lang="en-US" sz="2000" dirty="0" smtClean="0">
                <a:latin typeface="+mj-lt"/>
              </a:rPr>
              <a:t> </a:t>
            </a:r>
            <a:r>
              <a:rPr lang="en-US" sz="2000" dirty="0" err="1" smtClean="0">
                <a:latin typeface="+mj-lt"/>
              </a:rPr>
              <a:t>mạn</a:t>
            </a:r>
            <a:r>
              <a:rPr lang="en-US" sz="2000" dirty="0" smtClean="0">
                <a:latin typeface="+mj-lt"/>
              </a:rPr>
              <a:t>: </a:t>
            </a:r>
            <a:r>
              <a:rPr lang="en-US" sz="2000" dirty="0" err="1" smtClean="0">
                <a:latin typeface="+mj-lt"/>
              </a:rPr>
              <a:t>Các</a:t>
            </a:r>
            <a:r>
              <a:rPr lang="en-US" sz="2000" dirty="0" smtClean="0">
                <a:latin typeface="+mj-lt"/>
              </a:rPr>
              <a:t> </a:t>
            </a:r>
            <a:r>
              <a:rPr lang="en-US" sz="2000" dirty="0" err="1" smtClean="0">
                <a:latin typeface="+mj-lt"/>
              </a:rPr>
              <a:t>anthracyclin</a:t>
            </a:r>
            <a:r>
              <a:rPr lang="en-US" sz="2000" dirty="0" smtClean="0">
                <a:latin typeface="+mj-lt"/>
              </a:rPr>
              <a:t>; </a:t>
            </a:r>
            <a:r>
              <a:rPr lang="en-US" sz="2000" dirty="0" err="1" smtClean="0">
                <a:latin typeface="+mj-lt"/>
              </a:rPr>
              <a:t>Dexrazoxan</a:t>
            </a:r>
            <a:r>
              <a:rPr lang="en-US" sz="2000" dirty="0" smtClean="0">
                <a:latin typeface="+mj-lt"/>
              </a:rPr>
              <a:t> </a:t>
            </a:r>
          </a:p>
          <a:p>
            <a:pPr>
              <a:lnSpc>
                <a:spcPct val="150000"/>
              </a:lnSpc>
            </a:pPr>
            <a:r>
              <a:rPr lang="en-US" sz="2000" dirty="0" smtClean="0">
                <a:latin typeface="+mj-lt"/>
              </a:rPr>
              <a:t>+ </a:t>
            </a:r>
            <a:r>
              <a:rPr lang="en-US" sz="2000" dirty="0" err="1" smtClean="0">
                <a:latin typeface="+mj-lt"/>
              </a:rPr>
              <a:t>Suy</a:t>
            </a:r>
            <a:r>
              <a:rPr lang="en-US" sz="2000" dirty="0" smtClean="0">
                <a:latin typeface="+mj-lt"/>
              </a:rPr>
              <a:t> </a:t>
            </a:r>
            <a:r>
              <a:rPr lang="en-US" sz="2000" dirty="0" err="1" smtClean="0">
                <a:latin typeface="+mj-lt"/>
              </a:rPr>
              <a:t>thận</a:t>
            </a:r>
            <a:r>
              <a:rPr lang="en-US" sz="2000" dirty="0" smtClean="0">
                <a:latin typeface="+mj-lt"/>
              </a:rPr>
              <a:t>: </a:t>
            </a:r>
            <a:r>
              <a:rPr lang="en-US" sz="2000" dirty="0" err="1" smtClean="0">
                <a:latin typeface="+mj-lt"/>
              </a:rPr>
              <a:t>Cisplatin</a:t>
            </a:r>
            <a:r>
              <a:rPr lang="en-US" sz="2000" dirty="0" smtClean="0">
                <a:latin typeface="+mj-lt"/>
              </a:rPr>
              <a:t>; </a:t>
            </a:r>
            <a:r>
              <a:rPr lang="en-US" sz="2000" dirty="0" err="1" smtClean="0">
                <a:latin typeface="+mj-lt"/>
              </a:rPr>
              <a:t>Magnesi</a:t>
            </a:r>
            <a:r>
              <a:rPr lang="en-US" sz="2000" dirty="0" smtClean="0">
                <a:latin typeface="+mj-lt"/>
              </a:rPr>
              <a:t>, </a:t>
            </a:r>
            <a:r>
              <a:rPr lang="en-US" sz="2000" dirty="0" err="1" smtClean="0">
                <a:latin typeface="+mj-lt"/>
              </a:rPr>
              <a:t>manitol</a:t>
            </a:r>
            <a:r>
              <a:rPr lang="en-US" sz="2000" dirty="0" smtClean="0">
                <a:latin typeface="+mj-lt"/>
              </a:rPr>
              <a:t> </a:t>
            </a:r>
          </a:p>
          <a:p>
            <a:pPr>
              <a:lnSpc>
                <a:spcPct val="150000"/>
              </a:lnSpc>
            </a:pPr>
            <a:r>
              <a:rPr lang="en-US" sz="2000" dirty="0" smtClean="0">
                <a:latin typeface="+mj-lt"/>
              </a:rPr>
              <a:t>+ </a:t>
            </a:r>
            <a:r>
              <a:rPr lang="en-US" sz="2000" dirty="0" err="1" smtClean="0">
                <a:latin typeface="+mj-lt"/>
              </a:rPr>
              <a:t>Độc</a:t>
            </a:r>
            <a:r>
              <a:rPr lang="en-US" sz="2000" dirty="0" smtClean="0">
                <a:latin typeface="+mj-lt"/>
              </a:rPr>
              <a:t> </a:t>
            </a:r>
            <a:r>
              <a:rPr lang="en-US" sz="2000" dirty="0" err="1" smtClean="0">
                <a:latin typeface="+mj-lt"/>
              </a:rPr>
              <a:t>thần</a:t>
            </a:r>
            <a:r>
              <a:rPr lang="en-US" sz="2000" dirty="0" smtClean="0">
                <a:latin typeface="+mj-lt"/>
              </a:rPr>
              <a:t> </a:t>
            </a:r>
            <a:r>
              <a:rPr lang="en-US" sz="2000" dirty="0" err="1" smtClean="0">
                <a:latin typeface="+mj-lt"/>
              </a:rPr>
              <a:t>kinh</a:t>
            </a:r>
            <a:r>
              <a:rPr lang="en-US" sz="2000" dirty="0" smtClean="0">
                <a:latin typeface="+mj-lt"/>
              </a:rPr>
              <a:t>: </a:t>
            </a:r>
            <a:r>
              <a:rPr lang="en-US" sz="2000" dirty="0" err="1" smtClean="0">
                <a:latin typeface="+mj-lt"/>
              </a:rPr>
              <a:t>Oxaliplatin</a:t>
            </a:r>
            <a:r>
              <a:rPr lang="en-US" sz="2000" dirty="0" smtClean="0">
                <a:latin typeface="+mj-lt"/>
              </a:rPr>
              <a:t>; </a:t>
            </a:r>
            <a:r>
              <a:rPr lang="en-US" sz="2000" dirty="0" err="1" smtClean="0">
                <a:latin typeface="+mj-lt"/>
              </a:rPr>
              <a:t>Calci</a:t>
            </a:r>
            <a:r>
              <a:rPr lang="en-US" sz="2000" dirty="0" smtClean="0">
                <a:latin typeface="+mj-lt"/>
              </a:rPr>
              <a:t>, </a:t>
            </a:r>
            <a:r>
              <a:rPr lang="en-US" sz="2000" dirty="0" err="1" smtClean="0">
                <a:latin typeface="+mj-lt"/>
              </a:rPr>
              <a:t>magnesi</a:t>
            </a:r>
            <a:r>
              <a:rPr lang="en-US" sz="2000" dirty="0" smtClean="0">
                <a:latin typeface="+mj-lt"/>
              </a:rPr>
              <a:t> </a:t>
            </a:r>
          </a:p>
          <a:p>
            <a:pPr>
              <a:lnSpc>
                <a:spcPct val="150000"/>
              </a:lnSpc>
            </a:pPr>
            <a:r>
              <a:rPr lang="en-US" sz="2000" dirty="0" smtClean="0">
                <a:latin typeface="+mj-lt"/>
              </a:rPr>
              <a:t>+ </a:t>
            </a:r>
            <a:r>
              <a:rPr lang="en-US" sz="2000" dirty="0" err="1" smtClean="0">
                <a:latin typeface="+mj-lt"/>
              </a:rPr>
              <a:t>Thoát</a:t>
            </a:r>
            <a:r>
              <a:rPr lang="en-US" sz="2000" dirty="0" smtClean="0">
                <a:latin typeface="+mj-lt"/>
              </a:rPr>
              <a:t> </a:t>
            </a:r>
            <a:r>
              <a:rPr lang="en-US" sz="2000" dirty="0" err="1" smtClean="0">
                <a:latin typeface="+mj-lt"/>
              </a:rPr>
              <a:t>mạch</a:t>
            </a:r>
            <a:r>
              <a:rPr lang="en-US" sz="2000" dirty="0" smtClean="0">
                <a:latin typeface="+mj-lt"/>
              </a:rPr>
              <a:t>: </a:t>
            </a:r>
            <a:r>
              <a:rPr lang="en-US" sz="2000" dirty="0" err="1" smtClean="0">
                <a:latin typeface="+mj-lt"/>
              </a:rPr>
              <a:t>Anthracyclin</a:t>
            </a:r>
            <a:r>
              <a:rPr lang="en-US" sz="2000" dirty="0" smtClean="0">
                <a:latin typeface="+mj-lt"/>
              </a:rPr>
              <a:t>; </a:t>
            </a:r>
            <a:r>
              <a:rPr lang="en-US" sz="2000" dirty="0" smtClean="0">
                <a:latin typeface="+mj-lt"/>
              </a:rPr>
              <a:t>DMSO, </a:t>
            </a:r>
            <a:r>
              <a:rPr lang="en-US" sz="2000" dirty="0" err="1" smtClean="0">
                <a:latin typeface="+mj-lt"/>
              </a:rPr>
              <a:t>hyaluronidase</a:t>
            </a:r>
            <a:endParaRPr lang="en-US" sz="2000" dirty="0" smtClean="0">
              <a:latin typeface="+mj-lt"/>
            </a:endParaRP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6592639"/>
          </a:xfrm>
          <a:prstGeom prst="rect">
            <a:avLst/>
          </a:prstGeom>
          <a:noFill/>
        </p:spPr>
        <p:txBody>
          <a:bodyPr wrap="square" rtlCol="0">
            <a:spAutoFit/>
          </a:bodyPr>
          <a:lstStyle/>
          <a:p>
            <a:pPr>
              <a:lnSpc>
                <a:spcPct val="150000"/>
              </a:lnSpc>
            </a:pPr>
            <a:r>
              <a:rPr lang="en-US" sz="2400" b="1" dirty="0" smtClean="0">
                <a:latin typeface="Times New Roman" pitchFamily="18" charset="0"/>
                <a:cs typeface="Times New Roman" pitchFamily="18" charset="0"/>
              </a:rPr>
              <a:t>IV. </a:t>
            </a:r>
            <a:r>
              <a:rPr lang="en-US" sz="2400" b="1" dirty="0" err="1" smtClean="0">
                <a:latin typeface="Times New Roman" pitchFamily="18" charset="0"/>
                <a:cs typeface="Times New Roman" pitchFamily="18" charset="0"/>
              </a:rPr>
              <a:t>Một</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số</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nguyên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tắc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khi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dùng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thuốc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chống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ung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thư</a:t>
            </a:r>
            <a:endParaRPr lang="en-US" sz="2400" b="1" dirty="0" smtClean="0">
              <a:latin typeface="Times New Roman" pitchFamily="18" charset="0"/>
              <a:cs typeface="Times New Roman" pitchFamily="18" charset="0"/>
            </a:endParaRPr>
          </a:p>
          <a:p>
            <a:pPr marL="342900" indent="-342900">
              <a:lnSpc>
                <a:spcPct val="150000"/>
              </a:lnSpc>
              <a:buAutoNum type="arabicPeriod"/>
            </a:pPr>
            <a:r>
              <a:rPr lang="vi-VN" sz="2000" dirty="0" smtClean="0">
                <a:latin typeface="Times New Roman" pitchFamily="18" charset="0"/>
                <a:cs typeface="Times New Roman" pitchFamily="18" charset="0"/>
              </a:rPr>
              <a:t>Dùng thuốc với liều cao nhất: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Với</a:t>
            </a:r>
            <a:r>
              <a:rPr lang="vi-VN" sz="2000" dirty="0" smtClean="0">
                <a:latin typeface="Times New Roman" pitchFamily="18" charset="0"/>
                <a:cs typeface="Times New Roman" pitchFamily="18" charset="0"/>
              </a:rPr>
              <a:t> mục tiêu diệt </a:t>
            </a:r>
            <a:r>
              <a:rPr lang="en-US" sz="2000" dirty="0" err="1" smtClean="0">
                <a:latin typeface="Times New Roman" pitchFamily="18" charset="0"/>
                <a:cs typeface="Times New Roman" pitchFamily="18" charset="0"/>
              </a:rPr>
              <a:t>được</a:t>
            </a:r>
            <a:r>
              <a:rPr lang="vi-VN" sz="2000" dirty="0" smtClean="0">
                <a:latin typeface="Times New Roman" pitchFamily="18" charset="0"/>
                <a:cs typeface="Times New Roman" pitchFamily="18" charset="0"/>
              </a:rPr>
              <a:t> nhiều t</a:t>
            </a:r>
            <a:r>
              <a:rPr lang="en-US" sz="2000" dirty="0" smtClean="0">
                <a:latin typeface="Times New Roman" pitchFamily="18" charset="0"/>
                <a:cs typeface="Times New Roman" pitchFamily="18" charset="0"/>
              </a:rPr>
              <a:t>b</a:t>
            </a:r>
            <a:r>
              <a:rPr lang="vi-VN" sz="2000" dirty="0" smtClean="0">
                <a:latin typeface="Times New Roman" pitchFamily="18" charset="0"/>
                <a:cs typeface="Times New Roman" pitchFamily="18" charset="0"/>
              </a:rPr>
              <a:t> ung thư nhất nên n</a:t>
            </a:r>
            <a:r>
              <a:rPr lang="en-US" sz="2000" dirty="0" smtClean="0">
                <a:latin typeface="Times New Roman" pitchFamily="18" charset="0"/>
                <a:cs typeface="Times New Roman" pitchFamily="18" charset="0"/>
              </a:rPr>
              <a:t>/</a:t>
            </a:r>
            <a:r>
              <a:rPr lang="en-US" sz="2000" dirty="0" err="1" smtClean="0">
                <a:latin typeface="Times New Roman" pitchFamily="18" charset="0"/>
                <a:cs typeface="Times New Roman" pitchFamily="18" charset="0"/>
              </a:rPr>
              <a:t>tắc</a:t>
            </a:r>
            <a:r>
              <a:rPr lang="vi-VN" sz="2000" dirty="0" smtClean="0">
                <a:latin typeface="Times New Roman" pitchFamily="18" charset="0"/>
                <a:cs typeface="Times New Roman" pitchFamily="18" charset="0"/>
              </a:rPr>
              <a:t> đầu tiên là dùng thuốc với liều cao nhất mà </a:t>
            </a:r>
            <a:r>
              <a:rPr lang="en-US" sz="2000" dirty="0" smtClean="0">
                <a:latin typeface="Times New Roman" pitchFamily="18" charset="0"/>
                <a:cs typeface="Times New Roman" pitchFamily="18" charset="0"/>
              </a:rPr>
              <a:t>c</a:t>
            </a:r>
            <a:r>
              <a:rPr lang="vi-VN" sz="2000" dirty="0" smtClean="0">
                <a:latin typeface="Times New Roman" pitchFamily="18" charset="0"/>
                <a:cs typeface="Times New Roman" pitchFamily="18" charset="0"/>
              </a:rPr>
              <a:t>ơ thể dung nạp được (liều cao có mức độ độc tính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tdp</a:t>
            </a:r>
            <a:r>
              <a:rPr lang="vi-VN" sz="2000" dirty="0" smtClean="0">
                <a:latin typeface="Times New Roman" pitchFamily="18" charset="0"/>
                <a:cs typeface="Times New Roman" pitchFamily="18" charset="0"/>
              </a:rPr>
              <a:t> còn chấp nhận được).</a:t>
            </a:r>
            <a:endParaRPr lang="en-US" sz="2000" dirty="0" smtClean="0">
              <a:latin typeface="Times New Roman" pitchFamily="18" charset="0"/>
              <a:cs typeface="Times New Roman" pitchFamily="18" charset="0"/>
            </a:endParaRPr>
          </a:p>
          <a:p>
            <a:pPr marL="342900" indent="-342900">
              <a:lnSpc>
                <a:spcPct val="150000"/>
              </a:lnSpc>
              <a:buAutoNum type="arabicPeriod"/>
            </a:pPr>
            <a:r>
              <a:rPr lang="vi-VN" sz="2000" dirty="0" smtClean="0">
                <a:latin typeface="Times New Roman" pitchFamily="18" charset="0"/>
                <a:cs typeface="Times New Roman" pitchFamily="18" charset="0"/>
              </a:rPr>
              <a:t>Phối hợp thuốc: Mục đích là tránh kháng thuốc, nâng cao hiệu quả điều trị và giảm độc tính </a:t>
            </a:r>
            <a:endParaRPr lang="en-US" sz="2000" dirty="0" smtClean="0">
              <a:latin typeface="Times New Roman" pitchFamily="18" charset="0"/>
              <a:cs typeface="Times New Roman" pitchFamily="18" charset="0"/>
            </a:endParaRPr>
          </a:p>
          <a:p>
            <a:pPr marL="342900" indent="-342900">
              <a:lnSpc>
                <a:spcPct val="150000"/>
              </a:lnSpc>
              <a:buAutoNum type="arabicPeriod"/>
            </a:pPr>
            <a:r>
              <a:rPr lang="vi-VN" sz="2000" dirty="0" smtClean="0">
                <a:latin typeface="Times New Roman" pitchFamily="18" charset="0"/>
                <a:cs typeface="Times New Roman" pitchFamily="18" charset="0"/>
              </a:rPr>
              <a:t> Pha loãng khi tiêm </a:t>
            </a:r>
            <a:r>
              <a:rPr lang="en-US" sz="2000" dirty="0" smtClean="0">
                <a:latin typeface="Times New Roman" pitchFamily="18" charset="0"/>
                <a:cs typeface="Times New Roman" pitchFamily="18" charset="0"/>
              </a:rPr>
              <a:t>TM</a:t>
            </a:r>
            <a:r>
              <a:rPr lang="vi-VN" sz="2000" dirty="0" smtClean="0">
                <a:latin typeface="Times New Roman" pitchFamily="18" charset="0"/>
                <a:cs typeface="Times New Roman" pitchFamily="18" charset="0"/>
              </a:rPr>
              <a:t>: Tất cả đều cần pha loãng với NaCl 0,9% hay glucose 5%. Khi thuốc thoát ra ngoài mạch: ngừng tiêm ngay</a:t>
            </a:r>
            <a:r>
              <a:rPr lang="en-US" sz="2000" dirty="0" smtClean="0">
                <a:latin typeface="Times New Roman" pitchFamily="18" charset="0"/>
                <a:cs typeface="Times New Roman" pitchFamily="18" charset="0"/>
              </a:rPr>
              <a:t>,</a:t>
            </a:r>
            <a:r>
              <a:rPr lang="vi-VN" sz="2000" dirty="0" smtClean="0">
                <a:latin typeface="Times New Roman" pitchFamily="18" charset="0"/>
                <a:cs typeface="Times New Roman" pitchFamily="18" charset="0"/>
              </a:rPr>
              <a:t> hút ngay 5ml máu tĩnh mạch để rút phần nào lượng thuốc thoát ra xung quanh tĩnh mạch nơi tiêm, đồng thời</a:t>
            </a:r>
            <a:r>
              <a:rPr lang="en-US" sz="2000" dirty="0" smtClean="0">
                <a:latin typeface="Times New Roman" pitchFamily="18" charset="0"/>
                <a:cs typeface="Times New Roman" pitchFamily="18" charset="0"/>
              </a:rPr>
              <a:t> r</a:t>
            </a:r>
            <a:r>
              <a:rPr lang="vi-VN" sz="2000" dirty="0" smtClean="0">
                <a:latin typeface="Times New Roman" pitchFamily="18" charset="0"/>
                <a:cs typeface="Times New Roman" pitchFamily="18" charset="0"/>
              </a:rPr>
              <a:t>ửa nhiều lần mụn phồng dưới da.Tiêm vào khoảng dưới da 100mg hydrocortison</a:t>
            </a:r>
            <a:r>
              <a:rPr lang="en-US" sz="2000" dirty="0" smtClean="0">
                <a:latin typeface="Times New Roman" pitchFamily="18" charset="0"/>
                <a:cs typeface="Times New Roman" pitchFamily="18" charset="0"/>
              </a:rPr>
              <a:t>. </a:t>
            </a:r>
            <a:r>
              <a:rPr lang="vi-VN" sz="2000" dirty="0" smtClean="0">
                <a:latin typeface="Times New Roman" pitchFamily="18" charset="0"/>
                <a:cs typeface="Times New Roman" pitchFamily="18" charset="0"/>
              </a:rPr>
              <a:t>Đắp gạc nóng lên vết phồng trong một giờ</a:t>
            </a:r>
            <a:r>
              <a:rPr lang="en-US" sz="2000" dirty="0" smtClean="0">
                <a:latin typeface="Times New Roman" pitchFamily="18" charset="0"/>
                <a:cs typeface="Times New Roman" pitchFamily="18" charset="0"/>
              </a:rPr>
              <a:t>. </a:t>
            </a:r>
            <a:r>
              <a:rPr lang="vi-VN" sz="2000" dirty="0" smtClean="0">
                <a:latin typeface="Times New Roman" pitchFamily="18" charset="0"/>
                <a:cs typeface="Times New Roman" pitchFamily="18" charset="0"/>
              </a:rPr>
              <a:t>Bôi mỡ hydrocortisol 1% và băng vô khuẩn </a:t>
            </a:r>
            <a:endParaRPr lang="en-US" sz="2000" dirty="0" smtClean="0">
              <a:latin typeface="Times New Roman" pitchFamily="18" charset="0"/>
              <a:cs typeface="Times New Roman" pitchFamily="18" charset="0"/>
            </a:endParaRPr>
          </a:p>
          <a:p>
            <a:pPr marL="342900" indent="-342900">
              <a:lnSpc>
                <a:spcPct val="150000"/>
              </a:lnSpc>
              <a:buAutoNum type="arabicPeriod"/>
            </a:pPr>
            <a:r>
              <a:rPr lang="vi-VN" sz="2000" dirty="0" smtClean="0">
                <a:latin typeface="Times New Roman" pitchFamily="18" charset="0"/>
                <a:cs typeface="Times New Roman" pitchFamily="18" charset="0"/>
              </a:rPr>
              <a:t> Chú ý nhiễm khuẩn: Đây là là nguyên nhân quan trọng gây tổn thương và tử vong. B</a:t>
            </a:r>
            <a:r>
              <a:rPr lang="en-US" sz="2000" dirty="0" smtClean="0">
                <a:latin typeface="Times New Roman" pitchFamily="18" charset="0"/>
                <a:cs typeface="Times New Roman" pitchFamily="18" charset="0"/>
              </a:rPr>
              <a:t>N</a:t>
            </a:r>
            <a:r>
              <a:rPr lang="vi-VN" sz="2000" dirty="0" smtClean="0">
                <a:latin typeface="Times New Roman" pitchFamily="18" charset="0"/>
                <a:cs typeface="Times New Roman" pitchFamily="18" charset="0"/>
              </a:rPr>
              <a:t> có thể xuất hiện nhiễm khuẩn, kèm nhiễm nấm và virus, cần phải phân lập </a:t>
            </a:r>
            <a:r>
              <a:rPr lang="en-US" sz="2000" dirty="0" smtClean="0">
                <a:latin typeface="Times New Roman" pitchFamily="18" charset="0"/>
                <a:cs typeface="Times New Roman" pitchFamily="18" charset="0"/>
              </a:rPr>
              <a:t>XN</a:t>
            </a:r>
            <a:r>
              <a:rPr lang="vi-VN"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VSV</a:t>
            </a:r>
            <a:r>
              <a:rPr lang="vi-VN" sz="2000" dirty="0" smtClean="0">
                <a:latin typeface="Times New Roman" pitchFamily="18" charset="0"/>
                <a:cs typeface="Times New Roman" pitchFamily="18" charset="0"/>
              </a:rPr>
              <a:t> ngay để có hướng điều trị tốt</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52400"/>
            <a:ext cx="9144000" cy="2585323"/>
          </a:xfrm>
          <a:prstGeom prst="rect">
            <a:avLst/>
          </a:prstGeom>
          <a:noFill/>
        </p:spPr>
        <p:txBody>
          <a:bodyPr wrap="square" rtlCol="0">
            <a:spAutoFit/>
          </a:bodyPr>
          <a:lstStyle/>
          <a:p>
            <a:pPr algn="ctr">
              <a:lnSpc>
                <a:spcPct val="150000"/>
              </a:lnSpc>
            </a:pPr>
            <a:r>
              <a:rPr lang="vi-VN" sz="2800" b="1" dirty="0" smtClean="0">
                <a:latin typeface="+mj-lt"/>
              </a:rPr>
              <a:t>Tài liệu tham khảo</a:t>
            </a:r>
            <a:endParaRPr lang="en-US" sz="2800" b="1" dirty="0" smtClean="0">
              <a:latin typeface="+mj-lt"/>
            </a:endParaRPr>
          </a:p>
          <a:p>
            <a:pPr>
              <a:lnSpc>
                <a:spcPct val="150000"/>
              </a:lnSpc>
            </a:pPr>
            <a:r>
              <a:rPr lang="en-US" sz="2000" dirty="0" smtClean="0">
                <a:latin typeface="Times New Roman" pitchFamily="18" charset="0"/>
                <a:cs typeface="Times New Roman" pitchFamily="18" charset="0"/>
              </a:rPr>
              <a:t>- www.nguyenphuchoc199</a:t>
            </a:r>
          </a:p>
          <a:p>
            <a:pPr>
              <a:lnSpc>
                <a:spcPct val="150000"/>
              </a:lnSpc>
            </a:pPr>
            <a:r>
              <a:rPr lang="vi-VN"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r>
              <a:rPr lang="vi-VN" sz="2000" dirty="0" smtClean="0">
                <a:latin typeface="Times New Roman" pitchFamily="18" charset="0"/>
                <a:cs typeface="Times New Roman" pitchFamily="18" charset="0"/>
              </a:rPr>
              <a:t>WHO </a:t>
            </a:r>
            <a:r>
              <a:rPr lang="vi-VN" sz="2000" dirty="0" smtClean="0">
                <a:latin typeface="Times New Roman" pitchFamily="18" charset="0"/>
                <a:cs typeface="Times New Roman" pitchFamily="18" charset="0"/>
                <a:hlinkClick r:id="rId2"/>
              </a:rPr>
              <a:t>http://www.who.int/cancer/en</a:t>
            </a:r>
            <a:endParaRPr lang="en-US" sz="2000" dirty="0" smtClean="0">
              <a:latin typeface="Times New Roman" pitchFamily="18" charset="0"/>
              <a:cs typeface="Times New Roman" pitchFamily="18" charset="0"/>
            </a:endParaRPr>
          </a:p>
          <a:p>
            <a:pPr>
              <a:lnSpc>
                <a:spcPct val="150000"/>
              </a:lnSpc>
            </a:pPr>
            <a:r>
              <a:rPr lang="vi-VN"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a:t>
            </a:r>
            <a:r>
              <a:rPr lang="vi-VN" sz="2000" dirty="0" smtClean="0">
                <a:latin typeface="Times New Roman" pitchFamily="18" charset="0"/>
                <a:cs typeface="Times New Roman" pitchFamily="18" charset="0"/>
              </a:rPr>
              <a:t> Danh mục thuốc bệnh viên (2013), Sở Y tế Đà Nẵng. </a:t>
            </a:r>
            <a:endParaRPr lang="en-US" sz="2000" dirty="0" smtClean="0">
              <a:latin typeface="Times New Roman" pitchFamily="18" charset="0"/>
              <a:cs typeface="Times New Roman" pitchFamily="18" charset="0"/>
            </a:endParaRPr>
          </a:p>
          <a:p>
            <a:pPr marL="342900" indent="-342900">
              <a:lnSpc>
                <a:spcPct val="150000"/>
              </a:lnSpc>
            </a:pPr>
            <a:r>
              <a:rPr lang="en-US" sz="2000" dirty="0" smtClean="0">
                <a:latin typeface="Times New Roman" pitchFamily="18" charset="0"/>
                <a:cs typeface="Times New Roman" pitchFamily="18" charset="0"/>
              </a:rPr>
              <a:t>-  </a:t>
            </a:r>
            <a:r>
              <a:rPr lang="vi-VN" sz="2000" dirty="0" smtClean="0">
                <a:latin typeface="Times New Roman" pitchFamily="18" charset="0"/>
                <a:cs typeface="Times New Roman" pitchFamily="18" charset="0"/>
              </a:rPr>
              <a:t>Các website về ung thư trên internet </a:t>
            </a:r>
            <a:endParaRPr lang="en-US" sz="2000" dirty="0">
              <a:latin typeface="Times New Roman" pitchFamily="18" charset="0"/>
              <a:cs typeface="Times New Roman" pitchFamily="18" charset="0"/>
            </a:endParaRPr>
          </a:p>
        </p:txBody>
      </p:sp>
      <p:sp>
        <p:nvSpPr>
          <p:cNvPr id="3" name="TextBox 2"/>
          <p:cNvSpPr txBox="1"/>
          <p:nvPr/>
        </p:nvSpPr>
        <p:spPr>
          <a:xfrm>
            <a:off x="228600" y="3352800"/>
            <a:ext cx="8686800" cy="1200329"/>
          </a:xfrm>
          <a:prstGeom prst="rect">
            <a:avLst/>
          </a:prstGeom>
          <a:noFill/>
        </p:spPr>
        <p:txBody>
          <a:bodyPr wrap="square" rtlCol="0">
            <a:spAutoFit/>
          </a:bodyPr>
          <a:lstStyle/>
          <a:p>
            <a:pPr algn="ctr"/>
            <a:r>
              <a:rPr lang="en-US" sz="3600" b="1" dirty="0" smtClean="0">
                <a:latin typeface="Times New Roman" pitchFamily="18" charset="0"/>
                <a:cs typeface="Times New Roman" pitchFamily="18" charset="0"/>
              </a:rPr>
              <a:t>CẢM ƠN THẦY VÀ CÁC BẠN ĐÃ LẮNG NGHE!</a:t>
            </a:r>
            <a:endParaRPr lang="en-US" sz="3600" b="1"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6229269"/>
          </a:xfrm>
          <a:prstGeom prst="rect">
            <a:avLst/>
          </a:prstGeom>
          <a:noFill/>
        </p:spPr>
        <p:txBody>
          <a:bodyPr wrap="square" rtlCol="0">
            <a:spAutoFit/>
          </a:bodyPr>
          <a:lstStyle/>
          <a:p>
            <a:pPr marL="400050" indent="-400050">
              <a:lnSpc>
                <a:spcPct val="150000"/>
              </a:lnSpc>
              <a:buAutoNum type="romanUcPeriod"/>
            </a:pPr>
            <a:r>
              <a:rPr lang="en-US" sz="2400" b="1" dirty="0" smtClean="0">
                <a:latin typeface="Times New Roman" pitchFamily="18" charset="0"/>
                <a:cs typeface="Times New Roman" pitchFamily="18" charset="0"/>
              </a:rPr>
              <a:t>ĐẠI CƯƠNG</a:t>
            </a:r>
          </a:p>
          <a:p>
            <a:pPr marL="400050" indent="-400050">
              <a:lnSpc>
                <a:spcPct val="150000"/>
              </a:lnSpc>
              <a:buAutoNum type="arabicPeriod"/>
            </a:pPr>
            <a:r>
              <a:rPr lang="en-US" sz="2400" b="1" dirty="0" err="1" smtClean="0">
                <a:latin typeface="Times New Roman" pitchFamily="18" charset="0"/>
                <a:cs typeface="Times New Roman" pitchFamily="18" charset="0"/>
              </a:rPr>
              <a:t>Khái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niệm</a:t>
            </a:r>
            <a:endParaRPr lang="en-US" sz="2400" b="1" dirty="0" smtClean="0">
              <a:latin typeface="Times New Roman" pitchFamily="18" charset="0"/>
              <a:cs typeface="Times New Roman" pitchFamily="18" charset="0"/>
            </a:endParaRPr>
          </a:p>
          <a:p>
            <a:pPr marL="400050" indent="-400050">
              <a:lnSpc>
                <a:spcPct val="150000"/>
              </a:lnSpc>
              <a:buFontTx/>
              <a:buChar char="-"/>
            </a:pPr>
            <a:r>
              <a:rPr lang="vi-VN" sz="2000" dirty="0" smtClean="0">
                <a:latin typeface="Times New Roman" pitchFamily="18" charset="0"/>
                <a:cs typeface="Times New Roman" pitchFamily="18" charset="0"/>
              </a:rPr>
              <a:t>Ung thư là tên chung dùng để gọi một nhóm bệnh với trên 200 loại khác nhau (khác về nguồn gốc tế bào, căn nguyên, tiên lượng và cách điều trị), nhưng có đặc điểm chung: đó là sự phân chia không kiểm soát được của tế bào, khả năng tồn tại và phát triển ở các cơ quan và tổ chức lạ.</a:t>
            </a:r>
            <a:endParaRPr lang="en-US" sz="2000" dirty="0" smtClean="0">
              <a:latin typeface="Times New Roman" pitchFamily="18" charset="0"/>
              <a:cs typeface="Times New Roman" pitchFamily="18" charset="0"/>
            </a:endParaRPr>
          </a:p>
          <a:p>
            <a:pPr marL="400050" indent="-400050">
              <a:lnSpc>
                <a:spcPct val="150000"/>
              </a:lnSpc>
              <a:buFontTx/>
              <a:buChar char="-"/>
            </a:pPr>
            <a:r>
              <a:rPr lang="vi-VN" sz="2000" dirty="0" smtClean="0">
                <a:latin typeface="Times New Roman" pitchFamily="18" charset="0"/>
                <a:cs typeface="Times New Roman" pitchFamily="18" charset="0"/>
              </a:rPr>
              <a:t>Nhìn chung - điều kiện cần thiết để hình thành ung thư là phải đột biến cả hai nhóm gene </a:t>
            </a:r>
            <a:r>
              <a:rPr lang="en-US" sz="2000" dirty="0" err="1" smtClean="0">
                <a:latin typeface="Times New Roman" pitchFamily="18" charset="0"/>
                <a:cs typeface="Times New Roman" pitchFamily="18" charset="0"/>
              </a:rPr>
              <a:t>đó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vi-VN" sz="2000" dirty="0" smtClean="0">
                <a:latin typeface="Times New Roman" pitchFamily="18" charset="0"/>
                <a:cs typeface="Times New Roman" pitchFamily="18" charset="0"/>
              </a:rPr>
              <a:t>gene tiền ung thư và gene chế áp ung thư</a:t>
            </a:r>
            <a:r>
              <a:rPr lang="en-US" sz="2000" dirty="0" smtClean="0">
                <a:latin typeface="Times New Roman" pitchFamily="18" charset="0"/>
                <a:cs typeface="Times New Roman" pitchFamily="18" charset="0"/>
              </a:rPr>
              <a:t>.</a:t>
            </a:r>
          </a:p>
          <a:p>
            <a:pPr marL="400050" indent="-400050">
              <a:lnSpc>
                <a:spcPct val="150000"/>
              </a:lnSpc>
              <a:buFontTx/>
              <a:buChar char="-"/>
            </a:pPr>
            <a:r>
              <a:rPr lang="vi-VN" sz="2000" dirty="0" smtClean="0">
                <a:latin typeface="+mj-lt"/>
              </a:rPr>
              <a:t>Tùy theo loại &amp; giai đoạn của ung thư mà việc điều trị có thể áp dụng một hoặc nhiều phương pháp khác nhau: Phương pháp điều trị tại chỗ như phẫu thuật &amp; tia xạ được áp dụng khi bệnh còn ở giai đoạn sớm, u còn khu trú tại chỗ hoặc một vùng nhất định. Khi đã di căn thì phải kết hợp thêm liệu pháp toàn thân như điều trị nội tiết, điều trị miễn dịch… </a:t>
            </a:r>
            <a:endParaRPr lang="en-US" sz="2000" dirty="0">
              <a:latin typeface="+mj-lt"/>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5170646"/>
          </a:xfrm>
          <a:prstGeom prst="rect">
            <a:avLst/>
          </a:prstGeom>
          <a:noFill/>
        </p:spPr>
        <p:txBody>
          <a:bodyPr wrap="square" rtlCol="0">
            <a:spAutoFit/>
          </a:bodyPr>
          <a:lstStyle/>
          <a:p>
            <a:pPr>
              <a:lnSpc>
                <a:spcPct val="150000"/>
              </a:lnSpc>
              <a:buFontTx/>
              <a:buChar char="-"/>
            </a:pPr>
            <a:r>
              <a:rPr lang="vi-VN" sz="2000" dirty="0" smtClean="0">
                <a:latin typeface="+mj-lt"/>
              </a:rPr>
              <a:t>Phân chia tế bào (tăng sinh) là quá trình sinh lý xảy ra trong những điều kiện nhất định ở hầu hết các mô trong cơ thể sinh vật đa bào</a:t>
            </a:r>
            <a:r>
              <a:rPr lang="en-US" sz="2000" dirty="0" smtClean="0">
                <a:latin typeface="+mj-lt"/>
              </a:rPr>
              <a:t>.</a:t>
            </a:r>
          </a:p>
          <a:p>
            <a:pPr>
              <a:lnSpc>
                <a:spcPct val="150000"/>
              </a:lnSpc>
              <a:buFontTx/>
              <a:buChar char="-"/>
            </a:pPr>
            <a:r>
              <a:rPr lang="en-US" sz="2000" dirty="0">
                <a:latin typeface="+mj-lt"/>
              </a:rPr>
              <a:t> </a:t>
            </a:r>
            <a:r>
              <a:rPr lang="vi-VN" sz="2000" dirty="0" smtClean="0">
                <a:latin typeface="+mj-lt"/>
              </a:rPr>
              <a:t>Khó có thể biết nguyên nhân đầu tiên gây ra ung thư. Tuy nhiên hơn phân nửa số ung thư có tổn thương gene p53, đây là gene ức chế khối u đồng thời  là "người bảo vệ bộ gene’’ ~ p53 là một protein quan trọng nằm trong điều hòa chu kỳ tế bào - gọi là gene áp chế khối u p53.</a:t>
            </a:r>
            <a:endParaRPr lang="en-US" sz="2000" dirty="0" smtClean="0">
              <a:latin typeface="+mj-lt"/>
            </a:endParaRPr>
          </a:p>
          <a:p>
            <a:pPr>
              <a:lnSpc>
                <a:spcPct val="150000"/>
              </a:lnSpc>
              <a:buFontTx/>
              <a:buChar char="-"/>
            </a:pPr>
            <a:r>
              <a:rPr lang="en-US" sz="2000" dirty="0">
                <a:latin typeface="+mj-lt"/>
              </a:rPr>
              <a:t> </a:t>
            </a:r>
            <a:r>
              <a:rPr lang="vi-VN" sz="2000" dirty="0" smtClean="0">
                <a:latin typeface="+mj-lt"/>
              </a:rPr>
              <a:t>Các tính chất đặc trưng của tế bào ác tính: Tránh được apoptosis</a:t>
            </a:r>
            <a:r>
              <a:rPr lang="en-US" sz="2000" dirty="0" smtClean="0">
                <a:latin typeface="+mj-lt"/>
              </a:rPr>
              <a:t>;</a:t>
            </a:r>
            <a:r>
              <a:rPr lang="vi-VN" sz="2000" dirty="0" smtClean="0">
                <a:latin typeface="+mj-lt"/>
              </a:rPr>
              <a:t> </a:t>
            </a:r>
            <a:r>
              <a:rPr lang="en-US" sz="2000" dirty="0" err="1" smtClean="0">
                <a:latin typeface="+mj-lt"/>
              </a:rPr>
              <a:t>kh</a:t>
            </a:r>
            <a:r>
              <a:rPr lang="vi-VN" sz="2000" dirty="0" smtClean="0">
                <a:latin typeface="+mj-lt"/>
              </a:rPr>
              <a:t>ả năng phát triển vô hạn (bất tử)</a:t>
            </a:r>
            <a:r>
              <a:rPr lang="en-US" sz="2000" dirty="0" smtClean="0">
                <a:latin typeface="+mj-lt"/>
              </a:rPr>
              <a:t>; t</a:t>
            </a:r>
            <a:r>
              <a:rPr lang="vi-VN" sz="2000" dirty="0" smtClean="0">
                <a:latin typeface="+mj-lt"/>
              </a:rPr>
              <a:t>ự cung cấp các yếu tố phát triển</a:t>
            </a:r>
            <a:r>
              <a:rPr lang="en-US" sz="2000" dirty="0" smtClean="0">
                <a:latin typeface="+mj-lt"/>
              </a:rPr>
              <a:t>; </a:t>
            </a:r>
            <a:r>
              <a:rPr lang="en-US" sz="2000" dirty="0">
                <a:latin typeface="+mj-lt"/>
              </a:rPr>
              <a:t>k</a:t>
            </a:r>
            <a:r>
              <a:rPr lang="vi-VN" sz="2000" dirty="0" smtClean="0">
                <a:latin typeface="+mj-lt"/>
              </a:rPr>
              <a:t>hông nhạy cảm đối với các yếu tố chống tăng sinh</a:t>
            </a:r>
            <a:r>
              <a:rPr lang="en-US" sz="2000" dirty="0" smtClean="0">
                <a:latin typeface="+mj-lt"/>
              </a:rPr>
              <a:t>; t</a:t>
            </a:r>
            <a:r>
              <a:rPr lang="vi-VN" sz="2000" dirty="0" smtClean="0">
                <a:latin typeface="+mj-lt"/>
              </a:rPr>
              <a:t>ốc độ phân bào gia tăng</a:t>
            </a:r>
            <a:r>
              <a:rPr lang="en-US" sz="2000" dirty="0" smtClean="0">
                <a:latin typeface="+mj-lt"/>
              </a:rPr>
              <a:t>; t</a:t>
            </a:r>
            <a:r>
              <a:rPr lang="vi-VN" sz="2000" dirty="0" smtClean="0">
                <a:latin typeface="+mj-lt"/>
              </a:rPr>
              <a:t>hay đổi khả năng biệt hóa tế bào</a:t>
            </a:r>
            <a:r>
              <a:rPr lang="en-US" sz="2000" dirty="0" smtClean="0">
                <a:latin typeface="+mj-lt"/>
              </a:rPr>
              <a:t>; k</a:t>
            </a:r>
            <a:r>
              <a:rPr lang="vi-VN" sz="2000" dirty="0" smtClean="0">
                <a:latin typeface="+mj-lt"/>
              </a:rPr>
              <a:t>hông có khả năng ức chế tiếp xúc</a:t>
            </a:r>
            <a:r>
              <a:rPr lang="en-US" sz="2000" dirty="0" smtClean="0">
                <a:latin typeface="+mj-lt"/>
              </a:rPr>
              <a:t>; k</a:t>
            </a:r>
            <a:r>
              <a:rPr lang="vi-VN" sz="2000" dirty="0" smtClean="0">
                <a:latin typeface="+mj-lt"/>
              </a:rPr>
              <a:t>hả năng xâm lấn mô xung quanh</a:t>
            </a:r>
            <a:r>
              <a:rPr lang="en-US" sz="2000" dirty="0" smtClean="0">
                <a:latin typeface="+mj-lt"/>
              </a:rPr>
              <a:t>; k</a:t>
            </a:r>
            <a:r>
              <a:rPr lang="vi-VN" sz="2000" dirty="0" smtClean="0">
                <a:latin typeface="+mj-lt"/>
              </a:rPr>
              <a:t>hả năng di căn đến nơi xa</a:t>
            </a:r>
            <a:r>
              <a:rPr lang="en-US" sz="2000" dirty="0" smtClean="0">
                <a:latin typeface="+mj-lt"/>
              </a:rPr>
              <a:t>; k</a:t>
            </a:r>
            <a:r>
              <a:rPr lang="vi-VN" sz="2000" dirty="0" smtClean="0">
                <a:latin typeface="+mj-lt"/>
              </a:rPr>
              <a:t>hả năng tăng sinh mạch máu</a:t>
            </a:r>
            <a:r>
              <a:rPr lang="en-US" dirty="0" smtClean="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7109639"/>
          </a:xfrm>
          <a:prstGeom prst="rect">
            <a:avLst/>
          </a:prstGeom>
          <a:noFill/>
        </p:spPr>
        <p:txBody>
          <a:bodyPr wrap="square" rtlCol="0">
            <a:spAutoFit/>
          </a:bodyPr>
          <a:lstStyle/>
          <a:p>
            <a:pPr>
              <a:lnSpc>
                <a:spcPct val="150000"/>
              </a:lnSpc>
            </a:pPr>
            <a:r>
              <a:rPr lang="en-US" sz="2400" b="1" dirty="0" smtClean="0">
                <a:latin typeface="Times New Roman" pitchFamily="18" charset="0"/>
                <a:cs typeface="Times New Roman" pitchFamily="18" charset="0"/>
              </a:rPr>
              <a:t>2. </a:t>
            </a:r>
            <a:r>
              <a:rPr lang="en-US" sz="2400" b="1" dirty="0" err="1" smtClean="0">
                <a:latin typeface="Times New Roman" pitchFamily="18" charset="0"/>
                <a:cs typeface="Times New Roman" pitchFamily="18" charset="0"/>
              </a:rPr>
              <a:t>Định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nghĩa</a:t>
            </a:r>
            <a:endParaRPr lang="en-US" sz="2400" b="1" dirty="0" smtClean="0">
              <a:latin typeface="Times New Roman" pitchFamily="18" charset="0"/>
              <a:cs typeface="Times New Roman" pitchFamily="18" charset="0"/>
            </a:endParaRPr>
          </a:p>
          <a:p>
            <a:pPr>
              <a:lnSpc>
                <a:spcPct val="150000"/>
              </a:lnSpc>
              <a:buFontTx/>
              <a:buChar char="-"/>
            </a:pPr>
            <a:r>
              <a:rPr lang="vi-VN" sz="2000" dirty="0" smtClean="0">
                <a:latin typeface="Times New Roman" pitchFamily="18" charset="0"/>
                <a:cs typeface="Times New Roman" pitchFamily="18" charset="0"/>
              </a:rPr>
              <a:t>Ung thư (cancer) là tên dùng chung để mô tả một nhóm các bệnh phản ánh những sự thay đổi về s</a:t>
            </a:r>
            <a:r>
              <a:rPr lang="en-US" sz="2000" dirty="0" smtClean="0">
                <a:latin typeface="Times New Roman" pitchFamily="18" charset="0"/>
                <a:cs typeface="Times New Roman" pitchFamily="18" charset="0"/>
              </a:rPr>
              <a:t>s</a:t>
            </a:r>
            <a:r>
              <a:rPr lang="vi-VN" sz="2000" dirty="0" smtClean="0">
                <a:latin typeface="Times New Roman" pitchFamily="18" charset="0"/>
                <a:cs typeface="Times New Roman" pitchFamily="18" charset="0"/>
              </a:rPr>
              <a:t>, tăng trưởng và c</a:t>
            </a:r>
            <a:r>
              <a:rPr lang="en-US" sz="2000" dirty="0" smtClean="0">
                <a:latin typeface="Times New Roman" pitchFamily="18" charset="0"/>
                <a:cs typeface="Times New Roman" pitchFamily="18" charset="0"/>
              </a:rPr>
              <a:t>/</a:t>
            </a:r>
            <a:r>
              <a:rPr lang="en-US" sz="2000" dirty="0" err="1" smtClean="0">
                <a:latin typeface="Times New Roman" pitchFamily="18" charset="0"/>
                <a:cs typeface="Times New Roman" pitchFamily="18" charset="0"/>
              </a:rPr>
              <a:t>năng</a:t>
            </a:r>
            <a:r>
              <a:rPr lang="vi-VN" sz="2000" dirty="0" smtClean="0">
                <a:latin typeface="Times New Roman" pitchFamily="18" charset="0"/>
                <a:cs typeface="Times New Roman" pitchFamily="18" charset="0"/>
              </a:rPr>
              <a:t> của t</a:t>
            </a:r>
            <a:r>
              <a:rPr lang="en-US" sz="2000" dirty="0" smtClean="0">
                <a:latin typeface="Times New Roman" pitchFamily="18" charset="0"/>
                <a:cs typeface="Times New Roman" pitchFamily="18" charset="0"/>
              </a:rPr>
              <a:t>b</a:t>
            </a:r>
            <a:r>
              <a:rPr lang="vi-VN" sz="2000" dirty="0" smtClean="0">
                <a:latin typeface="Times New Roman" pitchFamily="18" charset="0"/>
                <a:cs typeface="Times New Roman" pitchFamily="18" charset="0"/>
              </a:rPr>
              <a:t>. Các t</a:t>
            </a:r>
            <a:r>
              <a:rPr lang="en-US" sz="2000" dirty="0" smtClean="0">
                <a:latin typeface="Times New Roman" pitchFamily="18" charset="0"/>
                <a:cs typeface="Times New Roman" pitchFamily="18" charset="0"/>
              </a:rPr>
              <a:t>b</a:t>
            </a:r>
            <a:r>
              <a:rPr lang="vi-VN" sz="2000" dirty="0" smtClean="0">
                <a:latin typeface="Times New Roman" pitchFamily="18" charset="0"/>
                <a:cs typeface="Times New Roman" pitchFamily="18" charset="0"/>
              </a:rPr>
              <a:t> b</a:t>
            </a:r>
            <a:r>
              <a:rPr lang="en-US" sz="2000" dirty="0" smtClean="0">
                <a:latin typeface="Times New Roman" pitchFamily="18" charset="0"/>
                <a:cs typeface="Times New Roman" pitchFamily="18" charset="0"/>
              </a:rPr>
              <a:t>t</a:t>
            </a:r>
            <a:r>
              <a:rPr lang="vi-VN" sz="2000" dirty="0" smtClean="0">
                <a:latin typeface="Times New Roman" pitchFamily="18" charset="0"/>
                <a:cs typeface="Times New Roman" pitchFamily="18" charset="0"/>
              </a:rPr>
              <a:t>trở nên bất thường (đột biến) và tăng sinh một cách không kiểm soát, xâm lấn các mô ở gần (xâm lấn cục bộ) hay ở xa (di căn) qua hệ thống bạch huyết hay mạch máu..</a:t>
            </a:r>
            <a:endParaRPr lang="en-US" sz="2000" dirty="0" smtClean="0">
              <a:latin typeface="Times New Roman" pitchFamily="18" charset="0"/>
              <a:cs typeface="Times New Roman" pitchFamily="18" charset="0"/>
            </a:endParaRPr>
          </a:p>
          <a:p>
            <a:pPr>
              <a:lnSpc>
                <a:spcPct val="150000"/>
              </a:lnSpc>
              <a:buFontTx/>
              <a:buChar char="-"/>
            </a:pPr>
            <a:r>
              <a:rPr lang="en-US" sz="2000" dirty="0">
                <a:latin typeface="Times New Roman" pitchFamily="18" charset="0"/>
                <a:cs typeface="Times New Roman" pitchFamily="18" charset="0"/>
              </a:rPr>
              <a:t> </a:t>
            </a:r>
            <a:r>
              <a:rPr lang="vi-VN" sz="2000" dirty="0" smtClean="0">
                <a:latin typeface="Times New Roman" pitchFamily="18" charset="0"/>
                <a:cs typeface="Times New Roman" pitchFamily="18" charset="0"/>
              </a:rPr>
              <a:t>T</a:t>
            </a:r>
            <a:r>
              <a:rPr lang="en-US" sz="2000" dirty="0" err="1" smtClean="0">
                <a:latin typeface="Times New Roman" pitchFamily="18" charset="0"/>
                <a:cs typeface="Times New Roman" pitchFamily="18" charset="0"/>
              </a:rPr>
              <a:t>riệu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chứng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tổng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gồm</a:t>
            </a:r>
            <a:r>
              <a:rPr lang="en-US" sz="2000" dirty="0" smtClean="0">
                <a:latin typeface="Times New Roman" pitchFamily="18" charset="0"/>
                <a:cs typeface="Times New Roman" pitchFamily="18" charset="0"/>
              </a:rPr>
              <a:t> 3 </a:t>
            </a:r>
            <a:r>
              <a:rPr lang="en-US" sz="2000" dirty="0" err="1" smtClean="0">
                <a:latin typeface="Times New Roman" pitchFamily="18" charset="0"/>
                <a:cs typeface="Times New Roman" pitchFamily="18" charset="0"/>
              </a:rPr>
              <a:t>nhóm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chính</a:t>
            </a:r>
            <a:endParaRPr lang="en-US" sz="2000" dirty="0" smtClean="0">
              <a:latin typeface="Times New Roman" pitchFamily="18" charset="0"/>
              <a:cs typeface="Times New Roman" pitchFamily="18" charset="0"/>
            </a:endParaRPr>
          </a:p>
          <a:p>
            <a:pPr>
              <a:lnSpc>
                <a:spcPct val="150000"/>
              </a:lnSpc>
            </a:pPr>
            <a:r>
              <a:rPr lang="vi-VN" sz="2000" dirty="0" smtClean="0">
                <a:latin typeface="Times New Roman" pitchFamily="18" charset="0"/>
                <a:cs typeface="Times New Roman" pitchFamily="18" charset="0"/>
              </a:rPr>
              <a:t> 1. Triệu chứng tại chỗ: các khối u bất thường hay phù nề, chảy máu (hemorrhage), đau và/hoặc loét (ulcer). Chèn ép vào mô xung quanh có thể gây ra các triệu chứng như vàng da, bí tiểu...</a:t>
            </a:r>
            <a:endParaRPr lang="en-US" sz="2000" dirty="0" smtClean="0">
              <a:latin typeface="Times New Roman" pitchFamily="18" charset="0"/>
              <a:cs typeface="Times New Roman" pitchFamily="18" charset="0"/>
            </a:endParaRPr>
          </a:p>
          <a:p>
            <a:pPr>
              <a:lnSpc>
                <a:spcPct val="150000"/>
              </a:lnSpc>
            </a:pPr>
            <a:r>
              <a:rPr lang="vi-VN" sz="2000" dirty="0" smtClean="0">
                <a:latin typeface="Times New Roman" pitchFamily="18" charset="0"/>
                <a:cs typeface="Times New Roman" pitchFamily="18" charset="0"/>
              </a:rPr>
              <a:t> 2. Triệu chứng của di căn (lan tràn): hạch bạch huyết lớn lên, ho, ho ra máu, gan to, đau xương, gãy xương ở những xương bị tổn thương và các triệu chứng thần kinh</a:t>
            </a:r>
            <a:r>
              <a:rPr lang="en-US" sz="2000" dirty="0" smtClean="0">
                <a:latin typeface="Times New Roman" pitchFamily="18" charset="0"/>
                <a:cs typeface="Times New Roman" pitchFamily="18" charset="0"/>
              </a:rPr>
              <a:t>, </a:t>
            </a:r>
            <a:r>
              <a:rPr lang="vi-VN" sz="2000" dirty="0" smtClean="0">
                <a:latin typeface="Times New Roman" pitchFamily="18" charset="0"/>
                <a:cs typeface="Times New Roman" pitchFamily="18" charset="0"/>
              </a:rPr>
              <a:t>gặp ở ung thư giai đoạn tiến triển, không phải là triệu chứng đầu tiên.</a:t>
            </a:r>
            <a:endParaRPr lang="en-US" sz="2000" dirty="0" smtClean="0">
              <a:latin typeface="Times New Roman" pitchFamily="18" charset="0"/>
              <a:cs typeface="Times New Roman" pitchFamily="18" charset="0"/>
            </a:endParaRPr>
          </a:p>
          <a:p>
            <a:pPr>
              <a:lnSpc>
                <a:spcPct val="150000"/>
              </a:lnSpc>
            </a:pPr>
            <a:r>
              <a:rPr lang="vi-VN" sz="2000" dirty="0" smtClean="0">
                <a:latin typeface="Times New Roman" pitchFamily="18" charset="0"/>
                <a:cs typeface="Times New Roman" pitchFamily="18" charset="0"/>
              </a:rPr>
              <a:t> 3. Triệu chứng toàn thân: sụt cân, chán ăn và suy mòn, tiết nhiều mồ hôi, thiếu máu và các hội chứng cận u đặc hiệu, đó là tình trạng đặc biệt được gây ra bởi ung thư đang h</a:t>
            </a:r>
            <a:r>
              <a:rPr lang="en-US" sz="2000" dirty="0">
                <a:latin typeface="Times New Roman" pitchFamily="18" charset="0"/>
                <a:cs typeface="Times New Roman" pitchFamily="18" charset="0"/>
              </a:rPr>
              <a:t>đ</a:t>
            </a:r>
            <a:r>
              <a:rPr lang="vi-VN" sz="2000"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rPr>
              <a:t> </a:t>
            </a:r>
            <a:r>
              <a:rPr lang="vi-VN" sz="2000" dirty="0" smtClean="0">
                <a:latin typeface="Times New Roman" pitchFamily="18" charset="0"/>
                <a:cs typeface="Times New Roman" pitchFamily="18" charset="0"/>
              </a:rPr>
              <a:t>chẳng hạn như huyết khối (thrombosis) hay thay đổi nội tiết tố.</a:t>
            </a:r>
            <a:endParaRPr lang="en-US" sz="20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6555641"/>
          </a:xfrm>
          <a:prstGeom prst="rect">
            <a:avLst/>
          </a:prstGeom>
          <a:noFill/>
        </p:spPr>
        <p:txBody>
          <a:bodyPr wrap="square" rtlCol="0">
            <a:spAutoFit/>
          </a:bodyPr>
          <a:lstStyle/>
          <a:p>
            <a:pPr>
              <a:lnSpc>
                <a:spcPct val="150000"/>
              </a:lnSpc>
            </a:pPr>
            <a:r>
              <a:rPr lang="en-US" sz="2400" b="1" dirty="0" smtClean="0">
                <a:latin typeface="Times New Roman" pitchFamily="18" charset="0"/>
                <a:cs typeface="Times New Roman" pitchFamily="18" charset="0"/>
              </a:rPr>
              <a:t>3. </a:t>
            </a:r>
            <a:r>
              <a:rPr lang="vi-VN" sz="2400" b="1" dirty="0" smtClean="0">
                <a:latin typeface="Times New Roman" pitchFamily="18" charset="0"/>
                <a:cs typeface="Times New Roman" pitchFamily="18" charset="0"/>
              </a:rPr>
              <a:t>C</a:t>
            </a:r>
            <a:r>
              <a:rPr lang="en-US" sz="2400" b="1" dirty="0" err="1" smtClean="0">
                <a:latin typeface="Times New Roman" pitchFamily="18" charset="0"/>
                <a:cs typeface="Times New Roman" pitchFamily="18" charset="0"/>
              </a:rPr>
              <a:t>huẩn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đoán</a:t>
            </a:r>
            <a:endParaRPr lang="en-US" sz="2400" b="1" dirty="0">
              <a:latin typeface="Times New Roman" pitchFamily="18" charset="0"/>
              <a:cs typeface="Times New Roman" pitchFamily="18" charset="0"/>
            </a:endParaRPr>
          </a:p>
          <a:p>
            <a:pPr>
              <a:lnSpc>
                <a:spcPct val="150000"/>
              </a:lnSpc>
              <a:buFontTx/>
              <a:buChar char="-"/>
            </a:pPr>
            <a:r>
              <a:rPr lang="vi-VN" sz="2000" dirty="0" smtClean="0">
                <a:latin typeface="Times New Roman" pitchFamily="18" charset="0"/>
                <a:cs typeface="Times New Roman" pitchFamily="18" charset="0"/>
              </a:rPr>
              <a:t>Các triệu chứng lâm sàng giúp chẩn đoán</a:t>
            </a:r>
            <a:r>
              <a:rPr lang="en-US" sz="2000" dirty="0" smtClean="0">
                <a:latin typeface="Times New Roman" pitchFamily="18" charset="0"/>
                <a:cs typeface="Times New Roman" pitchFamily="18" charset="0"/>
              </a:rPr>
              <a:t>:</a:t>
            </a:r>
            <a:r>
              <a:rPr lang="vi-VN" sz="2000" dirty="0" smtClean="0">
                <a:latin typeface="Times New Roman" pitchFamily="18" charset="0"/>
                <a:cs typeface="Times New Roman" pitchFamily="18" charset="0"/>
              </a:rPr>
              <a:t> Gồm 2 nhóm chính</a:t>
            </a:r>
            <a:r>
              <a:rPr lang="en-US" sz="2000" dirty="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t</a:t>
            </a:r>
            <a:r>
              <a:rPr lang="vi-VN" sz="2000" dirty="0" smtClean="0">
                <a:latin typeface="Times New Roman" pitchFamily="18" charset="0"/>
                <a:cs typeface="Times New Roman" pitchFamily="18" charset="0"/>
              </a:rPr>
              <a:t>riệu chứng báo hiệu </a:t>
            </a:r>
            <a:r>
              <a:rPr lang="en-US" sz="2000" dirty="0" err="1" smtClean="0">
                <a:latin typeface="Times New Roman" pitchFamily="18" charset="0"/>
                <a:cs typeface="Times New Roman" pitchFamily="18" charset="0"/>
              </a:rPr>
              <a:t>và</a:t>
            </a:r>
            <a:r>
              <a:rPr lang="vi-VN" sz="2000" dirty="0" smtClean="0">
                <a:latin typeface="Times New Roman" pitchFamily="18" charset="0"/>
                <a:cs typeface="Times New Roman" pitchFamily="18" charset="0"/>
              </a:rPr>
              <a:t> các triệu chứng rõ rệt.</a:t>
            </a:r>
            <a:endParaRPr lang="en-US" sz="2000" dirty="0" smtClean="0">
              <a:latin typeface="Times New Roman" pitchFamily="18" charset="0"/>
              <a:cs typeface="Times New Roman" pitchFamily="18" charset="0"/>
            </a:endParaRPr>
          </a:p>
          <a:p>
            <a:pPr>
              <a:lnSpc>
                <a:spcPct val="150000"/>
              </a:lnSpc>
            </a:pPr>
            <a:r>
              <a:rPr lang="en-US" sz="2000" dirty="0" smtClean="0">
                <a:latin typeface="Times New Roman" pitchFamily="18" charset="0"/>
                <a:cs typeface="Times New Roman" pitchFamily="18" charset="0"/>
              </a:rPr>
              <a:t>- </a:t>
            </a:r>
            <a:r>
              <a:rPr lang="vi-VN" sz="2000" dirty="0" smtClean="0">
                <a:latin typeface="Times New Roman" pitchFamily="18" charset="0"/>
                <a:cs typeface="Times New Roman" pitchFamily="18" charset="0"/>
              </a:rPr>
              <a:t>Triệu chứng báo hiệu ung thư: là những triệu chứng lâm sàng xuất hiện tương đối sớm, thường nghèo nàn, ít đặc hiệu, ít ảnh hưởng tới người bệnh nên dễ bị bỏ qua</a:t>
            </a:r>
            <a:endParaRPr lang="en-US" sz="2000" dirty="0" smtClean="0">
              <a:latin typeface="Times New Roman" pitchFamily="18" charset="0"/>
              <a:cs typeface="Times New Roman" pitchFamily="18" charset="0"/>
            </a:endParaRPr>
          </a:p>
          <a:p>
            <a:pPr>
              <a:lnSpc>
                <a:spcPct val="150000"/>
              </a:lnSpc>
            </a:pPr>
            <a:r>
              <a:rPr lang="en-US" sz="2000" dirty="0" smtClean="0">
                <a:latin typeface="Times New Roman" pitchFamily="18" charset="0"/>
                <a:cs typeface="Times New Roman" pitchFamily="18" charset="0"/>
              </a:rPr>
              <a:t>+ </a:t>
            </a:r>
            <a:r>
              <a:rPr lang="vi-VN" sz="2000" dirty="0" smtClean="0">
                <a:latin typeface="Times New Roman" pitchFamily="18" charset="0"/>
                <a:cs typeface="Times New Roman" pitchFamily="18" charset="0"/>
              </a:rPr>
              <a:t>Ho: kéo dài là triệu chứng sớm của ung thư phế quản </a:t>
            </a:r>
            <a:endParaRPr lang="en-US" sz="2000" dirty="0" smtClean="0">
              <a:latin typeface="Times New Roman" pitchFamily="18" charset="0"/>
              <a:cs typeface="Times New Roman" pitchFamily="18" charset="0"/>
            </a:endParaRPr>
          </a:p>
          <a:p>
            <a:pPr>
              <a:lnSpc>
                <a:spcPct val="150000"/>
              </a:lnSpc>
            </a:pPr>
            <a:r>
              <a:rPr lang="en-US" sz="2000" dirty="0">
                <a:latin typeface="Times New Roman" pitchFamily="18" charset="0"/>
                <a:cs typeface="Times New Roman" pitchFamily="18" charset="0"/>
              </a:rPr>
              <a:t>+</a:t>
            </a:r>
            <a:r>
              <a:rPr lang="vi-VN" sz="2000" dirty="0" smtClean="0">
                <a:latin typeface="Times New Roman" pitchFamily="18" charset="0"/>
                <a:cs typeface="Times New Roman" pitchFamily="18" charset="0"/>
              </a:rPr>
              <a:t> Xuất huyết, tiết dịch bất thường: K tử cung; K đại tràng; K vú </a:t>
            </a:r>
            <a:endParaRPr lang="en-US" sz="2000" dirty="0" smtClean="0">
              <a:latin typeface="Times New Roman" pitchFamily="18" charset="0"/>
              <a:cs typeface="Times New Roman" pitchFamily="18" charset="0"/>
            </a:endParaRPr>
          </a:p>
          <a:p>
            <a:pPr>
              <a:lnSpc>
                <a:spcPct val="150000"/>
              </a:lnSpc>
            </a:pPr>
            <a:r>
              <a:rPr lang="en-US" sz="2000" dirty="0">
                <a:latin typeface="Times New Roman" pitchFamily="18" charset="0"/>
                <a:cs typeface="Times New Roman" pitchFamily="18" charset="0"/>
              </a:rPr>
              <a:t>+</a:t>
            </a:r>
            <a:r>
              <a:rPr lang="vi-VN" sz="2000" dirty="0" smtClean="0">
                <a:latin typeface="Times New Roman" pitchFamily="18" charset="0"/>
                <a:cs typeface="Times New Roman" pitchFamily="18" charset="0"/>
              </a:rPr>
              <a:t> Nổi u cục cứng phát triển nhanh: báo động K vú, K phần mềm </a:t>
            </a:r>
            <a:endParaRPr lang="en-US" sz="2000" dirty="0" smtClean="0">
              <a:latin typeface="Times New Roman" pitchFamily="18" charset="0"/>
              <a:cs typeface="Times New Roman" pitchFamily="18" charset="0"/>
            </a:endParaRPr>
          </a:p>
          <a:p>
            <a:pPr>
              <a:lnSpc>
                <a:spcPct val="150000"/>
              </a:lnSpc>
            </a:pPr>
            <a:r>
              <a:rPr lang="en-US" sz="2000" dirty="0" smtClean="0">
                <a:latin typeface="Times New Roman" pitchFamily="18" charset="0"/>
                <a:cs typeface="Times New Roman" pitchFamily="18" charset="0"/>
              </a:rPr>
              <a:t>+ </a:t>
            </a:r>
            <a:r>
              <a:rPr lang="vi-VN" sz="2000" dirty="0" smtClean="0">
                <a:latin typeface="Times New Roman" pitchFamily="18" charset="0"/>
                <a:cs typeface="Times New Roman" pitchFamily="18" charset="0"/>
              </a:rPr>
              <a:t>Vết loét dai dẳng khó liền: báo động K môi, lưỡi, dạ dày. </a:t>
            </a:r>
            <a:endParaRPr lang="en-US" sz="2000" dirty="0">
              <a:latin typeface="Times New Roman" pitchFamily="18" charset="0"/>
              <a:cs typeface="Times New Roman" pitchFamily="18" charset="0"/>
            </a:endParaRPr>
          </a:p>
          <a:p>
            <a:pPr>
              <a:lnSpc>
                <a:spcPct val="150000"/>
              </a:lnSpc>
            </a:pPr>
            <a:r>
              <a:rPr lang="en-US" sz="2000" dirty="0" smtClean="0">
                <a:latin typeface="Times New Roman" pitchFamily="18" charset="0"/>
                <a:cs typeface="Times New Roman" pitchFamily="18" charset="0"/>
              </a:rPr>
              <a:t>+ </a:t>
            </a:r>
            <a:r>
              <a:rPr lang="vi-VN" sz="2000" dirty="0" smtClean="0">
                <a:latin typeface="Times New Roman" pitchFamily="18" charset="0"/>
                <a:cs typeface="Times New Roman" pitchFamily="18" charset="0"/>
              </a:rPr>
              <a:t>Thay đổi tính chất, kích thước nốt ruồi: báo hiệu ung thư hắc tố. </a:t>
            </a:r>
            <a:endParaRPr lang="en-US" sz="2000" dirty="0" smtClean="0">
              <a:latin typeface="Times New Roman" pitchFamily="18" charset="0"/>
              <a:cs typeface="Times New Roman" pitchFamily="18" charset="0"/>
            </a:endParaRPr>
          </a:p>
          <a:p>
            <a:pPr>
              <a:lnSpc>
                <a:spcPct val="150000"/>
              </a:lnSpc>
            </a:pPr>
            <a:r>
              <a:rPr lang="en-US" sz="2000" dirty="0" smtClean="0">
                <a:latin typeface="Times New Roman" pitchFamily="18" charset="0"/>
                <a:cs typeface="Times New Roman" pitchFamily="18" charset="0"/>
              </a:rPr>
              <a:t>+ </a:t>
            </a:r>
            <a:r>
              <a:rPr lang="vi-VN" sz="2000" dirty="0" smtClean="0">
                <a:latin typeface="Times New Roman" pitchFamily="18" charset="0"/>
                <a:cs typeface="Times New Roman" pitchFamily="18" charset="0"/>
              </a:rPr>
              <a:t>Nổi hạch bất thương, cứng, ít đau: báo hiệu hạch ác tính.</a:t>
            </a:r>
            <a:endParaRPr lang="en-US" sz="2000" dirty="0" smtClean="0">
              <a:latin typeface="Times New Roman" pitchFamily="18" charset="0"/>
              <a:cs typeface="Times New Roman" pitchFamily="18" charset="0"/>
            </a:endParaRPr>
          </a:p>
          <a:p>
            <a:pPr>
              <a:lnSpc>
                <a:spcPct val="150000"/>
              </a:lnSpc>
              <a:buFontTx/>
              <a:buChar char="-"/>
            </a:pPr>
            <a:r>
              <a:rPr lang="vi-VN" sz="2000" dirty="0" smtClean="0">
                <a:latin typeface="Times New Roman" pitchFamily="18" charset="0"/>
                <a:cs typeface="Times New Roman" pitchFamily="18" charset="0"/>
              </a:rPr>
              <a:t>Các triệu chứng rõ rệt: </a:t>
            </a:r>
            <a:r>
              <a:rPr lang="en-US" sz="2000" dirty="0" err="1" smtClean="0">
                <a:latin typeface="Times New Roman" pitchFamily="18" charset="0"/>
                <a:cs typeface="Times New Roman" pitchFamily="18" charset="0"/>
              </a:rPr>
              <a:t>sụt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đau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hội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chứng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bít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tắc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triệu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chứng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xâm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lấn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chèn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ép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triệu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chứng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căn</a:t>
            </a:r>
            <a:r>
              <a:rPr lang="en-US" sz="2000" dirty="0" smtClean="0">
                <a:latin typeface="Times New Roman" pitchFamily="18" charset="0"/>
                <a:cs typeface="Times New Roman" pitchFamily="18" charset="0"/>
              </a:rPr>
              <a:t>.</a:t>
            </a:r>
          </a:p>
          <a:p>
            <a:pPr>
              <a:lnSpc>
                <a:spcPct val="150000"/>
              </a:lnSpc>
            </a:pPr>
            <a:endParaRPr lang="en-US" sz="2000" dirty="0">
              <a:latin typeface="Times New Roman" pitchFamily="18" charset="0"/>
              <a:cs typeface="Times New Roman" pitchFamily="18" charset="0"/>
            </a:endParaRPr>
          </a:p>
        </p:txBody>
      </p:sp>
      <p:pic>
        <p:nvPicPr>
          <p:cNvPr id="3" name="Picture 2" descr="utv.jpg"/>
          <p:cNvPicPr>
            <a:picLocks noChangeAspect="1"/>
          </p:cNvPicPr>
          <p:nvPr/>
        </p:nvPicPr>
        <p:blipFill>
          <a:blip r:embed="rId2"/>
          <a:stretch>
            <a:fillRect/>
          </a:stretch>
        </p:blipFill>
        <p:spPr>
          <a:xfrm>
            <a:off x="6858000" y="2438400"/>
            <a:ext cx="2285999" cy="2438400"/>
          </a:xfrm>
          <a:prstGeom prst="rect">
            <a:avLst/>
          </a:prstGeom>
        </p:spPr>
      </p:pic>
      <p:sp>
        <p:nvSpPr>
          <p:cNvPr id="5" name="TextBox 4"/>
          <p:cNvSpPr txBox="1"/>
          <p:nvPr/>
        </p:nvSpPr>
        <p:spPr>
          <a:xfrm>
            <a:off x="6934200" y="4648200"/>
            <a:ext cx="2209800" cy="369332"/>
          </a:xfrm>
          <a:prstGeom prst="rect">
            <a:avLst/>
          </a:prstGeom>
          <a:noFill/>
        </p:spPr>
        <p:txBody>
          <a:bodyPr wrap="square" rtlCol="0">
            <a:spAutoFit/>
          </a:bodyPr>
          <a:lstStyle/>
          <a:p>
            <a:r>
              <a:rPr lang="en-US" dirty="0" err="1" smtClean="0"/>
              <a:t>Ung</a:t>
            </a:r>
            <a:r>
              <a:rPr lang="en-US" dirty="0" smtClean="0"/>
              <a:t> </a:t>
            </a:r>
            <a:r>
              <a:rPr lang="en-US" dirty="0" err="1" smtClean="0"/>
              <a:t>thư</a:t>
            </a:r>
            <a:r>
              <a:rPr lang="en-US" dirty="0" smtClean="0"/>
              <a:t> </a:t>
            </a:r>
            <a:r>
              <a:rPr lang="en-US" dirty="0" err="1" smtClean="0"/>
              <a:t>vú</a:t>
            </a:r>
            <a:r>
              <a:rPr lang="en-US" dirty="0" smtClean="0"/>
              <a:t> </a:t>
            </a:r>
            <a:r>
              <a:rPr lang="en-US" dirty="0" err="1" smtClean="0"/>
              <a:t>thế</a:t>
            </a:r>
            <a:r>
              <a:rPr lang="en-US" dirty="0" smtClean="0"/>
              <a:t> </a:t>
            </a:r>
            <a:r>
              <a:rPr lang="en-US" dirty="0" err="1" smtClean="0"/>
              <a:t>viêm</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6047809"/>
          </a:xfrm>
          <a:prstGeom prst="rect">
            <a:avLst/>
          </a:prstGeom>
          <a:noFill/>
        </p:spPr>
        <p:txBody>
          <a:bodyPr wrap="square" rtlCol="0">
            <a:spAutoFit/>
          </a:bodyPr>
          <a:lstStyle/>
          <a:p>
            <a:pPr>
              <a:lnSpc>
                <a:spcPct val="150000"/>
              </a:lnSpc>
            </a:pPr>
            <a:r>
              <a:rPr lang="vi-VN" sz="2000" dirty="0" smtClean="0">
                <a:latin typeface="+mj-lt"/>
              </a:rPr>
              <a:t>c. Hội chứng cận ung thư</a:t>
            </a:r>
            <a:r>
              <a:rPr lang="en-US" sz="2000" dirty="0" smtClean="0">
                <a:latin typeface="+mj-lt"/>
              </a:rPr>
              <a:t>: l</a:t>
            </a:r>
            <a:r>
              <a:rPr lang="vi-VN" sz="2000" dirty="0" smtClean="0">
                <a:latin typeface="+mj-lt"/>
              </a:rPr>
              <a:t>à các triệu chứng lâm sàng và sinh học do hoạt động mang tính nội tiết của một số ung </a:t>
            </a:r>
            <a:r>
              <a:rPr lang="en-US" sz="2000" dirty="0" err="1" smtClean="0">
                <a:latin typeface="+mj-lt"/>
              </a:rPr>
              <a:t>thư</a:t>
            </a:r>
            <a:r>
              <a:rPr lang="en-US" sz="2000" dirty="0" smtClean="0">
                <a:latin typeface="+mj-lt"/>
              </a:rPr>
              <a:t> </a:t>
            </a:r>
            <a:r>
              <a:rPr lang="en-US" sz="2000" dirty="0" err="1" smtClean="0">
                <a:latin typeface="+mj-lt"/>
              </a:rPr>
              <a:t>như</a:t>
            </a:r>
            <a:r>
              <a:rPr lang="en-US" sz="2000" dirty="0" smtClean="0">
                <a:latin typeface="+mj-lt"/>
              </a:rPr>
              <a:t> s</a:t>
            </a:r>
            <a:r>
              <a:rPr lang="vi-VN" sz="2000" dirty="0" smtClean="0">
                <a:latin typeface="+mj-lt"/>
              </a:rPr>
              <a:t>ốt kéo dài không rõ nguyên nhân</a:t>
            </a:r>
            <a:r>
              <a:rPr lang="en-US" sz="2000" dirty="0" smtClean="0">
                <a:latin typeface="+mj-lt"/>
              </a:rPr>
              <a:t> ( t/c </a:t>
            </a:r>
            <a:r>
              <a:rPr lang="vi-VN" sz="2000" dirty="0" smtClean="0">
                <a:latin typeface="+mj-lt"/>
              </a:rPr>
              <a:t>cận ung thư của bệnh Hodgkin, u lympho ác tính...</a:t>
            </a:r>
            <a:r>
              <a:rPr lang="en-US" sz="2000" dirty="0" smtClean="0">
                <a:latin typeface="+mj-lt"/>
              </a:rPr>
              <a:t>);</a:t>
            </a:r>
            <a:r>
              <a:rPr lang="vi-VN" sz="2000" dirty="0" smtClean="0">
                <a:latin typeface="+mj-lt"/>
              </a:rPr>
              <a:t> K phế quản nhất là loại tế bào nhỏ hay tiết ra các chất nội tiết như STH gây ra phì đại đầu chi, tiết extrogen gây vú to ở nam giới, hoặc tiết HAD gây ra hội chứng Schwart – Bartter phù, nhiễm độc da. K tụy, giáp, vú có thể tiết ACTH gây hội chứng Cusching</a:t>
            </a:r>
            <a:r>
              <a:rPr lang="en-US" sz="2000" dirty="0" smtClean="0">
                <a:latin typeface="+mj-lt"/>
              </a:rPr>
              <a:t>;</a:t>
            </a:r>
            <a:r>
              <a:rPr lang="vi-VN" sz="2000" dirty="0" smtClean="0">
                <a:latin typeface="+mj-lt"/>
              </a:rPr>
              <a:t> K thận, K phổi dạng biểu bì, K phụ khoa hay thấy hội chứng thyroxin huyết cao, canxi huyết cao</a:t>
            </a:r>
            <a:r>
              <a:rPr lang="en-US" sz="2000" dirty="0" smtClean="0">
                <a:latin typeface="+mj-lt"/>
              </a:rPr>
              <a:t>.</a:t>
            </a:r>
          </a:p>
          <a:p>
            <a:pPr>
              <a:lnSpc>
                <a:spcPct val="150000"/>
              </a:lnSpc>
            </a:pPr>
            <a:r>
              <a:rPr lang="en-US" sz="2400" b="1" dirty="0" smtClean="0">
                <a:latin typeface="Times New Roman" pitchFamily="18" charset="0"/>
                <a:cs typeface="Times New Roman" pitchFamily="18" charset="0"/>
              </a:rPr>
              <a:t>4.</a:t>
            </a:r>
            <a:r>
              <a:rPr lang="vi-VN" sz="2400" b="1" dirty="0" smtClean="0">
                <a:latin typeface="Times New Roman" pitchFamily="18" charset="0"/>
                <a:cs typeface="Times New Roman" pitchFamily="18" charset="0"/>
              </a:rPr>
              <a:t> Các phương pháp ch</a:t>
            </a:r>
            <a:r>
              <a:rPr lang="en-US" sz="2400" b="1" dirty="0" smtClean="0">
                <a:latin typeface="Times New Roman" pitchFamily="18" charset="0"/>
                <a:cs typeface="Times New Roman" pitchFamily="18" charset="0"/>
              </a:rPr>
              <a:t>u</a:t>
            </a:r>
            <a:r>
              <a:rPr lang="vi-VN" sz="2400" b="1" dirty="0" smtClean="0">
                <a:latin typeface="Times New Roman" pitchFamily="18" charset="0"/>
                <a:cs typeface="Times New Roman" pitchFamily="18" charset="0"/>
              </a:rPr>
              <a:t>ẩn đoán cận lâm sàng</a:t>
            </a:r>
            <a:r>
              <a:rPr lang="en-US" sz="2000" dirty="0" smtClean="0">
                <a:latin typeface="+mj-lt"/>
              </a:rPr>
              <a:t>:</a:t>
            </a:r>
            <a:r>
              <a:rPr lang="vi-VN" sz="2000" dirty="0" smtClean="0">
                <a:latin typeface="+mj-lt"/>
              </a:rPr>
              <a:t> Ch</a:t>
            </a:r>
            <a:r>
              <a:rPr lang="en-US" sz="2000" dirty="0" smtClean="0">
                <a:latin typeface="+mj-lt"/>
              </a:rPr>
              <a:t>u</a:t>
            </a:r>
            <a:r>
              <a:rPr lang="vi-VN" sz="2000" dirty="0" smtClean="0">
                <a:latin typeface="+mj-lt"/>
              </a:rPr>
              <a:t>ẩn đoán nội soi</a:t>
            </a:r>
            <a:r>
              <a:rPr lang="en-US" sz="2000" dirty="0" smtClean="0">
                <a:latin typeface="+mj-lt"/>
              </a:rPr>
              <a:t>; </a:t>
            </a:r>
            <a:r>
              <a:rPr lang="en-US" sz="2000" dirty="0">
                <a:latin typeface="+mj-lt"/>
              </a:rPr>
              <a:t>c</a:t>
            </a:r>
            <a:r>
              <a:rPr lang="vi-VN" sz="2000" dirty="0" smtClean="0">
                <a:latin typeface="+mj-lt"/>
              </a:rPr>
              <a:t>h</a:t>
            </a:r>
            <a:r>
              <a:rPr lang="en-US" sz="2000" dirty="0" smtClean="0">
                <a:latin typeface="+mj-lt"/>
              </a:rPr>
              <a:t>u</a:t>
            </a:r>
            <a:r>
              <a:rPr lang="vi-VN" sz="2000" dirty="0" smtClean="0">
                <a:latin typeface="+mj-lt"/>
              </a:rPr>
              <a:t>ẩn đoán điện quang, CT</a:t>
            </a:r>
            <a:r>
              <a:rPr lang="en-US" sz="2000" dirty="0" smtClean="0">
                <a:latin typeface="+mj-lt"/>
              </a:rPr>
              <a:t>;</a:t>
            </a:r>
            <a:r>
              <a:rPr lang="vi-VN" sz="2000" dirty="0" smtClean="0">
                <a:latin typeface="+mj-lt"/>
              </a:rPr>
              <a:t> </a:t>
            </a:r>
            <a:r>
              <a:rPr lang="en-US" sz="2000" dirty="0">
                <a:latin typeface="+mj-lt"/>
              </a:rPr>
              <a:t>s</a:t>
            </a:r>
            <a:r>
              <a:rPr lang="vi-VN" sz="2000" dirty="0" smtClean="0">
                <a:latin typeface="+mj-lt"/>
              </a:rPr>
              <a:t>iêu âm</a:t>
            </a:r>
            <a:r>
              <a:rPr lang="en-US" sz="2000" dirty="0" smtClean="0">
                <a:latin typeface="+mj-lt"/>
              </a:rPr>
              <a:t>; </a:t>
            </a:r>
            <a:r>
              <a:rPr lang="en-US" sz="2000" dirty="0">
                <a:latin typeface="+mj-lt"/>
              </a:rPr>
              <a:t>c</a:t>
            </a:r>
            <a:r>
              <a:rPr lang="vi-VN" sz="2000" dirty="0" smtClean="0">
                <a:latin typeface="+mj-lt"/>
              </a:rPr>
              <a:t>ồng vị phóng xạ</a:t>
            </a:r>
            <a:r>
              <a:rPr lang="en-US" sz="2000" dirty="0" smtClean="0">
                <a:latin typeface="+mj-lt"/>
              </a:rPr>
              <a:t>; </a:t>
            </a:r>
            <a:r>
              <a:rPr lang="en-US" sz="2000" dirty="0">
                <a:latin typeface="+mj-lt"/>
              </a:rPr>
              <a:t>c</a:t>
            </a:r>
            <a:r>
              <a:rPr lang="vi-VN" sz="2000" dirty="0" smtClean="0">
                <a:latin typeface="+mj-lt"/>
              </a:rPr>
              <a:t>hụp cộng hưởng từ (MRI)</a:t>
            </a:r>
            <a:r>
              <a:rPr lang="en-US" sz="2000" dirty="0" smtClean="0">
                <a:latin typeface="+mj-lt"/>
              </a:rPr>
              <a:t>;</a:t>
            </a:r>
            <a:r>
              <a:rPr lang="vi-VN" sz="2000" dirty="0" smtClean="0">
                <a:latin typeface="+mj-lt"/>
              </a:rPr>
              <a:t> PET /CT</a:t>
            </a:r>
            <a:r>
              <a:rPr lang="en-US" sz="2000" dirty="0" smtClean="0">
                <a:latin typeface="+mj-lt"/>
              </a:rPr>
              <a:t>, </a:t>
            </a:r>
            <a:r>
              <a:rPr lang="en-US" sz="2000" dirty="0" err="1" smtClean="0">
                <a:latin typeface="+mj-lt"/>
              </a:rPr>
              <a:t>chất</a:t>
            </a:r>
            <a:r>
              <a:rPr lang="en-US" sz="2000" dirty="0" smtClean="0">
                <a:latin typeface="+mj-lt"/>
              </a:rPr>
              <a:t> </a:t>
            </a:r>
            <a:r>
              <a:rPr lang="en-US" sz="2000" dirty="0" err="1" smtClean="0">
                <a:latin typeface="+mj-lt"/>
              </a:rPr>
              <a:t>ghi</a:t>
            </a:r>
            <a:r>
              <a:rPr lang="en-US" sz="2000" dirty="0" smtClean="0">
                <a:latin typeface="+mj-lt"/>
              </a:rPr>
              <a:t> </a:t>
            </a:r>
            <a:r>
              <a:rPr lang="en-US" sz="2000" dirty="0" err="1" smtClean="0">
                <a:latin typeface="+mj-lt"/>
              </a:rPr>
              <a:t>điểm</a:t>
            </a:r>
            <a:r>
              <a:rPr lang="en-US" sz="2000" dirty="0" smtClean="0">
                <a:latin typeface="+mj-lt"/>
              </a:rPr>
              <a:t> </a:t>
            </a:r>
            <a:r>
              <a:rPr lang="en-US" sz="2000" dirty="0" err="1" smtClean="0">
                <a:latin typeface="+mj-lt"/>
              </a:rPr>
              <a:t>ung</a:t>
            </a:r>
            <a:r>
              <a:rPr lang="en-US" sz="2000" dirty="0" smtClean="0">
                <a:latin typeface="+mj-lt"/>
              </a:rPr>
              <a:t> </a:t>
            </a:r>
            <a:r>
              <a:rPr lang="en-US" sz="2000" dirty="0" err="1" smtClean="0">
                <a:latin typeface="+mj-lt"/>
              </a:rPr>
              <a:t>thư</a:t>
            </a:r>
            <a:r>
              <a:rPr lang="en-US" sz="2000" dirty="0" smtClean="0">
                <a:latin typeface="+mj-lt"/>
              </a:rPr>
              <a:t>, </a:t>
            </a:r>
            <a:r>
              <a:rPr lang="en-US" sz="2000" dirty="0" err="1" smtClean="0">
                <a:latin typeface="+mj-lt"/>
              </a:rPr>
              <a:t>chuẩn</a:t>
            </a:r>
            <a:r>
              <a:rPr lang="en-US" sz="2000" dirty="0" smtClean="0">
                <a:latin typeface="+mj-lt"/>
              </a:rPr>
              <a:t> </a:t>
            </a:r>
            <a:r>
              <a:rPr lang="en-US" sz="2000" dirty="0" err="1" smtClean="0">
                <a:latin typeface="+mj-lt"/>
              </a:rPr>
              <a:t>đoán</a:t>
            </a:r>
            <a:r>
              <a:rPr lang="en-US" sz="2000" dirty="0" smtClean="0">
                <a:latin typeface="+mj-lt"/>
              </a:rPr>
              <a:t> </a:t>
            </a:r>
            <a:r>
              <a:rPr lang="en-US" sz="2000" dirty="0" err="1" smtClean="0">
                <a:latin typeface="+mj-lt"/>
              </a:rPr>
              <a:t>tb</a:t>
            </a:r>
            <a:r>
              <a:rPr lang="en-US" sz="2000" dirty="0" smtClean="0">
                <a:latin typeface="+mj-lt"/>
              </a:rPr>
              <a:t> </a:t>
            </a:r>
            <a:r>
              <a:rPr lang="en-US" sz="2000" dirty="0" err="1" smtClean="0">
                <a:latin typeface="+mj-lt"/>
              </a:rPr>
              <a:t>học</a:t>
            </a:r>
            <a:r>
              <a:rPr lang="en-US" sz="2000" dirty="0" smtClean="0">
                <a:latin typeface="+mj-lt"/>
              </a:rPr>
              <a:t>, </a:t>
            </a:r>
            <a:r>
              <a:rPr lang="en-US" sz="2000" dirty="0" err="1" smtClean="0">
                <a:latin typeface="+mj-lt"/>
              </a:rPr>
              <a:t>chuẩn</a:t>
            </a:r>
            <a:r>
              <a:rPr lang="en-US" sz="2000" dirty="0" smtClean="0">
                <a:latin typeface="+mj-lt"/>
              </a:rPr>
              <a:t> </a:t>
            </a:r>
            <a:r>
              <a:rPr lang="en-US" sz="2000" dirty="0" err="1" smtClean="0">
                <a:latin typeface="+mj-lt"/>
              </a:rPr>
              <a:t>đoán</a:t>
            </a:r>
            <a:r>
              <a:rPr lang="en-US" sz="2000" dirty="0" smtClean="0">
                <a:latin typeface="+mj-lt"/>
              </a:rPr>
              <a:t> </a:t>
            </a:r>
            <a:r>
              <a:rPr lang="en-US" sz="2000" dirty="0" err="1" smtClean="0">
                <a:latin typeface="+mj-lt"/>
              </a:rPr>
              <a:t>giải</a:t>
            </a:r>
            <a:r>
              <a:rPr lang="en-US" sz="2000" dirty="0" smtClean="0">
                <a:latin typeface="+mj-lt"/>
              </a:rPr>
              <a:t> </a:t>
            </a:r>
            <a:r>
              <a:rPr lang="en-US" sz="2000" dirty="0" err="1" smtClean="0">
                <a:latin typeface="+mj-lt"/>
              </a:rPr>
              <a:t>phẩu</a:t>
            </a:r>
            <a:r>
              <a:rPr lang="en-US" sz="2000" dirty="0" smtClean="0">
                <a:latin typeface="+mj-lt"/>
              </a:rPr>
              <a:t> </a:t>
            </a:r>
            <a:r>
              <a:rPr lang="en-US" sz="2000" dirty="0" err="1" smtClean="0">
                <a:latin typeface="+mj-lt"/>
              </a:rPr>
              <a:t>bệnh</a:t>
            </a:r>
            <a:r>
              <a:rPr lang="en-US" sz="2000" dirty="0" smtClean="0">
                <a:latin typeface="+mj-lt"/>
              </a:rPr>
              <a:t> </a:t>
            </a:r>
            <a:r>
              <a:rPr lang="en-US" sz="2000" dirty="0" err="1" smtClean="0">
                <a:latin typeface="+mj-lt"/>
              </a:rPr>
              <a:t>lý</a:t>
            </a:r>
            <a:r>
              <a:rPr lang="en-US" sz="2000" dirty="0" smtClean="0">
                <a:latin typeface="+mj-lt"/>
              </a:rPr>
              <a:t>.</a:t>
            </a:r>
          </a:p>
          <a:p>
            <a:pPr>
              <a:lnSpc>
                <a:spcPct val="150000"/>
              </a:lnSpc>
            </a:pPr>
            <a:endParaRPr lang="en-US" dirty="0" smtClean="0"/>
          </a:p>
          <a:p>
            <a:pPr>
              <a:lnSpc>
                <a:spcPct val="150000"/>
              </a:lnSpc>
            </a:pPr>
            <a:endParaRPr lang="en-US" dirty="0" smtClean="0"/>
          </a:p>
          <a:p>
            <a:pPr>
              <a:lnSpc>
                <a:spcPct val="150000"/>
              </a:lnSpc>
            </a:pPr>
            <a:endParaRPr lang="en-US" dirty="0"/>
          </a:p>
        </p:txBody>
      </p:sp>
      <p:pic>
        <p:nvPicPr>
          <p:cNvPr id="3" name="Picture 2" descr="pet-ct.jpg"/>
          <p:cNvPicPr>
            <a:picLocks noChangeAspect="1"/>
          </p:cNvPicPr>
          <p:nvPr/>
        </p:nvPicPr>
        <p:blipFill>
          <a:blip r:embed="rId2"/>
          <a:stretch>
            <a:fillRect/>
          </a:stretch>
        </p:blipFill>
        <p:spPr>
          <a:xfrm>
            <a:off x="76200" y="4743450"/>
            <a:ext cx="2752725" cy="2114550"/>
          </a:xfrm>
          <a:prstGeom prst="rect">
            <a:avLst/>
          </a:prstGeom>
        </p:spPr>
      </p:pic>
      <p:pic>
        <p:nvPicPr>
          <p:cNvPr id="5" name="Picture 4" descr="pet.jpg"/>
          <p:cNvPicPr>
            <a:picLocks noChangeAspect="1"/>
          </p:cNvPicPr>
          <p:nvPr/>
        </p:nvPicPr>
        <p:blipFill>
          <a:blip r:embed="rId3"/>
          <a:stretch>
            <a:fillRect/>
          </a:stretch>
        </p:blipFill>
        <p:spPr>
          <a:xfrm>
            <a:off x="3095625" y="4819650"/>
            <a:ext cx="4371975" cy="180975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4662815"/>
          </a:xfrm>
          <a:prstGeom prst="rect">
            <a:avLst/>
          </a:prstGeom>
          <a:noFill/>
        </p:spPr>
        <p:txBody>
          <a:bodyPr wrap="square" rtlCol="0">
            <a:spAutoFit/>
          </a:bodyPr>
          <a:lstStyle/>
          <a:p>
            <a:pPr>
              <a:lnSpc>
                <a:spcPct val="150000"/>
              </a:lnSpc>
            </a:pPr>
            <a:r>
              <a:rPr lang="en-US" sz="2400" b="1" dirty="0" smtClean="0">
                <a:latin typeface="Times New Roman" pitchFamily="18" charset="0"/>
                <a:cs typeface="Times New Roman" pitchFamily="18" charset="0"/>
              </a:rPr>
              <a:t>5. </a:t>
            </a:r>
            <a:r>
              <a:rPr lang="en-US" sz="2400" b="1" dirty="0" err="1" smtClean="0">
                <a:latin typeface="Times New Roman" pitchFamily="18" charset="0"/>
                <a:cs typeface="Times New Roman" pitchFamily="18" charset="0"/>
              </a:rPr>
              <a:t>Chuẩn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đoán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giai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đoạn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ung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thư</a:t>
            </a:r>
            <a:endParaRPr lang="en-US" sz="2400" b="1" dirty="0" smtClean="0">
              <a:latin typeface="Times New Roman" pitchFamily="18" charset="0"/>
              <a:cs typeface="Times New Roman" pitchFamily="18" charset="0"/>
            </a:endParaRPr>
          </a:p>
          <a:p>
            <a:pPr>
              <a:lnSpc>
                <a:spcPct val="150000"/>
              </a:lnSpc>
              <a:buFontTx/>
              <a:buChar char="-"/>
            </a:pPr>
            <a:r>
              <a:rPr lang="vi-VN" dirty="0" smtClean="0">
                <a:latin typeface="Times New Roman" pitchFamily="18" charset="0"/>
                <a:cs typeface="Times New Roman" pitchFamily="18" charset="0"/>
              </a:rPr>
              <a:t>Hiệp hội chống ung thư quốc tế đã phát triển một hệ thống phân chia giai đoạn của các khối u ác tính gọi là TNM</a:t>
            </a:r>
            <a:r>
              <a:rPr lang="en-US" dirty="0" smtClean="0">
                <a:latin typeface="Times New Roman" pitchFamily="18" charset="0"/>
                <a:cs typeface="Times New Roman" pitchFamily="18" charset="0"/>
              </a:rPr>
              <a:t>.</a:t>
            </a:r>
          </a:p>
          <a:p>
            <a:pPr>
              <a:lnSpc>
                <a:spcPct val="150000"/>
              </a:lnSpc>
              <a:buFontTx/>
              <a:buChar char="-"/>
            </a:pPr>
            <a:r>
              <a:rPr lang="en-US" dirty="0">
                <a:latin typeface="Times New Roman" pitchFamily="18" charset="0"/>
                <a:cs typeface="Times New Roman" pitchFamily="18" charset="0"/>
              </a:rPr>
              <a:t> </a:t>
            </a:r>
            <a:r>
              <a:rPr lang="vi-VN" dirty="0" smtClean="0">
                <a:latin typeface="Times New Roman" pitchFamily="18" charset="0"/>
                <a:cs typeface="Times New Roman" pitchFamily="18" charset="0"/>
              </a:rPr>
              <a:t>Ch</a:t>
            </a:r>
            <a:r>
              <a:rPr lang="en-US" dirty="0" smtClean="0">
                <a:latin typeface="Times New Roman" pitchFamily="18" charset="0"/>
                <a:cs typeface="Times New Roman" pitchFamily="18" charset="0"/>
              </a:rPr>
              <a:t>u</a:t>
            </a:r>
            <a:r>
              <a:rPr lang="vi-VN" dirty="0" smtClean="0">
                <a:latin typeface="Times New Roman" pitchFamily="18" charset="0"/>
                <a:cs typeface="Times New Roman" pitchFamily="18" charset="0"/>
              </a:rPr>
              <a:t>ẩn đoán các loại ung thư:</a:t>
            </a:r>
            <a:endParaRPr lang="en-US" dirty="0" smtClean="0">
              <a:latin typeface="Times New Roman" pitchFamily="18" charset="0"/>
              <a:cs typeface="Times New Roman" pitchFamily="18" charset="0"/>
            </a:endParaRPr>
          </a:p>
          <a:p>
            <a:pPr>
              <a:lnSpc>
                <a:spcPct val="150000"/>
              </a:lnSpc>
            </a:pPr>
            <a:r>
              <a:rPr lang="en-US"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Ung thư biểu mô (carcinoma)</a:t>
            </a:r>
            <a:endParaRPr lang="en-US" dirty="0" smtClean="0">
              <a:latin typeface="Times New Roman" pitchFamily="18" charset="0"/>
              <a:cs typeface="Times New Roman" pitchFamily="18" charset="0"/>
            </a:endParaRPr>
          </a:p>
          <a:p>
            <a:pPr>
              <a:lnSpc>
                <a:spcPct val="150000"/>
              </a:lnSpc>
            </a:pPr>
            <a:r>
              <a:rPr lang="en-US"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Bệnh lý huyết học ác tính (hematological malignancy)</a:t>
            </a:r>
            <a:endParaRPr lang="en-US" dirty="0" smtClean="0">
              <a:latin typeface="Times New Roman" pitchFamily="18" charset="0"/>
              <a:cs typeface="Times New Roman" pitchFamily="18" charset="0"/>
            </a:endParaRPr>
          </a:p>
          <a:p>
            <a:pPr>
              <a:lnSpc>
                <a:spcPct val="150000"/>
              </a:lnSpc>
            </a:pPr>
            <a:r>
              <a:rPr lang="en-US"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Ung thư mô liên kết (sarcoma)  </a:t>
            </a:r>
            <a:endParaRPr lang="en-US" dirty="0" smtClean="0">
              <a:latin typeface="Times New Roman" pitchFamily="18" charset="0"/>
              <a:cs typeface="Times New Roman" pitchFamily="18" charset="0"/>
            </a:endParaRPr>
          </a:p>
          <a:p>
            <a:pPr>
              <a:lnSpc>
                <a:spcPct val="150000"/>
              </a:lnSpc>
            </a:pPr>
            <a:r>
              <a:rPr lang="en-US"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U hắc tố do rối loạn của t</a:t>
            </a:r>
            <a:r>
              <a:rPr lang="en-US" dirty="0" smtClean="0">
                <a:latin typeface="Times New Roman" pitchFamily="18" charset="0"/>
                <a:cs typeface="Times New Roman" pitchFamily="18" charset="0"/>
              </a:rPr>
              <a:t>b</a:t>
            </a:r>
            <a:r>
              <a:rPr lang="vi-VN" dirty="0" smtClean="0">
                <a:latin typeface="Times New Roman" pitchFamily="18" charset="0"/>
                <a:cs typeface="Times New Roman" pitchFamily="18" charset="0"/>
              </a:rPr>
              <a:t> sắc t ố </a:t>
            </a:r>
            <a:endParaRPr lang="en-US" dirty="0" smtClean="0">
              <a:latin typeface="Times New Roman" pitchFamily="18" charset="0"/>
              <a:cs typeface="Times New Roman" pitchFamily="18" charset="0"/>
            </a:endParaRPr>
          </a:p>
          <a:p>
            <a:pPr>
              <a:lnSpc>
                <a:spcPct val="150000"/>
              </a:lnSpc>
            </a:pPr>
            <a:r>
              <a:rPr lang="en-US"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U quái bắt nguồn từ các t</a:t>
            </a:r>
            <a:r>
              <a:rPr lang="en-US" dirty="0" smtClean="0">
                <a:latin typeface="Times New Roman" pitchFamily="18" charset="0"/>
                <a:cs typeface="Times New Roman" pitchFamily="18" charset="0"/>
              </a:rPr>
              <a:t>b</a:t>
            </a:r>
            <a:r>
              <a:rPr lang="vi-VN" dirty="0" smtClean="0">
                <a:latin typeface="Times New Roman" pitchFamily="18" charset="0"/>
                <a:cs typeface="Times New Roman" pitchFamily="18" charset="0"/>
              </a:rPr>
              <a:t> mầm. Tuy nhiên, trong nhiều trường hợp, người ta không xác định được khối u nguyên phát.</a:t>
            </a:r>
            <a:endParaRPr lang="en-US" dirty="0" smtClean="0">
              <a:latin typeface="Times New Roman" pitchFamily="18" charset="0"/>
              <a:cs typeface="Times New Roman" pitchFamily="18" charset="0"/>
            </a:endParaRP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7386638"/>
          </a:xfrm>
          <a:prstGeom prst="rect">
            <a:avLst/>
          </a:prstGeom>
          <a:noFill/>
        </p:spPr>
        <p:txBody>
          <a:bodyPr wrap="square" rtlCol="0">
            <a:spAutoFit/>
          </a:bodyPr>
          <a:lstStyle/>
          <a:p>
            <a:pPr>
              <a:lnSpc>
                <a:spcPct val="150000"/>
              </a:lnSpc>
            </a:pPr>
            <a:r>
              <a:rPr lang="en-US" sz="2400" b="1" dirty="0" smtClean="0">
                <a:latin typeface="Times New Roman" pitchFamily="18" charset="0"/>
                <a:cs typeface="Times New Roman" pitchFamily="18" charset="0"/>
              </a:rPr>
              <a:t>6. </a:t>
            </a:r>
            <a:r>
              <a:rPr lang="en-US" sz="2400" b="1" dirty="0" err="1" smtClean="0">
                <a:latin typeface="Times New Roman" pitchFamily="18" charset="0"/>
                <a:cs typeface="Times New Roman" pitchFamily="18" charset="0"/>
              </a:rPr>
              <a:t>Điều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trị</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ung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thư</a:t>
            </a:r>
            <a:endParaRPr lang="en-US" sz="2400" b="1" dirty="0" smtClean="0">
              <a:latin typeface="Times New Roman" pitchFamily="18" charset="0"/>
              <a:cs typeface="Times New Roman" pitchFamily="18" charset="0"/>
            </a:endParaRPr>
          </a:p>
          <a:p>
            <a:pPr>
              <a:lnSpc>
                <a:spcPct val="150000"/>
              </a:lnSpc>
              <a:buFontTx/>
              <a:buChar char="-"/>
            </a:pPr>
            <a:r>
              <a:rPr lang="vi-VN" sz="2000" dirty="0" smtClean="0">
                <a:latin typeface="Times New Roman" pitchFamily="18" charset="0"/>
                <a:cs typeface="Times New Roman" pitchFamily="18" charset="0"/>
              </a:rPr>
              <a:t>Ung thư có thể được điều trị bằng phẫu thuật, hóa trị liệu, xạ trị liệu, m</a:t>
            </a:r>
            <a:r>
              <a:rPr lang="en-US" sz="2000" dirty="0" smtClean="0">
                <a:latin typeface="Times New Roman" pitchFamily="18" charset="0"/>
                <a:cs typeface="Times New Roman" pitchFamily="18" charset="0"/>
              </a:rPr>
              <a:t>d</a:t>
            </a:r>
            <a:r>
              <a:rPr lang="vi-VN" sz="2000" dirty="0" smtClean="0">
                <a:latin typeface="Times New Roman" pitchFamily="18" charset="0"/>
                <a:cs typeface="Times New Roman" pitchFamily="18" charset="0"/>
              </a:rPr>
              <a:t> trị liệu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ức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chế</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nội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tố</a:t>
            </a:r>
            <a:r>
              <a:rPr lang="en-US" sz="2000" dirty="0" smtClean="0">
                <a:latin typeface="Times New Roman" pitchFamily="18" charset="0"/>
                <a:cs typeface="Times New Roman" pitchFamily="18" charset="0"/>
              </a:rPr>
              <a:t>,</a:t>
            </a:r>
            <a:r>
              <a:rPr lang="en-US" sz="2000" dirty="0">
                <a:latin typeface="Times New Roman" pitchFamily="18" charset="0"/>
                <a:cs typeface="Times New Roman" pitchFamily="18" charset="0"/>
              </a:rPr>
              <a:t> </a:t>
            </a:r>
            <a:r>
              <a:rPr lang="vi-VN" sz="2000" dirty="0" smtClean="0">
                <a:latin typeface="Times New Roman" pitchFamily="18" charset="0"/>
                <a:cs typeface="Times New Roman" pitchFamily="18" charset="0"/>
              </a:rPr>
              <a:t>g</a:t>
            </a:r>
            <a:r>
              <a:rPr lang="en-US" sz="2000" dirty="0" smtClean="0">
                <a:latin typeface="Times New Roman" pitchFamily="18" charset="0"/>
                <a:cs typeface="Times New Roman" pitchFamily="18" charset="0"/>
              </a:rPr>
              <a:t>h</a:t>
            </a:r>
            <a:r>
              <a:rPr lang="vi-VN" sz="2000" dirty="0" smtClean="0">
                <a:latin typeface="Times New Roman" pitchFamily="18" charset="0"/>
                <a:cs typeface="Times New Roman" pitchFamily="18" charset="0"/>
              </a:rPr>
              <a:t>ép t</a:t>
            </a:r>
            <a:r>
              <a:rPr lang="en-US" sz="2000" dirty="0" smtClean="0">
                <a:latin typeface="Times New Roman" pitchFamily="18" charset="0"/>
                <a:cs typeface="Times New Roman" pitchFamily="18" charset="0"/>
              </a:rPr>
              <a:t>b</a:t>
            </a:r>
            <a:r>
              <a:rPr lang="vi-VN" sz="2000" dirty="0" smtClean="0">
                <a:latin typeface="Times New Roman" pitchFamily="18" charset="0"/>
                <a:cs typeface="Times New Roman" pitchFamily="18" charset="0"/>
              </a:rPr>
              <a:t> gốc, điều trị đích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kiểm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soat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triệu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chứng</a:t>
            </a:r>
            <a:r>
              <a:rPr lang="en-US" sz="2000" dirty="0" smtClean="0">
                <a:latin typeface="Times New Roman" pitchFamily="18" charset="0"/>
                <a:cs typeface="Times New Roman" pitchFamily="18" charset="0"/>
              </a:rPr>
              <a:t>, y </a:t>
            </a:r>
            <a:r>
              <a:rPr lang="en-US" sz="2000" dirty="0" err="1" smtClean="0">
                <a:latin typeface="Times New Roman" pitchFamily="18" charset="0"/>
                <a:cs typeface="Times New Roman" pitchFamily="18" charset="0"/>
              </a:rPr>
              <a:t>học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thay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thế</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bổ</a:t>
            </a:r>
            <a:r>
              <a:rPr lang="en-US" sz="2000" dirty="0" smtClean="0">
                <a:latin typeface="Times New Roman" pitchFamily="18" charset="0"/>
                <a:cs typeface="Times New Roman" pitchFamily="18" charset="0"/>
              </a:rPr>
              <a:t> sung, </a:t>
            </a:r>
            <a:r>
              <a:rPr lang="en-US" sz="2000" dirty="0" err="1" smtClean="0">
                <a:latin typeface="Times New Roman" pitchFamily="18" charset="0"/>
                <a:cs typeface="Times New Roman" pitchFamily="18" charset="0"/>
              </a:rPr>
              <a:t>chế</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độ</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ăn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uống</a:t>
            </a:r>
            <a:r>
              <a:rPr lang="vi-VN" sz="2000" dirty="0" smtClean="0">
                <a:latin typeface="Times New Roman" pitchFamily="18" charset="0"/>
                <a:cs typeface="Times New Roman" pitchFamily="18" charset="0"/>
              </a:rPr>
              <a:t>. Việc chọn lựa phương pháp điều trị phụ thuộc vào vị trí và độ (grade) của khối u, </a:t>
            </a:r>
            <a:r>
              <a:rPr lang="en-US" sz="2000" dirty="0" err="1" smtClean="0">
                <a:latin typeface="Times New Roman" pitchFamily="18" charset="0"/>
                <a:cs typeface="Times New Roman" pitchFamily="18" charset="0"/>
              </a:rPr>
              <a:t>gđ</a:t>
            </a:r>
            <a:r>
              <a:rPr lang="vi-VN" sz="2000" dirty="0" smtClean="0">
                <a:latin typeface="Times New Roman" pitchFamily="18" charset="0"/>
                <a:cs typeface="Times New Roman" pitchFamily="18" charset="0"/>
              </a:rPr>
              <a:t> của bệnh, cũng như tổng trạng của bệnh nhân.</a:t>
            </a:r>
            <a:endParaRPr lang="en-US" sz="2000" dirty="0" smtClean="0">
              <a:latin typeface="Times New Roman" pitchFamily="18" charset="0"/>
              <a:cs typeface="Times New Roman" pitchFamily="18" charset="0"/>
            </a:endParaRPr>
          </a:p>
          <a:p>
            <a:pPr>
              <a:lnSpc>
                <a:spcPct val="150000"/>
              </a:lnSpc>
            </a:pPr>
            <a:endParaRPr lang="en-US" sz="2400" b="1" dirty="0" smtClean="0">
              <a:latin typeface="Times New Roman" pitchFamily="18" charset="0"/>
              <a:cs typeface="Times New Roman" pitchFamily="18" charset="0"/>
            </a:endParaRPr>
          </a:p>
          <a:p>
            <a:pPr>
              <a:lnSpc>
                <a:spcPct val="150000"/>
              </a:lnSpc>
            </a:pPr>
            <a:endParaRPr lang="en-US" sz="2400" b="1" dirty="0" smtClean="0">
              <a:latin typeface="Times New Roman" pitchFamily="18" charset="0"/>
              <a:cs typeface="Times New Roman" pitchFamily="18" charset="0"/>
            </a:endParaRPr>
          </a:p>
          <a:p>
            <a:pPr>
              <a:lnSpc>
                <a:spcPct val="150000"/>
              </a:lnSpc>
            </a:pPr>
            <a:endParaRPr lang="en-US" sz="2400" b="1" dirty="0" smtClean="0">
              <a:latin typeface="Times New Roman" pitchFamily="18" charset="0"/>
              <a:cs typeface="Times New Roman" pitchFamily="18" charset="0"/>
            </a:endParaRPr>
          </a:p>
          <a:p>
            <a:pPr>
              <a:lnSpc>
                <a:spcPct val="150000"/>
              </a:lnSpc>
            </a:pPr>
            <a:endParaRPr lang="en-US" sz="2400" b="1" dirty="0" smtClean="0">
              <a:latin typeface="Times New Roman" pitchFamily="18" charset="0"/>
              <a:cs typeface="Times New Roman" pitchFamily="18" charset="0"/>
            </a:endParaRPr>
          </a:p>
          <a:p>
            <a:pPr>
              <a:lnSpc>
                <a:spcPct val="150000"/>
              </a:lnSpc>
            </a:pPr>
            <a:r>
              <a:rPr lang="en-US" sz="2400" b="1" dirty="0" smtClean="0">
                <a:latin typeface="Times New Roman" pitchFamily="18" charset="0"/>
                <a:cs typeface="Times New Roman" pitchFamily="18" charset="0"/>
              </a:rPr>
              <a:t>II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Các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loại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thuốc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điều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trị</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ung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thư</a:t>
            </a:r>
            <a:endParaRPr lang="en-US" sz="2400" b="1" dirty="0" smtClean="0">
              <a:latin typeface="Times New Roman" pitchFamily="18" charset="0"/>
              <a:cs typeface="Times New Roman" pitchFamily="18" charset="0"/>
            </a:endParaRPr>
          </a:p>
          <a:p>
            <a:pPr>
              <a:lnSpc>
                <a:spcPct val="150000"/>
              </a:lnSpc>
            </a:pPr>
            <a:r>
              <a:rPr lang="en-US" sz="2000" dirty="0" err="1" smtClean="0">
                <a:latin typeface="Times New Roman" pitchFamily="18" charset="0"/>
                <a:cs typeface="Times New Roman" pitchFamily="18" charset="0"/>
              </a:rPr>
              <a:t>Gồm</a:t>
            </a:r>
            <a:r>
              <a:rPr lang="en-US" sz="2000" dirty="0" smtClean="0">
                <a:latin typeface="Times New Roman" pitchFamily="18" charset="0"/>
                <a:cs typeface="Times New Roman" pitchFamily="18" charset="0"/>
              </a:rPr>
              <a:t> 7 </a:t>
            </a:r>
            <a:r>
              <a:rPr lang="en-US" sz="2000" dirty="0" err="1" smtClean="0">
                <a:latin typeface="Times New Roman" pitchFamily="18" charset="0"/>
                <a:cs typeface="Times New Roman" pitchFamily="18" charset="0"/>
              </a:rPr>
              <a:t>nhóm</a:t>
            </a:r>
            <a:r>
              <a:rPr lang="en-US" sz="2000" dirty="0" smtClean="0">
                <a:latin typeface="Times New Roman" pitchFamily="18" charset="0"/>
                <a:cs typeface="Times New Roman" pitchFamily="18" charset="0"/>
              </a:rPr>
              <a:t>: </a:t>
            </a:r>
            <a:r>
              <a:rPr lang="vi-VN" sz="2000" dirty="0" smtClean="0">
                <a:latin typeface="Times New Roman" pitchFamily="18" charset="0"/>
                <a:cs typeface="Times New Roman" pitchFamily="18" charset="0"/>
              </a:rPr>
              <a:t>(1) thuốc alkyl hóa; (2) thuốc kháng chuyển hóa; (3) kháng sinh kháng ung thư; (4) các alcaloid tự nhiên có nguồn gốc thực vật; (5) hormon &amp; enzym (6) các chất biến đổi đáp ứng miễn dịch; (7) nhóm nhằm tới phân tử đích làm chết &amp; kìm chế sự phát triển lan tỏa ung thư</a:t>
            </a:r>
            <a:endParaRPr lang="en-US" sz="2000" dirty="0" smtClean="0">
              <a:latin typeface="Times New Roman" pitchFamily="18" charset="0"/>
              <a:cs typeface="Times New Roman" pitchFamily="18" charset="0"/>
            </a:endParaRPr>
          </a:p>
          <a:p>
            <a:pPr>
              <a:buFontTx/>
              <a:buChar char="-"/>
            </a:pPr>
            <a:endParaRPr lang="en-US" dirty="0"/>
          </a:p>
        </p:txBody>
      </p:sp>
      <p:pic>
        <p:nvPicPr>
          <p:cNvPr id="3" name="Picture 2" descr="htl.jpg"/>
          <p:cNvPicPr>
            <a:picLocks noChangeAspect="1"/>
          </p:cNvPicPr>
          <p:nvPr/>
        </p:nvPicPr>
        <p:blipFill>
          <a:blip r:embed="rId2"/>
          <a:stretch>
            <a:fillRect/>
          </a:stretch>
        </p:blipFill>
        <p:spPr>
          <a:xfrm>
            <a:off x="5334000" y="2438400"/>
            <a:ext cx="1676400" cy="2209800"/>
          </a:xfrm>
          <a:prstGeom prst="rect">
            <a:avLst/>
          </a:prstGeom>
        </p:spPr>
      </p:pic>
      <p:pic>
        <p:nvPicPr>
          <p:cNvPr id="5" name="Picture 4" descr="phau thuat.jpg"/>
          <p:cNvPicPr>
            <a:picLocks noChangeAspect="1"/>
          </p:cNvPicPr>
          <p:nvPr/>
        </p:nvPicPr>
        <p:blipFill>
          <a:blip r:embed="rId3"/>
          <a:stretch>
            <a:fillRect/>
          </a:stretch>
        </p:blipFill>
        <p:spPr>
          <a:xfrm>
            <a:off x="3276600" y="2438400"/>
            <a:ext cx="1981200" cy="2209800"/>
          </a:xfrm>
          <a:prstGeom prst="rect">
            <a:avLst/>
          </a:prstGeom>
        </p:spPr>
      </p:pic>
      <p:pic>
        <p:nvPicPr>
          <p:cNvPr id="6" name="Picture 5" descr="xa tri lieu.jpg"/>
          <p:cNvPicPr>
            <a:picLocks noChangeAspect="1"/>
          </p:cNvPicPr>
          <p:nvPr/>
        </p:nvPicPr>
        <p:blipFill>
          <a:blip r:embed="rId4"/>
          <a:stretch>
            <a:fillRect/>
          </a:stretch>
        </p:blipFill>
        <p:spPr>
          <a:xfrm>
            <a:off x="7043738" y="2438400"/>
            <a:ext cx="2100262" cy="2209800"/>
          </a:xfrm>
          <a:prstGeom prst="rect">
            <a:avLst/>
          </a:prstGeom>
        </p:spPr>
      </p:pic>
      <p:pic>
        <p:nvPicPr>
          <p:cNvPr id="7" name="Picture 6" descr="dtut.png"/>
          <p:cNvPicPr>
            <a:picLocks noChangeAspect="1"/>
          </p:cNvPicPr>
          <p:nvPr/>
        </p:nvPicPr>
        <p:blipFill>
          <a:blip r:embed="rId5"/>
          <a:stretch>
            <a:fillRect/>
          </a:stretch>
        </p:blipFill>
        <p:spPr>
          <a:xfrm>
            <a:off x="76200" y="2362200"/>
            <a:ext cx="2971800" cy="23622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46331"/>
          </a:xfrm>
          <a:prstGeom prst="rect">
            <a:avLst/>
          </a:prstGeom>
          <a:noFill/>
        </p:spPr>
        <p:txBody>
          <a:bodyPr wrap="square" rtlCol="0">
            <a:spAutoFit/>
          </a:bodyPr>
          <a:lstStyle/>
          <a:p>
            <a:r>
              <a:rPr lang="en-US" dirty="0" err="1" smtClean="0"/>
              <a:t>Nhóm</a:t>
            </a:r>
            <a:r>
              <a:rPr lang="en-US" dirty="0" smtClean="0"/>
              <a:t> </a:t>
            </a:r>
          </a:p>
          <a:p>
            <a:r>
              <a:rPr lang="en-US" dirty="0" smtClean="0"/>
              <a:t>1: </a:t>
            </a:r>
            <a:endParaRPr lang="en-US" dirty="0"/>
          </a:p>
        </p:txBody>
      </p:sp>
      <p:pic>
        <p:nvPicPr>
          <p:cNvPr id="3" name="Picture 2" descr="nho1.jpg"/>
          <p:cNvPicPr>
            <a:picLocks noChangeAspect="1"/>
          </p:cNvPicPr>
          <p:nvPr/>
        </p:nvPicPr>
        <p:blipFill>
          <a:blip r:embed="rId2"/>
          <a:stretch>
            <a:fillRect/>
          </a:stretch>
        </p:blipFill>
        <p:spPr>
          <a:xfrm>
            <a:off x="685800" y="76200"/>
            <a:ext cx="1895475" cy="1524000"/>
          </a:xfrm>
          <a:prstGeom prst="rect">
            <a:avLst/>
          </a:prstGeom>
        </p:spPr>
      </p:pic>
      <p:pic>
        <p:nvPicPr>
          <p:cNvPr id="4" name="Picture 3" descr="nhom 1.jpg"/>
          <p:cNvPicPr>
            <a:picLocks noChangeAspect="1"/>
          </p:cNvPicPr>
          <p:nvPr/>
        </p:nvPicPr>
        <p:blipFill>
          <a:blip r:embed="rId3"/>
          <a:stretch>
            <a:fillRect/>
          </a:stretch>
        </p:blipFill>
        <p:spPr>
          <a:xfrm>
            <a:off x="2590800" y="76201"/>
            <a:ext cx="1676400" cy="1523999"/>
          </a:xfrm>
          <a:prstGeom prst="rect">
            <a:avLst/>
          </a:prstGeom>
        </p:spPr>
      </p:pic>
      <p:pic>
        <p:nvPicPr>
          <p:cNvPr id="5" name="Picture 4" descr="nhóm 1.jpg"/>
          <p:cNvPicPr>
            <a:picLocks noChangeAspect="1"/>
          </p:cNvPicPr>
          <p:nvPr/>
        </p:nvPicPr>
        <p:blipFill>
          <a:blip r:embed="rId4"/>
          <a:stretch>
            <a:fillRect/>
          </a:stretch>
        </p:blipFill>
        <p:spPr>
          <a:xfrm>
            <a:off x="4267200" y="0"/>
            <a:ext cx="1600200" cy="1447800"/>
          </a:xfrm>
          <a:prstGeom prst="rect">
            <a:avLst/>
          </a:prstGeom>
        </p:spPr>
      </p:pic>
      <p:pic>
        <p:nvPicPr>
          <p:cNvPr id="6" name="Picture 5" descr="nhom1.jpg"/>
          <p:cNvPicPr>
            <a:picLocks noChangeAspect="1"/>
          </p:cNvPicPr>
          <p:nvPr/>
        </p:nvPicPr>
        <p:blipFill>
          <a:blip r:embed="rId5"/>
          <a:stretch>
            <a:fillRect/>
          </a:stretch>
        </p:blipFill>
        <p:spPr>
          <a:xfrm>
            <a:off x="5791200" y="1"/>
            <a:ext cx="1524000" cy="1447800"/>
          </a:xfrm>
          <a:prstGeom prst="rect">
            <a:avLst/>
          </a:prstGeom>
        </p:spPr>
      </p:pic>
      <p:pic>
        <p:nvPicPr>
          <p:cNvPr id="7" name="Picture 6" descr="nhóm1.jpg"/>
          <p:cNvPicPr>
            <a:picLocks noChangeAspect="1"/>
          </p:cNvPicPr>
          <p:nvPr/>
        </p:nvPicPr>
        <p:blipFill>
          <a:blip r:embed="rId6"/>
          <a:stretch>
            <a:fillRect/>
          </a:stretch>
        </p:blipFill>
        <p:spPr>
          <a:xfrm>
            <a:off x="7391400" y="0"/>
            <a:ext cx="1676400" cy="1524000"/>
          </a:xfrm>
          <a:prstGeom prst="rect">
            <a:avLst/>
          </a:prstGeom>
        </p:spPr>
      </p:pic>
      <p:sp>
        <p:nvSpPr>
          <p:cNvPr id="8" name="TextBox 7"/>
          <p:cNvSpPr txBox="1"/>
          <p:nvPr/>
        </p:nvSpPr>
        <p:spPr>
          <a:xfrm>
            <a:off x="0" y="2667000"/>
            <a:ext cx="762000" cy="646331"/>
          </a:xfrm>
          <a:prstGeom prst="rect">
            <a:avLst/>
          </a:prstGeom>
          <a:noFill/>
        </p:spPr>
        <p:txBody>
          <a:bodyPr wrap="square" rtlCol="0">
            <a:spAutoFit/>
          </a:bodyPr>
          <a:lstStyle/>
          <a:p>
            <a:r>
              <a:rPr lang="en-US" dirty="0" err="1" smtClean="0"/>
              <a:t>Nhóm</a:t>
            </a:r>
            <a:r>
              <a:rPr lang="en-US" dirty="0" smtClean="0"/>
              <a:t> 2:               </a:t>
            </a:r>
            <a:endParaRPr lang="en-US" dirty="0"/>
          </a:p>
        </p:txBody>
      </p:sp>
      <p:pic>
        <p:nvPicPr>
          <p:cNvPr id="9" name="Picture 8" descr="nho2.jpg"/>
          <p:cNvPicPr>
            <a:picLocks noChangeAspect="1"/>
          </p:cNvPicPr>
          <p:nvPr/>
        </p:nvPicPr>
        <p:blipFill>
          <a:blip r:embed="rId7"/>
          <a:stretch>
            <a:fillRect/>
          </a:stretch>
        </p:blipFill>
        <p:spPr>
          <a:xfrm>
            <a:off x="685801" y="2266950"/>
            <a:ext cx="1752600" cy="1847850"/>
          </a:xfrm>
          <a:prstGeom prst="rect">
            <a:avLst/>
          </a:prstGeom>
        </p:spPr>
      </p:pic>
      <p:pic>
        <p:nvPicPr>
          <p:cNvPr id="10" name="Picture 9" descr="nhóm 2.jpg"/>
          <p:cNvPicPr>
            <a:picLocks noChangeAspect="1"/>
          </p:cNvPicPr>
          <p:nvPr/>
        </p:nvPicPr>
        <p:blipFill>
          <a:blip r:embed="rId8"/>
          <a:stretch>
            <a:fillRect/>
          </a:stretch>
        </p:blipFill>
        <p:spPr>
          <a:xfrm>
            <a:off x="2438401" y="1905000"/>
            <a:ext cx="2209800" cy="2209800"/>
          </a:xfrm>
          <a:prstGeom prst="rect">
            <a:avLst/>
          </a:prstGeom>
        </p:spPr>
      </p:pic>
      <p:pic>
        <p:nvPicPr>
          <p:cNvPr id="11" name="Picture 10" descr="nhom2.jpg"/>
          <p:cNvPicPr>
            <a:picLocks noChangeAspect="1"/>
          </p:cNvPicPr>
          <p:nvPr/>
        </p:nvPicPr>
        <p:blipFill>
          <a:blip r:embed="rId9"/>
          <a:stretch>
            <a:fillRect/>
          </a:stretch>
        </p:blipFill>
        <p:spPr>
          <a:xfrm>
            <a:off x="4572001" y="2133600"/>
            <a:ext cx="1981200" cy="1905000"/>
          </a:xfrm>
          <a:prstGeom prst="rect">
            <a:avLst/>
          </a:prstGeom>
        </p:spPr>
      </p:pic>
      <p:pic>
        <p:nvPicPr>
          <p:cNvPr id="12" name="Picture 11" descr="nhóm2.jpg"/>
          <p:cNvPicPr>
            <a:picLocks noChangeAspect="1"/>
          </p:cNvPicPr>
          <p:nvPr/>
        </p:nvPicPr>
        <p:blipFill>
          <a:blip r:embed="rId10"/>
          <a:stretch>
            <a:fillRect/>
          </a:stretch>
        </p:blipFill>
        <p:spPr>
          <a:xfrm>
            <a:off x="6477000" y="1981200"/>
            <a:ext cx="2286000" cy="1933575"/>
          </a:xfrm>
          <a:prstGeom prst="rect">
            <a:avLst/>
          </a:prstGeom>
        </p:spPr>
      </p:pic>
      <p:sp>
        <p:nvSpPr>
          <p:cNvPr id="13" name="TextBox 12"/>
          <p:cNvSpPr txBox="1"/>
          <p:nvPr/>
        </p:nvSpPr>
        <p:spPr>
          <a:xfrm>
            <a:off x="0" y="5029200"/>
            <a:ext cx="762000" cy="646331"/>
          </a:xfrm>
          <a:prstGeom prst="rect">
            <a:avLst/>
          </a:prstGeom>
          <a:noFill/>
        </p:spPr>
        <p:txBody>
          <a:bodyPr wrap="square" rtlCol="0">
            <a:spAutoFit/>
          </a:bodyPr>
          <a:lstStyle/>
          <a:p>
            <a:r>
              <a:rPr lang="en-US" dirty="0" err="1" smtClean="0"/>
              <a:t>Nhóm</a:t>
            </a:r>
            <a:r>
              <a:rPr lang="en-US" dirty="0" smtClean="0"/>
              <a:t> 3:</a:t>
            </a:r>
            <a:endParaRPr lang="en-US" dirty="0"/>
          </a:p>
        </p:txBody>
      </p:sp>
      <p:pic>
        <p:nvPicPr>
          <p:cNvPr id="14" name="Picture 13" descr="nho3.jpg"/>
          <p:cNvPicPr>
            <a:picLocks noChangeAspect="1"/>
          </p:cNvPicPr>
          <p:nvPr/>
        </p:nvPicPr>
        <p:blipFill>
          <a:blip r:embed="rId11"/>
          <a:stretch>
            <a:fillRect/>
          </a:stretch>
        </p:blipFill>
        <p:spPr>
          <a:xfrm>
            <a:off x="704850" y="4762500"/>
            <a:ext cx="2190750" cy="1638300"/>
          </a:xfrm>
          <a:prstGeom prst="rect">
            <a:avLst/>
          </a:prstGeom>
        </p:spPr>
      </p:pic>
      <p:pic>
        <p:nvPicPr>
          <p:cNvPr id="15" name="Picture 14" descr="nhom 3.jpg"/>
          <p:cNvPicPr>
            <a:picLocks noChangeAspect="1"/>
          </p:cNvPicPr>
          <p:nvPr/>
        </p:nvPicPr>
        <p:blipFill>
          <a:blip r:embed="rId12"/>
          <a:stretch>
            <a:fillRect/>
          </a:stretch>
        </p:blipFill>
        <p:spPr>
          <a:xfrm>
            <a:off x="2895600" y="4724400"/>
            <a:ext cx="1905000" cy="1676400"/>
          </a:xfrm>
          <a:prstGeom prst="rect">
            <a:avLst/>
          </a:prstGeom>
        </p:spPr>
      </p:pic>
      <p:pic>
        <p:nvPicPr>
          <p:cNvPr id="16" name="Picture 15" descr="nhóm 3.jpg"/>
          <p:cNvPicPr>
            <a:picLocks noChangeAspect="1"/>
          </p:cNvPicPr>
          <p:nvPr/>
        </p:nvPicPr>
        <p:blipFill>
          <a:blip r:embed="rId13"/>
          <a:stretch>
            <a:fillRect/>
          </a:stretch>
        </p:blipFill>
        <p:spPr>
          <a:xfrm>
            <a:off x="4848225" y="4657725"/>
            <a:ext cx="1476375" cy="1666875"/>
          </a:xfrm>
          <a:prstGeom prst="rect">
            <a:avLst/>
          </a:prstGeom>
        </p:spPr>
      </p:pic>
      <p:pic>
        <p:nvPicPr>
          <p:cNvPr id="17" name="Picture 16" descr="nhom3.jpg"/>
          <p:cNvPicPr>
            <a:picLocks noChangeAspect="1"/>
          </p:cNvPicPr>
          <p:nvPr/>
        </p:nvPicPr>
        <p:blipFill>
          <a:blip r:embed="rId14"/>
          <a:stretch>
            <a:fillRect/>
          </a:stretch>
        </p:blipFill>
        <p:spPr>
          <a:xfrm>
            <a:off x="6134100" y="4610100"/>
            <a:ext cx="2095500" cy="1790700"/>
          </a:xfrm>
          <a:prstGeom prst="rect">
            <a:avLst/>
          </a:prstGeom>
        </p:spPr>
      </p:pic>
      <p:sp>
        <p:nvSpPr>
          <p:cNvPr id="18" name="TextBox 17"/>
          <p:cNvSpPr txBox="1"/>
          <p:nvPr/>
        </p:nvSpPr>
        <p:spPr>
          <a:xfrm>
            <a:off x="7696200" y="1447800"/>
            <a:ext cx="1447800" cy="646331"/>
          </a:xfrm>
          <a:prstGeom prst="rect">
            <a:avLst/>
          </a:prstGeom>
          <a:noFill/>
        </p:spPr>
        <p:txBody>
          <a:bodyPr wrap="square" rtlCol="0">
            <a:spAutoFit/>
          </a:bodyPr>
          <a:lstStyle/>
          <a:p>
            <a:r>
              <a:rPr lang="en-US" dirty="0" smtClean="0"/>
              <a:t>200.000-400.000đ/ </a:t>
            </a:r>
            <a:r>
              <a:rPr lang="en-US" dirty="0" err="1" smtClean="0"/>
              <a:t>lọ</a:t>
            </a:r>
            <a:endParaRPr lang="en-US" dirty="0"/>
          </a:p>
        </p:txBody>
      </p:sp>
      <p:sp>
        <p:nvSpPr>
          <p:cNvPr id="19" name="TextBox 18"/>
          <p:cNvSpPr txBox="1"/>
          <p:nvPr/>
        </p:nvSpPr>
        <p:spPr>
          <a:xfrm>
            <a:off x="228600" y="1752600"/>
            <a:ext cx="2514600" cy="381000"/>
          </a:xfrm>
          <a:prstGeom prst="rect">
            <a:avLst/>
          </a:prstGeom>
          <a:noFill/>
        </p:spPr>
        <p:txBody>
          <a:bodyPr wrap="square" rtlCol="0">
            <a:spAutoFit/>
          </a:bodyPr>
          <a:lstStyle/>
          <a:p>
            <a:r>
              <a:rPr lang="en-US" dirty="0" smtClean="0"/>
              <a:t>1.700.000-3.500.000đ/</a:t>
            </a:r>
            <a:r>
              <a:rPr lang="en-US" dirty="0" err="1" smtClean="0"/>
              <a:t>lọ</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4485800</TotalTime>
  <Words>2327</Words>
  <Application>Microsoft Office PowerPoint</Application>
  <PresentationFormat>On-screen Show (4:3)</PresentationFormat>
  <Paragraphs>106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Admin</cp:lastModifiedBy>
  <cp:revision>24</cp:revision>
  <dcterms:created xsi:type="dcterms:W3CDTF">2017-04-08T12:44:32Z</dcterms:created>
  <dcterms:modified xsi:type="dcterms:W3CDTF">2017-04-08T17:38:23Z</dcterms:modified>
</cp:coreProperties>
</file>