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2" r:id="rId2"/>
    <p:sldId id="256"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E64620-E8FA-47AA-9DE1-4C51F1188A9B}" type="datetimeFigureOut">
              <a:rPr lang="en-GB" smtClean="0"/>
              <a:t>06/03/2017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588E2-EF6D-45A8-B934-5B8183C54309}" type="slidenum">
              <a:rPr lang="en-GB" smtClean="0"/>
              <a:t>‹#›</a:t>
            </a:fld>
            <a:endParaRPr lang="en-GB"/>
          </a:p>
        </p:txBody>
      </p:sp>
    </p:spTree>
    <p:extLst>
      <p:ext uri="{BB962C8B-B14F-4D97-AF65-F5344CB8AC3E}">
        <p14:creationId xmlns:p14="http://schemas.microsoft.com/office/powerpoint/2010/main" val="3176829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F870D6-1E30-4ACD-9C4C-B2E7B358ECD7}"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111AB-2C5F-4FD0-A1F1-5A8F549221D9}" type="slidenum">
              <a:rPr lang="en-US" smtClean="0"/>
              <a:t>‹#›</a:t>
            </a:fld>
            <a:endParaRPr lang="en-US"/>
          </a:p>
        </p:txBody>
      </p:sp>
    </p:spTree>
    <p:extLst>
      <p:ext uri="{BB962C8B-B14F-4D97-AF65-F5344CB8AC3E}">
        <p14:creationId xmlns:p14="http://schemas.microsoft.com/office/powerpoint/2010/main" val="235784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870D6-1E30-4ACD-9C4C-B2E7B358ECD7}"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111AB-2C5F-4FD0-A1F1-5A8F549221D9}" type="slidenum">
              <a:rPr lang="en-US" smtClean="0"/>
              <a:t>‹#›</a:t>
            </a:fld>
            <a:endParaRPr lang="en-US"/>
          </a:p>
        </p:txBody>
      </p:sp>
    </p:spTree>
    <p:extLst>
      <p:ext uri="{BB962C8B-B14F-4D97-AF65-F5344CB8AC3E}">
        <p14:creationId xmlns:p14="http://schemas.microsoft.com/office/powerpoint/2010/main" val="1035904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870D6-1E30-4ACD-9C4C-B2E7B358ECD7}"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111AB-2C5F-4FD0-A1F1-5A8F549221D9}" type="slidenum">
              <a:rPr lang="en-US" smtClean="0"/>
              <a:t>‹#›</a:t>
            </a:fld>
            <a:endParaRPr lang="en-US"/>
          </a:p>
        </p:txBody>
      </p:sp>
    </p:spTree>
    <p:extLst>
      <p:ext uri="{BB962C8B-B14F-4D97-AF65-F5344CB8AC3E}">
        <p14:creationId xmlns:p14="http://schemas.microsoft.com/office/powerpoint/2010/main" val="453033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870D6-1E30-4ACD-9C4C-B2E7B358ECD7}"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111AB-2C5F-4FD0-A1F1-5A8F549221D9}" type="slidenum">
              <a:rPr lang="en-US" smtClean="0"/>
              <a:t>‹#›</a:t>
            </a:fld>
            <a:endParaRPr lang="en-US"/>
          </a:p>
        </p:txBody>
      </p:sp>
    </p:spTree>
    <p:extLst>
      <p:ext uri="{BB962C8B-B14F-4D97-AF65-F5344CB8AC3E}">
        <p14:creationId xmlns:p14="http://schemas.microsoft.com/office/powerpoint/2010/main" val="1382266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870D6-1E30-4ACD-9C4C-B2E7B358ECD7}"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111AB-2C5F-4FD0-A1F1-5A8F549221D9}" type="slidenum">
              <a:rPr lang="en-US" smtClean="0"/>
              <a:t>‹#›</a:t>
            </a:fld>
            <a:endParaRPr lang="en-US"/>
          </a:p>
        </p:txBody>
      </p:sp>
    </p:spTree>
    <p:extLst>
      <p:ext uri="{BB962C8B-B14F-4D97-AF65-F5344CB8AC3E}">
        <p14:creationId xmlns:p14="http://schemas.microsoft.com/office/powerpoint/2010/main" val="3975720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F870D6-1E30-4ACD-9C4C-B2E7B358ECD7}"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111AB-2C5F-4FD0-A1F1-5A8F549221D9}" type="slidenum">
              <a:rPr lang="en-US" smtClean="0"/>
              <a:t>‹#›</a:t>
            </a:fld>
            <a:endParaRPr lang="en-US"/>
          </a:p>
        </p:txBody>
      </p:sp>
    </p:spTree>
    <p:extLst>
      <p:ext uri="{BB962C8B-B14F-4D97-AF65-F5344CB8AC3E}">
        <p14:creationId xmlns:p14="http://schemas.microsoft.com/office/powerpoint/2010/main" val="64729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F870D6-1E30-4ACD-9C4C-B2E7B358ECD7}" type="datetimeFigureOut">
              <a:rPr lang="en-US" smtClean="0"/>
              <a:t>3/6/2017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1111AB-2C5F-4FD0-A1F1-5A8F549221D9}" type="slidenum">
              <a:rPr lang="en-US" smtClean="0"/>
              <a:t>‹#›</a:t>
            </a:fld>
            <a:endParaRPr lang="en-US"/>
          </a:p>
        </p:txBody>
      </p:sp>
    </p:spTree>
    <p:extLst>
      <p:ext uri="{BB962C8B-B14F-4D97-AF65-F5344CB8AC3E}">
        <p14:creationId xmlns:p14="http://schemas.microsoft.com/office/powerpoint/2010/main" val="3414510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F870D6-1E30-4ACD-9C4C-B2E7B358ECD7}" type="datetimeFigureOut">
              <a:rPr lang="en-US" smtClean="0"/>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1111AB-2C5F-4FD0-A1F1-5A8F549221D9}" type="slidenum">
              <a:rPr lang="en-US" smtClean="0"/>
              <a:t>‹#›</a:t>
            </a:fld>
            <a:endParaRPr lang="en-US"/>
          </a:p>
        </p:txBody>
      </p:sp>
    </p:spTree>
    <p:extLst>
      <p:ext uri="{BB962C8B-B14F-4D97-AF65-F5344CB8AC3E}">
        <p14:creationId xmlns:p14="http://schemas.microsoft.com/office/powerpoint/2010/main" val="1702836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870D6-1E30-4ACD-9C4C-B2E7B358ECD7}" type="datetimeFigureOut">
              <a:rPr lang="en-US" smtClean="0"/>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1111AB-2C5F-4FD0-A1F1-5A8F549221D9}" type="slidenum">
              <a:rPr lang="en-US" smtClean="0"/>
              <a:t>‹#›</a:t>
            </a:fld>
            <a:endParaRPr lang="en-US"/>
          </a:p>
        </p:txBody>
      </p:sp>
    </p:spTree>
    <p:extLst>
      <p:ext uri="{BB962C8B-B14F-4D97-AF65-F5344CB8AC3E}">
        <p14:creationId xmlns:p14="http://schemas.microsoft.com/office/powerpoint/2010/main" val="2394326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870D6-1E30-4ACD-9C4C-B2E7B358ECD7}"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111AB-2C5F-4FD0-A1F1-5A8F549221D9}" type="slidenum">
              <a:rPr lang="en-US" smtClean="0"/>
              <a:t>‹#›</a:t>
            </a:fld>
            <a:endParaRPr lang="en-US"/>
          </a:p>
        </p:txBody>
      </p:sp>
    </p:spTree>
    <p:extLst>
      <p:ext uri="{BB962C8B-B14F-4D97-AF65-F5344CB8AC3E}">
        <p14:creationId xmlns:p14="http://schemas.microsoft.com/office/powerpoint/2010/main" val="162285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870D6-1E30-4ACD-9C4C-B2E7B358ECD7}"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111AB-2C5F-4FD0-A1F1-5A8F549221D9}" type="slidenum">
              <a:rPr lang="en-US" smtClean="0"/>
              <a:t>‹#›</a:t>
            </a:fld>
            <a:endParaRPr lang="en-US"/>
          </a:p>
        </p:txBody>
      </p:sp>
    </p:spTree>
    <p:extLst>
      <p:ext uri="{BB962C8B-B14F-4D97-AF65-F5344CB8AC3E}">
        <p14:creationId xmlns:p14="http://schemas.microsoft.com/office/powerpoint/2010/main" val="3211216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870D6-1E30-4ACD-9C4C-B2E7B358ECD7}" type="datetimeFigureOut">
              <a:rPr lang="en-US" smtClean="0"/>
              <a:t>3/6/2017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111AB-2C5F-4FD0-A1F1-5A8F549221D9}" type="slidenum">
              <a:rPr lang="en-US" smtClean="0"/>
              <a:t>‹#›</a:t>
            </a:fld>
            <a:endParaRPr lang="en-US"/>
          </a:p>
        </p:txBody>
      </p:sp>
    </p:spTree>
    <p:extLst>
      <p:ext uri="{BB962C8B-B14F-4D97-AF65-F5344CB8AC3E}">
        <p14:creationId xmlns:p14="http://schemas.microsoft.com/office/powerpoint/2010/main" val="78734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1.jp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99552"/>
            <a:ext cx="9144000" cy="2049336"/>
          </a:xfrm>
          <a:solidFill>
            <a:schemeClr val="accent1">
              <a:lumMod val="40000"/>
              <a:lumOff val="60000"/>
            </a:schemeClr>
          </a:solidFill>
        </p:spPr>
        <p:txBody>
          <a:bodyPr>
            <a:normAutofit/>
          </a:bodyPr>
          <a:lstStyle/>
          <a:p>
            <a:pPr eaLnBrk="1">
              <a:defRPr/>
            </a:pPr>
            <a:r>
              <a:rPr lang="en-GB" sz="7200" dirty="0" err="1" smtClean="0">
                <a:solidFill>
                  <a:srgbClr val="FF0000"/>
                </a:solidFill>
                <a:latin typeface="Times New Roman" pitchFamily="18" charset="0"/>
                <a:cs typeface="Times New Roman" pitchFamily="18" charset="0"/>
              </a:rPr>
              <a:t>Bệnh</a:t>
            </a:r>
            <a:r>
              <a:rPr lang="en-GB" sz="7200" dirty="0" smtClean="0">
                <a:solidFill>
                  <a:srgbClr val="FF0000"/>
                </a:solidFill>
                <a:latin typeface="Times New Roman" pitchFamily="18" charset="0"/>
                <a:cs typeface="Times New Roman" pitchFamily="18" charset="0"/>
              </a:rPr>
              <a:t> </a:t>
            </a:r>
            <a:r>
              <a:rPr lang="en-GB" sz="7200" dirty="0" err="1" smtClean="0">
                <a:solidFill>
                  <a:srgbClr val="FF0000"/>
                </a:solidFill>
                <a:latin typeface="Times New Roman" pitchFamily="18" charset="0"/>
                <a:cs typeface="Times New Roman" pitchFamily="18" charset="0"/>
              </a:rPr>
              <a:t>lý</a:t>
            </a:r>
            <a:r>
              <a:rPr lang="en-GB" sz="7200" dirty="0" smtClean="0">
                <a:solidFill>
                  <a:srgbClr val="FF0000"/>
                </a:solidFill>
                <a:latin typeface="Times New Roman" pitchFamily="18" charset="0"/>
                <a:cs typeface="Times New Roman" pitchFamily="18" charset="0"/>
              </a:rPr>
              <a:t> </a:t>
            </a:r>
            <a:r>
              <a:rPr lang="en-GB" sz="7200" dirty="0" err="1" smtClean="0">
                <a:solidFill>
                  <a:srgbClr val="FF0000"/>
                </a:solidFill>
                <a:latin typeface="Times New Roman" pitchFamily="18" charset="0"/>
                <a:cs typeface="Times New Roman" pitchFamily="18" charset="0"/>
              </a:rPr>
              <a:t>tuyến</a:t>
            </a:r>
            <a:r>
              <a:rPr lang="en-GB" sz="7200" dirty="0" smtClean="0">
                <a:solidFill>
                  <a:srgbClr val="FF0000"/>
                </a:solidFill>
                <a:latin typeface="Times New Roman" pitchFamily="18" charset="0"/>
                <a:cs typeface="Times New Roman" pitchFamily="18" charset="0"/>
              </a:rPr>
              <a:t> </a:t>
            </a:r>
            <a:r>
              <a:rPr lang="en-GB" sz="7200" dirty="0" err="1" smtClean="0">
                <a:solidFill>
                  <a:srgbClr val="FF0000"/>
                </a:solidFill>
                <a:latin typeface="Times New Roman" pitchFamily="18" charset="0"/>
                <a:cs typeface="Times New Roman" pitchFamily="18" charset="0"/>
              </a:rPr>
              <a:t>giáp</a:t>
            </a:r>
            <a:endParaRPr lang="en-GB" sz="7200" dirty="0">
              <a:solidFill>
                <a:srgbClr val="FF0000"/>
              </a:solidFill>
              <a:latin typeface="Times New Roman" pitchFamily="18" charset="0"/>
              <a:cs typeface="Times New Roman" pitchFamily="18" charset="0"/>
            </a:endParaRPr>
          </a:p>
        </p:txBody>
      </p:sp>
      <p:sp>
        <p:nvSpPr>
          <p:cNvPr id="3075" name="Subtitle 2"/>
          <p:cNvSpPr>
            <a:spLocks noGrp="1"/>
          </p:cNvSpPr>
          <p:nvPr>
            <p:ph type="subTitle" idx="1"/>
          </p:nvPr>
        </p:nvSpPr>
        <p:spPr>
          <a:xfrm>
            <a:off x="3996001" y="2780933"/>
            <a:ext cx="5147999" cy="3845204"/>
          </a:xfrm>
        </p:spPr>
        <p:txBody>
          <a:bodyPr/>
          <a:lstStyle/>
          <a:p>
            <a:pPr algn="l" eaLnBrk="1"/>
            <a:r>
              <a:rPr lang="en-US" sz="4000" b="1" baseline="30000" dirty="0" smtClean="0">
                <a:solidFill>
                  <a:srgbClr val="FF0000"/>
                </a:solidFill>
                <a:latin typeface="Times New Roman" pitchFamily="16" charset="0"/>
                <a:cs typeface="Times New Roman" pitchFamily="16" charset="0"/>
              </a:rPr>
              <a:t>GVHD:</a:t>
            </a:r>
            <a:r>
              <a:rPr lang="en-US" sz="4000" baseline="30000" dirty="0" smtClean="0">
                <a:latin typeface="Times New Roman" pitchFamily="16" charset="0"/>
                <a:cs typeface="Times New Roman" pitchFamily="16" charset="0"/>
              </a:rPr>
              <a:t> </a:t>
            </a:r>
            <a:r>
              <a:rPr lang="en-US" sz="4000" b="1" baseline="30000" dirty="0" err="1" smtClean="0">
                <a:solidFill>
                  <a:schemeClr val="tx1"/>
                </a:solidFill>
                <a:latin typeface="Times New Roman" pitchFamily="16" charset="0"/>
                <a:cs typeface="Times New Roman" pitchFamily="16" charset="0"/>
              </a:rPr>
              <a:t>Ths.Bs</a:t>
            </a:r>
            <a:r>
              <a:rPr lang="en-US" sz="4000" b="1" baseline="30000" dirty="0" smtClean="0">
                <a:solidFill>
                  <a:schemeClr val="tx1"/>
                </a:solidFill>
                <a:latin typeface="Times New Roman" pitchFamily="16" charset="0"/>
                <a:cs typeface="Times New Roman" pitchFamily="16" charset="0"/>
              </a:rPr>
              <a:t> </a:t>
            </a:r>
            <a:r>
              <a:rPr lang="en-US" sz="4000" b="1" baseline="30000" dirty="0" err="1" smtClean="0">
                <a:solidFill>
                  <a:schemeClr val="tx1"/>
                </a:solidFill>
                <a:latin typeface="Times New Roman" pitchFamily="16" charset="0"/>
                <a:cs typeface="Times New Roman" pitchFamily="16" charset="0"/>
              </a:rPr>
              <a:t>Nguyễn</a:t>
            </a:r>
            <a:r>
              <a:rPr lang="en-US" sz="4000" b="1" baseline="30000" dirty="0" smtClean="0">
                <a:solidFill>
                  <a:schemeClr val="tx1"/>
                </a:solidFill>
                <a:latin typeface="Times New Roman" pitchFamily="16" charset="0"/>
                <a:cs typeface="Times New Roman" pitchFamily="16" charset="0"/>
              </a:rPr>
              <a:t> </a:t>
            </a:r>
            <a:r>
              <a:rPr lang="en-US" sz="4000" b="1" baseline="30000" dirty="0" err="1" smtClean="0">
                <a:solidFill>
                  <a:schemeClr val="tx1"/>
                </a:solidFill>
                <a:latin typeface="Times New Roman" pitchFamily="16" charset="0"/>
                <a:cs typeface="Times New Roman" pitchFamily="16" charset="0"/>
              </a:rPr>
              <a:t>Phúc</a:t>
            </a:r>
            <a:r>
              <a:rPr lang="en-US" sz="4000" b="1" baseline="30000" dirty="0" smtClean="0">
                <a:solidFill>
                  <a:schemeClr val="tx1"/>
                </a:solidFill>
                <a:latin typeface="Times New Roman" pitchFamily="16" charset="0"/>
                <a:cs typeface="Times New Roman" pitchFamily="16" charset="0"/>
              </a:rPr>
              <a:t> </a:t>
            </a:r>
            <a:r>
              <a:rPr lang="en-US" sz="4000" b="1" baseline="30000" dirty="0" err="1" smtClean="0">
                <a:solidFill>
                  <a:schemeClr val="tx1"/>
                </a:solidFill>
                <a:latin typeface="Times New Roman" pitchFamily="16" charset="0"/>
                <a:cs typeface="Times New Roman" pitchFamily="16" charset="0"/>
              </a:rPr>
              <a:t>Học</a:t>
            </a:r>
            <a:endParaRPr lang="en-US" sz="4000" b="1" baseline="30000" dirty="0" smtClean="0">
              <a:solidFill>
                <a:schemeClr val="tx1"/>
              </a:solidFill>
              <a:latin typeface="Times New Roman" pitchFamily="16" charset="0"/>
              <a:cs typeface="Times New Roman" pitchFamily="16" charset="0"/>
            </a:endParaRPr>
          </a:p>
          <a:p>
            <a:pPr algn="l" eaLnBrk="1"/>
            <a:r>
              <a:rPr lang="en-US" sz="4000" b="1" baseline="30000" dirty="0" err="1" smtClean="0">
                <a:solidFill>
                  <a:srgbClr val="FF0000"/>
                </a:solidFill>
                <a:latin typeface="Times New Roman" pitchFamily="16" charset="0"/>
                <a:cs typeface="Times New Roman" pitchFamily="16" charset="0"/>
              </a:rPr>
              <a:t>Nhóm</a:t>
            </a:r>
            <a:r>
              <a:rPr lang="en-US" sz="4000" b="1" baseline="30000" dirty="0" smtClean="0">
                <a:solidFill>
                  <a:srgbClr val="FF0000"/>
                </a:solidFill>
                <a:latin typeface="Times New Roman" pitchFamily="16" charset="0"/>
                <a:cs typeface="Times New Roman" pitchFamily="16" charset="0"/>
              </a:rPr>
              <a:t> 17</a:t>
            </a:r>
            <a:r>
              <a:rPr lang="en-US" sz="4000" b="1" baseline="30000" dirty="0" smtClean="0">
                <a:latin typeface="Times New Roman" pitchFamily="16" charset="0"/>
                <a:cs typeface="Times New Roman" pitchFamily="16" charset="0"/>
              </a:rPr>
              <a:t>:</a:t>
            </a:r>
          </a:p>
          <a:p>
            <a:pPr algn="just" eaLnBrk="1"/>
            <a:r>
              <a:rPr lang="en-US" sz="4000" baseline="30000" dirty="0" smtClean="0">
                <a:latin typeface="Times New Roman" pitchFamily="16" charset="0"/>
                <a:cs typeface="Times New Roman" pitchFamily="16" charset="0"/>
              </a:rPr>
              <a:t>	</a:t>
            </a:r>
            <a:r>
              <a:rPr lang="en-US" sz="4000" b="1" baseline="30000" dirty="0" err="1" smtClean="0">
                <a:solidFill>
                  <a:schemeClr val="tx1"/>
                </a:solidFill>
                <a:latin typeface="Times New Roman" pitchFamily="16" charset="0"/>
                <a:cs typeface="Times New Roman" pitchFamily="16" charset="0"/>
              </a:rPr>
              <a:t>Đàm</a:t>
            </a:r>
            <a:r>
              <a:rPr lang="en-US" sz="4000" b="1" baseline="30000" dirty="0" smtClean="0">
                <a:solidFill>
                  <a:schemeClr val="tx1"/>
                </a:solidFill>
                <a:latin typeface="Times New Roman" pitchFamily="16" charset="0"/>
                <a:cs typeface="Times New Roman" pitchFamily="16" charset="0"/>
              </a:rPr>
              <a:t> Minh </a:t>
            </a:r>
            <a:r>
              <a:rPr lang="en-US" sz="4000" b="1" baseline="30000" dirty="0" err="1" smtClean="0">
                <a:solidFill>
                  <a:schemeClr val="tx1"/>
                </a:solidFill>
                <a:latin typeface="Times New Roman" pitchFamily="16" charset="0"/>
                <a:cs typeface="Times New Roman" pitchFamily="16" charset="0"/>
              </a:rPr>
              <a:t>Dũng</a:t>
            </a:r>
            <a:endParaRPr lang="en-US" sz="4000" b="1" baseline="30000" dirty="0" smtClean="0">
              <a:solidFill>
                <a:schemeClr val="tx1"/>
              </a:solidFill>
              <a:latin typeface="Times New Roman" pitchFamily="16" charset="0"/>
              <a:cs typeface="Times New Roman" pitchFamily="16" charset="0"/>
            </a:endParaRPr>
          </a:p>
          <a:p>
            <a:pPr algn="just" eaLnBrk="1"/>
            <a:r>
              <a:rPr lang="en-US" sz="4000" b="1" baseline="30000" dirty="0" smtClean="0">
                <a:solidFill>
                  <a:schemeClr val="tx1"/>
                </a:solidFill>
                <a:latin typeface="Times New Roman" pitchFamily="16" charset="0"/>
                <a:cs typeface="Times New Roman" pitchFamily="16" charset="0"/>
              </a:rPr>
              <a:t>	</a:t>
            </a:r>
            <a:r>
              <a:rPr lang="en-US" sz="4000" b="1" baseline="30000" dirty="0" err="1" smtClean="0">
                <a:solidFill>
                  <a:schemeClr val="tx1"/>
                </a:solidFill>
                <a:latin typeface="Times New Roman" pitchFamily="16" charset="0"/>
                <a:cs typeface="Times New Roman" pitchFamily="16" charset="0"/>
              </a:rPr>
              <a:t>Phạm</a:t>
            </a:r>
            <a:r>
              <a:rPr lang="en-US" sz="4000" b="1" baseline="30000" dirty="0" smtClean="0">
                <a:solidFill>
                  <a:schemeClr val="tx1"/>
                </a:solidFill>
                <a:latin typeface="Times New Roman" pitchFamily="16" charset="0"/>
                <a:cs typeface="Times New Roman" pitchFamily="16" charset="0"/>
              </a:rPr>
              <a:t> </a:t>
            </a:r>
            <a:r>
              <a:rPr lang="en-US" sz="4000" b="1" baseline="30000" dirty="0" err="1" smtClean="0">
                <a:solidFill>
                  <a:schemeClr val="tx1"/>
                </a:solidFill>
                <a:latin typeface="Times New Roman" pitchFamily="16" charset="0"/>
                <a:cs typeface="Times New Roman" pitchFamily="16" charset="0"/>
              </a:rPr>
              <a:t>Thị</a:t>
            </a:r>
            <a:r>
              <a:rPr lang="en-US" sz="4000" b="1" baseline="30000" dirty="0" smtClean="0">
                <a:solidFill>
                  <a:schemeClr val="tx1"/>
                </a:solidFill>
                <a:latin typeface="Times New Roman" pitchFamily="16" charset="0"/>
                <a:cs typeface="Times New Roman" pitchFamily="16" charset="0"/>
              </a:rPr>
              <a:t> </a:t>
            </a:r>
            <a:r>
              <a:rPr lang="en-US" sz="4000" b="1" baseline="30000" dirty="0" err="1" smtClean="0">
                <a:solidFill>
                  <a:schemeClr val="tx1"/>
                </a:solidFill>
                <a:latin typeface="Times New Roman" pitchFamily="16" charset="0"/>
                <a:cs typeface="Times New Roman" pitchFamily="16" charset="0"/>
              </a:rPr>
              <a:t>Lệ</a:t>
            </a:r>
            <a:r>
              <a:rPr lang="en-US" sz="4000" b="1" baseline="30000" dirty="0" smtClean="0">
                <a:solidFill>
                  <a:schemeClr val="tx1"/>
                </a:solidFill>
                <a:latin typeface="Times New Roman" pitchFamily="16" charset="0"/>
                <a:cs typeface="Times New Roman" pitchFamily="16" charset="0"/>
              </a:rPr>
              <a:t> </a:t>
            </a:r>
            <a:r>
              <a:rPr lang="en-US" sz="4000" b="1" baseline="30000" dirty="0" err="1" smtClean="0">
                <a:solidFill>
                  <a:schemeClr val="tx1"/>
                </a:solidFill>
                <a:latin typeface="Times New Roman" pitchFamily="16" charset="0"/>
                <a:cs typeface="Times New Roman" pitchFamily="16" charset="0"/>
              </a:rPr>
              <a:t>Quỳnh</a:t>
            </a:r>
            <a:endParaRPr lang="en-US" sz="4000" b="1" baseline="30000" dirty="0" smtClean="0">
              <a:solidFill>
                <a:schemeClr val="tx1"/>
              </a:solidFill>
              <a:latin typeface="Times New Roman" pitchFamily="16" charset="0"/>
              <a:cs typeface="Times New Roman" pitchFamily="16" charset="0"/>
            </a:endParaRPr>
          </a:p>
          <a:p>
            <a:pPr algn="just" eaLnBrk="1"/>
            <a:r>
              <a:rPr lang="en-US" sz="4000" b="1" baseline="30000" dirty="0" smtClean="0">
                <a:solidFill>
                  <a:schemeClr val="tx1"/>
                </a:solidFill>
                <a:latin typeface="Times New Roman" pitchFamily="16" charset="0"/>
                <a:cs typeface="Times New Roman" pitchFamily="16" charset="0"/>
              </a:rPr>
              <a:t>	</a:t>
            </a:r>
            <a:r>
              <a:rPr lang="en-US" sz="4000" b="1" baseline="30000" dirty="0" err="1" smtClean="0">
                <a:solidFill>
                  <a:schemeClr val="tx1"/>
                </a:solidFill>
                <a:latin typeface="Times New Roman" pitchFamily="16" charset="0"/>
                <a:cs typeface="Times New Roman" pitchFamily="16" charset="0"/>
              </a:rPr>
              <a:t>Phạm</a:t>
            </a:r>
            <a:r>
              <a:rPr lang="en-US" sz="4000" b="1" baseline="30000" dirty="0" smtClean="0">
                <a:solidFill>
                  <a:schemeClr val="tx1"/>
                </a:solidFill>
                <a:latin typeface="Times New Roman" pitchFamily="16" charset="0"/>
                <a:cs typeface="Times New Roman" pitchFamily="16" charset="0"/>
              </a:rPr>
              <a:t> </a:t>
            </a:r>
            <a:r>
              <a:rPr lang="en-US" sz="4000" b="1" baseline="30000" dirty="0" err="1" smtClean="0">
                <a:solidFill>
                  <a:schemeClr val="tx1"/>
                </a:solidFill>
                <a:latin typeface="Times New Roman" pitchFamily="16" charset="0"/>
                <a:cs typeface="Times New Roman" pitchFamily="16" charset="0"/>
              </a:rPr>
              <a:t>Thị</a:t>
            </a:r>
            <a:r>
              <a:rPr lang="en-US" sz="4000" b="1" baseline="30000" dirty="0" smtClean="0">
                <a:solidFill>
                  <a:schemeClr val="tx1"/>
                </a:solidFill>
                <a:latin typeface="Times New Roman" pitchFamily="16" charset="0"/>
                <a:cs typeface="Times New Roman" pitchFamily="16" charset="0"/>
              </a:rPr>
              <a:t> Thu </a:t>
            </a:r>
            <a:r>
              <a:rPr lang="en-US" sz="4000" b="1" baseline="30000" dirty="0" err="1" smtClean="0">
                <a:solidFill>
                  <a:schemeClr val="tx1"/>
                </a:solidFill>
                <a:latin typeface="Times New Roman" pitchFamily="16" charset="0"/>
                <a:cs typeface="Times New Roman" pitchFamily="16" charset="0"/>
              </a:rPr>
              <a:t>Uyên</a:t>
            </a:r>
            <a:endParaRPr lang="en-US" sz="4000" b="1" baseline="30000" dirty="0" smtClean="0">
              <a:solidFill>
                <a:schemeClr val="tx1"/>
              </a:solidFill>
              <a:latin typeface="Times New Roman" pitchFamily="16" charset="0"/>
              <a:cs typeface="Times New Roman" pitchFamily="16" charset="0"/>
            </a:endParaRPr>
          </a:p>
          <a:p>
            <a:pPr algn="just" eaLnBrk="1"/>
            <a:r>
              <a:rPr lang="en-US" sz="4000" b="1" baseline="30000" dirty="0" smtClean="0">
                <a:solidFill>
                  <a:schemeClr val="tx1"/>
                </a:solidFill>
                <a:latin typeface="Times New Roman" pitchFamily="16" charset="0"/>
                <a:cs typeface="Times New Roman" pitchFamily="16" charset="0"/>
              </a:rPr>
              <a:t>	</a:t>
            </a:r>
            <a:r>
              <a:rPr lang="en-US" sz="4000" b="1" baseline="30000" dirty="0" err="1" smtClean="0">
                <a:solidFill>
                  <a:schemeClr val="tx1"/>
                </a:solidFill>
                <a:latin typeface="Times New Roman" pitchFamily="16" charset="0"/>
                <a:cs typeface="Times New Roman" pitchFamily="16" charset="0"/>
              </a:rPr>
              <a:t>Phạm</a:t>
            </a:r>
            <a:r>
              <a:rPr lang="en-US" sz="4000" b="1" baseline="30000" dirty="0" smtClean="0">
                <a:solidFill>
                  <a:schemeClr val="tx1"/>
                </a:solidFill>
                <a:latin typeface="Times New Roman" pitchFamily="16" charset="0"/>
                <a:cs typeface="Times New Roman" pitchFamily="16" charset="0"/>
              </a:rPr>
              <a:t> </a:t>
            </a:r>
            <a:r>
              <a:rPr lang="en-US" sz="4000" b="1" baseline="30000" dirty="0" err="1" smtClean="0">
                <a:solidFill>
                  <a:schemeClr val="tx1"/>
                </a:solidFill>
                <a:latin typeface="Times New Roman" pitchFamily="16" charset="0"/>
                <a:cs typeface="Times New Roman" pitchFamily="16" charset="0"/>
              </a:rPr>
              <a:t>Tường</a:t>
            </a:r>
            <a:r>
              <a:rPr lang="en-US" sz="4000" b="1" baseline="30000" dirty="0" smtClean="0">
                <a:solidFill>
                  <a:schemeClr val="tx1"/>
                </a:solidFill>
                <a:latin typeface="Times New Roman" pitchFamily="16" charset="0"/>
                <a:cs typeface="Times New Roman" pitchFamily="16" charset="0"/>
              </a:rPr>
              <a:t> Vi</a:t>
            </a:r>
          </a:p>
          <a:p>
            <a:pPr algn="just" eaLnBrk="1"/>
            <a:r>
              <a:rPr lang="en-US" sz="4000" b="1" baseline="30000" dirty="0" smtClean="0">
                <a:solidFill>
                  <a:schemeClr val="tx1"/>
                </a:solidFill>
                <a:latin typeface="Times New Roman" pitchFamily="16" charset="0"/>
                <a:cs typeface="Times New Roman" pitchFamily="16" charset="0"/>
              </a:rPr>
              <a:t>	</a:t>
            </a:r>
            <a:r>
              <a:rPr lang="en-US" sz="4000" b="1" baseline="30000" dirty="0" err="1" smtClean="0">
                <a:solidFill>
                  <a:schemeClr val="tx1"/>
                </a:solidFill>
                <a:latin typeface="Times New Roman" pitchFamily="16" charset="0"/>
                <a:cs typeface="Times New Roman" pitchFamily="16" charset="0"/>
              </a:rPr>
              <a:t>Hà</a:t>
            </a:r>
            <a:r>
              <a:rPr lang="en-US" sz="4000" b="1" baseline="30000" dirty="0" smtClean="0">
                <a:solidFill>
                  <a:schemeClr val="tx1"/>
                </a:solidFill>
                <a:latin typeface="Times New Roman" pitchFamily="16" charset="0"/>
                <a:cs typeface="Times New Roman" pitchFamily="16" charset="0"/>
              </a:rPr>
              <a:t> Mai </a:t>
            </a:r>
            <a:r>
              <a:rPr lang="en-US" sz="4000" b="1" baseline="30000" dirty="0" err="1" smtClean="0">
                <a:solidFill>
                  <a:schemeClr val="tx1"/>
                </a:solidFill>
                <a:latin typeface="Times New Roman" pitchFamily="16" charset="0"/>
                <a:cs typeface="Times New Roman" pitchFamily="16" charset="0"/>
              </a:rPr>
              <a:t>Như</a:t>
            </a:r>
            <a:r>
              <a:rPr lang="en-US" sz="4000" b="1" baseline="30000" dirty="0" smtClean="0">
                <a:solidFill>
                  <a:schemeClr val="tx1"/>
                </a:solidFill>
                <a:latin typeface="Times New Roman" pitchFamily="16" charset="0"/>
                <a:cs typeface="Times New Roman" pitchFamily="16" charset="0"/>
              </a:rPr>
              <a:t> Ý</a:t>
            </a:r>
          </a:p>
          <a:p>
            <a:pPr eaLnBrk="1"/>
            <a:endParaRPr lang="en-GB" sz="4000" baseline="30000" dirty="0" smtClean="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36" y="2743200"/>
            <a:ext cx="3429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386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914400"/>
            <a:ext cx="45719" cy="5943600"/>
          </a:xfrm>
          <a:noFill/>
          <a:ln>
            <a:noFill/>
          </a:ln>
        </p:spPr>
        <p:txBody>
          <a:bodyPr/>
          <a:lstStyle/>
          <a:p>
            <a:pPr algn="l"/>
            <a:endParaRPr lang="en-US" sz="2700" b="1" i="1" u="sng" smtClean="0">
              <a:solidFill>
                <a:schemeClr val="tx1"/>
              </a:solidFill>
              <a:latin typeface="Times New Roman" pitchFamily="18" charset="0"/>
              <a:cs typeface="Times New Roman" pitchFamily="18" charset="0"/>
            </a:endParaRPr>
          </a:p>
          <a:p>
            <a:pPr algn="l"/>
            <a:endParaRPr lang="en-US" smtClean="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891" y="304800"/>
            <a:ext cx="7239000" cy="6172200"/>
          </a:xfrm>
          <a:prstGeom prst="rect">
            <a:avLst/>
          </a:prstGeom>
          <a:ln>
            <a:noFill/>
          </a:ln>
        </p:spPr>
      </p:pic>
    </p:spTree>
    <p:extLst>
      <p:ext uri="{BB962C8B-B14F-4D97-AF65-F5344CB8AC3E}">
        <p14:creationId xmlns:p14="http://schemas.microsoft.com/office/powerpoint/2010/main" val="783669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0"/>
            <a:ext cx="7772400" cy="914399"/>
          </a:xfrm>
        </p:spPr>
        <p:txBody>
          <a:bodyPr/>
          <a:lstStyle/>
          <a:p>
            <a:r>
              <a:rPr lang="en-US" b="1" smtClean="0">
                <a:latin typeface="Times New Roman" pitchFamily="18" charset="0"/>
                <a:cs typeface="Times New Roman" pitchFamily="18" charset="0"/>
              </a:rPr>
              <a:t>SUY GIÁP</a:t>
            </a:r>
            <a:endParaRPr lang="en-US" b="1">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682"/>
            <a:ext cx="3810000" cy="2857500"/>
          </a:xfrm>
          <a:prstGeom prst="rect">
            <a:avLst/>
          </a:prstGeom>
          <a:noFill/>
          <a:ln>
            <a:no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014" y="723900"/>
            <a:ext cx="2857500" cy="3467101"/>
          </a:xfrm>
          <a:prstGeom prst="rect">
            <a:avLst/>
          </a:prstGeom>
          <a:ln>
            <a:noFill/>
          </a:ln>
          <a:effectLst>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40335"/>
            <a:ext cx="3962400" cy="3041465"/>
          </a:xfrm>
          <a:prstGeom prst="rect">
            <a:avLst/>
          </a:prstGeom>
          <a:ln>
            <a:noFill/>
          </a:ln>
          <a:effectLst>
            <a:softEdge rad="112500"/>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9764" y="4191001"/>
            <a:ext cx="4114800" cy="2667000"/>
          </a:xfrm>
          <a:prstGeom prst="rect">
            <a:avLst/>
          </a:prstGeom>
          <a:ln>
            <a:noFill/>
          </a:ln>
          <a:effectLst>
            <a:softEdge rad="112500"/>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5672" y="723899"/>
            <a:ext cx="3588327" cy="3460175"/>
          </a:xfrm>
          <a:prstGeom prst="rect">
            <a:avLst/>
          </a:prstGeom>
          <a:ln>
            <a:noFill/>
          </a:ln>
          <a:effectLst>
            <a:softEdge rad="112500"/>
          </a:effectLst>
        </p:spPr>
      </p:pic>
    </p:spTree>
    <p:extLst>
      <p:ext uri="{BB962C8B-B14F-4D97-AF65-F5344CB8AC3E}">
        <p14:creationId xmlns:p14="http://schemas.microsoft.com/office/powerpoint/2010/main" val="1890057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txBox="1">
            <a:spLocks noGrp="1"/>
          </p:cNvSpPr>
          <p:nvPr>
            <p:ph type="ctrTitle"/>
          </p:nvPr>
        </p:nvSpPr>
        <p:spPr>
          <a:xfrm>
            <a:off x="228600" y="152401"/>
            <a:ext cx="8610600" cy="914400"/>
          </a:xfrm>
          <a:prstGeom prst="rect">
            <a:avLst/>
          </a:prstGeom>
          <a:solidFill>
            <a:schemeClr val="accent1">
              <a:lumMod val="20000"/>
              <a:lumOff val="80000"/>
            </a:schemeClr>
          </a:solidFill>
        </p:spPr>
        <p:txBody>
          <a:bodyPr>
            <a:normAutofit/>
          </a:bodyPr>
          <a:lstStyle>
            <a:lvl1pPr lvl="0">
              <a:defRPr/>
            </a:lvl1pPr>
          </a:lstStyle>
          <a:p>
            <a:pPr lvl="0" rtl="0"/>
            <a:r>
              <a:rPr lang="en-GB" b="1" dirty="0" smtClean="0">
                <a:solidFill>
                  <a:srgbClr val="FF0000"/>
                </a:solidFill>
                <a:latin typeface="Times New Roman"/>
              </a:rPr>
              <a:t>4.</a:t>
            </a:r>
            <a:r>
              <a:rPr b="1" dirty="0" smtClean="0">
                <a:solidFill>
                  <a:srgbClr val="FF0000"/>
                </a:solidFill>
                <a:latin typeface="Times New Roman"/>
              </a:rPr>
              <a:t>BƯỚU </a:t>
            </a:r>
            <a:r>
              <a:rPr b="1" dirty="0">
                <a:solidFill>
                  <a:srgbClr val="FF0000"/>
                </a:solidFill>
                <a:latin typeface="Times New Roman"/>
              </a:rPr>
              <a:t>GIÁP ĐƠN THUẦN</a:t>
            </a:r>
          </a:p>
        </p:txBody>
      </p:sp>
      <p:sp>
        <p:nvSpPr>
          <p:cNvPr id="3" name=" 2"/>
          <p:cNvSpPr txBox="1">
            <a:spLocks noGrp="1"/>
          </p:cNvSpPr>
          <p:nvPr>
            <p:ph type="subTitle" idx="1"/>
          </p:nvPr>
        </p:nvSpPr>
        <p:spPr>
          <a:xfrm>
            <a:off x="152400" y="990600"/>
            <a:ext cx="8991600" cy="5306502"/>
          </a:xfrm>
          <a:prstGeom prst="rect">
            <a:avLst/>
          </a:prstGeom>
        </p:spPr>
        <p:txBody>
          <a:bodyPr>
            <a:noAutofit/>
          </a:bodyPr>
          <a:lstStyle>
            <a:lvl1pPr lvl="0">
              <a:defRPr/>
            </a:lvl1pPr>
          </a:lstStyle>
          <a:p>
            <a:pPr lvl="0" algn="l"/>
            <a:r>
              <a:rPr sz="2400" b="1" i="1" u="sng" dirty="0">
                <a:solidFill>
                  <a:schemeClr val="tx1"/>
                </a:solidFill>
                <a:latin typeface="Times New Roman"/>
              </a:rPr>
              <a:t>1. </a:t>
            </a:r>
            <a:r>
              <a:rPr sz="2400" b="1" i="1" u="sng" dirty="0" err="1">
                <a:solidFill>
                  <a:schemeClr val="tx1"/>
                </a:solidFill>
                <a:latin typeface="Times New Roman"/>
              </a:rPr>
              <a:t>Định</a:t>
            </a:r>
            <a:r>
              <a:rPr sz="2400" b="1" i="1" u="sng" dirty="0">
                <a:solidFill>
                  <a:schemeClr val="tx1"/>
                </a:solidFill>
                <a:latin typeface="Times New Roman"/>
              </a:rPr>
              <a:t> </a:t>
            </a:r>
            <a:r>
              <a:rPr sz="2400" b="1" i="1" u="sng" dirty="0" err="1">
                <a:solidFill>
                  <a:schemeClr val="tx1"/>
                </a:solidFill>
                <a:latin typeface="Times New Roman"/>
              </a:rPr>
              <a:t>nghĩa</a:t>
            </a:r>
            <a:r>
              <a:rPr sz="2400" b="1" i="1" u="sng" dirty="0">
                <a:solidFill>
                  <a:schemeClr val="tx1"/>
                </a:solidFill>
                <a:latin typeface="Times New Roman"/>
              </a:rPr>
              <a:t>.</a:t>
            </a:r>
          </a:p>
          <a:p>
            <a:pPr lvl="0" algn="l"/>
            <a:r>
              <a:rPr sz="2400" dirty="0">
                <a:solidFill>
                  <a:schemeClr val="tx1"/>
                </a:solidFill>
                <a:latin typeface="Times New Roman"/>
              </a:rPr>
              <a:t>- </a:t>
            </a:r>
            <a:r>
              <a:rPr sz="2400" dirty="0" err="1">
                <a:solidFill>
                  <a:schemeClr val="tx1"/>
                </a:solidFill>
                <a:latin typeface="Times New Roman"/>
              </a:rPr>
              <a:t>Bướu</a:t>
            </a:r>
            <a:r>
              <a:rPr sz="2400" dirty="0">
                <a:solidFill>
                  <a:schemeClr val="tx1"/>
                </a:solidFill>
                <a:latin typeface="Times New Roman"/>
              </a:rPr>
              <a:t> </a:t>
            </a:r>
            <a:r>
              <a:rPr sz="2400" dirty="0" err="1">
                <a:solidFill>
                  <a:schemeClr val="tx1"/>
                </a:solidFill>
                <a:latin typeface="Times New Roman"/>
              </a:rPr>
              <a:t>giáp</a:t>
            </a:r>
            <a:r>
              <a:rPr sz="2400" dirty="0">
                <a:solidFill>
                  <a:schemeClr val="tx1"/>
                </a:solidFill>
                <a:latin typeface="Times New Roman"/>
              </a:rPr>
              <a:t> </a:t>
            </a:r>
            <a:r>
              <a:rPr sz="2400" dirty="0" err="1">
                <a:solidFill>
                  <a:schemeClr val="tx1"/>
                </a:solidFill>
                <a:latin typeface="Times New Roman"/>
              </a:rPr>
              <a:t>đơn</a:t>
            </a:r>
            <a:r>
              <a:rPr sz="2400" dirty="0">
                <a:solidFill>
                  <a:schemeClr val="tx1"/>
                </a:solidFill>
                <a:latin typeface="Times New Roman"/>
              </a:rPr>
              <a:t> </a:t>
            </a:r>
            <a:r>
              <a:rPr sz="2400" dirty="0" err="1">
                <a:solidFill>
                  <a:schemeClr val="tx1"/>
                </a:solidFill>
                <a:latin typeface="Times New Roman"/>
              </a:rPr>
              <a:t>thuần</a:t>
            </a:r>
            <a:r>
              <a:rPr sz="2400" dirty="0">
                <a:solidFill>
                  <a:schemeClr val="tx1"/>
                </a:solidFill>
                <a:latin typeface="Times New Roman"/>
              </a:rPr>
              <a:t> ( </a:t>
            </a:r>
            <a:r>
              <a:rPr sz="2400" dirty="0" err="1">
                <a:solidFill>
                  <a:schemeClr val="tx1"/>
                </a:solidFill>
                <a:latin typeface="Times New Roman"/>
              </a:rPr>
              <a:t>bướu</a:t>
            </a:r>
            <a:r>
              <a:rPr sz="2400" dirty="0">
                <a:solidFill>
                  <a:schemeClr val="tx1"/>
                </a:solidFill>
                <a:latin typeface="Times New Roman"/>
              </a:rPr>
              <a:t> </a:t>
            </a:r>
            <a:r>
              <a:rPr sz="2400" dirty="0" err="1">
                <a:solidFill>
                  <a:schemeClr val="tx1"/>
                </a:solidFill>
                <a:latin typeface="Times New Roman"/>
              </a:rPr>
              <a:t>giáp</a:t>
            </a:r>
            <a:r>
              <a:rPr sz="2400" dirty="0">
                <a:solidFill>
                  <a:schemeClr val="tx1"/>
                </a:solidFill>
                <a:latin typeface="Times New Roman"/>
              </a:rPr>
              <a:t> </a:t>
            </a:r>
            <a:r>
              <a:rPr sz="2400" dirty="0" err="1">
                <a:solidFill>
                  <a:schemeClr val="tx1"/>
                </a:solidFill>
                <a:latin typeface="Times New Roman"/>
              </a:rPr>
              <a:t>bình</a:t>
            </a:r>
            <a:r>
              <a:rPr sz="2400" dirty="0">
                <a:solidFill>
                  <a:schemeClr val="tx1"/>
                </a:solidFill>
                <a:latin typeface="Times New Roman"/>
              </a:rPr>
              <a:t> </a:t>
            </a:r>
            <a:r>
              <a:rPr sz="2400" dirty="0" err="1">
                <a:solidFill>
                  <a:schemeClr val="tx1"/>
                </a:solidFill>
                <a:latin typeface="Times New Roman"/>
              </a:rPr>
              <a:t>giáp</a:t>
            </a:r>
            <a:r>
              <a:rPr sz="2400" dirty="0">
                <a:solidFill>
                  <a:schemeClr val="tx1"/>
                </a:solidFill>
                <a:latin typeface="Times New Roman"/>
              </a:rPr>
              <a:t>, </a:t>
            </a:r>
            <a:r>
              <a:rPr sz="2400" dirty="0" err="1">
                <a:solidFill>
                  <a:schemeClr val="tx1"/>
                </a:solidFill>
                <a:latin typeface="Times New Roman"/>
              </a:rPr>
              <a:t>không</a:t>
            </a:r>
            <a:r>
              <a:rPr sz="2400" dirty="0">
                <a:solidFill>
                  <a:schemeClr val="tx1"/>
                </a:solidFill>
                <a:latin typeface="Times New Roman"/>
              </a:rPr>
              <a:t> </a:t>
            </a:r>
            <a:r>
              <a:rPr sz="2400" dirty="0" err="1">
                <a:solidFill>
                  <a:schemeClr val="tx1"/>
                </a:solidFill>
                <a:latin typeface="Times New Roman"/>
              </a:rPr>
              <a:t>độc</a:t>
            </a:r>
            <a:r>
              <a:rPr sz="2400" dirty="0">
                <a:solidFill>
                  <a:schemeClr val="tx1"/>
                </a:solidFill>
                <a:latin typeface="Times New Roman"/>
              </a:rPr>
              <a:t>), </a:t>
            </a:r>
            <a:r>
              <a:rPr sz="2400" dirty="0" err="1">
                <a:solidFill>
                  <a:schemeClr val="tx1"/>
                </a:solidFill>
                <a:latin typeface="Times New Roman"/>
              </a:rPr>
              <a:t>là</a:t>
            </a:r>
            <a:r>
              <a:rPr sz="2400" dirty="0">
                <a:solidFill>
                  <a:schemeClr val="tx1"/>
                </a:solidFill>
                <a:latin typeface="Times New Roman"/>
              </a:rPr>
              <a:t> </a:t>
            </a:r>
            <a:r>
              <a:rPr sz="2400" dirty="0" err="1">
                <a:solidFill>
                  <a:schemeClr val="tx1"/>
                </a:solidFill>
                <a:latin typeface="Times New Roman"/>
              </a:rPr>
              <a:t>tình</a:t>
            </a:r>
            <a:r>
              <a:rPr sz="2400" dirty="0">
                <a:solidFill>
                  <a:schemeClr val="tx1"/>
                </a:solidFill>
                <a:latin typeface="Times New Roman"/>
              </a:rPr>
              <a:t> </a:t>
            </a:r>
            <a:r>
              <a:rPr sz="2400" dirty="0" err="1">
                <a:solidFill>
                  <a:schemeClr val="tx1"/>
                </a:solidFill>
                <a:latin typeface="Times New Roman"/>
              </a:rPr>
              <a:t>trạng</a:t>
            </a:r>
            <a:r>
              <a:rPr sz="2400" dirty="0">
                <a:solidFill>
                  <a:schemeClr val="tx1"/>
                </a:solidFill>
                <a:latin typeface="Times New Roman"/>
              </a:rPr>
              <a:t> </a:t>
            </a:r>
            <a:r>
              <a:rPr sz="2400" dirty="0" err="1">
                <a:solidFill>
                  <a:schemeClr val="tx1"/>
                </a:solidFill>
                <a:latin typeface="Times New Roman"/>
              </a:rPr>
              <a:t>tuyến</a:t>
            </a:r>
            <a:r>
              <a:rPr sz="2400" dirty="0">
                <a:solidFill>
                  <a:schemeClr val="tx1"/>
                </a:solidFill>
                <a:latin typeface="Times New Roman"/>
              </a:rPr>
              <a:t> </a:t>
            </a:r>
            <a:r>
              <a:rPr sz="2400" dirty="0" err="1">
                <a:solidFill>
                  <a:schemeClr val="tx1"/>
                </a:solidFill>
                <a:latin typeface="Times New Roman"/>
              </a:rPr>
              <a:t>giáp</a:t>
            </a:r>
            <a:r>
              <a:rPr sz="2400" dirty="0">
                <a:solidFill>
                  <a:schemeClr val="tx1"/>
                </a:solidFill>
                <a:latin typeface="Times New Roman"/>
              </a:rPr>
              <a:t> </a:t>
            </a:r>
            <a:r>
              <a:rPr sz="2400" dirty="0" err="1">
                <a:solidFill>
                  <a:schemeClr val="tx1"/>
                </a:solidFill>
                <a:latin typeface="Times New Roman"/>
              </a:rPr>
              <a:t>lớn</a:t>
            </a:r>
            <a:r>
              <a:rPr sz="2400" dirty="0">
                <a:solidFill>
                  <a:schemeClr val="tx1"/>
                </a:solidFill>
                <a:latin typeface="Times New Roman"/>
              </a:rPr>
              <a:t> </a:t>
            </a:r>
            <a:r>
              <a:rPr sz="2400" dirty="0" err="1">
                <a:solidFill>
                  <a:schemeClr val="tx1"/>
                </a:solidFill>
                <a:latin typeface="Times New Roman"/>
              </a:rPr>
              <a:t>nhưng</a:t>
            </a:r>
            <a:r>
              <a:rPr sz="2400" dirty="0">
                <a:solidFill>
                  <a:schemeClr val="tx1"/>
                </a:solidFill>
                <a:latin typeface="Times New Roman"/>
              </a:rPr>
              <a:t> </a:t>
            </a:r>
            <a:r>
              <a:rPr sz="2400" dirty="0" err="1">
                <a:solidFill>
                  <a:schemeClr val="tx1"/>
                </a:solidFill>
                <a:latin typeface="Times New Roman"/>
              </a:rPr>
              <a:t>không</a:t>
            </a:r>
            <a:r>
              <a:rPr sz="2400" dirty="0">
                <a:solidFill>
                  <a:schemeClr val="tx1"/>
                </a:solidFill>
                <a:latin typeface="Times New Roman"/>
              </a:rPr>
              <a:t> </a:t>
            </a:r>
            <a:r>
              <a:rPr sz="2400" dirty="0" err="1">
                <a:solidFill>
                  <a:schemeClr val="tx1"/>
                </a:solidFill>
                <a:latin typeface="Times New Roman"/>
              </a:rPr>
              <a:t>kèm</a:t>
            </a:r>
            <a:r>
              <a:rPr sz="2400" dirty="0">
                <a:solidFill>
                  <a:schemeClr val="tx1"/>
                </a:solidFill>
                <a:latin typeface="Times New Roman"/>
              </a:rPr>
              <a:t> </a:t>
            </a:r>
            <a:r>
              <a:rPr sz="2400" dirty="0" err="1">
                <a:solidFill>
                  <a:schemeClr val="tx1"/>
                </a:solidFill>
                <a:latin typeface="Times New Roman"/>
              </a:rPr>
              <a:t>suy</a:t>
            </a:r>
            <a:r>
              <a:rPr sz="2400" dirty="0">
                <a:solidFill>
                  <a:schemeClr val="tx1"/>
                </a:solidFill>
                <a:latin typeface="Times New Roman"/>
              </a:rPr>
              <a:t> </a:t>
            </a:r>
            <a:r>
              <a:rPr sz="2400" dirty="0" err="1">
                <a:solidFill>
                  <a:schemeClr val="tx1"/>
                </a:solidFill>
                <a:latin typeface="Times New Roman"/>
              </a:rPr>
              <a:t>giáp</a:t>
            </a:r>
            <a:r>
              <a:rPr sz="2400" dirty="0">
                <a:solidFill>
                  <a:schemeClr val="tx1"/>
                </a:solidFill>
                <a:latin typeface="Times New Roman"/>
              </a:rPr>
              <a:t> hay </a:t>
            </a:r>
            <a:r>
              <a:rPr sz="2400" dirty="0" err="1">
                <a:solidFill>
                  <a:schemeClr val="tx1"/>
                </a:solidFill>
                <a:latin typeface="Times New Roman"/>
              </a:rPr>
              <a:t>cường</a:t>
            </a:r>
            <a:r>
              <a:rPr sz="2400" dirty="0">
                <a:solidFill>
                  <a:schemeClr val="tx1"/>
                </a:solidFill>
                <a:latin typeface="Times New Roman"/>
              </a:rPr>
              <a:t> </a:t>
            </a:r>
            <a:r>
              <a:rPr sz="2400" dirty="0" err="1">
                <a:solidFill>
                  <a:schemeClr val="tx1"/>
                </a:solidFill>
                <a:latin typeface="Times New Roman"/>
              </a:rPr>
              <a:t>giáp</a:t>
            </a:r>
            <a:r>
              <a:rPr sz="2400" dirty="0">
                <a:solidFill>
                  <a:schemeClr val="tx1"/>
                </a:solidFill>
                <a:latin typeface="Times New Roman"/>
              </a:rPr>
              <a:t>, </a:t>
            </a:r>
            <a:r>
              <a:rPr sz="2400" dirty="0" err="1">
                <a:solidFill>
                  <a:schemeClr val="tx1"/>
                </a:solidFill>
                <a:latin typeface="Times New Roman"/>
              </a:rPr>
              <a:t>không</a:t>
            </a:r>
            <a:r>
              <a:rPr sz="2400" dirty="0">
                <a:solidFill>
                  <a:schemeClr val="tx1"/>
                </a:solidFill>
                <a:latin typeface="Times New Roman"/>
              </a:rPr>
              <a:t> </a:t>
            </a:r>
            <a:r>
              <a:rPr sz="2400" dirty="0" err="1">
                <a:solidFill>
                  <a:schemeClr val="tx1"/>
                </a:solidFill>
                <a:latin typeface="Times New Roman"/>
              </a:rPr>
              <a:t>bị</a:t>
            </a:r>
            <a:r>
              <a:rPr sz="2400" dirty="0">
                <a:solidFill>
                  <a:schemeClr val="tx1"/>
                </a:solidFill>
                <a:latin typeface="Times New Roman"/>
              </a:rPr>
              <a:t> </a:t>
            </a:r>
            <a:r>
              <a:rPr sz="2400" dirty="0" err="1">
                <a:solidFill>
                  <a:schemeClr val="tx1"/>
                </a:solidFill>
                <a:latin typeface="Times New Roman"/>
              </a:rPr>
              <a:t>viêm</a:t>
            </a:r>
            <a:r>
              <a:rPr sz="2400" dirty="0">
                <a:solidFill>
                  <a:schemeClr val="tx1"/>
                </a:solidFill>
                <a:latin typeface="Times New Roman"/>
              </a:rPr>
              <a:t> </a:t>
            </a:r>
            <a:r>
              <a:rPr sz="2400" dirty="0" err="1">
                <a:solidFill>
                  <a:schemeClr val="tx1"/>
                </a:solidFill>
                <a:latin typeface="Times New Roman"/>
              </a:rPr>
              <a:t>hoặc</a:t>
            </a:r>
            <a:r>
              <a:rPr sz="2400" dirty="0">
                <a:solidFill>
                  <a:schemeClr val="tx1"/>
                </a:solidFill>
                <a:latin typeface="Times New Roman"/>
              </a:rPr>
              <a:t> u.</a:t>
            </a:r>
          </a:p>
          <a:p>
            <a:pPr lvl="0" algn="l"/>
            <a:r>
              <a:rPr sz="2400" b="1" i="1" u="sng" dirty="0">
                <a:solidFill>
                  <a:schemeClr val="tx1"/>
                </a:solidFill>
                <a:latin typeface="Times New Roman"/>
              </a:rPr>
              <a:t>2. </a:t>
            </a:r>
            <a:r>
              <a:rPr sz="2400" b="1" i="1" u="sng" dirty="0" err="1">
                <a:solidFill>
                  <a:schemeClr val="tx1"/>
                </a:solidFill>
                <a:latin typeface="Times New Roman"/>
              </a:rPr>
              <a:t>Nguyên</a:t>
            </a:r>
            <a:r>
              <a:rPr sz="2400" b="1" i="1" u="sng" dirty="0">
                <a:solidFill>
                  <a:schemeClr val="tx1"/>
                </a:solidFill>
                <a:latin typeface="Times New Roman"/>
              </a:rPr>
              <a:t> </a:t>
            </a:r>
            <a:r>
              <a:rPr sz="2400" b="1" i="1" u="sng" dirty="0" err="1">
                <a:solidFill>
                  <a:schemeClr val="tx1"/>
                </a:solidFill>
                <a:latin typeface="Times New Roman"/>
              </a:rPr>
              <a:t>nhân</a:t>
            </a:r>
            <a:r>
              <a:rPr sz="2400" b="1" i="1" u="sng" dirty="0">
                <a:solidFill>
                  <a:schemeClr val="tx1"/>
                </a:solidFill>
                <a:latin typeface="Times New Roman"/>
              </a:rPr>
              <a:t>.</a:t>
            </a:r>
          </a:p>
          <a:p>
            <a:pPr lvl="0" algn="l"/>
            <a:r>
              <a:rPr sz="2400" dirty="0">
                <a:solidFill>
                  <a:schemeClr val="tx1"/>
                </a:solidFill>
                <a:latin typeface="Times New Roman"/>
              </a:rPr>
              <a:t>- Do </a:t>
            </a:r>
            <a:r>
              <a:rPr sz="2400" dirty="0" err="1">
                <a:solidFill>
                  <a:schemeClr val="tx1"/>
                </a:solidFill>
                <a:latin typeface="Times New Roman"/>
              </a:rPr>
              <a:t>thiếu</a:t>
            </a:r>
            <a:r>
              <a:rPr sz="2400" dirty="0">
                <a:solidFill>
                  <a:schemeClr val="tx1"/>
                </a:solidFill>
                <a:latin typeface="Times New Roman"/>
              </a:rPr>
              <a:t> </a:t>
            </a:r>
            <a:r>
              <a:rPr sz="2400" dirty="0" err="1">
                <a:solidFill>
                  <a:schemeClr val="tx1"/>
                </a:solidFill>
                <a:latin typeface="Times New Roman"/>
              </a:rPr>
              <a:t>iod</a:t>
            </a:r>
            <a:r>
              <a:rPr sz="2400" dirty="0">
                <a:solidFill>
                  <a:schemeClr val="tx1"/>
                </a:solidFill>
                <a:latin typeface="Times New Roman"/>
              </a:rPr>
              <a:t> </a:t>
            </a:r>
            <a:r>
              <a:rPr sz="2400" dirty="0" err="1">
                <a:solidFill>
                  <a:schemeClr val="tx1"/>
                </a:solidFill>
                <a:latin typeface="Times New Roman"/>
              </a:rPr>
              <a:t>tuyệt</a:t>
            </a:r>
            <a:r>
              <a:rPr sz="2400" dirty="0">
                <a:solidFill>
                  <a:schemeClr val="tx1"/>
                </a:solidFill>
                <a:latin typeface="Times New Roman"/>
              </a:rPr>
              <a:t> </a:t>
            </a:r>
            <a:r>
              <a:rPr sz="2400" dirty="0" err="1">
                <a:solidFill>
                  <a:schemeClr val="tx1"/>
                </a:solidFill>
                <a:latin typeface="Times New Roman"/>
              </a:rPr>
              <a:t>đối</a:t>
            </a:r>
            <a:r>
              <a:rPr sz="2400" dirty="0">
                <a:solidFill>
                  <a:schemeClr val="tx1"/>
                </a:solidFill>
                <a:latin typeface="Times New Roman"/>
              </a:rPr>
              <a:t>: </a:t>
            </a:r>
            <a:r>
              <a:rPr sz="2400" dirty="0" err="1">
                <a:solidFill>
                  <a:schemeClr val="tx1"/>
                </a:solidFill>
                <a:latin typeface="Times New Roman"/>
              </a:rPr>
              <a:t>thường</a:t>
            </a:r>
            <a:r>
              <a:rPr sz="2400" dirty="0">
                <a:solidFill>
                  <a:schemeClr val="tx1"/>
                </a:solidFill>
                <a:latin typeface="Times New Roman"/>
              </a:rPr>
              <a:t> do </a:t>
            </a:r>
            <a:r>
              <a:rPr sz="2400" dirty="0" err="1">
                <a:solidFill>
                  <a:schemeClr val="tx1"/>
                </a:solidFill>
                <a:latin typeface="Times New Roman"/>
              </a:rPr>
              <a:t>nước</a:t>
            </a:r>
            <a:r>
              <a:rPr sz="2400" dirty="0">
                <a:solidFill>
                  <a:schemeClr val="tx1"/>
                </a:solidFill>
                <a:latin typeface="Times New Roman"/>
              </a:rPr>
              <a:t> </a:t>
            </a:r>
            <a:r>
              <a:rPr sz="2400" dirty="0" err="1">
                <a:solidFill>
                  <a:schemeClr val="tx1"/>
                </a:solidFill>
                <a:latin typeface="Times New Roman"/>
              </a:rPr>
              <a:t>uống</a:t>
            </a:r>
            <a:r>
              <a:rPr sz="2400" dirty="0">
                <a:solidFill>
                  <a:schemeClr val="tx1"/>
                </a:solidFill>
                <a:latin typeface="Times New Roman"/>
              </a:rPr>
              <a:t> </a:t>
            </a:r>
            <a:r>
              <a:rPr sz="2400" dirty="0" err="1">
                <a:solidFill>
                  <a:schemeClr val="tx1"/>
                </a:solidFill>
                <a:latin typeface="Times New Roman"/>
              </a:rPr>
              <a:t>trong</a:t>
            </a:r>
            <a:r>
              <a:rPr sz="2400" dirty="0">
                <a:solidFill>
                  <a:schemeClr val="tx1"/>
                </a:solidFill>
                <a:latin typeface="Times New Roman"/>
              </a:rPr>
              <a:t> </a:t>
            </a:r>
            <a:r>
              <a:rPr sz="2400" dirty="0" err="1">
                <a:solidFill>
                  <a:schemeClr val="tx1"/>
                </a:solidFill>
                <a:latin typeface="Times New Roman"/>
              </a:rPr>
              <a:t>vùng</a:t>
            </a:r>
            <a:r>
              <a:rPr sz="2400" dirty="0">
                <a:solidFill>
                  <a:schemeClr val="tx1"/>
                </a:solidFill>
                <a:latin typeface="Times New Roman"/>
              </a:rPr>
              <a:t> </a:t>
            </a:r>
            <a:r>
              <a:rPr sz="2400" dirty="0" err="1">
                <a:solidFill>
                  <a:schemeClr val="tx1"/>
                </a:solidFill>
                <a:latin typeface="Times New Roman"/>
              </a:rPr>
              <a:t>bị</a:t>
            </a:r>
            <a:r>
              <a:rPr sz="2400" dirty="0">
                <a:solidFill>
                  <a:schemeClr val="tx1"/>
                </a:solidFill>
                <a:latin typeface="Times New Roman"/>
              </a:rPr>
              <a:t> </a:t>
            </a:r>
            <a:r>
              <a:rPr sz="2400" dirty="0" err="1">
                <a:solidFill>
                  <a:schemeClr val="tx1"/>
                </a:solidFill>
                <a:latin typeface="Times New Roman"/>
              </a:rPr>
              <a:t>thiếu</a:t>
            </a:r>
            <a:r>
              <a:rPr sz="2400" dirty="0">
                <a:solidFill>
                  <a:schemeClr val="tx1"/>
                </a:solidFill>
                <a:latin typeface="Times New Roman"/>
              </a:rPr>
              <a:t> </a:t>
            </a:r>
            <a:r>
              <a:rPr sz="2400" dirty="0" err="1">
                <a:solidFill>
                  <a:schemeClr val="tx1"/>
                </a:solidFill>
                <a:latin typeface="Times New Roman"/>
              </a:rPr>
              <a:t>iod</a:t>
            </a:r>
            <a:r>
              <a:rPr sz="2400" dirty="0">
                <a:solidFill>
                  <a:schemeClr val="tx1"/>
                </a:solidFill>
                <a:latin typeface="Times New Roman"/>
              </a:rPr>
              <a:t>, </a:t>
            </a:r>
            <a:r>
              <a:rPr sz="2400" dirty="0" err="1">
                <a:solidFill>
                  <a:schemeClr val="tx1"/>
                </a:solidFill>
                <a:latin typeface="Times New Roman"/>
              </a:rPr>
              <a:t>ngoài</a:t>
            </a:r>
            <a:r>
              <a:rPr sz="2400" dirty="0">
                <a:solidFill>
                  <a:schemeClr val="tx1"/>
                </a:solidFill>
                <a:latin typeface="Times New Roman"/>
              </a:rPr>
              <a:t> </a:t>
            </a:r>
            <a:r>
              <a:rPr sz="2400" dirty="0" err="1">
                <a:solidFill>
                  <a:schemeClr val="tx1"/>
                </a:solidFill>
                <a:latin typeface="Times New Roman"/>
              </a:rPr>
              <a:t>ra</a:t>
            </a:r>
            <a:r>
              <a:rPr sz="2400" dirty="0">
                <a:solidFill>
                  <a:schemeClr val="tx1"/>
                </a:solidFill>
                <a:latin typeface="Times New Roman"/>
              </a:rPr>
              <a:t> do </a:t>
            </a:r>
            <a:r>
              <a:rPr sz="2400" dirty="0" err="1">
                <a:solidFill>
                  <a:schemeClr val="tx1"/>
                </a:solidFill>
                <a:latin typeface="Times New Roman"/>
              </a:rPr>
              <a:t>yếu</a:t>
            </a:r>
            <a:r>
              <a:rPr sz="2400" dirty="0">
                <a:solidFill>
                  <a:schemeClr val="tx1"/>
                </a:solidFill>
                <a:latin typeface="Times New Roman"/>
              </a:rPr>
              <a:t> </a:t>
            </a:r>
            <a:r>
              <a:rPr sz="2400" dirty="0" err="1">
                <a:solidFill>
                  <a:schemeClr val="tx1"/>
                </a:solidFill>
                <a:latin typeface="Times New Roman"/>
              </a:rPr>
              <a:t>tố</a:t>
            </a:r>
            <a:r>
              <a:rPr sz="2400" dirty="0">
                <a:solidFill>
                  <a:schemeClr val="tx1"/>
                </a:solidFill>
                <a:latin typeface="Times New Roman"/>
              </a:rPr>
              <a:t> di </a:t>
            </a:r>
            <a:r>
              <a:rPr sz="2400" dirty="0" err="1">
                <a:solidFill>
                  <a:schemeClr val="tx1"/>
                </a:solidFill>
                <a:latin typeface="Times New Roman"/>
              </a:rPr>
              <a:t>truyền</a:t>
            </a:r>
            <a:r>
              <a:rPr sz="2400" dirty="0">
                <a:solidFill>
                  <a:schemeClr val="tx1"/>
                </a:solidFill>
                <a:latin typeface="Times New Roman"/>
              </a:rPr>
              <a:t> </a:t>
            </a:r>
            <a:r>
              <a:rPr sz="2400" dirty="0" err="1">
                <a:solidFill>
                  <a:schemeClr val="tx1"/>
                </a:solidFill>
                <a:latin typeface="Times New Roman"/>
              </a:rPr>
              <a:t>trong</a:t>
            </a:r>
            <a:r>
              <a:rPr sz="2400" dirty="0">
                <a:solidFill>
                  <a:schemeClr val="tx1"/>
                </a:solidFill>
                <a:latin typeface="Times New Roman"/>
              </a:rPr>
              <a:t> </a:t>
            </a:r>
            <a:r>
              <a:rPr sz="2400" dirty="0" err="1">
                <a:solidFill>
                  <a:schemeClr val="tx1"/>
                </a:solidFill>
                <a:latin typeface="Times New Roman"/>
              </a:rPr>
              <a:t>bệnh</a:t>
            </a:r>
            <a:r>
              <a:rPr sz="2400" dirty="0">
                <a:solidFill>
                  <a:schemeClr val="tx1"/>
                </a:solidFill>
                <a:latin typeface="Times New Roman"/>
              </a:rPr>
              <a:t> </a:t>
            </a:r>
            <a:r>
              <a:rPr sz="2400" dirty="0" err="1">
                <a:solidFill>
                  <a:schemeClr val="tx1"/>
                </a:solidFill>
                <a:latin typeface="Times New Roman"/>
              </a:rPr>
              <a:t>sinh</a:t>
            </a:r>
            <a:r>
              <a:rPr sz="2400" dirty="0">
                <a:solidFill>
                  <a:schemeClr val="tx1"/>
                </a:solidFill>
                <a:latin typeface="Times New Roman"/>
              </a:rPr>
              <a:t> </a:t>
            </a:r>
            <a:r>
              <a:rPr sz="2400" dirty="0" err="1">
                <a:solidFill>
                  <a:schemeClr val="tx1"/>
                </a:solidFill>
                <a:latin typeface="Times New Roman"/>
              </a:rPr>
              <a:t>bướu</a:t>
            </a:r>
            <a:r>
              <a:rPr sz="2400" dirty="0">
                <a:solidFill>
                  <a:schemeClr val="tx1"/>
                </a:solidFill>
                <a:latin typeface="Times New Roman"/>
              </a:rPr>
              <a:t> </a:t>
            </a:r>
            <a:r>
              <a:rPr sz="2400" dirty="0" err="1">
                <a:solidFill>
                  <a:schemeClr val="tx1"/>
                </a:solidFill>
                <a:latin typeface="Times New Roman"/>
              </a:rPr>
              <a:t>giáp</a:t>
            </a:r>
            <a:r>
              <a:rPr sz="2400" dirty="0">
                <a:solidFill>
                  <a:schemeClr val="tx1"/>
                </a:solidFill>
                <a:latin typeface="Times New Roman"/>
              </a:rPr>
              <a:t>, </a:t>
            </a:r>
            <a:r>
              <a:rPr sz="2400" dirty="0" err="1">
                <a:solidFill>
                  <a:schemeClr val="tx1"/>
                </a:solidFill>
                <a:latin typeface="Times New Roman"/>
              </a:rPr>
              <a:t>các</a:t>
            </a:r>
            <a:r>
              <a:rPr sz="2400" dirty="0">
                <a:solidFill>
                  <a:schemeClr val="tx1"/>
                </a:solidFill>
                <a:latin typeface="Times New Roman"/>
              </a:rPr>
              <a:t> </a:t>
            </a:r>
            <a:r>
              <a:rPr sz="2400" dirty="0" err="1">
                <a:solidFill>
                  <a:schemeClr val="tx1"/>
                </a:solidFill>
                <a:latin typeface="Times New Roman"/>
              </a:rPr>
              <a:t>yếu</a:t>
            </a:r>
            <a:r>
              <a:rPr sz="2400" dirty="0">
                <a:solidFill>
                  <a:schemeClr val="tx1"/>
                </a:solidFill>
                <a:latin typeface="Times New Roman"/>
              </a:rPr>
              <a:t> </a:t>
            </a:r>
            <a:r>
              <a:rPr sz="2400" dirty="0" err="1">
                <a:solidFill>
                  <a:schemeClr val="tx1"/>
                </a:solidFill>
                <a:latin typeface="Times New Roman"/>
              </a:rPr>
              <a:t>tố</a:t>
            </a:r>
            <a:r>
              <a:rPr sz="2400" dirty="0">
                <a:solidFill>
                  <a:schemeClr val="tx1"/>
                </a:solidFill>
                <a:latin typeface="Times New Roman"/>
              </a:rPr>
              <a:t> </a:t>
            </a:r>
            <a:r>
              <a:rPr sz="2400" dirty="0" err="1">
                <a:solidFill>
                  <a:schemeClr val="tx1"/>
                </a:solidFill>
                <a:latin typeface="Times New Roman"/>
              </a:rPr>
              <a:t>này</a:t>
            </a:r>
            <a:r>
              <a:rPr sz="2400" dirty="0">
                <a:solidFill>
                  <a:schemeClr val="tx1"/>
                </a:solidFill>
                <a:latin typeface="Times New Roman"/>
              </a:rPr>
              <a:t> </a:t>
            </a:r>
            <a:r>
              <a:rPr sz="2400" dirty="0" err="1">
                <a:solidFill>
                  <a:schemeClr val="tx1"/>
                </a:solidFill>
                <a:latin typeface="Times New Roman"/>
              </a:rPr>
              <a:t>có</a:t>
            </a:r>
            <a:r>
              <a:rPr sz="2400" dirty="0">
                <a:solidFill>
                  <a:schemeClr val="tx1"/>
                </a:solidFill>
                <a:latin typeface="Times New Roman"/>
              </a:rPr>
              <a:t> </a:t>
            </a:r>
            <a:r>
              <a:rPr sz="2400" dirty="0" err="1">
                <a:solidFill>
                  <a:schemeClr val="tx1"/>
                </a:solidFill>
                <a:latin typeface="Times New Roman"/>
              </a:rPr>
              <a:t>thể</a:t>
            </a:r>
            <a:r>
              <a:rPr sz="2400" dirty="0">
                <a:solidFill>
                  <a:schemeClr val="tx1"/>
                </a:solidFill>
                <a:latin typeface="Times New Roman"/>
              </a:rPr>
              <a:t> </a:t>
            </a:r>
            <a:r>
              <a:rPr sz="2400" dirty="0" err="1">
                <a:solidFill>
                  <a:schemeClr val="tx1"/>
                </a:solidFill>
                <a:latin typeface="Times New Roman"/>
              </a:rPr>
              <a:t>tác</a:t>
            </a:r>
            <a:r>
              <a:rPr sz="2400" dirty="0">
                <a:solidFill>
                  <a:schemeClr val="tx1"/>
                </a:solidFill>
                <a:latin typeface="Times New Roman"/>
              </a:rPr>
              <a:t> </a:t>
            </a:r>
            <a:r>
              <a:rPr sz="2400" dirty="0" err="1">
                <a:solidFill>
                  <a:schemeClr val="tx1"/>
                </a:solidFill>
                <a:latin typeface="Times New Roman"/>
              </a:rPr>
              <a:t>dụng</a:t>
            </a:r>
            <a:r>
              <a:rPr sz="2400" dirty="0">
                <a:solidFill>
                  <a:schemeClr val="tx1"/>
                </a:solidFill>
                <a:latin typeface="Times New Roman"/>
              </a:rPr>
              <a:t> </a:t>
            </a:r>
            <a:r>
              <a:rPr sz="2400" dirty="0" err="1">
                <a:solidFill>
                  <a:schemeClr val="tx1"/>
                </a:solidFill>
                <a:latin typeface="Times New Roman"/>
              </a:rPr>
              <a:t>tương</a:t>
            </a:r>
            <a:r>
              <a:rPr sz="2400" dirty="0">
                <a:solidFill>
                  <a:schemeClr val="tx1"/>
                </a:solidFill>
                <a:latin typeface="Times New Roman"/>
              </a:rPr>
              <a:t> </a:t>
            </a:r>
            <a:r>
              <a:rPr sz="2400" dirty="0" err="1">
                <a:solidFill>
                  <a:schemeClr val="tx1"/>
                </a:solidFill>
                <a:latin typeface="Times New Roman"/>
              </a:rPr>
              <a:t>hỗ</a:t>
            </a:r>
            <a:r>
              <a:rPr sz="2400" dirty="0">
                <a:solidFill>
                  <a:schemeClr val="tx1"/>
                </a:solidFill>
                <a:latin typeface="Times New Roman"/>
              </a:rPr>
              <a:t>.</a:t>
            </a:r>
          </a:p>
          <a:p>
            <a:pPr lvl="0" algn="l"/>
            <a:r>
              <a:rPr sz="2400" dirty="0">
                <a:solidFill>
                  <a:schemeClr val="tx1"/>
                </a:solidFill>
                <a:latin typeface="Times New Roman"/>
              </a:rPr>
              <a:t>- Do </a:t>
            </a:r>
            <a:r>
              <a:rPr sz="2400" dirty="0" err="1">
                <a:solidFill>
                  <a:schemeClr val="tx1"/>
                </a:solidFill>
                <a:latin typeface="Times New Roman"/>
              </a:rPr>
              <a:t>tác</a:t>
            </a:r>
            <a:r>
              <a:rPr sz="2400" dirty="0">
                <a:solidFill>
                  <a:schemeClr val="tx1"/>
                </a:solidFill>
                <a:latin typeface="Times New Roman"/>
              </a:rPr>
              <a:t> </a:t>
            </a:r>
            <a:r>
              <a:rPr sz="2400" dirty="0" err="1">
                <a:solidFill>
                  <a:schemeClr val="tx1"/>
                </a:solidFill>
                <a:latin typeface="Times New Roman"/>
              </a:rPr>
              <a:t>dụng</a:t>
            </a:r>
            <a:r>
              <a:rPr sz="2400" dirty="0">
                <a:solidFill>
                  <a:schemeClr val="tx1"/>
                </a:solidFill>
                <a:latin typeface="Times New Roman"/>
              </a:rPr>
              <a:t> </a:t>
            </a:r>
            <a:r>
              <a:rPr sz="2400" dirty="0" err="1">
                <a:solidFill>
                  <a:schemeClr val="tx1"/>
                </a:solidFill>
                <a:latin typeface="Times New Roman"/>
              </a:rPr>
              <a:t>của</a:t>
            </a:r>
            <a:r>
              <a:rPr sz="2400" dirty="0">
                <a:solidFill>
                  <a:schemeClr val="tx1"/>
                </a:solidFill>
                <a:latin typeface="Times New Roman"/>
              </a:rPr>
              <a:t> </a:t>
            </a:r>
            <a:r>
              <a:rPr sz="2400" dirty="0" err="1">
                <a:solidFill>
                  <a:schemeClr val="tx1"/>
                </a:solidFill>
                <a:latin typeface="Times New Roman"/>
              </a:rPr>
              <a:t>các</a:t>
            </a:r>
            <a:r>
              <a:rPr sz="2400" dirty="0">
                <a:solidFill>
                  <a:schemeClr val="tx1"/>
                </a:solidFill>
                <a:latin typeface="Times New Roman"/>
              </a:rPr>
              <a:t> </a:t>
            </a:r>
            <a:r>
              <a:rPr sz="2400" dirty="0" err="1">
                <a:solidFill>
                  <a:schemeClr val="tx1"/>
                </a:solidFill>
                <a:latin typeface="Times New Roman"/>
              </a:rPr>
              <a:t>chất</a:t>
            </a:r>
            <a:r>
              <a:rPr sz="2400" dirty="0">
                <a:solidFill>
                  <a:schemeClr val="tx1"/>
                </a:solidFill>
                <a:latin typeface="Times New Roman"/>
              </a:rPr>
              <a:t> </a:t>
            </a:r>
            <a:r>
              <a:rPr sz="2400" dirty="0" err="1">
                <a:solidFill>
                  <a:schemeClr val="tx1"/>
                </a:solidFill>
                <a:latin typeface="Times New Roman"/>
              </a:rPr>
              <a:t>làm</a:t>
            </a:r>
            <a:r>
              <a:rPr sz="2400" dirty="0">
                <a:solidFill>
                  <a:schemeClr val="tx1"/>
                </a:solidFill>
                <a:latin typeface="Times New Roman"/>
              </a:rPr>
              <a:t> </a:t>
            </a:r>
            <a:r>
              <a:rPr sz="2400" dirty="0" err="1">
                <a:solidFill>
                  <a:schemeClr val="tx1"/>
                </a:solidFill>
                <a:latin typeface="Times New Roman"/>
              </a:rPr>
              <a:t>phì</a:t>
            </a:r>
            <a:r>
              <a:rPr sz="2400" dirty="0">
                <a:solidFill>
                  <a:schemeClr val="tx1"/>
                </a:solidFill>
                <a:latin typeface="Times New Roman"/>
              </a:rPr>
              <a:t> </a:t>
            </a:r>
            <a:r>
              <a:rPr sz="2400" dirty="0" err="1">
                <a:solidFill>
                  <a:schemeClr val="tx1"/>
                </a:solidFill>
                <a:latin typeface="Times New Roman"/>
              </a:rPr>
              <a:t>đại</a:t>
            </a:r>
            <a:r>
              <a:rPr sz="2400" dirty="0">
                <a:solidFill>
                  <a:schemeClr val="tx1"/>
                </a:solidFill>
                <a:latin typeface="Times New Roman"/>
              </a:rPr>
              <a:t> </a:t>
            </a:r>
            <a:r>
              <a:rPr sz="2400" dirty="0" err="1">
                <a:solidFill>
                  <a:schemeClr val="tx1"/>
                </a:solidFill>
                <a:latin typeface="Times New Roman"/>
              </a:rPr>
              <a:t>tuyến</a:t>
            </a:r>
            <a:r>
              <a:rPr sz="2400" dirty="0">
                <a:solidFill>
                  <a:schemeClr val="tx1"/>
                </a:solidFill>
                <a:latin typeface="Times New Roman"/>
              </a:rPr>
              <a:t> </a:t>
            </a:r>
            <a:r>
              <a:rPr sz="2400" dirty="0" err="1">
                <a:solidFill>
                  <a:schemeClr val="tx1"/>
                </a:solidFill>
                <a:latin typeface="Times New Roman"/>
              </a:rPr>
              <a:t>giáp</a:t>
            </a:r>
            <a:r>
              <a:rPr sz="2400" dirty="0">
                <a:solidFill>
                  <a:schemeClr val="tx1"/>
                </a:solidFill>
                <a:latin typeface="Times New Roman"/>
              </a:rPr>
              <a:t>: </a:t>
            </a:r>
            <a:r>
              <a:rPr sz="2400" dirty="0" err="1">
                <a:solidFill>
                  <a:schemeClr val="tx1"/>
                </a:solidFill>
                <a:latin typeface="Times New Roman"/>
              </a:rPr>
              <a:t>Một</a:t>
            </a:r>
            <a:r>
              <a:rPr sz="2400" dirty="0">
                <a:solidFill>
                  <a:schemeClr val="tx1"/>
                </a:solidFill>
                <a:latin typeface="Times New Roman"/>
              </a:rPr>
              <a:t> </a:t>
            </a:r>
            <a:r>
              <a:rPr sz="2400" dirty="0" err="1">
                <a:solidFill>
                  <a:schemeClr val="tx1"/>
                </a:solidFill>
                <a:latin typeface="Times New Roman"/>
              </a:rPr>
              <a:t>số</a:t>
            </a:r>
            <a:r>
              <a:rPr sz="2400" dirty="0">
                <a:solidFill>
                  <a:schemeClr val="tx1"/>
                </a:solidFill>
                <a:latin typeface="Times New Roman"/>
              </a:rPr>
              <a:t> </a:t>
            </a:r>
            <a:r>
              <a:rPr sz="2400" dirty="0" err="1">
                <a:solidFill>
                  <a:schemeClr val="tx1"/>
                </a:solidFill>
                <a:latin typeface="Times New Roman"/>
              </a:rPr>
              <a:t>loại</a:t>
            </a:r>
            <a:r>
              <a:rPr sz="2400" dirty="0">
                <a:solidFill>
                  <a:schemeClr val="tx1"/>
                </a:solidFill>
                <a:latin typeface="Times New Roman"/>
              </a:rPr>
              <a:t> </a:t>
            </a:r>
            <a:r>
              <a:rPr sz="2400" dirty="0" err="1">
                <a:solidFill>
                  <a:schemeClr val="tx1"/>
                </a:solidFill>
                <a:latin typeface="Times New Roman"/>
              </a:rPr>
              <a:t>thức</a:t>
            </a:r>
            <a:r>
              <a:rPr sz="2400" dirty="0">
                <a:solidFill>
                  <a:schemeClr val="tx1"/>
                </a:solidFill>
                <a:latin typeface="Times New Roman"/>
              </a:rPr>
              <a:t> </a:t>
            </a:r>
            <a:r>
              <a:rPr sz="2400" dirty="0" err="1">
                <a:solidFill>
                  <a:schemeClr val="tx1"/>
                </a:solidFill>
                <a:latin typeface="Times New Roman"/>
              </a:rPr>
              <a:t>ăn</a:t>
            </a:r>
            <a:r>
              <a:rPr sz="2400" dirty="0">
                <a:solidFill>
                  <a:schemeClr val="tx1"/>
                </a:solidFill>
                <a:latin typeface="Times New Roman"/>
              </a:rPr>
              <a:t> </a:t>
            </a:r>
            <a:r>
              <a:rPr sz="2400" dirty="0" err="1">
                <a:solidFill>
                  <a:schemeClr val="tx1"/>
                </a:solidFill>
                <a:latin typeface="Times New Roman"/>
              </a:rPr>
              <a:t>như</a:t>
            </a:r>
            <a:r>
              <a:rPr sz="2400" dirty="0">
                <a:solidFill>
                  <a:schemeClr val="tx1"/>
                </a:solidFill>
                <a:latin typeface="Times New Roman"/>
              </a:rPr>
              <a:t> </a:t>
            </a:r>
            <a:r>
              <a:rPr sz="2400" dirty="0" err="1">
                <a:solidFill>
                  <a:schemeClr val="tx1"/>
                </a:solidFill>
                <a:latin typeface="Times New Roman"/>
              </a:rPr>
              <a:t>quả</a:t>
            </a:r>
            <a:r>
              <a:rPr sz="2400" dirty="0">
                <a:solidFill>
                  <a:schemeClr val="tx1"/>
                </a:solidFill>
                <a:latin typeface="Times New Roman"/>
              </a:rPr>
              <a:t> </a:t>
            </a:r>
            <a:r>
              <a:rPr sz="2400" dirty="0" err="1">
                <a:solidFill>
                  <a:schemeClr val="tx1"/>
                </a:solidFill>
                <a:latin typeface="Times New Roman"/>
              </a:rPr>
              <a:t>su</a:t>
            </a:r>
            <a:r>
              <a:rPr sz="2400" dirty="0">
                <a:solidFill>
                  <a:schemeClr val="tx1"/>
                </a:solidFill>
                <a:latin typeface="Times New Roman"/>
              </a:rPr>
              <a:t> </a:t>
            </a:r>
            <a:r>
              <a:rPr sz="2400" dirty="0" err="1">
                <a:solidFill>
                  <a:schemeClr val="tx1"/>
                </a:solidFill>
                <a:latin typeface="Times New Roman"/>
              </a:rPr>
              <a:t>có</a:t>
            </a:r>
            <a:r>
              <a:rPr sz="2400" dirty="0">
                <a:solidFill>
                  <a:schemeClr val="tx1"/>
                </a:solidFill>
                <a:latin typeface="Times New Roman"/>
              </a:rPr>
              <a:t> </a:t>
            </a:r>
            <a:r>
              <a:rPr sz="2400" dirty="0" err="1">
                <a:solidFill>
                  <a:schemeClr val="tx1"/>
                </a:solidFill>
                <a:latin typeface="Times New Roman"/>
              </a:rPr>
              <a:t>chứa</a:t>
            </a:r>
            <a:r>
              <a:rPr sz="2400" dirty="0">
                <a:solidFill>
                  <a:schemeClr val="tx1"/>
                </a:solidFill>
                <a:latin typeface="Times New Roman"/>
              </a:rPr>
              <a:t> </a:t>
            </a:r>
            <a:r>
              <a:rPr sz="2400" dirty="0" err="1">
                <a:solidFill>
                  <a:schemeClr val="tx1"/>
                </a:solidFill>
                <a:latin typeface="Times New Roman"/>
              </a:rPr>
              <a:t>những</a:t>
            </a:r>
            <a:r>
              <a:rPr sz="2400" dirty="0">
                <a:solidFill>
                  <a:schemeClr val="tx1"/>
                </a:solidFill>
                <a:latin typeface="Times New Roman"/>
              </a:rPr>
              <a:t> </a:t>
            </a:r>
            <a:r>
              <a:rPr sz="2400" dirty="0" err="1">
                <a:solidFill>
                  <a:schemeClr val="tx1"/>
                </a:solidFill>
                <a:latin typeface="Times New Roman"/>
              </a:rPr>
              <a:t>chất</a:t>
            </a:r>
            <a:r>
              <a:rPr sz="2400" dirty="0">
                <a:solidFill>
                  <a:schemeClr val="tx1"/>
                </a:solidFill>
                <a:latin typeface="Times New Roman"/>
              </a:rPr>
              <a:t> </a:t>
            </a:r>
            <a:r>
              <a:rPr sz="2400" dirty="0" err="1">
                <a:solidFill>
                  <a:schemeClr val="tx1"/>
                </a:solidFill>
                <a:latin typeface="Times New Roman"/>
              </a:rPr>
              <a:t>làm</a:t>
            </a:r>
            <a:r>
              <a:rPr sz="2400" dirty="0">
                <a:solidFill>
                  <a:schemeClr val="tx1"/>
                </a:solidFill>
                <a:latin typeface="Times New Roman"/>
              </a:rPr>
              <a:t> </a:t>
            </a:r>
            <a:r>
              <a:rPr sz="2400" dirty="0" err="1">
                <a:solidFill>
                  <a:schemeClr val="tx1"/>
                </a:solidFill>
                <a:latin typeface="Times New Roman"/>
              </a:rPr>
              <a:t>lớn</a:t>
            </a:r>
            <a:r>
              <a:rPr sz="2400" dirty="0">
                <a:solidFill>
                  <a:schemeClr val="tx1"/>
                </a:solidFill>
                <a:latin typeface="Times New Roman"/>
              </a:rPr>
              <a:t> </a:t>
            </a:r>
            <a:r>
              <a:rPr sz="2400" dirty="0" err="1">
                <a:solidFill>
                  <a:schemeClr val="tx1"/>
                </a:solidFill>
                <a:latin typeface="Times New Roman"/>
              </a:rPr>
              <a:t>tuyến</a:t>
            </a:r>
            <a:r>
              <a:rPr sz="2400" dirty="0">
                <a:solidFill>
                  <a:schemeClr val="tx1"/>
                </a:solidFill>
                <a:latin typeface="Times New Roman"/>
              </a:rPr>
              <a:t> </a:t>
            </a:r>
            <a:r>
              <a:rPr sz="2400" dirty="0" err="1">
                <a:solidFill>
                  <a:schemeClr val="tx1"/>
                </a:solidFill>
                <a:latin typeface="Times New Roman"/>
              </a:rPr>
              <a:t>giáp</a:t>
            </a:r>
            <a:r>
              <a:rPr sz="2400" dirty="0">
                <a:solidFill>
                  <a:schemeClr val="tx1"/>
                </a:solidFill>
                <a:latin typeface="Times New Roman"/>
              </a:rPr>
              <a:t>. </a:t>
            </a:r>
            <a:r>
              <a:rPr sz="2400" dirty="0" err="1">
                <a:solidFill>
                  <a:schemeClr val="tx1"/>
                </a:solidFill>
                <a:latin typeface="Times New Roman"/>
              </a:rPr>
              <a:t>Ngoài</a:t>
            </a:r>
            <a:r>
              <a:rPr sz="2400" dirty="0">
                <a:solidFill>
                  <a:schemeClr val="tx1"/>
                </a:solidFill>
                <a:latin typeface="Times New Roman"/>
              </a:rPr>
              <a:t> </a:t>
            </a:r>
            <a:r>
              <a:rPr sz="2400" dirty="0" err="1">
                <a:solidFill>
                  <a:schemeClr val="tx1"/>
                </a:solidFill>
                <a:latin typeface="Times New Roman"/>
              </a:rPr>
              <a:t>ra</a:t>
            </a:r>
            <a:r>
              <a:rPr sz="2400" dirty="0">
                <a:solidFill>
                  <a:schemeClr val="tx1"/>
                </a:solidFill>
                <a:latin typeface="Times New Roman"/>
              </a:rPr>
              <a:t> </a:t>
            </a:r>
            <a:r>
              <a:rPr sz="2400" dirty="0" err="1">
                <a:solidFill>
                  <a:schemeClr val="tx1"/>
                </a:solidFill>
                <a:latin typeface="Times New Roman"/>
              </a:rPr>
              <a:t>một</a:t>
            </a:r>
            <a:r>
              <a:rPr sz="2400" dirty="0">
                <a:solidFill>
                  <a:schemeClr val="tx1"/>
                </a:solidFill>
                <a:latin typeface="Times New Roman"/>
              </a:rPr>
              <a:t> </a:t>
            </a:r>
            <a:r>
              <a:rPr sz="2400" dirty="0" err="1">
                <a:solidFill>
                  <a:schemeClr val="tx1"/>
                </a:solidFill>
                <a:latin typeface="Times New Roman"/>
              </a:rPr>
              <a:t>số</a:t>
            </a:r>
            <a:r>
              <a:rPr sz="2400" dirty="0">
                <a:solidFill>
                  <a:schemeClr val="tx1"/>
                </a:solidFill>
                <a:latin typeface="Times New Roman"/>
              </a:rPr>
              <a:t> </a:t>
            </a:r>
            <a:r>
              <a:rPr sz="2400" dirty="0" err="1">
                <a:solidFill>
                  <a:schemeClr val="tx1"/>
                </a:solidFill>
                <a:latin typeface="Times New Roman"/>
              </a:rPr>
              <a:t>chất</a:t>
            </a:r>
            <a:r>
              <a:rPr sz="2400" dirty="0">
                <a:solidFill>
                  <a:schemeClr val="tx1"/>
                </a:solidFill>
                <a:latin typeface="Times New Roman"/>
              </a:rPr>
              <a:t> </a:t>
            </a:r>
            <a:r>
              <a:rPr sz="2400" dirty="0" err="1">
                <a:solidFill>
                  <a:schemeClr val="tx1"/>
                </a:solidFill>
                <a:latin typeface="Times New Roman"/>
              </a:rPr>
              <a:t>như</a:t>
            </a:r>
            <a:r>
              <a:rPr sz="2400" dirty="0">
                <a:solidFill>
                  <a:schemeClr val="tx1"/>
                </a:solidFill>
                <a:latin typeface="Times New Roman"/>
              </a:rPr>
              <a:t> </a:t>
            </a:r>
            <a:r>
              <a:rPr sz="2400" dirty="0" err="1">
                <a:solidFill>
                  <a:schemeClr val="tx1"/>
                </a:solidFill>
                <a:latin typeface="Times New Roman"/>
              </a:rPr>
              <a:t>thiocyanat</a:t>
            </a:r>
            <a:r>
              <a:rPr sz="2400" dirty="0">
                <a:solidFill>
                  <a:schemeClr val="tx1"/>
                </a:solidFill>
                <a:latin typeface="Times New Roman"/>
              </a:rPr>
              <a:t>, acid </a:t>
            </a:r>
            <a:r>
              <a:rPr sz="2400" dirty="0" err="1">
                <a:solidFill>
                  <a:schemeClr val="tx1"/>
                </a:solidFill>
                <a:latin typeface="Times New Roman"/>
              </a:rPr>
              <a:t>para</a:t>
            </a:r>
            <a:r>
              <a:rPr sz="2400" dirty="0">
                <a:solidFill>
                  <a:schemeClr val="tx1"/>
                </a:solidFill>
                <a:latin typeface="Times New Roman"/>
              </a:rPr>
              <a:t>-amino-salicylic (PAS), </a:t>
            </a:r>
            <a:r>
              <a:rPr sz="2400" dirty="0" err="1">
                <a:solidFill>
                  <a:schemeClr val="tx1"/>
                </a:solidFill>
                <a:latin typeface="Times New Roman"/>
              </a:rPr>
              <a:t>muối</a:t>
            </a:r>
            <a:r>
              <a:rPr sz="2400" dirty="0">
                <a:solidFill>
                  <a:schemeClr val="tx1"/>
                </a:solidFill>
                <a:latin typeface="Times New Roman"/>
              </a:rPr>
              <a:t> lithium, cobalt, </a:t>
            </a:r>
            <a:r>
              <a:rPr sz="2400" dirty="0" err="1">
                <a:solidFill>
                  <a:schemeClr val="tx1"/>
                </a:solidFill>
                <a:latin typeface="Times New Roman"/>
              </a:rPr>
              <a:t>thuốc</a:t>
            </a:r>
            <a:r>
              <a:rPr sz="2400" dirty="0">
                <a:solidFill>
                  <a:schemeClr val="tx1"/>
                </a:solidFill>
                <a:latin typeface="Times New Roman"/>
              </a:rPr>
              <a:t> </a:t>
            </a:r>
            <a:r>
              <a:rPr sz="2400" dirty="0" err="1">
                <a:solidFill>
                  <a:schemeClr val="tx1"/>
                </a:solidFill>
                <a:latin typeface="Times New Roman"/>
              </a:rPr>
              <a:t>kháng</a:t>
            </a:r>
            <a:r>
              <a:rPr sz="2400" dirty="0">
                <a:solidFill>
                  <a:schemeClr val="tx1"/>
                </a:solidFill>
                <a:latin typeface="Times New Roman"/>
              </a:rPr>
              <a:t> </a:t>
            </a:r>
            <a:r>
              <a:rPr sz="2400" dirty="0" err="1">
                <a:solidFill>
                  <a:schemeClr val="tx1"/>
                </a:solidFill>
                <a:latin typeface="Times New Roman"/>
              </a:rPr>
              <a:t>giáp</a:t>
            </a:r>
            <a:r>
              <a:rPr sz="2400" dirty="0">
                <a:solidFill>
                  <a:schemeClr val="tx1"/>
                </a:solidFill>
                <a:latin typeface="Times New Roman"/>
              </a:rPr>
              <a:t> </a:t>
            </a:r>
            <a:r>
              <a:rPr sz="2400" dirty="0" err="1">
                <a:solidFill>
                  <a:schemeClr val="tx1"/>
                </a:solidFill>
                <a:latin typeface="Times New Roman"/>
              </a:rPr>
              <a:t>tổng</a:t>
            </a:r>
            <a:r>
              <a:rPr sz="2400" dirty="0">
                <a:solidFill>
                  <a:schemeClr val="tx1"/>
                </a:solidFill>
                <a:latin typeface="Times New Roman"/>
              </a:rPr>
              <a:t> </a:t>
            </a:r>
            <a:r>
              <a:rPr sz="2400" dirty="0" err="1">
                <a:solidFill>
                  <a:schemeClr val="tx1"/>
                </a:solidFill>
                <a:latin typeface="Times New Roman"/>
              </a:rPr>
              <a:t>hợp</a:t>
            </a:r>
            <a:r>
              <a:rPr sz="2400" dirty="0">
                <a:solidFill>
                  <a:schemeClr val="tx1"/>
                </a:solidFill>
                <a:latin typeface="Times New Roman"/>
              </a:rPr>
              <a:t> </a:t>
            </a:r>
            <a:r>
              <a:rPr sz="2400" dirty="0" err="1">
                <a:solidFill>
                  <a:schemeClr val="tx1"/>
                </a:solidFill>
                <a:latin typeface="Times New Roman"/>
              </a:rPr>
              <a:t>có</a:t>
            </a:r>
            <a:r>
              <a:rPr sz="2400" dirty="0">
                <a:solidFill>
                  <a:schemeClr val="tx1"/>
                </a:solidFill>
                <a:latin typeface="Times New Roman"/>
              </a:rPr>
              <a:t> </a:t>
            </a:r>
            <a:r>
              <a:rPr sz="2400" dirty="0" err="1">
                <a:solidFill>
                  <a:schemeClr val="tx1"/>
                </a:solidFill>
                <a:latin typeface="Times New Roman"/>
              </a:rPr>
              <a:t>thể</a:t>
            </a:r>
            <a:r>
              <a:rPr sz="2400" dirty="0">
                <a:solidFill>
                  <a:schemeClr val="tx1"/>
                </a:solidFill>
                <a:latin typeface="Times New Roman"/>
              </a:rPr>
              <a:t> </a:t>
            </a:r>
            <a:r>
              <a:rPr sz="2400" dirty="0" err="1">
                <a:solidFill>
                  <a:schemeClr val="tx1"/>
                </a:solidFill>
                <a:latin typeface="Times New Roman"/>
              </a:rPr>
              <a:t>gây</a:t>
            </a:r>
            <a:r>
              <a:rPr sz="2400" dirty="0">
                <a:solidFill>
                  <a:schemeClr val="tx1"/>
                </a:solidFill>
                <a:latin typeface="Times New Roman"/>
              </a:rPr>
              <a:t> </a:t>
            </a:r>
            <a:r>
              <a:rPr sz="2400" dirty="0" err="1">
                <a:solidFill>
                  <a:schemeClr val="tx1"/>
                </a:solidFill>
                <a:latin typeface="Times New Roman"/>
              </a:rPr>
              <a:t>bướu</a:t>
            </a:r>
            <a:r>
              <a:rPr sz="2400" dirty="0">
                <a:solidFill>
                  <a:schemeClr val="tx1"/>
                </a:solidFill>
                <a:latin typeface="Times New Roman"/>
              </a:rPr>
              <a:t> </a:t>
            </a:r>
            <a:r>
              <a:rPr sz="2400" dirty="0" err="1">
                <a:solidFill>
                  <a:schemeClr val="tx1"/>
                </a:solidFill>
                <a:latin typeface="Times New Roman"/>
              </a:rPr>
              <a:t>giáp</a:t>
            </a:r>
            <a:r>
              <a:rPr sz="2400" dirty="0">
                <a:solidFill>
                  <a:schemeClr val="tx1"/>
                </a:solidFill>
                <a:latin typeface="Times New Roman"/>
              </a:rPr>
              <a:t> </a:t>
            </a:r>
            <a:r>
              <a:rPr sz="2400" dirty="0" err="1">
                <a:solidFill>
                  <a:schemeClr val="tx1"/>
                </a:solidFill>
                <a:latin typeface="Times New Roman"/>
              </a:rPr>
              <a:t>đơn</a:t>
            </a:r>
            <a:r>
              <a:rPr sz="2400" dirty="0">
                <a:solidFill>
                  <a:schemeClr val="tx1"/>
                </a:solidFill>
                <a:latin typeface="Times New Roman"/>
              </a:rPr>
              <a:t> </a:t>
            </a:r>
            <a:r>
              <a:rPr sz="2400" dirty="0" err="1">
                <a:solidFill>
                  <a:schemeClr val="tx1"/>
                </a:solidFill>
                <a:latin typeface="Times New Roman"/>
              </a:rPr>
              <a:t>thuần</a:t>
            </a:r>
            <a:r>
              <a:rPr sz="2400" dirty="0">
                <a:solidFill>
                  <a:schemeClr val="tx1"/>
                </a:solidFill>
                <a:latin typeface="Times New Roman"/>
              </a:rPr>
              <a:t>.</a:t>
            </a:r>
          </a:p>
          <a:p>
            <a:pPr lvl="0" algn="l"/>
            <a:r>
              <a:rPr sz="2400" dirty="0">
                <a:solidFill>
                  <a:schemeClr val="tx1"/>
                </a:solidFill>
                <a:latin typeface="Times New Roman"/>
              </a:rPr>
              <a:t>- </a:t>
            </a:r>
            <a:r>
              <a:rPr sz="2400" dirty="0" err="1">
                <a:solidFill>
                  <a:schemeClr val="tx1"/>
                </a:solidFill>
                <a:latin typeface="Times New Roman"/>
              </a:rPr>
              <a:t>Mất</a:t>
            </a:r>
            <a:r>
              <a:rPr sz="2400" dirty="0">
                <a:solidFill>
                  <a:schemeClr val="tx1"/>
                </a:solidFill>
                <a:latin typeface="Times New Roman"/>
              </a:rPr>
              <a:t> </a:t>
            </a:r>
            <a:r>
              <a:rPr sz="2400" dirty="0" err="1">
                <a:solidFill>
                  <a:schemeClr val="tx1"/>
                </a:solidFill>
                <a:latin typeface="Times New Roman"/>
              </a:rPr>
              <a:t>iode</a:t>
            </a:r>
            <a:r>
              <a:rPr sz="2400" dirty="0">
                <a:solidFill>
                  <a:schemeClr val="tx1"/>
                </a:solidFill>
                <a:latin typeface="Times New Roman"/>
              </a:rPr>
              <a:t>: </a:t>
            </a:r>
            <a:r>
              <a:rPr sz="2400" dirty="0" err="1">
                <a:solidFill>
                  <a:schemeClr val="tx1"/>
                </a:solidFill>
                <a:latin typeface="Times New Roman"/>
              </a:rPr>
              <a:t>Tiêu</a:t>
            </a:r>
            <a:r>
              <a:rPr sz="2400" dirty="0">
                <a:solidFill>
                  <a:schemeClr val="tx1"/>
                </a:solidFill>
                <a:latin typeface="Times New Roman"/>
              </a:rPr>
              <a:t> </a:t>
            </a:r>
            <a:r>
              <a:rPr sz="2400" dirty="0" err="1">
                <a:solidFill>
                  <a:schemeClr val="tx1"/>
                </a:solidFill>
                <a:latin typeface="Times New Roman"/>
              </a:rPr>
              <a:t>chảy</a:t>
            </a:r>
            <a:r>
              <a:rPr sz="2400" dirty="0">
                <a:solidFill>
                  <a:schemeClr val="tx1"/>
                </a:solidFill>
                <a:latin typeface="Times New Roman"/>
              </a:rPr>
              <a:t> </a:t>
            </a:r>
            <a:r>
              <a:rPr sz="2400" dirty="0" err="1">
                <a:solidFill>
                  <a:schemeClr val="tx1"/>
                </a:solidFill>
                <a:latin typeface="Times New Roman"/>
              </a:rPr>
              <a:t>kéo</a:t>
            </a:r>
            <a:r>
              <a:rPr sz="2400" dirty="0">
                <a:solidFill>
                  <a:schemeClr val="tx1"/>
                </a:solidFill>
                <a:latin typeface="Times New Roman"/>
              </a:rPr>
              <a:t> </a:t>
            </a:r>
            <a:r>
              <a:rPr sz="2400" dirty="0" err="1">
                <a:solidFill>
                  <a:schemeClr val="tx1"/>
                </a:solidFill>
                <a:latin typeface="Times New Roman"/>
              </a:rPr>
              <a:t>dài</a:t>
            </a:r>
            <a:r>
              <a:rPr sz="2400" dirty="0">
                <a:solidFill>
                  <a:schemeClr val="tx1"/>
                </a:solidFill>
                <a:latin typeface="Times New Roman"/>
              </a:rPr>
              <a:t>, </a:t>
            </a:r>
            <a:r>
              <a:rPr sz="2400" dirty="0" err="1">
                <a:solidFill>
                  <a:schemeClr val="tx1"/>
                </a:solidFill>
                <a:latin typeface="Times New Roman"/>
              </a:rPr>
              <a:t>hội</a:t>
            </a:r>
            <a:r>
              <a:rPr sz="2400" dirty="0">
                <a:solidFill>
                  <a:schemeClr val="tx1"/>
                </a:solidFill>
                <a:latin typeface="Times New Roman"/>
              </a:rPr>
              <a:t> </a:t>
            </a:r>
            <a:r>
              <a:rPr sz="2400" dirty="0" err="1">
                <a:solidFill>
                  <a:schemeClr val="tx1"/>
                </a:solidFill>
                <a:latin typeface="Times New Roman"/>
              </a:rPr>
              <a:t>chứng</a:t>
            </a:r>
            <a:r>
              <a:rPr sz="2400" dirty="0">
                <a:solidFill>
                  <a:schemeClr val="tx1"/>
                </a:solidFill>
                <a:latin typeface="Times New Roman"/>
              </a:rPr>
              <a:t> </a:t>
            </a:r>
            <a:r>
              <a:rPr sz="2400" dirty="0" err="1">
                <a:solidFill>
                  <a:schemeClr val="tx1"/>
                </a:solidFill>
                <a:latin typeface="Times New Roman"/>
              </a:rPr>
              <a:t>thận</a:t>
            </a:r>
            <a:r>
              <a:rPr sz="2400" dirty="0">
                <a:solidFill>
                  <a:schemeClr val="tx1"/>
                </a:solidFill>
                <a:latin typeface="Times New Roman"/>
              </a:rPr>
              <a:t> </a:t>
            </a:r>
            <a:r>
              <a:rPr sz="2400" dirty="0" err="1">
                <a:solidFill>
                  <a:schemeClr val="tx1"/>
                </a:solidFill>
                <a:latin typeface="Times New Roman"/>
              </a:rPr>
              <a:t>hư</a:t>
            </a:r>
            <a:r>
              <a:rPr sz="2400" dirty="0">
                <a:solidFill>
                  <a:schemeClr val="tx1"/>
                </a:solidFill>
                <a:latin typeface="Times New Roman"/>
              </a:rPr>
              <a:t> (</a:t>
            </a:r>
            <a:r>
              <a:rPr sz="2400" dirty="0" err="1">
                <a:solidFill>
                  <a:schemeClr val="tx1"/>
                </a:solidFill>
                <a:latin typeface="Times New Roman"/>
              </a:rPr>
              <a:t>giảm</a:t>
            </a:r>
            <a:r>
              <a:rPr sz="2400" dirty="0">
                <a:solidFill>
                  <a:schemeClr val="tx1"/>
                </a:solidFill>
                <a:latin typeface="Times New Roman"/>
              </a:rPr>
              <a:t> protein </a:t>
            </a:r>
            <a:r>
              <a:rPr sz="2400" dirty="0" err="1">
                <a:solidFill>
                  <a:schemeClr val="tx1"/>
                </a:solidFill>
                <a:latin typeface="Times New Roman"/>
              </a:rPr>
              <a:t>tải</a:t>
            </a:r>
            <a:r>
              <a:rPr sz="2400" dirty="0">
                <a:solidFill>
                  <a:schemeClr val="tx1"/>
                </a:solidFill>
                <a:latin typeface="Times New Roman"/>
              </a:rPr>
              <a:t> </a:t>
            </a:r>
            <a:r>
              <a:rPr sz="2400" dirty="0" err="1">
                <a:solidFill>
                  <a:schemeClr val="tx1"/>
                </a:solidFill>
                <a:latin typeface="Times New Roman"/>
              </a:rPr>
              <a:t>iode</a:t>
            </a:r>
            <a:r>
              <a:rPr sz="2400" dirty="0">
                <a:solidFill>
                  <a:schemeClr val="tx1"/>
                </a:solidFill>
                <a:latin typeface="Times New Roman"/>
              </a:rPr>
              <a:t>), </a:t>
            </a:r>
            <a:r>
              <a:rPr sz="2400" dirty="0" err="1">
                <a:solidFill>
                  <a:schemeClr val="tx1"/>
                </a:solidFill>
                <a:latin typeface="Times New Roman"/>
              </a:rPr>
              <a:t>thai</a:t>
            </a:r>
            <a:r>
              <a:rPr sz="2400" dirty="0">
                <a:solidFill>
                  <a:schemeClr val="tx1"/>
                </a:solidFill>
                <a:latin typeface="Times New Roman"/>
              </a:rPr>
              <a:t> </a:t>
            </a:r>
            <a:r>
              <a:rPr sz="2400" dirty="0" err="1">
                <a:solidFill>
                  <a:schemeClr val="tx1"/>
                </a:solidFill>
                <a:latin typeface="Times New Roman"/>
              </a:rPr>
              <a:t>nghén</a:t>
            </a:r>
            <a:r>
              <a:rPr sz="2400" dirty="0">
                <a:solidFill>
                  <a:schemeClr val="tx1"/>
                </a:solidFill>
                <a:latin typeface="Times New Roman"/>
              </a:rPr>
              <a:t> (</a:t>
            </a:r>
            <a:r>
              <a:rPr sz="2400" dirty="0" err="1">
                <a:solidFill>
                  <a:schemeClr val="tx1"/>
                </a:solidFill>
                <a:latin typeface="Times New Roman"/>
              </a:rPr>
              <a:t>tăng</a:t>
            </a:r>
            <a:r>
              <a:rPr sz="2400" dirty="0">
                <a:solidFill>
                  <a:schemeClr val="tx1"/>
                </a:solidFill>
                <a:latin typeface="Times New Roman"/>
              </a:rPr>
              <a:t> </a:t>
            </a:r>
            <a:r>
              <a:rPr sz="2400" dirty="0" err="1">
                <a:solidFill>
                  <a:schemeClr val="tx1"/>
                </a:solidFill>
                <a:latin typeface="Times New Roman"/>
              </a:rPr>
              <a:t>thải</a:t>
            </a:r>
            <a:r>
              <a:rPr sz="2400" dirty="0">
                <a:solidFill>
                  <a:schemeClr val="tx1"/>
                </a:solidFill>
                <a:latin typeface="Times New Roman"/>
              </a:rPr>
              <a:t> </a:t>
            </a:r>
            <a:r>
              <a:rPr sz="2400" dirty="0" err="1">
                <a:solidFill>
                  <a:schemeClr val="tx1"/>
                </a:solidFill>
                <a:latin typeface="Times New Roman"/>
              </a:rPr>
              <a:t>iode</a:t>
            </a:r>
            <a:r>
              <a:rPr sz="2400" dirty="0">
                <a:solidFill>
                  <a:schemeClr val="tx1"/>
                </a:solidFill>
                <a:latin typeface="Times New Roman"/>
              </a:rPr>
              <a:t> </a:t>
            </a:r>
            <a:r>
              <a:rPr sz="2400" dirty="0" err="1">
                <a:solidFill>
                  <a:schemeClr val="tx1"/>
                </a:solidFill>
                <a:latin typeface="Times New Roman"/>
              </a:rPr>
              <a:t>nước</a:t>
            </a:r>
            <a:r>
              <a:rPr sz="2400" dirty="0">
                <a:solidFill>
                  <a:schemeClr val="tx1"/>
                </a:solidFill>
                <a:latin typeface="Times New Roman"/>
              </a:rPr>
              <a:t> </a:t>
            </a:r>
            <a:r>
              <a:rPr sz="2400" dirty="0" err="1">
                <a:solidFill>
                  <a:schemeClr val="tx1"/>
                </a:solidFill>
                <a:latin typeface="Times New Roman"/>
              </a:rPr>
              <a:t>tiểu</a:t>
            </a:r>
            <a:r>
              <a:rPr sz="2400" dirty="0">
                <a:solidFill>
                  <a:schemeClr val="tx1"/>
                </a:solidFill>
                <a:latin typeface="Times New Roman"/>
              </a:rPr>
              <a:t>).</a:t>
            </a:r>
          </a:p>
        </p:txBody>
      </p:sp>
    </p:spTree>
    <p:extLst>
      <p:ext uri="{BB962C8B-B14F-4D97-AF65-F5344CB8AC3E}">
        <p14:creationId xmlns:p14="http://schemas.microsoft.com/office/powerpoint/2010/main" val="56773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txBox="1">
            <a:spLocks noGrp="1"/>
          </p:cNvSpPr>
          <p:nvPr>
            <p:ph type="body" idx="1"/>
          </p:nvPr>
        </p:nvSpPr>
        <p:spPr>
          <a:xfrm>
            <a:off x="228600" y="41564"/>
            <a:ext cx="8817688" cy="6325038"/>
          </a:xfrm>
          <a:prstGeom prst="rect">
            <a:avLst/>
          </a:prstGeom>
        </p:spPr>
        <p:txBody>
          <a:bodyPr/>
          <a:lstStyle>
            <a:lvl1pPr lvl="0">
              <a:defRPr/>
            </a:lvl1pPr>
          </a:lstStyle>
          <a:p>
            <a:pPr lvl="0" rtl="0">
              <a:buNone/>
            </a:pPr>
            <a:r>
              <a:rPr sz="2600" b="1" i="1" u="sng" dirty="0">
                <a:latin typeface="Times New Roman"/>
              </a:rPr>
              <a:t>3. </a:t>
            </a:r>
            <a:r>
              <a:rPr sz="2600" b="1" i="1" u="sng" dirty="0" err="1">
                <a:latin typeface="Times New Roman"/>
              </a:rPr>
              <a:t>Triệu</a:t>
            </a:r>
            <a:r>
              <a:rPr sz="2600" b="1" i="1" u="sng" dirty="0">
                <a:latin typeface="Times New Roman"/>
              </a:rPr>
              <a:t> </a:t>
            </a:r>
            <a:r>
              <a:rPr sz="2600" b="1" i="1" u="sng" dirty="0" err="1">
                <a:latin typeface="Times New Roman"/>
              </a:rPr>
              <a:t>chứng</a:t>
            </a:r>
            <a:r>
              <a:rPr sz="2600" b="1" i="1" u="sng" dirty="0">
                <a:latin typeface="Times New Roman"/>
              </a:rPr>
              <a:t>.</a:t>
            </a:r>
          </a:p>
          <a:p>
            <a:pPr lvl="0" rtl="0">
              <a:buNone/>
            </a:pPr>
            <a:r>
              <a:rPr sz="2400" b="1" i="0" u="none" dirty="0">
                <a:latin typeface="Times New Roman"/>
              </a:rPr>
              <a:t>a. </a:t>
            </a:r>
            <a:r>
              <a:rPr sz="2400" b="1" i="0" u="none" dirty="0" err="1">
                <a:latin typeface="Times New Roman"/>
              </a:rPr>
              <a:t>Lâm</a:t>
            </a:r>
            <a:r>
              <a:rPr sz="2400" b="1" i="0" u="none" dirty="0">
                <a:latin typeface="Times New Roman"/>
              </a:rPr>
              <a:t> </a:t>
            </a:r>
            <a:r>
              <a:rPr sz="2400" b="1" i="0" u="none" dirty="0" err="1">
                <a:latin typeface="Times New Roman"/>
              </a:rPr>
              <a:t>sàng</a:t>
            </a:r>
            <a:r>
              <a:rPr sz="2400" b="1" i="0" u="none" dirty="0">
                <a:latin typeface="Times New Roman"/>
              </a:rPr>
              <a:t>.</a:t>
            </a:r>
          </a:p>
          <a:p>
            <a:pPr lvl="0" algn="l" rtl="0">
              <a:buNone/>
            </a:pPr>
            <a:r>
              <a:rPr sz="2400" dirty="0"/>
              <a:t>- </a:t>
            </a:r>
            <a:r>
              <a:rPr sz="2400" dirty="0" err="1">
                <a:latin typeface="Times New Roman"/>
              </a:rPr>
              <a:t>Khối</a:t>
            </a:r>
            <a:r>
              <a:rPr sz="2400" dirty="0">
                <a:latin typeface="Times New Roman"/>
              </a:rPr>
              <a:t> u ở </a:t>
            </a:r>
            <a:r>
              <a:rPr sz="2400" dirty="0" err="1">
                <a:latin typeface="Times New Roman"/>
              </a:rPr>
              <a:t>cổ</a:t>
            </a:r>
            <a:r>
              <a:rPr sz="2400" dirty="0">
                <a:latin typeface="Times New Roman"/>
              </a:rPr>
              <a:t> </a:t>
            </a:r>
            <a:r>
              <a:rPr sz="2400" dirty="0" err="1">
                <a:latin typeface="Times New Roman"/>
              </a:rPr>
              <a:t>được</a:t>
            </a:r>
            <a:r>
              <a:rPr sz="2400" dirty="0">
                <a:latin typeface="Times New Roman"/>
              </a:rPr>
              <a:t> </a:t>
            </a:r>
            <a:r>
              <a:rPr sz="2400" dirty="0" err="1">
                <a:latin typeface="Times New Roman"/>
              </a:rPr>
              <a:t>phát</a:t>
            </a:r>
            <a:r>
              <a:rPr sz="2400" dirty="0">
                <a:latin typeface="Times New Roman"/>
              </a:rPr>
              <a:t> </a:t>
            </a:r>
            <a:r>
              <a:rPr sz="2400" dirty="0" err="1">
                <a:latin typeface="Times New Roman"/>
              </a:rPr>
              <a:t>hiện</a:t>
            </a:r>
            <a:r>
              <a:rPr sz="2400" dirty="0">
                <a:latin typeface="Times New Roman"/>
              </a:rPr>
              <a:t> </a:t>
            </a:r>
            <a:r>
              <a:rPr sz="2400" dirty="0" err="1">
                <a:latin typeface="Times New Roman"/>
              </a:rPr>
              <a:t>tình</a:t>
            </a:r>
            <a:r>
              <a:rPr sz="2400" dirty="0">
                <a:latin typeface="Times New Roman"/>
              </a:rPr>
              <a:t> </a:t>
            </a:r>
            <a:r>
              <a:rPr sz="2400" dirty="0" err="1">
                <a:latin typeface="Times New Roman"/>
              </a:rPr>
              <a:t>cờ</a:t>
            </a:r>
            <a:r>
              <a:rPr sz="2400" dirty="0">
                <a:latin typeface="Times New Roman"/>
              </a:rPr>
              <a:t> </a:t>
            </a:r>
            <a:r>
              <a:rPr sz="2400" dirty="0" err="1">
                <a:latin typeface="Times New Roman"/>
              </a:rPr>
              <a:t>bởi</a:t>
            </a:r>
            <a:r>
              <a:rPr sz="2400" dirty="0">
                <a:latin typeface="Times New Roman"/>
              </a:rPr>
              <a:t> </a:t>
            </a:r>
            <a:r>
              <a:rPr sz="2400" dirty="0" err="1">
                <a:latin typeface="Times New Roman"/>
              </a:rPr>
              <a:t>bệnh</a:t>
            </a:r>
            <a:r>
              <a:rPr sz="2400" dirty="0">
                <a:latin typeface="Times New Roman"/>
              </a:rPr>
              <a:t> </a:t>
            </a:r>
            <a:r>
              <a:rPr sz="2400" dirty="0" err="1">
                <a:latin typeface="Times New Roman"/>
              </a:rPr>
              <a:t>nhân</a:t>
            </a:r>
            <a:r>
              <a:rPr sz="2400" dirty="0">
                <a:latin typeface="Times New Roman"/>
              </a:rPr>
              <a:t>, </a:t>
            </a:r>
            <a:r>
              <a:rPr sz="2400" dirty="0" err="1">
                <a:latin typeface="Times New Roman"/>
              </a:rPr>
              <a:t>hoặc</a:t>
            </a:r>
            <a:r>
              <a:rPr sz="2400" dirty="0">
                <a:latin typeface="Times New Roman"/>
              </a:rPr>
              <a:t> </a:t>
            </a:r>
            <a:r>
              <a:rPr sz="2400" dirty="0" err="1">
                <a:latin typeface="Times New Roman"/>
              </a:rPr>
              <a:t>bởi</a:t>
            </a:r>
            <a:r>
              <a:rPr sz="2400" dirty="0">
                <a:latin typeface="Times New Roman"/>
              </a:rPr>
              <a:t> </a:t>
            </a:r>
            <a:r>
              <a:rPr sz="2400" dirty="0" err="1">
                <a:latin typeface="Times New Roman"/>
              </a:rPr>
              <a:t>người</a:t>
            </a:r>
            <a:r>
              <a:rPr sz="2400" dirty="0">
                <a:latin typeface="Times New Roman"/>
              </a:rPr>
              <a:t> </a:t>
            </a:r>
            <a:r>
              <a:rPr sz="2400" dirty="0" err="1">
                <a:latin typeface="Times New Roman"/>
              </a:rPr>
              <a:t>xung</a:t>
            </a:r>
            <a:r>
              <a:rPr sz="2400" dirty="0">
                <a:latin typeface="Times New Roman"/>
              </a:rPr>
              <a:t> </a:t>
            </a:r>
            <a:r>
              <a:rPr sz="2400" dirty="0" err="1">
                <a:latin typeface="Times New Roman"/>
              </a:rPr>
              <a:t>quanh</a:t>
            </a:r>
            <a:r>
              <a:rPr sz="2400" dirty="0">
                <a:latin typeface="Times New Roman"/>
              </a:rPr>
              <a:t>, </a:t>
            </a:r>
            <a:r>
              <a:rPr sz="2400" dirty="0" err="1">
                <a:latin typeface="Times New Roman"/>
              </a:rPr>
              <a:t>hoặc</a:t>
            </a:r>
            <a:r>
              <a:rPr sz="2400" dirty="0">
                <a:latin typeface="Times New Roman"/>
              </a:rPr>
              <a:t> </a:t>
            </a:r>
            <a:r>
              <a:rPr sz="2400" dirty="0" err="1">
                <a:latin typeface="Times New Roman"/>
              </a:rPr>
              <a:t>trong</a:t>
            </a:r>
            <a:r>
              <a:rPr sz="2400" dirty="0">
                <a:latin typeface="Times New Roman"/>
              </a:rPr>
              <a:t> </a:t>
            </a:r>
            <a:r>
              <a:rPr sz="2400" dirty="0" err="1">
                <a:latin typeface="Times New Roman"/>
              </a:rPr>
              <a:t>khi</a:t>
            </a:r>
            <a:r>
              <a:rPr sz="2400" dirty="0">
                <a:latin typeface="Times New Roman"/>
              </a:rPr>
              <a:t> </a:t>
            </a:r>
            <a:r>
              <a:rPr sz="2400" dirty="0" err="1">
                <a:latin typeface="Times New Roman"/>
              </a:rPr>
              <a:t>khám</a:t>
            </a:r>
            <a:r>
              <a:rPr sz="2400" dirty="0">
                <a:latin typeface="Times New Roman"/>
              </a:rPr>
              <a:t> </a:t>
            </a:r>
            <a:r>
              <a:rPr sz="2400" dirty="0" err="1">
                <a:latin typeface="Times New Roman"/>
              </a:rPr>
              <a:t>sức</a:t>
            </a:r>
            <a:r>
              <a:rPr sz="2400" dirty="0">
                <a:latin typeface="Times New Roman"/>
              </a:rPr>
              <a:t> </a:t>
            </a:r>
            <a:r>
              <a:rPr sz="2400" dirty="0" err="1">
                <a:latin typeface="Times New Roman"/>
              </a:rPr>
              <a:t>khoẻ</a:t>
            </a:r>
            <a:r>
              <a:rPr sz="2400" dirty="0">
                <a:latin typeface="Times New Roman"/>
              </a:rPr>
              <a:t> </a:t>
            </a:r>
            <a:r>
              <a:rPr sz="2400" dirty="0" err="1">
                <a:latin typeface="Times New Roman"/>
              </a:rPr>
              <a:t>nói</a:t>
            </a:r>
            <a:r>
              <a:rPr sz="2400" dirty="0">
                <a:latin typeface="Times New Roman"/>
              </a:rPr>
              <a:t> </a:t>
            </a:r>
            <a:r>
              <a:rPr sz="2400" dirty="0" err="1">
                <a:latin typeface="Times New Roman"/>
              </a:rPr>
              <a:t>chung</a:t>
            </a:r>
            <a:r>
              <a:rPr sz="2400" dirty="0">
                <a:latin typeface="Times New Roman"/>
              </a:rPr>
              <a:t>.</a:t>
            </a:r>
          </a:p>
          <a:p>
            <a:pPr lvl="0" algn="l" rtl="0">
              <a:buNone/>
            </a:pPr>
            <a:r>
              <a:rPr sz="2400" dirty="0">
                <a:latin typeface="Times New Roman"/>
              </a:rPr>
              <a:t>- </a:t>
            </a:r>
            <a:r>
              <a:rPr sz="2400" dirty="0" err="1">
                <a:latin typeface="Times New Roman"/>
              </a:rPr>
              <a:t>Thường</a:t>
            </a:r>
            <a:r>
              <a:rPr sz="2400" dirty="0">
                <a:latin typeface="Times New Roman"/>
              </a:rPr>
              <a:t> </a:t>
            </a:r>
            <a:r>
              <a:rPr sz="2400" dirty="0" err="1">
                <a:latin typeface="Times New Roman"/>
              </a:rPr>
              <a:t>không</a:t>
            </a:r>
            <a:r>
              <a:rPr sz="2400" dirty="0">
                <a:latin typeface="Times New Roman"/>
              </a:rPr>
              <a:t> </a:t>
            </a:r>
            <a:r>
              <a:rPr sz="2400" dirty="0" err="1">
                <a:latin typeface="Times New Roman"/>
              </a:rPr>
              <a:t>có</a:t>
            </a:r>
            <a:r>
              <a:rPr sz="2400" dirty="0">
                <a:latin typeface="Times New Roman"/>
              </a:rPr>
              <a:t> </a:t>
            </a:r>
            <a:r>
              <a:rPr sz="2400" dirty="0" err="1">
                <a:latin typeface="Times New Roman"/>
              </a:rPr>
              <a:t>triệu</a:t>
            </a:r>
            <a:r>
              <a:rPr sz="2400" dirty="0">
                <a:latin typeface="Times New Roman"/>
              </a:rPr>
              <a:t> </a:t>
            </a:r>
            <a:r>
              <a:rPr sz="2400" dirty="0" err="1">
                <a:latin typeface="Times New Roman"/>
              </a:rPr>
              <a:t>chứng</a:t>
            </a:r>
            <a:r>
              <a:rPr sz="2400" dirty="0">
                <a:latin typeface="Times New Roman"/>
              </a:rPr>
              <a:t> </a:t>
            </a:r>
            <a:r>
              <a:rPr sz="2400" dirty="0" err="1">
                <a:latin typeface="Times New Roman"/>
              </a:rPr>
              <a:t>cơ</a:t>
            </a:r>
            <a:r>
              <a:rPr sz="2400" dirty="0">
                <a:latin typeface="Times New Roman"/>
              </a:rPr>
              <a:t> </a:t>
            </a:r>
            <a:r>
              <a:rPr sz="2400" dirty="0" err="1">
                <a:latin typeface="Times New Roman"/>
              </a:rPr>
              <a:t>năng</a:t>
            </a:r>
            <a:r>
              <a:rPr sz="2400" dirty="0">
                <a:latin typeface="Times New Roman"/>
              </a:rPr>
              <a:t>. </a:t>
            </a:r>
            <a:r>
              <a:rPr sz="2400" dirty="0" err="1">
                <a:latin typeface="Times New Roman"/>
              </a:rPr>
              <a:t>Hoặc</a:t>
            </a:r>
            <a:r>
              <a:rPr sz="2400" dirty="0">
                <a:latin typeface="Times New Roman"/>
              </a:rPr>
              <a:t> </a:t>
            </a:r>
            <a:r>
              <a:rPr sz="2400" dirty="0" err="1">
                <a:latin typeface="Times New Roman"/>
              </a:rPr>
              <a:t>đôi</a:t>
            </a:r>
            <a:r>
              <a:rPr sz="2400" dirty="0">
                <a:latin typeface="Times New Roman"/>
              </a:rPr>
              <a:t> </a:t>
            </a:r>
            <a:r>
              <a:rPr sz="2400" dirty="0" err="1">
                <a:latin typeface="Times New Roman"/>
              </a:rPr>
              <a:t>khi</a:t>
            </a:r>
            <a:r>
              <a:rPr sz="2400" dirty="0">
                <a:latin typeface="Times New Roman"/>
              </a:rPr>
              <a:t> </a:t>
            </a:r>
            <a:r>
              <a:rPr sz="2400" dirty="0" err="1">
                <a:latin typeface="Times New Roman"/>
              </a:rPr>
              <a:t>có</a:t>
            </a:r>
            <a:r>
              <a:rPr sz="2400" dirty="0">
                <a:latin typeface="Times New Roman"/>
              </a:rPr>
              <a:t> </a:t>
            </a:r>
            <a:r>
              <a:rPr sz="2400" dirty="0" err="1">
                <a:latin typeface="Times New Roman"/>
              </a:rPr>
              <a:t>cảm</a:t>
            </a:r>
            <a:r>
              <a:rPr sz="2400" dirty="0">
                <a:latin typeface="Times New Roman"/>
              </a:rPr>
              <a:t> </a:t>
            </a:r>
            <a:r>
              <a:rPr sz="2400" dirty="0" err="1">
                <a:latin typeface="Times New Roman"/>
              </a:rPr>
              <a:t>giác</a:t>
            </a:r>
            <a:r>
              <a:rPr sz="2400" dirty="0">
                <a:latin typeface="Times New Roman"/>
              </a:rPr>
              <a:t> </a:t>
            </a:r>
            <a:r>
              <a:rPr sz="2400" dirty="0" err="1">
                <a:latin typeface="Times New Roman"/>
              </a:rPr>
              <a:t>nghẹt</a:t>
            </a:r>
            <a:r>
              <a:rPr sz="2400" dirty="0">
                <a:latin typeface="Times New Roman"/>
              </a:rPr>
              <a:t> ở </a:t>
            </a:r>
            <a:r>
              <a:rPr sz="2400" dirty="0" err="1">
                <a:latin typeface="Times New Roman"/>
              </a:rPr>
              <a:t>cổ</a:t>
            </a:r>
            <a:r>
              <a:rPr sz="2400" dirty="0">
                <a:latin typeface="Times New Roman"/>
              </a:rPr>
              <a:t>, </a:t>
            </a:r>
            <a:r>
              <a:rPr sz="2400" dirty="0" err="1">
                <a:latin typeface="Times New Roman"/>
              </a:rPr>
              <a:t>hoặc</a:t>
            </a:r>
            <a:r>
              <a:rPr sz="2400" dirty="0">
                <a:latin typeface="Times New Roman"/>
              </a:rPr>
              <a:t> </a:t>
            </a:r>
            <a:r>
              <a:rPr sz="2400" dirty="0" err="1">
                <a:latin typeface="Times New Roman"/>
              </a:rPr>
              <a:t>những</a:t>
            </a:r>
            <a:r>
              <a:rPr sz="2400" dirty="0">
                <a:latin typeface="Times New Roman"/>
              </a:rPr>
              <a:t> </a:t>
            </a:r>
            <a:r>
              <a:rPr sz="2400" dirty="0" err="1">
                <a:latin typeface="Times New Roman"/>
              </a:rPr>
              <a:t>triệu</a:t>
            </a:r>
            <a:r>
              <a:rPr sz="2400" dirty="0">
                <a:latin typeface="Times New Roman"/>
              </a:rPr>
              <a:t> </a:t>
            </a:r>
            <a:r>
              <a:rPr sz="2400" dirty="0" err="1">
                <a:latin typeface="Times New Roman"/>
              </a:rPr>
              <a:t>chứng</a:t>
            </a:r>
            <a:r>
              <a:rPr sz="2400" dirty="0">
                <a:latin typeface="Times New Roman"/>
              </a:rPr>
              <a:t> </a:t>
            </a:r>
            <a:r>
              <a:rPr sz="2400" dirty="0" err="1">
                <a:latin typeface="Times New Roman"/>
              </a:rPr>
              <a:t>không</a:t>
            </a:r>
            <a:r>
              <a:rPr sz="2400" dirty="0">
                <a:latin typeface="Times New Roman"/>
              </a:rPr>
              <a:t> </a:t>
            </a:r>
            <a:r>
              <a:rPr sz="2400" dirty="0" err="1">
                <a:latin typeface="Times New Roman"/>
              </a:rPr>
              <a:t>đặc</a:t>
            </a:r>
            <a:r>
              <a:rPr sz="2400" dirty="0">
                <a:latin typeface="Times New Roman"/>
              </a:rPr>
              <a:t> </a:t>
            </a:r>
            <a:r>
              <a:rPr sz="2400" dirty="0" err="1">
                <a:latin typeface="Times New Roman"/>
              </a:rPr>
              <a:t>hiệu</a:t>
            </a:r>
            <a:r>
              <a:rPr sz="2400" dirty="0">
                <a:latin typeface="Times New Roman"/>
              </a:rPr>
              <a:t> (</a:t>
            </a:r>
            <a:r>
              <a:rPr sz="2400" dirty="0" err="1">
                <a:latin typeface="Times New Roman"/>
              </a:rPr>
              <a:t>hồi</a:t>
            </a:r>
            <a:r>
              <a:rPr sz="2400" dirty="0">
                <a:latin typeface="Times New Roman"/>
              </a:rPr>
              <a:t> </a:t>
            </a:r>
            <a:r>
              <a:rPr sz="2400" dirty="0" err="1">
                <a:latin typeface="Times New Roman"/>
              </a:rPr>
              <a:t>hộp</a:t>
            </a:r>
            <a:r>
              <a:rPr sz="2400" dirty="0">
                <a:latin typeface="Times New Roman"/>
              </a:rPr>
              <a:t>, </a:t>
            </a:r>
            <a:r>
              <a:rPr sz="2400" dirty="0" err="1">
                <a:latin typeface="Times New Roman"/>
              </a:rPr>
              <a:t>rối</a:t>
            </a:r>
            <a:r>
              <a:rPr sz="2400" dirty="0">
                <a:latin typeface="Times New Roman"/>
              </a:rPr>
              <a:t> </a:t>
            </a:r>
            <a:r>
              <a:rPr sz="2400" dirty="0" err="1">
                <a:latin typeface="Times New Roman"/>
              </a:rPr>
              <a:t>loạn</a:t>
            </a:r>
            <a:r>
              <a:rPr sz="2400" dirty="0">
                <a:latin typeface="Times New Roman"/>
              </a:rPr>
              <a:t> </a:t>
            </a:r>
            <a:r>
              <a:rPr sz="2400" dirty="0" err="1">
                <a:latin typeface="Times New Roman"/>
              </a:rPr>
              <a:t>thần</a:t>
            </a:r>
            <a:r>
              <a:rPr sz="2400" dirty="0">
                <a:latin typeface="Times New Roman"/>
              </a:rPr>
              <a:t> </a:t>
            </a:r>
            <a:r>
              <a:rPr sz="2400" dirty="0" err="1">
                <a:latin typeface="Times New Roman"/>
              </a:rPr>
              <a:t>kinh</a:t>
            </a:r>
            <a:r>
              <a:rPr sz="2400" dirty="0">
                <a:latin typeface="Times New Roman"/>
              </a:rPr>
              <a:t> </a:t>
            </a:r>
            <a:r>
              <a:rPr sz="2400" dirty="0" err="1">
                <a:latin typeface="Times New Roman"/>
              </a:rPr>
              <a:t>thực</a:t>
            </a:r>
            <a:r>
              <a:rPr sz="2400" dirty="0">
                <a:latin typeface="Times New Roman"/>
              </a:rPr>
              <a:t> </a:t>
            </a:r>
            <a:r>
              <a:rPr sz="2400" dirty="0" err="1">
                <a:latin typeface="Times New Roman"/>
              </a:rPr>
              <a:t>vật</a:t>
            </a:r>
            <a:r>
              <a:rPr sz="2400" dirty="0">
                <a:latin typeface="Times New Roman"/>
              </a:rPr>
              <a:t>). </a:t>
            </a:r>
            <a:r>
              <a:rPr sz="2400" dirty="0" err="1">
                <a:latin typeface="Times New Roman"/>
              </a:rPr>
              <a:t>Tuyến</a:t>
            </a:r>
            <a:r>
              <a:rPr sz="2400" dirty="0">
                <a:latin typeface="Times New Roman"/>
              </a:rPr>
              <a:t> </a:t>
            </a:r>
            <a:r>
              <a:rPr sz="2400" dirty="0" err="1">
                <a:latin typeface="Times New Roman"/>
              </a:rPr>
              <a:t>giáp</a:t>
            </a:r>
            <a:r>
              <a:rPr sz="2400" dirty="0">
                <a:latin typeface="Times New Roman"/>
              </a:rPr>
              <a:t> </a:t>
            </a:r>
            <a:r>
              <a:rPr sz="2400" dirty="0" err="1">
                <a:latin typeface="Times New Roman"/>
              </a:rPr>
              <a:t>bình</a:t>
            </a:r>
            <a:r>
              <a:rPr sz="2400" dirty="0">
                <a:latin typeface="Times New Roman"/>
              </a:rPr>
              <a:t> </a:t>
            </a:r>
            <a:r>
              <a:rPr sz="2400" dirty="0" err="1">
                <a:latin typeface="Times New Roman"/>
              </a:rPr>
              <a:t>thường</a:t>
            </a:r>
            <a:r>
              <a:rPr sz="2400" dirty="0">
                <a:latin typeface="Times New Roman"/>
              </a:rPr>
              <a:t> </a:t>
            </a:r>
            <a:r>
              <a:rPr sz="2400" dirty="0" err="1">
                <a:latin typeface="Times New Roman"/>
              </a:rPr>
              <a:t>cân</a:t>
            </a:r>
            <a:r>
              <a:rPr sz="2400" dirty="0">
                <a:latin typeface="Times New Roman"/>
              </a:rPr>
              <a:t> </a:t>
            </a:r>
            <a:r>
              <a:rPr sz="2400" dirty="0" err="1">
                <a:latin typeface="Times New Roman"/>
              </a:rPr>
              <a:t>nặng</a:t>
            </a:r>
            <a:r>
              <a:rPr sz="2400" dirty="0">
                <a:latin typeface="Times New Roman"/>
              </a:rPr>
              <a:t> </a:t>
            </a:r>
            <a:r>
              <a:rPr sz="2400" dirty="0" err="1">
                <a:latin typeface="Times New Roman"/>
              </a:rPr>
              <a:t>ước</a:t>
            </a:r>
            <a:r>
              <a:rPr sz="2400" dirty="0">
                <a:latin typeface="Times New Roman"/>
              </a:rPr>
              <a:t> </a:t>
            </a:r>
            <a:r>
              <a:rPr sz="2400" dirty="0" err="1">
                <a:latin typeface="Times New Roman"/>
              </a:rPr>
              <a:t>độ</a:t>
            </a:r>
            <a:r>
              <a:rPr sz="2400" dirty="0">
                <a:latin typeface="Times New Roman"/>
              </a:rPr>
              <a:t> 30g,  </a:t>
            </a:r>
            <a:r>
              <a:rPr sz="2400" dirty="0" err="1">
                <a:latin typeface="Times New Roman"/>
              </a:rPr>
              <a:t>có</a:t>
            </a:r>
            <a:r>
              <a:rPr sz="2400" dirty="0">
                <a:latin typeface="Times New Roman"/>
              </a:rPr>
              <a:t> </a:t>
            </a:r>
            <a:r>
              <a:rPr sz="2400" dirty="0" err="1">
                <a:latin typeface="Times New Roman"/>
              </a:rPr>
              <a:t>bướu</a:t>
            </a:r>
            <a:r>
              <a:rPr sz="2400" dirty="0">
                <a:latin typeface="Times New Roman"/>
              </a:rPr>
              <a:t> </a:t>
            </a:r>
            <a:r>
              <a:rPr sz="2400" dirty="0" err="1">
                <a:latin typeface="Times New Roman"/>
              </a:rPr>
              <a:t>giáp</a:t>
            </a:r>
            <a:r>
              <a:rPr sz="2400" dirty="0">
                <a:latin typeface="Times New Roman"/>
              </a:rPr>
              <a:t> </a:t>
            </a:r>
            <a:r>
              <a:rPr sz="2400" dirty="0" err="1">
                <a:latin typeface="Times New Roman"/>
              </a:rPr>
              <a:t>khi</a:t>
            </a:r>
            <a:r>
              <a:rPr sz="2400" dirty="0">
                <a:latin typeface="Times New Roman"/>
              </a:rPr>
              <a:t> </a:t>
            </a:r>
            <a:r>
              <a:rPr sz="2400" dirty="0" err="1">
                <a:latin typeface="Times New Roman"/>
              </a:rPr>
              <a:t>khối</a:t>
            </a:r>
            <a:r>
              <a:rPr sz="2400" dirty="0">
                <a:latin typeface="Times New Roman"/>
              </a:rPr>
              <a:t> </a:t>
            </a:r>
            <a:r>
              <a:rPr sz="2400" dirty="0" err="1">
                <a:latin typeface="Times New Roman"/>
              </a:rPr>
              <a:t>lượng</a:t>
            </a:r>
            <a:r>
              <a:rPr sz="2400" dirty="0">
                <a:latin typeface="Times New Roman"/>
              </a:rPr>
              <a:t> </a:t>
            </a:r>
            <a:r>
              <a:rPr sz="2400" dirty="0" err="1">
                <a:latin typeface="Times New Roman"/>
              </a:rPr>
              <a:t>của</a:t>
            </a:r>
            <a:r>
              <a:rPr sz="2400" dirty="0">
                <a:latin typeface="Times New Roman"/>
              </a:rPr>
              <a:t> </a:t>
            </a:r>
            <a:r>
              <a:rPr sz="2400" dirty="0" err="1">
                <a:latin typeface="Times New Roman"/>
              </a:rPr>
              <a:t>nó</a:t>
            </a:r>
            <a:r>
              <a:rPr sz="2400" dirty="0">
                <a:latin typeface="Times New Roman"/>
              </a:rPr>
              <a:t> </a:t>
            </a:r>
            <a:r>
              <a:rPr sz="2400" dirty="0" err="1">
                <a:latin typeface="Times New Roman"/>
              </a:rPr>
              <a:t>từ</a:t>
            </a:r>
            <a:r>
              <a:rPr sz="2400" dirty="0">
                <a:latin typeface="Times New Roman"/>
              </a:rPr>
              <a:t> 35 g </a:t>
            </a:r>
            <a:r>
              <a:rPr sz="2400" dirty="0" err="1">
                <a:latin typeface="Times New Roman"/>
              </a:rPr>
              <a:t>trở</a:t>
            </a:r>
            <a:r>
              <a:rPr sz="2400" dirty="0">
                <a:latin typeface="Times New Roman"/>
              </a:rPr>
              <a:t> </a:t>
            </a:r>
            <a:r>
              <a:rPr sz="2400" dirty="0" err="1">
                <a:latin typeface="Times New Roman"/>
              </a:rPr>
              <a:t>lên</a:t>
            </a:r>
            <a:r>
              <a:rPr sz="2400" dirty="0">
                <a:latin typeface="Times New Roman"/>
              </a:rPr>
              <a:t> (</a:t>
            </a:r>
            <a:r>
              <a:rPr sz="2400" dirty="0" err="1">
                <a:latin typeface="Times New Roman"/>
              </a:rPr>
              <a:t>trên</a:t>
            </a:r>
            <a:r>
              <a:rPr sz="2400" dirty="0">
                <a:latin typeface="Times New Roman"/>
              </a:rPr>
              <a:t> 20% </a:t>
            </a:r>
            <a:r>
              <a:rPr sz="2400" dirty="0" err="1">
                <a:latin typeface="Times New Roman"/>
              </a:rPr>
              <a:t>khối</a:t>
            </a:r>
            <a:r>
              <a:rPr sz="2400" dirty="0">
                <a:latin typeface="Times New Roman"/>
              </a:rPr>
              <a:t> </a:t>
            </a:r>
            <a:r>
              <a:rPr sz="2400" dirty="0" err="1">
                <a:latin typeface="Times New Roman"/>
              </a:rPr>
              <a:t>lượng</a:t>
            </a:r>
            <a:r>
              <a:rPr sz="2400" dirty="0">
                <a:latin typeface="Times New Roman"/>
              </a:rPr>
              <a:t> </a:t>
            </a:r>
            <a:r>
              <a:rPr sz="2400" dirty="0" err="1">
                <a:latin typeface="Times New Roman"/>
              </a:rPr>
              <a:t>bình</a:t>
            </a:r>
            <a:r>
              <a:rPr sz="2400" dirty="0">
                <a:latin typeface="Times New Roman"/>
              </a:rPr>
              <a:t> </a:t>
            </a:r>
            <a:r>
              <a:rPr sz="2400" dirty="0" err="1">
                <a:latin typeface="Times New Roman"/>
              </a:rPr>
              <a:t>thường</a:t>
            </a:r>
            <a:r>
              <a:rPr sz="2400" dirty="0">
                <a:latin typeface="Times New Roman"/>
              </a:rPr>
              <a:t>).</a:t>
            </a:r>
          </a:p>
          <a:p>
            <a:pPr lvl="0">
              <a:buNone/>
            </a:pPr>
            <a:r>
              <a:rPr sz="2400" dirty="0">
                <a:latin typeface="Times New Roman"/>
              </a:rPr>
              <a:t>- </a:t>
            </a:r>
            <a:r>
              <a:rPr sz="2400" dirty="0" err="1">
                <a:latin typeface="Times New Roman"/>
              </a:rPr>
              <a:t>Sờ</a:t>
            </a:r>
            <a:r>
              <a:rPr sz="2400" dirty="0">
                <a:latin typeface="Times New Roman"/>
              </a:rPr>
              <a:t> </a:t>
            </a:r>
            <a:r>
              <a:rPr sz="2400" dirty="0" err="1">
                <a:latin typeface="Times New Roman"/>
              </a:rPr>
              <a:t>nắn</a:t>
            </a:r>
            <a:r>
              <a:rPr sz="2400" dirty="0">
                <a:latin typeface="Times New Roman"/>
              </a:rPr>
              <a:t> </a:t>
            </a:r>
            <a:r>
              <a:rPr sz="2400" dirty="0" err="1">
                <a:latin typeface="Times New Roman"/>
              </a:rPr>
              <a:t>để</a:t>
            </a:r>
            <a:r>
              <a:rPr sz="2400" dirty="0">
                <a:latin typeface="Times New Roman"/>
              </a:rPr>
              <a:t> </a:t>
            </a:r>
            <a:r>
              <a:rPr sz="2400" dirty="0" err="1">
                <a:latin typeface="Times New Roman"/>
              </a:rPr>
              <a:t>đánh</a:t>
            </a:r>
            <a:r>
              <a:rPr sz="2400" dirty="0">
                <a:latin typeface="Times New Roman"/>
              </a:rPr>
              <a:t> </a:t>
            </a:r>
            <a:r>
              <a:rPr sz="2400" dirty="0" err="1">
                <a:latin typeface="Times New Roman"/>
              </a:rPr>
              <a:t>giá</a:t>
            </a:r>
            <a:r>
              <a:rPr sz="2400" dirty="0">
                <a:latin typeface="Times New Roman"/>
              </a:rPr>
              <a:t> </a:t>
            </a:r>
            <a:r>
              <a:rPr sz="2400" dirty="0" err="1">
                <a:latin typeface="Times New Roman"/>
              </a:rPr>
              <a:t>bề</a:t>
            </a:r>
            <a:r>
              <a:rPr sz="2400" dirty="0">
                <a:latin typeface="Times New Roman"/>
              </a:rPr>
              <a:t> </a:t>
            </a:r>
            <a:r>
              <a:rPr sz="2400" dirty="0" err="1">
                <a:latin typeface="Times New Roman"/>
              </a:rPr>
              <a:t>mặt</a:t>
            </a:r>
            <a:r>
              <a:rPr sz="2400" dirty="0">
                <a:latin typeface="Times New Roman"/>
              </a:rPr>
              <a:t> </a:t>
            </a:r>
            <a:r>
              <a:rPr sz="2400" dirty="0" err="1">
                <a:latin typeface="Times New Roman"/>
              </a:rPr>
              <a:t>tuyến</a:t>
            </a:r>
            <a:r>
              <a:rPr sz="2400" dirty="0">
                <a:latin typeface="Times New Roman"/>
              </a:rPr>
              <a:t> (</a:t>
            </a:r>
            <a:r>
              <a:rPr sz="2400" dirty="0" err="1">
                <a:latin typeface="Times New Roman"/>
              </a:rPr>
              <a:t>nhẵn</a:t>
            </a:r>
            <a:r>
              <a:rPr sz="2400" dirty="0">
                <a:latin typeface="Times New Roman"/>
              </a:rPr>
              <a:t>, </a:t>
            </a:r>
            <a:r>
              <a:rPr sz="2400" dirty="0" err="1">
                <a:latin typeface="Times New Roman"/>
              </a:rPr>
              <a:t>gồ</a:t>
            </a:r>
            <a:r>
              <a:rPr sz="2400" dirty="0">
                <a:latin typeface="Times New Roman"/>
              </a:rPr>
              <a:t> </a:t>
            </a:r>
            <a:r>
              <a:rPr sz="2400" dirty="0" err="1">
                <a:latin typeface="Times New Roman"/>
              </a:rPr>
              <a:t>ghề</a:t>
            </a:r>
            <a:r>
              <a:rPr sz="2400" dirty="0">
                <a:latin typeface="Times New Roman"/>
              </a:rPr>
              <a:t>), </a:t>
            </a:r>
            <a:r>
              <a:rPr sz="2400" dirty="0" err="1">
                <a:latin typeface="Times New Roman"/>
              </a:rPr>
              <a:t>mật</a:t>
            </a:r>
            <a:r>
              <a:rPr sz="2400" dirty="0">
                <a:latin typeface="Times New Roman"/>
              </a:rPr>
              <a:t> </a:t>
            </a:r>
            <a:r>
              <a:rPr sz="2400" dirty="0" err="1">
                <a:latin typeface="Times New Roman"/>
              </a:rPr>
              <a:t>độ</a:t>
            </a:r>
            <a:r>
              <a:rPr sz="2400" dirty="0">
                <a:latin typeface="Times New Roman"/>
              </a:rPr>
              <a:t> </a:t>
            </a:r>
            <a:r>
              <a:rPr sz="2400" dirty="0" err="1">
                <a:latin typeface="Times New Roman"/>
              </a:rPr>
              <a:t>tuyến</a:t>
            </a:r>
            <a:r>
              <a:rPr sz="2400" dirty="0">
                <a:latin typeface="Times New Roman"/>
              </a:rPr>
              <a:t> (</a:t>
            </a:r>
            <a:r>
              <a:rPr sz="2400" dirty="0" err="1">
                <a:latin typeface="Times New Roman"/>
              </a:rPr>
              <a:t>chắc</a:t>
            </a:r>
            <a:r>
              <a:rPr sz="2400" dirty="0">
                <a:latin typeface="Times New Roman"/>
              </a:rPr>
              <a:t>, </a:t>
            </a:r>
            <a:r>
              <a:rPr sz="2400" dirty="0" err="1">
                <a:latin typeface="Times New Roman"/>
              </a:rPr>
              <a:t>đàn</a:t>
            </a:r>
            <a:r>
              <a:rPr sz="2400" dirty="0">
                <a:latin typeface="Times New Roman"/>
              </a:rPr>
              <a:t> </a:t>
            </a:r>
            <a:r>
              <a:rPr sz="2400" dirty="0" err="1">
                <a:latin typeface="Times New Roman"/>
              </a:rPr>
              <a:t>hồi</a:t>
            </a:r>
            <a:r>
              <a:rPr sz="2400" dirty="0">
                <a:latin typeface="Times New Roman"/>
              </a:rPr>
              <a:t>, </a:t>
            </a:r>
            <a:r>
              <a:rPr sz="2400" dirty="0" err="1">
                <a:latin typeface="Times New Roman"/>
              </a:rPr>
              <a:t>mềm</a:t>
            </a:r>
            <a:r>
              <a:rPr sz="2400" dirty="0">
                <a:latin typeface="Times New Roman"/>
              </a:rPr>
              <a:t> </a:t>
            </a:r>
            <a:r>
              <a:rPr sz="2400" dirty="0" err="1">
                <a:latin typeface="Times New Roman"/>
              </a:rPr>
              <a:t>khi</a:t>
            </a:r>
            <a:r>
              <a:rPr sz="2400" dirty="0">
                <a:latin typeface="Times New Roman"/>
              </a:rPr>
              <a:t> </a:t>
            </a:r>
            <a:r>
              <a:rPr sz="2400" dirty="0" err="1">
                <a:latin typeface="Times New Roman"/>
              </a:rPr>
              <a:t>là</a:t>
            </a:r>
            <a:r>
              <a:rPr sz="2400" dirty="0">
                <a:latin typeface="Times New Roman"/>
              </a:rPr>
              <a:t> </a:t>
            </a:r>
            <a:r>
              <a:rPr sz="2400" dirty="0" err="1">
                <a:latin typeface="Times New Roman"/>
              </a:rPr>
              <a:t>bướu</a:t>
            </a:r>
            <a:r>
              <a:rPr sz="2400" dirty="0">
                <a:latin typeface="Times New Roman"/>
              </a:rPr>
              <a:t> </a:t>
            </a:r>
            <a:r>
              <a:rPr sz="2400" dirty="0" err="1">
                <a:latin typeface="Times New Roman"/>
              </a:rPr>
              <a:t>giáp</a:t>
            </a:r>
            <a:r>
              <a:rPr sz="2400" dirty="0">
                <a:latin typeface="Times New Roman"/>
              </a:rPr>
              <a:t> </a:t>
            </a:r>
            <a:r>
              <a:rPr sz="2400" dirty="0" err="1">
                <a:latin typeface="Times New Roman"/>
              </a:rPr>
              <a:t>dạng</a:t>
            </a:r>
            <a:r>
              <a:rPr sz="2400" dirty="0">
                <a:latin typeface="Times New Roman"/>
              </a:rPr>
              <a:t> </a:t>
            </a:r>
            <a:r>
              <a:rPr sz="2400" dirty="0" err="1">
                <a:latin typeface="Times New Roman"/>
              </a:rPr>
              <a:t>keo</a:t>
            </a:r>
            <a:r>
              <a:rPr sz="2400" dirty="0">
                <a:latin typeface="Times New Roman"/>
              </a:rPr>
              <a:t>).</a:t>
            </a:r>
          </a:p>
        </p:txBody>
      </p:sp>
      <p:pic>
        <p:nvPicPr>
          <p:cNvPr id="3" name="Picture 2"/>
          <p:cNvPicPr/>
          <p:nvPr/>
        </p:nvPicPr>
        <p:blipFill>
          <a:blip r:embed="rId3"/>
          <a:srcRect/>
          <a:stretch>
            <a:fillRect/>
          </a:stretch>
        </p:blipFill>
        <p:spPr>
          <a:xfrm>
            <a:off x="6249088" y="4287688"/>
            <a:ext cx="2513162" cy="2359272"/>
          </a:xfrm>
          <a:prstGeom prst="rect">
            <a:avLst/>
          </a:prstGeom>
        </p:spPr>
      </p:pic>
      <p:pic>
        <p:nvPicPr>
          <p:cNvPr id="4" name="Picture 3"/>
          <p:cNvPicPr/>
          <p:nvPr/>
        </p:nvPicPr>
        <p:blipFill>
          <a:blip r:embed="rId4"/>
          <a:srcRect/>
          <a:stretch>
            <a:fillRect/>
          </a:stretch>
        </p:blipFill>
        <p:spPr>
          <a:xfrm>
            <a:off x="420857" y="4572000"/>
            <a:ext cx="2072172" cy="2141391"/>
          </a:xfrm>
          <a:prstGeom prst="rect">
            <a:avLst/>
          </a:prstGeom>
        </p:spPr>
      </p:pic>
      <p:pic>
        <p:nvPicPr>
          <p:cNvPr id="5" name="Picture 4"/>
          <p:cNvPicPr/>
          <p:nvPr/>
        </p:nvPicPr>
        <p:blipFill>
          <a:blip r:embed="rId5"/>
          <a:srcRect/>
          <a:stretch>
            <a:fillRect/>
          </a:stretch>
        </p:blipFill>
        <p:spPr>
          <a:xfrm>
            <a:off x="3188309" y="4572000"/>
            <a:ext cx="2514600" cy="2141391"/>
          </a:xfrm>
          <a:prstGeom prst="rect">
            <a:avLst/>
          </a:prstGeom>
        </p:spPr>
      </p:pic>
    </p:spTree>
    <p:extLst>
      <p:ext uri="{BB962C8B-B14F-4D97-AF65-F5344CB8AC3E}">
        <p14:creationId xmlns:p14="http://schemas.microsoft.com/office/powerpoint/2010/main" val="793202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txBox="1">
            <a:spLocks noGrp="1"/>
          </p:cNvSpPr>
          <p:nvPr>
            <p:ph type="body" idx="1"/>
          </p:nvPr>
        </p:nvSpPr>
        <p:spPr>
          <a:xfrm>
            <a:off x="201547" y="352818"/>
            <a:ext cx="8806418" cy="4139046"/>
          </a:xfrm>
          <a:prstGeom prst="rect">
            <a:avLst/>
          </a:prstGeom>
        </p:spPr>
        <p:txBody>
          <a:bodyPr>
            <a:noAutofit/>
          </a:bodyPr>
          <a:lstStyle>
            <a:lvl1pPr lvl="0">
              <a:defRPr/>
            </a:lvl1pPr>
          </a:lstStyle>
          <a:p>
            <a:pPr lvl="0"/>
            <a:r>
              <a:rPr sz="2200" b="1" dirty="0">
                <a:solidFill>
                  <a:srgbClr val="000000"/>
                </a:solidFill>
                <a:latin typeface="Times New Roman"/>
              </a:rPr>
              <a:t>b. </a:t>
            </a:r>
            <a:r>
              <a:rPr sz="2200" b="1" dirty="0" err="1">
                <a:solidFill>
                  <a:srgbClr val="000000"/>
                </a:solidFill>
                <a:latin typeface="Times New Roman"/>
              </a:rPr>
              <a:t>Cận</a:t>
            </a:r>
            <a:r>
              <a:rPr sz="2200" b="1" dirty="0">
                <a:solidFill>
                  <a:srgbClr val="000000"/>
                </a:solidFill>
                <a:latin typeface="Times New Roman"/>
              </a:rPr>
              <a:t> </a:t>
            </a:r>
            <a:r>
              <a:rPr sz="2200" b="1" dirty="0" err="1">
                <a:solidFill>
                  <a:srgbClr val="000000"/>
                </a:solidFill>
                <a:latin typeface="Times New Roman"/>
              </a:rPr>
              <a:t>lâm</a:t>
            </a:r>
            <a:r>
              <a:rPr sz="2200" b="1" dirty="0">
                <a:solidFill>
                  <a:srgbClr val="000000"/>
                </a:solidFill>
                <a:latin typeface="Times New Roman"/>
              </a:rPr>
              <a:t> </a:t>
            </a:r>
            <a:r>
              <a:rPr sz="2200" b="1" dirty="0" err="1">
                <a:solidFill>
                  <a:srgbClr val="000000"/>
                </a:solidFill>
                <a:latin typeface="Times New Roman"/>
              </a:rPr>
              <a:t>sàng</a:t>
            </a:r>
            <a:r>
              <a:rPr sz="2200" b="1" dirty="0">
                <a:solidFill>
                  <a:srgbClr val="000000"/>
                </a:solidFill>
                <a:latin typeface="Times New Roman"/>
              </a:rPr>
              <a:t>. </a:t>
            </a:r>
          </a:p>
          <a:p>
            <a:pPr lvl="0"/>
            <a:r>
              <a:rPr sz="2200" dirty="0">
                <a:solidFill>
                  <a:srgbClr val="000000"/>
                </a:solidFill>
                <a:latin typeface="Times New Roman"/>
              </a:rPr>
              <a:t>- </a:t>
            </a:r>
            <a:r>
              <a:rPr sz="2200" dirty="0" err="1">
                <a:solidFill>
                  <a:srgbClr val="000000"/>
                </a:solidFill>
                <a:latin typeface="Times New Roman"/>
              </a:rPr>
              <a:t>Chụp</a:t>
            </a:r>
            <a:r>
              <a:rPr sz="2200" dirty="0">
                <a:solidFill>
                  <a:srgbClr val="000000"/>
                </a:solidFill>
                <a:latin typeface="Times New Roman"/>
              </a:rPr>
              <a:t> X </a:t>
            </a:r>
            <a:r>
              <a:rPr sz="2200" dirty="0" err="1">
                <a:solidFill>
                  <a:srgbClr val="000000"/>
                </a:solidFill>
                <a:latin typeface="Times New Roman"/>
              </a:rPr>
              <a:t>quang</a:t>
            </a:r>
            <a:r>
              <a:rPr sz="2200" dirty="0">
                <a:solidFill>
                  <a:srgbClr val="000000"/>
                </a:solidFill>
                <a:latin typeface="Times New Roman"/>
              </a:rPr>
              <a:t> </a:t>
            </a:r>
            <a:r>
              <a:rPr sz="2200" dirty="0" err="1">
                <a:solidFill>
                  <a:srgbClr val="000000"/>
                </a:solidFill>
                <a:latin typeface="Times New Roman"/>
              </a:rPr>
              <a:t>vùng</a:t>
            </a:r>
            <a:r>
              <a:rPr sz="2200" dirty="0">
                <a:solidFill>
                  <a:srgbClr val="000000"/>
                </a:solidFill>
                <a:latin typeface="Times New Roman"/>
              </a:rPr>
              <a:t> </a:t>
            </a:r>
            <a:r>
              <a:rPr sz="2200" dirty="0" err="1">
                <a:solidFill>
                  <a:srgbClr val="000000"/>
                </a:solidFill>
                <a:latin typeface="Times New Roman"/>
              </a:rPr>
              <a:t>cổ</a:t>
            </a:r>
            <a:r>
              <a:rPr sz="2200" dirty="0">
                <a:solidFill>
                  <a:srgbClr val="000000"/>
                </a:solidFill>
                <a:latin typeface="Times New Roman"/>
              </a:rPr>
              <a:t>, </a:t>
            </a:r>
            <a:r>
              <a:rPr sz="2200" dirty="0" err="1">
                <a:solidFill>
                  <a:srgbClr val="000000"/>
                </a:solidFill>
                <a:latin typeface="Times New Roman"/>
              </a:rPr>
              <a:t>ngực</a:t>
            </a:r>
            <a:r>
              <a:rPr sz="2200" dirty="0">
                <a:solidFill>
                  <a:srgbClr val="000000"/>
                </a:solidFill>
                <a:latin typeface="Times New Roman"/>
              </a:rPr>
              <a:t> </a:t>
            </a:r>
            <a:r>
              <a:rPr sz="2200" dirty="0" err="1">
                <a:solidFill>
                  <a:srgbClr val="000000"/>
                </a:solidFill>
                <a:latin typeface="Times New Roman"/>
              </a:rPr>
              <a:t>thẳng</a:t>
            </a:r>
            <a:r>
              <a:rPr sz="2200" dirty="0">
                <a:solidFill>
                  <a:srgbClr val="000000"/>
                </a:solidFill>
                <a:latin typeface="Times New Roman"/>
              </a:rPr>
              <a:t> </a:t>
            </a:r>
            <a:r>
              <a:rPr sz="2200" dirty="0" err="1">
                <a:solidFill>
                  <a:srgbClr val="000000"/>
                </a:solidFill>
                <a:latin typeface="Times New Roman"/>
              </a:rPr>
              <a:t>và</a:t>
            </a:r>
            <a:r>
              <a:rPr sz="2200" dirty="0">
                <a:solidFill>
                  <a:srgbClr val="000000"/>
                </a:solidFill>
                <a:latin typeface="Times New Roman"/>
              </a:rPr>
              <a:t> </a:t>
            </a:r>
            <a:r>
              <a:rPr sz="2200" dirty="0" err="1">
                <a:solidFill>
                  <a:srgbClr val="000000"/>
                </a:solidFill>
                <a:latin typeface="Times New Roman"/>
              </a:rPr>
              <a:t>nghiêng</a:t>
            </a:r>
            <a:r>
              <a:rPr sz="2200" dirty="0">
                <a:solidFill>
                  <a:srgbClr val="000000"/>
                </a:solidFill>
                <a:latin typeface="Times New Roman"/>
              </a:rPr>
              <a:t> </a:t>
            </a:r>
            <a:r>
              <a:rPr sz="2200" dirty="0" err="1">
                <a:solidFill>
                  <a:srgbClr val="000000"/>
                </a:solidFill>
                <a:latin typeface="Times New Roman"/>
              </a:rPr>
              <a:t>để</a:t>
            </a:r>
            <a:r>
              <a:rPr sz="2200" dirty="0">
                <a:solidFill>
                  <a:srgbClr val="000000"/>
                </a:solidFill>
                <a:latin typeface="Times New Roman"/>
              </a:rPr>
              <a:t> </a:t>
            </a:r>
            <a:r>
              <a:rPr sz="2200" dirty="0" err="1">
                <a:solidFill>
                  <a:srgbClr val="000000"/>
                </a:solidFill>
                <a:latin typeface="Times New Roman"/>
              </a:rPr>
              <a:t>tìm</a:t>
            </a:r>
            <a:r>
              <a:rPr sz="2200" dirty="0">
                <a:solidFill>
                  <a:srgbClr val="000000"/>
                </a:solidFill>
                <a:latin typeface="Times New Roman"/>
              </a:rPr>
              <a:t> </a:t>
            </a:r>
            <a:r>
              <a:rPr sz="2200" dirty="0" err="1">
                <a:solidFill>
                  <a:srgbClr val="000000"/>
                </a:solidFill>
                <a:latin typeface="Times New Roman"/>
              </a:rPr>
              <a:t>các</a:t>
            </a:r>
            <a:r>
              <a:rPr sz="2200" dirty="0">
                <a:solidFill>
                  <a:srgbClr val="000000"/>
                </a:solidFill>
                <a:latin typeface="Times New Roman"/>
              </a:rPr>
              <a:t> </a:t>
            </a:r>
            <a:r>
              <a:rPr sz="2200" dirty="0" err="1">
                <a:solidFill>
                  <a:srgbClr val="000000"/>
                </a:solidFill>
                <a:latin typeface="Times New Roman"/>
              </a:rPr>
              <a:t>dấu</a:t>
            </a:r>
            <a:r>
              <a:rPr sz="2200" dirty="0">
                <a:solidFill>
                  <a:srgbClr val="000000"/>
                </a:solidFill>
                <a:latin typeface="Times New Roman"/>
              </a:rPr>
              <a:t> </a:t>
            </a:r>
            <a:r>
              <a:rPr sz="2200" dirty="0" err="1">
                <a:solidFill>
                  <a:srgbClr val="000000"/>
                </a:solidFill>
                <a:latin typeface="Times New Roman"/>
              </a:rPr>
              <a:t>hiệu</a:t>
            </a:r>
            <a:r>
              <a:rPr sz="2200" dirty="0">
                <a:solidFill>
                  <a:srgbClr val="000000"/>
                </a:solidFill>
                <a:latin typeface="Times New Roman"/>
              </a:rPr>
              <a:t> di </a:t>
            </a:r>
            <a:r>
              <a:rPr sz="2200" dirty="0" err="1">
                <a:solidFill>
                  <a:srgbClr val="000000"/>
                </a:solidFill>
                <a:latin typeface="Times New Roman"/>
              </a:rPr>
              <a:t>lệch</a:t>
            </a:r>
            <a:r>
              <a:rPr sz="2200" dirty="0">
                <a:solidFill>
                  <a:srgbClr val="000000"/>
                </a:solidFill>
                <a:latin typeface="Times New Roman"/>
              </a:rPr>
              <a:t> </a:t>
            </a:r>
            <a:r>
              <a:rPr sz="2200" dirty="0" err="1">
                <a:solidFill>
                  <a:srgbClr val="000000"/>
                </a:solidFill>
                <a:latin typeface="Times New Roman"/>
              </a:rPr>
              <a:t>của</a:t>
            </a:r>
            <a:r>
              <a:rPr sz="2200" dirty="0">
                <a:solidFill>
                  <a:srgbClr val="000000"/>
                </a:solidFill>
                <a:latin typeface="Times New Roman"/>
              </a:rPr>
              <a:t> </a:t>
            </a:r>
            <a:r>
              <a:rPr sz="2200" dirty="0" err="1">
                <a:solidFill>
                  <a:srgbClr val="000000"/>
                </a:solidFill>
                <a:latin typeface="Times New Roman"/>
              </a:rPr>
              <a:t>khí</a:t>
            </a:r>
            <a:r>
              <a:rPr sz="2200" dirty="0">
                <a:solidFill>
                  <a:srgbClr val="000000"/>
                </a:solidFill>
                <a:latin typeface="Times New Roman"/>
              </a:rPr>
              <a:t> </a:t>
            </a:r>
            <a:r>
              <a:rPr sz="2200" dirty="0" err="1">
                <a:solidFill>
                  <a:srgbClr val="000000"/>
                </a:solidFill>
                <a:latin typeface="Times New Roman"/>
              </a:rPr>
              <a:t>quản</a:t>
            </a:r>
            <a:r>
              <a:rPr sz="2200" dirty="0">
                <a:solidFill>
                  <a:srgbClr val="000000"/>
                </a:solidFill>
                <a:latin typeface="Times New Roman"/>
              </a:rPr>
              <a:t>, </a:t>
            </a:r>
            <a:r>
              <a:rPr sz="2200" dirty="0" err="1">
                <a:solidFill>
                  <a:srgbClr val="000000"/>
                </a:solidFill>
                <a:latin typeface="Times New Roman"/>
              </a:rPr>
              <a:t>hoặc</a:t>
            </a:r>
            <a:r>
              <a:rPr sz="2200" dirty="0">
                <a:solidFill>
                  <a:srgbClr val="000000"/>
                </a:solidFill>
                <a:latin typeface="Times New Roman"/>
              </a:rPr>
              <a:t> </a:t>
            </a:r>
            <a:r>
              <a:rPr sz="2200" dirty="0" err="1">
                <a:solidFill>
                  <a:srgbClr val="000000"/>
                </a:solidFill>
                <a:latin typeface="Times New Roman"/>
              </a:rPr>
              <a:t>bướu</a:t>
            </a:r>
            <a:r>
              <a:rPr sz="2200" dirty="0">
                <a:solidFill>
                  <a:srgbClr val="000000"/>
                </a:solidFill>
                <a:latin typeface="Times New Roman"/>
              </a:rPr>
              <a:t> </a:t>
            </a:r>
            <a:r>
              <a:rPr sz="2200" dirty="0" err="1">
                <a:solidFill>
                  <a:srgbClr val="000000"/>
                </a:solidFill>
                <a:latin typeface="Times New Roman"/>
              </a:rPr>
              <a:t>giáp</a:t>
            </a:r>
            <a:r>
              <a:rPr sz="2200" dirty="0">
                <a:solidFill>
                  <a:srgbClr val="000000"/>
                </a:solidFill>
                <a:latin typeface="Times New Roman"/>
              </a:rPr>
              <a:t> </a:t>
            </a:r>
            <a:r>
              <a:rPr sz="2200" dirty="0" err="1">
                <a:solidFill>
                  <a:srgbClr val="000000"/>
                </a:solidFill>
                <a:latin typeface="Times New Roman"/>
              </a:rPr>
              <a:t>phát</a:t>
            </a:r>
            <a:r>
              <a:rPr sz="2200" dirty="0">
                <a:solidFill>
                  <a:srgbClr val="000000"/>
                </a:solidFill>
                <a:latin typeface="Times New Roman"/>
              </a:rPr>
              <a:t> </a:t>
            </a:r>
            <a:r>
              <a:rPr sz="2200" dirty="0" err="1">
                <a:solidFill>
                  <a:srgbClr val="000000"/>
                </a:solidFill>
                <a:latin typeface="Times New Roman"/>
              </a:rPr>
              <a:t>triển</a:t>
            </a:r>
            <a:r>
              <a:rPr sz="2200" dirty="0">
                <a:solidFill>
                  <a:srgbClr val="000000"/>
                </a:solidFill>
                <a:latin typeface="Times New Roman"/>
              </a:rPr>
              <a:t> </a:t>
            </a:r>
            <a:r>
              <a:rPr sz="2200" dirty="0" err="1">
                <a:solidFill>
                  <a:srgbClr val="000000"/>
                </a:solidFill>
                <a:latin typeface="Times New Roman"/>
              </a:rPr>
              <a:t>xuống</a:t>
            </a:r>
            <a:r>
              <a:rPr sz="2200" dirty="0">
                <a:solidFill>
                  <a:srgbClr val="000000"/>
                </a:solidFill>
                <a:latin typeface="Times New Roman"/>
              </a:rPr>
              <a:t> </a:t>
            </a:r>
            <a:r>
              <a:rPr sz="2200" dirty="0" err="1">
                <a:solidFill>
                  <a:srgbClr val="000000"/>
                </a:solidFill>
                <a:latin typeface="Times New Roman"/>
              </a:rPr>
              <a:t>trung</a:t>
            </a:r>
            <a:r>
              <a:rPr sz="2200" dirty="0">
                <a:solidFill>
                  <a:srgbClr val="000000"/>
                </a:solidFill>
                <a:latin typeface="Times New Roman"/>
              </a:rPr>
              <a:t> </a:t>
            </a:r>
            <a:r>
              <a:rPr sz="2200" dirty="0" err="1">
                <a:solidFill>
                  <a:srgbClr val="000000"/>
                </a:solidFill>
                <a:latin typeface="Times New Roman"/>
              </a:rPr>
              <a:t>thất</a:t>
            </a:r>
            <a:r>
              <a:rPr sz="2200" dirty="0">
                <a:solidFill>
                  <a:srgbClr val="000000"/>
                </a:solidFill>
                <a:latin typeface="Times New Roman"/>
              </a:rPr>
              <a:t>.</a:t>
            </a:r>
          </a:p>
          <a:p>
            <a:pPr lvl="0"/>
            <a:r>
              <a:rPr sz="2200" dirty="0">
                <a:solidFill>
                  <a:srgbClr val="000000"/>
                </a:solidFill>
                <a:latin typeface="Times New Roman"/>
              </a:rPr>
              <a:t>- </a:t>
            </a:r>
            <a:r>
              <a:rPr sz="2200" dirty="0" err="1">
                <a:solidFill>
                  <a:srgbClr val="000000"/>
                </a:solidFill>
                <a:latin typeface="Times New Roman"/>
              </a:rPr>
              <a:t>Khám</a:t>
            </a:r>
            <a:r>
              <a:rPr sz="2200" dirty="0">
                <a:solidFill>
                  <a:srgbClr val="000000"/>
                </a:solidFill>
                <a:latin typeface="Times New Roman"/>
              </a:rPr>
              <a:t> Tai </a:t>
            </a:r>
            <a:r>
              <a:rPr sz="2200" dirty="0" err="1">
                <a:solidFill>
                  <a:srgbClr val="000000"/>
                </a:solidFill>
                <a:latin typeface="Times New Roman"/>
              </a:rPr>
              <a:t>Mũi</a:t>
            </a:r>
            <a:r>
              <a:rPr sz="2200" dirty="0">
                <a:solidFill>
                  <a:srgbClr val="000000"/>
                </a:solidFill>
                <a:latin typeface="Times New Roman"/>
              </a:rPr>
              <a:t> </a:t>
            </a:r>
            <a:r>
              <a:rPr sz="2200" dirty="0" err="1">
                <a:solidFill>
                  <a:srgbClr val="000000"/>
                </a:solidFill>
                <a:latin typeface="Times New Roman"/>
              </a:rPr>
              <a:t>Họng</a:t>
            </a:r>
            <a:r>
              <a:rPr sz="2200" dirty="0">
                <a:solidFill>
                  <a:srgbClr val="000000"/>
                </a:solidFill>
                <a:latin typeface="Times New Roman"/>
              </a:rPr>
              <a:t>: </a:t>
            </a:r>
            <a:r>
              <a:rPr sz="2200" dirty="0" err="1">
                <a:solidFill>
                  <a:srgbClr val="000000"/>
                </a:solidFill>
                <a:latin typeface="Times New Roman"/>
              </a:rPr>
              <a:t>chú</a:t>
            </a:r>
            <a:r>
              <a:rPr sz="2200" dirty="0">
                <a:solidFill>
                  <a:srgbClr val="000000"/>
                </a:solidFill>
                <a:latin typeface="Times New Roman"/>
              </a:rPr>
              <a:t> ý </a:t>
            </a:r>
            <a:r>
              <a:rPr sz="2200" dirty="0" err="1">
                <a:solidFill>
                  <a:srgbClr val="000000"/>
                </a:solidFill>
                <a:latin typeface="Times New Roman"/>
              </a:rPr>
              <a:t>phát</a:t>
            </a:r>
            <a:r>
              <a:rPr sz="2200" dirty="0">
                <a:solidFill>
                  <a:srgbClr val="000000"/>
                </a:solidFill>
                <a:latin typeface="Times New Roman"/>
              </a:rPr>
              <a:t> </a:t>
            </a:r>
            <a:r>
              <a:rPr sz="2200" dirty="0" err="1">
                <a:solidFill>
                  <a:srgbClr val="000000"/>
                </a:solidFill>
                <a:latin typeface="Times New Roman"/>
              </a:rPr>
              <a:t>hiện</a:t>
            </a:r>
            <a:r>
              <a:rPr sz="2200" dirty="0">
                <a:solidFill>
                  <a:srgbClr val="000000"/>
                </a:solidFill>
                <a:latin typeface="Times New Roman"/>
              </a:rPr>
              <a:t> </a:t>
            </a:r>
            <a:r>
              <a:rPr sz="2200" dirty="0" err="1">
                <a:solidFill>
                  <a:srgbClr val="000000"/>
                </a:solidFill>
                <a:latin typeface="Times New Roman"/>
              </a:rPr>
              <a:t>liệt</a:t>
            </a:r>
            <a:r>
              <a:rPr sz="2200" dirty="0">
                <a:solidFill>
                  <a:srgbClr val="000000"/>
                </a:solidFill>
                <a:latin typeface="Times New Roman"/>
              </a:rPr>
              <a:t> </a:t>
            </a:r>
            <a:r>
              <a:rPr sz="2200" dirty="0" err="1">
                <a:solidFill>
                  <a:srgbClr val="000000"/>
                </a:solidFill>
                <a:latin typeface="Times New Roman"/>
              </a:rPr>
              <a:t>dây</a:t>
            </a:r>
            <a:r>
              <a:rPr sz="2200" dirty="0">
                <a:solidFill>
                  <a:srgbClr val="000000"/>
                </a:solidFill>
                <a:latin typeface="Times New Roman"/>
              </a:rPr>
              <a:t> </a:t>
            </a:r>
            <a:r>
              <a:rPr sz="2200" dirty="0" err="1">
                <a:solidFill>
                  <a:srgbClr val="000000"/>
                </a:solidFill>
                <a:latin typeface="Times New Roman"/>
              </a:rPr>
              <a:t>thanh</a:t>
            </a:r>
            <a:r>
              <a:rPr sz="2200" dirty="0">
                <a:solidFill>
                  <a:srgbClr val="000000"/>
                </a:solidFill>
                <a:latin typeface="Times New Roman"/>
              </a:rPr>
              <a:t> </a:t>
            </a:r>
            <a:r>
              <a:rPr sz="2200" dirty="0" err="1">
                <a:solidFill>
                  <a:srgbClr val="000000"/>
                </a:solidFill>
                <a:latin typeface="Times New Roman"/>
              </a:rPr>
              <a:t>đới</a:t>
            </a:r>
            <a:r>
              <a:rPr sz="2200" dirty="0">
                <a:solidFill>
                  <a:srgbClr val="000000"/>
                </a:solidFill>
                <a:latin typeface="Times New Roman"/>
              </a:rPr>
              <a:t> </a:t>
            </a:r>
            <a:r>
              <a:rPr sz="2200" dirty="0" err="1">
                <a:solidFill>
                  <a:srgbClr val="000000"/>
                </a:solidFill>
                <a:latin typeface="Times New Roman"/>
              </a:rPr>
              <a:t>khi</a:t>
            </a:r>
            <a:r>
              <a:rPr sz="2200" dirty="0">
                <a:solidFill>
                  <a:srgbClr val="000000"/>
                </a:solidFill>
                <a:latin typeface="Times New Roman"/>
              </a:rPr>
              <a:t> </a:t>
            </a:r>
            <a:r>
              <a:rPr sz="2200" dirty="0" err="1">
                <a:solidFill>
                  <a:srgbClr val="000000"/>
                </a:solidFill>
                <a:latin typeface="Times New Roman"/>
              </a:rPr>
              <a:t>có</a:t>
            </a:r>
            <a:r>
              <a:rPr sz="2200" dirty="0">
                <a:solidFill>
                  <a:srgbClr val="000000"/>
                </a:solidFill>
                <a:latin typeface="Times New Roman"/>
              </a:rPr>
              <a:t> </a:t>
            </a:r>
            <a:r>
              <a:rPr sz="2200" dirty="0" err="1">
                <a:solidFill>
                  <a:srgbClr val="000000"/>
                </a:solidFill>
                <a:latin typeface="Times New Roman"/>
              </a:rPr>
              <a:t>chèn</a:t>
            </a:r>
            <a:r>
              <a:rPr sz="2200" dirty="0">
                <a:solidFill>
                  <a:srgbClr val="000000"/>
                </a:solidFill>
                <a:latin typeface="Times New Roman"/>
              </a:rPr>
              <a:t> </a:t>
            </a:r>
            <a:r>
              <a:rPr sz="2200" dirty="0" err="1">
                <a:solidFill>
                  <a:srgbClr val="000000"/>
                </a:solidFill>
                <a:latin typeface="Times New Roman"/>
              </a:rPr>
              <a:t>ép</a:t>
            </a:r>
            <a:r>
              <a:rPr sz="2200" dirty="0">
                <a:solidFill>
                  <a:srgbClr val="000000"/>
                </a:solidFill>
                <a:latin typeface="Times New Roman"/>
              </a:rPr>
              <a:t> do </a:t>
            </a:r>
            <a:r>
              <a:rPr sz="2200" dirty="0" err="1">
                <a:solidFill>
                  <a:srgbClr val="000000"/>
                </a:solidFill>
                <a:latin typeface="Times New Roman"/>
              </a:rPr>
              <a:t>bướu</a:t>
            </a:r>
            <a:r>
              <a:rPr sz="2200" dirty="0">
                <a:solidFill>
                  <a:srgbClr val="000000"/>
                </a:solidFill>
                <a:latin typeface="Times New Roman"/>
              </a:rPr>
              <a:t> </a:t>
            </a:r>
            <a:r>
              <a:rPr sz="2200" dirty="0" err="1">
                <a:solidFill>
                  <a:srgbClr val="000000"/>
                </a:solidFill>
                <a:latin typeface="Times New Roman"/>
              </a:rPr>
              <a:t>lớn</a:t>
            </a:r>
            <a:r>
              <a:rPr sz="2200" dirty="0">
                <a:solidFill>
                  <a:srgbClr val="000000"/>
                </a:solidFill>
                <a:latin typeface="Times New Roman"/>
              </a:rPr>
              <a:t>. </a:t>
            </a:r>
          </a:p>
          <a:p>
            <a:pPr lvl="0"/>
            <a:r>
              <a:rPr sz="2200" dirty="0">
                <a:solidFill>
                  <a:srgbClr val="000000"/>
                </a:solidFill>
                <a:latin typeface="Times New Roman"/>
              </a:rPr>
              <a:t>- </a:t>
            </a:r>
            <a:r>
              <a:rPr sz="2200" dirty="0" err="1">
                <a:solidFill>
                  <a:srgbClr val="000000"/>
                </a:solidFill>
                <a:latin typeface="Times New Roman"/>
              </a:rPr>
              <a:t>Chức</a:t>
            </a:r>
            <a:r>
              <a:rPr sz="2200" dirty="0">
                <a:solidFill>
                  <a:srgbClr val="000000"/>
                </a:solidFill>
                <a:latin typeface="Times New Roman"/>
              </a:rPr>
              <a:t> </a:t>
            </a:r>
            <a:r>
              <a:rPr sz="2200" dirty="0" err="1">
                <a:solidFill>
                  <a:srgbClr val="000000"/>
                </a:solidFill>
                <a:latin typeface="Times New Roman"/>
              </a:rPr>
              <a:t>năng</a:t>
            </a:r>
            <a:r>
              <a:rPr sz="2200" dirty="0">
                <a:solidFill>
                  <a:srgbClr val="000000"/>
                </a:solidFill>
                <a:latin typeface="Times New Roman"/>
              </a:rPr>
              <a:t> </a:t>
            </a:r>
            <a:r>
              <a:rPr sz="2200" dirty="0" err="1">
                <a:solidFill>
                  <a:srgbClr val="000000"/>
                </a:solidFill>
                <a:latin typeface="Times New Roman"/>
              </a:rPr>
              <a:t>giáp</a:t>
            </a:r>
            <a:r>
              <a:rPr sz="2200" dirty="0">
                <a:solidFill>
                  <a:srgbClr val="000000"/>
                </a:solidFill>
                <a:latin typeface="Times New Roman"/>
              </a:rPr>
              <a:t>: </a:t>
            </a:r>
            <a:r>
              <a:rPr sz="2200" dirty="0" err="1">
                <a:solidFill>
                  <a:srgbClr val="000000"/>
                </a:solidFill>
                <a:latin typeface="Times New Roman"/>
              </a:rPr>
              <a:t>hormon</a:t>
            </a:r>
            <a:r>
              <a:rPr sz="2200" dirty="0">
                <a:solidFill>
                  <a:srgbClr val="000000"/>
                </a:solidFill>
                <a:latin typeface="Times New Roman"/>
              </a:rPr>
              <a:t> </a:t>
            </a:r>
            <a:r>
              <a:rPr sz="2200" dirty="0" err="1">
                <a:solidFill>
                  <a:srgbClr val="000000"/>
                </a:solidFill>
                <a:latin typeface="Times New Roman"/>
              </a:rPr>
              <a:t>giáp</a:t>
            </a:r>
            <a:r>
              <a:rPr sz="2200" dirty="0">
                <a:solidFill>
                  <a:srgbClr val="000000"/>
                </a:solidFill>
                <a:latin typeface="Times New Roman"/>
              </a:rPr>
              <a:t> </a:t>
            </a:r>
            <a:r>
              <a:rPr sz="2200" dirty="0" err="1">
                <a:solidFill>
                  <a:srgbClr val="000000"/>
                </a:solidFill>
                <a:latin typeface="Times New Roman"/>
              </a:rPr>
              <a:t>lưu</a:t>
            </a:r>
            <a:r>
              <a:rPr sz="2200" dirty="0">
                <a:solidFill>
                  <a:srgbClr val="000000"/>
                </a:solidFill>
                <a:latin typeface="Times New Roman"/>
              </a:rPr>
              <a:t> </a:t>
            </a:r>
            <a:r>
              <a:rPr sz="2200" dirty="0" err="1">
                <a:solidFill>
                  <a:srgbClr val="000000"/>
                </a:solidFill>
                <a:latin typeface="Times New Roman"/>
              </a:rPr>
              <a:t>hành</a:t>
            </a:r>
            <a:r>
              <a:rPr sz="2200" dirty="0">
                <a:solidFill>
                  <a:srgbClr val="000000"/>
                </a:solidFill>
                <a:latin typeface="Times New Roman"/>
              </a:rPr>
              <a:t> </a:t>
            </a:r>
            <a:r>
              <a:rPr sz="2200" dirty="0" err="1">
                <a:solidFill>
                  <a:srgbClr val="000000"/>
                </a:solidFill>
                <a:latin typeface="Times New Roman"/>
              </a:rPr>
              <a:t>vẫn</a:t>
            </a:r>
            <a:r>
              <a:rPr sz="2200" dirty="0">
                <a:solidFill>
                  <a:srgbClr val="000000"/>
                </a:solidFill>
                <a:latin typeface="Times New Roman"/>
              </a:rPr>
              <a:t> ở </a:t>
            </a:r>
            <a:r>
              <a:rPr sz="2200" dirty="0" err="1">
                <a:solidFill>
                  <a:srgbClr val="000000"/>
                </a:solidFill>
                <a:latin typeface="Times New Roman"/>
              </a:rPr>
              <a:t>nồng</a:t>
            </a:r>
            <a:r>
              <a:rPr sz="2200" dirty="0">
                <a:solidFill>
                  <a:srgbClr val="000000"/>
                </a:solidFill>
                <a:latin typeface="Times New Roman"/>
              </a:rPr>
              <a:t> </a:t>
            </a:r>
            <a:r>
              <a:rPr sz="2200" dirty="0" err="1">
                <a:solidFill>
                  <a:srgbClr val="000000"/>
                </a:solidFill>
                <a:latin typeface="Times New Roman"/>
              </a:rPr>
              <a:t>độ</a:t>
            </a:r>
            <a:r>
              <a:rPr sz="2200" dirty="0">
                <a:solidFill>
                  <a:srgbClr val="000000"/>
                </a:solidFill>
                <a:latin typeface="Times New Roman"/>
              </a:rPr>
              <a:t> </a:t>
            </a:r>
            <a:r>
              <a:rPr sz="2200" dirty="0" err="1">
                <a:solidFill>
                  <a:srgbClr val="000000"/>
                </a:solidFill>
                <a:latin typeface="Times New Roman"/>
              </a:rPr>
              <a:t>bình</a:t>
            </a:r>
            <a:r>
              <a:rPr sz="2200" dirty="0">
                <a:solidFill>
                  <a:srgbClr val="000000"/>
                </a:solidFill>
                <a:latin typeface="Times New Roman"/>
              </a:rPr>
              <a:t> </a:t>
            </a:r>
            <a:r>
              <a:rPr sz="2200" dirty="0" err="1">
                <a:solidFill>
                  <a:srgbClr val="000000"/>
                </a:solidFill>
                <a:latin typeface="Times New Roman"/>
              </a:rPr>
              <a:t>thường</a:t>
            </a:r>
            <a:r>
              <a:rPr sz="2200" dirty="0">
                <a:solidFill>
                  <a:srgbClr val="000000"/>
                </a:solidFill>
                <a:latin typeface="Times New Roman"/>
              </a:rPr>
              <a:t>.</a:t>
            </a:r>
          </a:p>
          <a:p>
            <a:pPr lvl="0"/>
            <a:r>
              <a:rPr sz="2200" dirty="0">
                <a:solidFill>
                  <a:srgbClr val="000000"/>
                </a:solidFill>
                <a:latin typeface="Times New Roman"/>
              </a:rPr>
              <a:t>- </a:t>
            </a:r>
            <a:r>
              <a:rPr sz="2200" dirty="0" err="1">
                <a:solidFill>
                  <a:srgbClr val="000000"/>
                </a:solidFill>
                <a:latin typeface="Times New Roman"/>
              </a:rPr>
              <a:t>Độ</a:t>
            </a:r>
            <a:r>
              <a:rPr sz="2200" dirty="0">
                <a:solidFill>
                  <a:srgbClr val="000000"/>
                </a:solidFill>
                <a:latin typeface="Times New Roman"/>
              </a:rPr>
              <a:t> </a:t>
            </a:r>
            <a:r>
              <a:rPr sz="2200" dirty="0" err="1">
                <a:solidFill>
                  <a:srgbClr val="000000"/>
                </a:solidFill>
                <a:latin typeface="Times New Roman"/>
              </a:rPr>
              <a:t>tập</a:t>
            </a:r>
            <a:r>
              <a:rPr sz="2200" dirty="0">
                <a:solidFill>
                  <a:srgbClr val="000000"/>
                </a:solidFill>
                <a:latin typeface="Times New Roman"/>
              </a:rPr>
              <a:t> </a:t>
            </a:r>
            <a:r>
              <a:rPr sz="2200" dirty="0" err="1">
                <a:solidFill>
                  <a:srgbClr val="000000"/>
                </a:solidFill>
                <a:latin typeface="Times New Roman"/>
              </a:rPr>
              <a:t>trung</a:t>
            </a:r>
            <a:r>
              <a:rPr sz="2200" dirty="0">
                <a:solidFill>
                  <a:srgbClr val="000000"/>
                </a:solidFill>
                <a:latin typeface="Times New Roman"/>
              </a:rPr>
              <a:t> </a:t>
            </a:r>
            <a:r>
              <a:rPr sz="2200" dirty="0" err="1">
                <a:solidFill>
                  <a:srgbClr val="000000"/>
                </a:solidFill>
                <a:latin typeface="Times New Roman"/>
              </a:rPr>
              <a:t>iod</a:t>
            </a:r>
            <a:r>
              <a:rPr sz="2200" dirty="0">
                <a:solidFill>
                  <a:srgbClr val="000000"/>
                </a:solidFill>
                <a:latin typeface="Times New Roman"/>
              </a:rPr>
              <a:t> </a:t>
            </a:r>
            <a:r>
              <a:rPr sz="2200" dirty="0" err="1">
                <a:solidFill>
                  <a:srgbClr val="000000"/>
                </a:solidFill>
                <a:latin typeface="Times New Roman"/>
              </a:rPr>
              <a:t>phóng</a:t>
            </a:r>
            <a:r>
              <a:rPr sz="2200" dirty="0">
                <a:solidFill>
                  <a:srgbClr val="000000"/>
                </a:solidFill>
                <a:latin typeface="Times New Roman"/>
              </a:rPr>
              <a:t> </a:t>
            </a:r>
            <a:r>
              <a:rPr sz="2200" dirty="0" err="1">
                <a:solidFill>
                  <a:srgbClr val="000000"/>
                </a:solidFill>
                <a:latin typeface="Times New Roman"/>
              </a:rPr>
              <a:t>xạ</a:t>
            </a:r>
            <a:r>
              <a:rPr sz="2200" dirty="0">
                <a:solidFill>
                  <a:srgbClr val="000000"/>
                </a:solidFill>
                <a:latin typeface="Times New Roman"/>
              </a:rPr>
              <a:t> </a:t>
            </a:r>
            <a:r>
              <a:rPr sz="2200" dirty="0" err="1">
                <a:solidFill>
                  <a:srgbClr val="000000"/>
                </a:solidFill>
                <a:latin typeface="Times New Roman"/>
              </a:rPr>
              <a:t>bình</a:t>
            </a:r>
            <a:r>
              <a:rPr sz="2200" dirty="0">
                <a:solidFill>
                  <a:srgbClr val="000000"/>
                </a:solidFill>
                <a:latin typeface="Times New Roman"/>
              </a:rPr>
              <a:t> </a:t>
            </a:r>
            <a:r>
              <a:rPr sz="2200" dirty="0" err="1">
                <a:solidFill>
                  <a:srgbClr val="000000"/>
                </a:solidFill>
                <a:latin typeface="Times New Roman"/>
              </a:rPr>
              <a:t>thường</a:t>
            </a:r>
            <a:r>
              <a:rPr sz="2200" dirty="0">
                <a:solidFill>
                  <a:srgbClr val="000000"/>
                </a:solidFill>
                <a:latin typeface="Times New Roman"/>
              </a:rPr>
              <a:t>: </a:t>
            </a:r>
            <a:r>
              <a:rPr sz="2200" dirty="0" err="1">
                <a:solidFill>
                  <a:srgbClr val="000000"/>
                </a:solidFill>
                <a:latin typeface="Times New Roman"/>
              </a:rPr>
              <a:t>trong</a:t>
            </a:r>
            <a:r>
              <a:rPr sz="2200" dirty="0">
                <a:solidFill>
                  <a:srgbClr val="000000"/>
                </a:solidFill>
                <a:latin typeface="Times New Roman"/>
              </a:rPr>
              <a:t> </a:t>
            </a:r>
            <a:r>
              <a:rPr sz="2200" dirty="0" err="1">
                <a:solidFill>
                  <a:srgbClr val="000000"/>
                </a:solidFill>
                <a:latin typeface="Times New Roman"/>
              </a:rPr>
              <a:t>trường</a:t>
            </a:r>
            <a:r>
              <a:rPr sz="2200" dirty="0">
                <a:solidFill>
                  <a:srgbClr val="000000"/>
                </a:solidFill>
                <a:latin typeface="Times New Roman"/>
              </a:rPr>
              <a:t> </a:t>
            </a:r>
            <a:r>
              <a:rPr sz="2200" dirty="0" err="1">
                <a:solidFill>
                  <a:srgbClr val="000000"/>
                </a:solidFill>
                <a:latin typeface="Times New Roman"/>
              </a:rPr>
              <a:t>hợp</a:t>
            </a:r>
            <a:r>
              <a:rPr sz="2200" dirty="0">
                <a:solidFill>
                  <a:srgbClr val="000000"/>
                </a:solidFill>
                <a:latin typeface="Times New Roman"/>
              </a:rPr>
              <a:t> </a:t>
            </a:r>
            <a:r>
              <a:rPr sz="2200" dirty="0" err="1">
                <a:solidFill>
                  <a:srgbClr val="000000"/>
                </a:solidFill>
                <a:latin typeface="Times New Roman"/>
              </a:rPr>
              <a:t>bướu</a:t>
            </a:r>
            <a:r>
              <a:rPr sz="2200" dirty="0">
                <a:solidFill>
                  <a:srgbClr val="000000"/>
                </a:solidFill>
                <a:latin typeface="Times New Roman"/>
              </a:rPr>
              <a:t> </a:t>
            </a:r>
            <a:r>
              <a:rPr sz="2200" dirty="0" err="1">
                <a:solidFill>
                  <a:srgbClr val="000000"/>
                </a:solidFill>
                <a:latin typeface="Times New Roman"/>
              </a:rPr>
              <a:t>giáp</a:t>
            </a:r>
            <a:r>
              <a:rPr sz="2200" dirty="0">
                <a:solidFill>
                  <a:srgbClr val="000000"/>
                </a:solidFill>
                <a:latin typeface="Times New Roman"/>
              </a:rPr>
              <a:t> do </a:t>
            </a:r>
            <a:r>
              <a:rPr sz="2200" dirty="0" err="1">
                <a:solidFill>
                  <a:srgbClr val="000000"/>
                </a:solidFill>
                <a:latin typeface="Times New Roman"/>
              </a:rPr>
              <a:t>iod</a:t>
            </a:r>
            <a:r>
              <a:rPr sz="2200" dirty="0">
                <a:solidFill>
                  <a:srgbClr val="000000"/>
                </a:solidFill>
                <a:latin typeface="Times New Roman"/>
              </a:rPr>
              <a:t> </a:t>
            </a:r>
            <a:r>
              <a:rPr sz="2200" dirty="0" err="1">
                <a:solidFill>
                  <a:srgbClr val="000000"/>
                </a:solidFill>
                <a:latin typeface="Times New Roman"/>
              </a:rPr>
              <a:t>độ</a:t>
            </a:r>
            <a:r>
              <a:rPr sz="2200" dirty="0">
                <a:solidFill>
                  <a:srgbClr val="000000"/>
                </a:solidFill>
                <a:latin typeface="Times New Roman"/>
              </a:rPr>
              <a:t> </a:t>
            </a:r>
            <a:r>
              <a:rPr sz="2200" dirty="0" err="1">
                <a:solidFill>
                  <a:srgbClr val="000000"/>
                </a:solidFill>
                <a:latin typeface="Times New Roman"/>
              </a:rPr>
              <a:t>tập</a:t>
            </a:r>
            <a:r>
              <a:rPr sz="2200" dirty="0">
                <a:solidFill>
                  <a:srgbClr val="000000"/>
                </a:solidFill>
                <a:latin typeface="Times New Roman"/>
              </a:rPr>
              <a:t> </a:t>
            </a:r>
            <a:r>
              <a:rPr sz="2200" dirty="0" err="1">
                <a:solidFill>
                  <a:srgbClr val="000000"/>
                </a:solidFill>
                <a:latin typeface="Times New Roman"/>
              </a:rPr>
              <a:t>trung</a:t>
            </a:r>
            <a:r>
              <a:rPr sz="2200" dirty="0">
                <a:solidFill>
                  <a:srgbClr val="000000"/>
                </a:solidFill>
                <a:latin typeface="Times New Roman"/>
              </a:rPr>
              <a:t> </a:t>
            </a:r>
            <a:r>
              <a:rPr sz="2200" dirty="0" err="1">
                <a:solidFill>
                  <a:srgbClr val="000000"/>
                </a:solidFill>
                <a:latin typeface="Times New Roman"/>
              </a:rPr>
              <a:t>có</a:t>
            </a:r>
            <a:r>
              <a:rPr sz="2200" dirty="0">
                <a:solidFill>
                  <a:srgbClr val="000000"/>
                </a:solidFill>
                <a:latin typeface="Times New Roman"/>
              </a:rPr>
              <a:t> </a:t>
            </a:r>
            <a:r>
              <a:rPr sz="2200" dirty="0" err="1">
                <a:solidFill>
                  <a:srgbClr val="000000"/>
                </a:solidFill>
                <a:latin typeface="Times New Roman"/>
              </a:rPr>
              <a:t>thể</a:t>
            </a:r>
            <a:r>
              <a:rPr sz="2200" dirty="0">
                <a:solidFill>
                  <a:srgbClr val="000000"/>
                </a:solidFill>
                <a:latin typeface="Times New Roman"/>
              </a:rPr>
              <a:t> </a:t>
            </a:r>
            <a:r>
              <a:rPr sz="2200" dirty="0" err="1">
                <a:solidFill>
                  <a:srgbClr val="000000"/>
                </a:solidFill>
                <a:latin typeface="Times New Roman"/>
              </a:rPr>
              <a:t>cao</a:t>
            </a:r>
            <a:r>
              <a:rPr sz="2200" dirty="0">
                <a:solidFill>
                  <a:srgbClr val="000000"/>
                </a:solidFill>
                <a:latin typeface="Times New Roman"/>
              </a:rPr>
              <a:t>, </a:t>
            </a:r>
            <a:r>
              <a:rPr sz="2200" dirty="0" err="1">
                <a:solidFill>
                  <a:srgbClr val="000000"/>
                </a:solidFill>
                <a:latin typeface="Times New Roman"/>
              </a:rPr>
              <a:t>không</a:t>
            </a:r>
            <a:r>
              <a:rPr sz="2200" dirty="0">
                <a:solidFill>
                  <a:srgbClr val="000000"/>
                </a:solidFill>
                <a:latin typeface="Times New Roman"/>
              </a:rPr>
              <a:t> </a:t>
            </a:r>
            <a:r>
              <a:rPr sz="2200" dirty="0" err="1">
                <a:solidFill>
                  <a:srgbClr val="000000"/>
                </a:solidFill>
                <a:latin typeface="Times New Roman"/>
              </a:rPr>
              <a:t>có</a:t>
            </a:r>
            <a:r>
              <a:rPr sz="2200" dirty="0">
                <a:solidFill>
                  <a:srgbClr val="000000"/>
                </a:solidFill>
                <a:latin typeface="Times New Roman"/>
              </a:rPr>
              <a:t> </a:t>
            </a:r>
            <a:r>
              <a:rPr sz="2200" dirty="0" err="1">
                <a:solidFill>
                  <a:srgbClr val="000000"/>
                </a:solidFill>
                <a:latin typeface="Times New Roman"/>
              </a:rPr>
              <a:t>góc</a:t>
            </a:r>
            <a:r>
              <a:rPr sz="2200" dirty="0">
                <a:solidFill>
                  <a:srgbClr val="000000"/>
                </a:solidFill>
                <a:latin typeface="Times New Roman"/>
              </a:rPr>
              <a:t> </a:t>
            </a:r>
            <a:r>
              <a:rPr sz="2200" dirty="0" err="1">
                <a:solidFill>
                  <a:srgbClr val="000000"/>
                </a:solidFill>
                <a:latin typeface="Times New Roman"/>
              </a:rPr>
              <a:t>thoát</a:t>
            </a:r>
            <a:r>
              <a:rPr sz="2200" dirty="0">
                <a:solidFill>
                  <a:srgbClr val="000000"/>
                </a:solidFill>
                <a:latin typeface="Times New Roman"/>
              </a:rPr>
              <a:t>.</a:t>
            </a:r>
          </a:p>
          <a:p>
            <a:pPr lvl="0"/>
            <a:r>
              <a:rPr sz="2200" dirty="0">
                <a:solidFill>
                  <a:srgbClr val="000000"/>
                </a:solidFill>
                <a:latin typeface="Times New Roman"/>
              </a:rPr>
              <a:t>- </a:t>
            </a:r>
            <a:r>
              <a:rPr sz="2200" dirty="0" err="1">
                <a:solidFill>
                  <a:srgbClr val="000000"/>
                </a:solidFill>
                <a:latin typeface="Times New Roman"/>
              </a:rPr>
              <a:t>Xạ</a:t>
            </a:r>
            <a:r>
              <a:rPr sz="2200" dirty="0">
                <a:solidFill>
                  <a:srgbClr val="000000"/>
                </a:solidFill>
                <a:latin typeface="Times New Roman"/>
              </a:rPr>
              <a:t> </a:t>
            </a:r>
            <a:r>
              <a:rPr sz="2200" dirty="0" err="1">
                <a:solidFill>
                  <a:srgbClr val="000000"/>
                </a:solidFill>
                <a:latin typeface="Times New Roman"/>
              </a:rPr>
              <a:t>hình</a:t>
            </a:r>
            <a:r>
              <a:rPr sz="2200" dirty="0">
                <a:solidFill>
                  <a:srgbClr val="000000"/>
                </a:solidFill>
                <a:latin typeface="Times New Roman"/>
              </a:rPr>
              <a:t> </a:t>
            </a:r>
            <a:r>
              <a:rPr sz="2200" dirty="0" err="1">
                <a:solidFill>
                  <a:srgbClr val="000000"/>
                </a:solidFill>
                <a:latin typeface="Times New Roman"/>
              </a:rPr>
              <a:t>và</a:t>
            </a:r>
            <a:r>
              <a:rPr sz="2200" dirty="0">
                <a:solidFill>
                  <a:srgbClr val="000000"/>
                </a:solidFill>
                <a:latin typeface="Times New Roman"/>
              </a:rPr>
              <a:t> </a:t>
            </a:r>
            <a:r>
              <a:rPr sz="2200" dirty="0" err="1">
                <a:solidFill>
                  <a:srgbClr val="000000"/>
                </a:solidFill>
                <a:latin typeface="Times New Roman"/>
              </a:rPr>
              <a:t>siêu</a:t>
            </a:r>
            <a:r>
              <a:rPr sz="2200" dirty="0">
                <a:solidFill>
                  <a:srgbClr val="000000"/>
                </a:solidFill>
                <a:latin typeface="Times New Roman"/>
              </a:rPr>
              <a:t> </a:t>
            </a:r>
            <a:r>
              <a:rPr sz="2200" dirty="0" err="1">
                <a:solidFill>
                  <a:srgbClr val="000000"/>
                </a:solidFill>
                <a:latin typeface="Times New Roman"/>
              </a:rPr>
              <a:t>âm</a:t>
            </a:r>
            <a:r>
              <a:rPr sz="2200" dirty="0">
                <a:solidFill>
                  <a:srgbClr val="000000"/>
                </a:solidFill>
                <a:latin typeface="Times New Roman"/>
              </a:rPr>
              <a:t> </a:t>
            </a:r>
            <a:r>
              <a:rPr sz="2200" dirty="0" err="1">
                <a:solidFill>
                  <a:srgbClr val="000000"/>
                </a:solidFill>
                <a:latin typeface="Times New Roman"/>
              </a:rPr>
              <a:t>tuyến</a:t>
            </a:r>
            <a:r>
              <a:rPr sz="2200" dirty="0">
                <a:solidFill>
                  <a:srgbClr val="000000"/>
                </a:solidFill>
                <a:latin typeface="Times New Roman"/>
              </a:rPr>
              <a:t> </a:t>
            </a:r>
            <a:r>
              <a:rPr sz="2200" dirty="0" err="1">
                <a:solidFill>
                  <a:srgbClr val="000000"/>
                </a:solidFill>
                <a:latin typeface="Times New Roman"/>
              </a:rPr>
              <a:t>giáp</a:t>
            </a:r>
            <a:r>
              <a:rPr sz="2200" dirty="0">
                <a:solidFill>
                  <a:srgbClr val="000000"/>
                </a:solidFill>
                <a:latin typeface="Times New Roman"/>
              </a:rPr>
              <a:t>: </a:t>
            </a:r>
            <a:r>
              <a:rPr sz="2200" dirty="0" err="1">
                <a:solidFill>
                  <a:srgbClr val="000000"/>
                </a:solidFill>
                <a:latin typeface="Times New Roman"/>
              </a:rPr>
              <a:t>cho</a:t>
            </a:r>
            <a:r>
              <a:rPr sz="2200" dirty="0">
                <a:solidFill>
                  <a:srgbClr val="000000"/>
                </a:solidFill>
                <a:latin typeface="Times New Roman"/>
              </a:rPr>
              <a:t> </a:t>
            </a:r>
            <a:r>
              <a:rPr sz="2200" dirty="0" err="1">
                <a:solidFill>
                  <a:srgbClr val="000000"/>
                </a:solidFill>
                <a:latin typeface="Times New Roman"/>
              </a:rPr>
              <a:t>biết</a:t>
            </a:r>
            <a:r>
              <a:rPr sz="2200" dirty="0">
                <a:solidFill>
                  <a:srgbClr val="000000"/>
                </a:solidFill>
                <a:latin typeface="Times New Roman"/>
              </a:rPr>
              <a:t> </a:t>
            </a:r>
            <a:r>
              <a:rPr sz="2200" dirty="0" err="1">
                <a:solidFill>
                  <a:srgbClr val="000000"/>
                </a:solidFill>
                <a:latin typeface="Times New Roman"/>
              </a:rPr>
              <a:t>về</a:t>
            </a:r>
            <a:r>
              <a:rPr sz="2200" dirty="0">
                <a:solidFill>
                  <a:srgbClr val="000000"/>
                </a:solidFill>
                <a:latin typeface="Times New Roman"/>
              </a:rPr>
              <a:t> </a:t>
            </a:r>
            <a:r>
              <a:rPr sz="2200" dirty="0" err="1">
                <a:solidFill>
                  <a:srgbClr val="000000"/>
                </a:solidFill>
                <a:latin typeface="Times New Roman"/>
              </a:rPr>
              <a:t>kích</a:t>
            </a:r>
            <a:r>
              <a:rPr sz="2200" dirty="0">
                <a:solidFill>
                  <a:srgbClr val="000000"/>
                </a:solidFill>
                <a:latin typeface="Times New Roman"/>
              </a:rPr>
              <a:t> </a:t>
            </a:r>
            <a:r>
              <a:rPr sz="2200" dirty="0" err="1">
                <a:solidFill>
                  <a:srgbClr val="000000"/>
                </a:solidFill>
                <a:latin typeface="Times New Roman"/>
              </a:rPr>
              <a:t>thước</a:t>
            </a:r>
            <a:r>
              <a:rPr sz="2200" dirty="0">
                <a:solidFill>
                  <a:srgbClr val="000000"/>
                </a:solidFill>
                <a:latin typeface="Times New Roman"/>
              </a:rPr>
              <a:t>, </a:t>
            </a:r>
            <a:r>
              <a:rPr sz="2200" dirty="0" err="1">
                <a:solidFill>
                  <a:srgbClr val="000000"/>
                </a:solidFill>
                <a:latin typeface="Times New Roman"/>
              </a:rPr>
              <a:t>hình</a:t>
            </a:r>
            <a:r>
              <a:rPr sz="2200" dirty="0">
                <a:solidFill>
                  <a:srgbClr val="000000"/>
                </a:solidFill>
                <a:latin typeface="Times New Roman"/>
              </a:rPr>
              <a:t> </a:t>
            </a:r>
            <a:r>
              <a:rPr sz="2200" dirty="0" err="1">
                <a:solidFill>
                  <a:srgbClr val="000000"/>
                </a:solidFill>
                <a:latin typeface="Times New Roman"/>
              </a:rPr>
              <a:t>thể</a:t>
            </a:r>
            <a:r>
              <a:rPr sz="2200" dirty="0">
                <a:solidFill>
                  <a:srgbClr val="000000"/>
                </a:solidFill>
                <a:latin typeface="Times New Roman"/>
              </a:rPr>
              <a:t> </a:t>
            </a:r>
            <a:r>
              <a:rPr sz="2200" dirty="0" err="1">
                <a:solidFill>
                  <a:srgbClr val="000000"/>
                </a:solidFill>
                <a:latin typeface="Times New Roman"/>
              </a:rPr>
              <a:t>và</a:t>
            </a:r>
            <a:r>
              <a:rPr sz="2200" dirty="0">
                <a:solidFill>
                  <a:srgbClr val="000000"/>
                </a:solidFill>
                <a:latin typeface="Times New Roman"/>
              </a:rPr>
              <a:t> </a:t>
            </a:r>
            <a:r>
              <a:rPr sz="2200" dirty="0" err="1">
                <a:solidFill>
                  <a:srgbClr val="000000"/>
                </a:solidFill>
                <a:latin typeface="Times New Roman"/>
              </a:rPr>
              <a:t>vị</a:t>
            </a:r>
            <a:r>
              <a:rPr sz="2200" dirty="0">
                <a:solidFill>
                  <a:srgbClr val="000000"/>
                </a:solidFill>
                <a:latin typeface="Times New Roman"/>
              </a:rPr>
              <a:t> </a:t>
            </a:r>
            <a:r>
              <a:rPr sz="2200" dirty="0" err="1">
                <a:solidFill>
                  <a:srgbClr val="000000"/>
                </a:solidFill>
                <a:latin typeface="Times New Roman"/>
              </a:rPr>
              <a:t>trí</a:t>
            </a:r>
            <a:r>
              <a:rPr sz="2200" dirty="0">
                <a:solidFill>
                  <a:srgbClr val="000000"/>
                </a:solidFill>
                <a:latin typeface="Times New Roman"/>
              </a:rPr>
              <a:t> </a:t>
            </a:r>
            <a:r>
              <a:rPr sz="2200" dirty="0" err="1">
                <a:solidFill>
                  <a:srgbClr val="000000"/>
                </a:solidFill>
                <a:latin typeface="Times New Roman"/>
              </a:rPr>
              <a:t>của</a:t>
            </a:r>
            <a:r>
              <a:rPr sz="2200" dirty="0">
                <a:solidFill>
                  <a:srgbClr val="000000"/>
                </a:solidFill>
                <a:latin typeface="Times New Roman"/>
              </a:rPr>
              <a:t> </a:t>
            </a:r>
            <a:r>
              <a:rPr sz="2200" dirty="0" err="1">
                <a:solidFill>
                  <a:srgbClr val="000000"/>
                </a:solidFill>
                <a:latin typeface="Times New Roman"/>
              </a:rPr>
              <a:t>bướu</a:t>
            </a:r>
            <a:r>
              <a:rPr sz="2200" dirty="0">
                <a:solidFill>
                  <a:srgbClr val="000000"/>
                </a:solidFill>
                <a:latin typeface="Times New Roman"/>
              </a:rPr>
              <a:t> </a:t>
            </a:r>
            <a:r>
              <a:rPr sz="2200" dirty="0" err="1">
                <a:solidFill>
                  <a:srgbClr val="000000"/>
                </a:solidFill>
                <a:latin typeface="Times New Roman"/>
              </a:rPr>
              <a:t>giáp</a:t>
            </a:r>
            <a:r>
              <a:rPr sz="2200" dirty="0">
                <a:solidFill>
                  <a:srgbClr val="000000"/>
                </a:solidFill>
                <a:latin typeface="Times New Roman"/>
              </a:rPr>
              <a:t>. </a:t>
            </a:r>
            <a:r>
              <a:rPr sz="2200" dirty="0" err="1">
                <a:solidFill>
                  <a:srgbClr val="000000"/>
                </a:solidFill>
                <a:latin typeface="Times New Roman"/>
              </a:rPr>
              <a:t>Ngoài</a:t>
            </a:r>
            <a:r>
              <a:rPr sz="2200" dirty="0">
                <a:solidFill>
                  <a:srgbClr val="000000"/>
                </a:solidFill>
                <a:latin typeface="Times New Roman"/>
              </a:rPr>
              <a:t> </a:t>
            </a:r>
            <a:r>
              <a:rPr sz="2200" dirty="0" err="1">
                <a:solidFill>
                  <a:srgbClr val="000000"/>
                </a:solidFill>
                <a:latin typeface="Times New Roman"/>
              </a:rPr>
              <a:t>ra</a:t>
            </a:r>
            <a:r>
              <a:rPr sz="2200" dirty="0">
                <a:solidFill>
                  <a:srgbClr val="000000"/>
                </a:solidFill>
                <a:latin typeface="Times New Roman"/>
              </a:rPr>
              <a:t> </a:t>
            </a:r>
            <a:r>
              <a:rPr sz="2200" dirty="0" err="1">
                <a:solidFill>
                  <a:srgbClr val="000000"/>
                </a:solidFill>
                <a:latin typeface="Times New Roman"/>
              </a:rPr>
              <a:t>các</a:t>
            </a:r>
            <a:r>
              <a:rPr sz="2200" dirty="0">
                <a:solidFill>
                  <a:srgbClr val="000000"/>
                </a:solidFill>
                <a:latin typeface="Times New Roman"/>
              </a:rPr>
              <a:t> </a:t>
            </a:r>
            <a:r>
              <a:rPr sz="2200" dirty="0" err="1">
                <a:solidFill>
                  <a:srgbClr val="000000"/>
                </a:solidFill>
                <a:latin typeface="Times New Roman"/>
              </a:rPr>
              <a:t>xét</a:t>
            </a:r>
            <a:r>
              <a:rPr sz="2200" dirty="0">
                <a:solidFill>
                  <a:srgbClr val="000000"/>
                </a:solidFill>
                <a:latin typeface="Times New Roman"/>
              </a:rPr>
              <a:t> </a:t>
            </a:r>
            <a:r>
              <a:rPr sz="2200" dirty="0" err="1">
                <a:solidFill>
                  <a:srgbClr val="000000"/>
                </a:solidFill>
                <a:latin typeface="Times New Roman"/>
              </a:rPr>
              <a:t>nghiệm</a:t>
            </a:r>
            <a:r>
              <a:rPr sz="2200" dirty="0">
                <a:solidFill>
                  <a:srgbClr val="000000"/>
                </a:solidFill>
                <a:latin typeface="Times New Roman"/>
              </a:rPr>
              <a:t> </a:t>
            </a:r>
            <a:r>
              <a:rPr sz="2200" dirty="0" err="1">
                <a:solidFill>
                  <a:srgbClr val="000000"/>
                </a:solidFill>
                <a:latin typeface="Times New Roman"/>
              </a:rPr>
              <a:t>này</a:t>
            </a:r>
            <a:r>
              <a:rPr sz="2200" dirty="0">
                <a:solidFill>
                  <a:srgbClr val="000000"/>
                </a:solidFill>
                <a:latin typeface="Times New Roman"/>
              </a:rPr>
              <a:t> </a:t>
            </a:r>
            <a:r>
              <a:rPr sz="2200" dirty="0" err="1">
                <a:solidFill>
                  <a:srgbClr val="000000"/>
                </a:solidFill>
                <a:latin typeface="Times New Roman"/>
              </a:rPr>
              <a:t>còn</a:t>
            </a:r>
            <a:r>
              <a:rPr sz="2200" dirty="0">
                <a:solidFill>
                  <a:srgbClr val="000000"/>
                </a:solidFill>
                <a:latin typeface="Times New Roman"/>
              </a:rPr>
              <a:t> </a:t>
            </a:r>
            <a:r>
              <a:rPr sz="2200" dirty="0" err="1">
                <a:solidFill>
                  <a:srgbClr val="000000"/>
                </a:solidFill>
                <a:latin typeface="Times New Roman"/>
              </a:rPr>
              <a:t>cho</a:t>
            </a:r>
            <a:r>
              <a:rPr sz="2200" dirty="0">
                <a:solidFill>
                  <a:srgbClr val="000000"/>
                </a:solidFill>
                <a:latin typeface="Times New Roman"/>
              </a:rPr>
              <a:t> </a:t>
            </a:r>
            <a:r>
              <a:rPr sz="2200" dirty="0" err="1">
                <a:solidFill>
                  <a:srgbClr val="000000"/>
                </a:solidFill>
                <a:latin typeface="Times New Roman"/>
              </a:rPr>
              <a:t>biết</a:t>
            </a:r>
            <a:r>
              <a:rPr sz="2200" dirty="0">
                <a:solidFill>
                  <a:srgbClr val="000000"/>
                </a:solidFill>
                <a:latin typeface="Times New Roman"/>
              </a:rPr>
              <a:t> </a:t>
            </a:r>
            <a:r>
              <a:rPr sz="2200" dirty="0" err="1">
                <a:solidFill>
                  <a:srgbClr val="000000"/>
                </a:solidFill>
                <a:latin typeface="Times New Roman"/>
              </a:rPr>
              <a:t>về</a:t>
            </a:r>
            <a:r>
              <a:rPr sz="2200" dirty="0">
                <a:solidFill>
                  <a:srgbClr val="000000"/>
                </a:solidFill>
                <a:latin typeface="Times New Roman"/>
              </a:rPr>
              <a:t> </a:t>
            </a:r>
            <a:r>
              <a:rPr sz="2200" dirty="0" err="1">
                <a:solidFill>
                  <a:srgbClr val="000000"/>
                </a:solidFill>
                <a:latin typeface="Times New Roman"/>
              </a:rPr>
              <a:t>tính</a:t>
            </a:r>
            <a:r>
              <a:rPr sz="2200" dirty="0">
                <a:solidFill>
                  <a:srgbClr val="000000"/>
                </a:solidFill>
                <a:latin typeface="Times New Roman"/>
              </a:rPr>
              <a:t> </a:t>
            </a:r>
            <a:r>
              <a:rPr sz="2200" dirty="0" err="1">
                <a:solidFill>
                  <a:srgbClr val="000000"/>
                </a:solidFill>
                <a:latin typeface="Times New Roman"/>
              </a:rPr>
              <a:t>đồng</a:t>
            </a:r>
            <a:r>
              <a:rPr sz="2200" dirty="0">
                <a:solidFill>
                  <a:srgbClr val="000000"/>
                </a:solidFill>
                <a:latin typeface="Times New Roman"/>
              </a:rPr>
              <a:t> </a:t>
            </a:r>
            <a:r>
              <a:rPr sz="2200" dirty="0" err="1">
                <a:solidFill>
                  <a:srgbClr val="000000"/>
                </a:solidFill>
                <a:latin typeface="Times New Roman"/>
              </a:rPr>
              <a:t>nhất</a:t>
            </a:r>
            <a:r>
              <a:rPr sz="2200" dirty="0">
                <a:solidFill>
                  <a:srgbClr val="000000"/>
                </a:solidFill>
                <a:latin typeface="Times New Roman"/>
              </a:rPr>
              <a:t> hay </a:t>
            </a:r>
            <a:r>
              <a:rPr sz="2200" dirty="0" err="1">
                <a:solidFill>
                  <a:srgbClr val="000000"/>
                </a:solidFill>
                <a:latin typeface="Times New Roman"/>
              </a:rPr>
              <a:t>không</a:t>
            </a:r>
            <a:r>
              <a:rPr sz="2200" dirty="0">
                <a:solidFill>
                  <a:srgbClr val="000000"/>
                </a:solidFill>
                <a:latin typeface="Times New Roman"/>
              </a:rPr>
              <a:t> </a:t>
            </a:r>
            <a:r>
              <a:rPr sz="2200" dirty="0" err="1">
                <a:solidFill>
                  <a:srgbClr val="000000"/>
                </a:solidFill>
                <a:latin typeface="Times New Roman"/>
              </a:rPr>
              <a:t>đồng</a:t>
            </a:r>
            <a:r>
              <a:rPr sz="2200" dirty="0">
                <a:solidFill>
                  <a:srgbClr val="000000"/>
                </a:solidFill>
                <a:latin typeface="Times New Roman"/>
              </a:rPr>
              <a:t> </a:t>
            </a:r>
            <a:r>
              <a:rPr sz="2200" dirty="0" err="1">
                <a:solidFill>
                  <a:srgbClr val="000000"/>
                </a:solidFill>
                <a:latin typeface="Times New Roman"/>
              </a:rPr>
              <a:t>nhất</a:t>
            </a:r>
            <a:r>
              <a:rPr sz="2200" dirty="0">
                <a:solidFill>
                  <a:srgbClr val="000000"/>
                </a:solidFill>
                <a:latin typeface="Times New Roman"/>
              </a:rPr>
              <a:t> </a:t>
            </a:r>
            <a:r>
              <a:rPr sz="2200" dirty="0" err="1">
                <a:solidFill>
                  <a:srgbClr val="000000"/>
                </a:solidFill>
                <a:latin typeface="Times New Roman"/>
              </a:rPr>
              <a:t>của</a:t>
            </a:r>
            <a:r>
              <a:rPr sz="2200" dirty="0">
                <a:solidFill>
                  <a:srgbClr val="000000"/>
                </a:solidFill>
                <a:latin typeface="Times New Roman"/>
              </a:rPr>
              <a:t> </a:t>
            </a:r>
            <a:r>
              <a:rPr sz="2200" dirty="0" err="1">
                <a:solidFill>
                  <a:srgbClr val="000000"/>
                </a:solidFill>
                <a:latin typeface="Times New Roman"/>
              </a:rPr>
              <a:t>bướu</a:t>
            </a:r>
            <a:r>
              <a:rPr sz="2200" dirty="0">
                <a:solidFill>
                  <a:srgbClr val="000000"/>
                </a:solidFill>
                <a:latin typeface="Times New Roman"/>
              </a:rPr>
              <a:t> </a:t>
            </a:r>
            <a:r>
              <a:rPr sz="2200" dirty="0" err="1">
                <a:solidFill>
                  <a:srgbClr val="000000"/>
                </a:solidFill>
                <a:latin typeface="Times New Roman"/>
              </a:rPr>
              <a:t>giáp</a:t>
            </a:r>
            <a:r>
              <a:rPr sz="2200" dirty="0">
                <a:solidFill>
                  <a:srgbClr val="000000"/>
                </a:solidFill>
                <a:latin typeface="Times New Roman"/>
              </a:rPr>
              <a:t>. </a:t>
            </a:r>
            <a:r>
              <a:rPr sz="2200" dirty="0" err="1">
                <a:solidFill>
                  <a:srgbClr val="000000"/>
                </a:solidFill>
                <a:latin typeface="Times New Roman"/>
              </a:rPr>
              <a:t>Trong</a:t>
            </a:r>
            <a:r>
              <a:rPr sz="2200" dirty="0">
                <a:solidFill>
                  <a:srgbClr val="000000"/>
                </a:solidFill>
                <a:latin typeface="Times New Roman"/>
              </a:rPr>
              <a:t> </a:t>
            </a:r>
            <a:r>
              <a:rPr sz="2200" dirty="0" err="1">
                <a:solidFill>
                  <a:srgbClr val="000000"/>
                </a:solidFill>
                <a:latin typeface="Times New Roman"/>
              </a:rPr>
              <a:t>trường</a:t>
            </a:r>
            <a:r>
              <a:rPr sz="2200" dirty="0">
                <a:solidFill>
                  <a:srgbClr val="000000"/>
                </a:solidFill>
                <a:latin typeface="Times New Roman"/>
              </a:rPr>
              <a:t> </a:t>
            </a:r>
            <a:r>
              <a:rPr sz="2200" dirty="0" err="1">
                <a:solidFill>
                  <a:srgbClr val="000000"/>
                </a:solidFill>
                <a:latin typeface="Times New Roman"/>
              </a:rPr>
              <a:t>hợp</a:t>
            </a:r>
            <a:r>
              <a:rPr sz="2200" dirty="0">
                <a:solidFill>
                  <a:srgbClr val="000000"/>
                </a:solidFill>
                <a:latin typeface="Times New Roman"/>
              </a:rPr>
              <a:t> </a:t>
            </a:r>
            <a:r>
              <a:rPr sz="2200" dirty="0" err="1">
                <a:solidFill>
                  <a:srgbClr val="000000"/>
                </a:solidFill>
                <a:latin typeface="Times New Roman"/>
              </a:rPr>
              <a:t>bướu</a:t>
            </a:r>
            <a:r>
              <a:rPr sz="2200" dirty="0">
                <a:solidFill>
                  <a:srgbClr val="000000"/>
                </a:solidFill>
                <a:latin typeface="Times New Roman"/>
              </a:rPr>
              <a:t> </a:t>
            </a:r>
            <a:r>
              <a:rPr sz="2200" dirty="0" err="1">
                <a:solidFill>
                  <a:srgbClr val="000000"/>
                </a:solidFill>
                <a:latin typeface="Times New Roman"/>
              </a:rPr>
              <a:t>giáp</a:t>
            </a:r>
            <a:r>
              <a:rPr sz="2200" dirty="0">
                <a:solidFill>
                  <a:srgbClr val="000000"/>
                </a:solidFill>
                <a:latin typeface="Times New Roman"/>
              </a:rPr>
              <a:t> </a:t>
            </a:r>
            <a:r>
              <a:rPr sz="2200" dirty="0" err="1">
                <a:solidFill>
                  <a:srgbClr val="000000"/>
                </a:solidFill>
                <a:latin typeface="Times New Roman"/>
              </a:rPr>
              <a:t>ngầm</a:t>
            </a:r>
            <a:r>
              <a:rPr sz="2200" dirty="0">
                <a:solidFill>
                  <a:srgbClr val="000000"/>
                </a:solidFill>
                <a:latin typeface="Times New Roman"/>
              </a:rPr>
              <a:t> </a:t>
            </a:r>
            <a:r>
              <a:rPr sz="2200" dirty="0" err="1">
                <a:solidFill>
                  <a:srgbClr val="000000"/>
                </a:solidFill>
                <a:latin typeface="Times New Roman"/>
              </a:rPr>
              <a:t>chỉ</a:t>
            </a:r>
            <a:r>
              <a:rPr sz="2200" dirty="0">
                <a:solidFill>
                  <a:srgbClr val="000000"/>
                </a:solidFill>
                <a:latin typeface="Times New Roman"/>
              </a:rPr>
              <a:t> </a:t>
            </a:r>
            <a:r>
              <a:rPr sz="2200" dirty="0" err="1">
                <a:solidFill>
                  <a:srgbClr val="000000"/>
                </a:solidFill>
                <a:latin typeface="Times New Roman"/>
              </a:rPr>
              <a:t>có</a:t>
            </a:r>
            <a:r>
              <a:rPr sz="2200" dirty="0">
                <a:solidFill>
                  <a:srgbClr val="000000"/>
                </a:solidFill>
                <a:latin typeface="Times New Roman"/>
              </a:rPr>
              <a:t> </a:t>
            </a:r>
            <a:r>
              <a:rPr sz="2200" dirty="0" err="1">
                <a:solidFill>
                  <a:srgbClr val="000000"/>
                </a:solidFill>
                <a:latin typeface="Times New Roman"/>
              </a:rPr>
              <a:t>ánh</a:t>
            </a:r>
            <a:r>
              <a:rPr sz="2200" dirty="0">
                <a:solidFill>
                  <a:srgbClr val="000000"/>
                </a:solidFill>
                <a:latin typeface="Times New Roman"/>
              </a:rPr>
              <a:t> </a:t>
            </a:r>
            <a:r>
              <a:rPr sz="2200" dirty="0" err="1">
                <a:solidFill>
                  <a:srgbClr val="000000"/>
                </a:solidFill>
                <a:latin typeface="Times New Roman"/>
              </a:rPr>
              <a:t>xạ</a:t>
            </a:r>
            <a:r>
              <a:rPr sz="2200" dirty="0">
                <a:solidFill>
                  <a:srgbClr val="000000"/>
                </a:solidFill>
                <a:latin typeface="Times New Roman"/>
              </a:rPr>
              <a:t> </a:t>
            </a:r>
            <a:r>
              <a:rPr sz="2200" dirty="0" err="1">
                <a:solidFill>
                  <a:srgbClr val="000000"/>
                </a:solidFill>
                <a:latin typeface="Times New Roman"/>
              </a:rPr>
              <a:t>hình</a:t>
            </a:r>
            <a:r>
              <a:rPr sz="2200" dirty="0">
                <a:solidFill>
                  <a:srgbClr val="000000"/>
                </a:solidFill>
                <a:latin typeface="Times New Roman"/>
              </a:rPr>
              <a:t> </a:t>
            </a:r>
            <a:r>
              <a:rPr sz="2200" dirty="0" err="1">
                <a:solidFill>
                  <a:srgbClr val="000000"/>
                </a:solidFill>
                <a:latin typeface="Times New Roman"/>
              </a:rPr>
              <a:t>mới</a:t>
            </a:r>
            <a:r>
              <a:rPr sz="2200" dirty="0">
                <a:solidFill>
                  <a:srgbClr val="000000"/>
                </a:solidFill>
                <a:latin typeface="Times New Roman"/>
              </a:rPr>
              <a:t> </a:t>
            </a:r>
            <a:r>
              <a:rPr sz="2200" dirty="0" err="1">
                <a:solidFill>
                  <a:srgbClr val="000000"/>
                </a:solidFill>
                <a:latin typeface="Times New Roman"/>
              </a:rPr>
              <a:t>giúp</a:t>
            </a:r>
            <a:r>
              <a:rPr sz="2200" dirty="0">
                <a:solidFill>
                  <a:srgbClr val="000000"/>
                </a:solidFill>
                <a:latin typeface="Times New Roman"/>
              </a:rPr>
              <a:t> ta </a:t>
            </a:r>
            <a:r>
              <a:rPr sz="2200" dirty="0" err="1">
                <a:solidFill>
                  <a:srgbClr val="000000"/>
                </a:solidFill>
                <a:latin typeface="Times New Roman"/>
              </a:rPr>
              <a:t>xác</a:t>
            </a:r>
            <a:r>
              <a:rPr sz="2200" dirty="0">
                <a:solidFill>
                  <a:srgbClr val="000000"/>
                </a:solidFill>
                <a:latin typeface="Times New Roman"/>
              </a:rPr>
              <a:t> </a:t>
            </a:r>
            <a:r>
              <a:rPr sz="2200" dirty="0" err="1">
                <a:solidFill>
                  <a:srgbClr val="000000"/>
                </a:solidFill>
                <a:latin typeface="Times New Roman"/>
              </a:rPr>
              <a:t>định</a:t>
            </a:r>
            <a:r>
              <a:rPr sz="2200" dirty="0">
                <a:solidFill>
                  <a:srgbClr val="000000"/>
                </a:solidFill>
                <a:latin typeface="Times New Roman"/>
              </a:rPr>
              <a:t> </a:t>
            </a:r>
            <a:r>
              <a:rPr sz="2200" dirty="0" err="1">
                <a:solidFill>
                  <a:srgbClr val="000000"/>
                </a:solidFill>
                <a:latin typeface="Times New Roman"/>
              </a:rPr>
              <a:t>chắc</a:t>
            </a:r>
            <a:r>
              <a:rPr sz="2200" dirty="0">
                <a:solidFill>
                  <a:srgbClr val="000000"/>
                </a:solidFill>
                <a:latin typeface="Times New Roman"/>
              </a:rPr>
              <a:t> </a:t>
            </a:r>
            <a:r>
              <a:rPr sz="2200" dirty="0" err="1">
                <a:solidFill>
                  <a:srgbClr val="000000"/>
                </a:solidFill>
                <a:latin typeface="Times New Roman"/>
              </a:rPr>
              <a:t>chắn</a:t>
            </a:r>
            <a:r>
              <a:rPr sz="2200" dirty="0">
                <a:solidFill>
                  <a:srgbClr val="000000"/>
                </a:solidFill>
                <a:latin typeface="Times New Roman"/>
              </a:rPr>
              <a:t> </a:t>
            </a:r>
            <a:r>
              <a:rPr sz="2200" dirty="0" err="1">
                <a:solidFill>
                  <a:srgbClr val="000000"/>
                </a:solidFill>
                <a:latin typeface="Times New Roman"/>
              </a:rPr>
              <a:t>được</a:t>
            </a:r>
            <a:r>
              <a:rPr sz="2200" dirty="0">
                <a:solidFill>
                  <a:srgbClr val="000000"/>
                </a:solidFill>
                <a:latin typeface="Times New Roman"/>
              </a:rPr>
              <a:t>.</a:t>
            </a:r>
          </a:p>
        </p:txBody>
      </p:sp>
      <p:pic>
        <p:nvPicPr>
          <p:cNvPr id="3" name="Picture 2"/>
          <p:cNvPicPr/>
          <p:nvPr/>
        </p:nvPicPr>
        <p:blipFill>
          <a:blip r:embed="rId3"/>
          <a:srcRect/>
          <a:stretch>
            <a:fillRect/>
          </a:stretch>
        </p:blipFill>
        <p:spPr>
          <a:xfrm>
            <a:off x="5257800" y="4491863"/>
            <a:ext cx="3461124" cy="2289600"/>
          </a:xfrm>
          <a:prstGeom prst="rect">
            <a:avLst/>
          </a:prstGeom>
        </p:spPr>
      </p:pic>
      <p:pic>
        <p:nvPicPr>
          <p:cNvPr id="4" name="Picture 3"/>
          <p:cNvPicPr/>
          <p:nvPr/>
        </p:nvPicPr>
        <p:blipFill>
          <a:blip r:embed="rId4"/>
          <a:srcRect/>
          <a:stretch>
            <a:fillRect/>
          </a:stretch>
        </p:blipFill>
        <p:spPr>
          <a:xfrm>
            <a:off x="914400" y="4633439"/>
            <a:ext cx="3265592" cy="2006449"/>
          </a:xfrm>
          <a:prstGeom prst="rect">
            <a:avLst/>
          </a:prstGeom>
        </p:spPr>
      </p:pic>
    </p:spTree>
    <p:extLst>
      <p:ext uri="{BB962C8B-B14F-4D97-AF65-F5344CB8AC3E}">
        <p14:creationId xmlns:p14="http://schemas.microsoft.com/office/powerpoint/2010/main" val="2799801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txBox="1">
            <a:spLocks noGrp="1"/>
          </p:cNvSpPr>
          <p:nvPr>
            <p:ph type="body" idx="1"/>
          </p:nvPr>
        </p:nvSpPr>
        <p:spPr>
          <a:xfrm>
            <a:off x="143697" y="269337"/>
            <a:ext cx="6162910" cy="6298315"/>
          </a:xfrm>
          <a:prstGeom prst="rect">
            <a:avLst/>
          </a:prstGeom>
        </p:spPr>
        <p:txBody>
          <a:bodyPr/>
          <a:lstStyle>
            <a:lvl1pPr lvl="0">
              <a:defRPr/>
            </a:lvl1pPr>
          </a:lstStyle>
          <a:p>
            <a:pPr lvl="0"/>
            <a:r>
              <a:rPr sz="2600" b="1" i="1" u="sng" dirty="0">
                <a:solidFill>
                  <a:srgbClr val="000000"/>
                </a:solidFill>
                <a:latin typeface="Times New Roman"/>
              </a:rPr>
              <a:t>3. </a:t>
            </a:r>
            <a:r>
              <a:rPr sz="2600" b="1" i="1" u="sng" dirty="0" err="1">
                <a:solidFill>
                  <a:srgbClr val="000000"/>
                </a:solidFill>
                <a:latin typeface="Times New Roman"/>
              </a:rPr>
              <a:t>Điều</a:t>
            </a:r>
            <a:r>
              <a:rPr sz="2600" b="1" i="1" u="sng" dirty="0">
                <a:solidFill>
                  <a:srgbClr val="000000"/>
                </a:solidFill>
                <a:latin typeface="Times New Roman"/>
              </a:rPr>
              <a:t> trị.</a:t>
            </a:r>
          </a:p>
          <a:p>
            <a:pPr lvl="0"/>
            <a:r>
              <a:rPr sz="2400" b="0" i="0" u="none" dirty="0">
                <a:solidFill>
                  <a:srgbClr val="000000"/>
                </a:solidFill>
                <a:latin typeface="Times New Roman"/>
              </a:rPr>
              <a:t>- Có 3 </a:t>
            </a:r>
            <a:r>
              <a:rPr sz="2400" b="0" i="0" u="none" dirty="0" err="1">
                <a:solidFill>
                  <a:srgbClr val="000000"/>
                </a:solidFill>
                <a:latin typeface="Times New Roman"/>
              </a:rPr>
              <a:t>hướng</a:t>
            </a:r>
            <a:r>
              <a:rPr sz="2400" b="0" i="0" u="none" dirty="0">
                <a:solidFill>
                  <a:srgbClr val="000000"/>
                </a:solidFill>
                <a:latin typeface="Times New Roman"/>
              </a:rPr>
              <a:t> </a:t>
            </a:r>
            <a:r>
              <a:rPr sz="2400" b="0" i="0" u="none" dirty="0" err="1">
                <a:solidFill>
                  <a:srgbClr val="000000"/>
                </a:solidFill>
                <a:latin typeface="Times New Roman"/>
              </a:rPr>
              <a:t>điều</a:t>
            </a:r>
            <a:r>
              <a:rPr sz="2400" b="0" i="0" u="none" dirty="0">
                <a:solidFill>
                  <a:srgbClr val="000000"/>
                </a:solidFill>
                <a:latin typeface="Times New Roman"/>
              </a:rPr>
              <a:t> trị: </a:t>
            </a:r>
            <a:r>
              <a:rPr sz="2400" b="0" i="0" u="none" dirty="0" err="1">
                <a:solidFill>
                  <a:srgbClr val="000000"/>
                </a:solidFill>
                <a:latin typeface="Times New Roman"/>
              </a:rPr>
              <a:t>điều</a:t>
            </a:r>
            <a:r>
              <a:rPr sz="2400" b="0" i="0" u="none" dirty="0">
                <a:solidFill>
                  <a:srgbClr val="000000"/>
                </a:solidFill>
                <a:latin typeface="Times New Roman"/>
              </a:rPr>
              <a:t> trị </a:t>
            </a:r>
            <a:r>
              <a:rPr sz="2400" b="0" i="0" u="none" dirty="0" err="1">
                <a:solidFill>
                  <a:srgbClr val="000000"/>
                </a:solidFill>
                <a:latin typeface="Times New Roman"/>
              </a:rPr>
              <a:t>nguyên</a:t>
            </a:r>
            <a:r>
              <a:rPr sz="2400" b="0" i="0" u="none" dirty="0">
                <a:solidFill>
                  <a:srgbClr val="000000"/>
                </a:solidFill>
                <a:latin typeface="Times New Roman"/>
              </a:rPr>
              <a:t> </a:t>
            </a:r>
            <a:r>
              <a:rPr sz="2400" b="0" i="0" u="none" dirty="0" err="1">
                <a:solidFill>
                  <a:srgbClr val="000000"/>
                </a:solidFill>
                <a:latin typeface="Times New Roman"/>
              </a:rPr>
              <a:t>nhân</a:t>
            </a:r>
            <a:r>
              <a:rPr sz="2400" b="0" i="0" u="none" dirty="0">
                <a:solidFill>
                  <a:srgbClr val="000000"/>
                </a:solidFill>
                <a:latin typeface="Times New Roman"/>
              </a:rPr>
              <a:t>, </a:t>
            </a:r>
            <a:r>
              <a:rPr sz="2400" b="0" i="0" u="none" dirty="0" err="1">
                <a:solidFill>
                  <a:srgbClr val="000000"/>
                </a:solidFill>
                <a:latin typeface="Times New Roman"/>
              </a:rPr>
              <a:t>điều</a:t>
            </a:r>
            <a:r>
              <a:rPr sz="2400" b="0" i="0" u="none" dirty="0">
                <a:solidFill>
                  <a:srgbClr val="000000"/>
                </a:solidFill>
                <a:latin typeface="Times New Roman"/>
              </a:rPr>
              <a:t> trị </a:t>
            </a:r>
            <a:r>
              <a:rPr sz="2400" b="0" i="0" u="none" dirty="0" err="1">
                <a:solidFill>
                  <a:srgbClr val="000000"/>
                </a:solidFill>
                <a:latin typeface="Times New Roman"/>
              </a:rPr>
              <a:t>bô</a:t>
            </a:r>
            <a:r>
              <a:rPr sz="2400" b="0" i="0" u="none" dirty="0">
                <a:solidFill>
                  <a:srgbClr val="000000"/>
                </a:solidFill>
                <a:latin typeface="Times New Roman"/>
              </a:rPr>
              <a:t>̉ sung </a:t>
            </a:r>
            <a:r>
              <a:rPr sz="2400" b="0" i="0" u="none" dirty="0" err="1">
                <a:solidFill>
                  <a:srgbClr val="000000"/>
                </a:solidFill>
                <a:latin typeface="Times New Roman"/>
              </a:rPr>
              <a:t>hocmon</a:t>
            </a:r>
            <a:r>
              <a:rPr sz="2400" b="0" i="0" u="none" dirty="0">
                <a:solidFill>
                  <a:srgbClr val="000000"/>
                </a:solidFill>
                <a:latin typeface="Times New Roman"/>
              </a:rPr>
              <a:t> </a:t>
            </a:r>
            <a:r>
              <a:rPr sz="2400" b="0" i="0" u="none" dirty="0" err="1">
                <a:solidFill>
                  <a:srgbClr val="000000"/>
                </a:solidFill>
                <a:latin typeface="Times New Roman"/>
              </a:rPr>
              <a:t>va</a:t>
            </a:r>
            <a:r>
              <a:rPr sz="2400" b="0" i="0" u="none" dirty="0">
                <a:solidFill>
                  <a:srgbClr val="000000"/>
                </a:solidFill>
                <a:latin typeface="Times New Roman"/>
              </a:rPr>
              <a:t>̀ </a:t>
            </a:r>
            <a:r>
              <a:rPr sz="2400" b="0" i="0" u="none" dirty="0" err="1">
                <a:solidFill>
                  <a:srgbClr val="000000"/>
                </a:solidFill>
                <a:latin typeface="Times New Roman"/>
              </a:rPr>
              <a:t>điều</a:t>
            </a:r>
            <a:r>
              <a:rPr sz="2400" b="0" i="0" u="none" dirty="0">
                <a:solidFill>
                  <a:srgbClr val="000000"/>
                </a:solidFill>
                <a:latin typeface="Times New Roman"/>
              </a:rPr>
              <a:t> trị </a:t>
            </a:r>
            <a:r>
              <a:rPr sz="2400" b="0" i="0" u="none" dirty="0" err="1">
                <a:solidFill>
                  <a:srgbClr val="000000"/>
                </a:solidFill>
                <a:latin typeface="Times New Roman"/>
              </a:rPr>
              <a:t>ngoại</a:t>
            </a:r>
            <a:r>
              <a:rPr sz="2400" b="0" i="0" u="none" dirty="0">
                <a:solidFill>
                  <a:srgbClr val="000000"/>
                </a:solidFill>
                <a:latin typeface="Times New Roman"/>
              </a:rPr>
              <a:t> </a:t>
            </a:r>
            <a:r>
              <a:rPr sz="2400" b="0" i="0" u="none" dirty="0" err="1">
                <a:solidFill>
                  <a:srgbClr val="000000"/>
                </a:solidFill>
                <a:latin typeface="Times New Roman"/>
              </a:rPr>
              <a:t>khoa</a:t>
            </a:r>
            <a:r>
              <a:rPr sz="2400" b="0" i="0" u="none" dirty="0">
                <a:solidFill>
                  <a:srgbClr val="000000"/>
                </a:solidFill>
                <a:latin typeface="Times New Roman"/>
              </a:rPr>
              <a:t>. </a:t>
            </a:r>
            <a:r>
              <a:rPr sz="2400" b="0" i="0" u="none" dirty="0" err="1">
                <a:solidFill>
                  <a:srgbClr val="000000"/>
                </a:solidFill>
                <a:latin typeface="Times New Roman"/>
              </a:rPr>
              <a:t>Bằng</a:t>
            </a:r>
            <a:r>
              <a:rPr sz="2400" b="0" i="0" u="none" dirty="0">
                <a:solidFill>
                  <a:srgbClr val="000000"/>
                </a:solidFill>
                <a:latin typeface="Times New Roman"/>
              </a:rPr>
              <a:t> </a:t>
            </a:r>
            <a:r>
              <a:rPr sz="2400" b="0" i="0" u="none" dirty="0" err="1">
                <a:solidFill>
                  <a:srgbClr val="000000"/>
                </a:solidFill>
                <a:latin typeface="Times New Roman"/>
              </a:rPr>
              <a:t>cách</a:t>
            </a:r>
            <a:r>
              <a:rPr sz="2400" b="0" i="0" u="none" dirty="0">
                <a:solidFill>
                  <a:srgbClr val="000000"/>
                </a:solidFill>
                <a:latin typeface="Times New Roman"/>
              </a:rPr>
              <a:t> </a:t>
            </a:r>
            <a:r>
              <a:rPr sz="2400" b="0" i="0" u="none" dirty="0" err="1">
                <a:solidFill>
                  <a:srgbClr val="000000"/>
                </a:solidFill>
                <a:latin typeface="Times New Roman"/>
              </a:rPr>
              <a:t>xóa</a:t>
            </a:r>
            <a:r>
              <a:rPr sz="2400" b="0" i="0" u="none" dirty="0">
                <a:solidFill>
                  <a:srgbClr val="000000"/>
                </a:solidFill>
                <a:latin typeface="Times New Roman"/>
              </a:rPr>
              <a:t> </a:t>
            </a:r>
            <a:r>
              <a:rPr sz="2400" b="0" i="0" u="none" dirty="0" err="1">
                <a:solidFill>
                  <a:srgbClr val="000000"/>
                </a:solidFill>
                <a:latin typeface="Times New Roman"/>
              </a:rPr>
              <a:t>bo</a:t>
            </a:r>
            <a:r>
              <a:rPr sz="2400" b="0" i="0" u="none" dirty="0">
                <a:solidFill>
                  <a:srgbClr val="000000"/>
                </a:solidFill>
                <a:latin typeface="Times New Roman"/>
              </a:rPr>
              <a:t>̉ </a:t>
            </a:r>
            <a:r>
              <a:rPr sz="2400" b="0" i="0" u="none" dirty="0" err="1">
                <a:solidFill>
                  <a:srgbClr val="000000"/>
                </a:solidFill>
                <a:latin typeface="Times New Roman"/>
              </a:rPr>
              <a:t>các</a:t>
            </a:r>
            <a:r>
              <a:rPr sz="2400" b="0" i="0" u="none" dirty="0">
                <a:solidFill>
                  <a:srgbClr val="000000"/>
                </a:solidFill>
                <a:latin typeface="Times New Roman"/>
              </a:rPr>
              <a:t> </a:t>
            </a:r>
            <a:r>
              <a:rPr sz="2400" b="0" i="0" u="none" dirty="0" err="1">
                <a:solidFill>
                  <a:srgbClr val="000000"/>
                </a:solidFill>
                <a:latin typeface="Times New Roman"/>
              </a:rPr>
              <a:t>yếu</a:t>
            </a:r>
            <a:r>
              <a:rPr sz="2400" b="0" i="0" u="none" dirty="0">
                <a:solidFill>
                  <a:srgbClr val="000000"/>
                </a:solidFill>
                <a:latin typeface="Times New Roman"/>
              </a:rPr>
              <a:t> </a:t>
            </a:r>
            <a:r>
              <a:rPr sz="2400" b="0" i="0" u="none" dirty="0" err="1">
                <a:solidFill>
                  <a:srgbClr val="000000"/>
                </a:solidFill>
                <a:latin typeface="Times New Roman"/>
              </a:rPr>
              <a:t>tô</a:t>
            </a:r>
            <a:r>
              <a:rPr sz="2400" b="0" i="0" u="none" dirty="0">
                <a:solidFill>
                  <a:srgbClr val="000000"/>
                </a:solidFill>
                <a:latin typeface="Times New Roman"/>
              </a:rPr>
              <a:t>́ </a:t>
            </a:r>
            <a:r>
              <a:rPr sz="2400" b="0" i="0" u="none" dirty="0" err="1">
                <a:solidFill>
                  <a:srgbClr val="000000"/>
                </a:solidFill>
                <a:latin typeface="Times New Roman"/>
              </a:rPr>
              <a:t>gây</a:t>
            </a:r>
            <a:r>
              <a:rPr sz="2400" b="0" i="0" u="none" dirty="0">
                <a:solidFill>
                  <a:srgbClr val="000000"/>
                </a:solidFill>
                <a:latin typeface="Times New Roman"/>
              </a:rPr>
              <a:t> </a:t>
            </a:r>
            <a:r>
              <a:rPr sz="2400" b="0" i="0" u="none" dirty="0" err="1">
                <a:solidFill>
                  <a:srgbClr val="000000"/>
                </a:solidFill>
                <a:latin typeface="Times New Roman"/>
              </a:rPr>
              <a:t>ức</a:t>
            </a:r>
            <a:r>
              <a:rPr sz="2400" b="0" i="0" u="none" dirty="0">
                <a:solidFill>
                  <a:srgbClr val="000000"/>
                </a:solidFill>
                <a:latin typeface="Times New Roman"/>
              </a:rPr>
              <a:t> </a:t>
            </a:r>
            <a:r>
              <a:rPr sz="2400" b="0" i="0" u="none" dirty="0" err="1">
                <a:solidFill>
                  <a:srgbClr val="000000"/>
                </a:solidFill>
                <a:latin typeface="Times New Roman"/>
              </a:rPr>
              <a:t>chê</a:t>
            </a:r>
            <a:r>
              <a:rPr sz="2400" b="0" i="0" u="none" dirty="0">
                <a:solidFill>
                  <a:srgbClr val="000000"/>
                </a:solidFill>
                <a:latin typeface="Times New Roman"/>
              </a:rPr>
              <a:t>́ </a:t>
            </a:r>
            <a:r>
              <a:rPr sz="2400" b="0" i="0" u="none" dirty="0" err="1">
                <a:solidFill>
                  <a:srgbClr val="000000"/>
                </a:solidFill>
                <a:latin typeface="Times New Roman"/>
              </a:rPr>
              <a:t>tổng</a:t>
            </a:r>
            <a:r>
              <a:rPr sz="2400" b="0" i="0" u="none" dirty="0">
                <a:solidFill>
                  <a:srgbClr val="000000"/>
                </a:solidFill>
                <a:latin typeface="Times New Roman"/>
              </a:rPr>
              <a:t> </a:t>
            </a:r>
            <a:r>
              <a:rPr sz="2400" b="0" i="0" u="none" dirty="0" err="1">
                <a:solidFill>
                  <a:srgbClr val="000000"/>
                </a:solidFill>
                <a:latin typeface="Times New Roman"/>
              </a:rPr>
              <a:t>hợp</a:t>
            </a:r>
            <a:r>
              <a:rPr sz="2400" b="0" i="0" u="none" dirty="0">
                <a:solidFill>
                  <a:srgbClr val="000000"/>
                </a:solidFill>
                <a:latin typeface="Times New Roman"/>
              </a:rPr>
              <a:t> </a:t>
            </a:r>
            <a:r>
              <a:rPr sz="2400" b="0" i="0" u="none" dirty="0" err="1">
                <a:solidFill>
                  <a:srgbClr val="000000"/>
                </a:solidFill>
                <a:latin typeface="Times New Roman"/>
              </a:rPr>
              <a:t>hocmon</a:t>
            </a:r>
            <a:r>
              <a:rPr sz="2400" b="0" i="0" u="none" dirty="0">
                <a:solidFill>
                  <a:srgbClr val="000000"/>
                </a:solidFill>
                <a:latin typeface="Times New Roman"/>
              </a:rPr>
              <a:t>, </a:t>
            </a:r>
            <a:r>
              <a:rPr sz="2400" b="0" i="0" u="none" dirty="0" err="1">
                <a:solidFill>
                  <a:srgbClr val="000000"/>
                </a:solidFill>
                <a:latin typeface="Times New Roman"/>
              </a:rPr>
              <a:t>sư</a:t>
            </a:r>
            <a:r>
              <a:rPr sz="2400" b="0" i="0" u="none" dirty="0">
                <a:solidFill>
                  <a:srgbClr val="000000"/>
                </a:solidFill>
                <a:latin typeface="Times New Roman"/>
              </a:rPr>
              <a:t>̉ </a:t>
            </a:r>
            <a:r>
              <a:rPr sz="2400" b="0" i="0" u="none" dirty="0" err="1">
                <a:solidFill>
                  <a:srgbClr val="000000"/>
                </a:solidFill>
                <a:latin typeface="Times New Roman"/>
              </a:rPr>
              <a:t>dụng</a:t>
            </a:r>
            <a:r>
              <a:rPr sz="2400" b="0" i="0" u="none" dirty="0">
                <a:solidFill>
                  <a:srgbClr val="000000"/>
                </a:solidFill>
                <a:latin typeface="Times New Roman"/>
              </a:rPr>
              <a:t> </a:t>
            </a:r>
            <a:r>
              <a:rPr sz="2400" b="0" i="0" u="none" dirty="0" err="1">
                <a:solidFill>
                  <a:srgbClr val="000000"/>
                </a:solidFill>
                <a:latin typeface="Times New Roman"/>
              </a:rPr>
              <a:t>những</a:t>
            </a:r>
            <a:r>
              <a:rPr sz="2400" b="0" i="0" u="none" dirty="0">
                <a:solidFill>
                  <a:srgbClr val="000000"/>
                </a:solidFill>
                <a:latin typeface="Times New Roman"/>
              </a:rPr>
              <a:t> </a:t>
            </a:r>
            <a:r>
              <a:rPr sz="2400" b="0" i="0" u="none" dirty="0" err="1">
                <a:solidFill>
                  <a:srgbClr val="000000"/>
                </a:solidFill>
                <a:latin typeface="Times New Roman"/>
              </a:rPr>
              <a:t>liều</a:t>
            </a:r>
            <a:r>
              <a:rPr sz="2400" b="0" i="0" u="none" dirty="0">
                <a:solidFill>
                  <a:srgbClr val="000000"/>
                </a:solidFill>
                <a:latin typeface="Times New Roman"/>
              </a:rPr>
              <a:t> </a:t>
            </a:r>
            <a:r>
              <a:rPr sz="2400" b="0" i="0" u="none" dirty="0" err="1">
                <a:solidFill>
                  <a:srgbClr val="000000"/>
                </a:solidFill>
                <a:latin typeface="Times New Roman"/>
              </a:rPr>
              <a:t>hocmon</a:t>
            </a:r>
            <a:r>
              <a:rPr sz="2400" b="0" i="0" u="none" dirty="0">
                <a:solidFill>
                  <a:srgbClr val="000000"/>
                </a:solidFill>
                <a:latin typeface="Times New Roman"/>
              </a:rPr>
              <a:t> </a:t>
            </a:r>
            <a:r>
              <a:rPr sz="2400" b="0" i="0" u="none" dirty="0" err="1">
                <a:solidFill>
                  <a:srgbClr val="000000"/>
                </a:solidFill>
                <a:latin typeface="Times New Roman"/>
              </a:rPr>
              <a:t>đu</a:t>
            </a:r>
            <a:r>
              <a:rPr sz="2400" b="0" i="0" u="none" dirty="0">
                <a:solidFill>
                  <a:srgbClr val="000000"/>
                </a:solidFill>
                <a:latin typeface="Times New Roman"/>
              </a:rPr>
              <a:t>̉ </a:t>
            </a:r>
            <a:r>
              <a:rPr sz="2400" b="0" i="0" u="none" dirty="0" err="1">
                <a:solidFill>
                  <a:srgbClr val="000000"/>
                </a:solidFill>
                <a:latin typeface="Times New Roman"/>
              </a:rPr>
              <a:t>đê</a:t>
            </a:r>
            <a:r>
              <a:rPr sz="2400" b="0" i="0" u="none" dirty="0">
                <a:solidFill>
                  <a:srgbClr val="000000"/>
                </a:solidFill>
                <a:latin typeface="Times New Roman"/>
              </a:rPr>
              <a:t>̉ </a:t>
            </a:r>
            <a:r>
              <a:rPr sz="2400" b="0" i="0" u="none" dirty="0" err="1">
                <a:solidFill>
                  <a:srgbClr val="000000"/>
                </a:solidFill>
                <a:latin typeface="Times New Roman"/>
              </a:rPr>
              <a:t>phong</a:t>
            </a:r>
            <a:r>
              <a:rPr sz="2400" b="0" i="0" u="none" dirty="0">
                <a:solidFill>
                  <a:srgbClr val="000000"/>
                </a:solidFill>
                <a:latin typeface="Times New Roman"/>
              </a:rPr>
              <a:t> </a:t>
            </a:r>
            <a:r>
              <a:rPr sz="2400" b="0" i="0" u="none" dirty="0" err="1">
                <a:solidFill>
                  <a:srgbClr val="000000"/>
                </a:solidFill>
                <a:latin typeface="Times New Roman"/>
              </a:rPr>
              <a:t>bê</a:t>
            </a:r>
            <a:r>
              <a:rPr sz="2400" b="0" i="0" u="none" dirty="0">
                <a:solidFill>
                  <a:srgbClr val="000000"/>
                </a:solidFill>
                <a:latin typeface="Times New Roman"/>
              </a:rPr>
              <a:t>́ </a:t>
            </a:r>
            <a:r>
              <a:rPr sz="2400" b="0" i="0" u="none" dirty="0" err="1">
                <a:solidFill>
                  <a:srgbClr val="000000"/>
                </a:solidFill>
                <a:latin typeface="Times New Roman"/>
              </a:rPr>
              <a:t>sư</a:t>
            </a:r>
            <a:r>
              <a:rPr sz="2400" b="0" i="0" u="none" dirty="0">
                <a:solidFill>
                  <a:srgbClr val="000000"/>
                </a:solidFill>
                <a:latin typeface="Times New Roman"/>
              </a:rPr>
              <a:t>̣ </a:t>
            </a:r>
            <a:r>
              <a:rPr sz="2400" b="0" i="0" u="none" dirty="0" err="1">
                <a:solidFill>
                  <a:srgbClr val="000000"/>
                </a:solidFill>
                <a:latin typeface="Times New Roman"/>
              </a:rPr>
              <a:t>tiết</a:t>
            </a:r>
            <a:r>
              <a:rPr sz="2400" b="0" i="0" u="none" dirty="0">
                <a:solidFill>
                  <a:srgbClr val="000000"/>
                </a:solidFill>
                <a:latin typeface="Times New Roman"/>
              </a:rPr>
              <a:t> TSH, </a:t>
            </a:r>
            <a:r>
              <a:rPr sz="2400" b="0" i="0" u="none" dirty="0" err="1">
                <a:solidFill>
                  <a:srgbClr val="000000"/>
                </a:solidFill>
                <a:latin typeface="Times New Roman"/>
              </a:rPr>
              <a:t>cung</a:t>
            </a:r>
            <a:r>
              <a:rPr sz="2400" b="0" i="0" u="none" dirty="0">
                <a:solidFill>
                  <a:srgbClr val="000000"/>
                </a:solidFill>
                <a:latin typeface="Times New Roman"/>
              </a:rPr>
              <a:t> </a:t>
            </a:r>
            <a:r>
              <a:rPr sz="2400" b="0" i="0" u="none" dirty="0" err="1">
                <a:solidFill>
                  <a:srgbClr val="000000"/>
                </a:solidFill>
                <a:latin typeface="Times New Roman"/>
              </a:rPr>
              <a:t>cấp</a:t>
            </a:r>
            <a:r>
              <a:rPr sz="2400" b="0" i="0" u="none" dirty="0">
                <a:solidFill>
                  <a:srgbClr val="000000"/>
                </a:solidFill>
                <a:latin typeface="Times New Roman"/>
              </a:rPr>
              <a:t> </a:t>
            </a:r>
            <a:r>
              <a:rPr sz="2400" b="0" i="0" u="none" dirty="0" err="1">
                <a:solidFill>
                  <a:srgbClr val="000000"/>
                </a:solidFill>
                <a:latin typeface="Times New Roman"/>
              </a:rPr>
              <a:t>muối</a:t>
            </a:r>
            <a:r>
              <a:rPr sz="2400" b="0" i="0" u="none" dirty="0">
                <a:solidFill>
                  <a:srgbClr val="000000"/>
                </a:solidFill>
                <a:latin typeface="Times New Roman"/>
              </a:rPr>
              <a:t> </a:t>
            </a:r>
            <a:r>
              <a:rPr sz="2400" b="0" i="0" u="none" dirty="0" err="1">
                <a:solidFill>
                  <a:srgbClr val="000000"/>
                </a:solidFill>
                <a:latin typeface="Times New Roman"/>
              </a:rPr>
              <a:t>ăn</a:t>
            </a:r>
            <a:r>
              <a:rPr sz="2400" b="0" i="0" u="none" dirty="0">
                <a:solidFill>
                  <a:srgbClr val="000000"/>
                </a:solidFill>
                <a:latin typeface="Times New Roman"/>
              </a:rPr>
              <a:t> có </a:t>
            </a:r>
            <a:r>
              <a:rPr sz="2400" b="0" i="0" u="none" dirty="0" err="1">
                <a:solidFill>
                  <a:srgbClr val="000000"/>
                </a:solidFill>
                <a:latin typeface="Times New Roman"/>
              </a:rPr>
              <a:t>trộn</a:t>
            </a:r>
            <a:r>
              <a:rPr sz="2400" b="0" i="0" u="none" dirty="0">
                <a:solidFill>
                  <a:srgbClr val="000000"/>
                </a:solidFill>
                <a:latin typeface="Times New Roman"/>
              </a:rPr>
              <a:t> </a:t>
            </a:r>
            <a:r>
              <a:rPr sz="2400" b="0" i="0" u="none" dirty="0" err="1">
                <a:solidFill>
                  <a:srgbClr val="000000"/>
                </a:solidFill>
                <a:latin typeface="Times New Roman"/>
              </a:rPr>
              <a:t>iod</a:t>
            </a:r>
            <a:r>
              <a:rPr sz="2400" b="0" i="0" u="none" dirty="0">
                <a:solidFill>
                  <a:srgbClr val="000000"/>
                </a:solidFill>
                <a:latin typeface="Times New Roman"/>
              </a:rPr>
              <a:t>,...</a:t>
            </a:r>
            <a:r>
              <a:rPr sz="2400" b="0" i="0" u="none" dirty="0" err="1">
                <a:solidFill>
                  <a:srgbClr val="000000"/>
                </a:solidFill>
                <a:latin typeface="Times New Roman"/>
              </a:rPr>
              <a:t>Ngoài</a:t>
            </a:r>
            <a:r>
              <a:rPr sz="2400" b="0" i="0" u="none" dirty="0">
                <a:solidFill>
                  <a:srgbClr val="000000"/>
                </a:solidFill>
                <a:latin typeface="Times New Roman"/>
              </a:rPr>
              <a:t> </a:t>
            </a:r>
            <a:r>
              <a:rPr sz="2400" b="0" i="0" u="none" dirty="0" err="1">
                <a:solidFill>
                  <a:srgbClr val="000000"/>
                </a:solidFill>
                <a:latin typeface="Times New Roman"/>
              </a:rPr>
              <a:t>ra</a:t>
            </a:r>
            <a:r>
              <a:rPr sz="2400" b="0" i="0" u="none" dirty="0">
                <a:solidFill>
                  <a:srgbClr val="000000"/>
                </a:solidFill>
                <a:latin typeface="Times New Roman"/>
              </a:rPr>
              <a:t>, </a:t>
            </a:r>
            <a:r>
              <a:rPr sz="2400" b="0" i="0" u="none" dirty="0" err="1">
                <a:solidFill>
                  <a:srgbClr val="000000"/>
                </a:solidFill>
                <a:latin typeface="Times New Roman"/>
              </a:rPr>
              <a:t>nếu</a:t>
            </a:r>
            <a:r>
              <a:rPr sz="2400" b="0" i="0" u="none" dirty="0">
                <a:solidFill>
                  <a:srgbClr val="000000"/>
                </a:solidFill>
                <a:latin typeface="Times New Roman"/>
              </a:rPr>
              <a:t> </a:t>
            </a:r>
            <a:r>
              <a:rPr sz="2400" b="0" i="0" u="none" dirty="0" err="1">
                <a:solidFill>
                  <a:srgbClr val="000000"/>
                </a:solidFill>
                <a:latin typeface="Times New Roman"/>
              </a:rPr>
              <a:t>bướu</a:t>
            </a:r>
            <a:r>
              <a:rPr sz="2400" b="0" i="0" u="none" dirty="0">
                <a:solidFill>
                  <a:srgbClr val="000000"/>
                </a:solidFill>
                <a:latin typeface="Times New Roman"/>
              </a:rPr>
              <a:t> </a:t>
            </a:r>
            <a:r>
              <a:rPr sz="2400" b="0" i="0" u="none" dirty="0" err="1">
                <a:solidFill>
                  <a:srgbClr val="000000"/>
                </a:solidFill>
                <a:latin typeface="Times New Roman"/>
              </a:rPr>
              <a:t>cô</a:t>
            </a:r>
            <a:r>
              <a:rPr sz="2400" b="0" i="0" u="none" dirty="0">
                <a:solidFill>
                  <a:srgbClr val="000000"/>
                </a:solidFill>
                <a:latin typeface="Times New Roman"/>
              </a:rPr>
              <a:t>̉ </a:t>
            </a:r>
            <a:r>
              <a:rPr sz="2400" b="0" i="0" u="none" dirty="0" err="1">
                <a:solidFill>
                  <a:srgbClr val="000000"/>
                </a:solidFill>
                <a:latin typeface="Times New Roman"/>
              </a:rPr>
              <a:t>tỏa</a:t>
            </a:r>
            <a:r>
              <a:rPr sz="2400" b="0" i="0" u="none" dirty="0">
                <a:solidFill>
                  <a:srgbClr val="000000"/>
                </a:solidFill>
                <a:latin typeface="Times New Roman"/>
              </a:rPr>
              <a:t> to, </a:t>
            </a:r>
            <a:r>
              <a:rPr sz="2400" b="0" i="0" u="none" dirty="0" err="1">
                <a:solidFill>
                  <a:srgbClr val="000000"/>
                </a:solidFill>
                <a:latin typeface="Times New Roman"/>
              </a:rPr>
              <a:t>xấu</a:t>
            </a:r>
            <a:r>
              <a:rPr sz="2400" b="0" i="0" u="none" dirty="0">
                <a:solidFill>
                  <a:srgbClr val="000000"/>
                </a:solidFill>
                <a:latin typeface="Times New Roman"/>
              </a:rPr>
              <a:t>, </a:t>
            </a:r>
            <a:r>
              <a:rPr sz="2400" b="0" i="0" u="none" dirty="0" err="1">
                <a:solidFill>
                  <a:srgbClr val="000000"/>
                </a:solidFill>
                <a:latin typeface="Times New Roman"/>
              </a:rPr>
              <a:t>chèn</a:t>
            </a:r>
            <a:r>
              <a:rPr sz="2400" b="0" i="0" u="none" dirty="0">
                <a:solidFill>
                  <a:srgbClr val="000000"/>
                </a:solidFill>
                <a:latin typeface="Times New Roman"/>
              </a:rPr>
              <a:t> </a:t>
            </a:r>
            <a:r>
              <a:rPr sz="2400" b="0" i="0" u="none" dirty="0" err="1">
                <a:solidFill>
                  <a:srgbClr val="000000"/>
                </a:solidFill>
                <a:latin typeface="Times New Roman"/>
              </a:rPr>
              <a:t>ép</a:t>
            </a:r>
            <a:r>
              <a:rPr sz="2400" b="0" i="0" u="none" dirty="0">
                <a:solidFill>
                  <a:srgbClr val="000000"/>
                </a:solidFill>
                <a:latin typeface="Times New Roman"/>
              </a:rPr>
              <a:t>, </a:t>
            </a:r>
            <a:r>
              <a:rPr sz="2400" b="0" i="0" u="none" dirty="0" err="1">
                <a:solidFill>
                  <a:srgbClr val="000000"/>
                </a:solidFill>
                <a:latin typeface="Times New Roman"/>
              </a:rPr>
              <a:t>bệnh</a:t>
            </a:r>
            <a:r>
              <a:rPr sz="2400" b="0" i="0" u="none" dirty="0">
                <a:solidFill>
                  <a:srgbClr val="000000"/>
                </a:solidFill>
                <a:latin typeface="Times New Roman"/>
              </a:rPr>
              <a:t> </a:t>
            </a:r>
            <a:r>
              <a:rPr sz="2400" b="0" i="0" u="none" dirty="0" err="1">
                <a:solidFill>
                  <a:srgbClr val="000000"/>
                </a:solidFill>
                <a:latin typeface="Times New Roman"/>
              </a:rPr>
              <a:t>nhận</a:t>
            </a:r>
            <a:r>
              <a:rPr sz="2400" b="0" i="0" u="none" dirty="0">
                <a:solidFill>
                  <a:srgbClr val="000000"/>
                </a:solidFill>
                <a:latin typeface="Times New Roman"/>
              </a:rPr>
              <a:t> </a:t>
            </a:r>
            <a:r>
              <a:rPr sz="2400" b="0" i="0" u="none" dirty="0" err="1">
                <a:solidFill>
                  <a:srgbClr val="000000"/>
                </a:solidFill>
                <a:latin typeface="Times New Roman"/>
              </a:rPr>
              <a:t>nên</a:t>
            </a:r>
            <a:r>
              <a:rPr sz="2400" b="0" i="0" u="none" dirty="0">
                <a:solidFill>
                  <a:srgbClr val="000000"/>
                </a:solidFill>
                <a:latin typeface="Times New Roman"/>
              </a:rPr>
              <a:t> </a:t>
            </a:r>
            <a:r>
              <a:rPr sz="2400" b="0" i="0" u="none" dirty="0" err="1">
                <a:solidFill>
                  <a:srgbClr val="000000"/>
                </a:solidFill>
                <a:latin typeface="Times New Roman"/>
              </a:rPr>
              <a:t>tiến</a:t>
            </a:r>
            <a:r>
              <a:rPr sz="2400" b="0" i="0" u="none" dirty="0">
                <a:solidFill>
                  <a:srgbClr val="000000"/>
                </a:solidFill>
                <a:latin typeface="Times New Roman"/>
              </a:rPr>
              <a:t> </a:t>
            </a:r>
            <a:r>
              <a:rPr sz="2400" b="0" i="0" u="none" dirty="0" err="1">
                <a:solidFill>
                  <a:srgbClr val="000000"/>
                </a:solidFill>
                <a:latin typeface="Times New Roman"/>
              </a:rPr>
              <a:t>hành</a:t>
            </a:r>
            <a:r>
              <a:rPr sz="2400" b="0" i="0" u="none" dirty="0">
                <a:solidFill>
                  <a:srgbClr val="000000"/>
                </a:solidFill>
                <a:latin typeface="Times New Roman"/>
              </a:rPr>
              <a:t> </a:t>
            </a:r>
            <a:r>
              <a:rPr sz="2400" b="0" i="0" u="none" dirty="0" err="1">
                <a:solidFill>
                  <a:srgbClr val="000000"/>
                </a:solidFill>
                <a:latin typeface="Times New Roman"/>
              </a:rPr>
              <a:t>giải</a:t>
            </a:r>
            <a:r>
              <a:rPr sz="2400" b="0" i="0" u="none" dirty="0">
                <a:solidFill>
                  <a:srgbClr val="000000"/>
                </a:solidFill>
                <a:latin typeface="Times New Roman"/>
              </a:rPr>
              <a:t> </a:t>
            </a:r>
            <a:r>
              <a:rPr sz="2400" b="0" i="0" u="none" dirty="0" err="1">
                <a:solidFill>
                  <a:srgbClr val="000000"/>
                </a:solidFill>
                <a:latin typeface="Times New Roman"/>
              </a:rPr>
              <a:t>phẫu</a:t>
            </a:r>
            <a:r>
              <a:rPr sz="2400" b="0" i="0" u="none" dirty="0">
                <a:solidFill>
                  <a:srgbClr val="000000"/>
                </a:solidFill>
                <a:latin typeface="Times New Roman"/>
              </a:rPr>
              <a:t>...</a:t>
            </a:r>
          </a:p>
          <a:p>
            <a:pPr lvl="0"/>
            <a:r>
              <a:rPr sz="2400" b="0" i="0" u="none" dirty="0">
                <a:solidFill>
                  <a:srgbClr val="000000"/>
                </a:solidFill>
                <a:latin typeface="Times New Roman"/>
              </a:rPr>
              <a:t>- </a:t>
            </a:r>
            <a:r>
              <a:rPr sz="2400" b="0" i="0" u="none" dirty="0" err="1">
                <a:solidFill>
                  <a:srgbClr val="000000"/>
                </a:solidFill>
                <a:latin typeface="Times New Roman"/>
              </a:rPr>
              <a:t>Một</a:t>
            </a:r>
            <a:r>
              <a:rPr sz="2400" b="0" i="0" u="none" dirty="0">
                <a:solidFill>
                  <a:srgbClr val="000000"/>
                </a:solidFill>
                <a:latin typeface="Times New Roman"/>
              </a:rPr>
              <a:t> </a:t>
            </a:r>
            <a:r>
              <a:rPr sz="2400" b="0" i="0" u="none" dirty="0" err="1">
                <a:solidFill>
                  <a:srgbClr val="000000"/>
                </a:solidFill>
                <a:latin typeface="Times New Roman"/>
              </a:rPr>
              <a:t>sô</a:t>
            </a:r>
            <a:r>
              <a:rPr sz="2400" b="0" i="0" u="none" dirty="0">
                <a:solidFill>
                  <a:srgbClr val="000000"/>
                </a:solidFill>
                <a:latin typeface="Times New Roman"/>
              </a:rPr>
              <a:t>́ </a:t>
            </a:r>
            <a:r>
              <a:rPr sz="2400" b="0" i="0" u="none" dirty="0" err="1">
                <a:solidFill>
                  <a:srgbClr val="000000"/>
                </a:solidFill>
                <a:latin typeface="Times New Roman"/>
              </a:rPr>
              <a:t>thuốc</a:t>
            </a:r>
            <a:r>
              <a:rPr sz="2400" b="0" i="0" u="none" dirty="0">
                <a:solidFill>
                  <a:srgbClr val="000000"/>
                </a:solidFill>
                <a:latin typeface="Times New Roman"/>
              </a:rPr>
              <a:t> </a:t>
            </a:r>
            <a:r>
              <a:rPr sz="2400" b="0" i="0" u="none" dirty="0" err="1">
                <a:solidFill>
                  <a:srgbClr val="000000"/>
                </a:solidFill>
                <a:latin typeface="Times New Roman"/>
              </a:rPr>
              <a:t>điều</a:t>
            </a:r>
            <a:r>
              <a:rPr sz="2400" b="0" i="0" u="none" dirty="0">
                <a:solidFill>
                  <a:srgbClr val="000000"/>
                </a:solidFill>
                <a:latin typeface="Times New Roman"/>
              </a:rPr>
              <a:t> trị </a:t>
            </a:r>
            <a:r>
              <a:rPr sz="2400" b="0" i="0" u="none" dirty="0" err="1">
                <a:solidFill>
                  <a:srgbClr val="000000"/>
                </a:solidFill>
                <a:latin typeface="Times New Roman"/>
              </a:rPr>
              <a:t>bệnh</a:t>
            </a:r>
            <a:r>
              <a:rPr sz="2400" b="0" i="0" u="none" dirty="0">
                <a:solidFill>
                  <a:srgbClr val="000000"/>
                </a:solidFill>
                <a:latin typeface="Times New Roman"/>
              </a:rPr>
              <a:t> </a:t>
            </a:r>
            <a:r>
              <a:rPr sz="2400" b="0" i="0" u="none" dirty="0" err="1">
                <a:solidFill>
                  <a:srgbClr val="000000"/>
                </a:solidFill>
                <a:latin typeface="Times New Roman"/>
              </a:rPr>
              <a:t>bướu</a:t>
            </a:r>
            <a:r>
              <a:rPr sz="2400" b="0" i="0" u="none" dirty="0">
                <a:solidFill>
                  <a:srgbClr val="000000"/>
                </a:solidFill>
                <a:latin typeface="Times New Roman"/>
              </a:rPr>
              <a:t> </a:t>
            </a:r>
            <a:r>
              <a:rPr sz="2400" b="0" i="0" u="none" dirty="0" err="1">
                <a:solidFill>
                  <a:srgbClr val="000000"/>
                </a:solidFill>
                <a:latin typeface="Times New Roman"/>
              </a:rPr>
              <a:t>cô</a:t>
            </a:r>
            <a:r>
              <a:rPr sz="2400" b="0" i="0" u="none" dirty="0">
                <a:solidFill>
                  <a:srgbClr val="000000"/>
                </a:solidFill>
                <a:latin typeface="Times New Roman"/>
              </a:rPr>
              <a:t>̉: </a:t>
            </a:r>
          </a:p>
        </p:txBody>
      </p:sp>
      <p:pic>
        <p:nvPicPr>
          <p:cNvPr id="3" name="Picture 2"/>
          <p:cNvPicPr/>
          <p:nvPr/>
        </p:nvPicPr>
        <p:blipFill>
          <a:blip r:embed="rId3"/>
          <a:srcRect/>
          <a:stretch>
            <a:fillRect/>
          </a:stretch>
        </p:blipFill>
        <p:spPr>
          <a:xfrm>
            <a:off x="1912985" y="6567652"/>
            <a:ext cx="3314699" cy="1985363"/>
          </a:xfrm>
          <a:prstGeom prst="rect">
            <a:avLst/>
          </a:prstGeom>
        </p:spPr>
      </p:pic>
      <p:pic>
        <p:nvPicPr>
          <p:cNvPr id="4" name="Picture 3"/>
          <p:cNvPicPr/>
          <p:nvPr/>
        </p:nvPicPr>
        <p:blipFill>
          <a:blip r:embed="rId4"/>
          <a:srcRect/>
          <a:stretch>
            <a:fillRect/>
          </a:stretch>
        </p:blipFill>
        <p:spPr>
          <a:xfrm>
            <a:off x="6858000" y="737455"/>
            <a:ext cx="2150241" cy="2150461"/>
          </a:xfrm>
          <a:prstGeom prst="rect">
            <a:avLst/>
          </a:prstGeom>
        </p:spPr>
      </p:pic>
      <p:pic>
        <p:nvPicPr>
          <p:cNvPr id="5" name="Picture 4"/>
          <p:cNvPicPr/>
          <p:nvPr/>
        </p:nvPicPr>
        <p:blipFill>
          <a:blip r:embed="rId5"/>
          <a:srcRect/>
          <a:stretch>
            <a:fillRect/>
          </a:stretch>
        </p:blipFill>
        <p:spPr>
          <a:xfrm>
            <a:off x="3801027" y="769577"/>
            <a:ext cx="2958189" cy="2097557"/>
          </a:xfrm>
          <a:prstGeom prst="rect">
            <a:avLst/>
          </a:prstGeom>
        </p:spPr>
      </p:pic>
      <p:pic>
        <p:nvPicPr>
          <p:cNvPr id="6" name="Picture 5"/>
          <p:cNvPicPr/>
          <p:nvPr/>
        </p:nvPicPr>
        <p:blipFill>
          <a:blip r:embed="rId6"/>
          <a:srcRect/>
          <a:stretch>
            <a:fillRect/>
          </a:stretch>
        </p:blipFill>
        <p:spPr>
          <a:xfrm>
            <a:off x="6324600" y="3429000"/>
            <a:ext cx="2514600" cy="2742654"/>
          </a:xfrm>
          <a:prstGeom prst="rect">
            <a:avLst/>
          </a:prstGeom>
        </p:spPr>
      </p:pic>
      <p:pic>
        <p:nvPicPr>
          <p:cNvPr id="7" name="Picture 6"/>
          <p:cNvPicPr/>
          <p:nvPr/>
        </p:nvPicPr>
        <p:blipFill>
          <a:blip r:embed="rId7"/>
          <a:srcRect/>
          <a:stretch>
            <a:fillRect/>
          </a:stretch>
        </p:blipFill>
        <p:spPr>
          <a:xfrm>
            <a:off x="304800" y="381001"/>
            <a:ext cx="3265534" cy="2539038"/>
          </a:xfrm>
          <a:prstGeom prst="rect">
            <a:avLst/>
          </a:prstGeom>
        </p:spPr>
      </p:pic>
    </p:spTree>
    <p:extLst>
      <p:ext uri="{BB962C8B-B14F-4D97-AF65-F5344CB8AC3E}">
        <p14:creationId xmlns:p14="http://schemas.microsoft.com/office/powerpoint/2010/main" val="1522414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txBox="1">
            <a:spLocks noGrp="1"/>
          </p:cNvSpPr>
          <p:nvPr>
            <p:ph type="body" idx="1"/>
          </p:nvPr>
        </p:nvSpPr>
        <p:spPr>
          <a:xfrm>
            <a:off x="126511" y="318788"/>
            <a:ext cx="8862323" cy="6247272"/>
          </a:xfrm>
          <a:prstGeom prst="rect">
            <a:avLst/>
          </a:prstGeom>
        </p:spPr>
        <p:txBody>
          <a:bodyPr>
            <a:normAutofit/>
          </a:bodyPr>
          <a:lstStyle>
            <a:lvl1pPr lvl="0">
              <a:defRPr/>
            </a:lvl1pPr>
          </a:lstStyle>
          <a:p>
            <a:pPr lvl="0"/>
            <a:r>
              <a:rPr sz="2400" b="1" i="1" u="sng" dirty="0">
                <a:solidFill>
                  <a:srgbClr val="000000"/>
                </a:solidFill>
                <a:latin typeface="Times New Roman"/>
              </a:rPr>
              <a:t>4. </a:t>
            </a:r>
            <a:r>
              <a:rPr sz="2400" b="1" i="1" u="sng" dirty="0" err="1">
                <a:solidFill>
                  <a:srgbClr val="000000"/>
                </a:solidFill>
                <a:latin typeface="Times New Roman"/>
              </a:rPr>
              <a:t>Phòng</a:t>
            </a:r>
            <a:r>
              <a:rPr sz="2400" b="1" i="1" u="sng" dirty="0">
                <a:solidFill>
                  <a:srgbClr val="000000"/>
                </a:solidFill>
                <a:latin typeface="Times New Roman"/>
              </a:rPr>
              <a:t> </a:t>
            </a:r>
            <a:r>
              <a:rPr sz="2400" b="1" i="1" u="sng" dirty="0" err="1">
                <a:solidFill>
                  <a:srgbClr val="000000"/>
                </a:solidFill>
                <a:latin typeface="Times New Roman"/>
              </a:rPr>
              <a:t>bệnh</a:t>
            </a:r>
            <a:r>
              <a:rPr sz="2400" b="1" i="1" u="sng" dirty="0">
                <a:solidFill>
                  <a:srgbClr val="000000"/>
                </a:solidFill>
                <a:latin typeface="Times New Roman"/>
              </a:rPr>
              <a:t>.</a:t>
            </a:r>
          </a:p>
          <a:p>
            <a:pPr lvl="0"/>
            <a:r>
              <a:rPr sz="2400" dirty="0">
                <a:solidFill>
                  <a:srgbClr val="000000"/>
                </a:solidFill>
                <a:latin typeface="Times New Roman"/>
              </a:rPr>
              <a:t>- </a:t>
            </a:r>
            <a:r>
              <a:rPr sz="2400" dirty="0" err="1">
                <a:solidFill>
                  <a:srgbClr val="000000"/>
                </a:solidFill>
                <a:latin typeface="Times New Roman"/>
              </a:rPr>
              <a:t>Ăn</a:t>
            </a:r>
            <a:r>
              <a:rPr sz="2400" dirty="0">
                <a:solidFill>
                  <a:srgbClr val="000000"/>
                </a:solidFill>
                <a:latin typeface="Times New Roman"/>
              </a:rPr>
              <a:t> </a:t>
            </a:r>
            <a:r>
              <a:rPr sz="2400" dirty="0" err="1">
                <a:solidFill>
                  <a:srgbClr val="000000"/>
                </a:solidFill>
                <a:latin typeface="Times New Roman"/>
              </a:rPr>
              <a:t>muối</a:t>
            </a:r>
            <a:r>
              <a:rPr sz="2400" dirty="0">
                <a:solidFill>
                  <a:srgbClr val="000000"/>
                </a:solidFill>
                <a:latin typeface="Times New Roman"/>
              </a:rPr>
              <a:t> </a:t>
            </a:r>
            <a:r>
              <a:rPr sz="2400" dirty="0" err="1">
                <a:solidFill>
                  <a:srgbClr val="000000"/>
                </a:solidFill>
                <a:latin typeface="Times New Roman"/>
              </a:rPr>
              <a:t>Iod</a:t>
            </a:r>
            <a:r>
              <a:rPr sz="2400" dirty="0">
                <a:solidFill>
                  <a:srgbClr val="000000"/>
                </a:solidFill>
                <a:latin typeface="Times New Roman"/>
              </a:rPr>
              <a:t> </a:t>
            </a:r>
            <a:r>
              <a:rPr sz="2400" dirty="0" err="1">
                <a:solidFill>
                  <a:srgbClr val="000000"/>
                </a:solidFill>
                <a:latin typeface="Times New Roman"/>
              </a:rPr>
              <a:t>va</a:t>
            </a:r>
            <a:r>
              <a:rPr sz="2400" dirty="0">
                <a:solidFill>
                  <a:srgbClr val="000000"/>
                </a:solidFill>
                <a:latin typeface="Times New Roman"/>
              </a:rPr>
              <a:t>̀ </a:t>
            </a:r>
            <a:r>
              <a:rPr sz="2400" dirty="0" err="1">
                <a:solidFill>
                  <a:srgbClr val="000000"/>
                </a:solidFill>
                <a:latin typeface="Times New Roman"/>
              </a:rPr>
              <a:t>một</a:t>
            </a:r>
            <a:r>
              <a:rPr sz="2400" dirty="0">
                <a:solidFill>
                  <a:srgbClr val="000000"/>
                </a:solidFill>
                <a:latin typeface="Times New Roman"/>
              </a:rPr>
              <a:t> </a:t>
            </a:r>
            <a:r>
              <a:rPr sz="2400" dirty="0" err="1">
                <a:solidFill>
                  <a:srgbClr val="000000"/>
                </a:solidFill>
                <a:latin typeface="Times New Roman"/>
              </a:rPr>
              <a:t>sô</a:t>
            </a:r>
            <a:r>
              <a:rPr sz="2400" dirty="0">
                <a:solidFill>
                  <a:srgbClr val="000000"/>
                </a:solidFill>
                <a:latin typeface="Times New Roman"/>
              </a:rPr>
              <a:t>́ </a:t>
            </a:r>
            <a:r>
              <a:rPr sz="2400" dirty="0" err="1">
                <a:solidFill>
                  <a:srgbClr val="000000"/>
                </a:solidFill>
                <a:latin typeface="Times New Roman"/>
              </a:rPr>
              <a:t>thức</a:t>
            </a:r>
            <a:r>
              <a:rPr sz="2400" dirty="0">
                <a:solidFill>
                  <a:srgbClr val="000000"/>
                </a:solidFill>
                <a:latin typeface="Times New Roman"/>
              </a:rPr>
              <a:t> </a:t>
            </a:r>
            <a:r>
              <a:rPr sz="2400" dirty="0" err="1">
                <a:solidFill>
                  <a:srgbClr val="000000"/>
                </a:solidFill>
                <a:latin typeface="Times New Roman"/>
              </a:rPr>
              <a:t>ăn</a:t>
            </a:r>
            <a:r>
              <a:rPr sz="2400" dirty="0">
                <a:solidFill>
                  <a:srgbClr val="000000"/>
                </a:solidFill>
                <a:latin typeface="Times New Roman"/>
              </a:rPr>
              <a:t> có </a:t>
            </a:r>
            <a:r>
              <a:rPr sz="2400" dirty="0" err="1">
                <a:solidFill>
                  <a:srgbClr val="000000"/>
                </a:solidFill>
                <a:latin typeface="Times New Roman"/>
              </a:rPr>
              <a:t>nhiều</a:t>
            </a:r>
            <a:r>
              <a:rPr sz="2400" dirty="0">
                <a:solidFill>
                  <a:srgbClr val="000000"/>
                </a:solidFill>
                <a:latin typeface="Times New Roman"/>
              </a:rPr>
              <a:t> </a:t>
            </a:r>
            <a:r>
              <a:rPr sz="2400" dirty="0" err="1">
                <a:solidFill>
                  <a:srgbClr val="000000"/>
                </a:solidFill>
                <a:latin typeface="Times New Roman"/>
              </a:rPr>
              <a:t>Iot</a:t>
            </a:r>
            <a:r>
              <a:rPr sz="2400" dirty="0">
                <a:solidFill>
                  <a:srgbClr val="000000"/>
                </a:solidFill>
                <a:latin typeface="Times New Roman"/>
              </a:rPr>
              <a:t> </a:t>
            </a:r>
            <a:r>
              <a:rPr sz="2400" dirty="0" err="1">
                <a:solidFill>
                  <a:srgbClr val="000000"/>
                </a:solidFill>
                <a:latin typeface="Times New Roman"/>
              </a:rPr>
              <a:t>như</a:t>
            </a:r>
            <a:r>
              <a:rPr sz="2400" dirty="0">
                <a:solidFill>
                  <a:srgbClr val="000000"/>
                </a:solidFill>
                <a:latin typeface="Times New Roman"/>
              </a:rPr>
              <a:t>: </a:t>
            </a:r>
            <a:r>
              <a:rPr sz="2400" dirty="0" err="1">
                <a:solidFill>
                  <a:srgbClr val="000000"/>
                </a:solidFill>
                <a:latin typeface="Times New Roman"/>
              </a:rPr>
              <a:t>hải</a:t>
            </a:r>
            <a:r>
              <a:rPr sz="2400" dirty="0">
                <a:solidFill>
                  <a:srgbClr val="000000"/>
                </a:solidFill>
                <a:latin typeface="Times New Roman"/>
              </a:rPr>
              <a:t> </a:t>
            </a:r>
            <a:r>
              <a:rPr sz="2400" dirty="0" err="1">
                <a:solidFill>
                  <a:srgbClr val="000000"/>
                </a:solidFill>
                <a:latin typeface="Times New Roman"/>
              </a:rPr>
              <a:t>sản</a:t>
            </a:r>
            <a:r>
              <a:rPr sz="2400" dirty="0">
                <a:solidFill>
                  <a:srgbClr val="000000"/>
                </a:solidFill>
                <a:latin typeface="Times New Roman"/>
              </a:rPr>
              <a:t>, </a:t>
            </a:r>
            <a:r>
              <a:rPr sz="2400" dirty="0" err="1">
                <a:solidFill>
                  <a:srgbClr val="000000"/>
                </a:solidFill>
                <a:latin typeface="Times New Roman"/>
              </a:rPr>
              <a:t>trứng</a:t>
            </a:r>
            <a:r>
              <a:rPr sz="2400" dirty="0">
                <a:solidFill>
                  <a:srgbClr val="000000"/>
                </a:solidFill>
                <a:latin typeface="Times New Roman"/>
              </a:rPr>
              <a:t>, </a:t>
            </a:r>
            <a:r>
              <a:rPr sz="2400" dirty="0" err="1">
                <a:solidFill>
                  <a:srgbClr val="000000"/>
                </a:solidFill>
                <a:latin typeface="Times New Roman"/>
              </a:rPr>
              <a:t>sữa</a:t>
            </a:r>
            <a:r>
              <a:rPr sz="2400" dirty="0">
                <a:solidFill>
                  <a:srgbClr val="000000"/>
                </a:solidFill>
                <a:latin typeface="Times New Roman"/>
              </a:rPr>
              <a:t>,..., </a:t>
            </a:r>
          </a:p>
          <a:p>
            <a:pPr lvl="0"/>
            <a:r>
              <a:rPr sz="2400" dirty="0">
                <a:solidFill>
                  <a:srgbClr val="000000"/>
                </a:solidFill>
                <a:latin typeface="Times New Roman"/>
              </a:rPr>
              <a:t>- </a:t>
            </a:r>
            <a:r>
              <a:rPr sz="2400" dirty="0" err="1">
                <a:solidFill>
                  <a:srgbClr val="000000"/>
                </a:solidFill>
                <a:latin typeface="Times New Roman"/>
              </a:rPr>
              <a:t>Không</a:t>
            </a:r>
            <a:r>
              <a:rPr sz="2400" dirty="0">
                <a:solidFill>
                  <a:srgbClr val="000000"/>
                </a:solidFill>
                <a:latin typeface="Times New Roman"/>
              </a:rPr>
              <a:t> </a:t>
            </a:r>
            <a:r>
              <a:rPr sz="2400" dirty="0" err="1">
                <a:solidFill>
                  <a:srgbClr val="000000"/>
                </a:solidFill>
                <a:latin typeface="Times New Roman"/>
              </a:rPr>
              <a:t>dùng</a:t>
            </a:r>
            <a:r>
              <a:rPr sz="2400" dirty="0">
                <a:solidFill>
                  <a:srgbClr val="000000"/>
                </a:solidFill>
                <a:latin typeface="Times New Roman"/>
              </a:rPr>
              <a:t> </a:t>
            </a:r>
            <a:r>
              <a:rPr sz="2400" dirty="0" err="1">
                <a:solidFill>
                  <a:srgbClr val="000000"/>
                </a:solidFill>
                <a:latin typeface="Times New Roman"/>
              </a:rPr>
              <a:t>kéo</a:t>
            </a:r>
            <a:r>
              <a:rPr sz="2400" dirty="0">
                <a:solidFill>
                  <a:srgbClr val="000000"/>
                </a:solidFill>
                <a:latin typeface="Times New Roman"/>
              </a:rPr>
              <a:t> </a:t>
            </a:r>
            <a:r>
              <a:rPr sz="2400" dirty="0" err="1">
                <a:solidFill>
                  <a:srgbClr val="000000"/>
                </a:solidFill>
                <a:latin typeface="Times New Roman"/>
              </a:rPr>
              <a:t>dài</a:t>
            </a:r>
            <a:r>
              <a:rPr sz="2400" dirty="0">
                <a:solidFill>
                  <a:srgbClr val="000000"/>
                </a:solidFill>
                <a:latin typeface="Times New Roman"/>
              </a:rPr>
              <a:t> </a:t>
            </a:r>
            <a:r>
              <a:rPr sz="2400" dirty="0" err="1">
                <a:solidFill>
                  <a:srgbClr val="000000"/>
                </a:solidFill>
                <a:latin typeface="Times New Roman"/>
              </a:rPr>
              <a:t>các</a:t>
            </a:r>
            <a:r>
              <a:rPr sz="2400" dirty="0">
                <a:solidFill>
                  <a:srgbClr val="000000"/>
                </a:solidFill>
                <a:latin typeface="Times New Roman"/>
              </a:rPr>
              <a:t> </a:t>
            </a:r>
            <a:r>
              <a:rPr sz="2400" dirty="0" err="1">
                <a:solidFill>
                  <a:srgbClr val="000000"/>
                </a:solidFill>
                <a:latin typeface="Times New Roman"/>
              </a:rPr>
              <a:t>thuốc</a:t>
            </a:r>
            <a:r>
              <a:rPr sz="2400" dirty="0">
                <a:solidFill>
                  <a:srgbClr val="000000"/>
                </a:solidFill>
                <a:latin typeface="Times New Roman"/>
              </a:rPr>
              <a:t>, </a:t>
            </a:r>
            <a:r>
              <a:rPr sz="2400" dirty="0" err="1">
                <a:solidFill>
                  <a:srgbClr val="000000"/>
                </a:solidFill>
                <a:latin typeface="Times New Roman"/>
              </a:rPr>
              <a:t>thức</a:t>
            </a:r>
            <a:r>
              <a:rPr sz="2400" dirty="0">
                <a:solidFill>
                  <a:srgbClr val="000000"/>
                </a:solidFill>
                <a:latin typeface="Times New Roman"/>
              </a:rPr>
              <a:t> </a:t>
            </a:r>
            <a:r>
              <a:rPr sz="2400" dirty="0" err="1">
                <a:solidFill>
                  <a:srgbClr val="000000"/>
                </a:solidFill>
                <a:latin typeface="Times New Roman"/>
              </a:rPr>
              <a:t>ăn</a:t>
            </a:r>
            <a:r>
              <a:rPr sz="2400" dirty="0">
                <a:solidFill>
                  <a:srgbClr val="000000"/>
                </a:solidFill>
                <a:latin typeface="Times New Roman"/>
              </a:rPr>
              <a:t> </a:t>
            </a:r>
            <a:r>
              <a:rPr sz="2400" dirty="0" err="1">
                <a:solidFill>
                  <a:srgbClr val="000000"/>
                </a:solidFill>
                <a:latin typeface="Times New Roman"/>
              </a:rPr>
              <a:t>ức</a:t>
            </a:r>
            <a:r>
              <a:rPr sz="2400" dirty="0">
                <a:solidFill>
                  <a:srgbClr val="000000"/>
                </a:solidFill>
                <a:latin typeface="Times New Roman"/>
              </a:rPr>
              <a:t> </a:t>
            </a:r>
            <a:r>
              <a:rPr sz="2400" dirty="0" err="1">
                <a:solidFill>
                  <a:srgbClr val="000000"/>
                </a:solidFill>
                <a:latin typeface="Times New Roman"/>
              </a:rPr>
              <a:t>chê</a:t>
            </a:r>
            <a:r>
              <a:rPr sz="2400" dirty="0">
                <a:solidFill>
                  <a:srgbClr val="000000"/>
                </a:solidFill>
                <a:latin typeface="Times New Roman"/>
              </a:rPr>
              <a:t>́ </a:t>
            </a:r>
            <a:r>
              <a:rPr sz="2400" dirty="0" err="1">
                <a:solidFill>
                  <a:srgbClr val="000000"/>
                </a:solidFill>
                <a:latin typeface="Times New Roman"/>
              </a:rPr>
              <a:t>hấp</a:t>
            </a:r>
            <a:r>
              <a:rPr sz="2400" dirty="0">
                <a:solidFill>
                  <a:srgbClr val="000000"/>
                </a:solidFill>
                <a:latin typeface="Times New Roman"/>
              </a:rPr>
              <a:t> </a:t>
            </a:r>
            <a:r>
              <a:rPr sz="2400" dirty="0" err="1">
                <a:solidFill>
                  <a:srgbClr val="000000"/>
                </a:solidFill>
                <a:latin typeface="Times New Roman"/>
              </a:rPr>
              <a:t>thư</a:t>
            </a:r>
            <a:r>
              <a:rPr sz="2400" dirty="0">
                <a:solidFill>
                  <a:srgbClr val="000000"/>
                </a:solidFill>
                <a:latin typeface="Times New Roman"/>
              </a:rPr>
              <a:t> </a:t>
            </a:r>
            <a:r>
              <a:rPr sz="2400" dirty="0" err="1">
                <a:solidFill>
                  <a:srgbClr val="000000"/>
                </a:solidFill>
                <a:latin typeface="Times New Roman"/>
              </a:rPr>
              <a:t>Iot</a:t>
            </a:r>
            <a:r>
              <a:rPr sz="2400" dirty="0">
                <a:solidFill>
                  <a:srgbClr val="000000"/>
                </a:solidFill>
                <a:latin typeface="Times New Roman"/>
              </a:rPr>
              <a:t> </a:t>
            </a:r>
            <a:r>
              <a:rPr sz="2400" dirty="0" err="1">
                <a:solidFill>
                  <a:srgbClr val="000000"/>
                </a:solidFill>
                <a:latin typeface="Times New Roman"/>
              </a:rPr>
              <a:t>va</a:t>
            </a:r>
            <a:r>
              <a:rPr sz="2400" dirty="0">
                <a:solidFill>
                  <a:srgbClr val="000000"/>
                </a:solidFill>
                <a:latin typeface="Times New Roman"/>
              </a:rPr>
              <a:t>̀ </a:t>
            </a:r>
            <a:r>
              <a:rPr sz="2400" dirty="0" err="1">
                <a:solidFill>
                  <a:srgbClr val="000000"/>
                </a:solidFill>
                <a:latin typeface="Times New Roman"/>
              </a:rPr>
              <a:t>tổng</a:t>
            </a:r>
            <a:r>
              <a:rPr sz="2400" dirty="0">
                <a:solidFill>
                  <a:srgbClr val="000000"/>
                </a:solidFill>
                <a:latin typeface="Times New Roman"/>
              </a:rPr>
              <a:t> </a:t>
            </a:r>
            <a:r>
              <a:rPr sz="2400" dirty="0" err="1">
                <a:solidFill>
                  <a:srgbClr val="000000"/>
                </a:solidFill>
                <a:latin typeface="Times New Roman"/>
              </a:rPr>
              <a:t>hợp</a:t>
            </a:r>
            <a:r>
              <a:rPr sz="2400" dirty="0">
                <a:solidFill>
                  <a:srgbClr val="000000"/>
                </a:solidFill>
                <a:latin typeface="Times New Roman"/>
              </a:rPr>
              <a:t> </a:t>
            </a:r>
            <a:r>
              <a:rPr sz="2400" dirty="0" err="1">
                <a:solidFill>
                  <a:srgbClr val="000000"/>
                </a:solidFill>
                <a:latin typeface="Times New Roman"/>
              </a:rPr>
              <a:t>hocmon</a:t>
            </a:r>
            <a:r>
              <a:rPr sz="2400" dirty="0">
                <a:solidFill>
                  <a:srgbClr val="000000"/>
                </a:solidFill>
                <a:latin typeface="Times New Roman"/>
              </a:rPr>
              <a:t>.</a:t>
            </a:r>
          </a:p>
          <a:p>
            <a:pPr lvl="0"/>
            <a:r>
              <a:rPr sz="2400" dirty="0">
                <a:solidFill>
                  <a:srgbClr val="000000"/>
                </a:solidFill>
                <a:latin typeface="Times New Roman"/>
              </a:rPr>
              <a:t>=&gt; </a:t>
            </a:r>
            <a:r>
              <a:rPr sz="2400" dirty="0" err="1">
                <a:solidFill>
                  <a:srgbClr val="000000"/>
                </a:solidFill>
                <a:latin typeface="Times New Roman"/>
              </a:rPr>
              <a:t>Đê</a:t>
            </a:r>
            <a:r>
              <a:rPr sz="2400" dirty="0">
                <a:solidFill>
                  <a:srgbClr val="000000"/>
                </a:solidFill>
                <a:latin typeface="Times New Roman"/>
              </a:rPr>
              <a:t>̉ </a:t>
            </a:r>
            <a:r>
              <a:rPr sz="2400" dirty="0" err="1">
                <a:solidFill>
                  <a:srgbClr val="000000"/>
                </a:solidFill>
                <a:latin typeface="Times New Roman"/>
              </a:rPr>
              <a:t>phòng</a:t>
            </a:r>
            <a:r>
              <a:rPr sz="2400" dirty="0">
                <a:solidFill>
                  <a:srgbClr val="000000"/>
                </a:solidFill>
                <a:latin typeface="Times New Roman"/>
              </a:rPr>
              <a:t> </a:t>
            </a:r>
            <a:r>
              <a:rPr sz="2400" dirty="0" err="1">
                <a:solidFill>
                  <a:srgbClr val="000000"/>
                </a:solidFill>
                <a:latin typeface="Times New Roman"/>
              </a:rPr>
              <a:t>va</a:t>
            </a:r>
            <a:r>
              <a:rPr sz="2400" dirty="0">
                <a:solidFill>
                  <a:srgbClr val="000000"/>
                </a:solidFill>
                <a:latin typeface="Times New Roman"/>
              </a:rPr>
              <a:t>̀ </a:t>
            </a:r>
            <a:r>
              <a:rPr sz="2400" dirty="0" err="1">
                <a:solidFill>
                  <a:srgbClr val="000000"/>
                </a:solidFill>
                <a:latin typeface="Times New Roman"/>
              </a:rPr>
              <a:t>điều</a:t>
            </a:r>
            <a:r>
              <a:rPr sz="2400" dirty="0">
                <a:solidFill>
                  <a:srgbClr val="000000"/>
                </a:solidFill>
                <a:latin typeface="Times New Roman"/>
              </a:rPr>
              <a:t> trị </a:t>
            </a:r>
            <a:r>
              <a:rPr sz="2400" dirty="0" err="1">
                <a:solidFill>
                  <a:srgbClr val="000000"/>
                </a:solidFill>
                <a:latin typeface="Times New Roman"/>
              </a:rPr>
              <a:t>tốt</a:t>
            </a:r>
            <a:r>
              <a:rPr sz="2400" dirty="0">
                <a:solidFill>
                  <a:srgbClr val="000000"/>
                </a:solidFill>
                <a:latin typeface="Times New Roman"/>
              </a:rPr>
              <a:t> </a:t>
            </a:r>
            <a:r>
              <a:rPr sz="2400" dirty="0" err="1">
                <a:solidFill>
                  <a:srgbClr val="000000"/>
                </a:solidFill>
                <a:latin typeface="Times New Roman"/>
              </a:rPr>
              <a:t>nhất</a:t>
            </a:r>
            <a:r>
              <a:rPr sz="2400" dirty="0">
                <a:solidFill>
                  <a:srgbClr val="000000"/>
                </a:solidFill>
                <a:latin typeface="Times New Roman"/>
              </a:rPr>
              <a:t> </a:t>
            </a:r>
            <a:r>
              <a:rPr sz="2400" dirty="0" err="1">
                <a:solidFill>
                  <a:srgbClr val="000000"/>
                </a:solidFill>
                <a:latin typeface="Times New Roman"/>
              </a:rPr>
              <a:t>bệnh</a:t>
            </a:r>
            <a:r>
              <a:rPr sz="2400" dirty="0">
                <a:solidFill>
                  <a:srgbClr val="000000"/>
                </a:solidFill>
                <a:latin typeface="Times New Roman"/>
              </a:rPr>
              <a:t> </a:t>
            </a:r>
            <a:r>
              <a:rPr sz="2400" dirty="0" err="1">
                <a:solidFill>
                  <a:srgbClr val="000000"/>
                </a:solidFill>
                <a:latin typeface="Times New Roman"/>
              </a:rPr>
              <a:t>bướu</a:t>
            </a:r>
            <a:r>
              <a:rPr sz="2400" dirty="0">
                <a:solidFill>
                  <a:srgbClr val="000000"/>
                </a:solidFill>
                <a:latin typeface="Times New Roman"/>
              </a:rPr>
              <a:t> </a:t>
            </a:r>
            <a:r>
              <a:rPr sz="2400" dirty="0" err="1">
                <a:solidFill>
                  <a:srgbClr val="000000"/>
                </a:solidFill>
                <a:latin typeface="Times New Roman"/>
              </a:rPr>
              <a:t>cô</a:t>
            </a:r>
            <a:r>
              <a:rPr sz="2400" dirty="0">
                <a:solidFill>
                  <a:srgbClr val="000000"/>
                </a:solidFill>
                <a:latin typeface="Times New Roman"/>
              </a:rPr>
              <a:t>̉ là: </a:t>
            </a:r>
            <a:r>
              <a:rPr sz="2400" b="1" dirty="0" err="1">
                <a:solidFill>
                  <a:srgbClr val="000000"/>
                </a:solidFill>
                <a:latin typeface="Times New Roman"/>
              </a:rPr>
              <a:t>Bô</a:t>
            </a:r>
            <a:r>
              <a:rPr sz="2400" b="1" dirty="0">
                <a:solidFill>
                  <a:srgbClr val="000000"/>
                </a:solidFill>
                <a:latin typeface="Times New Roman"/>
              </a:rPr>
              <a:t>̉ sung </a:t>
            </a:r>
            <a:r>
              <a:rPr sz="2400" b="1" dirty="0" err="1">
                <a:solidFill>
                  <a:srgbClr val="000000"/>
                </a:solidFill>
                <a:latin typeface="Times New Roman"/>
              </a:rPr>
              <a:t>Iot</a:t>
            </a:r>
            <a:r>
              <a:rPr sz="2400" b="1" dirty="0">
                <a:solidFill>
                  <a:srgbClr val="000000"/>
                </a:solidFill>
                <a:latin typeface="Times New Roman"/>
              </a:rPr>
              <a:t> </a:t>
            </a:r>
            <a:r>
              <a:rPr sz="2400" b="1" dirty="0" err="1">
                <a:solidFill>
                  <a:srgbClr val="000000"/>
                </a:solidFill>
                <a:latin typeface="Times New Roman"/>
              </a:rPr>
              <a:t>vào</a:t>
            </a:r>
            <a:r>
              <a:rPr sz="2400" b="1" dirty="0">
                <a:solidFill>
                  <a:srgbClr val="000000"/>
                </a:solidFill>
                <a:latin typeface="Times New Roman"/>
              </a:rPr>
              <a:t> </a:t>
            </a:r>
            <a:r>
              <a:rPr sz="2400" b="1" dirty="0" err="1">
                <a:solidFill>
                  <a:srgbClr val="000000"/>
                </a:solidFill>
                <a:latin typeface="Times New Roman"/>
              </a:rPr>
              <a:t>thức</a:t>
            </a:r>
            <a:r>
              <a:rPr sz="2400" b="1" dirty="0">
                <a:solidFill>
                  <a:srgbClr val="000000"/>
                </a:solidFill>
                <a:latin typeface="Times New Roman"/>
              </a:rPr>
              <a:t> </a:t>
            </a:r>
            <a:r>
              <a:rPr sz="2400" b="1" dirty="0" err="1">
                <a:solidFill>
                  <a:srgbClr val="000000"/>
                </a:solidFill>
                <a:latin typeface="Times New Roman"/>
              </a:rPr>
              <a:t>ăn</a:t>
            </a:r>
            <a:r>
              <a:rPr sz="2400" b="1" dirty="0">
                <a:solidFill>
                  <a:srgbClr val="000000"/>
                </a:solidFill>
                <a:latin typeface="Times New Roman"/>
              </a:rPr>
              <a:t> </a:t>
            </a:r>
            <a:r>
              <a:rPr sz="2400" b="1" dirty="0" err="1">
                <a:solidFill>
                  <a:srgbClr val="000000"/>
                </a:solidFill>
                <a:latin typeface="Times New Roman"/>
              </a:rPr>
              <a:t>hàng</a:t>
            </a:r>
            <a:r>
              <a:rPr sz="2400" b="1" dirty="0">
                <a:solidFill>
                  <a:srgbClr val="000000"/>
                </a:solidFill>
                <a:latin typeface="Times New Roman"/>
              </a:rPr>
              <a:t> </a:t>
            </a:r>
            <a:r>
              <a:rPr sz="2400" b="1" dirty="0" err="1">
                <a:solidFill>
                  <a:srgbClr val="000000"/>
                </a:solidFill>
                <a:latin typeface="Times New Roman"/>
              </a:rPr>
              <a:t>ngày</a:t>
            </a:r>
            <a:r>
              <a:rPr sz="2400" b="1" dirty="0">
                <a:solidFill>
                  <a:srgbClr val="000000"/>
                </a:solidFill>
                <a:latin typeface="Times New Roman"/>
              </a:rPr>
              <a:t> </a:t>
            </a:r>
            <a:r>
              <a:rPr sz="2400" b="1" dirty="0" err="1">
                <a:solidFill>
                  <a:srgbClr val="000000"/>
                </a:solidFill>
                <a:latin typeface="Times New Roman"/>
              </a:rPr>
              <a:t>thông</a:t>
            </a:r>
            <a:r>
              <a:rPr sz="2400" b="1" dirty="0">
                <a:solidFill>
                  <a:srgbClr val="000000"/>
                </a:solidFill>
                <a:latin typeface="Times New Roman"/>
              </a:rPr>
              <a:t> qua </a:t>
            </a:r>
            <a:r>
              <a:rPr sz="2400" b="1" dirty="0" err="1">
                <a:solidFill>
                  <a:srgbClr val="000000"/>
                </a:solidFill>
                <a:latin typeface="Times New Roman"/>
              </a:rPr>
              <a:t>sư</a:t>
            </a:r>
            <a:r>
              <a:rPr sz="2400" b="1" dirty="0">
                <a:solidFill>
                  <a:srgbClr val="000000"/>
                </a:solidFill>
                <a:latin typeface="Times New Roman"/>
              </a:rPr>
              <a:t>̉ </a:t>
            </a:r>
            <a:r>
              <a:rPr sz="2400" b="1" dirty="0" err="1">
                <a:solidFill>
                  <a:srgbClr val="000000"/>
                </a:solidFill>
                <a:latin typeface="Times New Roman"/>
              </a:rPr>
              <a:t>dụng</a:t>
            </a:r>
            <a:r>
              <a:rPr sz="2400" b="1" dirty="0">
                <a:solidFill>
                  <a:srgbClr val="000000"/>
                </a:solidFill>
                <a:latin typeface="Times New Roman"/>
              </a:rPr>
              <a:t> </a:t>
            </a:r>
            <a:r>
              <a:rPr sz="2400" b="1" dirty="0" err="1">
                <a:solidFill>
                  <a:srgbClr val="000000"/>
                </a:solidFill>
                <a:latin typeface="Times New Roman"/>
              </a:rPr>
              <a:t>muối</a:t>
            </a:r>
            <a:r>
              <a:rPr sz="2400" b="1" dirty="0">
                <a:solidFill>
                  <a:srgbClr val="000000"/>
                </a:solidFill>
                <a:latin typeface="Times New Roman"/>
              </a:rPr>
              <a:t> </a:t>
            </a:r>
            <a:r>
              <a:rPr sz="2400" b="1" dirty="0" err="1">
                <a:solidFill>
                  <a:srgbClr val="000000"/>
                </a:solidFill>
                <a:latin typeface="Times New Roman"/>
              </a:rPr>
              <a:t>Iot</a:t>
            </a:r>
            <a:r>
              <a:rPr sz="2400" b="1" dirty="0">
                <a:solidFill>
                  <a:srgbClr val="000000"/>
                </a:solidFill>
                <a:latin typeface="Times New Roman"/>
              </a:rPr>
              <a:t>.</a:t>
            </a:r>
          </a:p>
        </p:txBody>
      </p:sp>
      <p:pic>
        <p:nvPicPr>
          <p:cNvPr id="3" name="Picture 2"/>
          <p:cNvPicPr/>
          <p:nvPr/>
        </p:nvPicPr>
        <p:blipFill>
          <a:blip r:embed="rId3"/>
          <a:srcRect/>
          <a:stretch>
            <a:fillRect/>
          </a:stretch>
        </p:blipFill>
        <p:spPr>
          <a:xfrm>
            <a:off x="4800600" y="381000"/>
            <a:ext cx="3871975" cy="3709617"/>
          </a:xfrm>
          <a:prstGeom prst="rect">
            <a:avLst/>
          </a:prstGeom>
        </p:spPr>
      </p:pic>
      <p:pic>
        <p:nvPicPr>
          <p:cNvPr id="4" name="Picture 3"/>
          <p:cNvPicPr/>
          <p:nvPr/>
        </p:nvPicPr>
        <p:blipFill>
          <a:blip r:embed="rId4"/>
          <a:srcRect/>
          <a:stretch>
            <a:fillRect/>
          </a:stretch>
        </p:blipFill>
        <p:spPr>
          <a:xfrm>
            <a:off x="381000" y="381000"/>
            <a:ext cx="4055096" cy="3251124"/>
          </a:xfrm>
          <a:prstGeom prst="rect">
            <a:avLst/>
          </a:prstGeom>
        </p:spPr>
      </p:pic>
    </p:spTree>
    <p:extLst>
      <p:ext uri="{BB962C8B-B14F-4D97-AF65-F5344CB8AC3E}">
        <p14:creationId xmlns:p14="http://schemas.microsoft.com/office/powerpoint/2010/main" val="2006901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920" y="2057976"/>
            <a:ext cx="8229601" cy="2742048"/>
          </a:xfrm>
          <a:solidFill>
            <a:schemeClr val="accent5">
              <a:lumMod val="40000"/>
              <a:lumOff val="60000"/>
            </a:schemeClr>
          </a:solidFill>
        </p:spPr>
        <p:txBody>
          <a:bodyPr>
            <a:normAutofit fontScale="92500"/>
          </a:bodyPr>
          <a:lstStyle/>
          <a:p>
            <a:pPr marL="0" indent="0" algn="ctr" eaLnBrk="1">
              <a:buNone/>
              <a:defRPr/>
            </a:pPr>
            <a:r>
              <a:rPr lang="en-US" sz="7900" dirty="0" err="1">
                <a:latin typeface="Times New Roman" pitchFamily="18" charset="0"/>
              </a:rPr>
              <a:t>Cảm</a:t>
            </a:r>
            <a:r>
              <a:rPr lang="en-US" sz="7900" dirty="0">
                <a:latin typeface="Times New Roman" pitchFamily="18" charset="0"/>
              </a:rPr>
              <a:t> </a:t>
            </a:r>
            <a:r>
              <a:rPr lang="en-US" sz="7900" dirty="0" err="1">
                <a:latin typeface="Times New Roman" pitchFamily="18" charset="0"/>
              </a:rPr>
              <a:t>ơn</a:t>
            </a:r>
            <a:r>
              <a:rPr lang="en-US" sz="7900" dirty="0">
                <a:latin typeface="Times New Roman" pitchFamily="18" charset="0"/>
              </a:rPr>
              <a:t> </a:t>
            </a:r>
            <a:r>
              <a:rPr lang="en-US" sz="7900" dirty="0" err="1">
                <a:latin typeface="Times New Roman" pitchFamily="18" charset="0"/>
              </a:rPr>
              <a:t>Thầy</a:t>
            </a:r>
            <a:r>
              <a:rPr lang="en-US" sz="7900" dirty="0">
                <a:latin typeface="Times New Roman" pitchFamily="18" charset="0"/>
              </a:rPr>
              <a:t> </a:t>
            </a:r>
            <a:r>
              <a:rPr lang="en-US" sz="7900" dirty="0" err="1">
                <a:latin typeface="Times New Roman" pitchFamily="18" charset="0"/>
              </a:rPr>
              <a:t>và</a:t>
            </a:r>
            <a:r>
              <a:rPr lang="en-US" sz="7900" dirty="0">
                <a:latin typeface="Times New Roman" pitchFamily="18" charset="0"/>
              </a:rPr>
              <a:t> </a:t>
            </a:r>
            <a:r>
              <a:rPr lang="en-US" sz="7900" dirty="0" err="1">
                <a:latin typeface="Times New Roman" pitchFamily="18" charset="0"/>
              </a:rPr>
              <a:t>các</a:t>
            </a:r>
            <a:r>
              <a:rPr lang="en-US" sz="7900" dirty="0">
                <a:latin typeface="Times New Roman" pitchFamily="18" charset="0"/>
              </a:rPr>
              <a:t> </a:t>
            </a:r>
            <a:r>
              <a:rPr lang="en-US" sz="7900" dirty="0" err="1">
                <a:latin typeface="Times New Roman" pitchFamily="18" charset="0"/>
              </a:rPr>
              <a:t>bạn</a:t>
            </a:r>
            <a:r>
              <a:rPr lang="en-US" sz="7900" dirty="0">
                <a:latin typeface="Times New Roman" pitchFamily="18" charset="0"/>
              </a:rPr>
              <a:t> </a:t>
            </a:r>
            <a:r>
              <a:rPr lang="en-US" sz="7900" dirty="0" err="1">
                <a:latin typeface="Times New Roman" pitchFamily="18" charset="0"/>
              </a:rPr>
              <a:t>đã</a:t>
            </a:r>
            <a:r>
              <a:rPr lang="en-US" sz="7900" dirty="0">
                <a:latin typeface="Times New Roman" pitchFamily="18" charset="0"/>
              </a:rPr>
              <a:t> </a:t>
            </a:r>
            <a:r>
              <a:rPr lang="en-US" sz="7900" dirty="0" err="1">
                <a:latin typeface="Times New Roman" pitchFamily="18" charset="0"/>
              </a:rPr>
              <a:t>lắng</a:t>
            </a:r>
            <a:r>
              <a:rPr lang="en-US" sz="7900" dirty="0">
                <a:latin typeface="Times New Roman" pitchFamily="18" charset="0"/>
              </a:rPr>
              <a:t> </a:t>
            </a:r>
            <a:r>
              <a:rPr lang="en-US" sz="7900" dirty="0" err="1">
                <a:latin typeface="Times New Roman" pitchFamily="18" charset="0"/>
              </a:rPr>
              <a:t>nghe</a:t>
            </a:r>
            <a:r>
              <a:rPr lang="en-US" sz="7900" dirty="0"/>
              <a:t>!</a:t>
            </a:r>
          </a:p>
        </p:txBody>
      </p:sp>
    </p:spTree>
    <p:extLst>
      <p:ext uri="{BB962C8B-B14F-4D97-AF65-F5344CB8AC3E}">
        <p14:creationId xmlns:p14="http://schemas.microsoft.com/office/powerpoint/2010/main" val="1626510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95400"/>
            <a:ext cx="9144000" cy="6019800"/>
          </a:xfrm>
        </p:spPr>
        <p:txBody>
          <a:bodyPr>
            <a:normAutofit/>
          </a:bodyPr>
          <a:lstStyle/>
          <a:p>
            <a:pPr algn="l"/>
            <a:r>
              <a:rPr lang="en-US" sz="2500" b="1" dirty="0" smtClean="0">
                <a:solidFill>
                  <a:schemeClr val="tx1"/>
                </a:solidFill>
                <a:latin typeface="Times New Roman" pitchFamily="18" charset="0"/>
                <a:cs typeface="Times New Roman" pitchFamily="18" charset="0"/>
              </a:rPr>
              <a:t>   </a:t>
            </a:r>
            <a:r>
              <a:rPr lang="en-US" sz="2500" b="1" dirty="0" smtClean="0">
                <a:solidFill>
                  <a:schemeClr val="tx1"/>
                </a:solidFill>
                <a:latin typeface="Times New Roman" pitchFamily="18" charset="0"/>
                <a:cs typeface="Times New Roman" pitchFamily="18" charset="0"/>
              </a:rPr>
              <a:t>1.1 </a:t>
            </a:r>
            <a:r>
              <a:rPr lang="en-US" sz="2500" b="1" u="sng" dirty="0" err="1" smtClean="0">
                <a:solidFill>
                  <a:schemeClr val="tx1"/>
                </a:solidFill>
                <a:latin typeface="Times New Roman" pitchFamily="18" charset="0"/>
                <a:cs typeface="Times New Roman" pitchFamily="18" charset="0"/>
              </a:rPr>
              <a:t>Giải</a:t>
            </a:r>
            <a:r>
              <a:rPr lang="en-US" sz="2500" b="1" u="sng" dirty="0" smtClean="0">
                <a:solidFill>
                  <a:schemeClr val="tx1"/>
                </a:solidFill>
                <a:latin typeface="Times New Roman" pitchFamily="18" charset="0"/>
                <a:cs typeface="Times New Roman" pitchFamily="18" charset="0"/>
              </a:rPr>
              <a:t> </a:t>
            </a:r>
            <a:r>
              <a:rPr lang="en-US" sz="2500" b="1" u="sng" dirty="0" err="1" smtClean="0">
                <a:solidFill>
                  <a:schemeClr val="tx1"/>
                </a:solidFill>
                <a:latin typeface="Times New Roman" pitchFamily="18" charset="0"/>
                <a:cs typeface="Times New Roman" pitchFamily="18" charset="0"/>
              </a:rPr>
              <a:t>phẫu</a:t>
            </a:r>
            <a:r>
              <a:rPr lang="en-US" sz="2500" b="1" u="sng" dirty="0" smtClean="0">
                <a:solidFill>
                  <a:schemeClr val="tx1"/>
                </a:solidFill>
                <a:latin typeface="Times New Roman" pitchFamily="18" charset="0"/>
                <a:cs typeface="Times New Roman" pitchFamily="18" charset="0"/>
              </a:rPr>
              <a:t>:</a:t>
            </a:r>
          </a:p>
          <a:p>
            <a:pPr marL="342900" indent="-342900" algn="l">
              <a:buFontTx/>
              <a:buChar char="-"/>
            </a:pPr>
            <a:r>
              <a:rPr lang="en-US" sz="2400" dirty="0" err="1" smtClean="0">
                <a:solidFill>
                  <a:schemeClr val="tx1"/>
                </a:solidFill>
                <a:latin typeface="Times New Roman" pitchFamily="18" charset="0"/>
                <a:cs typeface="Times New Roman" pitchFamily="18" charset="0"/>
              </a:rPr>
              <a:t>Nằm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ngay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dưới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thanh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quản,phía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trước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khí</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quản</a:t>
            </a:r>
            <a:r>
              <a:rPr lang="en-US" sz="2400" dirty="0" smtClean="0">
                <a:solidFill>
                  <a:schemeClr val="tx1"/>
                </a:solidFill>
                <a:latin typeface="Times New Roman" pitchFamily="18" charset="0"/>
                <a:cs typeface="Times New Roman" pitchFamily="18" charset="0"/>
              </a:rPr>
              <a:t>.</a:t>
            </a:r>
          </a:p>
          <a:p>
            <a:pPr marL="342900" indent="-342900" algn="l">
              <a:buFontTx/>
              <a:buChar char="-"/>
            </a:pPr>
            <a:r>
              <a:rPr lang="en-US" sz="2400" dirty="0" err="1" smtClean="0">
                <a:solidFill>
                  <a:schemeClr val="tx1"/>
                </a:solidFill>
                <a:latin typeface="Times New Roman" pitchFamily="18" charset="0"/>
                <a:cs typeface="Times New Roman" pitchFamily="18" charset="0"/>
              </a:rPr>
              <a:t>Bài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ra</a:t>
            </a:r>
            <a:r>
              <a:rPr lang="en-US" sz="2400" dirty="0" smtClean="0">
                <a:solidFill>
                  <a:schemeClr val="tx1"/>
                </a:solidFill>
                <a:latin typeface="Times New Roman" pitchFamily="18" charset="0"/>
                <a:cs typeface="Times New Roman" pitchFamily="18" charset="0"/>
              </a:rPr>
              <a:t> 2 </a:t>
            </a:r>
            <a:r>
              <a:rPr lang="en-US" sz="2400" dirty="0" err="1" smtClean="0">
                <a:solidFill>
                  <a:schemeClr val="tx1"/>
                </a:solidFill>
                <a:latin typeface="Times New Roman" pitchFamily="18" charset="0"/>
                <a:cs typeface="Times New Roman" pitchFamily="18" charset="0"/>
              </a:rPr>
              <a:t>hormon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có</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cùng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là</a:t>
            </a:r>
            <a:r>
              <a:rPr lang="en-US" sz="2400" dirty="0" smtClean="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T3</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T4</a:t>
            </a:r>
            <a:r>
              <a:rPr lang="en-US" sz="2400" dirty="0" smtClean="0">
                <a:solidFill>
                  <a:schemeClr val="tx1"/>
                </a:solidFill>
                <a:latin typeface="Times New Roman" pitchFamily="18" charset="0"/>
                <a:cs typeface="Times New Roman" pitchFamily="18" charset="0"/>
              </a:rPr>
              <a:t>.</a:t>
            </a:r>
          </a:p>
          <a:p>
            <a:pPr marL="342900" indent="-342900" algn="l">
              <a:buFontTx/>
              <a:buChar char="-"/>
            </a:pPr>
            <a:r>
              <a:rPr lang="en-US" sz="2400" dirty="0" err="1" smtClean="0">
                <a:solidFill>
                  <a:schemeClr val="tx1"/>
                </a:solidFill>
                <a:latin typeface="Times New Roman" pitchFamily="18" charset="0"/>
                <a:cs typeface="Times New Roman" pitchFamily="18" charset="0"/>
              </a:rPr>
              <a:t>Gồm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nhiều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nang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tuyến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chứa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đầy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chất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dữ</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chất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keo</a:t>
            </a:r>
            <a:r>
              <a:rPr lang="en-US" sz="2400" dirty="0" smtClean="0">
                <a:solidFill>
                  <a:schemeClr val="tx1"/>
                </a:solidFill>
                <a:latin typeface="Times New Roman" pitchFamily="18" charset="0"/>
                <a:cs typeface="Times New Roman" pitchFamily="18" charset="0"/>
              </a:rPr>
              <a:t> thyroglobulin).</a:t>
            </a:r>
            <a:endParaRPr lang="en-US" sz="2400" dirty="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089564"/>
            <a:ext cx="6562725" cy="3733800"/>
          </a:xfrm>
          <a:prstGeom prst="rect">
            <a:avLst/>
          </a:prstGeom>
        </p:spPr>
      </p:pic>
      <p:sp>
        <p:nvSpPr>
          <p:cNvPr id="6" name="Title 1"/>
          <p:cNvSpPr>
            <a:spLocks noGrp="1"/>
          </p:cNvSpPr>
          <p:nvPr>
            <p:ph type="ctrTitle"/>
          </p:nvPr>
        </p:nvSpPr>
        <p:spPr>
          <a:xfrm>
            <a:off x="152400" y="152400"/>
            <a:ext cx="8763000" cy="1052945"/>
          </a:xfrm>
          <a:solidFill>
            <a:schemeClr val="accent1">
              <a:lumMod val="20000"/>
              <a:lumOff val="80000"/>
            </a:schemeClr>
          </a:solidFill>
        </p:spPr>
        <p:txBody>
          <a:bodyPr>
            <a:noAutofit/>
          </a:bodyPr>
          <a:lstStyle/>
          <a:p>
            <a:r>
              <a:rPr lang="en-US" sz="3600" b="1" dirty="0" smtClean="0">
                <a:solidFill>
                  <a:srgbClr val="FF0000"/>
                </a:solidFill>
                <a:latin typeface="Times New Roman" pitchFamily="18" charset="0"/>
                <a:cs typeface="Times New Roman" pitchFamily="18" charset="0"/>
              </a:rPr>
              <a:t>1.NHẮC </a:t>
            </a:r>
            <a:r>
              <a:rPr lang="en-US" sz="3600" b="1" dirty="0" smtClean="0">
                <a:solidFill>
                  <a:srgbClr val="FF0000"/>
                </a:solidFill>
                <a:latin typeface="Times New Roman" pitchFamily="18" charset="0"/>
                <a:cs typeface="Times New Roman" pitchFamily="18" charset="0"/>
              </a:rPr>
              <a:t>LẠI GIẢI PHẪU SINH LY TUYẾN GIÁP</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03901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636" y="533400"/>
            <a:ext cx="9144000" cy="6019800"/>
          </a:xfrm>
        </p:spPr>
        <p:txBody>
          <a:bodyPr>
            <a:normAutofit/>
          </a:bodyPr>
          <a:lstStyle/>
          <a:p>
            <a:pPr algn="l"/>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 </a:t>
            </a:r>
            <a:r>
              <a:rPr lang="en-US" sz="2500" b="1" dirty="0" smtClean="0">
                <a:solidFill>
                  <a:schemeClr val="tx1"/>
                </a:solidFill>
                <a:latin typeface="Times New Roman" pitchFamily="18" charset="0"/>
                <a:cs typeface="Times New Roman" pitchFamily="18" charset="0"/>
              </a:rPr>
              <a:t>1.2</a:t>
            </a:r>
            <a:r>
              <a:rPr lang="en-US" sz="2500" b="1" dirty="0" smtClean="0">
                <a:solidFill>
                  <a:schemeClr val="tx1"/>
                </a:solidFill>
                <a:latin typeface="Times New Roman" pitchFamily="18" charset="0"/>
                <a:cs typeface="Times New Roman" pitchFamily="18" charset="0"/>
              </a:rPr>
              <a:t>.  </a:t>
            </a:r>
            <a:r>
              <a:rPr lang="en-US" sz="2500" b="1" u="sng" dirty="0" err="1" smtClean="0">
                <a:solidFill>
                  <a:schemeClr val="tx1"/>
                </a:solidFill>
                <a:latin typeface="Times New Roman" pitchFamily="18" charset="0"/>
                <a:cs typeface="Times New Roman" pitchFamily="18" charset="0"/>
              </a:rPr>
              <a:t>Điều</a:t>
            </a:r>
            <a:r>
              <a:rPr lang="en-US" sz="2500" b="1" u="sng" dirty="0" smtClean="0">
                <a:solidFill>
                  <a:schemeClr val="tx1"/>
                </a:solidFill>
                <a:latin typeface="Times New Roman" pitchFamily="18" charset="0"/>
                <a:cs typeface="Times New Roman" pitchFamily="18" charset="0"/>
              </a:rPr>
              <a:t> </a:t>
            </a:r>
            <a:r>
              <a:rPr lang="en-US" sz="2500" b="1" u="sng" dirty="0" err="1" smtClean="0">
                <a:solidFill>
                  <a:schemeClr val="tx1"/>
                </a:solidFill>
                <a:latin typeface="Times New Roman" pitchFamily="18" charset="0"/>
                <a:cs typeface="Times New Roman" pitchFamily="18" charset="0"/>
              </a:rPr>
              <a:t>hòa</a:t>
            </a:r>
            <a:r>
              <a:rPr lang="en-US" sz="2500" b="1" u="sng" dirty="0" smtClean="0">
                <a:solidFill>
                  <a:schemeClr val="tx1"/>
                </a:solidFill>
                <a:latin typeface="Times New Roman" pitchFamily="18" charset="0"/>
                <a:cs typeface="Times New Roman" pitchFamily="18" charset="0"/>
              </a:rPr>
              <a:t> </a:t>
            </a:r>
            <a:r>
              <a:rPr lang="en-US" sz="2500" b="1" u="sng" dirty="0" err="1" smtClean="0">
                <a:solidFill>
                  <a:schemeClr val="tx1"/>
                </a:solidFill>
                <a:latin typeface="Times New Roman" pitchFamily="18" charset="0"/>
                <a:cs typeface="Times New Roman" pitchFamily="18" charset="0"/>
              </a:rPr>
              <a:t>bài</a:t>
            </a:r>
            <a:r>
              <a:rPr lang="en-US" sz="2500" b="1" u="sng" dirty="0" smtClean="0">
                <a:solidFill>
                  <a:schemeClr val="tx1"/>
                </a:solidFill>
                <a:latin typeface="Times New Roman" pitchFamily="18" charset="0"/>
                <a:cs typeface="Times New Roman" pitchFamily="18" charset="0"/>
              </a:rPr>
              <a:t> </a:t>
            </a:r>
            <a:r>
              <a:rPr lang="en-US" sz="2500" b="1" u="sng" dirty="0" err="1" smtClean="0">
                <a:solidFill>
                  <a:schemeClr val="tx1"/>
                </a:solidFill>
                <a:latin typeface="Times New Roman" pitchFamily="18" charset="0"/>
                <a:cs typeface="Times New Roman" pitchFamily="18" charset="0"/>
              </a:rPr>
              <a:t>tiết</a:t>
            </a:r>
            <a:r>
              <a:rPr lang="en-US" sz="2500" b="1" u="sng" dirty="0" smtClean="0">
                <a:solidFill>
                  <a:schemeClr val="tx1"/>
                </a:solidFill>
                <a:latin typeface="Times New Roman" pitchFamily="18" charset="0"/>
                <a:cs typeface="Times New Roman" pitchFamily="18" charset="0"/>
              </a:rPr>
              <a:t> </a:t>
            </a:r>
            <a:r>
              <a:rPr lang="en-US" sz="2500" b="1" u="sng" dirty="0" err="1" smtClean="0">
                <a:solidFill>
                  <a:schemeClr val="tx1"/>
                </a:solidFill>
                <a:latin typeface="Times New Roman" pitchFamily="18" charset="0"/>
                <a:cs typeface="Times New Roman" pitchFamily="18" charset="0"/>
              </a:rPr>
              <a:t>hormon</a:t>
            </a:r>
            <a:r>
              <a:rPr lang="en-US" sz="2500" b="1" u="sng" dirty="0" smtClean="0">
                <a:solidFill>
                  <a:schemeClr val="tx1"/>
                </a:solidFill>
                <a:latin typeface="Times New Roman" pitchFamily="18" charset="0"/>
                <a:cs typeface="Times New Roman" pitchFamily="18" charset="0"/>
              </a:rPr>
              <a:t>:</a:t>
            </a:r>
          </a:p>
          <a:p>
            <a:pPr marL="342900" indent="-342900" algn="l">
              <a:buFontTx/>
              <a:buChar char="-"/>
            </a:pPr>
            <a:r>
              <a:rPr lang="en-US" sz="2400" dirty="0" err="1" smtClean="0">
                <a:solidFill>
                  <a:schemeClr val="tx1"/>
                </a:solidFill>
                <a:latin typeface="Times New Roman" pitchFamily="18" charset="0"/>
                <a:cs typeface="Times New Roman" pitchFamily="18" charset="0"/>
              </a:rPr>
              <a:t>Điều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hòa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xuôi</a:t>
            </a:r>
            <a:r>
              <a:rPr lang="en-US" sz="2400" dirty="0" smtClean="0">
                <a:solidFill>
                  <a:schemeClr val="tx1"/>
                </a:solidFill>
                <a:latin typeface="Times New Roman" pitchFamily="18" charset="0"/>
                <a:cs typeface="Times New Roman" pitchFamily="18" charset="0"/>
              </a:rPr>
              <a:t>.</a:t>
            </a:r>
            <a:endParaRPr lang="en-US" sz="2400" dirty="0" smtClean="0">
              <a:solidFill>
                <a:schemeClr val="tx1"/>
              </a:solidFill>
              <a:latin typeface="Times New Roman" pitchFamily="18" charset="0"/>
              <a:cs typeface="Times New Roman" pitchFamily="18" charset="0"/>
            </a:endParaRPr>
          </a:p>
          <a:p>
            <a:pPr marL="342900" indent="-342900" algn="l">
              <a:buFontTx/>
              <a:buChar char="-"/>
            </a:pPr>
            <a:r>
              <a:rPr lang="en-US" sz="2400" dirty="0" err="1" smtClean="0">
                <a:solidFill>
                  <a:schemeClr val="tx1"/>
                </a:solidFill>
                <a:latin typeface="Times New Roman" pitchFamily="18" charset="0"/>
                <a:cs typeface="Times New Roman" pitchFamily="18" charset="0"/>
              </a:rPr>
              <a:t>Điều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hòa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ngược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âm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tính</a:t>
            </a:r>
            <a:r>
              <a:rPr lang="en-US" sz="2400" dirty="0" smtClean="0">
                <a:solidFill>
                  <a:schemeClr val="tx1"/>
                </a:solidFill>
                <a:latin typeface="Times New Roman" pitchFamily="18" charset="0"/>
                <a:cs typeface="Times New Roman" pitchFamily="18" charset="0"/>
              </a:rPr>
              <a:t>.</a:t>
            </a:r>
          </a:p>
          <a:p>
            <a:pPr marL="342900" indent="-342900" algn="l">
              <a:buFontTx/>
              <a:buChar char="-"/>
            </a:pPr>
            <a:r>
              <a:rPr lang="en-US" sz="2400" dirty="0" err="1" smtClean="0">
                <a:solidFill>
                  <a:schemeClr val="tx1"/>
                </a:solidFill>
                <a:latin typeface="Times New Roman" pitchFamily="18" charset="0"/>
                <a:cs typeface="Times New Roman" pitchFamily="18" charset="0"/>
              </a:rPr>
              <a:t>Điều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hòa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ngược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dương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tính</a:t>
            </a:r>
            <a:r>
              <a:rPr lang="en-US" sz="2400" dirty="0" smtClean="0">
                <a:solidFill>
                  <a:schemeClr val="tx1"/>
                </a:solidFill>
                <a:latin typeface="Times New Roman" pitchFamily="18" charset="0"/>
                <a:cs typeface="Times New Roman" pitchFamily="18" charset="0"/>
              </a:rPr>
              <a:t>.</a:t>
            </a:r>
          </a:p>
          <a:p>
            <a:pPr algn="l"/>
            <a:r>
              <a:rPr lang="en-US" sz="2500" b="1" dirty="0" smtClean="0">
                <a:solidFill>
                  <a:schemeClr val="tx1"/>
                </a:solidFill>
                <a:latin typeface="Times New Roman" pitchFamily="18" charset="0"/>
                <a:cs typeface="Times New Roman" pitchFamily="18" charset="0"/>
              </a:rPr>
              <a:t>  </a:t>
            </a:r>
            <a:r>
              <a:rPr lang="en-US" sz="2500" b="1" dirty="0" smtClean="0">
                <a:solidFill>
                  <a:schemeClr val="tx1"/>
                </a:solidFill>
                <a:latin typeface="Times New Roman" pitchFamily="18" charset="0"/>
                <a:cs typeface="Times New Roman" pitchFamily="18" charset="0"/>
              </a:rPr>
              <a:t>1.3.  </a:t>
            </a:r>
            <a:r>
              <a:rPr lang="en-US" sz="2500" b="1" u="sng" dirty="0" err="1" smtClean="0">
                <a:solidFill>
                  <a:schemeClr val="tx1"/>
                </a:solidFill>
                <a:latin typeface="Times New Roman" pitchFamily="18" charset="0"/>
                <a:cs typeface="Times New Roman" pitchFamily="18" charset="0"/>
              </a:rPr>
              <a:t>Tác</a:t>
            </a:r>
            <a:r>
              <a:rPr lang="en-US" sz="2500" b="1" u="sng" dirty="0" smtClean="0">
                <a:solidFill>
                  <a:schemeClr val="tx1"/>
                </a:solidFill>
                <a:latin typeface="Times New Roman" pitchFamily="18" charset="0"/>
                <a:cs typeface="Times New Roman" pitchFamily="18" charset="0"/>
              </a:rPr>
              <a:t> </a:t>
            </a:r>
            <a:r>
              <a:rPr lang="en-US" sz="2500" b="1" u="sng" dirty="0" err="1" smtClean="0">
                <a:solidFill>
                  <a:schemeClr val="tx1"/>
                </a:solidFill>
                <a:latin typeface="Times New Roman" pitchFamily="18" charset="0"/>
                <a:cs typeface="Times New Roman" pitchFamily="18" charset="0"/>
              </a:rPr>
              <a:t>dụng</a:t>
            </a:r>
            <a:r>
              <a:rPr lang="en-US" sz="2500" b="1" u="sng" dirty="0" smtClean="0">
                <a:solidFill>
                  <a:schemeClr val="tx1"/>
                </a:solidFill>
                <a:latin typeface="Times New Roman" pitchFamily="18" charset="0"/>
                <a:cs typeface="Times New Roman" pitchFamily="18" charset="0"/>
              </a:rPr>
              <a:t> </a:t>
            </a:r>
            <a:r>
              <a:rPr lang="en-US" sz="2500" b="1" u="sng" dirty="0" err="1" smtClean="0">
                <a:solidFill>
                  <a:schemeClr val="tx1"/>
                </a:solidFill>
                <a:latin typeface="Times New Roman" pitchFamily="18" charset="0"/>
                <a:cs typeface="Times New Roman" pitchFamily="18" charset="0"/>
              </a:rPr>
              <a:t>của</a:t>
            </a:r>
            <a:r>
              <a:rPr lang="en-US" sz="2500" b="1" u="sng" dirty="0" smtClean="0">
                <a:solidFill>
                  <a:schemeClr val="tx1"/>
                </a:solidFill>
                <a:latin typeface="Times New Roman" pitchFamily="18" charset="0"/>
                <a:cs typeface="Times New Roman" pitchFamily="18" charset="0"/>
              </a:rPr>
              <a:t> </a:t>
            </a:r>
            <a:r>
              <a:rPr lang="en-US" sz="2500" b="1" u="sng" dirty="0" err="1" smtClean="0">
                <a:solidFill>
                  <a:schemeClr val="tx1"/>
                </a:solidFill>
                <a:latin typeface="Times New Roman" pitchFamily="18" charset="0"/>
                <a:cs typeface="Times New Roman" pitchFamily="18" charset="0"/>
              </a:rPr>
              <a:t>hormon</a:t>
            </a:r>
            <a:r>
              <a:rPr lang="en-US" sz="2500" b="1" u="sng" dirty="0" smtClean="0">
                <a:solidFill>
                  <a:schemeClr val="tx1"/>
                </a:solidFill>
                <a:latin typeface="Times New Roman" pitchFamily="18" charset="0"/>
                <a:cs typeface="Times New Roman" pitchFamily="18" charset="0"/>
              </a:rPr>
              <a:t> </a:t>
            </a:r>
            <a:r>
              <a:rPr lang="en-US" sz="2500" b="1" u="sng" dirty="0" err="1" smtClean="0">
                <a:solidFill>
                  <a:schemeClr val="tx1"/>
                </a:solidFill>
                <a:latin typeface="Times New Roman" pitchFamily="18" charset="0"/>
                <a:cs typeface="Times New Roman" pitchFamily="18" charset="0"/>
              </a:rPr>
              <a:t>tuyến</a:t>
            </a:r>
            <a:r>
              <a:rPr lang="en-US" sz="2500" b="1" u="sng" dirty="0" smtClean="0">
                <a:solidFill>
                  <a:schemeClr val="tx1"/>
                </a:solidFill>
                <a:latin typeface="Times New Roman" pitchFamily="18" charset="0"/>
                <a:cs typeface="Times New Roman" pitchFamily="18" charset="0"/>
              </a:rPr>
              <a:t> </a:t>
            </a:r>
            <a:r>
              <a:rPr lang="en-US" sz="2500" b="1" u="sng" dirty="0" err="1" smtClean="0">
                <a:solidFill>
                  <a:schemeClr val="tx1"/>
                </a:solidFill>
                <a:latin typeface="Times New Roman" pitchFamily="18" charset="0"/>
                <a:cs typeface="Times New Roman" pitchFamily="18" charset="0"/>
              </a:rPr>
              <a:t>giáp</a:t>
            </a:r>
            <a:r>
              <a:rPr lang="en-US" sz="2500" b="1" u="sng" dirty="0" smtClean="0">
                <a:solidFill>
                  <a:schemeClr val="tx1"/>
                </a:solidFill>
                <a:latin typeface="Times New Roman" pitchFamily="18" charset="0"/>
                <a:cs typeface="Times New Roman" pitchFamily="18" charset="0"/>
              </a:rPr>
              <a:t>:</a:t>
            </a:r>
          </a:p>
          <a:p>
            <a:pPr marL="342900" indent="-342900" algn="l">
              <a:buFontTx/>
              <a:buChar char="-"/>
            </a:pPr>
            <a:r>
              <a:rPr lang="en-US" sz="2400" dirty="0" err="1" smtClean="0">
                <a:solidFill>
                  <a:schemeClr val="tx1"/>
                </a:solidFill>
                <a:latin typeface="Times New Roman" pitchFamily="18" charset="0"/>
                <a:cs typeface="Times New Roman" pitchFamily="18" charset="0"/>
              </a:rPr>
              <a:t>Tác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dụng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chuyển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hóa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tế</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bào</a:t>
            </a:r>
            <a:r>
              <a:rPr lang="en-US" sz="2400" dirty="0" smtClean="0">
                <a:solidFill>
                  <a:schemeClr val="tx1"/>
                </a:solidFill>
                <a:latin typeface="Times New Roman" pitchFamily="18" charset="0"/>
                <a:cs typeface="Times New Roman" pitchFamily="18" charset="0"/>
              </a:rPr>
              <a:t>.</a:t>
            </a:r>
          </a:p>
          <a:p>
            <a:pPr marL="342900" indent="-342900" algn="l">
              <a:buFontTx/>
              <a:buChar char="-"/>
            </a:pPr>
            <a:r>
              <a:rPr lang="en-US" sz="2400" dirty="0" err="1" smtClean="0">
                <a:solidFill>
                  <a:schemeClr val="tx1"/>
                </a:solidFill>
                <a:latin typeface="Times New Roman" pitchFamily="18" charset="0"/>
                <a:cs typeface="Times New Roman" pitchFamily="18" charset="0"/>
              </a:rPr>
              <a:t>Tác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dụng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trưởng</a:t>
            </a:r>
            <a:r>
              <a:rPr lang="en-US" sz="2400" dirty="0" smtClean="0">
                <a:solidFill>
                  <a:schemeClr val="tx1"/>
                </a:solidFill>
                <a:latin typeface="Times New Roman" pitchFamily="18" charset="0"/>
                <a:cs typeface="Times New Roman" pitchFamily="18" charset="0"/>
              </a:rPr>
              <a:t>.</a:t>
            </a:r>
          </a:p>
          <a:p>
            <a:pPr marL="342900" indent="-342900" algn="l">
              <a:buFontTx/>
              <a:buChar char="-"/>
            </a:pPr>
            <a:r>
              <a:rPr lang="en-US" sz="2400" dirty="0" err="1" smtClean="0">
                <a:solidFill>
                  <a:schemeClr val="tx1"/>
                </a:solidFill>
                <a:latin typeface="Times New Roman" pitchFamily="18" charset="0"/>
                <a:cs typeface="Times New Roman" pitchFamily="18" charset="0"/>
              </a:rPr>
              <a:t>Tác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dụng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chuyển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hóa</a:t>
            </a:r>
            <a:r>
              <a:rPr lang="en-US" sz="2400" dirty="0" smtClean="0">
                <a:solidFill>
                  <a:schemeClr val="tx1"/>
                </a:solidFill>
                <a:latin typeface="Times New Roman" pitchFamily="18" charset="0"/>
                <a:cs typeface="Times New Roman" pitchFamily="18" charset="0"/>
              </a:rPr>
              <a:t>.</a:t>
            </a:r>
          </a:p>
          <a:p>
            <a:pPr marL="342900" indent="-342900" algn="l">
              <a:buFontTx/>
              <a:buChar char="-"/>
            </a:pPr>
            <a:r>
              <a:rPr lang="en-US" sz="2400" dirty="0" err="1" smtClean="0">
                <a:solidFill>
                  <a:schemeClr val="tx1"/>
                </a:solidFill>
                <a:latin typeface="Times New Roman" pitchFamily="18" charset="0"/>
                <a:cs typeface="Times New Roman" pitchFamily="18" charset="0"/>
              </a:rPr>
              <a:t>Tác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dụng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chuyển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hóa</a:t>
            </a:r>
            <a:r>
              <a:rPr lang="en-US" sz="2400" dirty="0" smtClean="0">
                <a:solidFill>
                  <a:schemeClr val="tx1"/>
                </a:solidFill>
                <a:latin typeface="Times New Roman" pitchFamily="18" charset="0"/>
                <a:cs typeface="Times New Roman" pitchFamily="18" charset="0"/>
              </a:rPr>
              <a:t> vitamin.</a:t>
            </a:r>
          </a:p>
          <a:p>
            <a:pPr marL="342900" indent="-342900" algn="l">
              <a:buFontTx/>
              <a:buChar char="-"/>
            </a:pPr>
            <a:r>
              <a:rPr lang="en-US" sz="2400" dirty="0" err="1" smtClean="0">
                <a:solidFill>
                  <a:schemeClr val="tx1"/>
                </a:solidFill>
                <a:latin typeface="Times New Roman" pitchFamily="18" charset="0"/>
                <a:cs typeface="Times New Roman" pitchFamily="18" charset="0"/>
              </a:rPr>
              <a:t>Tác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dụng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hệ</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thần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cơ</a:t>
            </a:r>
            <a:r>
              <a:rPr lang="en-US" sz="2400" dirty="0" smtClean="0">
                <a:solidFill>
                  <a:schemeClr val="tx1"/>
                </a:solidFill>
                <a:latin typeface="Times New Roman" pitchFamily="18" charset="0"/>
                <a:cs typeface="Times New Roman" pitchFamily="18" charset="0"/>
              </a:rPr>
              <a:t>.</a:t>
            </a:r>
          </a:p>
          <a:p>
            <a:pPr marL="342900" indent="-342900" algn="l">
              <a:buFontTx/>
              <a:buChar char="-"/>
            </a:pPr>
            <a:r>
              <a:rPr lang="en-US" sz="2400" dirty="0" err="1" smtClean="0">
                <a:solidFill>
                  <a:schemeClr val="tx1"/>
                </a:solidFill>
                <a:latin typeface="Times New Roman" pitchFamily="18" charset="0"/>
                <a:cs typeface="Times New Roman" pitchFamily="18" charset="0"/>
              </a:rPr>
              <a:t>Tác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dụng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mạch</a:t>
            </a:r>
            <a:r>
              <a:rPr lang="en-US" sz="2400" dirty="0" smtClean="0">
                <a:solidFill>
                  <a:schemeClr val="tx1"/>
                </a:solidFill>
                <a:latin typeface="Times New Roman" pitchFamily="18" charset="0"/>
                <a:cs typeface="Times New Roman" pitchFamily="18" charset="0"/>
              </a:rPr>
              <a:t>.</a:t>
            </a:r>
          </a:p>
          <a:p>
            <a:pPr marL="342900" indent="-342900" algn="l">
              <a:buFontTx/>
              <a:buChar char="-"/>
            </a:pPr>
            <a:r>
              <a:rPr lang="en-US" sz="2400" dirty="0" err="1" smtClean="0">
                <a:solidFill>
                  <a:schemeClr val="tx1"/>
                </a:solidFill>
                <a:latin typeface="Times New Roman" pitchFamily="18" charset="0"/>
                <a:cs typeface="Times New Roman" pitchFamily="18" charset="0"/>
              </a:rPr>
              <a:t>Tác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dụng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quan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sinh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dục</a:t>
            </a:r>
            <a:r>
              <a:rPr lang="en-US" sz="2400" dirty="0" smtClean="0">
                <a:solidFill>
                  <a:schemeClr val="tx1"/>
                </a:solidFill>
                <a:latin typeface="Times New Roman" pitchFamily="18" charset="0"/>
                <a:cs typeface="Times New Roman" pitchFamily="18" charset="0"/>
              </a:rPr>
              <a:t>.</a:t>
            </a:r>
          </a:p>
          <a:p>
            <a:pPr marL="342900" indent="-342900" algn="l">
              <a:buFontTx/>
              <a:buChar char="-"/>
            </a:pPr>
            <a:endParaRPr lang="en-US" sz="25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9545" y="1417653"/>
            <a:ext cx="4849091" cy="1671524"/>
          </a:xfrm>
          <a:prstGeom prst="rect">
            <a:avLst/>
          </a:prstGeom>
        </p:spPr>
      </p:pic>
    </p:spTree>
    <p:extLst>
      <p:ext uri="{BB962C8B-B14F-4D97-AF65-F5344CB8AC3E}">
        <p14:creationId xmlns:p14="http://schemas.microsoft.com/office/powerpoint/2010/main" val="217508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8" y="1205345"/>
            <a:ext cx="9144000" cy="6001643"/>
          </a:xfrm>
          <a:prstGeom prst="rect">
            <a:avLst/>
          </a:prstGeom>
        </p:spPr>
        <p:txBody>
          <a:bodyPr wrap="square">
            <a:spAutoFit/>
          </a:bodyPr>
          <a:lstStyle/>
          <a:p>
            <a:r>
              <a:rPr lang="vi-VN" sz="2400" b="1" dirty="0" smtClean="0">
                <a:latin typeface="+mj-lt"/>
              </a:rPr>
              <a:t>2.1.Định </a:t>
            </a:r>
            <a:r>
              <a:rPr lang="vi-VN" sz="2400" b="1" dirty="0" smtClean="0">
                <a:latin typeface="+mj-lt"/>
              </a:rPr>
              <a:t>nghĩa</a:t>
            </a:r>
          </a:p>
          <a:p>
            <a:r>
              <a:rPr lang="vi-VN" sz="2400" dirty="0" smtClean="0">
                <a:latin typeface="+mj-lt"/>
              </a:rPr>
              <a:t>Cường giáp là một tình trạng mà trong đó tuyến giáp tạo ra quá nhiều hoóc môn thyroxine. Cường giáp có thể tăng tốc đáng kể sự trao đổi chất của cơ thể, làm giảm cân đột ngột, nhịp tim nhanh hoặc không đều, ra mồ hôi và căng thẳng hoặc khó chịu.</a:t>
            </a:r>
            <a:endParaRPr lang="en-US" sz="2400" dirty="0" smtClean="0">
              <a:latin typeface="+mj-lt"/>
            </a:endParaRPr>
          </a:p>
          <a:p>
            <a:r>
              <a:rPr lang="vi-VN" sz="2400" b="1" dirty="0" smtClean="0">
                <a:latin typeface="+mj-lt"/>
              </a:rPr>
              <a:t>2.2.Các nguyên nhân gây cường giáp</a:t>
            </a:r>
          </a:p>
          <a:p>
            <a:pPr marL="285750" indent="-285750">
              <a:buFontTx/>
              <a:buChar char="-"/>
            </a:pPr>
            <a:r>
              <a:rPr lang="vi-VN" sz="2400" dirty="0" smtClean="0">
                <a:latin typeface="+mj-lt"/>
              </a:rPr>
              <a:t>Một số vấn đề bao gồm cả bệnh Graves, u tuyến độc, bệnh của Plummer (bướu cổ độc multinodular) và viêm tuyến giáp có thể gây cường giáp.</a:t>
            </a:r>
            <a:endParaRPr lang="en-US" sz="2400" dirty="0" smtClean="0">
              <a:latin typeface="+mj-lt"/>
            </a:endParaRPr>
          </a:p>
          <a:p>
            <a:r>
              <a:rPr lang="en-US" sz="2400" dirty="0" smtClean="0">
                <a:latin typeface="+mj-lt"/>
              </a:rPr>
              <a:t>-   </a:t>
            </a:r>
            <a:r>
              <a:rPr lang="vi-VN" sz="2400" dirty="0" smtClean="0">
                <a:latin typeface="+mj-lt"/>
              </a:rPr>
              <a:t>Cường giáp thường do rối loạn TSH hoặc  quá nhiều thyroxine (T-4): Bình thường, tuyến giáp phát hành đúng lượng kích thích tố, nhưng đôi khi nó tạo ra quá nhiều T-4.</a:t>
            </a:r>
            <a:endParaRPr lang="en-US" sz="2400" dirty="0" smtClean="0">
              <a:latin typeface="+mj-lt"/>
            </a:endParaRPr>
          </a:p>
          <a:p>
            <a:r>
              <a:rPr lang="en-US" sz="2400" dirty="0">
                <a:latin typeface="+mj-lt"/>
              </a:rPr>
              <a:t>-</a:t>
            </a:r>
            <a:r>
              <a:rPr lang="vi-VN" sz="2400" dirty="0" smtClean="0">
                <a:latin typeface="+mj-lt"/>
              </a:rPr>
              <a:t> </a:t>
            </a:r>
            <a:r>
              <a:rPr lang="en-US" sz="2400" dirty="0" smtClean="0">
                <a:latin typeface="+mj-lt"/>
              </a:rPr>
              <a:t>  </a:t>
            </a:r>
            <a:r>
              <a:rPr lang="vi-VN" sz="2400" dirty="0" smtClean="0">
                <a:latin typeface="+mj-lt"/>
              </a:rPr>
              <a:t>Tăng năng bướu tuyến giáp (u tuyến độc, bướu cổ đa nhân độc hại, bệnh Plummer). Cường giáp xảy ra khi một hoặc nhiều u tuyến của tuyến giáp sản xuất quá nhiều T-4.</a:t>
            </a:r>
          </a:p>
          <a:p>
            <a:endParaRPr lang="vi-VN" sz="2400" dirty="0">
              <a:latin typeface="+mj-lt"/>
            </a:endParaRPr>
          </a:p>
        </p:txBody>
      </p:sp>
      <p:sp>
        <p:nvSpPr>
          <p:cNvPr id="3" name="Title 1"/>
          <p:cNvSpPr txBox="1">
            <a:spLocks/>
          </p:cNvSpPr>
          <p:nvPr/>
        </p:nvSpPr>
        <p:spPr>
          <a:xfrm>
            <a:off x="152400" y="152400"/>
            <a:ext cx="8763000" cy="1052945"/>
          </a:xfrm>
          <a:prstGeom prst="rect">
            <a:avLst/>
          </a:prstGeom>
          <a:solidFill>
            <a:schemeClr val="accent1">
              <a:lumMod val="20000"/>
              <a:lumOff val="80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3600" b="1" dirty="0" smtClean="0">
                <a:solidFill>
                  <a:srgbClr val="FF0000"/>
                </a:solidFill>
                <a:latin typeface="Times New Roman" pitchFamily="18" charset="0"/>
                <a:cs typeface="Times New Roman" pitchFamily="18" charset="0"/>
              </a:rPr>
              <a:t>2.CƯỜNG GIÁP</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50605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335" y="609600"/>
            <a:ext cx="8407101" cy="6186309"/>
          </a:xfrm>
          <a:prstGeom prst="rect">
            <a:avLst/>
          </a:prstGeom>
        </p:spPr>
        <p:txBody>
          <a:bodyPr wrap="square">
            <a:spAutoFit/>
          </a:bodyPr>
          <a:lstStyle/>
          <a:p>
            <a:r>
              <a:rPr lang="en-US" sz="2800" b="1" dirty="0" smtClean="0">
                <a:latin typeface="Times New Roman" pitchFamily="18" charset="0"/>
                <a:cs typeface="Times New Roman" pitchFamily="18" charset="0"/>
              </a:rPr>
              <a:t>2.3. </a:t>
            </a:r>
            <a:r>
              <a:rPr lang="en-US" sz="2800" b="1" dirty="0" err="1" smtClean="0">
                <a:latin typeface="Times New Roman" pitchFamily="18" charset="0"/>
                <a:cs typeface="Times New Roman" pitchFamily="18" charset="0"/>
              </a:rPr>
              <a:t>Triệu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chứng</a:t>
            </a:r>
            <a:endParaRPr lang="en-US" sz="28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Giảm cân đột ngột, ngay cả khi sự ngon miệng và chế độ ăn uống vẫn bình thường hoặc thậm chí tăng.</a:t>
            </a: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Nhịp tim nhanh - thường hơn </a:t>
            </a: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100 nhịp một phút - loạn nhịp tim hoặc đánh trống ngực.</a:t>
            </a: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Tăng sự thèm ăn.</a:t>
            </a: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Căng thẳng, lo lắng và khó chịu.</a:t>
            </a: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Run - thường là run tay và các ngón tay.</a:t>
            </a: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Ra mồ hôi.</a:t>
            </a: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Thay đổi trong các mô hình kinh nguyệt.</a:t>
            </a: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Tăng nhạy cảm với nhiệt.</a:t>
            </a: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Thay đổi mô hình ruột, đi tiêu đặc biệt là thường xuyên hơn.</a:t>
            </a: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Phì đại tuyến giáp (bướu cổ).</a:t>
            </a: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Mệt mỏi, yếu cơ.</a:t>
            </a: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Khó ngủ.</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48662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09"/>
            <a:ext cx="7871012" cy="609599"/>
          </a:xfrm>
        </p:spPr>
        <p:txBody>
          <a:bodyPr>
            <a:normAutofit/>
          </a:bodyPr>
          <a:lstStyle/>
          <a:p>
            <a:r>
              <a:rPr lang="en-US" sz="2800" b="1" dirty="0" err="1" smtClean="0">
                <a:solidFill>
                  <a:srgbClr val="FF0000"/>
                </a:solidFill>
              </a:rPr>
              <a:t>Bệnh</a:t>
            </a:r>
            <a:r>
              <a:rPr lang="en-US" sz="2800" b="1" dirty="0" smtClean="0">
                <a:solidFill>
                  <a:srgbClr val="FF0000"/>
                </a:solidFill>
              </a:rPr>
              <a:t> </a:t>
            </a:r>
            <a:r>
              <a:rPr lang="en-US" sz="2800" b="1" dirty="0" err="1" smtClean="0">
                <a:solidFill>
                  <a:srgbClr val="FF0000"/>
                </a:solidFill>
              </a:rPr>
              <a:t>mắt</a:t>
            </a:r>
            <a:r>
              <a:rPr lang="en-US" sz="2800" b="1" dirty="0" smtClean="0">
                <a:solidFill>
                  <a:srgbClr val="FF0000"/>
                </a:solidFill>
              </a:rPr>
              <a:t> graves (</a:t>
            </a:r>
            <a:r>
              <a:rPr lang="en-US" sz="2800" b="1" dirty="0" err="1" smtClean="0">
                <a:solidFill>
                  <a:srgbClr val="FF0000"/>
                </a:solidFill>
              </a:rPr>
              <a:t>Graves'ophthalmopathy</a:t>
            </a:r>
            <a:r>
              <a:rPr lang="en-US" dirty="0" smtClean="0">
                <a:solidFill>
                  <a:srgbClr val="FF0000"/>
                </a:solidFill>
              </a:rPr>
              <a:t>)</a:t>
            </a:r>
            <a:endParaRPr lang="en-US" dirty="0">
              <a:solidFill>
                <a:srgbClr val="FF0000"/>
              </a:solidFill>
            </a:endParaRPr>
          </a:p>
        </p:txBody>
      </p:sp>
      <p:pic>
        <p:nvPicPr>
          <p:cNvPr id="5" name="Content Placeholder 4"/>
          <p:cNvPicPr>
            <a:picLocks noGrp="1" noChangeAspect="1"/>
          </p:cNvPicPr>
          <p:nvPr>
            <p:ph idx="1"/>
          </p:nvPr>
        </p:nvPicPr>
        <p:blipFill>
          <a:blip r:embed="rId2"/>
          <a:stretch>
            <a:fillRect/>
          </a:stretch>
        </p:blipFill>
        <p:spPr>
          <a:xfrm>
            <a:off x="4876800" y="2743200"/>
            <a:ext cx="4092388" cy="3271221"/>
          </a:xfrm>
          <a:prstGeom prst="rect">
            <a:avLst/>
          </a:prstGeom>
        </p:spPr>
      </p:pic>
      <p:sp>
        <p:nvSpPr>
          <p:cNvPr id="4" name="Text Placeholder 3"/>
          <p:cNvSpPr>
            <a:spLocks noGrp="1"/>
          </p:cNvSpPr>
          <p:nvPr>
            <p:ph type="body" sz="half" idx="2"/>
          </p:nvPr>
        </p:nvSpPr>
        <p:spPr>
          <a:xfrm>
            <a:off x="6927" y="609600"/>
            <a:ext cx="8894618" cy="1981200"/>
          </a:xfrm>
        </p:spPr>
        <p:txBody>
          <a:bodyPr>
            <a:noAutofit/>
          </a:bodyPr>
          <a:lstStyle/>
          <a:p>
            <a:pPr>
              <a:lnSpc>
                <a:spcPct val="107000"/>
              </a:lnSpc>
              <a:spcBef>
                <a:spcPts val="0"/>
              </a:spcBef>
              <a:spcAft>
                <a:spcPts val="800"/>
              </a:spcAft>
            </a:pPr>
            <a:r>
              <a:rPr lang="en-US" sz="2000" dirty="0" err="1" smtClean="0">
                <a:effectLst/>
                <a:latin typeface="Times New Roman" pitchFamily="18" charset="0"/>
                <a:ea typeface="Calibri" panose="020F0502020204030204" pitchFamily="34" charset="0"/>
                <a:cs typeface="Times New Roman" pitchFamily="18" charset="0"/>
              </a:rPr>
              <a:t>Bệnh</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mắt</a:t>
            </a:r>
            <a:r>
              <a:rPr lang="en-US" sz="2000" dirty="0" smtClean="0">
                <a:effectLst/>
                <a:latin typeface="Times New Roman" pitchFamily="18" charset="0"/>
                <a:ea typeface="Calibri" panose="020F0502020204030204" pitchFamily="34" charset="0"/>
                <a:cs typeface="Times New Roman" pitchFamily="18" charset="0"/>
              </a:rPr>
              <a:t> graves (Graves '</a:t>
            </a:r>
            <a:r>
              <a:rPr lang="en-US" sz="2000" dirty="0" err="1" smtClean="0">
                <a:effectLst/>
                <a:latin typeface="Times New Roman" pitchFamily="18" charset="0"/>
                <a:ea typeface="Calibri" panose="020F0502020204030204" pitchFamily="34" charset="0"/>
                <a:cs typeface="Times New Roman" pitchFamily="18" charset="0"/>
              </a:rPr>
              <a:t>ophthalmopathy</a:t>
            </a:r>
            <a:r>
              <a:rPr lang="en-US" sz="2000" dirty="0" smtClean="0">
                <a:effectLst/>
                <a:latin typeface="Times New Roman" pitchFamily="18" charset="0"/>
                <a:ea typeface="Calibri" panose="020F0502020204030204" pitchFamily="34" charset="0"/>
                <a:cs typeface="Times New Roman" pitchFamily="18" charset="0"/>
              </a:rPr>
              <a:t>)</a:t>
            </a:r>
            <a:endParaRPr lang="en-US" sz="2000" b="1" dirty="0" smtClean="0">
              <a:effectLst/>
              <a:latin typeface="Times New Roman" pitchFamily="18" charset="0"/>
              <a:ea typeface="Calibri" panose="020F0502020204030204" pitchFamily="34" charset="0"/>
              <a:cs typeface="Times New Roman" pitchFamily="18" charset="0"/>
            </a:endParaRPr>
          </a:p>
          <a:p>
            <a:pPr>
              <a:lnSpc>
                <a:spcPct val="107000"/>
              </a:lnSpc>
              <a:spcBef>
                <a:spcPts val="0"/>
              </a:spcBef>
              <a:spcAft>
                <a:spcPts val="800"/>
              </a:spcAft>
            </a:pPr>
            <a:r>
              <a:rPr lang="en-US" sz="2000" dirty="0" err="1" smtClean="0">
                <a:effectLst/>
                <a:latin typeface="Times New Roman" pitchFamily="18" charset="0"/>
                <a:ea typeface="Calibri" panose="020F0502020204030204" pitchFamily="34" charset="0"/>
                <a:cs typeface="Times New Roman" pitchFamily="18" charset="0"/>
              </a:rPr>
              <a:t>Đôi</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khi</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một</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vấn</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đề</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không</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phổ</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biến</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được</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gọi</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là</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bệnh</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mắt</a:t>
            </a:r>
            <a:r>
              <a:rPr lang="en-US" sz="2000" dirty="0" smtClean="0">
                <a:effectLst/>
                <a:latin typeface="Times New Roman" pitchFamily="18" charset="0"/>
                <a:ea typeface="Calibri" panose="020F0502020204030204" pitchFamily="34" charset="0"/>
                <a:cs typeface="Times New Roman" pitchFamily="18" charset="0"/>
              </a:rPr>
              <a:t> graves </a:t>
            </a:r>
            <a:r>
              <a:rPr lang="en-US" sz="2000" dirty="0" err="1" smtClean="0">
                <a:effectLst/>
                <a:latin typeface="Times New Roman" pitchFamily="18" charset="0"/>
                <a:ea typeface="Calibri" panose="020F0502020204030204" pitchFamily="34" charset="0"/>
                <a:cs typeface="Times New Roman" pitchFamily="18" charset="0"/>
              </a:rPr>
              <a:t>có</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thể</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ảnh</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hưởng</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đến</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mắt</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Trong</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rối</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loạn</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này</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nhãn</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cầu</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nhô</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ra</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ngoài</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quỹ</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đạo</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bình</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thường</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bảo</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vệ</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khi</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các</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mô</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và</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cơ</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đằng</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sau</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mắt</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sưng</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lên</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Điều</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này</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đẩy</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nhãn</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cầu</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phía</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trước</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phình</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ra</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khỏi</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quỹ</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đạo</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Điều</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này</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có</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thể</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làm</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cho</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bề</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mặt</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phía</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trước</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của</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nhãn</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cầu</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trở</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nên</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rất</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khô</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Các</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dấu</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hiệu</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và</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triệu</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chứng</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của</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bệnh</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mắt</a:t>
            </a:r>
            <a:r>
              <a:rPr lang="en-US" sz="2000" dirty="0" smtClean="0">
                <a:effectLst/>
                <a:latin typeface="Times New Roman" pitchFamily="18" charset="0"/>
                <a:ea typeface="Calibri" panose="020F0502020204030204" pitchFamily="34" charset="0"/>
                <a:cs typeface="Times New Roman" pitchFamily="18" charset="0"/>
              </a:rPr>
              <a:t> graves </a:t>
            </a:r>
            <a:r>
              <a:rPr lang="en-US" sz="2000" dirty="0" err="1" smtClean="0">
                <a:effectLst/>
                <a:latin typeface="Times New Roman" pitchFamily="18" charset="0"/>
                <a:ea typeface="Calibri" panose="020F0502020204030204" pitchFamily="34" charset="0"/>
                <a:cs typeface="Times New Roman" pitchFamily="18" charset="0"/>
              </a:rPr>
              <a:t>bao</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gồm</a:t>
            </a:r>
            <a:r>
              <a:rPr lang="en-US" sz="2000" dirty="0" smtClean="0">
                <a:effectLst/>
                <a:latin typeface="Times New Roman" pitchFamily="18" charset="0"/>
                <a:ea typeface="Calibri" panose="020F0502020204030204" pitchFamily="34" charset="0"/>
                <a:cs typeface="Times New Roman" pitchFamily="18" charset="0"/>
              </a:rPr>
              <a:t>:</a:t>
            </a:r>
          </a:p>
          <a:p>
            <a:pPr>
              <a:lnSpc>
                <a:spcPct val="107000"/>
              </a:lnSpc>
              <a:spcBef>
                <a:spcPts val="0"/>
              </a:spcBef>
              <a:spcAft>
                <a:spcPts val="800"/>
              </a:spcAft>
            </a:pPr>
            <a:r>
              <a:rPr lang="en-US" sz="2000" dirty="0" err="1" smtClean="0">
                <a:effectLst/>
                <a:latin typeface="Times New Roman" pitchFamily="18" charset="0"/>
                <a:ea typeface="Calibri" panose="020F0502020204030204" pitchFamily="34" charset="0"/>
                <a:cs typeface="Times New Roman" pitchFamily="18" charset="0"/>
              </a:rPr>
              <a:t>Lồi</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nhãn</a:t>
            </a:r>
            <a:r>
              <a:rPr lang="en-US" sz="2000" dirty="0" smtClean="0">
                <a:effectLst/>
                <a:latin typeface="Times New Roman" pitchFamily="18" charset="0"/>
                <a:ea typeface="Calibri" panose="020F0502020204030204" pitchFamily="34" charset="0"/>
                <a:cs typeface="Times New Roman" pitchFamily="18" charset="0"/>
              </a:rPr>
              <a:t> </a:t>
            </a:r>
            <a:r>
              <a:rPr lang="en-US" sz="2000" dirty="0" err="1" smtClean="0">
                <a:effectLst/>
                <a:latin typeface="Times New Roman" pitchFamily="18" charset="0"/>
                <a:ea typeface="Calibri" panose="020F0502020204030204" pitchFamily="34" charset="0"/>
                <a:cs typeface="Times New Roman" pitchFamily="18" charset="0"/>
              </a:rPr>
              <a:t>cầu</a:t>
            </a:r>
            <a:r>
              <a:rPr lang="en-US" sz="2000" dirty="0" smtClean="0">
                <a:effectLst/>
                <a:latin typeface="Times New Roman" pitchFamily="18" charset="0"/>
                <a:ea typeface="Calibri" panose="020F0502020204030204" pitchFamily="34" charset="0"/>
                <a:cs typeface="Times New Roman" pitchFamily="18" charset="0"/>
              </a:rPr>
              <a:t>.</a:t>
            </a:r>
          </a:p>
          <a:p>
            <a:endParaRPr lang="en-US" sz="2000" dirty="0">
              <a:latin typeface="Times New Roman" pitchFamily="18" charset="0"/>
              <a:cs typeface="Times New Roman" pitchFamily="18" charset="0"/>
            </a:endParaRPr>
          </a:p>
        </p:txBody>
      </p:sp>
      <p:sp>
        <p:nvSpPr>
          <p:cNvPr id="3" name="Rectangle 2"/>
          <p:cNvSpPr/>
          <p:nvPr/>
        </p:nvSpPr>
        <p:spPr>
          <a:xfrm>
            <a:off x="6927" y="3048000"/>
            <a:ext cx="4876800" cy="3785652"/>
          </a:xfrm>
          <a:prstGeom prst="rect">
            <a:avLst/>
          </a:prstGeom>
        </p:spPr>
        <p:txBody>
          <a:bodyPr wrap="square">
            <a:spAutoFit/>
          </a:bodyPr>
          <a:lstStyle/>
          <a:p>
            <a:r>
              <a:rPr lang="vi-VN" sz="2000" dirty="0">
                <a:latin typeface="+mj-lt"/>
              </a:rPr>
              <a:t>Hoặc mắt sưng đỏ.</a:t>
            </a:r>
          </a:p>
          <a:p>
            <a:r>
              <a:rPr lang="vi-VN" sz="2000" dirty="0">
                <a:latin typeface="+mj-lt"/>
              </a:rPr>
              <a:t>Quá rát hoặc khó chịu ở một hoặc cả hai mắt.</a:t>
            </a:r>
          </a:p>
          <a:p>
            <a:r>
              <a:rPr lang="vi-VN" sz="2000" dirty="0">
                <a:latin typeface="+mj-lt"/>
              </a:rPr>
              <a:t>Độ nhạy sáng, tầm nhìn bị mờ hoặc đôi, viêm nhiễm, hoặc chuyển động của mắt giảm.</a:t>
            </a:r>
          </a:p>
          <a:p>
            <a:r>
              <a:rPr lang="vi-VN" sz="2000" dirty="0">
                <a:latin typeface="+mj-lt"/>
              </a:rPr>
              <a:t>Nếu trải nghiệm giảm cân không giải thích được, nhịp tim nhanh, ra mồ hôi bất thường, u tại cổ, hoặc các triệu chứng khác liên quan đến cường giáp, gặp bác sĩ. Điều quan trọng là hoàn toàn mô tả những thay đổi đã quan sát, bởi vì nhiều dấu hiệu và triệu chứng của cường giáp có thể được kết hợp với một số vấn đề khác.</a:t>
            </a:r>
          </a:p>
        </p:txBody>
      </p:sp>
    </p:spTree>
    <p:extLst>
      <p:ext uri="{BB962C8B-B14F-4D97-AF65-F5344CB8AC3E}">
        <p14:creationId xmlns:p14="http://schemas.microsoft.com/office/powerpoint/2010/main" val="3401443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592" y="304800"/>
            <a:ext cx="8536193" cy="6370975"/>
          </a:xfrm>
          <a:prstGeom prst="rect">
            <a:avLst/>
          </a:prstGeom>
        </p:spPr>
        <p:txBody>
          <a:bodyPr wrap="square">
            <a:spAutoFit/>
          </a:bodyPr>
          <a:lstStyle/>
          <a:p>
            <a:r>
              <a:rPr lang="vi-VN" sz="2400" b="1" dirty="0" smtClean="0">
                <a:latin typeface="+mj-lt"/>
              </a:rPr>
              <a:t>2.4. Điều trị</a:t>
            </a:r>
          </a:p>
          <a:p>
            <a:r>
              <a:rPr lang="vi-VN" sz="2400" dirty="0" smtClean="0">
                <a:latin typeface="+mj-lt"/>
              </a:rPr>
              <a:t>- I-ốt phóng xạ. Uống iốt phóng xạ được hấp thu bởi tuyến giáp, nó thu nhỏ tuyến và các triệu chứng giảm dần, thường là trong vòng 3 - 6 tháng.</a:t>
            </a:r>
          </a:p>
          <a:p>
            <a:r>
              <a:rPr lang="vi-VN" sz="2400" dirty="0" smtClean="0">
                <a:latin typeface="+mj-lt"/>
              </a:rPr>
              <a:t>- Thuốc kháng giáp. Những loại thuốc này giảm dần các triệu chứng của cường giáp bằng cách ngăn chặn tuyến giáp sản xuất thừa kích thích tố. Chúng bao gồm propylthiouracil và methimazole (Tapazole). Các triệu chứng thường bắt đầu cải thiện trong sáu đến 12 tuần</a:t>
            </a:r>
          </a:p>
          <a:p>
            <a:r>
              <a:rPr lang="vi-VN" sz="2400" dirty="0" smtClean="0">
                <a:latin typeface="+mj-lt"/>
              </a:rPr>
              <a:t>- Beta blockers. Các thuốc này thường được sử dụng để điều trị tăng huyết áp. Nó không làm giảm mức tuyến giáp, nhưng nó có thể làm giảm nhịp tim nhanh chóng và giúp ngăn ngừa đánh trống ngực. Vì lý do đó, bác sĩ có thể kê toa cho đến khi mức tuyến giáp tiến gần hơn với bình thường.</a:t>
            </a:r>
          </a:p>
          <a:p>
            <a:r>
              <a:rPr lang="vi-VN" sz="2400" dirty="0" smtClean="0">
                <a:latin typeface="+mj-lt"/>
              </a:rPr>
              <a:t>-  Phẫu thuật tuyến giáp. Nếu không thể chịu được thuốc kháng giáp và không muốn dùng iốt phóng xạ trị liệu, có thể phẫu thuật tuyến giáp, mặc dù đây là một tùy chọn chỉ trong một vài trường hợp.</a:t>
            </a:r>
            <a:endParaRPr lang="vi-VN" sz="2400" dirty="0">
              <a:latin typeface="+mj-lt"/>
            </a:endParaRPr>
          </a:p>
        </p:txBody>
      </p:sp>
    </p:spTree>
    <p:extLst>
      <p:ext uri="{BB962C8B-B14F-4D97-AF65-F5344CB8AC3E}">
        <p14:creationId xmlns:p14="http://schemas.microsoft.com/office/powerpoint/2010/main" val="3665414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458200" cy="962891"/>
          </a:xfrm>
          <a:solidFill>
            <a:schemeClr val="accent1">
              <a:lumMod val="20000"/>
              <a:lumOff val="80000"/>
            </a:schemeClr>
          </a:solidFill>
        </p:spPr>
        <p:txBody>
          <a:bodyPr/>
          <a:lstStyle/>
          <a:p>
            <a:r>
              <a:rPr lang="en-US" b="1" dirty="0" smtClean="0">
                <a:solidFill>
                  <a:srgbClr val="FF0000"/>
                </a:solidFill>
                <a:latin typeface="Times New Roman" pitchFamily="18" charset="0"/>
                <a:cs typeface="Times New Roman" pitchFamily="18" charset="0"/>
              </a:rPr>
              <a:t>3.SUY </a:t>
            </a:r>
            <a:r>
              <a:rPr lang="en-US" b="1" dirty="0" smtClean="0">
                <a:solidFill>
                  <a:srgbClr val="FF0000"/>
                </a:solidFill>
                <a:latin typeface="Times New Roman" pitchFamily="18" charset="0"/>
                <a:cs typeface="Times New Roman" pitchFamily="18" charset="0"/>
              </a:rPr>
              <a:t>GIÁP</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228600" y="1198418"/>
            <a:ext cx="4648200" cy="5638800"/>
          </a:xfrm>
        </p:spPr>
        <p:txBody>
          <a:bodyPr>
            <a:normAutofit/>
          </a:bodyPr>
          <a:lstStyle/>
          <a:p>
            <a:pPr algn="l"/>
            <a:r>
              <a:rPr lang="en-US" sz="2800" dirty="0" smtClean="0">
                <a:solidFill>
                  <a:schemeClr val="tx1"/>
                </a:solidFill>
                <a:latin typeface="Times New Roman" pitchFamily="18" charset="0"/>
                <a:cs typeface="Times New Roman" pitchFamily="18" charset="0"/>
              </a:rPr>
              <a:t>     </a:t>
            </a:r>
            <a:r>
              <a:rPr lang="en-US" sz="2800" b="1" i="1" u="sng" dirty="0" smtClean="0">
                <a:solidFill>
                  <a:schemeClr val="tx1"/>
                </a:solidFill>
                <a:latin typeface="Times New Roman" pitchFamily="18" charset="0"/>
                <a:cs typeface="Times New Roman" pitchFamily="18" charset="0"/>
              </a:rPr>
              <a:t>1) </a:t>
            </a:r>
            <a:r>
              <a:rPr lang="en-US" sz="2800" b="1" i="1" u="sng" dirty="0" err="1" smtClean="0">
                <a:solidFill>
                  <a:schemeClr val="tx1"/>
                </a:solidFill>
                <a:latin typeface="Times New Roman" pitchFamily="18" charset="0"/>
                <a:cs typeface="Times New Roman" pitchFamily="18" charset="0"/>
              </a:rPr>
              <a:t>Định</a:t>
            </a:r>
            <a:r>
              <a:rPr lang="en-US" sz="2800" b="1" i="1" u="sng" dirty="0" smtClean="0">
                <a:solidFill>
                  <a:schemeClr val="tx1"/>
                </a:solidFill>
                <a:latin typeface="Times New Roman" pitchFamily="18" charset="0"/>
                <a:cs typeface="Times New Roman" pitchFamily="18" charset="0"/>
              </a:rPr>
              <a:t> </a:t>
            </a:r>
            <a:r>
              <a:rPr lang="en-US" sz="2800" b="1" i="1" u="sng" dirty="0" err="1" smtClean="0">
                <a:solidFill>
                  <a:schemeClr val="tx1"/>
                </a:solidFill>
                <a:latin typeface="Times New Roman" pitchFamily="18" charset="0"/>
                <a:cs typeface="Times New Roman" pitchFamily="18" charset="0"/>
              </a:rPr>
              <a:t>nghĩa</a:t>
            </a:r>
            <a:r>
              <a:rPr lang="en-US" sz="2800" b="1" i="1" u="sng" dirty="0" smtClean="0">
                <a:solidFill>
                  <a:schemeClr val="tx1"/>
                </a:solidFill>
                <a:latin typeface="Times New Roman" pitchFamily="18" charset="0"/>
                <a:cs typeface="Times New Roman" pitchFamily="18" charset="0"/>
              </a:rPr>
              <a:t>: </a:t>
            </a:r>
          </a:p>
          <a:p>
            <a:pPr algn="l"/>
            <a:r>
              <a:rPr lang="en-US" sz="2400" dirty="0" err="1" smtClean="0">
                <a:solidFill>
                  <a:schemeClr val="tx1"/>
                </a:solidFill>
                <a:latin typeface="Times New Roman" pitchFamily="18" charset="0"/>
                <a:cs typeface="Times New Roman" pitchFamily="18" charset="0"/>
              </a:rPr>
              <a:t>Suy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giáp</a:t>
            </a:r>
            <a:r>
              <a:rPr lang="en-US" sz="2400" dirty="0" smtClean="0">
                <a:solidFill>
                  <a:schemeClr val="tx1"/>
                </a:solidFill>
                <a:latin typeface="Times New Roman" pitchFamily="18" charset="0"/>
                <a:cs typeface="Times New Roman" pitchFamily="18" charset="0"/>
              </a:rPr>
              <a:t> (SG) </a:t>
            </a:r>
            <a:r>
              <a:rPr lang="en-US" sz="2400" dirty="0" err="1" smtClean="0">
                <a:solidFill>
                  <a:schemeClr val="tx1"/>
                </a:solidFill>
                <a:latin typeface="Times New Roman" pitchFamily="18" charset="0"/>
                <a:cs typeface="Times New Roman" pitchFamily="18" charset="0"/>
              </a:rPr>
              <a:t>là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một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bệnh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cảnh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xuất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do </a:t>
            </a:r>
            <a:r>
              <a:rPr lang="en-US" sz="2400" dirty="0" err="1" smtClean="0">
                <a:solidFill>
                  <a:schemeClr val="tx1"/>
                </a:solidFill>
                <a:latin typeface="Times New Roman" pitchFamily="18" charset="0"/>
                <a:cs typeface="Times New Roman" pitchFamily="18" charset="0"/>
              </a:rPr>
              <a:t>sự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thiếu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hụt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hormon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tuyến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giáp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gây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tổn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thương</a:t>
            </a:r>
            <a:r>
              <a:rPr lang="en-US" sz="2400" dirty="0" smtClean="0">
                <a:solidFill>
                  <a:schemeClr val="tx1"/>
                </a:solidFill>
                <a:latin typeface="Times New Roman" pitchFamily="18" charset="0"/>
                <a:cs typeface="Times New Roman" pitchFamily="18" charset="0"/>
              </a:rPr>
              <a:t> ở </a:t>
            </a:r>
            <a:r>
              <a:rPr lang="en-US" sz="2400" dirty="0" err="1" smtClean="0">
                <a:solidFill>
                  <a:schemeClr val="tx1"/>
                </a:solidFill>
                <a:latin typeface="Times New Roman" pitchFamily="18" charset="0"/>
                <a:cs typeface="Times New Roman" pitchFamily="18" charset="0"/>
              </a:rPr>
              <a:t>mô</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rối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loạn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chuyển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hóa</a:t>
            </a:r>
            <a:r>
              <a:rPr lang="en-US" sz="2400" dirty="0" smtClean="0">
                <a:solidFill>
                  <a:schemeClr val="tx1"/>
                </a:solidFill>
                <a:latin typeface="Times New Roman" pitchFamily="18" charset="0"/>
                <a:cs typeface="Times New Roman" pitchFamily="18" charset="0"/>
              </a:rPr>
              <a:t>.</a:t>
            </a:r>
          </a:p>
          <a:p>
            <a:pPr algn="l"/>
            <a:r>
              <a:rPr lang="en-US" sz="2800" dirty="0" smtClean="0">
                <a:solidFill>
                  <a:schemeClr val="tx1"/>
                </a:solidFill>
                <a:latin typeface="Times New Roman" pitchFamily="18" charset="0"/>
                <a:cs typeface="Times New Roman" pitchFamily="18" charset="0"/>
              </a:rPr>
              <a:t>     </a:t>
            </a:r>
            <a:r>
              <a:rPr lang="en-US" sz="2800" b="1" i="1" u="sng" dirty="0" smtClean="0">
                <a:solidFill>
                  <a:schemeClr val="tx1"/>
                </a:solidFill>
                <a:latin typeface="Times New Roman" pitchFamily="18" charset="0"/>
                <a:cs typeface="Times New Roman" pitchFamily="18" charset="0"/>
              </a:rPr>
              <a:t>2) </a:t>
            </a:r>
            <a:r>
              <a:rPr lang="en-US" sz="2800" b="1" i="1" u="sng" dirty="0" err="1" smtClean="0">
                <a:solidFill>
                  <a:schemeClr val="tx1"/>
                </a:solidFill>
                <a:latin typeface="Times New Roman" pitchFamily="18" charset="0"/>
                <a:cs typeface="Times New Roman" pitchFamily="18" charset="0"/>
              </a:rPr>
              <a:t>Nguyên</a:t>
            </a:r>
            <a:r>
              <a:rPr lang="en-US" sz="2800" b="1" i="1" u="sng" dirty="0" smtClean="0">
                <a:solidFill>
                  <a:schemeClr val="tx1"/>
                </a:solidFill>
                <a:latin typeface="Times New Roman" pitchFamily="18" charset="0"/>
                <a:cs typeface="Times New Roman" pitchFamily="18" charset="0"/>
              </a:rPr>
              <a:t> </a:t>
            </a:r>
            <a:r>
              <a:rPr lang="en-US" sz="2800" b="1" i="1" u="sng" dirty="0" err="1" smtClean="0">
                <a:solidFill>
                  <a:schemeClr val="tx1"/>
                </a:solidFill>
                <a:latin typeface="Times New Roman" pitchFamily="18" charset="0"/>
                <a:cs typeface="Times New Roman" pitchFamily="18" charset="0"/>
              </a:rPr>
              <a:t>nhân</a:t>
            </a:r>
            <a:r>
              <a:rPr lang="en-US" sz="2800" b="1" i="1" u="sng" dirty="0" smtClean="0">
                <a:solidFill>
                  <a:schemeClr val="tx1"/>
                </a:solidFill>
                <a:latin typeface="Times New Roman" pitchFamily="18" charset="0"/>
                <a:cs typeface="Times New Roman" pitchFamily="18" charset="0"/>
              </a:rPr>
              <a:t>:</a:t>
            </a:r>
          </a:p>
          <a:p>
            <a:pPr algn="l"/>
            <a:r>
              <a:rPr lang="en-US" sz="2400" dirty="0" smtClean="0">
                <a:solidFill>
                  <a:schemeClr val="tx1"/>
                </a:solidFill>
                <a:latin typeface="Times New Roman" pitchFamily="18" charset="0"/>
                <a:cs typeface="Times New Roman" pitchFamily="18" charset="0"/>
              </a:rPr>
              <a:t>Do </a:t>
            </a:r>
            <a:r>
              <a:rPr lang="en-US" sz="2400" dirty="0" err="1" smtClean="0">
                <a:solidFill>
                  <a:schemeClr val="tx1"/>
                </a:solidFill>
                <a:latin typeface="Times New Roman" pitchFamily="18" charset="0"/>
                <a:cs typeface="Times New Roman" pitchFamily="18" charset="0"/>
              </a:rPr>
              <a:t>tổn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thương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tuyến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giáp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viêm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tuyến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giáp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suy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tuyến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yên</a:t>
            </a: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điều trị cường giáp, xạ trị, phẫu thuật tuyến giáp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thiếu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iod</a:t>
            </a:r>
            <a:r>
              <a:rPr lang="en-US" sz="2400" dirty="0" smtClean="0">
                <a:solidFill>
                  <a:schemeClr val="tx1"/>
                </a:solidFill>
                <a:latin typeface="Times New Roman" pitchFamily="18" charset="0"/>
                <a:cs typeface="Times New Roman" pitchFamily="18" charset="0"/>
              </a:rPr>
              <a:t>, .... </a:t>
            </a:r>
          </a:p>
          <a:p>
            <a:pPr algn="l"/>
            <a:endParaRPr lang="en-US" sz="2800" dirty="0" smtClean="0">
              <a:solidFill>
                <a:schemeClr val="tx1"/>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2391" y="1163782"/>
            <a:ext cx="4648200" cy="2895600"/>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2391" y="4038600"/>
            <a:ext cx="4648200" cy="2819400"/>
          </a:xfrm>
          <a:prstGeom prst="rect">
            <a:avLst/>
          </a:prstGeom>
          <a:ln>
            <a:noFill/>
          </a:ln>
          <a:effectLst>
            <a:softEdge rad="112500"/>
          </a:effectLst>
        </p:spPr>
      </p:pic>
    </p:spTree>
    <p:extLst>
      <p:ext uri="{BB962C8B-B14F-4D97-AF65-F5344CB8AC3E}">
        <p14:creationId xmlns:p14="http://schemas.microsoft.com/office/powerpoint/2010/main" val="4079116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52400" y="609600"/>
            <a:ext cx="4876800" cy="6019800"/>
          </a:xfrm>
        </p:spPr>
        <p:txBody>
          <a:bodyPr>
            <a:normAutofit/>
          </a:bodyPr>
          <a:lstStyle/>
          <a:p>
            <a:pPr algn="l"/>
            <a:r>
              <a:rPr lang="en-US" b="1" i="1" dirty="0" smtClean="0">
                <a:solidFill>
                  <a:schemeClr val="tx1"/>
                </a:solidFill>
                <a:latin typeface="Times New Roman" pitchFamily="18" charset="0"/>
                <a:cs typeface="Times New Roman" pitchFamily="18" charset="0"/>
              </a:rPr>
              <a:t>   </a:t>
            </a:r>
            <a:r>
              <a:rPr lang="en-US" b="1" i="1" u="sng" dirty="0" smtClean="0">
                <a:solidFill>
                  <a:schemeClr val="tx1"/>
                </a:solidFill>
                <a:latin typeface="Times New Roman" pitchFamily="18" charset="0"/>
                <a:cs typeface="Times New Roman" pitchFamily="18" charset="0"/>
              </a:rPr>
              <a:t>3) </a:t>
            </a:r>
            <a:r>
              <a:rPr lang="en-US" b="1" i="1" u="sng" dirty="0" err="1" smtClean="0">
                <a:solidFill>
                  <a:schemeClr val="tx1"/>
                </a:solidFill>
                <a:latin typeface="Times New Roman" pitchFamily="18" charset="0"/>
                <a:cs typeface="Times New Roman" pitchFamily="18" charset="0"/>
              </a:rPr>
              <a:t>Dấu</a:t>
            </a:r>
            <a:r>
              <a:rPr lang="en-US" b="1" i="1" u="sng" dirty="0" smtClean="0">
                <a:solidFill>
                  <a:schemeClr val="tx1"/>
                </a:solidFill>
                <a:latin typeface="Times New Roman" pitchFamily="18" charset="0"/>
                <a:cs typeface="Times New Roman" pitchFamily="18" charset="0"/>
              </a:rPr>
              <a:t> </a:t>
            </a:r>
            <a:r>
              <a:rPr lang="en-US" b="1" i="1" u="sng" dirty="0" err="1" smtClean="0">
                <a:solidFill>
                  <a:schemeClr val="tx1"/>
                </a:solidFill>
                <a:latin typeface="Times New Roman" pitchFamily="18" charset="0"/>
                <a:cs typeface="Times New Roman" pitchFamily="18" charset="0"/>
              </a:rPr>
              <a:t>hiệu</a:t>
            </a:r>
            <a:r>
              <a:rPr lang="en-US" b="1" i="1" u="sng" dirty="0" smtClean="0">
                <a:solidFill>
                  <a:schemeClr val="tx1"/>
                </a:solidFill>
                <a:latin typeface="Times New Roman" pitchFamily="18" charset="0"/>
                <a:cs typeface="Times New Roman" pitchFamily="18" charset="0"/>
              </a:rPr>
              <a:t> </a:t>
            </a:r>
            <a:r>
              <a:rPr lang="en-US" b="1" i="1" u="sng" dirty="0" err="1" smtClean="0">
                <a:solidFill>
                  <a:schemeClr val="tx1"/>
                </a:solidFill>
                <a:latin typeface="Times New Roman" pitchFamily="18" charset="0"/>
                <a:cs typeface="Times New Roman" pitchFamily="18" charset="0"/>
              </a:rPr>
              <a:t>và</a:t>
            </a:r>
            <a:r>
              <a:rPr lang="en-US" b="1" i="1" u="sng" dirty="0" smtClean="0">
                <a:solidFill>
                  <a:schemeClr val="tx1"/>
                </a:solidFill>
                <a:latin typeface="Times New Roman" pitchFamily="18" charset="0"/>
                <a:cs typeface="Times New Roman" pitchFamily="18" charset="0"/>
              </a:rPr>
              <a:t> </a:t>
            </a:r>
            <a:r>
              <a:rPr lang="en-US" b="1" i="1" u="sng" dirty="0" err="1" smtClean="0">
                <a:solidFill>
                  <a:schemeClr val="tx1"/>
                </a:solidFill>
                <a:latin typeface="Times New Roman" pitchFamily="18" charset="0"/>
                <a:cs typeface="Times New Roman" pitchFamily="18" charset="0"/>
              </a:rPr>
              <a:t>triệu</a:t>
            </a:r>
            <a:r>
              <a:rPr lang="en-US" b="1" i="1" u="sng" dirty="0" smtClean="0">
                <a:solidFill>
                  <a:schemeClr val="tx1"/>
                </a:solidFill>
                <a:latin typeface="Times New Roman" pitchFamily="18" charset="0"/>
                <a:cs typeface="Times New Roman" pitchFamily="18" charset="0"/>
              </a:rPr>
              <a:t> </a:t>
            </a:r>
            <a:r>
              <a:rPr lang="en-US" b="1" i="1" u="sng" dirty="0" err="1" smtClean="0">
                <a:solidFill>
                  <a:schemeClr val="tx1"/>
                </a:solidFill>
                <a:latin typeface="Times New Roman" pitchFamily="18" charset="0"/>
                <a:cs typeface="Times New Roman" pitchFamily="18" charset="0"/>
              </a:rPr>
              <a:t>chứng</a:t>
            </a:r>
            <a:r>
              <a:rPr lang="en-US" b="1" i="1" dirty="0" smtClean="0">
                <a:solidFill>
                  <a:schemeClr val="tx1"/>
                </a:solidFill>
                <a:latin typeface="Times New Roman" pitchFamily="18" charset="0"/>
                <a:cs typeface="Times New Roman" pitchFamily="18" charset="0"/>
              </a:rPr>
              <a:t>:</a:t>
            </a:r>
          </a:p>
          <a:p>
            <a:pPr algn="l"/>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Vàng</a:t>
            </a:r>
            <a:r>
              <a:rPr lang="en-US" sz="2400" dirty="0" smtClean="0">
                <a:solidFill>
                  <a:schemeClr val="tx1"/>
                </a:solidFill>
                <a:latin typeface="Times New Roman" pitchFamily="18" charset="0"/>
                <a:cs typeface="Times New Roman" pitchFamily="18" charset="0"/>
              </a:rPr>
              <a:t> da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mắt</a:t>
            </a:r>
            <a:r>
              <a:rPr lang="en-US" sz="2400" dirty="0" smtClean="0">
                <a:solidFill>
                  <a:schemeClr val="tx1"/>
                </a:solidFill>
                <a:latin typeface="Times New Roman" pitchFamily="18" charset="0"/>
                <a:cs typeface="Times New Roman" pitchFamily="18" charset="0"/>
              </a:rPr>
              <a:t>,</a:t>
            </a:r>
            <a:r>
              <a:rPr lang="vi-VN"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lồi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lưỡi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sưng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húp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mặt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táo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bón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nhạy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cảm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lạnh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yếu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buồn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ngủ</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mệt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mỏi</a:t>
            </a:r>
            <a:r>
              <a:rPr lang="en-US" sz="2400" dirty="0" smtClean="0">
                <a:solidFill>
                  <a:schemeClr val="tx1"/>
                </a:solidFill>
                <a:latin typeface="Times New Roman" pitchFamily="18" charset="0"/>
                <a:cs typeface="Times New Roman" pitchFamily="18" charset="0"/>
              </a:rPr>
              <a:t>,....</a:t>
            </a:r>
          </a:p>
          <a:p>
            <a:pPr algn="l"/>
            <a:r>
              <a:rPr lang="en-US" dirty="0" smtClean="0">
                <a:solidFill>
                  <a:schemeClr val="tx1"/>
                </a:solidFill>
                <a:latin typeface="Times New Roman" pitchFamily="18" charset="0"/>
                <a:cs typeface="Times New Roman" pitchFamily="18" charset="0"/>
              </a:rPr>
              <a:t>    </a:t>
            </a:r>
            <a:r>
              <a:rPr lang="en-US" b="1" u="sng" dirty="0" smtClean="0">
                <a:solidFill>
                  <a:schemeClr val="tx1"/>
                </a:solidFill>
                <a:latin typeface="Times New Roman" pitchFamily="18" charset="0"/>
                <a:cs typeface="Times New Roman" pitchFamily="18" charset="0"/>
              </a:rPr>
              <a:t>4) </a:t>
            </a:r>
            <a:r>
              <a:rPr lang="en-US" b="1" u="sng" dirty="0" err="1" smtClean="0">
                <a:solidFill>
                  <a:schemeClr val="tx1"/>
                </a:solidFill>
                <a:latin typeface="Times New Roman" pitchFamily="18" charset="0"/>
                <a:cs typeface="Times New Roman" pitchFamily="18" charset="0"/>
              </a:rPr>
              <a:t>Biến</a:t>
            </a:r>
            <a:r>
              <a:rPr lang="en-US" b="1" u="sng" dirty="0" smtClean="0">
                <a:solidFill>
                  <a:schemeClr val="tx1"/>
                </a:solidFill>
                <a:latin typeface="Times New Roman" pitchFamily="18" charset="0"/>
                <a:cs typeface="Times New Roman" pitchFamily="18" charset="0"/>
              </a:rPr>
              <a:t> </a:t>
            </a:r>
            <a:r>
              <a:rPr lang="en-US" b="1" u="sng" dirty="0" err="1" smtClean="0">
                <a:solidFill>
                  <a:schemeClr val="tx1"/>
                </a:solidFill>
                <a:latin typeface="Times New Roman" pitchFamily="18" charset="0"/>
                <a:cs typeface="Times New Roman" pitchFamily="18" charset="0"/>
              </a:rPr>
              <a:t>chứng</a:t>
            </a:r>
            <a:r>
              <a:rPr lang="en-US" b="1" u="sng" dirty="0" smtClean="0">
                <a:solidFill>
                  <a:schemeClr val="tx1"/>
                </a:solidFill>
                <a:latin typeface="Times New Roman" pitchFamily="18" charset="0"/>
                <a:cs typeface="Times New Roman" pitchFamily="18" charset="0"/>
              </a:rPr>
              <a:t>:</a:t>
            </a:r>
          </a:p>
          <a:p>
            <a:pPr algn="l"/>
            <a:r>
              <a:rPr lang="en-US" sz="2400" dirty="0" smtClean="0">
                <a:solidFill>
                  <a:schemeClr val="tx1"/>
                </a:solidFill>
                <a:latin typeface="Times New Roman" pitchFamily="18" charset="0"/>
                <a:cs typeface="Times New Roman" pitchFamily="18" charset="0"/>
              </a:rPr>
              <a:t>- S</a:t>
            </a:r>
            <a:r>
              <a:rPr lang="vi-VN" sz="2400" dirty="0" smtClean="0">
                <a:solidFill>
                  <a:schemeClr val="tx1"/>
                </a:solidFill>
                <a:latin typeface="Times New Roman" pitchFamily="18" charset="0"/>
                <a:cs typeface="Times New Roman" pitchFamily="18" charset="0"/>
              </a:rPr>
              <a:t>uy giáp ở trẻ sơ sinh không được điều trị, thậm chí trường hợp nhẹ có thể dẫn đến chậm phát triển thể chất và tâm thần nặng.</a:t>
            </a:r>
            <a:endParaRPr lang="en-US" sz="2400" dirty="0" smtClean="0">
              <a:solidFill>
                <a:schemeClr val="tx1"/>
              </a:solidFill>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Bướu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cổ</a:t>
            </a:r>
            <a:endParaRPr lang="en-US" sz="2400" dirty="0" smtClean="0">
              <a:solidFill>
                <a:schemeClr val="tx1"/>
              </a:solidFill>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Phù</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viêm</a:t>
            </a:r>
            <a:r>
              <a:rPr lang="en-US" sz="2400" dirty="0" smtClean="0">
                <a:solidFill>
                  <a:schemeClr val="tx1"/>
                </a:solidFill>
                <a:latin typeface="Times New Roman" pitchFamily="18" charset="0"/>
                <a:cs typeface="Times New Roman" pitchFamily="18" charset="0"/>
              </a:rPr>
              <a:t> </a:t>
            </a:r>
          </a:p>
          <a:p>
            <a:pPr algn="l"/>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Vô</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sinh</a:t>
            </a:r>
            <a:r>
              <a:rPr lang="en-US" sz="2400" dirty="0" smtClean="0">
                <a:solidFill>
                  <a:schemeClr val="tx1"/>
                </a:solidFill>
                <a:latin typeface="Times New Roman" pitchFamily="18" charset="0"/>
                <a:cs typeface="Times New Roman" pitchFamily="18" charset="0"/>
              </a:rPr>
              <a:t>,...</a:t>
            </a:r>
          </a:p>
          <a:p>
            <a:pPr algn="l"/>
            <a:endParaRPr lang="en-US" dirty="0">
              <a:solidFill>
                <a:schemeClr val="tx1"/>
              </a:solidFill>
              <a:latin typeface="Times New Roman" pitchFamily="18" charset="0"/>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838200"/>
            <a:ext cx="4419600" cy="6019800"/>
          </a:xfrm>
          <a:prstGeom prst="rect">
            <a:avLst/>
          </a:prstGeom>
          <a:ln>
            <a:noFill/>
          </a:ln>
          <a:effectLst>
            <a:softEdge rad="112500"/>
          </a:effectLst>
        </p:spPr>
      </p:pic>
    </p:spTree>
    <p:extLst>
      <p:ext uri="{BB962C8B-B14F-4D97-AF65-F5344CB8AC3E}">
        <p14:creationId xmlns:p14="http://schemas.microsoft.com/office/powerpoint/2010/main" val="1373074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1731</Words>
  <Application>Microsoft Office PowerPoint</Application>
  <PresentationFormat>On-screen Show (4:3)</PresentationFormat>
  <Paragraphs>98</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Bệnh lý tuyến giáp</vt:lpstr>
      <vt:lpstr>1.NHẮC LẠI GIẢI PHẪU SINH LY TUYẾN GIÁP</vt:lpstr>
      <vt:lpstr>PowerPoint Presentation</vt:lpstr>
      <vt:lpstr>PowerPoint Presentation</vt:lpstr>
      <vt:lpstr>PowerPoint Presentation</vt:lpstr>
      <vt:lpstr>Bệnh mắt graves (Graves'ophthalmopathy)</vt:lpstr>
      <vt:lpstr>PowerPoint Presentation</vt:lpstr>
      <vt:lpstr>3.SUY GIÁP</vt:lpstr>
      <vt:lpstr>PowerPoint Presentation</vt:lpstr>
      <vt:lpstr>PowerPoint Presentation</vt:lpstr>
      <vt:lpstr>SUY GIÁP</vt:lpstr>
      <vt:lpstr>4.BƯỚU GIÁP ĐƠN THUẦN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NHẮC LẠI GIẢI PHẨU SINH LÝ TUYẾN GIÁP</dc:title>
  <dc:creator>PhiLong</dc:creator>
  <cp:lastModifiedBy>Admin</cp:lastModifiedBy>
  <cp:revision>10</cp:revision>
  <dcterms:created xsi:type="dcterms:W3CDTF">2017-03-04T07:14:57Z</dcterms:created>
  <dcterms:modified xsi:type="dcterms:W3CDTF">2017-03-05T18:54:08Z</dcterms:modified>
</cp:coreProperties>
</file>