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4" r:id="rId3"/>
    <p:sldId id="257" r:id="rId4"/>
    <p:sldId id="272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73" r:id="rId13"/>
    <p:sldId id="266" r:id="rId14"/>
    <p:sldId id="274" r:id="rId15"/>
    <p:sldId id="267" r:id="rId16"/>
    <p:sldId id="268" r:id="rId17"/>
    <p:sldId id="269" r:id="rId18"/>
    <p:sldId id="270" r:id="rId19"/>
    <p:sldId id="271" r:id="rId20"/>
    <p:sldId id="275" r:id="rId21"/>
    <p:sldId id="276" r:id="rId22"/>
  </p:sldIdLst>
  <p:sldSz cx="9144000" cy="6858000" type="screen4x3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52" d="100"/>
          <a:sy n="52" d="100"/>
        </p:scale>
        <p:origin x="-90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DEE58-6EF3-4708-907E-E714FA5A6207}" type="datetimeFigureOut">
              <a:rPr lang="vi-VN" smtClean="0"/>
              <a:t>11/05/2018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A3356-DA2F-4A3B-96E9-C5441D8018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31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A3356-DA2F-4A3B-96E9-C5441D801855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272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88AD-FB6F-41A3-B9D4-4A3960FB7F93}" type="datetimeFigureOut">
              <a:rPr lang="vi-VN" smtClean="0"/>
              <a:t>11/05/2018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5947-2B97-4744-A83A-1EE736B886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922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88AD-FB6F-41A3-B9D4-4A3960FB7F93}" type="datetimeFigureOut">
              <a:rPr lang="vi-VN" smtClean="0"/>
              <a:t>11/05/2018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5947-2B97-4744-A83A-1EE736B886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150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88AD-FB6F-41A3-B9D4-4A3960FB7F93}" type="datetimeFigureOut">
              <a:rPr lang="vi-VN" smtClean="0"/>
              <a:t>11/05/2018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5947-2B97-4744-A83A-1EE736B886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106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88AD-FB6F-41A3-B9D4-4A3960FB7F93}" type="datetimeFigureOut">
              <a:rPr lang="vi-VN" smtClean="0"/>
              <a:t>11/05/2018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5947-2B97-4744-A83A-1EE736B886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402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88AD-FB6F-41A3-B9D4-4A3960FB7F93}" type="datetimeFigureOut">
              <a:rPr lang="vi-VN" smtClean="0"/>
              <a:t>11/05/2018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5947-2B97-4744-A83A-1EE736B886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419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88AD-FB6F-41A3-B9D4-4A3960FB7F93}" type="datetimeFigureOut">
              <a:rPr lang="vi-VN" smtClean="0"/>
              <a:t>11/05/2018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5947-2B97-4744-A83A-1EE736B886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47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88AD-FB6F-41A3-B9D4-4A3960FB7F93}" type="datetimeFigureOut">
              <a:rPr lang="vi-VN" smtClean="0"/>
              <a:t>11/05/2018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5947-2B97-4744-A83A-1EE736B886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063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88AD-FB6F-41A3-B9D4-4A3960FB7F93}" type="datetimeFigureOut">
              <a:rPr lang="vi-VN" smtClean="0"/>
              <a:t>11/05/2018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5947-2B97-4744-A83A-1EE736B886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705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88AD-FB6F-41A3-B9D4-4A3960FB7F93}" type="datetimeFigureOut">
              <a:rPr lang="vi-VN" smtClean="0"/>
              <a:t>11/05/2018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5947-2B97-4744-A83A-1EE736B886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795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88AD-FB6F-41A3-B9D4-4A3960FB7F93}" type="datetimeFigureOut">
              <a:rPr lang="vi-VN" smtClean="0"/>
              <a:t>11/05/2018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5947-2B97-4744-A83A-1EE736B886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383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88AD-FB6F-41A3-B9D4-4A3960FB7F93}" type="datetimeFigureOut">
              <a:rPr lang="vi-VN" smtClean="0"/>
              <a:t>11/05/2018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5947-2B97-4744-A83A-1EE736B886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131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F88AD-FB6F-41A3-B9D4-4A3960FB7F93}" type="datetimeFigureOut">
              <a:rPr lang="vi-VN" smtClean="0"/>
              <a:t>11/05/2018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45947-2B97-4744-A83A-1EE736B886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494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0"/>
            <a:ext cx="3571116" cy="1303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30" y="1124744"/>
            <a:ext cx="3787140" cy="769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894364"/>
            <a:ext cx="703542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GVHD:  Nguyễn Phúc Học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Lớp 	  : PTH 350 J – </a:t>
            </a:r>
            <a:r>
              <a:rPr lang="vi-VN" sz="2800">
                <a:latin typeface="+mj-lt"/>
              </a:rPr>
              <a:t>Nhóm </a:t>
            </a:r>
            <a:r>
              <a:rPr lang="en-US" sz="2800" smtClean="0">
                <a:latin typeface="+mj-lt"/>
              </a:rPr>
              <a:t>17</a:t>
            </a: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Sinh viên  : 	Phan Nguyễn Ngọc Hân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	    	Trần Thị Hồng Ngọc Mai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	    	Trần Lê Cẩm Ngọc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	    	Nguyễn Hồ Minh Nguyệt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	    	Lê Hoàng Thùy Trang</a:t>
            </a:r>
          </a:p>
        </p:txBody>
      </p:sp>
    </p:spTree>
    <p:extLst>
      <p:ext uri="{BB962C8B-B14F-4D97-AF65-F5344CB8AC3E}">
        <p14:creationId xmlns:p14="http://schemas.microsoft.com/office/powerpoint/2010/main" val="250691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82" y="130424"/>
            <a:ext cx="8888635" cy="3228454"/>
          </a:xfrm>
        </p:spPr>
        <p:txBody>
          <a:bodyPr>
            <a:normAutofit fontScale="92500" lnSpcReduction="10000"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en-US" sz="2600" b="1" u="sng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2.4 </a:t>
            </a:r>
            <a:r>
              <a:rPr lang="en-US" sz="2600" b="1" u="sng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Điều</a:t>
            </a:r>
            <a:r>
              <a:rPr lang="en-US" sz="2600" b="1" u="sng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600" b="1" u="sng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trị</a:t>
            </a:r>
            <a:r>
              <a:rPr lang="en-US" sz="2600" b="1" u="sng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</a:t>
            </a:r>
            <a:r>
              <a:rPr lang="en-US" sz="26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/>
            </a:r>
            <a:br>
              <a:rPr lang="en-US" sz="26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fluoroquinolon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(ofloxacin, ciprofloxacin),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cephalosporin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III(ceftriaxone)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" y="3645024"/>
            <a:ext cx="223202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3"/>
            <a:ext cx="165893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3645024"/>
            <a:ext cx="23415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45023"/>
            <a:ext cx="20478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205" y="6055805"/>
            <a:ext cx="234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250.000đ/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12412" y="3711375"/>
            <a:ext cx="1872208" cy="18759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339752" y="3429000"/>
            <a:ext cx="2088232" cy="20882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47764" y="6081245"/>
            <a:ext cx="201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latin typeface="+mj-lt"/>
              </a:rPr>
              <a:t> 329.000 đồng/ hộp 100 viên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60932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120.000đ/10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 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viên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5437" y="6030366"/>
            <a:ext cx="197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48.000đ/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65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2747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3.Lỵ </a:t>
            </a:r>
            <a:r>
              <a:rPr lang="en-US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Amip</a:t>
            </a:r>
            <a:r>
              <a:rPr lang="en-US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Intestinal </a:t>
            </a:r>
            <a:r>
              <a:rPr lang="en-US" b="1" i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Amoebiasis</a:t>
            </a:r>
            <a:r>
              <a:rPr lang="en-US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3.1.Định </a:t>
            </a:r>
            <a:r>
              <a:rPr 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Entamoeba histolytica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0641"/>
            <a:ext cx="4139952" cy="2816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9868" y="285814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Entamoeba histolytica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227478"/>
            <a:ext cx="88204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thể, </a:t>
            </a:r>
            <a:r>
              <a:rPr lang="vi-V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Entamoeba histolytica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tồn tại dưới </a:t>
            </a:r>
            <a:r>
              <a:rPr lang="vi-V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dạng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+Thể 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ăn hồng cầu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lớn, d ~ 30-40nm, sống trong vách đại tràng</a:t>
            </a:r>
          </a:p>
          <a:p>
            <a:pPr>
              <a:lnSpc>
                <a:spcPct val="150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+Thể 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ăn hồng cầu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trong phân, ngoài giai đoạn cấp tính, kích thước 15-25nm</a:t>
            </a:r>
          </a:p>
          <a:p>
            <a:pPr>
              <a:lnSpc>
                <a:spcPct val="150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+Thể 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 nang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(kén): không di động, nhỏ, kích thước 10-14nm,  gặp trong  phân của người mang trùng ko triệu chứng hay bệnh nhẹ, sống rất lâu.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394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D523A9-A801-4D69-8A76-68ED782F7F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94" y="571086"/>
            <a:ext cx="7308812" cy="60932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FE4B89-CB8F-4350-B09D-9146829DDB90}"/>
              </a:ext>
            </a:extLst>
          </p:cNvPr>
          <p:cNvSpPr txBox="1"/>
          <p:nvPr/>
        </p:nvSpPr>
        <p:spPr>
          <a:xfrm>
            <a:off x="323528" y="193618"/>
            <a:ext cx="360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3.2 C</a:t>
            </a:r>
            <a:r>
              <a:rPr lang="vi-VN" sz="2600" b="1" u="sng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ơ</a:t>
            </a:r>
            <a:r>
              <a:rPr lang="en-US" sz="2600" b="1" u="sng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600" b="1" u="sng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chế</a:t>
            </a:r>
            <a:r>
              <a:rPr lang="en-US" sz="2600" b="1" u="sng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600" b="1" u="sng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bệnh</a:t>
            </a:r>
            <a:r>
              <a:rPr lang="en-US" sz="2600" b="1" u="sng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600" b="1" u="sng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sinh</a:t>
            </a:r>
            <a:endParaRPr lang="vi-VN" sz="2600" b="1" u="sng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67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08504" cy="6723088"/>
          </a:xfrm>
        </p:spPr>
        <p:txBody>
          <a:bodyPr numCol="2"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 </a:t>
            </a:r>
            <a:r>
              <a:rPr 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1-14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ko sốt,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7-10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Bn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ko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đc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điều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trị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hoặc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điều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trị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ko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triệt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để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=&gt;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thể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mạn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/>
            </a:r>
            <a:b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</a:b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 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Thành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ruột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x</a:t>
            </a:r>
            <a:r>
              <a:rPr lang="vi-VN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ơ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hóa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=&gt;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ảnh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h</a:t>
            </a:r>
            <a:r>
              <a:rPr lang="vi-VN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ư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ởng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nhu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động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=&gt;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táo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bón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hoặc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tiêu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chảy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xen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kẽ</a:t>
            </a:r>
            <a:endParaRPr lang="en-US" sz="24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Hố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chậu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co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cứng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=&gt; “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thừng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đại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tràng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” (+)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Tính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nết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thay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đổi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khó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chịu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cáu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gắt</a:t>
            </a:r>
            <a:endParaRPr lang="en-US" sz="24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FB4E7A-B7C8-4F9A-ABE0-2BD618B91E11}"/>
              </a:ext>
            </a:extLst>
          </p:cNvPr>
          <p:cNvSpPr/>
          <p:nvPr/>
        </p:nvSpPr>
        <p:spPr>
          <a:xfrm>
            <a:off x="268063" y="260648"/>
            <a:ext cx="3871889" cy="15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*</a:t>
            </a:r>
            <a:r>
              <a:rPr lang="en-US" sz="2200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Xét</a:t>
            </a:r>
            <a:r>
              <a:rPr lang="en-US" sz="2200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nghiệm</a:t>
            </a:r>
            <a:r>
              <a:rPr lang="en-US" sz="22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</a:t>
            </a:r>
            <a:r>
              <a:rPr lang="en-US" sz="2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Soi</a:t>
            </a:r>
            <a:r>
              <a:rPr lang="en-US" sz="2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tươi</a:t>
            </a:r>
            <a:endParaRPr lang="en-US" sz="22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</a:t>
            </a:r>
            <a:r>
              <a:rPr lang="en-US" sz="2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Huyết</a:t>
            </a:r>
            <a:r>
              <a:rPr lang="en-US" sz="2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thanh</a:t>
            </a:r>
            <a:r>
              <a:rPr lang="en-US" sz="2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chẩn</a:t>
            </a:r>
            <a:r>
              <a:rPr lang="en-US" sz="22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đoán</a:t>
            </a:r>
            <a:endParaRPr lang="vi-VN" sz="22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B94167-FA23-48A9-AAEA-6095157057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64" y="136980"/>
            <a:ext cx="4298776" cy="26753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D7434E-30DA-45B9-A467-4992E2E52B19}"/>
              </a:ext>
            </a:extLst>
          </p:cNvPr>
          <p:cNvSpPr txBox="1"/>
          <p:nvPr/>
        </p:nvSpPr>
        <p:spPr>
          <a:xfrm>
            <a:off x="5222264" y="30596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vi-V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31E113-BADB-4130-BE0B-C097989A1991}"/>
              </a:ext>
            </a:extLst>
          </p:cNvPr>
          <p:cNvSpPr txBox="1"/>
          <p:nvPr/>
        </p:nvSpPr>
        <p:spPr>
          <a:xfrm>
            <a:off x="3804" y="2812332"/>
            <a:ext cx="917274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 </a:t>
            </a:r>
            <a:r>
              <a:rPr 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Metronidazole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24- 48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3-6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10- 15ngày.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600" b="1" dirty="0"/>
          </a:p>
        </p:txBody>
      </p:sp>
    </p:spTree>
    <p:extLst>
      <p:ext uri="{BB962C8B-B14F-4D97-AF65-F5344CB8AC3E}">
        <p14:creationId xmlns:p14="http://schemas.microsoft.com/office/powerpoint/2010/main" val="1813020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8" y="0"/>
            <a:ext cx="9136571" cy="30873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Diloxanide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furoate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Diidohydroxyquin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Metronidazole,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Paramomycine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Metronidazole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iodoquinole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dehydroemetin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Chloroquin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429000"/>
            <a:ext cx="2335213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840" y="551577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Paramomycine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99" y="3021781"/>
            <a:ext cx="2603423" cy="26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66" y="3321555"/>
            <a:ext cx="3962400" cy="228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6211669"/>
            <a:ext cx="367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260.000Đ</a:t>
            </a:r>
            <a:r>
              <a:rPr lang="vi-VN" dirty="0">
                <a:sym typeface="Wingdings 2"/>
              </a:rPr>
              <a:t>10 viên10 vỉ/ hộp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70108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2" y="476673"/>
            <a:ext cx="10173912" cy="2880320"/>
          </a:xfrm>
        </p:spPr>
        <p:txBody>
          <a:bodyPr numCol="2"/>
          <a:lstStyle/>
          <a:p>
            <a:pPr marL="0" indent="0">
              <a:buNone/>
            </a:pP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4.1.Định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Th­ương hàn là  bệnh truyền nhiễm cấp tính lây bằng đ­­ường tiêu hoá do trực khuẩn  </a:t>
            </a:r>
            <a:r>
              <a:rPr lang="vi-VN" sz="2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  <a:r>
              <a:rPr lang="vi-VN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gây nên. </a:t>
            </a:r>
          </a:p>
          <a:p>
            <a:pPr marL="0" indent="0">
              <a:buNone/>
            </a:pP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12963"/>
            <a:ext cx="9252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3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Salmonellose</a:t>
            </a:r>
            <a:r>
              <a:rPr lang="en-US" sz="3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vi-VN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88" y="541128"/>
            <a:ext cx="3869327" cy="2799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3244335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trực khuẩn  Salmonella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217" y="2794961"/>
            <a:ext cx="8928992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-Nguyên nhân và nguồn lây</a:t>
            </a:r>
          </a:p>
          <a:p>
            <a:pPr>
              <a:lnSpc>
                <a:spcPct val="150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Trực khuẩn có </a:t>
            </a:r>
            <a:r>
              <a:rPr lang="vi-V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loại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kháng nguyên (KN)</a:t>
            </a:r>
          </a:p>
          <a:p>
            <a:pPr>
              <a:lnSpc>
                <a:spcPct val="150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KN O: Là </a:t>
            </a:r>
            <a:r>
              <a:rPr lang="vi-V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 thân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bản chất là oligosaccharide. Đây chính là nội độc tố của VK, chỉ đ­­ược giải phóng ra khi VK bị phá huỷ.</a:t>
            </a:r>
          </a:p>
          <a:p>
            <a:pPr>
              <a:lnSpc>
                <a:spcPct val="150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KN H: Là </a:t>
            </a:r>
            <a:r>
              <a:rPr lang="vi-V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 lông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không có vai trò gây bệnh. Bản chất là Protein.</a:t>
            </a:r>
          </a:p>
          <a:p>
            <a:pPr>
              <a:lnSpc>
                <a:spcPct val="150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KN Vi: Là </a:t>
            </a:r>
            <a:r>
              <a:rPr lang="vi-V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 bề mặt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,bản chất là Polysaccarit, chỉ có ở 1 số chủng </a:t>
            </a:r>
            <a:r>
              <a:rPr lang="vi-V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S.typhi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cản trở quá trình thực bào và ngăn cản hoạt động của bổ thể.</a:t>
            </a:r>
          </a:p>
        </p:txBody>
      </p:sp>
    </p:spTree>
    <p:extLst>
      <p:ext uri="{BB962C8B-B14F-4D97-AF65-F5344CB8AC3E}">
        <p14:creationId xmlns:p14="http://schemas.microsoft.com/office/powerpoint/2010/main" val="2069173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vi-V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4.2.Dịch tễ: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Nguồn bệnh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Duy nhất là người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Đư­­ờng lây: đ­­­ường tiêu hoá, có 2 cách lây: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ăn, nư­ớc bị ô nhiễm vi khuẩn, không đ­­­ược nấu chín. =&gt; đ­­ường lây quan trọng và dễ gây ra dịch lớn.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 tiếp xúc trực tiếp với bệnh nhân, ng­­ười mang trùng qua chất thải, chân tay, đồ dùng v.v</a:t>
            </a:r>
            <a:endParaRPr lang="vi-V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4104456" cy="2564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2976"/>
            <a:ext cx="4104456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27809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Lây qua nguồn nước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63353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Do ăn đồ sống: rau ,thịt</a:t>
            </a:r>
          </a:p>
        </p:txBody>
      </p:sp>
    </p:spTree>
    <p:extLst>
      <p:ext uri="{BB962C8B-B14F-4D97-AF65-F5344CB8AC3E}">
        <p14:creationId xmlns:p14="http://schemas.microsoft.com/office/powerpoint/2010/main" val="3593815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1-3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5-7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ù tai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SzPct val="6000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7-10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SzPct val="6000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BN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nhanh, hốc hác; nhức đầu dữ dội, rối loạn tri giác, li bì, vô cảm, thờ ơ</a:t>
            </a:r>
          </a:p>
          <a:p>
            <a:pPr marL="0" indent="0">
              <a:lnSpc>
                <a:spcPct val="150000"/>
              </a:lnSpc>
              <a:buSzPct val="60000"/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Rối loạn tiêu hóa: tiêu chảy xen kẽ táo bón, phân vàng lỏng nặng mùi; loét họng Duguet</a:t>
            </a:r>
          </a:p>
          <a:p>
            <a:pPr marL="0" indent="0">
              <a:lnSpc>
                <a:spcPct val="150000"/>
              </a:lnSpc>
              <a:buSzPct val="60000"/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Hồng ban: xuất hiện ngày thứ 7-10 của bệnh ở bụng, ngực, hông.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84195F8-87C9-41F2-BC98-F7F5AC11A5DA}"/>
              </a:ext>
            </a:extLst>
          </p:cNvPr>
          <p:cNvSpPr/>
          <p:nvPr/>
        </p:nvSpPr>
        <p:spPr>
          <a:xfrm>
            <a:off x="5364088" y="2996952"/>
            <a:ext cx="2664296" cy="3542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tiểu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PƯ Widal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15103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1457"/>
            <a:ext cx="9144000" cy="2203407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694" y="2204864"/>
            <a:ext cx="3327018" cy="308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1" y="2385331"/>
            <a:ext cx="4355064" cy="3024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8.000đ/1 vỉ</a:t>
            </a:r>
            <a:r>
              <a:rPr lang="en-US" dirty="0">
                <a:sym typeface="Wingdings 2"/>
              </a:rPr>
              <a:t>10 </a:t>
            </a:r>
            <a:r>
              <a:rPr lang="en-US" dirty="0" err="1">
                <a:sym typeface="Wingdings 2"/>
              </a:rPr>
              <a:t>viên</a:t>
            </a:r>
            <a:endParaRPr lang="vi-V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153D41C-4D43-44A2-A2B8-4C824F7260E6}"/>
              </a:ext>
            </a:extLst>
          </p:cNvPr>
          <p:cNvSpPr txBox="1"/>
          <p:nvPr/>
        </p:nvSpPr>
        <p:spPr>
          <a:xfrm>
            <a:off x="6228184" y="572844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25.000 đồng/lọ</a:t>
            </a:r>
          </a:p>
        </p:txBody>
      </p:sp>
    </p:spTree>
    <p:extLst>
      <p:ext uri="{BB962C8B-B14F-4D97-AF65-F5344CB8AC3E}">
        <p14:creationId xmlns:p14="http://schemas.microsoft.com/office/powerpoint/2010/main" val="126359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46B83B-CE09-4139-980C-323E5B77A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41" y="187748"/>
            <a:ext cx="2691864" cy="20220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00B7A18-31B9-4BCB-9FD7-303C47585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91" y="3432517"/>
            <a:ext cx="1561499" cy="26574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88FE9-2592-4F75-BF52-5303125F9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44" y="3429000"/>
            <a:ext cx="1600200" cy="27621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61AD925-3FC3-40D5-8A11-7379211717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421966"/>
            <a:ext cx="2000994" cy="26679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6463288-740E-46B9-AE99-FED33BB4F2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63" y="187748"/>
            <a:ext cx="2696068" cy="20220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7103546-D739-4B1E-B297-C6DBD7B971EC}"/>
              </a:ext>
            </a:extLst>
          </p:cNvPr>
          <p:cNvSpPr txBox="1"/>
          <p:nvPr/>
        </p:nvSpPr>
        <p:spPr>
          <a:xfrm>
            <a:off x="1600200" y="244831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Phan Nguyễn Ngọc Hân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CF1F101-F436-4677-A3DA-86336481C9D0}"/>
              </a:ext>
            </a:extLst>
          </p:cNvPr>
          <p:cNvSpPr txBox="1"/>
          <p:nvPr/>
        </p:nvSpPr>
        <p:spPr>
          <a:xfrm>
            <a:off x="5198012" y="244831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Nguyễn Hồ Minh Nguyệt</a:t>
            </a:r>
          </a:p>
          <a:p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9B3B666-A2E7-42DD-A1C8-6D44D3846422}"/>
              </a:ext>
            </a:extLst>
          </p:cNvPr>
          <p:cNvSpPr txBox="1"/>
          <p:nvPr/>
        </p:nvSpPr>
        <p:spPr>
          <a:xfrm>
            <a:off x="347873" y="623020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Trần T.Hồng Ngọc Mai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82E9EA-FC72-42D1-BEB5-4684DFF5CDD8}"/>
              </a:ext>
            </a:extLst>
          </p:cNvPr>
          <p:cNvSpPr txBox="1"/>
          <p:nvPr/>
        </p:nvSpPr>
        <p:spPr>
          <a:xfrm>
            <a:off x="3416185" y="623020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Trần Lê Cẩm Ngọc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1767AC4-8C52-453A-AA95-07B7324FE2F6}"/>
              </a:ext>
            </a:extLst>
          </p:cNvPr>
          <p:cNvSpPr txBox="1"/>
          <p:nvPr/>
        </p:nvSpPr>
        <p:spPr>
          <a:xfrm>
            <a:off x="6408297" y="6191173"/>
            <a:ext cx="259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Lê Hoàng Thùy Trang</a:t>
            </a:r>
          </a:p>
        </p:txBody>
      </p:sp>
    </p:spTree>
    <p:extLst>
      <p:ext uri="{BB962C8B-B14F-4D97-AF65-F5344CB8AC3E}">
        <p14:creationId xmlns:p14="http://schemas.microsoft.com/office/powerpoint/2010/main" val="1217384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6374C318-F6EA-43AF-BBC4-BC0DA740F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42" y="727125"/>
            <a:ext cx="4897474" cy="354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FD1843E-D3F0-4359-AACB-39DD138AA272}"/>
              </a:ext>
            </a:extLst>
          </p:cNvPr>
          <p:cNvSpPr/>
          <p:nvPr/>
        </p:nvSpPr>
        <p:spPr>
          <a:xfrm>
            <a:off x="3563888" y="188640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QUINOLON THẾ HỆ 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CBCB63-2D47-48EE-8A2B-4D82A565057B}"/>
              </a:ext>
            </a:extLst>
          </p:cNvPr>
          <p:cNvSpPr txBox="1"/>
          <p:nvPr/>
        </p:nvSpPr>
        <p:spPr>
          <a:xfrm>
            <a:off x="0" y="353455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1.000/</a:t>
            </a:r>
            <a:r>
              <a:rPr lang="en-US" dirty="0" err="1"/>
              <a:t>viên</a:t>
            </a:r>
            <a:endParaRPr lang="vi-VN" dirty="0"/>
          </a:p>
        </p:txBody>
      </p:sp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xmlns="" id="{AFC5F38A-8282-4E35-938E-657B26AA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7972"/>
            <a:ext cx="3850234" cy="26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BA97FB-8F80-4DD2-9996-F677FB3CB609}"/>
              </a:ext>
            </a:extLst>
          </p:cNvPr>
          <p:cNvSpPr txBox="1"/>
          <p:nvPr/>
        </p:nvSpPr>
        <p:spPr>
          <a:xfrm>
            <a:off x="4577255" y="3101862"/>
            <a:ext cx="205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1.200 </a:t>
            </a:r>
            <a:r>
              <a:rPr lang="en-US" dirty="0" err="1"/>
              <a:t>đồng</a:t>
            </a:r>
            <a:r>
              <a:rPr lang="en-US" dirty="0"/>
              <a:t>/</a:t>
            </a:r>
            <a:r>
              <a:rPr lang="en-US" dirty="0" err="1"/>
              <a:t>viên</a:t>
            </a:r>
            <a:endParaRPr lang="vi-VN" dirty="0"/>
          </a:p>
        </p:txBody>
      </p:sp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xmlns="" id="{CC4B7AE3-F9D1-48FC-99A2-2E338CB3C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45" y="4074709"/>
            <a:ext cx="3549332" cy="270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C2647A-F5F6-4487-B8E9-A837AF14ABFA}"/>
              </a:ext>
            </a:extLst>
          </p:cNvPr>
          <p:cNvSpPr txBox="1"/>
          <p:nvPr/>
        </p:nvSpPr>
        <p:spPr>
          <a:xfrm>
            <a:off x="6372200" y="4653136"/>
            <a:ext cx="1368152" cy="1192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97827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C8A5D8-3880-44D2-9EE5-8E90EF4EA837}"/>
              </a:ext>
            </a:extLst>
          </p:cNvPr>
          <p:cNvSpPr/>
          <p:nvPr/>
        </p:nvSpPr>
        <p:spPr>
          <a:xfrm>
            <a:off x="179512" y="188640"/>
            <a:ext cx="4572000" cy="32170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4.5 </a:t>
            </a:r>
            <a:r>
              <a:rPr lang="en-US" sz="2800" b="1" u="sng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Biến</a:t>
            </a:r>
            <a:r>
              <a:rPr lang="en-US" sz="2800" b="1" u="sng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b="1" u="sng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chứng</a:t>
            </a:r>
            <a:r>
              <a:rPr lang="en-US" sz="2400" b="1" u="sng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Xuất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huyết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tiêu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hóa</a:t>
            </a:r>
            <a:endParaRPr lang="en-US" sz="24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Thủng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ruột</a:t>
            </a:r>
            <a:endParaRPr lang="en-US" sz="24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Viêm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cơ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tim</a:t>
            </a:r>
            <a:endParaRPr lang="en-US" sz="24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Trụy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tim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mạch</a:t>
            </a:r>
            <a:endParaRPr lang="en-US" sz="24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Viêm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gan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viêm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túi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mật</a:t>
            </a:r>
            <a:endParaRPr lang="en-US" sz="24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5813980-737E-4205-B8C4-0DC7096039EA}"/>
              </a:ext>
            </a:extLst>
          </p:cNvPr>
          <p:cNvSpPr/>
          <p:nvPr/>
        </p:nvSpPr>
        <p:spPr>
          <a:xfrm>
            <a:off x="179512" y="3645024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5</a:t>
            </a:r>
            <a:r>
              <a:rPr 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 </a:t>
            </a:r>
            <a:r>
              <a:rPr lang="en-US" sz="24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DỰ PHÒNG CÁC BỆNH NHIỄM KHUẨN ĐƯỜNG TIÊU HÓA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AEED98-8B49-4794-B509-31D338954D06}"/>
              </a:ext>
            </a:extLst>
          </p:cNvPr>
          <p:cNvSpPr txBox="1"/>
          <p:nvPr/>
        </p:nvSpPr>
        <p:spPr>
          <a:xfrm>
            <a:off x="1007604" y="4346038"/>
            <a:ext cx="7128792" cy="223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Vệ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sinh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môi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</a:t>
            </a:r>
            <a:r>
              <a:rPr lang="vi-VN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ường: xử lý rác, phân, chất thải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An toàn thực phẩm: ăn chín uống sôi, diệt ruồi,...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Cách ly, tẩy uế ...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Vaccine tả + vaccine thương hàn</a:t>
            </a:r>
          </a:p>
        </p:txBody>
      </p:sp>
    </p:spTree>
    <p:extLst>
      <p:ext uri="{BB962C8B-B14F-4D97-AF65-F5344CB8AC3E}">
        <p14:creationId xmlns:p14="http://schemas.microsoft.com/office/powerpoint/2010/main" val="11444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>
                <a:solidFill>
                  <a:srgbClr val="FF0000"/>
                </a:solidFill>
              </a:rPr>
              <a:t>CÁC BỆNH NHIỄM KHUẨN ĐƯỜNG TIÊU HÓA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5" y="1628800"/>
            <a:ext cx="8508569" cy="4810546"/>
          </a:xfrm>
        </p:spPr>
      </p:pic>
    </p:spTree>
    <p:extLst>
      <p:ext uri="{BB962C8B-B14F-4D97-AF65-F5344CB8AC3E}">
        <p14:creationId xmlns:p14="http://schemas.microsoft.com/office/powerpoint/2010/main" val="210201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0B38B58-4CD6-48A9-83F4-8AFC60ADE067}"/>
              </a:ext>
            </a:extLst>
          </p:cNvPr>
          <p:cNvSpPr/>
          <p:nvPr/>
        </p:nvSpPr>
        <p:spPr>
          <a:xfrm>
            <a:off x="239333" y="0"/>
            <a:ext cx="5040560" cy="35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u="sng" dirty="0">
                <a:solidFill>
                  <a:schemeClr val="tx2"/>
                </a:solidFill>
                <a:latin typeface="+mj-lt"/>
              </a:rPr>
              <a:t>1.Bệnh tả</a:t>
            </a:r>
          </a:p>
          <a:p>
            <a:pPr>
              <a:lnSpc>
                <a:spcPct val="150000"/>
              </a:lnSpc>
            </a:pPr>
            <a:r>
              <a:rPr lang="vi-VN" sz="2400" b="1" u="sng" dirty="0">
                <a:latin typeface="+mj-lt"/>
              </a:rPr>
              <a:t>1.1.Định nghĩa: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+mj-lt"/>
              </a:rPr>
              <a:t> Là một bệnh truyền nhiễm cấp tính do </a:t>
            </a:r>
            <a:r>
              <a:rPr lang="vi-VN" sz="2400" i="1" dirty="0">
                <a:solidFill>
                  <a:srgbClr val="FF0000"/>
                </a:solidFill>
                <a:latin typeface="+mj-lt"/>
              </a:rPr>
              <a:t>phẩy khuẩn tả Vibrio  </a:t>
            </a:r>
            <a:r>
              <a:rPr lang="vi-VN" sz="2400" dirty="0">
                <a:latin typeface="+mj-lt"/>
              </a:rPr>
              <a:t>gây ra 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=&gt; nôn và ỉa chảy dữ dội dẫn đến mất nước và điện giải nặng.</a:t>
            </a:r>
            <a:endParaRPr lang="vi-VN" sz="24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E0525C-759E-401F-875A-72D97199A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08476"/>
            <a:ext cx="3468571" cy="2088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76E597-378C-489C-8D54-464A13BF0B19}"/>
              </a:ext>
            </a:extLst>
          </p:cNvPr>
          <p:cNvSpPr txBox="1"/>
          <p:nvPr/>
        </p:nvSpPr>
        <p:spPr>
          <a:xfrm>
            <a:off x="5868144" y="2598003"/>
            <a:ext cx="3468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latin typeface="+mj-lt"/>
              </a:rPr>
              <a:t>phẩy khuẩn tả Vibrio</a:t>
            </a:r>
          </a:p>
          <a:p>
            <a:endParaRPr lang="vi-VN" sz="2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6E26AE-9F41-4A75-A561-D781C42C46C3}"/>
              </a:ext>
            </a:extLst>
          </p:cNvPr>
          <p:cNvSpPr txBox="1"/>
          <p:nvPr/>
        </p:nvSpPr>
        <p:spPr>
          <a:xfrm>
            <a:off x="239333" y="3341077"/>
            <a:ext cx="6480720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dirty="0"/>
              <a:t>- </a:t>
            </a:r>
            <a:r>
              <a:rPr lang="vi-VN" sz="2400" dirty="0">
                <a:latin typeface="+mj-lt"/>
              </a:rPr>
              <a:t>Nguồn lây: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 Phân bệnh nhân/ người lành mang mầm bệnh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+mj-lt"/>
              </a:rPr>
              <a:t>Đường truyền nhiễm 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+Trực tiếp: người bênh -&gt; người lành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+Gián tiếp: qua nước, thức ăn nhiễm bẩn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+Ruồi : vật chủ trung gian truyền bênh</a:t>
            </a:r>
            <a:endParaRPr lang="vi-VN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49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 numCol="2"/>
          <a:lstStyle/>
          <a:p>
            <a:pPr marL="0" indent="0" algn="just">
              <a:buNone/>
            </a:pPr>
            <a:endParaRPr lang="vi-VN" u="sng" dirty="0">
              <a:latin typeface="+mj-lt"/>
            </a:endParaRPr>
          </a:p>
          <a:p>
            <a:pPr marL="0" indent="0" algn="just">
              <a:buNone/>
            </a:pPr>
            <a:endParaRPr lang="vi-VN" u="sng" dirty="0">
              <a:latin typeface="+mj-lt"/>
            </a:endParaRPr>
          </a:p>
          <a:p>
            <a:pPr marL="0" indent="0" algn="just">
              <a:buNone/>
            </a:pPr>
            <a:endParaRPr lang="vi-VN" u="sng" dirty="0">
              <a:latin typeface="+mj-lt"/>
            </a:endParaRPr>
          </a:p>
          <a:p>
            <a:pPr marL="0" indent="0" algn="just">
              <a:buNone/>
            </a:pPr>
            <a:endParaRPr lang="vi-VN" u="sng" dirty="0">
              <a:latin typeface="+mj-lt"/>
            </a:endParaRPr>
          </a:p>
          <a:p>
            <a:pPr marL="0" indent="0" algn="just">
              <a:buNone/>
            </a:pPr>
            <a:endParaRPr lang="vi-VN" u="sng" dirty="0">
              <a:latin typeface="+mj-lt"/>
            </a:endParaRPr>
          </a:p>
          <a:p>
            <a:pPr marL="0" indent="0" algn="just">
              <a:buNone/>
            </a:pPr>
            <a:endParaRPr lang="vi-VN" sz="2400" b="1" u="sng" dirty="0">
              <a:latin typeface="+mj-lt"/>
            </a:endParaRPr>
          </a:p>
          <a:p>
            <a:pPr marL="0" indent="0" algn="just">
              <a:buNone/>
            </a:pPr>
            <a:r>
              <a:rPr lang="vi-VN" sz="2400" b="1" u="sng" dirty="0">
                <a:latin typeface="+mj-lt"/>
              </a:rPr>
              <a:t>1.2.Cơ chế gây bệnh </a:t>
            </a:r>
            <a:r>
              <a:rPr lang="vi-VN" sz="2400" u="sng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vi-VN" sz="2800" dirty="0">
                <a:latin typeface="+mj-lt"/>
              </a:rPr>
              <a:t>- </a:t>
            </a:r>
            <a:r>
              <a:rPr lang="vi-VN" sz="2000" dirty="0">
                <a:latin typeface="+mj-lt"/>
              </a:rPr>
              <a:t>Do ngoại độc tố 	       Thermolabile toxin      hoạt hóa</a:t>
            </a:r>
          </a:p>
          <a:p>
            <a:pPr marL="0" indent="0">
              <a:buNone/>
            </a:pPr>
            <a:endParaRPr lang="vi-VN" sz="2000" dirty="0">
              <a:latin typeface="+mj-lt"/>
            </a:endParaRPr>
          </a:p>
          <a:p>
            <a:pPr marL="0" indent="0">
              <a:buNone/>
            </a:pPr>
            <a:r>
              <a:rPr lang="vi-VN" sz="2000" dirty="0">
                <a:latin typeface="+mj-lt"/>
              </a:rPr>
              <a:t>- Mucinase ,	 ức chế tác dụng Neraminidase     bảo vệ của chất nhầy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23728" y="4244593"/>
            <a:ext cx="12241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47864" y="3783905"/>
            <a:ext cx="1793354" cy="921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+mj-lt"/>
              </a:rPr>
              <a:t>Enzym Adenylcyclase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004048" y="4244591"/>
            <a:ext cx="582910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86958" y="3783905"/>
            <a:ext cx="2232248" cy="1101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dirty="0">
                <a:solidFill>
                  <a:schemeClr val="tx1"/>
                </a:solidFill>
                <a:latin typeface="+mj-lt"/>
              </a:rPr>
              <a:t>-Tăng AMP vòng</a:t>
            </a:r>
          </a:p>
          <a:p>
            <a:r>
              <a:rPr lang="vi-VN" sz="2000" dirty="0">
                <a:solidFill>
                  <a:schemeClr val="tx1"/>
                </a:solidFill>
                <a:latin typeface="+mj-lt"/>
              </a:rPr>
              <a:t>-Tăng tiết Cl-, nước</a:t>
            </a:r>
          </a:p>
          <a:p>
            <a:r>
              <a:rPr lang="vi-VN" sz="2000" dirty="0">
                <a:solidFill>
                  <a:schemeClr val="tx1"/>
                </a:solidFill>
                <a:latin typeface="+mj-lt"/>
              </a:rPr>
              <a:t>-Giảm hấp thu Na+</a:t>
            </a:r>
          </a:p>
        </p:txBody>
      </p:sp>
      <p:cxnSp>
        <p:nvCxnSpPr>
          <p:cNvPr id="17" name="Straight Arrow Connector 16"/>
          <p:cNvCxnSpPr>
            <a:stCxn id="13" idx="3"/>
          </p:cNvCxnSpPr>
          <p:nvPr/>
        </p:nvCxnSpPr>
        <p:spPr>
          <a:xfrm>
            <a:off x="7819206" y="4334768"/>
            <a:ext cx="3057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173977" y="3783905"/>
            <a:ext cx="899592" cy="1101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+mj-lt"/>
              </a:rPr>
              <a:t>Tiêu chảy cấp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91680" y="5301208"/>
            <a:ext cx="23042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995936" y="4905164"/>
            <a:ext cx="1695611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+mj-lt"/>
              </a:rPr>
              <a:t>Tổn thương Gangliosodes</a:t>
            </a:r>
          </a:p>
        </p:txBody>
      </p:sp>
      <p:cxnSp>
        <p:nvCxnSpPr>
          <p:cNvPr id="30" name="Straight Arrow Connector 29"/>
          <p:cNvCxnSpPr>
            <a:stCxn id="28" idx="3"/>
          </p:cNvCxnSpPr>
          <p:nvPr/>
        </p:nvCxnSpPr>
        <p:spPr>
          <a:xfrm>
            <a:off x="5691547" y="5301208"/>
            <a:ext cx="5366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444208" y="5085184"/>
            <a:ext cx="208823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+mj-lt"/>
              </a:rPr>
              <a:t>Phù nề, xung huyết niêm mạc ruột</a:t>
            </a:r>
          </a:p>
        </p:txBody>
      </p:sp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xmlns="" id="{B21014CF-0DCB-4790-BB4D-859F33FFA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932"/>
            <a:ext cx="5293657" cy="27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vi khuáº©n táº£">
            <a:extLst>
              <a:ext uri="{FF2B5EF4-FFF2-40B4-BE49-F238E27FC236}">
                <a16:creationId xmlns:a16="http://schemas.microsoft.com/office/drawing/2014/main" xmlns="" id="{3FF653A5-8BE2-4FEE-BE99-5F569CECE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3" y="184931"/>
            <a:ext cx="3415541" cy="27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7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-9373"/>
            <a:ext cx="8820472" cy="6858135"/>
          </a:xfrm>
        </p:spPr>
        <p:txBody>
          <a:bodyPr numCol="2" spcCol="18000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2600" b="1" u="sng" dirty="0">
                <a:latin typeface="+mj-lt"/>
              </a:rPr>
              <a:t>1.3 Triệu chứng: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vi-VN" sz="2600" dirty="0">
                <a:solidFill>
                  <a:srgbClr val="FF0000"/>
                </a:solidFill>
                <a:latin typeface="+mj-lt"/>
              </a:rPr>
              <a:t>Lâm sàng: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400" i="1" dirty="0">
                <a:latin typeface="+mj-lt"/>
              </a:rPr>
              <a:t>      </a:t>
            </a:r>
            <a:r>
              <a:rPr lang="vi-VN" sz="2400" i="1" u="sng" dirty="0">
                <a:latin typeface="+mj-lt"/>
              </a:rPr>
              <a:t>*Thể điển hình</a:t>
            </a:r>
            <a:r>
              <a:rPr lang="vi-VN" sz="2400" dirty="0">
                <a:latin typeface="+mj-lt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+mj-lt"/>
              </a:rPr>
              <a:t>Thời kì ủ bệnh: &lt;5 ngày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+mj-lt"/>
              </a:rPr>
              <a:t>Thời kì khởi phát: đầy bụng tiêu chảy, ko sốt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+mj-lt"/>
              </a:rPr>
              <a:t>Thời kì toàn phát: tiêu chảy khối lượng lớn. Phân nước, nhầy màu trắng đục. Nôn, không sốt, ít đau bụng. Mất nước gây mệt lả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+mj-lt"/>
              </a:rPr>
              <a:t>Thời kì hồi phục: sau 1-3 ngày</a:t>
            </a:r>
            <a:r>
              <a:rPr lang="vi-VN" sz="2400" i="1" dirty="0">
                <a:latin typeface="+mj-lt"/>
              </a:rPr>
              <a:t> *</a:t>
            </a:r>
            <a:r>
              <a:rPr lang="vi-VN" sz="2400" i="1" u="sng" dirty="0">
                <a:latin typeface="+mj-lt"/>
              </a:rPr>
              <a:t>Thể khác: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400" dirty="0">
                <a:latin typeface="+mj-lt"/>
              </a:rPr>
              <a:t>-   Thể không triệu chứng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+mj-lt"/>
              </a:rPr>
              <a:t>Thể nhẹ, tiêu chảy thường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+mj-lt"/>
              </a:rPr>
              <a:t>Thể tối cấp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+mj-lt"/>
              </a:rPr>
              <a:t>Bệnh tả ở trẻ em và người già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3573016"/>
            <a:ext cx="4392488" cy="307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vi-VN" sz="2200" dirty="0">
                <a:solidFill>
                  <a:srgbClr val="FF0000"/>
                </a:solidFill>
                <a:latin typeface="+mj-lt"/>
              </a:rPr>
              <a:t>Xét nghiệm </a:t>
            </a:r>
            <a:r>
              <a:rPr lang="vi-VN" sz="2200" dirty="0">
                <a:latin typeface="+mj-lt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2200" dirty="0">
                <a:latin typeface="+mj-lt"/>
              </a:rPr>
              <a:t>Soi phân: chuẩn đoán nhanh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2200" dirty="0">
                <a:latin typeface="+mj-lt"/>
              </a:rPr>
              <a:t>Kỹ thuật PCR tìm gen CTX: chuẩn đoán nhanh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2200" dirty="0">
                <a:latin typeface="+mj-lt"/>
              </a:rPr>
              <a:t>Cấy phân cho kết qủa sau 24h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2200" dirty="0">
                <a:latin typeface="+mj-lt"/>
              </a:rPr>
              <a:t>Giảm Kali, cô đặc máu,...</a:t>
            </a:r>
          </a:p>
        </p:txBody>
      </p:sp>
    </p:spTree>
    <p:extLst>
      <p:ext uri="{BB962C8B-B14F-4D97-AF65-F5344CB8AC3E}">
        <p14:creationId xmlns:p14="http://schemas.microsoft.com/office/powerpoint/2010/main" val="1258542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00" y="11507"/>
            <a:ext cx="6446962" cy="73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u="sng" dirty="0">
                <a:latin typeface="+mj-lt"/>
              </a:rPr>
              <a:t>1.4.Điều trị:</a:t>
            </a:r>
          </a:p>
          <a:p>
            <a:pPr algn="just">
              <a:lnSpc>
                <a:spcPct val="150000"/>
              </a:lnSpc>
            </a:pPr>
            <a:r>
              <a:rPr lang="vi-VN" sz="2400" b="1" i="1" dirty="0">
                <a:latin typeface="+mj-lt"/>
              </a:rPr>
              <a:t>Nguyên tắc:</a:t>
            </a:r>
            <a:endParaRPr lang="en-US" sz="2400" b="1" i="1" dirty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ly</a:t>
            </a:r>
            <a:r>
              <a:rPr lang="en-US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bệnh</a:t>
            </a:r>
            <a:r>
              <a:rPr lang="en-US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nhân</a:t>
            </a:r>
            <a:r>
              <a:rPr lang="en-US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Bù</a:t>
            </a:r>
            <a:r>
              <a:rPr lang="en-US" sz="2600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nước</a:t>
            </a:r>
            <a:r>
              <a:rPr lang="en-US" sz="2600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và</a:t>
            </a:r>
            <a:r>
              <a:rPr lang="en-US" sz="2600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điện</a:t>
            </a:r>
            <a:r>
              <a:rPr lang="en-US" sz="2600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giải</a:t>
            </a:r>
            <a:r>
              <a:rPr lang="en-US" sz="2600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nhanh</a:t>
            </a:r>
            <a:r>
              <a:rPr lang="en-US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chóng</a:t>
            </a:r>
            <a:r>
              <a:rPr lang="en-US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và</a:t>
            </a:r>
            <a:r>
              <a:rPr lang="en-US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đầy</a:t>
            </a:r>
            <a:r>
              <a:rPr lang="en-US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đủ</a:t>
            </a:r>
            <a:r>
              <a:rPr lang="en-US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Dùng</a:t>
            </a:r>
            <a:r>
              <a:rPr lang="en-US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kháng</a:t>
            </a:r>
            <a:r>
              <a:rPr lang="en-US" sz="2600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sinh</a:t>
            </a:r>
            <a:r>
              <a:rPr lang="en-US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để</a:t>
            </a:r>
            <a:r>
              <a:rPr lang="en-US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diệt</a:t>
            </a:r>
            <a:r>
              <a:rPr lang="en-US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vi </a:t>
            </a:r>
            <a:r>
              <a:rPr lang="en-US" sz="2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khuẩn</a:t>
            </a:r>
            <a:r>
              <a:rPr lang="en-US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</a:t>
            </a:r>
            <a:r>
              <a:rPr lang="vi-VN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Tetraxyclin, Nhóm Fluoroquinolon: Ciprofloxaci</a:t>
            </a:r>
            <a:r>
              <a:rPr lang="en-US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n,</a:t>
            </a:r>
            <a:r>
              <a:rPr lang="vi-VN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Norfloxacin</a:t>
            </a:r>
            <a:r>
              <a:rPr lang="en-US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vi-VN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Ofloxacin</a:t>
            </a:r>
            <a:r>
              <a:rPr lang="en-US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Azithromycin: </a:t>
            </a:r>
            <a:r>
              <a:rPr lang="en-US" sz="2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cho</a:t>
            </a:r>
            <a:r>
              <a:rPr lang="en-US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vi-VN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trẻ nhỏ hơn 12 tuổi,phụ nữ có thai và đang cho con bú</a:t>
            </a:r>
            <a:r>
              <a:rPr lang="en-US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Chloramphenicol</a:t>
            </a:r>
            <a:r>
              <a:rPr lang="en-US" sz="2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Erythromycin, </a:t>
            </a:r>
            <a:r>
              <a:rPr lang="en-US" sz="2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Doxycyclin</a:t>
            </a:r>
            <a:endParaRPr lang="vi-VN" sz="26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endParaRPr lang="vi-VN" sz="2800" dirty="0">
              <a:latin typeface="+mj-lt"/>
            </a:endParaRPr>
          </a:p>
          <a:p>
            <a:endParaRPr lang="vi-VN" sz="28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46" y="-1991"/>
            <a:ext cx="2807804" cy="2808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31" y="2708920"/>
            <a:ext cx="3096344" cy="34651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38528" y="5977230"/>
            <a:ext cx="1331640" cy="770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</a:rPr>
              <a:t>5 gói 100g</a:t>
            </a:r>
          </a:p>
          <a:p>
            <a:r>
              <a:rPr lang="vi-VN" dirty="0">
                <a:solidFill>
                  <a:schemeClr val="tx1"/>
                </a:solidFill>
              </a:rPr>
              <a:t>75.000đ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953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332640" cy="573325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2.Lỵ </a:t>
            </a:r>
            <a:r>
              <a:rPr lang="en-US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(Shigellosis)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2.1.Định </a:t>
            </a:r>
            <a:r>
              <a:rPr 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Shigella,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15%.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6632"/>
            <a:ext cx="3112414" cy="2772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4131" y="3095665"/>
            <a:ext cx="3816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Trực</a:t>
            </a:r>
            <a:r>
              <a:rPr lang="en-US" sz="2200" i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200" i="1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khuẩn</a:t>
            </a:r>
            <a:r>
              <a:rPr lang="en-US" sz="2200" i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gr (-) Shigellosis</a:t>
            </a:r>
            <a:endParaRPr lang="vi-VN" sz="2200" i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32706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vi-VN" sz="2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Theo đường tiêu hóa: thức ăn, nước uống bị nhiễm khuẩn. Ruồi là vật chủ trung gian truyền bệnh.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-Người lành mang vi khuẩn và người bệnh đóng vai trò quan trọng gây dịch. Dịch thường xảy ra vào mùa hè.</a:t>
            </a: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4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30550" cy="6858000"/>
          </a:xfrm>
        </p:spPr>
        <p:txBody>
          <a:bodyPr numCol="2">
            <a:normAutofit/>
          </a:bodyPr>
          <a:lstStyle/>
          <a:p>
            <a:pPr marL="0" lvl="1" indent="0">
              <a:buNone/>
            </a:pP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2.3.Triệu </a:t>
            </a:r>
            <a:r>
              <a:rPr 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1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12-72h,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1-3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284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67&quot;&gt;&lt;object type=&quot;3&quot; unique_id=&quot;10068&quot;&gt;&lt;property id=&quot;20148&quot; value=&quot;5&quot;/&gt;&lt;property id=&quot;20300&quot; value=&quot;Slide 1&quot;/&gt;&lt;property id=&quot;20307&quot; value=&quot;256&quot;/&gt;&lt;/object&gt;&lt;object type=&quot;3&quot; unique_id=&quot;10069&quot;&gt;&lt;property id=&quot;20148&quot; value=&quot;5&quot;/&gt;&lt;property id=&quot;20300&quot; value=&quot;Slide 2&quot;/&gt;&lt;property id=&quot;20307&quot; value=&quot;284&quot;/&gt;&lt;/object&gt;&lt;object type=&quot;3&quot; unique_id=&quot;10070&quot;&gt;&lt;property id=&quot;20148&quot; value=&quot;5&quot;/&gt;&lt;property id=&quot;20300&quot; value=&quot;Slide 3 - &amp;quot;CÁC BỆNH NHIỄM KHUẨN ĐƯỜNG TIÊU HÓA&amp;quot;&quot;/&gt;&lt;property id=&quot;20307&quot; value=&quot;257&quot;/&gt;&lt;/object&gt;&lt;object type=&quot;3&quot; unique_id=&quot;10071&quot;&gt;&lt;property id=&quot;20148&quot; value=&quot;5&quot;/&gt;&lt;property id=&quot;20300&quot; value=&quot;Slide 4&quot;/&gt;&lt;property id=&quot;20307&quot; value=&quot;272&quot;/&gt;&lt;/object&gt;&lt;object type=&quot;3&quot; unique_id=&quot;10072&quot;&gt;&lt;property id=&quot;20148&quot; value=&quot;5&quot;/&gt;&lt;property id=&quot;20300&quot; value=&quot;Slide 5&quot;/&gt;&lt;property id=&quot;20307&quot; value=&quot;258&quot;/&gt;&lt;/object&gt;&lt;object type=&quot;3&quot; unique_id=&quot;10073&quot;&gt;&lt;property id=&quot;20148&quot; value=&quot;5&quot;/&gt;&lt;property id=&quot;20300&quot; value=&quot;Slide 6&quot;/&gt;&lt;property id=&quot;20307&quot; value=&quot;259&quot;/&gt;&lt;/object&gt;&lt;object type=&quot;3&quot; unique_id=&quot;10074&quot;&gt;&lt;property id=&quot;20148&quot; value=&quot;5&quot;/&gt;&lt;property id=&quot;20300&quot; value=&quot;Slide 7&quot;/&gt;&lt;property id=&quot;20307&quot; value=&quot;260&quot;/&gt;&lt;/object&gt;&lt;object type=&quot;3&quot; unique_id=&quot;10075&quot;&gt;&lt;property id=&quot;20148&quot; value=&quot;5&quot;/&gt;&lt;property id=&quot;20300&quot; value=&quot;Slide 8&quot;/&gt;&lt;property id=&quot;20307&quot; value=&quot;261&quot;/&gt;&lt;/object&gt;&lt;object type=&quot;3&quot; unique_id=&quot;10076&quot;&gt;&lt;property id=&quot;20148&quot; value=&quot;5&quot;/&gt;&lt;property id=&quot;20300&quot; value=&quot;Slide 9&quot;/&gt;&lt;property id=&quot;20307&quot; value=&quot;263&quot;/&gt;&lt;/object&gt;&lt;object type=&quot;3&quot; unique_id=&quot;10077&quot;&gt;&lt;property id=&quot;20148&quot; value=&quot;5&quot;/&gt;&lt;property id=&quot;20300&quot; value=&quot;Slide 10&quot;/&gt;&lt;property id=&quot;20307&quot; value=&quot;264&quot;/&gt;&lt;/object&gt;&lt;object type=&quot;3&quot; unique_id=&quot;10078&quot;&gt;&lt;property id=&quot;20148&quot; value=&quot;5&quot;/&gt;&lt;property id=&quot;20300&quot; value=&quot;Slide 11&quot;/&gt;&lt;property id=&quot;20307&quot; value=&quot;265&quot;/&gt;&lt;/object&gt;&lt;object type=&quot;3&quot; unique_id=&quot;10079&quot;&gt;&lt;property id=&quot;20148&quot; value=&quot;5&quot;/&gt;&lt;property id=&quot;20300&quot; value=&quot;Slide 12&quot;/&gt;&lt;property id=&quot;20307&quot; value=&quot;273&quot;/&gt;&lt;/object&gt;&lt;object type=&quot;3&quot; unique_id=&quot;10080&quot;&gt;&lt;property id=&quot;20148&quot; value=&quot;5&quot;/&gt;&lt;property id=&quot;20300&quot; value=&quot;Slide 13&quot;/&gt;&lt;property id=&quot;20307&quot; value=&quot;266&quot;/&gt;&lt;/object&gt;&lt;object type=&quot;3&quot; unique_id=&quot;10081&quot;&gt;&lt;property id=&quot;20148&quot; value=&quot;5&quot;/&gt;&lt;property id=&quot;20300&quot; value=&quot;Slide 14&quot;/&gt;&lt;property id=&quot;20307&quot; value=&quot;274&quot;/&gt;&lt;/object&gt;&lt;object type=&quot;3&quot; unique_id=&quot;10082&quot;&gt;&lt;property id=&quot;20148&quot; value=&quot;5&quot;/&gt;&lt;property id=&quot;20300&quot; value=&quot;Slide 15&quot;/&gt;&lt;property id=&quot;20307&quot; value=&quot;267&quot;/&gt;&lt;/object&gt;&lt;object type=&quot;3&quot; unique_id=&quot;10083&quot;&gt;&lt;property id=&quot;20148&quot; value=&quot;5&quot;/&gt;&lt;property id=&quot;20300&quot; value=&quot;Slide 16&quot;/&gt;&lt;property id=&quot;20307&quot; value=&quot;268&quot;/&gt;&lt;/object&gt;&lt;object type=&quot;3&quot; unique_id=&quot;10084&quot;&gt;&lt;property id=&quot;20148&quot; value=&quot;5&quot;/&gt;&lt;property id=&quot;20300&quot; value=&quot;Slide 17&quot;/&gt;&lt;property id=&quot;20307&quot; value=&quot;269&quot;/&gt;&lt;/object&gt;&lt;object type=&quot;3&quot; unique_id=&quot;10085&quot;&gt;&lt;property id=&quot;20148&quot; value=&quot;5&quot;/&gt;&lt;property id=&quot;20300&quot; value=&quot;Slide 18&quot;/&gt;&lt;property id=&quot;20307&quot; value=&quot;270&quot;/&gt;&lt;/object&gt;&lt;object type=&quot;3&quot; unique_id=&quot;10086&quot;&gt;&lt;property id=&quot;20148&quot; value=&quot;5&quot;/&gt;&lt;property id=&quot;20300&quot; value=&quot;Slide 19&quot;/&gt;&lt;property id=&quot;20307&quot; value=&quot;271&quot;/&gt;&lt;/object&gt;&lt;object type=&quot;3&quot; unique_id=&quot;10087&quot;&gt;&lt;property id=&quot;20148&quot; value=&quot;5&quot;/&gt;&lt;property id=&quot;20300&quot; value=&quot;Slide 20&quot;/&gt;&lt;property id=&quot;20307&quot; value=&quot;275&quot;/&gt;&lt;/object&gt;&lt;object type=&quot;3&quot; unique_id=&quot;10088&quot;&gt;&lt;property id=&quot;20148&quot; value=&quot;5&quot;/&gt;&lt;property id=&quot;20300&quot; value=&quot;Slide 21&quot;/&gt;&lt;property id=&quot;20307&quot; value=&quot;276&quot;/&gt;&lt;/object&gt;&lt;/object&gt;&lt;object type=&quot;8&quot; unique_id=&quot;10111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1094</Words>
  <Application>Microsoft Office PowerPoint</Application>
  <PresentationFormat>On-screen Show (4:3)</PresentationFormat>
  <Paragraphs>176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CÁC BỆNH NHIỄM KHUẨN ĐƯỜNG TIÊU HÓA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73</cp:revision>
  <dcterms:created xsi:type="dcterms:W3CDTF">2018-04-29T16:41:28Z</dcterms:created>
  <dcterms:modified xsi:type="dcterms:W3CDTF">2018-05-11T08:08:55Z</dcterms:modified>
</cp:coreProperties>
</file>