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4" r:id="rId3"/>
    <p:sldId id="270" r:id="rId4"/>
    <p:sldId id="256" r:id="rId5"/>
    <p:sldId id="257" r:id="rId6"/>
    <p:sldId id="258" r:id="rId7"/>
    <p:sldId id="259" r:id="rId8"/>
    <p:sldId id="283" r:id="rId9"/>
    <p:sldId id="260" r:id="rId10"/>
    <p:sldId id="261" r:id="rId11"/>
    <p:sldId id="262" r:id="rId12"/>
    <p:sldId id="282" r:id="rId13"/>
    <p:sldId id="263" r:id="rId14"/>
    <p:sldId id="264" r:id="rId15"/>
    <p:sldId id="265" r:id="rId16"/>
    <p:sldId id="271" r:id="rId17"/>
    <p:sldId id="266" r:id="rId18"/>
    <p:sldId id="280" r:id="rId19"/>
    <p:sldId id="278" r:id="rId20"/>
    <p:sldId id="279"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90" y="-5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7FA981-D501-48ED-8421-96BECD4F4EB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2620023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7FA981-D501-48ED-8421-96BECD4F4EB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183739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7FA981-D501-48ED-8421-96BECD4F4EB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223460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7FA981-D501-48ED-8421-96BECD4F4EB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1951120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7FA981-D501-48ED-8421-96BECD4F4EBA}"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81250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7FA981-D501-48ED-8421-96BECD4F4EBA}"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31300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7FA981-D501-48ED-8421-96BECD4F4EBA}"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264097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7FA981-D501-48ED-8421-96BECD4F4EBA}"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16310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FA981-D501-48ED-8421-96BECD4F4EBA}"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323062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7FA981-D501-48ED-8421-96BECD4F4EBA}"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223181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7FA981-D501-48ED-8421-96BECD4F4EBA}"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74D9D-F095-45B1-9F01-ED769FFA2D00}" type="slidenum">
              <a:rPr lang="en-US" smtClean="0"/>
              <a:t>‹#›</a:t>
            </a:fld>
            <a:endParaRPr lang="en-US"/>
          </a:p>
        </p:txBody>
      </p:sp>
    </p:spTree>
    <p:extLst>
      <p:ext uri="{BB962C8B-B14F-4D97-AF65-F5344CB8AC3E}">
        <p14:creationId xmlns:p14="http://schemas.microsoft.com/office/powerpoint/2010/main" val="255675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FA981-D501-48ED-8421-96BECD4F4EBA}" type="datetimeFigureOut">
              <a:rPr lang="en-US" smtClean="0"/>
              <a:t>5/11/2018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C74D9D-F095-45B1-9F01-ED769FFA2D00}" type="slidenum">
              <a:rPr lang="en-US" smtClean="0"/>
              <a:t>‹#›</a:t>
            </a:fld>
            <a:endParaRPr lang="en-US"/>
          </a:p>
        </p:txBody>
      </p:sp>
    </p:spTree>
    <p:extLst>
      <p:ext uri="{BB962C8B-B14F-4D97-AF65-F5344CB8AC3E}">
        <p14:creationId xmlns:p14="http://schemas.microsoft.com/office/powerpoint/2010/main" val="209128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427" y="36117"/>
            <a:ext cx="3571116" cy="13030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430" y="1303968"/>
            <a:ext cx="3787140" cy="769620"/>
          </a:xfrm>
          <a:prstGeom prst="rect">
            <a:avLst/>
          </a:prstGeom>
        </p:spPr>
      </p:pic>
      <p:sp>
        <p:nvSpPr>
          <p:cNvPr id="6" name="TextBox 5"/>
          <p:cNvSpPr txBox="1"/>
          <p:nvPr/>
        </p:nvSpPr>
        <p:spPr>
          <a:xfrm>
            <a:off x="1306133" y="2188097"/>
            <a:ext cx="7035422" cy="4616648"/>
          </a:xfrm>
          <a:prstGeom prst="rect">
            <a:avLst/>
          </a:prstGeom>
          <a:noFill/>
        </p:spPr>
        <p:txBody>
          <a:bodyPr wrap="square" rtlCol="0">
            <a:spAutoFit/>
          </a:bodyPr>
          <a:lstStyle/>
          <a:p>
            <a:pPr>
              <a:lnSpc>
                <a:spcPct val="150000"/>
              </a:lnSpc>
            </a:pPr>
            <a:r>
              <a:rPr lang="vi-VN" sz="2800" dirty="0">
                <a:latin typeface="+mj-lt"/>
              </a:rPr>
              <a:t>GVHD:  Nguyễn Phúc Học</a:t>
            </a:r>
          </a:p>
          <a:p>
            <a:pPr>
              <a:lnSpc>
                <a:spcPct val="150000"/>
              </a:lnSpc>
            </a:pPr>
            <a:r>
              <a:rPr lang="vi-VN" sz="2800" dirty="0">
                <a:latin typeface="+mj-lt"/>
              </a:rPr>
              <a:t>Lớp 	  : PTH 350 J – </a:t>
            </a:r>
            <a:r>
              <a:rPr lang="vi-VN" sz="2800">
                <a:latin typeface="+mj-lt"/>
              </a:rPr>
              <a:t>Nhóm </a:t>
            </a:r>
            <a:r>
              <a:rPr lang="en-US" sz="2800" smtClean="0">
                <a:latin typeface="+mj-lt"/>
              </a:rPr>
              <a:t>17</a:t>
            </a:r>
            <a:endParaRPr lang="vi-VN" sz="2800" dirty="0">
              <a:latin typeface="+mj-lt"/>
            </a:endParaRPr>
          </a:p>
          <a:p>
            <a:pPr>
              <a:lnSpc>
                <a:spcPct val="150000"/>
              </a:lnSpc>
            </a:pPr>
            <a:r>
              <a:rPr lang="vi-VN" sz="2800" dirty="0">
                <a:latin typeface="+mj-lt"/>
              </a:rPr>
              <a:t>Sinh viên  : 	Phan Nguyễn Ngọc Hân</a:t>
            </a:r>
          </a:p>
          <a:p>
            <a:pPr>
              <a:lnSpc>
                <a:spcPct val="150000"/>
              </a:lnSpc>
            </a:pPr>
            <a:r>
              <a:rPr lang="vi-VN" sz="2800" dirty="0">
                <a:latin typeface="+mj-lt"/>
              </a:rPr>
              <a:t>	    	Trần Thị Hồng Ngọc Mai</a:t>
            </a:r>
          </a:p>
          <a:p>
            <a:pPr>
              <a:lnSpc>
                <a:spcPct val="150000"/>
              </a:lnSpc>
            </a:pPr>
            <a:r>
              <a:rPr lang="vi-VN" sz="2800" dirty="0">
                <a:latin typeface="+mj-lt"/>
              </a:rPr>
              <a:t>	    	Trần Lê Cẩm Ngọc</a:t>
            </a:r>
          </a:p>
          <a:p>
            <a:pPr>
              <a:lnSpc>
                <a:spcPct val="150000"/>
              </a:lnSpc>
            </a:pPr>
            <a:r>
              <a:rPr lang="vi-VN" sz="2800" dirty="0">
                <a:latin typeface="+mj-lt"/>
              </a:rPr>
              <a:t>	    	Nguyễn Hồ Minh Nguyệt</a:t>
            </a:r>
          </a:p>
          <a:p>
            <a:pPr>
              <a:lnSpc>
                <a:spcPct val="150000"/>
              </a:lnSpc>
            </a:pPr>
            <a:r>
              <a:rPr lang="vi-VN" sz="2800" dirty="0">
                <a:latin typeface="+mj-lt"/>
              </a:rPr>
              <a:t>	    	Lê Hoàng Thùy Trang</a:t>
            </a:r>
          </a:p>
        </p:txBody>
      </p:sp>
    </p:spTree>
    <p:extLst>
      <p:ext uri="{BB962C8B-B14F-4D97-AF65-F5344CB8AC3E}">
        <p14:creationId xmlns:p14="http://schemas.microsoft.com/office/powerpoint/2010/main" val="250691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610600" cy="5710025"/>
          </a:xfrm>
          <a:prstGeom prst="rect">
            <a:avLst/>
          </a:prstGeom>
        </p:spPr>
        <p:txBody>
          <a:bodyPr wrap="square">
            <a:spAutoFit/>
          </a:bodyPr>
          <a:lstStyle/>
          <a:p>
            <a:pPr>
              <a:lnSpc>
                <a:spcPct val="150000"/>
              </a:lnSpc>
            </a:pPr>
            <a:r>
              <a:rPr lang="en-US" sz="2400" b="1" dirty="0">
                <a:latin typeface="+mj-lt"/>
              </a:rPr>
              <a:t>1.</a:t>
            </a:r>
            <a:r>
              <a:rPr lang="vi-VN" sz="2400" b="1" dirty="0">
                <a:latin typeface="+mj-lt"/>
              </a:rPr>
              <a:t>6</a:t>
            </a:r>
            <a:r>
              <a:rPr lang="en-US" sz="2400" b="1" dirty="0">
                <a:latin typeface="+mj-lt"/>
              </a:rPr>
              <a:t>.</a:t>
            </a:r>
            <a:r>
              <a:rPr lang="vi-VN" sz="2400" b="1" dirty="0">
                <a:latin typeface="+mj-lt"/>
              </a:rPr>
              <a:t> Điều trị</a:t>
            </a:r>
            <a:r>
              <a:rPr lang="en-US" sz="2400" b="1" dirty="0">
                <a:latin typeface="+mj-lt"/>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Bù nước điện giải</a:t>
            </a:r>
            <a:r>
              <a:rPr lang="en-US" sz="2200" dirty="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 +N</a:t>
            </a:r>
            <a:r>
              <a:rPr lang="vi-VN" sz="2200" dirty="0">
                <a:latin typeface="Times New Roman" panose="02020603050405020304" pitchFamily="18" charset="0"/>
                <a:cs typeface="Times New Roman" panose="02020603050405020304" pitchFamily="18" charset="0"/>
              </a:rPr>
              <a:t>ước cơm pha muối, nước ya-ua pha muối, súp</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gà và rau củ với</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muối</a:t>
            </a:r>
            <a:endParaRPr lang="en-US" sz="2200" dirty="0">
              <a:latin typeface="Times New Roman" panose="02020603050405020304" pitchFamily="18" charset="0"/>
              <a:cs typeface="Times New Roman" panose="02020603050405020304"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1 lít nước pha với 1,5-3gr (½ -1 thìa cà phê) muối +18gr (</a:t>
            </a:r>
            <a:r>
              <a:rPr lang="en-US" sz="2200" dirty="0">
                <a:latin typeface="Times New Roman" panose="02020603050405020304" pitchFamily="18" charset="0"/>
                <a:cs typeface="Times New Roman" panose="02020603050405020304" pitchFamily="18" charset="0"/>
              </a:rPr>
              <a:t>2</a:t>
            </a:r>
            <a:r>
              <a:rPr lang="vi-VN" sz="2200" dirty="0">
                <a:latin typeface="Times New Roman" panose="02020603050405020304" pitchFamily="18" charset="0"/>
                <a:cs typeface="Times New Roman" panose="02020603050405020304" pitchFamily="18" charset="0"/>
              </a:rPr>
              <a:t> thìa súp) đường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chức</a:t>
            </a:r>
            <a:r>
              <a:rPr lang="en-US" sz="2200" dirty="0">
                <a:latin typeface="Times New Roman" panose="02020603050405020304" pitchFamily="18" charset="0"/>
                <a:cs typeface="Times New Roman" panose="02020603050405020304" pitchFamily="18" charset="0"/>
              </a:rPr>
              <a:t> y </a:t>
            </a:r>
            <a:r>
              <a:rPr lang="en-US" sz="2200" dirty="0" err="1">
                <a:latin typeface="Times New Roman" panose="02020603050405020304" pitchFamily="18" charset="0"/>
                <a:cs typeface="Times New Roman" panose="02020603050405020304" pitchFamily="18" charset="0"/>
              </a:rPr>
              <a:t>tế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thế</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giới</a:t>
            </a:r>
            <a:r>
              <a:rPr lang="en-US" sz="2200" dirty="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Oresol là thuốc thường được sử dụng chủ yếu</a:t>
            </a:r>
            <a:r>
              <a:rPr lang="en-US" sz="2200" dirty="0">
                <a:latin typeface="Times New Roman" panose="02020603050405020304" pitchFamily="18" charset="0"/>
                <a:cs typeface="Times New Roman" panose="02020603050405020304" pitchFamily="18" charset="0"/>
              </a:rPr>
              <a:t>.</a:t>
            </a:r>
          </a:p>
          <a:p>
            <a:pPr>
              <a:lnSpc>
                <a:spcPct val="150000"/>
              </a:lnSpc>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Thuốc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Attapulgit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Loperamid</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Diphenoxylat</a:t>
            </a:r>
            <a:r>
              <a:rPr lang="en-US" sz="2200" dirty="0">
                <a:latin typeface="Times New Roman" panose="02020603050405020304" pitchFamily="18" charset="0"/>
                <a:cs typeface="Times New Roman" panose="02020603050405020304" pitchFamily="18" charset="0"/>
              </a:rPr>
              <a:t>…</a:t>
            </a:r>
          </a:p>
          <a:p>
            <a:pPr marL="342900" indent="-342900">
              <a:lnSpc>
                <a:spcPct val="150000"/>
              </a:lnSpc>
              <a:buFontTx/>
              <a:buChar char="-"/>
            </a:pPr>
            <a:r>
              <a:rPr lang="en-US" sz="2200" dirty="0" err="1">
                <a:solidFill>
                  <a:prstClr val="black"/>
                </a:solidFill>
                <a:latin typeface="Times New Roman" panose="02020603050405020304" pitchFamily="18" charset="0"/>
                <a:cs typeface="Times New Roman" panose="02020603050405020304" pitchFamily="18" charset="0"/>
              </a:rPr>
              <a:t>Sử</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dụng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kháng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sinh</a:t>
            </a:r>
            <a:r>
              <a:rPr lang="en-US" sz="2200" dirty="0">
                <a:solidFill>
                  <a:prstClr val="black"/>
                </a:solidFill>
                <a:latin typeface="Times New Roman" panose="02020603050405020304" pitchFamily="18" charset="0"/>
                <a:cs typeface="Times New Roman" panose="02020603050405020304" pitchFamily="18" charset="0"/>
              </a:rPr>
              <a:t> </a:t>
            </a:r>
          </a:p>
          <a:p>
            <a:pPr>
              <a:lnSpc>
                <a:spcPct val="150000"/>
              </a:lnSpc>
            </a:pP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Tiêu</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chảy</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kèm</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sốt</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phân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có</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máu</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mủ</a:t>
            </a:r>
            <a:endParaRPr lang="en-US" sz="22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Tiêu</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chảy</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nặng</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đã</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điều</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trị</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nh</a:t>
            </a:r>
            <a:r>
              <a:rPr lang="vi-VN" sz="2200" dirty="0">
                <a:solidFill>
                  <a:prstClr val="black"/>
                </a:solidFill>
                <a:latin typeface="Times New Roman" panose="02020603050405020304" pitchFamily="18" charset="0"/>
                <a:cs typeface="Times New Roman" panose="02020603050405020304" pitchFamily="18" charset="0"/>
              </a:rPr>
              <a:t>ư</a:t>
            </a:r>
            <a:r>
              <a:rPr lang="en-US" sz="2200" dirty="0">
                <a:solidFill>
                  <a:prstClr val="black"/>
                </a:solidFill>
                <a:latin typeface="Times New Roman" panose="02020603050405020304" pitchFamily="18" charset="0"/>
                <a:cs typeface="Times New Roman" panose="02020603050405020304" pitchFamily="18" charset="0"/>
              </a:rPr>
              <a:t>ng </a:t>
            </a:r>
            <a:r>
              <a:rPr lang="en-US" sz="2200" dirty="0" err="1">
                <a:solidFill>
                  <a:prstClr val="black"/>
                </a:solidFill>
                <a:latin typeface="Times New Roman" panose="02020603050405020304" pitchFamily="18" charset="0"/>
                <a:cs typeface="Times New Roman" panose="02020603050405020304" pitchFamily="18" charset="0"/>
              </a:rPr>
              <a:t>ko</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có</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kết</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quá</a:t>
            </a:r>
            <a:endParaRPr lang="en-US" sz="22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2200" dirty="0">
                <a:solidFill>
                  <a:prstClr val="black"/>
                </a:solidFill>
                <a:latin typeface="Times New Roman" panose="02020603050405020304" pitchFamily="18" charset="0"/>
                <a:cs typeface="Times New Roman" panose="02020603050405020304" pitchFamily="18" charset="0"/>
              </a:rPr>
              <a:t>+</a:t>
            </a:r>
            <a:r>
              <a:rPr lang="en-US" sz="2200" dirty="0" err="1">
                <a:solidFill>
                  <a:prstClr val="black"/>
                </a:solidFill>
                <a:latin typeface="Times New Roman" panose="02020603050405020304" pitchFamily="18" charset="0"/>
                <a:cs typeface="Times New Roman" panose="02020603050405020304" pitchFamily="18" charset="0"/>
              </a:rPr>
              <a:t>Bệnh</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nhân</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là</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trẻ</a:t>
            </a:r>
            <a:r>
              <a:rPr lang="en-US" sz="2200" dirty="0">
                <a:solidFill>
                  <a:prstClr val="black"/>
                </a:solidFill>
                <a:latin typeface="Times New Roman" panose="02020603050405020304" pitchFamily="18" charset="0"/>
                <a:cs typeface="Times New Roman" panose="02020603050405020304" pitchFamily="18" charset="0"/>
              </a:rPr>
              <a:t> </a:t>
            </a:r>
            <a:r>
              <a:rPr lang="en-US" sz="2200" dirty="0" err="1">
                <a:solidFill>
                  <a:prstClr val="black"/>
                </a:solidFill>
                <a:latin typeface="Times New Roman" panose="02020603050405020304" pitchFamily="18" charset="0"/>
                <a:cs typeface="Times New Roman" panose="02020603050405020304" pitchFamily="18" charset="0"/>
              </a:rPr>
              <a:t>em</a:t>
            </a:r>
            <a:r>
              <a:rPr lang="en-US" sz="2200" dirty="0">
                <a:solidFill>
                  <a:prstClr val="black"/>
                </a:solidFill>
                <a:latin typeface="Times New Roman" panose="02020603050405020304" pitchFamily="18" charset="0"/>
                <a:cs typeface="Times New Roman" panose="02020603050405020304" pitchFamily="18" charset="0"/>
              </a:rPr>
              <a:t>, ng</a:t>
            </a:r>
            <a:r>
              <a:rPr lang="vi-VN" sz="2200" dirty="0">
                <a:solidFill>
                  <a:prstClr val="black"/>
                </a:solidFill>
                <a:latin typeface="Times New Roman" panose="02020603050405020304" pitchFamily="18" charset="0"/>
                <a:cs typeface="Times New Roman" panose="02020603050405020304" pitchFamily="18" charset="0"/>
              </a:rPr>
              <a:t>ười già, người suy giảm miễn dịch</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16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333" y="269781"/>
            <a:ext cx="2292357" cy="3146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589" y="2994551"/>
            <a:ext cx="2065843" cy="50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extLst>
              <a:ext uri="{FF2B5EF4-FFF2-40B4-BE49-F238E27FC236}">
                <a16:creationId xmlns:a16="http://schemas.microsoft.com/office/drawing/2014/main" xmlns="" id="{CFF68A62-823D-4159-99CF-053317240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34" y="4176788"/>
            <a:ext cx="4358639" cy="254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6AF061BB-9DFE-4767-8032-F19A7D159D4B}"/>
              </a:ext>
            </a:extLst>
          </p:cNvPr>
          <p:cNvSpPr/>
          <p:nvPr/>
        </p:nvSpPr>
        <p:spPr>
          <a:xfrm>
            <a:off x="990600" y="2878274"/>
            <a:ext cx="3048000" cy="960328"/>
          </a:xfrm>
          <a:prstGeom prst="rect">
            <a:avLst/>
          </a:prstGeom>
        </p:spPr>
        <p:txBody>
          <a:bodyPr wrap="square">
            <a:spAutoFit/>
          </a:bodyPr>
          <a:lstStyle/>
          <a:p>
            <a:pPr algn="ctr">
              <a:lnSpc>
                <a:spcPct val="150000"/>
              </a:lnSpc>
            </a:pPr>
            <a:r>
              <a:rPr lang="en-US" sz="2000" b="1" dirty="0" err="1">
                <a:latin typeface="Times New Roman" pitchFamily="18" charset="0"/>
                <a:cs typeface="Times New Roman" pitchFamily="18" charset="0"/>
              </a:rPr>
              <a:t>Oresol</a:t>
            </a:r>
            <a:r>
              <a:rPr lang="en-US" sz="2000" b="1" dirty="0">
                <a:latin typeface="Times New Roman" pitchFamily="18" charset="0"/>
                <a:cs typeface="Times New Roman" pitchFamily="18" charset="0"/>
              </a:rPr>
              <a:t> 245</a:t>
            </a:r>
          </a:p>
          <a:p>
            <a:pPr algn="ctr">
              <a:lnSpc>
                <a:spcPct val="150000"/>
              </a:lnSpc>
            </a:pPr>
            <a:r>
              <a:rPr lang="en-US" sz="2000" dirty="0">
                <a:latin typeface="Times New Roman" pitchFamily="18" charset="0"/>
                <a:cs typeface="Times New Roman" pitchFamily="18" charset="0"/>
              </a:rPr>
              <a:t>1.000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gói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Hộp</a:t>
            </a:r>
            <a:r>
              <a:rPr lang="en-US" sz="2000" dirty="0">
                <a:latin typeface="Times New Roman" pitchFamily="18" charset="0"/>
                <a:cs typeface="Times New Roman" pitchFamily="18" charset="0"/>
              </a:rPr>
              <a:t> 20 </a:t>
            </a:r>
            <a:r>
              <a:rPr lang="en-US" sz="2000" dirty="0" err="1">
                <a:latin typeface="Times New Roman" pitchFamily="18" charset="0"/>
                <a:cs typeface="Times New Roman" pitchFamily="18" charset="0"/>
              </a:rPr>
              <a:t>gói</a:t>
            </a:r>
            <a:endParaRPr lang="en-US" sz="2000"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xmlns="" id="{234D3B32-CF12-4531-9F9B-6EE8B8DDB3E9}"/>
              </a:ext>
            </a:extLst>
          </p:cNvPr>
          <p:cNvSpPr txBox="1"/>
          <p:nvPr/>
        </p:nvSpPr>
        <p:spPr>
          <a:xfrm>
            <a:off x="4837372" y="5553783"/>
            <a:ext cx="3827893" cy="707886"/>
          </a:xfrm>
          <a:prstGeom prst="rect">
            <a:avLst/>
          </a:prstGeom>
          <a:noFill/>
        </p:spPr>
        <p:txBody>
          <a:bodyPr wrap="square" rtlCol="0">
            <a:spAutoFit/>
          </a:bodyPr>
          <a:lstStyle/>
          <a:p>
            <a:r>
              <a:rPr lang="en-US" sz="2000" dirty="0"/>
              <a:t>350 </a:t>
            </a:r>
            <a:r>
              <a:rPr lang="en-US" sz="2000" dirty="0" err="1"/>
              <a:t>đồng</a:t>
            </a:r>
            <a:r>
              <a:rPr lang="en-US" sz="2000" dirty="0"/>
              <a:t>/</a:t>
            </a:r>
            <a:r>
              <a:rPr lang="en-US" sz="2000" dirty="0" err="1"/>
              <a:t>viên</a:t>
            </a:r>
            <a:r>
              <a:rPr lang="en-US" sz="2000" dirty="0"/>
              <a:t>. </a:t>
            </a:r>
            <a:r>
              <a:rPr lang="en-US" sz="2000" dirty="0" err="1"/>
              <a:t>Hộp</a:t>
            </a:r>
            <a:r>
              <a:rPr lang="en-US" sz="2000" dirty="0"/>
              <a:t> 2 </a:t>
            </a:r>
            <a:r>
              <a:rPr lang="en-US" sz="2000" dirty="0" err="1"/>
              <a:t>vỉ</a:t>
            </a:r>
            <a:r>
              <a:rPr lang="en-US" sz="2000" dirty="0"/>
              <a:t> *10 </a:t>
            </a:r>
            <a:r>
              <a:rPr lang="en-US" sz="2000" dirty="0" err="1"/>
              <a:t>viên</a:t>
            </a:r>
            <a:endParaRPr lang="en-US" sz="2000" dirty="0"/>
          </a:p>
          <a:p>
            <a:endParaRPr lang="vi-VN" sz="2000" dirty="0"/>
          </a:p>
        </p:txBody>
      </p:sp>
      <p:pic>
        <p:nvPicPr>
          <p:cNvPr id="1026" name="Picture 2" descr="Image result for oresol">
            <a:extLst>
              <a:ext uri="{FF2B5EF4-FFF2-40B4-BE49-F238E27FC236}">
                <a16:creationId xmlns:a16="http://schemas.microsoft.com/office/drawing/2014/main" xmlns="" id="{36B9135F-EA8E-43EF-8F40-88ECAB22F2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432" y="122374"/>
            <a:ext cx="2755900" cy="2755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09202BCC-BCB7-4E97-868C-4BB82BA5F293}"/>
              </a:ext>
            </a:extLst>
          </p:cNvPr>
          <p:cNvSpPr txBox="1"/>
          <p:nvPr/>
        </p:nvSpPr>
        <p:spPr>
          <a:xfrm>
            <a:off x="4915947" y="4989682"/>
            <a:ext cx="3657600" cy="400110"/>
          </a:xfrm>
          <a:prstGeom prst="rect">
            <a:avLst/>
          </a:prstGeom>
          <a:noFill/>
        </p:spPr>
        <p:txBody>
          <a:bodyPr wrap="square" rtlCol="0">
            <a:spAutoFit/>
          </a:bodyPr>
          <a:lstStyle/>
          <a:p>
            <a:r>
              <a:rPr lang="en-US" sz="2000" b="1" dirty="0"/>
              <a:t>Metronidazole </a:t>
            </a:r>
            <a:r>
              <a:rPr lang="en-US" sz="2000" b="1" dirty="0" err="1"/>
              <a:t>Stada</a:t>
            </a:r>
            <a:r>
              <a:rPr lang="en-US" sz="2000" b="1" dirty="0"/>
              <a:t> 250mg</a:t>
            </a:r>
            <a:endParaRPr lang="vi-VN" sz="2000" b="1" dirty="0"/>
          </a:p>
        </p:txBody>
      </p:sp>
      <p:sp>
        <p:nvSpPr>
          <p:cNvPr id="8" name="TextBox 7">
            <a:extLst>
              <a:ext uri="{FF2B5EF4-FFF2-40B4-BE49-F238E27FC236}">
                <a16:creationId xmlns:a16="http://schemas.microsoft.com/office/drawing/2014/main" xmlns="" id="{965E9786-AC48-44CC-950C-0D10F491D0CA}"/>
              </a:ext>
            </a:extLst>
          </p:cNvPr>
          <p:cNvSpPr txBox="1"/>
          <p:nvPr/>
        </p:nvSpPr>
        <p:spPr>
          <a:xfrm>
            <a:off x="5762598" y="3513330"/>
            <a:ext cx="2902667" cy="369332"/>
          </a:xfrm>
          <a:prstGeom prst="rect">
            <a:avLst/>
          </a:prstGeom>
          <a:noFill/>
        </p:spPr>
        <p:txBody>
          <a:bodyPr wrap="square" rtlCol="0">
            <a:spAutoFit/>
          </a:bodyPr>
          <a:lstStyle/>
          <a:p>
            <a:r>
              <a:rPr lang="en-US" dirty="0"/>
              <a:t>8000 </a:t>
            </a:r>
            <a:r>
              <a:rPr lang="en-US" dirty="0" err="1"/>
              <a:t>đồng</a:t>
            </a:r>
            <a:r>
              <a:rPr lang="en-US" dirty="0"/>
              <a:t>/chai/500ml</a:t>
            </a:r>
            <a:endParaRPr lang="vi-VN" dirty="0"/>
          </a:p>
        </p:txBody>
      </p:sp>
    </p:spTree>
    <p:extLst>
      <p:ext uri="{BB962C8B-B14F-4D97-AF65-F5344CB8AC3E}">
        <p14:creationId xmlns:p14="http://schemas.microsoft.com/office/powerpoint/2010/main" val="302696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71249A7-3AE6-4039-8134-BA141D7DD91C}"/>
              </a:ext>
            </a:extLst>
          </p:cNvPr>
          <p:cNvSpPr txBox="1"/>
          <p:nvPr/>
        </p:nvSpPr>
        <p:spPr>
          <a:xfrm>
            <a:off x="4953000" y="1447800"/>
            <a:ext cx="3352800" cy="707886"/>
          </a:xfrm>
          <a:prstGeom prst="rect">
            <a:avLst/>
          </a:prstGeom>
          <a:noFill/>
        </p:spPr>
        <p:txBody>
          <a:bodyPr wrap="square" rtlCol="0">
            <a:spAutoFit/>
          </a:bodyPr>
          <a:lstStyle/>
          <a:p>
            <a:pPr algn="ctr"/>
            <a:r>
              <a:rPr lang="en-US" sz="2000" b="1" dirty="0"/>
              <a:t>Ciprofloxacin 250mg</a:t>
            </a:r>
          </a:p>
          <a:p>
            <a:r>
              <a:rPr lang="en-US" sz="2000" dirty="0"/>
              <a:t>8000d/</a:t>
            </a:r>
            <a:r>
              <a:rPr lang="en-US" sz="2000" dirty="0" err="1"/>
              <a:t>viên</a:t>
            </a:r>
            <a:r>
              <a:rPr lang="en-US" sz="2000" dirty="0"/>
              <a:t>. </a:t>
            </a:r>
            <a:r>
              <a:rPr lang="en-US" sz="2000" dirty="0" err="1"/>
              <a:t>Hộp</a:t>
            </a:r>
            <a:r>
              <a:rPr lang="en-US" sz="2000" dirty="0"/>
              <a:t> 1 </a:t>
            </a:r>
            <a:r>
              <a:rPr lang="en-US" sz="2000" dirty="0" err="1"/>
              <a:t>vỉ</a:t>
            </a:r>
            <a:r>
              <a:rPr lang="en-US" sz="2000" dirty="0"/>
              <a:t> *10 </a:t>
            </a:r>
            <a:r>
              <a:rPr lang="en-US" sz="2000" dirty="0" err="1"/>
              <a:t>viên</a:t>
            </a:r>
            <a:endParaRPr lang="vi-VN" sz="2000" dirty="0"/>
          </a:p>
        </p:txBody>
      </p:sp>
      <p:pic>
        <p:nvPicPr>
          <p:cNvPr id="2050" name="Picture 2" descr="Image result for ciprofloxacin 250mg">
            <a:extLst>
              <a:ext uri="{FF2B5EF4-FFF2-40B4-BE49-F238E27FC236}">
                <a16:creationId xmlns:a16="http://schemas.microsoft.com/office/drawing/2014/main" xmlns="" id="{8F3A23CD-9DCA-45D6-A857-AC576E7C1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03" y="1524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a:extLst>
              <a:ext uri="{FF2B5EF4-FFF2-40B4-BE49-F238E27FC236}">
                <a16:creationId xmlns:a16="http://schemas.microsoft.com/office/drawing/2014/main" xmlns="" id="{F9711D6A-AB0C-42F9-9326-4E2003459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999" y="3505200"/>
            <a:ext cx="3810000" cy="2962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D5CF746A-F064-41E8-AB8F-C6C0AB59D771}"/>
              </a:ext>
            </a:extLst>
          </p:cNvPr>
          <p:cNvSpPr txBox="1"/>
          <p:nvPr/>
        </p:nvSpPr>
        <p:spPr>
          <a:xfrm>
            <a:off x="4953000" y="4419600"/>
            <a:ext cx="3810000" cy="872034"/>
          </a:xfrm>
          <a:prstGeom prst="rect">
            <a:avLst/>
          </a:prstGeom>
          <a:noFill/>
        </p:spPr>
        <p:txBody>
          <a:bodyPr wrap="square" rtlCol="0">
            <a:spAutoFit/>
          </a:bodyPr>
          <a:lstStyle/>
          <a:p>
            <a:pPr algn="ctr">
              <a:lnSpc>
                <a:spcPct val="150000"/>
              </a:lnSpc>
            </a:pPr>
            <a:r>
              <a:rPr lang="vi-VN" b="1" dirty="0"/>
              <a:t>Erythromycin 250mg</a:t>
            </a:r>
          </a:p>
          <a:p>
            <a:pPr algn="ctr">
              <a:lnSpc>
                <a:spcPct val="150000"/>
              </a:lnSpc>
            </a:pPr>
            <a:r>
              <a:rPr lang="vi-VN" dirty="0"/>
              <a:t>900 đồng/viên, Hộp 10 vỉ * 10 viên</a:t>
            </a:r>
          </a:p>
        </p:txBody>
      </p:sp>
    </p:spTree>
    <p:extLst>
      <p:ext uri="{BB962C8B-B14F-4D97-AF65-F5344CB8AC3E}">
        <p14:creationId xmlns:p14="http://schemas.microsoft.com/office/powerpoint/2010/main" val="85717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9051" y="65288"/>
            <a:ext cx="2394886" cy="707886"/>
          </a:xfrm>
          <a:prstGeom prst="rect">
            <a:avLst/>
          </a:prstGeom>
        </p:spPr>
        <p:txBody>
          <a:bodyPr wrap="none">
            <a:spAutoFit/>
          </a:bodyPr>
          <a:lstStyle/>
          <a:p>
            <a:pPr algn="ctr"/>
            <a:r>
              <a:rPr lang="en-US" sz="4000" b="1" dirty="0">
                <a:latin typeface="+mj-lt"/>
                <a:cs typeface="Calibri" pitchFamily="34" charset="0"/>
              </a:rPr>
              <a:t>II. </a:t>
            </a:r>
            <a:r>
              <a:rPr lang="en-US" sz="4000" b="1" dirty="0" err="1">
                <a:latin typeface="+mj-lt"/>
                <a:cs typeface="Calibri" pitchFamily="34" charset="0"/>
              </a:rPr>
              <a:t>Táo</a:t>
            </a:r>
            <a:r>
              <a:rPr lang="en-US" sz="4000" b="1" dirty="0">
                <a:latin typeface="+mj-lt"/>
                <a:cs typeface="Calibri" pitchFamily="34" charset="0"/>
              </a:rPr>
              <a:t> </a:t>
            </a:r>
            <a:r>
              <a:rPr lang="en-US" sz="4000" b="1" dirty="0" err="1">
                <a:latin typeface="+mj-lt"/>
                <a:cs typeface="Calibri" pitchFamily="34" charset="0"/>
              </a:rPr>
              <a:t>bón</a:t>
            </a:r>
            <a:endParaRPr lang="en-US" sz="4000" b="1" dirty="0">
              <a:latin typeface="+mj-lt"/>
              <a:cs typeface="Calibri" pitchFamily="34" charset="0"/>
            </a:endParaRPr>
          </a:p>
        </p:txBody>
      </p:sp>
      <p:sp>
        <p:nvSpPr>
          <p:cNvPr id="3" name="Rectangle 2"/>
          <p:cNvSpPr/>
          <p:nvPr/>
        </p:nvSpPr>
        <p:spPr>
          <a:xfrm>
            <a:off x="94020" y="419231"/>
            <a:ext cx="8638126" cy="1647374"/>
          </a:xfrm>
          <a:prstGeom prst="rect">
            <a:avLst/>
          </a:prstGeom>
        </p:spPr>
        <p:txBody>
          <a:bodyPr wrap="square">
            <a:spAutoFit/>
          </a:bodyPr>
          <a:lstStyle/>
          <a:p>
            <a:pPr algn="just">
              <a:lnSpc>
                <a:spcPct val="150000"/>
              </a:lnSpc>
            </a:pPr>
            <a:r>
              <a:rPr lang="en-US" sz="2400" b="1" dirty="0">
                <a:latin typeface="Times New Roman" pitchFamily="18" charset="0"/>
                <a:cs typeface="Times New Roman" pitchFamily="18" charset="0"/>
              </a:rPr>
              <a:t>2.1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a:t>
            </a:r>
          </a:p>
          <a:p>
            <a:pPr marL="514350" indent="-514350" algn="just">
              <a:lnSpc>
                <a:spcPct val="150000"/>
              </a:lnSpc>
              <a:buNone/>
            </a:pPr>
            <a:r>
              <a:rPr lang="en-US" sz="24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chuyển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,&gt;2 </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/1 </a:t>
            </a:r>
            <a:r>
              <a:rPr lang="en-US" sz="2200" dirty="0" err="1">
                <a:latin typeface="Times New Roman" pitchFamily="18" charset="0"/>
                <a:cs typeface="Times New Roman" pitchFamily="18" charset="0"/>
              </a:rPr>
              <a:t>lần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khô</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cứng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lổn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nhổn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ít</a:t>
            </a:r>
            <a:r>
              <a:rPr lang="en-US" sz="2200" dirty="0">
                <a:latin typeface="Times New Roman" pitchFamily="18" charset="0"/>
                <a:cs typeface="Times New Roman" pitchFamily="18" charset="0"/>
              </a:rPr>
              <a:t> (&lt; 35 g/</a:t>
            </a:r>
            <a:r>
              <a:rPr lang="en-US" sz="2200" dirty="0" err="1">
                <a:latin typeface="Times New Roman" pitchFamily="18" charset="0"/>
                <a:cs typeface="Times New Roman" pitchFamily="18" charset="0"/>
              </a:rPr>
              <a:t>ngày</a:t>
            </a:r>
            <a:r>
              <a:rPr lang="en-US" sz="2200" dirty="0">
                <a:latin typeface="Times New Roman" pitchFamily="18" charset="0"/>
                <a:cs typeface="Times New Roman" pitchFamily="18" charset="0"/>
              </a:rPr>
              <a:t>)</a:t>
            </a:r>
          </a:p>
        </p:txBody>
      </p:sp>
      <p:sp>
        <p:nvSpPr>
          <p:cNvPr id="4" name="Rectangle 3"/>
          <p:cNvSpPr/>
          <p:nvPr/>
        </p:nvSpPr>
        <p:spPr>
          <a:xfrm>
            <a:off x="94020" y="2279835"/>
            <a:ext cx="6154380" cy="4939814"/>
          </a:xfrm>
          <a:prstGeom prst="rect">
            <a:avLst/>
          </a:prstGeom>
        </p:spPr>
        <p:txBody>
          <a:bodyPr wrap="square">
            <a:spAutoFit/>
          </a:bodyPr>
          <a:lstStyle/>
          <a:p>
            <a:pPr marL="514350" indent="-514350" algn="just">
              <a:buNone/>
            </a:pPr>
            <a:r>
              <a:rPr lang="en-US" sz="2400" b="1" dirty="0">
                <a:latin typeface="Times New Roman" pitchFamily="18" charset="0"/>
                <a:cs typeface="Times New Roman" pitchFamily="18" charset="0"/>
              </a:rPr>
              <a:t>2.2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endParaRPr lang="en-US" sz="2400" b="1" dirty="0">
              <a:latin typeface="Times New Roman" pitchFamily="18" charset="0"/>
              <a:cs typeface="Times New Roman" pitchFamily="18" charset="0"/>
            </a:endParaRPr>
          </a:p>
          <a:p>
            <a:pPr marL="514350" indent="-514350" algn="just">
              <a:lnSpc>
                <a:spcPct val="150000"/>
              </a:lnSpc>
              <a:buNone/>
            </a:pPr>
            <a:r>
              <a:rPr lang="en-US" sz="2400" dirty="0">
                <a:latin typeface="Times New Roman" pitchFamily="18" charset="0"/>
                <a:cs typeface="Times New Roman" pitchFamily="18" charset="0"/>
              </a:rPr>
              <a:t>*</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chế</a:t>
            </a:r>
            <a:endParaRPr lang="en-US" sz="2200" b="1" dirty="0">
              <a:latin typeface="Times New Roman" pitchFamily="18" charset="0"/>
              <a:cs typeface="Times New Roman" pitchFamily="18" charset="0"/>
            </a:endParaRPr>
          </a:p>
          <a:p>
            <a:pPr marL="514350" indent="-514350" algn="just">
              <a:lnSpc>
                <a:spcPct val="150000"/>
              </a:lnSpc>
              <a:buFontTx/>
              <a:buChar char="-"/>
            </a:pPr>
            <a:r>
              <a:rPr lang="en-US" sz="2200" dirty="0" err="1">
                <a:latin typeface="Times New Roman" pitchFamily="18" charset="0"/>
                <a:cs typeface="Times New Roman" pitchFamily="18" charset="0"/>
              </a:rPr>
              <a:t>Rối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đại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nhiệm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vụ</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đẩy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nếu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khối</a:t>
            </a:r>
            <a:r>
              <a:rPr lang="en-US" sz="2200" dirty="0">
                <a:latin typeface="Times New Roman" pitchFamily="18" charset="0"/>
                <a:cs typeface="Times New Roman" pitchFamily="18" charset="0"/>
              </a:rPr>
              <a:t> u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lâu</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đại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bón</a:t>
            </a:r>
            <a:r>
              <a:rPr lang="en-US" sz="2200" dirty="0">
                <a:latin typeface="Times New Roman" pitchFamily="18" charset="0"/>
                <a:cs typeface="Times New Roman" pitchFamily="18" charset="0"/>
              </a:rPr>
              <a:t>.</a:t>
            </a:r>
          </a:p>
          <a:p>
            <a:pPr marL="514350" indent="-514350" algn="just">
              <a:lnSpc>
                <a:spcPct val="150000"/>
              </a:lnSpc>
              <a:buFontTx/>
              <a:buChar char="-"/>
            </a:pPr>
            <a:r>
              <a:rPr lang="en-US" sz="2200" dirty="0" err="1">
                <a:latin typeface="Times New Roman" pitchFamily="18" charset="0"/>
                <a:cs typeface="Times New Roman" pitchFamily="18" charset="0"/>
              </a:rPr>
              <a:t>Rối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trực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môn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trực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hậu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môn</a:t>
            </a:r>
            <a:r>
              <a:rPr lang="en-US" sz="2200" dirty="0">
                <a:latin typeface="Times New Roman" pitchFamily="18" charset="0"/>
                <a:cs typeface="Times New Roman" pitchFamily="18" charset="0"/>
              </a:rPr>
              <a:t>.</a:t>
            </a:r>
          </a:p>
          <a:p>
            <a:pPr algn="just"/>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082960"/>
            <a:ext cx="2895600" cy="2784439"/>
          </a:xfrm>
          <a:prstGeom prst="rect">
            <a:avLst/>
          </a:prstGeom>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99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42" y="0"/>
            <a:ext cx="9107658" cy="6679521"/>
          </a:xfrm>
          <a:prstGeom prst="rect">
            <a:avLst/>
          </a:prstGeom>
        </p:spPr>
        <p:txBody>
          <a:bodyPr wrap="square">
            <a:spAutoFit/>
          </a:bodyPr>
          <a:lstStyle/>
          <a:p>
            <a:pPr>
              <a:lnSpc>
                <a:spcPct val="150000"/>
              </a:lnSpc>
              <a:buNone/>
            </a:pPr>
            <a:r>
              <a:rPr lang="en-US" sz="2400" dirty="0">
                <a:latin typeface="Times New Roman" pitchFamily="18" charset="0"/>
                <a:cs typeface="Times New Roman" pitchFamily="18" charset="0"/>
              </a:rPr>
              <a:t>*</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r>
              <a:rPr lang="en-US" sz="2200" dirty="0">
                <a:latin typeface="Times New Roman" pitchFamily="18" charset="0"/>
                <a:cs typeface="Times New Roman" pitchFamily="18" charset="0"/>
              </a:rPr>
              <a:t>: chia </a:t>
            </a:r>
            <a:r>
              <a:rPr lang="en-US" sz="2200" dirty="0" err="1">
                <a:latin typeface="Times New Roman" pitchFamily="18" charset="0"/>
                <a:cs typeface="Times New Roman" pitchFamily="18" charset="0"/>
              </a:rPr>
              <a:t>ra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loại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chính</a:t>
            </a:r>
            <a:r>
              <a:rPr lang="en-US" sz="2200" dirty="0">
                <a:latin typeface="Times New Roman" pitchFamily="18" charset="0"/>
                <a:cs typeface="Times New Roman" pitchFamily="18" charset="0"/>
              </a:rPr>
              <a:t>:</a:t>
            </a:r>
          </a:p>
          <a:p>
            <a:pPr>
              <a:lnSpc>
                <a:spcPct val="150000"/>
              </a:lnSpc>
              <a:buNone/>
            </a:pPr>
            <a:r>
              <a:rPr lang="en-US" sz="2200" b="1" i="1" dirty="0" err="1">
                <a:latin typeface="Times New Roman" pitchFamily="18" charset="0"/>
                <a:cs typeface="Times New Roman" pitchFamily="18" charset="0"/>
              </a:rPr>
              <a:t>Táo</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bón</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chức</a:t>
            </a:r>
            <a:r>
              <a:rPr lang="en-US" sz="2200" b="1" i="1" dirty="0">
                <a:latin typeface="Times New Roman" pitchFamily="18" charset="0"/>
                <a:cs typeface="Times New Roman" pitchFamily="18" charset="0"/>
              </a:rPr>
              <a:t> </a:t>
            </a:r>
            <a:r>
              <a:rPr lang="en-US" sz="2200" b="1" i="1" dirty="0" err="1">
                <a:latin typeface="Times New Roman" pitchFamily="18" charset="0"/>
                <a:cs typeface="Times New Roman" pitchFamily="18" charset="0"/>
              </a:rPr>
              <a:t>năng</a:t>
            </a:r>
            <a:endParaRPr lang="en-US" sz="2200" b="1" i="1" dirty="0">
              <a:latin typeface="Times New Roman" pitchFamily="18" charset="0"/>
              <a:cs typeface="Times New Roman" pitchFamily="18" charset="0"/>
            </a:endParaRPr>
          </a:p>
          <a:p>
            <a:pPr marL="514350" indent="-514350">
              <a:lnSpc>
                <a:spcPct val="150000"/>
              </a:lnSpc>
              <a:buAutoNum type="alphaLcPeriod"/>
            </a:pPr>
            <a:r>
              <a:rPr lang="en-US" sz="2200" dirty="0" err="1">
                <a:latin typeface="Times New Roman" pitchFamily="18" charset="0"/>
                <a:cs typeface="Times New Roman" pitchFamily="18" charset="0"/>
              </a:rPr>
              <a:t>Táo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ngắn</a:t>
            </a:r>
            <a:r>
              <a:rPr lang="en-US" sz="2200" dirty="0">
                <a:latin typeface="Times New Roman" pitchFamily="18" charset="0"/>
                <a:cs typeface="Times New Roman" pitchFamily="18" charset="0"/>
              </a:rPr>
              <a:t>:</a:t>
            </a:r>
          </a:p>
          <a:p>
            <a:pPr marL="514350" indent="-514350">
              <a:lnSpc>
                <a:spcPct val="150000"/>
              </a:lnSpc>
              <a:buFontTx/>
              <a:buChar char="-"/>
            </a:pPr>
            <a:r>
              <a:rPr lang="en-US" sz="2200" dirty="0" err="1">
                <a:latin typeface="Times New Roman" pitchFamily="18" charset="0"/>
                <a:cs typeface="Times New Roman" pitchFamily="18" charset="0"/>
              </a:rPr>
              <a:t>Những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bệnh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toàn</a:t>
            </a:r>
            <a:r>
              <a:rPr lang="en-US" sz="2200" dirty="0">
                <a:latin typeface="Times New Roman" pitchFamily="18" charset="0"/>
                <a:cs typeface="Times New Roman" pitchFamily="18" charset="0"/>
              </a:rPr>
              <a:t> than: </a:t>
            </a:r>
            <a:r>
              <a:rPr lang="en-US" sz="2200" dirty="0" err="1">
                <a:latin typeface="Times New Roman" pitchFamily="18" charset="0"/>
                <a:cs typeface="Times New Roman" pitchFamily="18" charset="0"/>
              </a:rPr>
              <a:t>Nhiễm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khuẩn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máu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kéo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dài</a:t>
            </a:r>
            <a:r>
              <a:rPr lang="en-US" sz="2200" dirty="0">
                <a:latin typeface="Times New Roman" pitchFamily="18" charset="0"/>
                <a:cs typeface="Times New Roman" pitchFamily="18" charset="0"/>
              </a:rPr>
              <a:t> =&gt; </a:t>
            </a:r>
            <a:r>
              <a:rPr lang="en-US" sz="2200" dirty="0" err="1">
                <a:latin typeface="Times New Roman" pitchFamily="18" charset="0"/>
                <a:cs typeface="Times New Roman" pitchFamily="18" charset="0"/>
              </a:rPr>
              <a:t>mất</a:t>
            </a:r>
            <a:r>
              <a:rPr lang="en-US" sz="2200" dirty="0">
                <a:latin typeface="Times New Roman" pitchFamily="18" charset="0"/>
                <a:cs typeface="Times New Roman" pitchFamily="18" charset="0"/>
              </a:rPr>
              <a:t> n</a:t>
            </a:r>
            <a:r>
              <a:rPr lang="vi-VN" sz="2200" dirty="0">
                <a:latin typeface="Times New Roman" pitchFamily="18" charset="0"/>
                <a:cs typeface="Times New Roman" pitchFamily="18" charset="0"/>
              </a:rPr>
              <a:t>ước, phân khô =&gt; táo bón</a:t>
            </a:r>
            <a:endParaRPr lang="en-US" sz="2200" dirty="0">
              <a:latin typeface="Times New Roman" pitchFamily="18" charset="0"/>
              <a:cs typeface="Times New Roman" pitchFamily="18" charset="0"/>
            </a:endParaRPr>
          </a:p>
          <a:p>
            <a:pPr marL="514350" indent="-514350">
              <a:lnSpc>
                <a:spcPct val="150000"/>
              </a:lnSpc>
              <a:buFontTx/>
              <a:buChar char="-"/>
            </a:pPr>
            <a:r>
              <a:rPr lang="en-US" sz="2200" dirty="0">
                <a:latin typeface="Times New Roman" pitchFamily="18" charset="0"/>
                <a:cs typeface="Times New Roman" pitchFamily="18" charset="0"/>
              </a:rPr>
              <a:t>Do </a:t>
            </a:r>
            <a:r>
              <a:rPr lang="en-US" sz="2200" dirty="0" err="1">
                <a:latin typeface="Times New Roman" pitchFamily="18" charset="0"/>
                <a:cs typeface="Times New Roman" pitchFamily="18" charset="0"/>
              </a:rPr>
              <a:t>thuốc</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ruột</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thuốc</a:t>
            </a:r>
            <a:r>
              <a:rPr lang="en-US" sz="2200" dirty="0">
                <a:latin typeface="Times New Roman" pitchFamily="18" charset="0"/>
                <a:cs typeface="Times New Roman" pitchFamily="18" charset="0"/>
              </a:rPr>
              <a:t> an </a:t>
            </a:r>
            <a:r>
              <a:rPr lang="en-US" sz="2200" dirty="0" err="1">
                <a:latin typeface="Times New Roman" pitchFamily="18" charset="0"/>
                <a:cs typeface="Times New Roman" pitchFamily="18" charset="0"/>
              </a:rPr>
              <a:t>thần</a:t>
            </a:r>
            <a:r>
              <a:rPr lang="en-US" sz="2200" dirty="0">
                <a:latin typeface="Times New Roman" pitchFamily="18" charset="0"/>
                <a:cs typeface="Times New Roman" pitchFamily="18" charset="0"/>
              </a:rPr>
              <a:t>,…)</a:t>
            </a:r>
          </a:p>
          <a:p>
            <a:pPr marL="514350" indent="-514350">
              <a:lnSpc>
                <a:spcPct val="150000"/>
              </a:lnSpc>
              <a:buFontTx/>
              <a:buChar char="-"/>
            </a:pPr>
            <a:r>
              <a:rPr lang="en-US" sz="2200" dirty="0">
                <a:latin typeface="Times New Roman" pitchFamily="18" charset="0"/>
                <a:cs typeface="Times New Roman" pitchFamily="18" charset="0"/>
              </a:rPr>
              <a:t>Do </a:t>
            </a:r>
            <a:r>
              <a:rPr lang="en-US" sz="2200" dirty="0" err="1">
                <a:latin typeface="Times New Roman" pitchFamily="18" charset="0"/>
                <a:cs typeface="Times New Roman" pitchFamily="18" charset="0"/>
              </a:rPr>
              <a:t>phản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xạ</a:t>
            </a:r>
            <a:r>
              <a:rPr lang="en-US" sz="2200" dirty="0">
                <a:latin typeface="Times New Roman" pitchFamily="18" charset="0"/>
                <a:cs typeface="Times New Roman" pitchFamily="18" charset="0"/>
              </a:rPr>
              <a:t>: c</a:t>
            </a:r>
            <a:r>
              <a:rPr lang="vi-VN" sz="2200" dirty="0">
                <a:latin typeface="Times New Roman" pitchFamily="18" charset="0"/>
                <a:cs typeface="Times New Roman" pitchFamily="18" charset="0"/>
              </a:rPr>
              <a:t>ơ</a:t>
            </a:r>
            <a:r>
              <a:rPr lang="en-US" sz="2200" dirty="0">
                <a:latin typeface="Times New Roman" pitchFamily="18" charset="0"/>
                <a:cs typeface="Times New Roman" pitchFamily="18" charset="0"/>
              </a:rPr>
              <a:t>n </a:t>
            </a:r>
            <a:r>
              <a:rPr lang="en-US" sz="2200" dirty="0" err="1">
                <a:latin typeface="Times New Roman" pitchFamily="18" charset="0"/>
                <a:cs typeface="Times New Roman" pitchFamily="18" charset="0"/>
              </a:rPr>
              <a:t>đau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dội</a:t>
            </a:r>
            <a:r>
              <a:rPr lang="en-US" sz="2200" dirty="0">
                <a:latin typeface="Times New Roman" pitchFamily="18" charset="0"/>
                <a:cs typeface="Times New Roman" pitchFamily="18" charset="0"/>
              </a:rPr>
              <a:t> ở </a:t>
            </a:r>
            <a:r>
              <a:rPr lang="en-US" sz="2200" dirty="0" err="1">
                <a:latin typeface="Times New Roman" pitchFamily="18" charset="0"/>
                <a:cs typeface="Times New Roman" pitchFamily="18" charset="0"/>
              </a:rPr>
              <a:t>bụng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tiện</a:t>
            </a:r>
            <a:endParaRPr lang="en-US" sz="2200" dirty="0">
              <a:latin typeface="Times New Roman" pitchFamily="18" charset="0"/>
              <a:cs typeface="Times New Roman" pitchFamily="18" charset="0"/>
            </a:endParaRPr>
          </a:p>
          <a:p>
            <a:pPr marL="514350" indent="-514350">
              <a:lnSpc>
                <a:spcPct val="150000"/>
              </a:lnSpc>
              <a:buNone/>
            </a:pPr>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Táo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tính</a:t>
            </a:r>
            <a:endParaRPr lang="en-US" sz="2200" dirty="0">
              <a:latin typeface="Times New Roman" pitchFamily="18" charset="0"/>
              <a:cs typeface="Times New Roman" pitchFamily="18" charset="0"/>
            </a:endParaRPr>
          </a:p>
          <a:p>
            <a:pPr marL="514350" indent="-514350">
              <a:lnSpc>
                <a:spcPct val="150000"/>
              </a:lnSpc>
              <a:buNone/>
            </a:pP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uống</a:t>
            </a:r>
            <a:r>
              <a:rPr lang="en-US" sz="2200" dirty="0">
                <a:latin typeface="Times New Roman" pitchFamily="18" charset="0"/>
                <a:cs typeface="Times New Roman" pitchFamily="18" charset="0"/>
              </a:rPr>
              <a:t> n</a:t>
            </a:r>
            <a:r>
              <a:rPr lang="vi-VN" sz="2200" dirty="0">
                <a:latin typeface="Times New Roman" pitchFamily="18" charset="0"/>
                <a:cs typeface="Times New Roman" pitchFamily="18" charset="0"/>
              </a:rPr>
              <a:t>ước, thiếu Vitamin B1</a:t>
            </a:r>
            <a:endParaRPr lang="en-US" sz="2200" dirty="0">
              <a:latin typeface="Times New Roman" pitchFamily="18" charset="0"/>
              <a:cs typeface="Times New Roman" pitchFamily="18" charset="0"/>
            </a:endParaRPr>
          </a:p>
          <a:p>
            <a:pPr marL="514350" indent="-514350">
              <a:lnSpc>
                <a:spcPct val="150000"/>
              </a:lnSpc>
              <a:buFontTx/>
              <a:buChar char="-"/>
            </a:pPr>
            <a:r>
              <a:rPr lang="en-US" sz="2200" dirty="0">
                <a:latin typeface="Times New Roman" pitchFamily="18" charset="0"/>
                <a:cs typeface="Times New Roman" pitchFamily="18" charset="0"/>
              </a:rPr>
              <a:t>Do </a:t>
            </a:r>
            <a:r>
              <a:rPr lang="en-US" sz="2200" dirty="0" err="1">
                <a:latin typeface="Times New Roman" pitchFamily="18" charset="0"/>
                <a:cs typeface="Times New Roman" pitchFamily="18" charset="0"/>
              </a:rPr>
              <a:t>nghề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nghiệp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a:t>
            </a:r>
          </a:p>
          <a:p>
            <a:pPr marL="514350" indent="-514350">
              <a:lnSpc>
                <a:spcPct val="150000"/>
              </a:lnSpc>
              <a:buFontTx/>
              <a:buChar char="-"/>
            </a:pPr>
            <a:r>
              <a:rPr lang="en-US" sz="2200" dirty="0">
                <a:latin typeface="Times New Roman" pitchFamily="18" charset="0"/>
                <a:cs typeface="Times New Roman" pitchFamily="18" charset="0"/>
              </a:rPr>
              <a:t>Do </a:t>
            </a:r>
            <a:r>
              <a:rPr lang="en-US" sz="2200" dirty="0" err="1">
                <a:latin typeface="Times New Roman" pitchFamily="18" charset="0"/>
                <a:cs typeface="Times New Roman" pitchFamily="18" charset="0"/>
              </a:rPr>
              <a:t>suy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nhược</a:t>
            </a:r>
            <a:r>
              <a:rPr lang="en-US" sz="2200" dirty="0">
                <a:latin typeface="Times New Roman" pitchFamily="18" charset="0"/>
                <a:cs typeface="Times New Roman" pitchFamily="18" charset="0"/>
              </a:rPr>
              <a:t>: ng</a:t>
            </a:r>
            <a:r>
              <a:rPr lang="vi-VN" sz="2200" dirty="0">
                <a:latin typeface="Times New Roman" pitchFamily="18" charset="0"/>
                <a:cs typeface="Times New Roman" pitchFamily="18" charset="0"/>
              </a:rPr>
              <a:t>ười già, người phải nằm lâu</a:t>
            </a:r>
            <a:endParaRPr lang="en-US" sz="2200" dirty="0">
              <a:latin typeface="Times New Roman" pitchFamily="18" charset="0"/>
              <a:cs typeface="Times New Roman" pitchFamily="18" charset="0"/>
            </a:endParaRPr>
          </a:p>
          <a:p>
            <a:pPr marL="514350" indent="-514350">
              <a:lnSpc>
                <a:spcPct val="150000"/>
              </a:lnSpc>
              <a:buFontTx/>
              <a:buChar char="-"/>
            </a:pPr>
            <a:r>
              <a:rPr lang="en-US" sz="2200" dirty="0" err="1">
                <a:latin typeface="Times New Roman" pitchFamily="18" charset="0"/>
                <a:cs typeface="Times New Roman" pitchFamily="18" charset="0"/>
              </a:rPr>
              <a:t>Rối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tâm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thần</a:t>
            </a:r>
            <a:r>
              <a:rPr lang="en-US" sz="2200" dirty="0">
                <a:latin typeface="Times New Roman" pitchFamily="18" charset="0"/>
                <a:cs typeface="Times New Roman" pitchFamily="18" charset="0"/>
              </a:rPr>
              <a:t>: lo </a:t>
            </a:r>
            <a:r>
              <a:rPr lang="en-US" sz="2200" dirty="0" err="1">
                <a:latin typeface="Times New Roman" pitchFamily="18" charset="0"/>
                <a:cs typeface="Times New Roman" pitchFamily="18" charset="0"/>
              </a:rPr>
              <a:t>lắng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rầu</a:t>
            </a:r>
            <a:r>
              <a:rPr lang="en-US" sz="2200" dirty="0">
                <a:latin typeface="Times New Roman" pitchFamily="18" charset="0"/>
                <a:cs typeface="Times New Roman" pitchFamily="18" charset="0"/>
              </a:rPr>
              <a:t> =&gt; </a:t>
            </a:r>
            <a:r>
              <a:rPr lang="en-US" sz="2200" dirty="0" err="1">
                <a:latin typeface="Times New Roman" pitchFamily="18" charset="0"/>
                <a:cs typeface="Times New Roman" pitchFamily="18" charset="0"/>
              </a:rPr>
              <a:t>quên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tiện</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245791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7149521"/>
          </a:xfrm>
          <a:prstGeom prst="rect">
            <a:avLst/>
          </a:prstGeom>
        </p:spPr>
        <p:txBody>
          <a:bodyPr wrap="square">
            <a:spAutoFit/>
          </a:bodyPr>
          <a:lstStyle/>
          <a:p>
            <a:pPr>
              <a:lnSpc>
                <a:spcPct val="150000"/>
              </a:lnSpc>
              <a:buNone/>
            </a:pPr>
            <a:r>
              <a:rPr lang="en-US" sz="2200" b="1" i="1" dirty="0" err="1">
                <a:latin typeface="Times New Roman" pitchFamily="18" charset="0"/>
                <a:ea typeface="Tahoma" pitchFamily="34" charset="0"/>
                <a:cs typeface="Times New Roman" pitchFamily="18" charset="0"/>
              </a:rPr>
              <a:t>Táo</a:t>
            </a:r>
            <a:r>
              <a:rPr lang="en-US" sz="2200" b="1" i="1" dirty="0">
                <a:latin typeface="Times New Roman" pitchFamily="18" charset="0"/>
                <a:ea typeface="Tahoma" pitchFamily="34" charset="0"/>
                <a:cs typeface="Times New Roman" pitchFamily="18" charset="0"/>
              </a:rPr>
              <a:t> </a:t>
            </a:r>
            <a:r>
              <a:rPr lang="en-US" sz="2200" b="1" i="1" dirty="0" err="1">
                <a:latin typeface="Times New Roman" pitchFamily="18" charset="0"/>
                <a:ea typeface="Tahoma" pitchFamily="34" charset="0"/>
                <a:cs typeface="Times New Roman" pitchFamily="18" charset="0"/>
              </a:rPr>
              <a:t>bón</a:t>
            </a:r>
            <a:r>
              <a:rPr lang="en-US" sz="2200" b="1" i="1" dirty="0">
                <a:latin typeface="Times New Roman" pitchFamily="18" charset="0"/>
                <a:ea typeface="Tahoma" pitchFamily="34" charset="0"/>
                <a:cs typeface="Times New Roman" pitchFamily="18" charset="0"/>
              </a:rPr>
              <a:t> do </a:t>
            </a:r>
            <a:r>
              <a:rPr lang="en-US" sz="2200" b="1" i="1" dirty="0" err="1">
                <a:latin typeface="Times New Roman" pitchFamily="18" charset="0"/>
                <a:ea typeface="Tahoma" pitchFamily="34" charset="0"/>
                <a:cs typeface="Times New Roman" pitchFamily="18" charset="0"/>
              </a:rPr>
              <a:t>tổn</a:t>
            </a:r>
            <a:r>
              <a:rPr lang="en-US" sz="2200" b="1" i="1" dirty="0">
                <a:latin typeface="Times New Roman" pitchFamily="18" charset="0"/>
                <a:ea typeface="Tahoma" pitchFamily="34" charset="0"/>
                <a:cs typeface="Times New Roman" pitchFamily="18" charset="0"/>
              </a:rPr>
              <a:t> </a:t>
            </a:r>
            <a:r>
              <a:rPr lang="en-US" sz="2200" b="1" i="1" dirty="0" err="1">
                <a:latin typeface="Times New Roman" pitchFamily="18" charset="0"/>
                <a:ea typeface="Tahoma" pitchFamily="34" charset="0"/>
                <a:cs typeface="Times New Roman" pitchFamily="18" charset="0"/>
              </a:rPr>
              <a:t>thương</a:t>
            </a:r>
            <a:r>
              <a:rPr lang="en-US" sz="2200" b="1" i="1" dirty="0">
                <a:latin typeface="Times New Roman" pitchFamily="18" charset="0"/>
                <a:ea typeface="Tahoma" pitchFamily="34" charset="0"/>
                <a:cs typeface="Times New Roman" pitchFamily="18" charset="0"/>
              </a:rPr>
              <a:t> </a:t>
            </a:r>
            <a:r>
              <a:rPr lang="en-US" sz="2200" b="1" i="1" dirty="0" err="1">
                <a:latin typeface="Times New Roman" pitchFamily="18" charset="0"/>
                <a:ea typeface="Tahoma" pitchFamily="34" charset="0"/>
                <a:cs typeface="Times New Roman" pitchFamily="18" charset="0"/>
              </a:rPr>
              <a:t>thực</a:t>
            </a:r>
            <a:r>
              <a:rPr lang="en-US" sz="2200" b="1" i="1" dirty="0">
                <a:latin typeface="Times New Roman" pitchFamily="18" charset="0"/>
                <a:ea typeface="Tahoma" pitchFamily="34" charset="0"/>
                <a:cs typeface="Times New Roman" pitchFamily="18" charset="0"/>
              </a:rPr>
              <a:t> </a:t>
            </a:r>
            <a:r>
              <a:rPr lang="en-US" sz="2200" b="1" i="1" dirty="0" err="1">
                <a:latin typeface="Times New Roman" pitchFamily="18" charset="0"/>
                <a:ea typeface="Tahoma" pitchFamily="34" charset="0"/>
                <a:cs typeface="Times New Roman" pitchFamily="18" charset="0"/>
              </a:rPr>
              <a:t>thể</a:t>
            </a:r>
            <a:endParaRPr lang="en-US" sz="2200" b="1" i="1" dirty="0">
              <a:latin typeface="Times New Roman" pitchFamily="18" charset="0"/>
              <a:ea typeface="Tahoma" pitchFamily="34" charset="0"/>
              <a:cs typeface="Times New Roman" pitchFamily="18" charset="0"/>
            </a:endParaRPr>
          </a:p>
          <a:p>
            <a:pPr marL="514350" indent="-514350">
              <a:lnSpc>
                <a:spcPct val="150000"/>
              </a:lnSpc>
              <a:buAutoNum type="alphaLcPeriod"/>
            </a:pPr>
            <a:r>
              <a:rPr lang="en-US" sz="2200" dirty="0" err="1">
                <a:latin typeface="Times New Roman" pitchFamily="18" charset="0"/>
                <a:ea typeface="Tahoma" pitchFamily="34" charset="0"/>
                <a:cs typeface="Times New Roman" pitchFamily="18" charset="0"/>
              </a:rPr>
              <a:t>Tổn</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thương</a:t>
            </a:r>
            <a:r>
              <a:rPr lang="en-US" sz="2200" dirty="0">
                <a:latin typeface="Times New Roman" pitchFamily="18" charset="0"/>
                <a:ea typeface="Tahoma" pitchFamily="34" charset="0"/>
                <a:cs typeface="Times New Roman" pitchFamily="18" charset="0"/>
              </a:rPr>
              <a:t> ở </a:t>
            </a:r>
            <a:r>
              <a:rPr lang="en-US" sz="2200" dirty="0" err="1">
                <a:latin typeface="Times New Roman" pitchFamily="18" charset="0"/>
                <a:ea typeface="Tahoma" pitchFamily="34" charset="0"/>
                <a:cs typeface="Times New Roman" pitchFamily="18" charset="0"/>
              </a:rPr>
              <a:t>trong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ống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tiêu</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hóa</a:t>
            </a:r>
            <a:r>
              <a:rPr lang="en-US" sz="2200" dirty="0">
                <a:latin typeface="Times New Roman" pitchFamily="18" charset="0"/>
                <a:ea typeface="Tahoma" pitchFamily="34" charset="0"/>
                <a:cs typeface="Times New Roman" pitchFamily="18" charset="0"/>
              </a:rPr>
              <a:t>.</a:t>
            </a:r>
          </a:p>
          <a:p>
            <a:pPr marL="514350" indent="-514350">
              <a:lnSpc>
                <a:spcPct val="150000"/>
              </a:lnSpc>
              <a:buFontTx/>
              <a:buChar char="-"/>
            </a:pPr>
            <a:r>
              <a:rPr lang="en-US" sz="2200" dirty="0" err="1">
                <a:latin typeface="Times New Roman" pitchFamily="18" charset="0"/>
                <a:ea typeface="Tahoma" pitchFamily="34" charset="0"/>
                <a:cs typeface="Times New Roman" pitchFamily="18" charset="0"/>
              </a:rPr>
              <a:t>Khối</a:t>
            </a:r>
            <a:r>
              <a:rPr lang="en-US" sz="2200" dirty="0">
                <a:latin typeface="Times New Roman" pitchFamily="18" charset="0"/>
                <a:ea typeface="Tahoma" pitchFamily="34" charset="0"/>
                <a:cs typeface="Times New Roman" pitchFamily="18" charset="0"/>
              </a:rPr>
              <a:t> u </a:t>
            </a:r>
            <a:r>
              <a:rPr lang="en-US" sz="2200" dirty="0" err="1">
                <a:latin typeface="Times New Roman" pitchFamily="18" charset="0"/>
                <a:ea typeface="Tahoma" pitchFamily="34" charset="0"/>
                <a:cs typeface="Times New Roman" pitchFamily="18" charset="0"/>
              </a:rPr>
              <a:t>của</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đại</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tràng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gây</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cản</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trở</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đường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đi</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của</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phân</a:t>
            </a:r>
            <a:endParaRPr lang="en-US" sz="2200" dirty="0">
              <a:latin typeface="Times New Roman" pitchFamily="18" charset="0"/>
              <a:ea typeface="Tahoma" pitchFamily="34" charset="0"/>
              <a:cs typeface="Times New Roman" pitchFamily="18" charset="0"/>
            </a:endParaRPr>
          </a:p>
          <a:p>
            <a:pPr marL="514350" indent="-514350">
              <a:lnSpc>
                <a:spcPct val="150000"/>
              </a:lnSpc>
              <a:buFontTx/>
              <a:buChar char="-"/>
            </a:pPr>
            <a:r>
              <a:rPr lang="en-US" sz="2200" dirty="0" err="1">
                <a:latin typeface="Times New Roman" pitchFamily="18" charset="0"/>
                <a:ea typeface="Tahoma" pitchFamily="34" charset="0"/>
                <a:cs typeface="Times New Roman" pitchFamily="18" charset="0"/>
              </a:rPr>
              <a:t>Tổn</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thương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bẩm</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sinh</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của</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đại</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tràng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phân</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chứa</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trong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đại</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tràng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nhiều</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và</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lâu</a:t>
            </a:r>
            <a:r>
              <a:rPr lang="en-US" sz="2200" dirty="0">
                <a:latin typeface="Times New Roman" pitchFamily="18" charset="0"/>
                <a:ea typeface="Tahoma" pitchFamily="34" charset="0"/>
                <a:cs typeface="Times New Roman" pitchFamily="18" charset="0"/>
              </a:rPr>
              <a:t> =&gt; n</a:t>
            </a:r>
            <a:r>
              <a:rPr lang="vi-VN" sz="2200" dirty="0">
                <a:latin typeface="Times New Roman" pitchFamily="18" charset="0"/>
                <a:ea typeface="Tahoma" pitchFamily="34" charset="0"/>
                <a:cs typeface="Times New Roman" pitchFamily="18" charset="0"/>
              </a:rPr>
              <a:t>ước bị hấp thu lại nhiều lần =&gt; phân khô, táo bón</a:t>
            </a:r>
            <a:endParaRPr lang="en-US" sz="2200" dirty="0">
              <a:latin typeface="Times New Roman" pitchFamily="18" charset="0"/>
              <a:ea typeface="Tahoma" pitchFamily="34" charset="0"/>
              <a:cs typeface="Times New Roman" pitchFamily="18" charset="0"/>
            </a:endParaRPr>
          </a:p>
          <a:p>
            <a:pPr marL="514350" indent="-514350">
              <a:lnSpc>
                <a:spcPct val="150000"/>
              </a:lnSpc>
              <a:buFontTx/>
              <a:buChar char="-"/>
            </a:pPr>
            <a:r>
              <a:rPr lang="en-US" sz="2200" dirty="0" err="1">
                <a:latin typeface="Times New Roman" pitchFamily="18" charset="0"/>
                <a:ea typeface="Tahoma" pitchFamily="34" charset="0"/>
                <a:cs typeface="Times New Roman" pitchFamily="18" charset="0"/>
              </a:rPr>
              <a:t>Viêm</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đại</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tràng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mãn</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tính</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viêm</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đại</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tràng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chức</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năng</a:t>
            </a:r>
            <a:r>
              <a:rPr lang="en-US" sz="2200" dirty="0">
                <a:latin typeface="Times New Roman" pitchFamily="18" charset="0"/>
                <a:ea typeface="Tahoma" pitchFamily="34" charset="0"/>
                <a:cs typeface="Times New Roman" pitchFamily="18" charset="0"/>
              </a:rPr>
              <a:t> =&gt; </a:t>
            </a:r>
            <a:r>
              <a:rPr lang="en-US" sz="2200" dirty="0" err="1">
                <a:latin typeface="Times New Roman" pitchFamily="18" charset="0"/>
                <a:ea typeface="Tahoma" pitchFamily="34" charset="0"/>
                <a:cs typeface="Times New Roman" pitchFamily="18" charset="0"/>
              </a:rPr>
              <a:t>táo</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bón</a:t>
            </a:r>
            <a:r>
              <a:rPr lang="en-US" sz="2200" dirty="0">
                <a:latin typeface="Times New Roman" pitchFamily="18" charset="0"/>
                <a:ea typeface="Tahoma" pitchFamily="34" charset="0"/>
                <a:cs typeface="Times New Roman" pitchFamily="18" charset="0"/>
              </a:rPr>
              <a:t> + </a:t>
            </a:r>
            <a:r>
              <a:rPr lang="en-US" sz="2200" dirty="0" err="1">
                <a:latin typeface="Times New Roman" pitchFamily="18" charset="0"/>
                <a:ea typeface="Tahoma" pitchFamily="34" charset="0"/>
                <a:cs typeface="Times New Roman" pitchFamily="18" charset="0"/>
              </a:rPr>
              <a:t>tiêu</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chảy</a:t>
            </a:r>
            <a:r>
              <a:rPr lang="en-US" sz="2200" dirty="0">
                <a:latin typeface="Times New Roman" pitchFamily="18" charset="0"/>
                <a:ea typeface="Tahoma" pitchFamily="34" charset="0"/>
                <a:cs typeface="Times New Roman" pitchFamily="18" charset="0"/>
              </a:rPr>
              <a:t> xen </a:t>
            </a:r>
            <a:r>
              <a:rPr lang="en-US" sz="2200" dirty="0" err="1">
                <a:latin typeface="Times New Roman" pitchFamily="18" charset="0"/>
                <a:ea typeface="Tahoma" pitchFamily="34" charset="0"/>
                <a:cs typeface="Times New Roman" pitchFamily="18" charset="0"/>
              </a:rPr>
              <a:t>kẽ</a:t>
            </a:r>
            <a:endParaRPr lang="en-US" sz="2200" dirty="0">
              <a:latin typeface="Times New Roman" pitchFamily="18" charset="0"/>
              <a:ea typeface="Tahoma" pitchFamily="34" charset="0"/>
              <a:cs typeface="Times New Roman" pitchFamily="18" charset="0"/>
            </a:endParaRPr>
          </a:p>
          <a:p>
            <a:pPr marL="514350" indent="-514350">
              <a:lnSpc>
                <a:spcPct val="150000"/>
              </a:lnSpc>
              <a:buFontTx/>
              <a:buChar char="-"/>
            </a:pPr>
            <a:r>
              <a:rPr lang="en-US" sz="2200" dirty="0" err="1">
                <a:latin typeface="Times New Roman" pitchFamily="18" charset="0"/>
                <a:ea typeface="Tahoma" pitchFamily="34" charset="0"/>
                <a:cs typeface="Times New Roman" pitchFamily="18" charset="0"/>
              </a:rPr>
              <a:t>Tổn</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thương</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hậu</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môn</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đại</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tiện</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đau</a:t>
            </a:r>
            <a:r>
              <a:rPr lang="en-US" sz="2200" dirty="0">
                <a:latin typeface="Times New Roman" pitchFamily="18" charset="0"/>
                <a:ea typeface="Tahoma" pitchFamily="34" charset="0"/>
                <a:cs typeface="Times New Roman" pitchFamily="18" charset="0"/>
              </a:rPr>
              <a:t> =&gt; </a:t>
            </a:r>
            <a:r>
              <a:rPr lang="en-US" sz="2200" dirty="0" err="1">
                <a:latin typeface="Times New Roman" pitchFamily="18" charset="0"/>
                <a:ea typeface="Tahoma" pitchFamily="34" charset="0"/>
                <a:cs typeface="Times New Roman" pitchFamily="18" charset="0"/>
              </a:rPr>
              <a:t>ko</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dám</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đại</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tiện</a:t>
            </a:r>
            <a:r>
              <a:rPr lang="en-US" sz="2200" dirty="0">
                <a:latin typeface="Times New Roman" pitchFamily="18" charset="0"/>
                <a:ea typeface="Tahoma" pitchFamily="34" charset="0"/>
                <a:cs typeface="Times New Roman" pitchFamily="18" charset="0"/>
              </a:rPr>
              <a:t> =&gt; </a:t>
            </a:r>
            <a:r>
              <a:rPr lang="en-US" sz="2200" dirty="0" err="1">
                <a:latin typeface="Times New Roman" pitchFamily="18" charset="0"/>
                <a:ea typeface="Tahoma" pitchFamily="34" charset="0"/>
                <a:cs typeface="Times New Roman" pitchFamily="18" charset="0"/>
              </a:rPr>
              <a:t>táo</a:t>
            </a:r>
            <a:r>
              <a:rPr lang="en-US" sz="2200" dirty="0">
                <a:latin typeface="Times New Roman" pitchFamily="18" charset="0"/>
                <a:ea typeface="Tahoma" pitchFamily="34" charset="0"/>
                <a:cs typeface="Times New Roman" pitchFamily="18" charset="0"/>
              </a:rPr>
              <a:t> </a:t>
            </a:r>
            <a:r>
              <a:rPr lang="en-US" sz="2200" dirty="0" err="1">
                <a:latin typeface="Times New Roman" pitchFamily="18" charset="0"/>
                <a:ea typeface="Tahoma" pitchFamily="34" charset="0"/>
                <a:cs typeface="Times New Roman" pitchFamily="18" charset="0"/>
              </a:rPr>
              <a:t>bón</a:t>
            </a:r>
            <a:endParaRPr lang="en-US" sz="2200" dirty="0">
              <a:latin typeface="Times New Roman" pitchFamily="18" charset="0"/>
              <a:ea typeface="Tahoma" pitchFamily="34" charset="0"/>
              <a:cs typeface="Times New Roman" pitchFamily="18" charset="0"/>
            </a:endParaRPr>
          </a:p>
          <a:p>
            <a:pPr>
              <a:lnSpc>
                <a:spcPct val="150000"/>
              </a:lnSpc>
            </a:pPr>
            <a:r>
              <a:rPr lang="en-US" sz="2200" dirty="0">
                <a:latin typeface="Times New Roman" panose="02020603050405020304" pitchFamily="18" charset="0"/>
                <a:cs typeface="Times New Roman" panose="02020603050405020304" pitchFamily="18" charset="0"/>
              </a:rPr>
              <a:t>b. </a:t>
            </a:r>
            <a:r>
              <a:rPr lang="en-US" sz="2200" dirty="0" err="1">
                <a:latin typeface="Times New Roman" panose="02020603050405020304" pitchFamily="18" charset="0"/>
                <a:cs typeface="Times New Roman" panose="02020603050405020304" pitchFamily="18" charset="0"/>
              </a:rPr>
              <a:t>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ơng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ngoài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tiêu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hóa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ổ </a:t>
            </a:r>
            <a:r>
              <a:rPr lang="en-US" sz="2200" dirty="0" err="1">
                <a:latin typeface="Times New Roman" panose="02020603050405020304" pitchFamily="18" charset="0"/>
                <a:cs typeface="Times New Roman" panose="02020603050405020304" pitchFamily="18" charset="0"/>
              </a:rPr>
              <a:t>bụng</a:t>
            </a:r>
            <a:endParaRPr lang="en-US" sz="22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200" dirty="0" err="1">
                <a:latin typeface="Times New Roman" panose="02020603050405020304" pitchFamily="18" charset="0"/>
                <a:cs typeface="Times New Roman" panose="02020603050405020304" pitchFamily="18" charset="0"/>
              </a:rPr>
              <a:t>Phụ</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thai</a:t>
            </a:r>
            <a:endParaRPr lang="en-US" sz="22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200" dirty="0" err="1">
                <a:latin typeface="Times New Roman" panose="02020603050405020304" pitchFamily="18" charset="0"/>
                <a:cs typeface="Times New Roman" panose="02020603050405020304" pitchFamily="18" charset="0"/>
              </a:rPr>
              <a:t>Khối</a:t>
            </a:r>
            <a:r>
              <a:rPr lang="en-US" sz="2200" dirty="0">
                <a:latin typeface="Times New Roman" panose="02020603050405020304" pitchFamily="18" charset="0"/>
                <a:cs typeface="Times New Roman" panose="02020603050405020304" pitchFamily="18" charset="0"/>
              </a:rPr>
              <a:t> u </a:t>
            </a:r>
            <a:r>
              <a:rPr lang="en-US" sz="2200" dirty="0" err="1">
                <a:latin typeface="Times New Roman" panose="02020603050405020304" pitchFamily="18" charset="0"/>
                <a:cs typeface="Times New Roman" panose="02020603050405020304" pitchFamily="18" charset="0"/>
              </a:rPr>
              <a:t>tử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khối</a:t>
            </a:r>
            <a:r>
              <a:rPr lang="en-US" sz="2200" dirty="0">
                <a:latin typeface="Times New Roman" panose="02020603050405020304" pitchFamily="18" charset="0"/>
                <a:cs typeface="Times New Roman" panose="02020603050405020304" pitchFamily="18" charset="0"/>
              </a:rPr>
              <a:t> u </a:t>
            </a:r>
            <a:r>
              <a:rPr lang="en-US" sz="2200" dirty="0" err="1">
                <a:latin typeface="Times New Roman" panose="02020603050405020304" pitchFamily="18" charset="0"/>
                <a:cs typeface="Times New Roman" panose="02020603050405020304" pitchFamily="18" charset="0"/>
              </a:rPr>
              <a:t>tiền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tuyến</a:t>
            </a:r>
            <a:r>
              <a:rPr lang="en-US" sz="2200" dirty="0">
                <a:latin typeface="Times New Roman" panose="02020603050405020304" pitchFamily="18" charset="0"/>
                <a:cs typeface="Times New Roman" panose="02020603050405020304" pitchFamily="18" charset="0"/>
              </a:rPr>
              <a:t>,</a:t>
            </a:r>
          </a:p>
          <a:p>
            <a:pPr marL="285750" indent="-285750">
              <a:lnSpc>
                <a:spcPct val="150000"/>
              </a:lnSpc>
              <a:buFontTx/>
              <a:buChar char="-"/>
            </a:pP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chằng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mổ</a:t>
            </a:r>
            <a:r>
              <a:rPr lang="en-US" sz="2200" dirty="0">
                <a:latin typeface="Times New Roman" panose="02020603050405020304" pitchFamily="18" charset="0"/>
                <a:cs typeface="Times New Roman" panose="02020603050405020304" pitchFamily="18" charset="0"/>
              </a:rPr>
              <a:t> hay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viêm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quanh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co </a:t>
            </a:r>
            <a:r>
              <a:rPr lang="en-US" sz="2200" dirty="0" err="1">
                <a:latin typeface="Times New Roman" panose="02020603050405020304" pitchFamily="18" charset="0"/>
                <a:cs typeface="Times New Roman" panose="02020603050405020304" pitchFamily="18" charset="0"/>
              </a:rPr>
              <a:t>hẹp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tràng</a:t>
            </a:r>
            <a:endParaRPr lang="en-US" sz="2200" dirty="0">
              <a:latin typeface="Times New Roman" pitchFamily="18" charset="0"/>
              <a:ea typeface="Tahoma" pitchFamily="34" charset="0"/>
              <a:cs typeface="Times New Roman" pitchFamily="18" charset="0"/>
            </a:endParaRPr>
          </a:p>
          <a:p>
            <a:pPr>
              <a:lnSpc>
                <a:spcPct val="150000"/>
              </a:lnSpc>
            </a:pPr>
            <a:endParaRPr lang="en-US" sz="2200" dirty="0"/>
          </a:p>
        </p:txBody>
      </p:sp>
    </p:spTree>
    <p:extLst>
      <p:ext uri="{BB962C8B-B14F-4D97-AF65-F5344CB8AC3E}">
        <p14:creationId xmlns:p14="http://schemas.microsoft.com/office/powerpoint/2010/main" val="345702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626CC3-BC66-4CA3-83F3-0B5B8914E0AD}"/>
              </a:ext>
            </a:extLst>
          </p:cNvPr>
          <p:cNvSpPr txBox="1"/>
          <p:nvPr/>
        </p:nvSpPr>
        <p:spPr>
          <a:xfrm>
            <a:off x="381000" y="152400"/>
            <a:ext cx="8153400" cy="1555041"/>
          </a:xfrm>
          <a:prstGeom prst="rect">
            <a:avLst/>
          </a:prstGeom>
          <a:noFill/>
        </p:spPr>
        <p:txBody>
          <a:bodyPr wrap="square" rtlCol="0">
            <a:spAutoFit/>
          </a:bodyPr>
          <a:lstStyle/>
          <a:p>
            <a:pPr marL="342900" indent="-342900">
              <a:lnSpc>
                <a:spcPct val="150000"/>
              </a:lnSpc>
              <a:buAutoNum type="alphaLcPeriod" startAt="3"/>
            </a:pPr>
            <a:r>
              <a:rPr lang="en-US" sz="2200" dirty="0" err="1">
                <a:latin typeface="Times New Roman" panose="02020603050405020304" pitchFamily="18" charset="0"/>
                <a:cs typeface="Times New Roman" panose="02020603050405020304" pitchFamily="18" charset="0"/>
              </a:rPr>
              <a:t>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ơng</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não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não</a:t>
            </a:r>
            <a:endParaRPr lang="en-US" sz="22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200" dirty="0" err="1">
                <a:latin typeface="Times New Roman" panose="02020603050405020304" pitchFamily="18" charset="0"/>
                <a:cs typeface="Times New Roman" panose="02020603050405020304" pitchFamily="18" charset="0"/>
              </a:rPr>
              <a:t>Hội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não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tăng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nội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sọ</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bón</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rối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loạn</a:t>
            </a:r>
            <a:r>
              <a:rPr lang="en-US" sz="2200" dirty="0">
                <a:latin typeface="Times New Roman" panose="02020603050405020304" pitchFamily="18" charset="0"/>
                <a:cs typeface="Times New Roman" panose="02020603050405020304" pitchFamily="18" charset="0"/>
              </a:rPr>
              <a:t> TKTV</a:t>
            </a:r>
          </a:p>
          <a:p>
            <a:pPr marL="285750" indent="-285750">
              <a:lnSpc>
                <a:spcPct val="150000"/>
              </a:lnSpc>
              <a:buFontTx/>
              <a:buChar char="-"/>
            </a:pPr>
            <a:r>
              <a:rPr lang="en-US" sz="2200" dirty="0" err="1">
                <a:latin typeface="Times New Roman" panose="02020603050405020304" pitchFamily="18" charset="0"/>
                <a:cs typeface="Times New Roman" panose="02020603050405020304" pitchFamily="18" charset="0"/>
              </a:rPr>
              <a:t>Tổn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ơng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tủy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bón</a:t>
            </a:r>
            <a:r>
              <a:rPr lang="en-US" sz="2200" dirty="0">
                <a:latin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cs typeface="Times New Roman" panose="02020603050405020304" pitchFamily="18" charset="0"/>
              </a:rPr>
              <a:t>mất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phản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mót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rặn</a:t>
            </a:r>
            <a:endParaRPr lang="vi-VN" sz="2200" dirty="0">
              <a:latin typeface="Times New Roman" panose="02020603050405020304" pitchFamily="18" charset="0"/>
              <a:cs typeface="Times New Roman" panose="02020603050405020304" pitchFamily="18" charset="0"/>
            </a:endParaRPr>
          </a:p>
        </p:txBody>
      </p:sp>
      <p:pic>
        <p:nvPicPr>
          <p:cNvPr id="2050" name="Picture 2" descr="Image result for TÃO BÃN">
            <a:extLst>
              <a:ext uri="{FF2B5EF4-FFF2-40B4-BE49-F238E27FC236}">
                <a16:creationId xmlns:a16="http://schemas.microsoft.com/office/drawing/2014/main" xmlns="" id="{BA6029F2-E388-4334-A4CD-2D49C19E9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21" y="2209800"/>
            <a:ext cx="8201957"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72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384" y="152400"/>
            <a:ext cx="2246577" cy="461665"/>
          </a:xfrm>
          <a:prstGeom prst="rect">
            <a:avLst/>
          </a:prstGeom>
        </p:spPr>
        <p:txBody>
          <a:bodyPr wrap="none">
            <a:spAutoFit/>
          </a:bodyPr>
          <a:lstStyle/>
          <a:p>
            <a:r>
              <a:rPr lang="en-US" sz="2400" b="1" dirty="0">
                <a:latin typeface="Times New Roman" pitchFamily="18" charset="0"/>
                <a:cs typeface="Times New Roman" pitchFamily="18" charset="0"/>
              </a:rPr>
              <a:t>2.3 </a:t>
            </a:r>
            <a:r>
              <a:rPr lang="en-US" sz="2400" b="1" dirty="0" err="1">
                <a:latin typeface="Times New Roman" pitchFamily="18" charset="0"/>
                <a:cs typeface="Times New Roman" pitchFamily="18" charset="0"/>
              </a:rPr>
              <a:t>Triệu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chứng</a:t>
            </a:r>
            <a:endParaRPr lang="en-US" sz="2400" b="1" dirty="0">
              <a:latin typeface="Times New Roman" pitchFamily="18" charset="0"/>
              <a:cs typeface="Times New Roman" pitchFamily="18" charset="0"/>
            </a:endParaRPr>
          </a:p>
        </p:txBody>
      </p:sp>
      <p:sp>
        <p:nvSpPr>
          <p:cNvPr id="3" name="Rectangle 2"/>
          <p:cNvSpPr/>
          <p:nvPr/>
        </p:nvSpPr>
        <p:spPr>
          <a:xfrm>
            <a:off x="208616" y="583017"/>
            <a:ext cx="8763000" cy="2062872"/>
          </a:xfrm>
          <a:prstGeom prst="rect">
            <a:avLst/>
          </a:prstGeom>
        </p:spPr>
        <p:txBody>
          <a:bodyPr wrap="square">
            <a:spAutoFit/>
          </a:bodyPr>
          <a:lstStyle/>
          <a:p>
            <a:pPr marL="457200" indent="-457200">
              <a:lnSpc>
                <a:spcPct val="150000"/>
              </a:lnSpc>
              <a:buFontTx/>
              <a:buChar char="-"/>
            </a:pPr>
            <a:r>
              <a:rPr lang="en-US" sz="2200" dirty="0" err="1">
                <a:solidFill>
                  <a:schemeClr val="tx1"/>
                </a:solidFill>
                <a:latin typeface="Times New Roman" pitchFamily="18" charset="0"/>
                <a:cs typeface="Times New Roman" pitchFamily="18" charset="0"/>
              </a:rPr>
              <a:t>Đại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khó</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khăn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nhiều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ngày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mới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a:t>
            </a:r>
            <a:r>
              <a:rPr lang="en-US" sz="2200" dirty="0">
                <a:solidFill>
                  <a:schemeClr val="tx1"/>
                </a:solidFill>
                <a:latin typeface="Times New Roman" pitchFamily="18" charset="0"/>
                <a:cs typeface="Times New Roman" pitchFamily="18" charset="0"/>
              </a:rPr>
              <a:t> 1 </a:t>
            </a:r>
            <a:r>
              <a:rPr lang="en-US" sz="2200" dirty="0" err="1">
                <a:solidFill>
                  <a:schemeClr val="tx1"/>
                </a:solidFill>
                <a:latin typeface="Times New Roman" pitchFamily="18" charset="0"/>
                <a:cs typeface="Times New Roman" pitchFamily="18" charset="0"/>
              </a:rPr>
              <a:t>lần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Mỗi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lần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rặn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nhiều</a:t>
            </a:r>
            <a:r>
              <a:rPr lang="en-US" sz="2200" dirty="0">
                <a:solidFill>
                  <a:schemeClr val="tx1"/>
                </a:solidFill>
                <a:latin typeface="Times New Roman" pitchFamily="18" charset="0"/>
                <a:cs typeface="Times New Roman" pitchFamily="18" charset="0"/>
              </a:rPr>
              <a:t>.</a:t>
            </a:r>
          </a:p>
          <a:p>
            <a:pPr marL="457200" indent="-457200">
              <a:lnSpc>
                <a:spcPct val="150000"/>
              </a:lnSpc>
              <a:buFontTx/>
              <a:buChar char="-"/>
            </a:pPr>
            <a:r>
              <a:rPr lang="en-US" sz="2200" dirty="0" err="1">
                <a:solidFill>
                  <a:schemeClr val="tx1"/>
                </a:solidFill>
                <a:latin typeface="Times New Roman" pitchFamily="18" charset="0"/>
                <a:cs typeface="Times New Roman" pitchFamily="18" charset="0"/>
              </a:rPr>
              <a:t>Phân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rắn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thành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cục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mật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cứng</a:t>
            </a:r>
            <a:r>
              <a:rPr lang="en-US" sz="2200" dirty="0">
                <a:solidFill>
                  <a:schemeClr val="tx1"/>
                </a:solidFill>
                <a:latin typeface="Times New Roman" pitchFamily="18" charset="0"/>
                <a:cs typeface="Times New Roman" pitchFamily="18" charset="0"/>
              </a:rPr>
              <a:t>.</a:t>
            </a:r>
          </a:p>
          <a:p>
            <a:pPr marL="457200" indent="-457200">
              <a:lnSpc>
                <a:spcPct val="150000"/>
              </a:lnSpc>
              <a:buFontTx/>
              <a:buChar char="-"/>
            </a:pPr>
            <a:r>
              <a:rPr lang="en-US" sz="2200" dirty="0" err="1">
                <a:solidFill>
                  <a:schemeClr val="tx1"/>
                </a:solidFill>
                <a:latin typeface="Times New Roman" pitchFamily="18" charset="0"/>
                <a:cs typeface="Times New Roman" pitchFamily="18" charset="0"/>
              </a:rPr>
              <a:t>Táo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bón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kéo</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dài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gây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ra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nhức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đầu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đánh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trống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ngực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thay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đổi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tính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nết</a:t>
            </a:r>
            <a:r>
              <a:rPr lang="en-US" sz="2200" dirty="0">
                <a:solidFill>
                  <a:schemeClr val="tx1"/>
                </a:solidFill>
                <a:latin typeface="Times New Roman" pitchFamily="18" charset="0"/>
                <a:cs typeface="Times New Roman" pitchFamily="18" charset="0"/>
              </a:rPr>
              <a:t>,…</a:t>
            </a:r>
          </a:p>
          <a:p>
            <a:pPr marL="457200" indent="-457200">
              <a:lnSpc>
                <a:spcPct val="150000"/>
              </a:lnSpc>
              <a:buFontTx/>
              <a:buChar char="-"/>
            </a:pPr>
            <a:r>
              <a:rPr lang="en-US" sz="2200" dirty="0" err="1">
                <a:solidFill>
                  <a:schemeClr val="tx1"/>
                </a:solidFill>
                <a:latin typeface="Times New Roman" pitchFamily="18" charset="0"/>
                <a:cs typeface="Times New Roman" pitchFamily="18" charset="0"/>
              </a:rPr>
              <a:t>Ngoài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ra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có</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thể</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quan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sát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được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biểu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của</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trĩ</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nứt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hậu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môn</a:t>
            </a:r>
            <a:r>
              <a:rPr lang="en-US" sz="2200" dirty="0">
                <a:solidFill>
                  <a:schemeClr val="tx1"/>
                </a:solidFill>
                <a:latin typeface="Times New Roman" pitchFamily="18" charset="0"/>
                <a:cs typeface="Times New Roman" pitchFamily="18" charset="0"/>
              </a:rPr>
              <a:t>. </a:t>
            </a:r>
          </a:p>
        </p:txBody>
      </p:sp>
      <p:sp>
        <p:nvSpPr>
          <p:cNvPr id="4" name="Rectangle 3"/>
          <p:cNvSpPr/>
          <p:nvPr/>
        </p:nvSpPr>
        <p:spPr>
          <a:xfrm>
            <a:off x="239096" y="2893367"/>
            <a:ext cx="1662635" cy="461665"/>
          </a:xfrm>
          <a:prstGeom prst="rect">
            <a:avLst/>
          </a:prstGeom>
        </p:spPr>
        <p:txBody>
          <a:bodyPr wrap="none">
            <a:spAutoFit/>
          </a:bodyPr>
          <a:lstStyle/>
          <a:p>
            <a:r>
              <a:rPr lang="en-US" sz="2400" b="1" dirty="0">
                <a:latin typeface="Times New Roman" pitchFamily="18" charset="0"/>
                <a:cs typeface="Times New Roman" pitchFamily="18" charset="0"/>
              </a:rPr>
              <a:t>2.4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trị</a:t>
            </a:r>
            <a:endParaRPr lang="en-US" sz="2400" b="1" dirty="0">
              <a:latin typeface="Times New Roman" pitchFamily="18" charset="0"/>
              <a:cs typeface="Times New Roman" pitchFamily="18" charset="0"/>
            </a:endParaRPr>
          </a:p>
        </p:txBody>
      </p:sp>
      <p:sp>
        <p:nvSpPr>
          <p:cNvPr id="5" name="Rectangle 4"/>
          <p:cNvSpPr/>
          <p:nvPr/>
        </p:nvSpPr>
        <p:spPr>
          <a:xfrm>
            <a:off x="304800" y="3494763"/>
            <a:ext cx="8130702" cy="2570704"/>
          </a:xfrm>
          <a:prstGeom prst="rect">
            <a:avLst/>
          </a:prstGeom>
        </p:spPr>
        <p:txBody>
          <a:bodyPr wrap="square">
            <a:spAutoFit/>
          </a:bodyPr>
          <a:lstStyle/>
          <a:p>
            <a:pPr>
              <a:lnSpc>
                <a:spcPct val="15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nhân</a:t>
            </a:r>
            <a:endParaRPr lang="en-US" sz="2200" dirty="0">
              <a:latin typeface="Times New Roman" pitchFamily="18" charset="0"/>
              <a:cs typeface="Times New Roman" pitchFamily="18" charset="0"/>
            </a:endParaRPr>
          </a:p>
          <a:p>
            <a:pPr>
              <a:lnSpc>
                <a:spcPct val="150000"/>
              </a:lnSpc>
            </a:pPr>
            <a:r>
              <a:rPr lang="en-US" sz="2200" dirty="0">
                <a:latin typeface="Times New Roman" pitchFamily="18" charset="0"/>
                <a:cs typeface="Times New Roman" pitchFamily="18" charset="0"/>
              </a:rPr>
              <a:t>2.4.1 </a:t>
            </a: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endParaRPr lang="en-US" sz="2200" dirty="0">
              <a:latin typeface="Times New Roman" pitchFamily="18" charset="0"/>
              <a:cs typeface="Times New Roman" pitchFamily="18" charset="0"/>
            </a:endParaRPr>
          </a:p>
          <a:p>
            <a:pPr>
              <a:lnSpc>
                <a:spcPct val="150000"/>
              </a:lnSpc>
              <a:buFontTx/>
              <a:buChar char="-"/>
            </a:pPr>
            <a:r>
              <a:rPr lang="en-US" sz="2200" dirty="0" err="1">
                <a:latin typeface="Times New Roman" pitchFamily="18" charset="0"/>
                <a:cs typeface="Times New Roman" pitchFamily="18" charset="0"/>
              </a:rPr>
              <a:t>Chế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ăn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nước</a:t>
            </a:r>
            <a:endParaRPr lang="en-US" sz="2200" dirty="0">
              <a:latin typeface="Times New Roman" pitchFamily="18" charset="0"/>
              <a:cs typeface="Times New Roman" pitchFamily="18" charset="0"/>
            </a:endParaRPr>
          </a:p>
          <a:p>
            <a:pPr>
              <a:lnSpc>
                <a:spcPct val="150000"/>
              </a:lnSpc>
              <a:buFontTx/>
              <a:buChar char="-"/>
            </a:pPr>
            <a:r>
              <a:rPr lang="en-US" sz="2200" dirty="0" err="1">
                <a:latin typeface="Times New Roman" pitchFamily="18" charset="0"/>
                <a:cs typeface="Times New Roman" pitchFamily="18" charset="0"/>
              </a:rPr>
              <a:t>Luyện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xoa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bụng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hợp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tập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giờ</a:t>
            </a:r>
            <a:endParaRPr lang="en-US" sz="2200" dirty="0">
              <a:latin typeface="Times New Roman" pitchFamily="18" charset="0"/>
              <a:cs typeface="Times New Roman" pitchFamily="18" charset="0"/>
            </a:endParaRPr>
          </a:p>
          <a:p>
            <a:pPr>
              <a:lnSpc>
                <a:spcPct val="150000"/>
              </a:lnSpc>
              <a:buFontTx/>
              <a:buChar char="-"/>
            </a:pPr>
            <a:r>
              <a:rPr lang="en-US" sz="2200" dirty="0" err="1">
                <a:latin typeface="Times New Roman" pitchFamily="18" charset="0"/>
                <a:cs typeface="Times New Roman" pitchFamily="18" charset="0"/>
              </a:rPr>
              <a:t>Thay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thói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quen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hoặc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nằm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a:t>
            </a:r>
          </a:p>
        </p:txBody>
      </p:sp>
    </p:spTree>
    <p:extLst>
      <p:ext uri="{BB962C8B-B14F-4D97-AF65-F5344CB8AC3E}">
        <p14:creationId xmlns:p14="http://schemas.microsoft.com/office/powerpoint/2010/main" val="86541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F87FEB-44E1-4657-B805-AA289D6BE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31" y="687098"/>
            <a:ext cx="4289984" cy="1745174"/>
          </a:xfrm>
          <a:prstGeom prst="rect">
            <a:avLst/>
          </a:prstGeom>
        </p:spPr>
      </p:pic>
      <p:pic>
        <p:nvPicPr>
          <p:cNvPr id="3" name="Picture 2">
            <a:extLst>
              <a:ext uri="{FF2B5EF4-FFF2-40B4-BE49-F238E27FC236}">
                <a16:creationId xmlns:a16="http://schemas.microsoft.com/office/drawing/2014/main" xmlns="" id="{A57AF395-46FC-4EDB-85F2-3000D1015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675227"/>
            <a:ext cx="3711742" cy="1768916"/>
          </a:xfrm>
          <a:prstGeom prst="rect">
            <a:avLst/>
          </a:prstGeom>
        </p:spPr>
      </p:pic>
      <p:pic>
        <p:nvPicPr>
          <p:cNvPr id="5" name="Picture 4">
            <a:extLst>
              <a:ext uri="{FF2B5EF4-FFF2-40B4-BE49-F238E27FC236}">
                <a16:creationId xmlns:a16="http://schemas.microsoft.com/office/drawing/2014/main" xmlns="" id="{4AA5A8F3-6DFB-492B-8234-221B60639D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957" y="4225684"/>
            <a:ext cx="3301879" cy="1664147"/>
          </a:xfrm>
          <a:prstGeom prst="rect">
            <a:avLst/>
          </a:prstGeom>
        </p:spPr>
      </p:pic>
      <p:sp>
        <p:nvSpPr>
          <p:cNvPr id="6" name="Title 1">
            <a:extLst>
              <a:ext uri="{FF2B5EF4-FFF2-40B4-BE49-F238E27FC236}">
                <a16:creationId xmlns:a16="http://schemas.microsoft.com/office/drawing/2014/main" xmlns="" id="{B97219A7-F667-4C44-AFF3-E27E740782FD}"/>
              </a:ext>
            </a:extLst>
          </p:cNvPr>
          <p:cNvSpPr txBox="1">
            <a:spLocks/>
          </p:cNvSpPr>
          <p:nvPr/>
        </p:nvSpPr>
        <p:spPr>
          <a:xfrm>
            <a:off x="3213697" y="36362"/>
            <a:ext cx="3068472" cy="574431"/>
          </a:xfrm>
          <a:prstGeom prst="rect">
            <a:avLst/>
          </a:prstGeom>
          <a:ln w="3175">
            <a:solidFill>
              <a:srgbClr val="7030A0"/>
            </a:solidFill>
          </a:ln>
        </p:spPr>
        <p:txBody>
          <a:bodyPr vert="horz" lIns="68580" tIns="34290" rIns="68580" bIns="34290" rtlCol="0" anchor="ctr">
            <a:normAutofit fontScale="92500"/>
          </a:bodyPr>
          <a:lstStyle/>
          <a:p>
            <a:pPr algn="ct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p>
        </p:txBody>
      </p:sp>
      <p:sp>
        <p:nvSpPr>
          <p:cNvPr id="7" name="Title 1">
            <a:extLst>
              <a:ext uri="{FF2B5EF4-FFF2-40B4-BE49-F238E27FC236}">
                <a16:creationId xmlns:a16="http://schemas.microsoft.com/office/drawing/2014/main" xmlns="" id="{AC457760-EA8B-44D8-9E08-9609B0E18C26}"/>
              </a:ext>
            </a:extLst>
          </p:cNvPr>
          <p:cNvSpPr txBox="1">
            <a:spLocks/>
          </p:cNvSpPr>
          <p:nvPr/>
        </p:nvSpPr>
        <p:spPr>
          <a:xfrm>
            <a:off x="3018866" y="3432034"/>
            <a:ext cx="3458134" cy="574431"/>
          </a:xfrm>
          <a:prstGeom prst="rect">
            <a:avLst/>
          </a:prstGeom>
          <a:ln w="3175">
            <a:solidFill>
              <a:srgbClr val="7030A0"/>
            </a:solidFill>
          </a:ln>
        </p:spPr>
        <p:txBody>
          <a:bodyPr vert="horz" lIns="68580" tIns="34290" rIns="68580" bIns="34290" rtlCol="0" anchor="ctr">
            <a:noAutofit/>
          </a:bodyPr>
          <a:lstStyle/>
          <a:p>
            <a:pPr algn="ctr"/>
            <a:r>
              <a:rPr lang="en-US" sz="2200" dirty="0" err="1">
                <a:latin typeface="Times New Roman" pitchFamily="18" charset="0"/>
                <a:cs typeface="Times New Roman" pitchFamily="18" charset="0"/>
              </a:rPr>
              <a:t>Thuốc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bón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thẩm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thấu</a:t>
            </a:r>
            <a:endParaRPr lang="en-US" sz="22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7366898F-8018-42ED-A8BD-B5BCC42EDC88}"/>
              </a:ext>
            </a:extLst>
          </p:cNvPr>
          <p:cNvSpPr txBox="1"/>
          <p:nvPr/>
        </p:nvSpPr>
        <p:spPr>
          <a:xfrm>
            <a:off x="990600" y="6227181"/>
            <a:ext cx="3237674" cy="369332"/>
          </a:xfrm>
          <a:prstGeom prst="rect">
            <a:avLst/>
          </a:prstGeom>
          <a:noFill/>
        </p:spPr>
        <p:txBody>
          <a:bodyPr wrap="square" rtlCol="0">
            <a:spAutoFit/>
          </a:bodyPr>
          <a:lstStyle/>
          <a:p>
            <a:r>
              <a:rPr lang="vi-VN" dirty="0"/>
              <a:t>Hộp 20 gói 17.000đ</a:t>
            </a:r>
          </a:p>
        </p:txBody>
      </p:sp>
      <p:pic>
        <p:nvPicPr>
          <p:cNvPr id="9" name="Picture 3">
            <a:extLst>
              <a:ext uri="{FF2B5EF4-FFF2-40B4-BE49-F238E27FC236}">
                <a16:creationId xmlns:a16="http://schemas.microsoft.com/office/drawing/2014/main" xmlns="" id="{BD703278-99DA-438E-B7F4-DFA7E7718B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82" y="4095078"/>
            <a:ext cx="3581400" cy="192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8E5A52C6-28E2-4768-9B6D-8C06A7331763}"/>
              </a:ext>
            </a:extLst>
          </p:cNvPr>
          <p:cNvSpPr txBox="1"/>
          <p:nvPr/>
        </p:nvSpPr>
        <p:spPr>
          <a:xfrm>
            <a:off x="901884" y="2430989"/>
            <a:ext cx="3154978" cy="924740"/>
          </a:xfrm>
          <a:prstGeom prst="rect">
            <a:avLst/>
          </a:prstGeom>
          <a:noFill/>
        </p:spPr>
        <p:txBody>
          <a:bodyPr wrap="square" rtlCol="0">
            <a:spAutoFit/>
          </a:bodyPr>
          <a:lstStyle/>
          <a:p>
            <a:pPr>
              <a:lnSpc>
                <a:spcPct val="150000"/>
              </a:lnSpc>
            </a:pPr>
            <a:r>
              <a:rPr lang="en-US" sz="2000" b="1" dirty="0" err="1"/>
              <a:t>Igol</a:t>
            </a:r>
            <a:r>
              <a:rPr lang="en-US" dirty="0"/>
              <a:t> – </a:t>
            </a:r>
            <a:r>
              <a:rPr lang="en-US" dirty="0" err="1"/>
              <a:t>hộp</a:t>
            </a:r>
            <a:r>
              <a:rPr lang="en-US" dirty="0"/>
              <a:t> 40 </a:t>
            </a:r>
            <a:r>
              <a:rPr lang="en-US" dirty="0" err="1"/>
              <a:t>gói</a:t>
            </a:r>
            <a:endParaRPr lang="en-US" dirty="0"/>
          </a:p>
          <a:p>
            <a:pPr>
              <a:lnSpc>
                <a:spcPct val="150000"/>
              </a:lnSpc>
            </a:pPr>
            <a:r>
              <a:rPr lang="en-US" dirty="0"/>
              <a:t>2000 </a:t>
            </a:r>
            <a:r>
              <a:rPr lang="en-US" dirty="0" err="1"/>
              <a:t>đồng</a:t>
            </a:r>
            <a:r>
              <a:rPr lang="en-US" dirty="0"/>
              <a:t>/</a:t>
            </a:r>
            <a:r>
              <a:rPr lang="en-US" dirty="0" err="1"/>
              <a:t>gói</a:t>
            </a:r>
            <a:r>
              <a:rPr lang="en-US" dirty="0"/>
              <a:t>/6g</a:t>
            </a:r>
            <a:endParaRPr lang="vi-VN" dirty="0"/>
          </a:p>
        </p:txBody>
      </p:sp>
      <p:sp>
        <p:nvSpPr>
          <p:cNvPr id="10" name="TextBox 9">
            <a:extLst>
              <a:ext uri="{FF2B5EF4-FFF2-40B4-BE49-F238E27FC236}">
                <a16:creationId xmlns:a16="http://schemas.microsoft.com/office/drawing/2014/main" xmlns="" id="{9B4D83AC-99D0-47FD-8358-7B68D2EE8740}"/>
              </a:ext>
            </a:extLst>
          </p:cNvPr>
          <p:cNvSpPr txBox="1"/>
          <p:nvPr/>
        </p:nvSpPr>
        <p:spPr>
          <a:xfrm>
            <a:off x="6108218" y="5873713"/>
            <a:ext cx="2590800" cy="878574"/>
          </a:xfrm>
          <a:prstGeom prst="rect">
            <a:avLst/>
          </a:prstGeom>
          <a:noFill/>
        </p:spPr>
        <p:txBody>
          <a:bodyPr wrap="square" rtlCol="0">
            <a:spAutoFit/>
          </a:bodyPr>
          <a:lstStyle/>
          <a:p>
            <a:pPr>
              <a:lnSpc>
                <a:spcPct val="150000"/>
              </a:lnSpc>
            </a:pPr>
            <a:r>
              <a:rPr lang="en-US" dirty="0" err="1"/>
              <a:t>Hộp</a:t>
            </a:r>
            <a:r>
              <a:rPr lang="en-US" dirty="0"/>
              <a:t> 20 </a:t>
            </a:r>
            <a:r>
              <a:rPr lang="en-US" dirty="0" err="1"/>
              <a:t>gói</a:t>
            </a:r>
            <a:endParaRPr lang="en-US" dirty="0"/>
          </a:p>
          <a:p>
            <a:pPr>
              <a:lnSpc>
                <a:spcPct val="150000"/>
              </a:lnSpc>
            </a:pPr>
            <a:r>
              <a:rPr lang="en-US"/>
              <a:t>4.500 </a:t>
            </a:r>
            <a:r>
              <a:rPr lang="en-US" dirty="0" err="1"/>
              <a:t>đồng</a:t>
            </a:r>
            <a:r>
              <a:rPr lang="en-US" dirty="0"/>
              <a:t>/</a:t>
            </a:r>
            <a:r>
              <a:rPr lang="en-US" dirty="0" err="1"/>
              <a:t>gói</a:t>
            </a:r>
            <a:endParaRPr lang="vi-VN" dirty="0"/>
          </a:p>
        </p:txBody>
      </p:sp>
    </p:spTree>
    <p:extLst>
      <p:ext uri="{BB962C8B-B14F-4D97-AF65-F5344CB8AC3E}">
        <p14:creationId xmlns:p14="http://schemas.microsoft.com/office/powerpoint/2010/main" val="1197755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5730B8C-6821-4083-B5AE-448230B71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40080"/>
            <a:ext cx="3878338" cy="2731504"/>
          </a:xfrm>
          <a:prstGeom prst="rect">
            <a:avLst/>
          </a:prstGeom>
        </p:spPr>
      </p:pic>
      <p:pic>
        <p:nvPicPr>
          <p:cNvPr id="3" name="Picture 2" descr="Kết quả hình ảnh cho docusate">
            <a:extLst>
              <a:ext uri="{FF2B5EF4-FFF2-40B4-BE49-F238E27FC236}">
                <a16:creationId xmlns:a16="http://schemas.microsoft.com/office/drawing/2014/main" xmlns="" id="{BCA6BEE3-44FC-4503-8973-74382FD481BD}"/>
              </a:ext>
            </a:extLst>
          </p:cNvPr>
          <p:cNvPicPr>
            <a:picLocks noChangeAspect="1" noChangeArrowheads="1"/>
          </p:cNvPicPr>
          <p:nvPr/>
        </p:nvPicPr>
        <p:blipFill>
          <a:blip r:embed="rId3"/>
          <a:srcRect/>
          <a:stretch>
            <a:fillRect/>
          </a:stretch>
        </p:blipFill>
        <p:spPr bwMode="auto">
          <a:xfrm>
            <a:off x="5257800" y="504685"/>
            <a:ext cx="2901523" cy="2965953"/>
          </a:xfrm>
          <a:prstGeom prst="rect">
            <a:avLst/>
          </a:prstGeom>
          <a:noFill/>
        </p:spPr>
      </p:pic>
      <p:sp>
        <p:nvSpPr>
          <p:cNvPr id="4" name="Title 1">
            <a:extLst>
              <a:ext uri="{FF2B5EF4-FFF2-40B4-BE49-F238E27FC236}">
                <a16:creationId xmlns:a16="http://schemas.microsoft.com/office/drawing/2014/main" xmlns="" id="{0BAD28FF-FE70-4D67-BD7A-B1E8DA4DF3F2}"/>
              </a:ext>
            </a:extLst>
          </p:cNvPr>
          <p:cNvSpPr txBox="1">
            <a:spLocks/>
          </p:cNvSpPr>
          <p:nvPr/>
        </p:nvSpPr>
        <p:spPr>
          <a:xfrm>
            <a:off x="3352800" y="76200"/>
            <a:ext cx="2879677" cy="574431"/>
          </a:xfrm>
          <a:prstGeom prst="rect">
            <a:avLst/>
          </a:prstGeom>
          <a:ln w="3175">
            <a:solidFill>
              <a:srgbClr val="7030A0"/>
            </a:solidFill>
          </a:ln>
        </p:spPr>
        <p:txBody>
          <a:bodyPr vert="horz" lIns="68580" tIns="34290" rIns="68580" bIns="34290" rtlCol="0" anchor="ctr">
            <a:normAutofit/>
          </a:bodyPr>
          <a:lstStyle/>
          <a:p>
            <a:pPr algn="ct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mềm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824B8360-BB85-40D6-AA0E-1532FDD52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290" y="4390918"/>
            <a:ext cx="2963046" cy="1492321"/>
          </a:xfrm>
          <a:prstGeom prst="rect">
            <a:avLst/>
          </a:prstGeom>
        </p:spPr>
      </p:pic>
      <p:pic>
        <p:nvPicPr>
          <p:cNvPr id="6" name="Picture 5">
            <a:extLst>
              <a:ext uri="{FF2B5EF4-FFF2-40B4-BE49-F238E27FC236}">
                <a16:creationId xmlns:a16="http://schemas.microsoft.com/office/drawing/2014/main" xmlns="" id="{A9834CB4-49E8-4745-A1D8-37D6A50CFB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9665" y="4222679"/>
            <a:ext cx="3380935" cy="1828800"/>
          </a:xfrm>
          <a:prstGeom prst="rect">
            <a:avLst/>
          </a:prstGeom>
        </p:spPr>
      </p:pic>
      <p:sp>
        <p:nvSpPr>
          <p:cNvPr id="7" name="Title 1">
            <a:extLst>
              <a:ext uri="{FF2B5EF4-FFF2-40B4-BE49-F238E27FC236}">
                <a16:creationId xmlns:a16="http://schemas.microsoft.com/office/drawing/2014/main" xmlns="" id="{B38F8996-31D1-49E2-B595-AB98DED174C1}"/>
              </a:ext>
            </a:extLst>
          </p:cNvPr>
          <p:cNvSpPr txBox="1">
            <a:spLocks/>
          </p:cNvSpPr>
          <p:nvPr/>
        </p:nvSpPr>
        <p:spPr>
          <a:xfrm>
            <a:off x="3366868" y="3648248"/>
            <a:ext cx="2865609" cy="574431"/>
          </a:xfrm>
          <a:prstGeom prst="rect">
            <a:avLst/>
          </a:prstGeom>
          <a:ln w="3175">
            <a:solidFill>
              <a:srgbClr val="7030A0"/>
            </a:solidFill>
          </a:ln>
        </p:spPr>
        <p:txBody>
          <a:bodyPr vert="horz" lIns="68580" tIns="34290" rIns="68580" bIns="34290" rtlCol="0" anchor="ctr">
            <a:normAutofit/>
          </a:bodyPr>
          <a:lstStyle/>
          <a:p>
            <a:pPr algn="ctr"/>
            <a:r>
              <a:rPr lang="en-US" sz="2000" dirty="0" err="1">
                <a:latin typeface="Times New Roman" pitchFamily="18" charset="0"/>
                <a:cs typeface="Times New Roman" pitchFamily="18" charset="0"/>
              </a:rPr>
              <a:t>Thuốc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trơn</a:t>
            </a:r>
            <a:r>
              <a:rPr lang="en-US" sz="2000" dirty="0">
                <a:latin typeface="Times New Roman" pitchFamily="18" charset="0"/>
                <a:cs typeface="Times New Roman" pitchFamily="18" charset="0"/>
              </a:rPr>
              <a:t> </a:t>
            </a:r>
          </a:p>
        </p:txBody>
      </p:sp>
    </p:spTree>
    <p:extLst>
      <p:ext uri="{BB962C8B-B14F-4D97-AF65-F5344CB8AC3E}">
        <p14:creationId xmlns:p14="http://schemas.microsoft.com/office/powerpoint/2010/main" val="4017906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D46B83B-CE09-4139-980C-323E5B77A4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741" y="187748"/>
            <a:ext cx="2691864" cy="2022052"/>
          </a:xfrm>
          <a:prstGeom prst="rect">
            <a:avLst/>
          </a:prstGeom>
        </p:spPr>
      </p:pic>
      <p:pic>
        <p:nvPicPr>
          <p:cNvPr id="13" name="Picture 12">
            <a:extLst>
              <a:ext uri="{FF2B5EF4-FFF2-40B4-BE49-F238E27FC236}">
                <a16:creationId xmlns:a16="http://schemas.microsoft.com/office/drawing/2014/main" xmlns="" id="{600B7A18-31B9-4BCB-9FD7-303C475855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91" y="3432517"/>
            <a:ext cx="1561499" cy="2657443"/>
          </a:xfrm>
          <a:prstGeom prst="rect">
            <a:avLst/>
          </a:prstGeom>
        </p:spPr>
      </p:pic>
      <p:pic>
        <p:nvPicPr>
          <p:cNvPr id="14" name="Picture 13">
            <a:extLst>
              <a:ext uri="{FF2B5EF4-FFF2-40B4-BE49-F238E27FC236}">
                <a16:creationId xmlns:a16="http://schemas.microsoft.com/office/drawing/2014/main" xmlns="" id="{EE888FE9-2592-4F75-BF52-5303125F97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9344" y="3429000"/>
            <a:ext cx="1600200" cy="2762173"/>
          </a:xfrm>
          <a:prstGeom prst="rect">
            <a:avLst/>
          </a:prstGeom>
        </p:spPr>
      </p:pic>
      <p:pic>
        <p:nvPicPr>
          <p:cNvPr id="15" name="Picture 14">
            <a:extLst>
              <a:ext uri="{FF2B5EF4-FFF2-40B4-BE49-F238E27FC236}">
                <a16:creationId xmlns:a16="http://schemas.microsoft.com/office/drawing/2014/main" xmlns="" id="{461AD925-3FC3-40D5-8A11-7379211717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3421966"/>
            <a:ext cx="2000994" cy="2667994"/>
          </a:xfrm>
          <a:prstGeom prst="rect">
            <a:avLst/>
          </a:prstGeom>
        </p:spPr>
      </p:pic>
      <p:pic>
        <p:nvPicPr>
          <p:cNvPr id="16" name="Picture 15">
            <a:extLst>
              <a:ext uri="{FF2B5EF4-FFF2-40B4-BE49-F238E27FC236}">
                <a16:creationId xmlns:a16="http://schemas.microsoft.com/office/drawing/2014/main" xmlns="" id="{A6463288-740E-46B9-AE99-FED33BB4F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0263" y="187748"/>
            <a:ext cx="2696068" cy="2022052"/>
          </a:xfrm>
          <a:prstGeom prst="rect">
            <a:avLst/>
          </a:prstGeom>
        </p:spPr>
      </p:pic>
      <p:sp>
        <p:nvSpPr>
          <p:cNvPr id="17" name="TextBox 16">
            <a:extLst>
              <a:ext uri="{FF2B5EF4-FFF2-40B4-BE49-F238E27FC236}">
                <a16:creationId xmlns:a16="http://schemas.microsoft.com/office/drawing/2014/main" xmlns="" id="{37103546-D739-4B1E-B297-C6DBD7B971EC}"/>
              </a:ext>
            </a:extLst>
          </p:cNvPr>
          <p:cNvSpPr txBox="1"/>
          <p:nvPr/>
        </p:nvSpPr>
        <p:spPr>
          <a:xfrm>
            <a:off x="1600200" y="2448310"/>
            <a:ext cx="2971800" cy="369332"/>
          </a:xfrm>
          <a:prstGeom prst="rect">
            <a:avLst/>
          </a:prstGeom>
          <a:noFill/>
        </p:spPr>
        <p:txBody>
          <a:bodyPr wrap="square" rtlCol="0">
            <a:spAutoFit/>
          </a:bodyPr>
          <a:lstStyle/>
          <a:p>
            <a:r>
              <a:rPr lang="vi-VN" dirty="0"/>
              <a:t>Phan Nguyễn Ngọc Hân</a:t>
            </a:r>
          </a:p>
        </p:txBody>
      </p:sp>
      <p:sp>
        <p:nvSpPr>
          <p:cNvPr id="18" name="TextBox 17">
            <a:extLst>
              <a:ext uri="{FF2B5EF4-FFF2-40B4-BE49-F238E27FC236}">
                <a16:creationId xmlns:a16="http://schemas.microsoft.com/office/drawing/2014/main" xmlns="" id="{8CF1F101-F436-4677-A3DA-86336481C9D0}"/>
              </a:ext>
            </a:extLst>
          </p:cNvPr>
          <p:cNvSpPr txBox="1"/>
          <p:nvPr/>
        </p:nvSpPr>
        <p:spPr>
          <a:xfrm>
            <a:off x="5198012" y="2448310"/>
            <a:ext cx="3200400" cy="646331"/>
          </a:xfrm>
          <a:prstGeom prst="rect">
            <a:avLst/>
          </a:prstGeom>
          <a:noFill/>
        </p:spPr>
        <p:txBody>
          <a:bodyPr wrap="square" rtlCol="0">
            <a:spAutoFit/>
          </a:bodyPr>
          <a:lstStyle/>
          <a:p>
            <a:r>
              <a:rPr lang="vi-VN" dirty="0"/>
              <a:t>Nguyễn Hồ Minh Nguyệt</a:t>
            </a:r>
          </a:p>
          <a:p>
            <a:endParaRPr lang="vi-VN" dirty="0"/>
          </a:p>
        </p:txBody>
      </p:sp>
      <p:sp>
        <p:nvSpPr>
          <p:cNvPr id="19" name="TextBox 18">
            <a:extLst>
              <a:ext uri="{FF2B5EF4-FFF2-40B4-BE49-F238E27FC236}">
                <a16:creationId xmlns:a16="http://schemas.microsoft.com/office/drawing/2014/main" xmlns="" id="{99B3B666-A2E7-42DD-A1C8-6D44D3846422}"/>
              </a:ext>
            </a:extLst>
          </p:cNvPr>
          <p:cNvSpPr txBox="1"/>
          <p:nvPr/>
        </p:nvSpPr>
        <p:spPr>
          <a:xfrm>
            <a:off x="347873" y="6230202"/>
            <a:ext cx="2590800" cy="369332"/>
          </a:xfrm>
          <a:prstGeom prst="rect">
            <a:avLst/>
          </a:prstGeom>
          <a:noFill/>
        </p:spPr>
        <p:txBody>
          <a:bodyPr wrap="square" rtlCol="0">
            <a:spAutoFit/>
          </a:bodyPr>
          <a:lstStyle/>
          <a:p>
            <a:r>
              <a:rPr lang="vi-VN" dirty="0"/>
              <a:t>Trần T.Hồng Ngọc Mai</a:t>
            </a:r>
          </a:p>
        </p:txBody>
      </p:sp>
      <p:sp>
        <p:nvSpPr>
          <p:cNvPr id="20" name="TextBox 19">
            <a:extLst>
              <a:ext uri="{FF2B5EF4-FFF2-40B4-BE49-F238E27FC236}">
                <a16:creationId xmlns:a16="http://schemas.microsoft.com/office/drawing/2014/main" xmlns="" id="{F182E9EA-FC72-42D1-BEB5-4684DFF5CDD8}"/>
              </a:ext>
            </a:extLst>
          </p:cNvPr>
          <p:cNvSpPr txBox="1"/>
          <p:nvPr/>
        </p:nvSpPr>
        <p:spPr>
          <a:xfrm>
            <a:off x="3416185" y="6230202"/>
            <a:ext cx="2514600" cy="369332"/>
          </a:xfrm>
          <a:prstGeom prst="rect">
            <a:avLst/>
          </a:prstGeom>
          <a:noFill/>
        </p:spPr>
        <p:txBody>
          <a:bodyPr wrap="square" rtlCol="0">
            <a:spAutoFit/>
          </a:bodyPr>
          <a:lstStyle/>
          <a:p>
            <a:r>
              <a:rPr lang="vi-VN" dirty="0"/>
              <a:t>Trần Lê Cẩm Ngọc</a:t>
            </a:r>
          </a:p>
        </p:txBody>
      </p:sp>
      <p:sp>
        <p:nvSpPr>
          <p:cNvPr id="21" name="TextBox 20">
            <a:extLst>
              <a:ext uri="{FF2B5EF4-FFF2-40B4-BE49-F238E27FC236}">
                <a16:creationId xmlns:a16="http://schemas.microsoft.com/office/drawing/2014/main" xmlns="" id="{C1767AC4-8C52-453A-AA95-07B7324FE2F6}"/>
              </a:ext>
            </a:extLst>
          </p:cNvPr>
          <p:cNvSpPr txBox="1"/>
          <p:nvPr/>
        </p:nvSpPr>
        <p:spPr>
          <a:xfrm>
            <a:off x="6408297" y="6191173"/>
            <a:ext cx="2590798" cy="369332"/>
          </a:xfrm>
          <a:prstGeom prst="rect">
            <a:avLst/>
          </a:prstGeom>
          <a:noFill/>
        </p:spPr>
        <p:txBody>
          <a:bodyPr wrap="square" rtlCol="0">
            <a:spAutoFit/>
          </a:bodyPr>
          <a:lstStyle/>
          <a:p>
            <a:r>
              <a:rPr lang="vi-VN" dirty="0"/>
              <a:t>Lê Hoàng Thùy Trang</a:t>
            </a:r>
          </a:p>
        </p:txBody>
      </p:sp>
    </p:spTree>
    <p:extLst>
      <p:ext uri="{BB962C8B-B14F-4D97-AF65-F5344CB8AC3E}">
        <p14:creationId xmlns:p14="http://schemas.microsoft.com/office/powerpoint/2010/main" val="121738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2FEBCC-225D-478B-9134-5F5E342F86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3120" y="877702"/>
            <a:ext cx="3757642" cy="2537230"/>
          </a:xfrm>
          <a:prstGeom prst="rect">
            <a:avLst/>
          </a:prstGeom>
        </p:spPr>
      </p:pic>
      <p:sp>
        <p:nvSpPr>
          <p:cNvPr id="4" name="Title 1">
            <a:extLst>
              <a:ext uri="{FF2B5EF4-FFF2-40B4-BE49-F238E27FC236}">
                <a16:creationId xmlns:a16="http://schemas.microsoft.com/office/drawing/2014/main" xmlns="" id="{E88A5C06-8F5A-4941-8C47-766F01E2DB28}"/>
              </a:ext>
            </a:extLst>
          </p:cNvPr>
          <p:cNvSpPr txBox="1">
            <a:spLocks/>
          </p:cNvSpPr>
          <p:nvPr/>
        </p:nvSpPr>
        <p:spPr>
          <a:xfrm>
            <a:off x="3030940" y="23098"/>
            <a:ext cx="3082119" cy="574431"/>
          </a:xfrm>
          <a:prstGeom prst="rect">
            <a:avLst/>
          </a:prstGeom>
          <a:ln w="3175">
            <a:solidFill>
              <a:srgbClr val="7030A0"/>
            </a:solidFill>
          </a:ln>
        </p:spPr>
        <p:txBody>
          <a:bodyPr vert="horz" lIns="68580" tIns="34290" rIns="68580" bIns="34290" rtlCol="0" anchor="ctr">
            <a:normAutofit fontScale="85000" lnSpcReduction="10000"/>
          </a:bodyPr>
          <a:lstStyle/>
          <a:p>
            <a:pPr algn="ct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endParaRPr lang="en-US" sz="2400" dirty="0">
              <a:latin typeface="Times New Roman" pitchFamily="18" charset="0"/>
              <a:cs typeface="Times New Roman" pitchFamily="18" charset="0"/>
            </a:endParaRPr>
          </a:p>
        </p:txBody>
      </p:sp>
      <p:pic>
        <p:nvPicPr>
          <p:cNvPr id="5" name="Picture 2">
            <a:extLst>
              <a:ext uri="{FF2B5EF4-FFF2-40B4-BE49-F238E27FC236}">
                <a16:creationId xmlns:a16="http://schemas.microsoft.com/office/drawing/2014/main" xmlns="" id="{2E2BF972-8147-4CDD-9539-932136ED1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04" y="945435"/>
            <a:ext cx="3665874"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xmlns="" id="{A4442388-327D-419D-ADBC-72249794A161}"/>
              </a:ext>
            </a:extLst>
          </p:cNvPr>
          <p:cNvSpPr/>
          <p:nvPr/>
        </p:nvSpPr>
        <p:spPr>
          <a:xfrm>
            <a:off x="914399" y="3056151"/>
            <a:ext cx="3076483" cy="369332"/>
          </a:xfrm>
          <a:prstGeom prst="rect">
            <a:avLst/>
          </a:prstGeom>
        </p:spPr>
        <p:txBody>
          <a:bodyPr wrap="none">
            <a:spAutoFit/>
          </a:bodyPr>
          <a:lstStyle/>
          <a:p>
            <a:pPr marL="285750" lvl="0" indent="-285750" algn="just">
              <a:buFont typeface="Arial" pitchFamily="34" charset="0"/>
              <a:buChar char="•"/>
            </a:pPr>
            <a:r>
              <a:rPr lang="vi-VN" dirty="0">
                <a:solidFill>
                  <a:prstClr val="black"/>
                </a:solidFill>
              </a:rPr>
              <a:t>34.000/Hộp 4 vỉ x 25 viên</a:t>
            </a:r>
            <a:endParaRPr lang="en-US" dirty="0">
              <a:solidFill>
                <a:prstClr val="black"/>
              </a:solidFill>
            </a:endParaRPr>
          </a:p>
        </p:txBody>
      </p:sp>
      <p:pic>
        <p:nvPicPr>
          <p:cNvPr id="3074" name="Picture 2" descr="Related image">
            <a:extLst>
              <a:ext uri="{FF2B5EF4-FFF2-40B4-BE49-F238E27FC236}">
                <a16:creationId xmlns:a16="http://schemas.microsoft.com/office/drawing/2014/main" xmlns="" id="{893E1A30-287F-4AC8-B97A-2B31911176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81986"/>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66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B342148-606A-439C-87FA-6B011334C653}"/>
              </a:ext>
            </a:extLst>
          </p:cNvPr>
          <p:cNvSpPr txBox="1"/>
          <p:nvPr/>
        </p:nvSpPr>
        <p:spPr>
          <a:xfrm>
            <a:off x="152400" y="304800"/>
            <a:ext cx="8839200" cy="1015663"/>
          </a:xfrm>
          <a:prstGeom prst="rect">
            <a:avLst/>
          </a:prstGeom>
          <a:noFill/>
        </p:spPr>
        <p:txBody>
          <a:bodyPr wrap="square" rtlCol="0">
            <a:spAutoFit/>
          </a:bodyPr>
          <a:lstStyle/>
          <a:p>
            <a:r>
              <a:rPr lang="vi-VN" sz="6000" dirty="0">
                <a:solidFill>
                  <a:srgbClr val="FF0000"/>
                </a:solidFill>
              </a:rPr>
              <a:t>TIÊU CHẢY – TÁO BÓN</a:t>
            </a:r>
          </a:p>
        </p:txBody>
      </p:sp>
      <p:pic>
        <p:nvPicPr>
          <p:cNvPr id="3082" name="Picture 10" descr="Related image">
            <a:extLst>
              <a:ext uri="{FF2B5EF4-FFF2-40B4-BE49-F238E27FC236}">
                <a16:creationId xmlns:a16="http://schemas.microsoft.com/office/drawing/2014/main" xmlns="" id="{4DD2E39B-BFB3-422E-9A73-3F03EC389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143000"/>
            <a:ext cx="6459306" cy="43196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kds3.vcmedia.vn/Images/Uploaded/Share/2011/01/19/rotavirus-gay-benh-tieu-chay-o-tre-nho.jpg">
            <a:extLst>
              <a:ext uri="{FF2B5EF4-FFF2-40B4-BE49-F238E27FC236}">
                <a16:creationId xmlns:a16="http://schemas.microsoft.com/office/drawing/2014/main" xmlns="" id="{AB1FB329-E8F5-4BDD-8910-4F3F79EAD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94" y="3737545"/>
            <a:ext cx="3754206" cy="2815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44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258" y="-100777"/>
            <a:ext cx="7772400" cy="914399"/>
          </a:xfrm>
        </p:spPr>
        <p:txBody>
          <a:bodyPr>
            <a:normAutofit/>
          </a:bodyPr>
          <a:lstStyle/>
          <a:p>
            <a:r>
              <a:rPr lang="en-US" sz="4000" b="1" dirty="0"/>
              <a:t>I. TIÊU CHẢY</a:t>
            </a:r>
          </a:p>
        </p:txBody>
      </p:sp>
      <p:sp>
        <p:nvSpPr>
          <p:cNvPr id="3" name="Subtitle 2"/>
          <p:cNvSpPr>
            <a:spLocks noGrp="1"/>
          </p:cNvSpPr>
          <p:nvPr>
            <p:ph type="subTitle" idx="1"/>
          </p:nvPr>
        </p:nvSpPr>
        <p:spPr>
          <a:xfrm>
            <a:off x="355796" y="602415"/>
            <a:ext cx="8001000" cy="1752600"/>
          </a:xfrm>
        </p:spPr>
        <p:txBody>
          <a:bodyPr>
            <a:normAutofit fontScale="85000" lnSpcReduction="20000"/>
          </a:bodyPr>
          <a:lstStyle/>
          <a:p>
            <a:pPr algn="l"/>
            <a:r>
              <a:rPr lang="en-US" sz="2800" b="1" dirty="0">
                <a:solidFill>
                  <a:schemeClr val="tx1"/>
                </a:solidFill>
                <a:latin typeface="Times New Roman" pitchFamily="18" charset="0"/>
                <a:cs typeface="Times New Roman" pitchFamily="18" charset="0"/>
              </a:rPr>
              <a:t>1.1 .</a:t>
            </a:r>
            <a:r>
              <a:rPr lang="en-US" sz="2800" b="1" dirty="0" err="1">
                <a:solidFill>
                  <a:schemeClr val="tx1"/>
                </a:solidFill>
                <a:latin typeface="Times New Roman" pitchFamily="18" charset="0"/>
                <a:cs typeface="Times New Roman" pitchFamily="18" charset="0"/>
              </a:rPr>
              <a:t>Định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nghĩa</a:t>
            </a:r>
            <a:r>
              <a:rPr lang="en-US" sz="2800" b="1" dirty="0">
                <a:solidFill>
                  <a:schemeClr val="tx1"/>
                </a:solidFill>
                <a:latin typeface="Times New Roman" pitchFamily="18" charset="0"/>
                <a:cs typeface="Times New Roman" pitchFamily="18" charset="0"/>
              </a:rPr>
              <a:t>:</a:t>
            </a:r>
          </a:p>
          <a:p>
            <a:pPr marL="342900" indent="-342900" algn="l">
              <a:lnSpc>
                <a:spcPct val="150000"/>
              </a:lnSpc>
              <a:buFontTx/>
              <a:buChar char="-"/>
            </a:pP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tượng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ngoài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ngày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tống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nước</a:t>
            </a:r>
            <a:r>
              <a:rPr lang="en-US" sz="2400" dirty="0">
                <a:solidFill>
                  <a:schemeClr val="tx1"/>
                </a:solidFill>
                <a:latin typeface="Times New Roman" pitchFamily="18" charset="0"/>
                <a:cs typeface="Times New Roman" pitchFamily="18" charset="0"/>
              </a:rPr>
              <a:t>.</a:t>
            </a:r>
          </a:p>
          <a:p>
            <a:pPr marL="342900" indent="-342900" algn="l">
              <a:lnSpc>
                <a:spcPct val="150000"/>
              </a:lnSpc>
              <a:buFontTx/>
              <a:buChar char="-"/>
            </a:pP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triệu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chứng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gặp</a:t>
            </a:r>
            <a:r>
              <a:rPr lang="en-US" sz="2400" dirty="0">
                <a:solidFill>
                  <a:schemeClr val="tx1"/>
                </a:solidFill>
                <a:latin typeface="Times New Roman" pitchFamily="18" charset="0"/>
                <a:cs typeface="Times New Roman" pitchFamily="18" charset="0"/>
              </a:rPr>
              <a:t> do </a:t>
            </a:r>
            <a:r>
              <a:rPr lang="en-US" sz="2400" dirty="0" err="1">
                <a:solidFill>
                  <a:schemeClr val="tx1"/>
                </a:solidFill>
                <a:latin typeface="Times New Roman" pitchFamily="18" charset="0"/>
                <a:cs typeface="Times New Roman" pitchFamily="18" charset="0"/>
              </a:rPr>
              <a:t>nhiều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nguyên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gây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nên</a:t>
            </a:r>
            <a:r>
              <a:rPr lang="en-US" sz="2400" dirty="0">
                <a:solidFill>
                  <a:schemeClr val="tx1"/>
                </a:solidFill>
                <a:latin typeface="Times New Roman" pitchFamily="18" charset="0"/>
                <a:cs typeface="Times New Roman" pitchFamily="18" charset="0"/>
              </a:rPr>
              <a:t>.</a:t>
            </a:r>
          </a:p>
        </p:txBody>
      </p:sp>
      <p:sp>
        <p:nvSpPr>
          <p:cNvPr id="5" name="TextBox 4"/>
          <p:cNvSpPr txBox="1"/>
          <p:nvPr/>
        </p:nvSpPr>
        <p:spPr>
          <a:xfrm>
            <a:off x="762000" y="3352800"/>
            <a:ext cx="6934200" cy="369332"/>
          </a:xfrm>
          <a:prstGeom prst="rect">
            <a:avLst/>
          </a:prstGeom>
          <a:noFill/>
        </p:spPr>
        <p:txBody>
          <a:bodyPr wrap="square" rtlCol="0">
            <a:spAutoFit/>
          </a:bodyPr>
          <a:lstStyle/>
          <a:p>
            <a:endParaRPr lang="en-US" dirty="0"/>
          </a:p>
        </p:txBody>
      </p:sp>
      <p:sp>
        <p:nvSpPr>
          <p:cNvPr id="6" name="TextBox 5"/>
          <p:cNvSpPr txBox="1"/>
          <p:nvPr/>
        </p:nvSpPr>
        <p:spPr>
          <a:xfrm>
            <a:off x="352279" y="2412016"/>
            <a:ext cx="7391400" cy="804323"/>
          </a:xfrm>
          <a:prstGeom prst="rect">
            <a:avLst/>
          </a:prstGeom>
          <a:noFill/>
        </p:spPr>
        <p:txBody>
          <a:bodyPr wrap="square" rtlCol="0">
            <a:spAutoFit/>
          </a:bodyPr>
          <a:lstStyle/>
          <a:p>
            <a:pPr lvl="0" algn="just" defTabSz="685800">
              <a:lnSpc>
                <a:spcPct val="90000"/>
              </a:lnSpc>
              <a:spcBef>
                <a:spcPts val="750"/>
              </a:spcBef>
            </a:pPr>
            <a:r>
              <a:rPr lang="en-US" sz="2400" b="1" dirty="0">
                <a:solidFill>
                  <a:prstClr val="black"/>
                </a:solidFill>
                <a:latin typeface="Times New Roman" pitchFamily="18" charset="0"/>
                <a:cs typeface="Times New Roman" pitchFamily="18" charset="0"/>
              </a:rPr>
              <a:t>1.2 </a:t>
            </a:r>
            <a:r>
              <a:rPr lang="en-US" sz="2400" b="1" dirty="0" err="1">
                <a:solidFill>
                  <a:prstClr val="black"/>
                </a:solidFill>
                <a:latin typeface="Times New Roman" pitchFamily="18" charset="0"/>
                <a:cs typeface="Times New Roman" pitchFamily="18" charset="0"/>
              </a:rPr>
              <a:t>Nguyên</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nhân</a:t>
            </a:r>
            <a:r>
              <a:rPr lang="en-US" sz="2400" b="1" dirty="0">
                <a:solidFill>
                  <a:prstClr val="black"/>
                </a:solidFill>
                <a:latin typeface="Times New Roman" pitchFamily="18" charset="0"/>
                <a:cs typeface="Times New Roman" pitchFamily="18" charset="0"/>
              </a:rPr>
              <a:t>:</a:t>
            </a:r>
            <a:endParaRPr lang="vi-VN" sz="2400" b="1" dirty="0">
              <a:solidFill>
                <a:prstClr val="black"/>
              </a:solidFill>
              <a:latin typeface="Times New Roman" pitchFamily="18" charset="0"/>
              <a:cs typeface="Times New Roman" pitchFamily="18" charset="0"/>
            </a:endParaRPr>
          </a:p>
          <a:p>
            <a:pPr lvl="0" algn="just" defTabSz="685800">
              <a:lnSpc>
                <a:spcPct val="90000"/>
              </a:lnSpc>
              <a:spcBef>
                <a:spcPts val="750"/>
              </a:spcBef>
            </a:pPr>
            <a:r>
              <a:rPr lang="en-US" sz="2000" dirty="0">
                <a:solidFill>
                  <a:prstClr val="black"/>
                </a:solidFill>
                <a:latin typeface="Times New Roman" pitchFamily="18" charset="0"/>
                <a:cs typeface="Times New Roman" pitchFamily="18" charset="0"/>
              </a:rPr>
              <a:t>   </a:t>
            </a:r>
            <a:endParaRPr lang="vi-VN" sz="2000" dirty="0">
              <a:solidFill>
                <a:prstClr val="black"/>
              </a:solidFill>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35418449"/>
              </p:ext>
            </p:extLst>
          </p:nvPr>
        </p:nvGraphicFramePr>
        <p:xfrm>
          <a:off x="0" y="2851691"/>
          <a:ext cx="9144000" cy="3967480"/>
        </p:xfrm>
        <a:graphic>
          <a:graphicData uri="http://schemas.openxmlformats.org/drawingml/2006/table">
            <a:tbl>
              <a:tblPr firstRow="1" bandRow="1">
                <a:tableStyleId>{5DA37D80-6434-44D0-A028-1B22A696006F}</a:tableStyleId>
              </a:tblPr>
              <a:tblGrid>
                <a:gridCol w="457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tblGrid>
              <a:tr h="370840">
                <a:tc>
                  <a:txBody>
                    <a:bodyPr/>
                    <a:lstStyle/>
                    <a:p>
                      <a:pPr algn="ctr"/>
                      <a:r>
                        <a:rPr lang="en-US" sz="2200" dirty="0" err="1"/>
                        <a:t>Tiêu</a:t>
                      </a:r>
                      <a:r>
                        <a:rPr lang="en-US" sz="2200" baseline="0" dirty="0"/>
                        <a:t> </a:t>
                      </a:r>
                      <a:r>
                        <a:rPr lang="en-US" sz="2200" baseline="0" dirty="0" err="1"/>
                        <a:t>chảy</a:t>
                      </a:r>
                      <a:r>
                        <a:rPr lang="en-US" sz="2200" baseline="0" dirty="0"/>
                        <a:t> </a:t>
                      </a:r>
                      <a:r>
                        <a:rPr lang="en-US" sz="2200" baseline="0" dirty="0" err="1"/>
                        <a:t>cấp</a:t>
                      </a:r>
                      <a:endParaRPr lang="en-US" sz="2200" dirty="0"/>
                    </a:p>
                  </a:txBody>
                  <a:tcPr/>
                </a:tc>
                <a:tc>
                  <a:txBody>
                    <a:bodyPr/>
                    <a:lstStyle/>
                    <a:p>
                      <a:pPr algn="ctr"/>
                      <a:r>
                        <a:rPr lang="en-US" sz="2200" dirty="0" err="1"/>
                        <a:t>Tiêu</a:t>
                      </a:r>
                      <a:r>
                        <a:rPr lang="en-US" sz="2200" baseline="0" dirty="0"/>
                        <a:t> </a:t>
                      </a:r>
                      <a:r>
                        <a:rPr lang="en-US" sz="2200" baseline="0" dirty="0" err="1"/>
                        <a:t>chảy</a:t>
                      </a:r>
                      <a:r>
                        <a:rPr lang="en-US" sz="2200" baseline="0" dirty="0"/>
                        <a:t> </a:t>
                      </a:r>
                      <a:r>
                        <a:rPr lang="en-US" sz="2200" baseline="0" dirty="0" err="1"/>
                        <a:t>mạn</a:t>
                      </a:r>
                      <a:endParaRPr lang="en-US" sz="2200" dirty="0"/>
                    </a:p>
                  </a:txBody>
                  <a:tcPr/>
                </a:tc>
                <a:extLst>
                  <a:ext uri="{0D108BD9-81ED-4DB2-BD59-A6C34878D82A}">
                    <a16:rowId xmlns:a16="http://schemas.microsoft.com/office/drawing/2014/main" xmlns="" val="10000"/>
                  </a:ext>
                </a:extLst>
              </a:tr>
              <a:tr h="370840">
                <a:tc>
                  <a:txBody>
                    <a:bodyPr/>
                    <a:lstStyle/>
                    <a:p>
                      <a:pPr marL="285750" marR="0" lvl="0" indent="-285750" algn="l" defTabSz="685800" rtl="0" eaLnBrk="1" fontAlgn="auto" latinLnBrk="0" hangingPunct="1">
                        <a:lnSpc>
                          <a:spcPct val="150000"/>
                        </a:lnSpc>
                        <a:spcBef>
                          <a:spcPts val="750"/>
                        </a:spcBef>
                        <a:spcAft>
                          <a:spcPts val="0"/>
                        </a:spcAft>
                        <a:buClrTx/>
                        <a:buSzTx/>
                        <a:buFontTx/>
                        <a:buChar char="-"/>
                        <a:tabLst/>
                        <a:defRPr/>
                      </a:pPr>
                      <a:r>
                        <a:rPr kumimoji="0" lang="en-US" sz="2000" u="none" strike="noStrike" kern="1200" cap="none" spc="0" normalizeH="0" baseline="0" noProof="0" dirty="0" err="1">
                          <a:ln>
                            <a:noFill/>
                          </a:ln>
                          <a:effectLst/>
                          <a:uLnTx/>
                          <a:uFillTx/>
                          <a:latin typeface="+mj-lt"/>
                        </a:rPr>
                        <a:t>Nhiễm</a:t>
                      </a:r>
                      <a:r>
                        <a:rPr kumimoji="0" lang="en-US" sz="2000" u="none" strike="noStrike" kern="1200" cap="none" spc="0" normalizeH="0" baseline="0" noProof="0" dirty="0">
                          <a:ln>
                            <a:noFill/>
                          </a:ln>
                          <a:effectLst/>
                          <a:uLnTx/>
                          <a:uFillTx/>
                          <a:latin typeface="+mj-lt"/>
                        </a:rPr>
                        <a:t> vi </a:t>
                      </a:r>
                      <a:r>
                        <a:rPr kumimoji="0" lang="en-US" sz="2000" u="none" strike="noStrike" kern="1200" cap="none" spc="0" normalizeH="0" baseline="0" noProof="0" dirty="0" err="1">
                          <a:ln>
                            <a:noFill/>
                          </a:ln>
                          <a:effectLst/>
                          <a:uLnTx/>
                          <a:uFillTx/>
                          <a:latin typeface="+mj-lt"/>
                        </a:rPr>
                        <a:t>khuẩn</a:t>
                      </a:r>
                      <a:r>
                        <a:rPr kumimoji="0" lang="en-US" sz="2000" u="none" strike="noStrike" kern="1200" cap="none" spc="0" normalizeH="0" baseline="0" noProof="0" dirty="0">
                          <a:ln>
                            <a:noFill/>
                          </a:ln>
                          <a:effectLst/>
                          <a:uLnTx/>
                          <a:uFillTx/>
                          <a:latin typeface="+mj-lt"/>
                        </a:rPr>
                        <a:t> : </a:t>
                      </a:r>
                      <a:r>
                        <a:rPr kumimoji="0" lang="en-US" sz="2000" u="none" strike="noStrike" kern="1200" cap="none" spc="0" normalizeH="0" baseline="0" noProof="0" dirty="0" err="1">
                          <a:ln>
                            <a:noFill/>
                          </a:ln>
                          <a:effectLst/>
                          <a:uLnTx/>
                          <a:uFillTx/>
                          <a:latin typeface="+mj-lt"/>
                        </a:rPr>
                        <a:t>Shigella</a:t>
                      </a:r>
                      <a:r>
                        <a:rPr kumimoji="0" lang="en-US" sz="2000" u="none" strike="noStrike" kern="1200" cap="none" spc="0" normalizeH="0" baseline="0" noProof="0" dirty="0">
                          <a:ln>
                            <a:noFill/>
                          </a:ln>
                          <a:effectLst/>
                          <a:uLnTx/>
                          <a:uFillTx/>
                          <a:latin typeface="+mj-lt"/>
                        </a:rPr>
                        <a:t> Salmonella , </a:t>
                      </a:r>
                      <a:r>
                        <a:rPr kumimoji="0" lang="en-US" sz="2000" u="none" strike="noStrike" kern="1200" cap="none" spc="0" normalizeH="0" baseline="0" noProof="0" dirty="0" err="1">
                          <a:ln>
                            <a:noFill/>
                          </a:ln>
                          <a:effectLst/>
                          <a:uLnTx/>
                          <a:uFillTx/>
                          <a:latin typeface="+mj-lt"/>
                        </a:rPr>
                        <a:t>E.coli</a:t>
                      </a:r>
                      <a:r>
                        <a:rPr kumimoji="0" lang="en-US" sz="2000" u="none" strike="noStrike" kern="1200" cap="none" spc="0" normalizeH="0" baseline="0" noProof="0" dirty="0">
                          <a:ln>
                            <a:noFill/>
                          </a:ln>
                          <a:effectLst/>
                          <a:uLnTx/>
                          <a:uFillTx/>
                          <a:latin typeface="+mj-lt"/>
                        </a:rPr>
                        <a:t>,…</a:t>
                      </a:r>
                    </a:p>
                    <a:p>
                      <a:pPr marL="285750" marR="0" lvl="0" indent="-285750" algn="l" defTabSz="685800" rtl="0" eaLnBrk="1" fontAlgn="auto" latinLnBrk="0" hangingPunct="1">
                        <a:lnSpc>
                          <a:spcPct val="150000"/>
                        </a:lnSpc>
                        <a:spcBef>
                          <a:spcPts val="750"/>
                        </a:spcBef>
                        <a:spcAft>
                          <a:spcPts val="0"/>
                        </a:spcAft>
                        <a:buClrTx/>
                        <a:buSzTx/>
                        <a:buFontTx/>
                        <a:buChar char="-"/>
                        <a:tabLst/>
                        <a:defRPr/>
                      </a:pPr>
                      <a:r>
                        <a:rPr kumimoji="0" lang="en-US" sz="2000" u="none" strike="noStrike" kern="1200" cap="none" spc="0" normalizeH="0" baseline="0" noProof="0" dirty="0" err="1">
                          <a:ln>
                            <a:noFill/>
                          </a:ln>
                          <a:effectLst/>
                          <a:uLnTx/>
                          <a:uFillTx/>
                          <a:latin typeface="+mj-lt"/>
                        </a:rPr>
                        <a:t>Nhiễm</a:t>
                      </a:r>
                      <a:r>
                        <a:rPr kumimoji="0" lang="en-US" sz="2000" u="none" strike="noStrike" kern="1200" cap="none" spc="0" normalizeH="0" baseline="0" noProof="0" dirty="0">
                          <a:ln>
                            <a:noFill/>
                          </a:ln>
                          <a:effectLst/>
                          <a:uLnTx/>
                          <a:uFillTx/>
                          <a:latin typeface="+mj-lt"/>
                        </a:rPr>
                        <a:t> virus: </a:t>
                      </a:r>
                      <a:r>
                        <a:rPr kumimoji="0" lang="en-US" sz="2000" u="none" strike="noStrike" kern="1200" cap="none" spc="0" normalizeH="0" baseline="0" noProof="0" dirty="0" err="1">
                          <a:ln>
                            <a:noFill/>
                          </a:ln>
                          <a:effectLst/>
                          <a:uLnTx/>
                          <a:uFillTx/>
                          <a:latin typeface="+mj-lt"/>
                        </a:rPr>
                        <a:t>một</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số</a:t>
                      </a:r>
                      <a:r>
                        <a:rPr kumimoji="0" lang="en-US" sz="2000" u="none" strike="noStrike" kern="1200" cap="none" spc="0" normalizeH="0" baseline="0" noProof="0" dirty="0">
                          <a:ln>
                            <a:noFill/>
                          </a:ln>
                          <a:effectLst/>
                          <a:uLnTx/>
                          <a:uFillTx/>
                          <a:latin typeface="+mj-lt"/>
                        </a:rPr>
                        <a:t> virus </a:t>
                      </a:r>
                      <a:r>
                        <a:rPr kumimoji="0" lang="en-US" sz="2000" u="none" strike="noStrike" kern="1200" cap="none" spc="0" normalizeH="0" baseline="0" noProof="0" dirty="0" err="1">
                          <a:ln>
                            <a:noFill/>
                          </a:ln>
                          <a:effectLst/>
                          <a:uLnTx/>
                          <a:uFillTx/>
                          <a:latin typeface="+mj-lt"/>
                        </a:rPr>
                        <a:t>đường</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ruột</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gây</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tiêu</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chảy</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kèm</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theo</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hội</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chứng</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nhiễm</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khuẩn</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Rotavirus,Norwalkvirrus</a:t>
                      </a:r>
                      <a:r>
                        <a:rPr kumimoji="0" lang="en-US" sz="2000" u="none" strike="noStrike" kern="1200" cap="none" spc="0" normalizeH="0" baseline="0" noProof="0" dirty="0">
                          <a:ln>
                            <a:noFill/>
                          </a:ln>
                          <a:effectLst/>
                          <a:uLnTx/>
                          <a:uFillTx/>
                          <a:latin typeface="+mj-lt"/>
                        </a:rPr>
                        <a:t>).</a:t>
                      </a:r>
                      <a:endParaRPr kumimoji="0" lang="vi-VN" sz="2000" u="none" strike="noStrike" kern="1200" cap="none" spc="0" normalizeH="0" baseline="0" noProof="0" dirty="0">
                        <a:ln>
                          <a:noFill/>
                        </a:ln>
                        <a:effectLst/>
                        <a:uLnTx/>
                        <a:uFillTx/>
                        <a:latin typeface="+mj-lt"/>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Các</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loại</a:t>
                      </a:r>
                      <a:r>
                        <a:rPr kumimoji="0" lang="en-US" sz="2000" u="none" strike="noStrike" kern="1200" cap="none" spc="0" normalizeH="0" baseline="0" noProof="0" dirty="0">
                          <a:ln>
                            <a:noFill/>
                          </a:ln>
                          <a:effectLst/>
                          <a:uLnTx/>
                          <a:uFillTx/>
                          <a:latin typeface="+mj-lt"/>
                        </a:rPr>
                        <a:t> KST </a:t>
                      </a:r>
                      <a:r>
                        <a:rPr kumimoji="0" lang="en-US" sz="2000" u="none" strike="noStrike" kern="1200" cap="none" spc="0" normalizeH="0" baseline="0" noProof="0" dirty="0" err="1">
                          <a:ln>
                            <a:noFill/>
                          </a:ln>
                          <a:effectLst/>
                          <a:uLnTx/>
                          <a:uFillTx/>
                          <a:latin typeface="+mj-lt"/>
                        </a:rPr>
                        <a:t>đường</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ruột</a:t>
                      </a:r>
                      <a:r>
                        <a:rPr kumimoji="0" lang="en-US" sz="2000" u="none" strike="noStrike" kern="1200" cap="none" spc="0" normalizeH="0" baseline="0" noProof="0" dirty="0">
                          <a:ln>
                            <a:noFill/>
                          </a:ln>
                          <a:effectLst/>
                          <a:uLnTx/>
                          <a:uFillTx/>
                          <a:latin typeface="+mj-lt"/>
                        </a:rPr>
                        <a:t> :   </a:t>
                      </a:r>
                      <a:r>
                        <a:rPr kumimoji="0" lang="en-US" sz="2000" u="none" strike="noStrike" kern="1200" cap="none" spc="0" normalizeH="0" baseline="0" noProof="0" dirty="0" err="1">
                          <a:ln>
                            <a:noFill/>
                          </a:ln>
                          <a:effectLst/>
                          <a:uLnTx/>
                          <a:uFillTx/>
                          <a:latin typeface="+mj-lt"/>
                        </a:rPr>
                        <a:t>Amip</a:t>
                      </a:r>
                      <a:r>
                        <a:rPr kumimoji="0" lang="en-US" sz="2000" u="none" strike="noStrike" kern="1200" cap="none" spc="0" normalizeH="0" baseline="0" noProof="0" dirty="0">
                          <a:ln>
                            <a:noFill/>
                          </a:ln>
                          <a:effectLst/>
                          <a:uLnTx/>
                          <a:uFillTx/>
                          <a:latin typeface="+mj-lt"/>
                        </a:rPr>
                        <a:t>,    Giardia lamblia.</a:t>
                      </a:r>
                      <a:endParaRPr kumimoji="0" lang="vi-VN" sz="2000" b="0" i="1" u="none" strike="noStrike" kern="1200" cap="none" spc="0" normalizeH="0" baseline="0" noProof="0" dirty="0">
                        <a:ln>
                          <a:noFill/>
                        </a:ln>
                        <a:solidFill>
                          <a:prstClr val="black"/>
                        </a:solidFill>
                        <a:effectLst/>
                        <a:uLnTx/>
                        <a:uFillTx/>
                        <a:latin typeface="+mj-lt"/>
                        <a:ea typeface="+mn-ea"/>
                        <a:cs typeface="Times New Roman" pitchFamily="18" charset="0"/>
                      </a:endParaRPr>
                    </a:p>
                  </a:txBody>
                  <a:tcPr/>
                </a:tc>
                <a:tc>
                  <a:txBody>
                    <a:bodyPr/>
                    <a:lstStyle/>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2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Tổn</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thương</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thực</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thể</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đặc</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hiệu</a:t>
                      </a:r>
                      <a:r>
                        <a:rPr kumimoji="0" lang="en-US" sz="2000" u="none" strike="noStrike" kern="1200" cap="none" spc="0" normalizeH="0" baseline="0" noProof="0" dirty="0">
                          <a:ln>
                            <a:noFill/>
                          </a:ln>
                          <a:effectLst/>
                          <a:uLnTx/>
                          <a:uFillTx/>
                          <a:latin typeface="+mj-lt"/>
                        </a:rPr>
                        <a:t> ở </a:t>
                      </a:r>
                      <a:r>
                        <a:rPr kumimoji="0" lang="en-US" sz="2000" u="none" strike="noStrike" kern="1200" cap="none" spc="0" normalizeH="0" baseline="0" noProof="0" dirty="0" err="1">
                          <a:ln>
                            <a:noFill/>
                          </a:ln>
                          <a:effectLst/>
                          <a:uLnTx/>
                          <a:uFillTx/>
                          <a:latin typeface="+mj-lt"/>
                        </a:rPr>
                        <a:t>thành</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ruột</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khối</a:t>
                      </a:r>
                      <a:r>
                        <a:rPr kumimoji="0" lang="en-US" sz="2000" u="none" strike="noStrike" kern="1200" cap="none" spc="0" normalizeH="0" baseline="0" noProof="0" dirty="0">
                          <a:ln>
                            <a:noFill/>
                          </a:ln>
                          <a:effectLst/>
                          <a:uLnTx/>
                          <a:uFillTx/>
                          <a:latin typeface="+mj-lt"/>
                        </a:rPr>
                        <a:t> u </a:t>
                      </a:r>
                      <a:r>
                        <a:rPr kumimoji="0" lang="en-US" sz="2000" u="none" strike="noStrike" kern="1200" cap="none" spc="0" normalizeH="0" baseline="0" noProof="0" dirty="0" err="1">
                          <a:ln>
                            <a:noFill/>
                          </a:ln>
                          <a:effectLst/>
                          <a:uLnTx/>
                          <a:uFillTx/>
                          <a:latin typeface="+mj-lt"/>
                        </a:rPr>
                        <a:t>đại</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tràng,lao</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ruột</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bệnh</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Crohn,viêm</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loét</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đại</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trực</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tràng</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chảy</a:t>
                      </a: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latin typeface="+mj-lt"/>
                        </a:rPr>
                        <a:t>máu,nhiễm</a:t>
                      </a:r>
                      <a:r>
                        <a:rPr kumimoji="0" lang="en-US" sz="2000" u="none" strike="noStrike" kern="1200" cap="none" spc="0" normalizeH="0" baseline="0" noProof="0" dirty="0">
                          <a:ln>
                            <a:noFill/>
                          </a:ln>
                          <a:effectLst/>
                          <a:uLnTx/>
                          <a:uFillTx/>
                          <a:latin typeface="+mj-lt"/>
                        </a:rPr>
                        <a:t> KST.</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latin typeface="+mj-lt"/>
                        </a:rPr>
                        <a:t>- </a:t>
                      </a:r>
                      <a:r>
                        <a:rPr kumimoji="0" lang="en-US" sz="2000" u="none" strike="noStrike" kern="1200" cap="none" spc="0" normalizeH="0" baseline="0" noProof="0" dirty="0" err="1">
                          <a:ln>
                            <a:noFill/>
                          </a:ln>
                          <a:effectLst/>
                          <a:uLnTx/>
                          <a:uFillTx/>
                        </a:rPr>
                        <a:t>Loạn</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khuẩn</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ruột</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dùng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kháng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sinh</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đường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uống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kéo</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dài</a:t>
                      </a:r>
                      <a:r>
                        <a:rPr kumimoji="0" lang="en-US" sz="2000" u="none" strike="noStrike" kern="1200" cap="none" spc="0" normalizeH="0" baseline="0" noProof="0" dirty="0">
                          <a:ln>
                            <a:noFill/>
                          </a:ln>
                          <a:effectLst/>
                          <a:uLnTx/>
                          <a:uFillTx/>
                        </a:rPr>
                        <a:t>.</a:t>
                      </a: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lang="en-US" sz="2000" dirty="0">
                        <a:latin typeface="+mj-lt"/>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9028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4967671"/>
              </p:ext>
            </p:extLst>
          </p:nvPr>
        </p:nvGraphicFramePr>
        <p:xfrm>
          <a:off x="76200" y="56303"/>
          <a:ext cx="8991600" cy="6969760"/>
        </p:xfrm>
        <a:graphic>
          <a:graphicData uri="http://schemas.openxmlformats.org/drawingml/2006/table">
            <a:tbl>
              <a:tblPr firstRow="1" bandRow="1">
                <a:tableStyleId>{0E3FDE45-AF77-4B5C-9715-49D594BDF05E}</a:tableStyleId>
              </a:tblPr>
              <a:tblGrid>
                <a:gridCol w="4495800">
                  <a:extLst>
                    <a:ext uri="{9D8B030D-6E8A-4147-A177-3AD203B41FA5}">
                      <a16:colId xmlns:a16="http://schemas.microsoft.com/office/drawing/2014/main" xmlns="" val="20000"/>
                    </a:ext>
                  </a:extLst>
                </a:gridCol>
                <a:gridCol w="4495800">
                  <a:extLst>
                    <a:ext uri="{9D8B030D-6E8A-4147-A177-3AD203B41FA5}">
                      <a16:colId xmlns:a16="http://schemas.microsoft.com/office/drawing/2014/main" xmlns="" val="20001"/>
                    </a:ext>
                  </a:extLst>
                </a:gridCol>
              </a:tblGrid>
              <a:tr h="619357">
                <a:tc>
                  <a:txBody>
                    <a:bodyPr/>
                    <a:lstStyle/>
                    <a:p>
                      <a:pPr algn="ctr">
                        <a:lnSpc>
                          <a:spcPct val="150000"/>
                        </a:lnSpc>
                      </a:pPr>
                      <a:r>
                        <a:rPr lang="en-US" sz="2400" dirty="0" err="1"/>
                        <a:t>Tiêu</a:t>
                      </a:r>
                      <a:r>
                        <a:rPr lang="en-US" sz="2400" baseline="0" dirty="0"/>
                        <a:t> </a:t>
                      </a:r>
                      <a:r>
                        <a:rPr lang="en-US" sz="2400" baseline="0" dirty="0" err="1"/>
                        <a:t>chảy</a:t>
                      </a:r>
                      <a:r>
                        <a:rPr lang="en-US" sz="2400" baseline="0" dirty="0"/>
                        <a:t> </a:t>
                      </a:r>
                      <a:r>
                        <a:rPr lang="en-US" sz="2400" baseline="0" dirty="0" err="1"/>
                        <a:t>cấp</a:t>
                      </a:r>
                      <a:endParaRPr lang="en-US" sz="2400" b="1" dirty="0">
                        <a:latin typeface="+mj-lt"/>
                        <a:ea typeface="Times" panose="020B0500000000000000" pitchFamily="34" charset="0"/>
                        <a:cs typeface="Times" panose="020B0500000000000000" pitchFamily="34" charset="0"/>
                      </a:endParaRPr>
                    </a:p>
                  </a:txBody>
                  <a:tcPr/>
                </a:tc>
                <a:tc>
                  <a:txBody>
                    <a:bodyPr/>
                    <a:lstStyle/>
                    <a:p>
                      <a:pPr algn="ctr">
                        <a:lnSpc>
                          <a:spcPct val="150000"/>
                        </a:lnSpc>
                      </a:pPr>
                      <a:r>
                        <a:rPr lang="en-US" sz="2400" dirty="0" err="1"/>
                        <a:t>Tiêu</a:t>
                      </a:r>
                      <a:r>
                        <a:rPr lang="en-US" sz="2400" baseline="0" dirty="0"/>
                        <a:t> </a:t>
                      </a:r>
                      <a:r>
                        <a:rPr lang="en-US" sz="2400" baseline="0" dirty="0" err="1"/>
                        <a:t>chảy</a:t>
                      </a:r>
                      <a:r>
                        <a:rPr lang="en-US" sz="2400" baseline="0" dirty="0"/>
                        <a:t> </a:t>
                      </a:r>
                      <a:r>
                        <a:rPr lang="en-US" sz="2400" baseline="0" dirty="0" err="1"/>
                        <a:t>mạn</a:t>
                      </a:r>
                      <a:endParaRPr lang="en-US" sz="2400" dirty="0"/>
                    </a:p>
                  </a:txBody>
                  <a:tcPr/>
                </a:tc>
                <a:extLst>
                  <a:ext uri="{0D108BD9-81ED-4DB2-BD59-A6C34878D82A}">
                    <a16:rowId xmlns:a16="http://schemas.microsoft.com/office/drawing/2014/main" xmlns="" val="10000"/>
                  </a:ext>
                </a:extLst>
              </a:tr>
              <a:tr h="3021727">
                <a:tc>
                  <a:txBody>
                    <a:bodyPr/>
                    <a:lstStyle/>
                    <a:p>
                      <a:pPr marL="0" marR="0" lvl="0" indent="0" algn="just"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rPr>
                        <a:t> - </a:t>
                      </a:r>
                      <a:r>
                        <a:rPr kumimoji="0" lang="en-US" sz="2000" u="none" strike="noStrike" kern="1200" cap="none" spc="0" normalizeH="0" baseline="0" noProof="0" dirty="0" err="1">
                          <a:ln>
                            <a:noFill/>
                          </a:ln>
                          <a:effectLst/>
                          <a:uLnTx/>
                          <a:uFillTx/>
                        </a:rPr>
                        <a:t>Một</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số</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nguyên</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nhân</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khác</a:t>
                      </a:r>
                      <a:r>
                        <a:rPr kumimoji="0" lang="en-US" sz="2000" u="none" strike="noStrike" kern="1200" cap="none" spc="0" normalizeH="0" baseline="0" noProof="0" dirty="0">
                          <a:ln>
                            <a:noFill/>
                          </a:ln>
                          <a:effectLst/>
                          <a:uLnTx/>
                          <a:uFillTx/>
                        </a:rPr>
                        <a:t>:</a:t>
                      </a:r>
                    </a:p>
                    <a:p>
                      <a:pPr marL="0" marR="0" lvl="0" indent="0" algn="just" defTabSz="685800" rtl="0" eaLnBrk="1" fontAlgn="auto" latinLnBrk="0" hangingPunct="1">
                        <a:lnSpc>
                          <a:spcPct val="150000"/>
                        </a:lnSpc>
                        <a:spcBef>
                          <a:spcPts val="0"/>
                        </a:spcBef>
                        <a:spcAft>
                          <a:spcPts val="0"/>
                        </a:spcAft>
                        <a:buClrTx/>
                        <a:buSzTx/>
                        <a:buFont typeface="Arial" pitchFamily="34" charset="0"/>
                        <a:buChar char="•"/>
                        <a:tabLst/>
                        <a:defRPr/>
                      </a:pP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Nhiễm</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độc:kim</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loại,nấm</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độc</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thuốc</a:t>
                      </a:r>
                      <a:r>
                        <a:rPr kumimoji="0" lang="en-US" sz="2000" u="none" strike="noStrike" kern="1200" cap="none" spc="0" normalizeH="0" baseline="0" noProof="0" dirty="0">
                          <a:ln>
                            <a:noFill/>
                          </a:ln>
                          <a:effectLst/>
                          <a:uLnTx/>
                          <a:uFillTx/>
                        </a:rPr>
                        <a:t> BVTV </a:t>
                      </a:r>
                      <a:r>
                        <a:rPr kumimoji="0" lang="en-US" sz="2000" u="none" strike="noStrike" kern="1200" cap="none" spc="0" normalizeH="0" baseline="0" noProof="0" dirty="0" err="1">
                          <a:ln>
                            <a:noFill/>
                          </a:ln>
                          <a:effectLst/>
                          <a:uLnTx/>
                          <a:uFillTx/>
                        </a:rPr>
                        <a:t>có</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trong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thức</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ăn</a:t>
                      </a:r>
                      <a:r>
                        <a:rPr kumimoji="0" lang="en-US" sz="2000" u="none" strike="noStrike" kern="1200" cap="none" spc="0" normalizeH="0" baseline="0" noProof="0" dirty="0">
                          <a:ln>
                            <a:noFill/>
                          </a:ln>
                          <a:effectLst/>
                          <a:uLnTx/>
                          <a:uFillTx/>
                        </a:rPr>
                        <a:t>,..</a:t>
                      </a:r>
                    </a:p>
                    <a:p>
                      <a:pPr marL="0" marR="0" lvl="0" indent="0" algn="just" defTabSz="685800" rtl="0" eaLnBrk="1" fontAlgn="auto" latinLnBrk="0" hangingPunct="1">
                        <a:lnSpc>
                          <a:spcPct val="150000"/>
                        </a:lnSpc>
                        <a:spcBef>
                          <a:spcPts val="0"/>
                        </a:spcBef>
                        <a:spcAft>
                          <a:spcPts val="0"/>
                        </a:spcAft>
                        <a:buClrTx/>
                        <a:buSzTx/>
                        <a:buFont typeface="Arial" pitchFamily="34" charset="0"/>
                        <a:buChar char="•"/>
                        <a:tabLst/>
                        <a:defRPr/>
                      </a:pP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Dị</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ứng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dạ</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dày-ruột</a:t>
                      </a:r>
                      <a:r>
                        <a:rPr kumimoji="0" lang="en-US" sz="2000" u="none" strike="noStrike" kern="1200" cap="none" spc="0" normalizeH="0" baseline="0" noProof="0" dirty="0">
                          <a:ln>
                            <a:noFill/>
                          </a:ln>
                          <a:effectLst/>
                          <a:uLnTx/>
                          <a:uFillTx/>
                        </a:rPr>
                        <a:t>.</a:t>
                      </a:r>
                    </a:p>
                    <a:p>
                      <a:pPr marL="0" marR="0" lvl="0" indent="0" algn="just" defTabSz="685800" rtl="0" eaLnBrk="1" fontAlgn="auto" latinLnBrk="0" hangingPunct="1">
                        <a:lnSpc>
                          <a:spcPct val="150000"/>
                        </a:lnSpc>
                        <a:spcBef>
                          <a:spcPts val="0"/>
                        </a:spcBef>
                        <a:spcAft>
                          <a:spcPts val="0"/>
                        </a:spcAft>
                        <a:buClrTx/>
                        <a:buSzTx/>
                        <a:buFont typeface="Arial" pitchFamily="34" charset="0"/>
                        <a:buChar char="•"/>
                        <a:tabLst/>
                        <a:defRPr/>
                      </a:pP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Lạm</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dụng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thuốc</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nhuận</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tràng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và</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dùng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kháng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sinh</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kéo</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dài</a:t>
                      </a:r>
                      <a:endParaRPr kumimoji="0" lang="en-US" sz="2000" u="none" strike="noStrike" kern="1200" cap="none" spc="0" normalizeH="0" baseline="0" noProof="0" dirty="0">
                        <a:ln>
                          <a:noFill/>
                        </a:ln>
                        <a:effectLst/>
                        <a:uLnTx/>
                        <a:uFillTx/>
                      </a:endParaRPr>
                    </a:p>
                    <a:p>
                      <a:pPr>
                        <a:lnSpc>
                          <a:spcPct val="150000"/>
                        </a:lnSpc>
                      </a:pPr>
                      <a:endParaRPr lang="en-US" sz="2000" dirty="0"/>
                    </a:p>
                  </a:txBody>
                  <a:tcPr/>
                </a:tc>
                <a:tc>
                  <a:txBody>
                    <a:bodyPr/>
                    <a:lstStyle/>
                    <a:p>
                      <a:pPr marL="0" marR="0" lvl="0" indent="0" algn="just"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Bệnh</a:t>
                      </a:r>
                      <a:r>
                        <a:rPr kumimoji="0" lang="en-US" sz="2000" u="none" strike="noStrike" kern="1200" cap="none" spc="0" normalizeH="0" baseline="0" noProof="0" dirty="0">
                          <a:ln>
                            <a:noFill/>
                          </a:ln>
                          <a:effectLst/>
                          <a:uLnTx/>
                          <a:uFillTx/>
                        </a:rPr>
                        <a:t> ở </a:t>
                      </a:r>
                      <a:r>
                        <a:rPr kumimoji="0" lang="en-US" sz="2000" u="none" strike="noStrike" kern="1200" cap="none" spc="0" normalizeH="0" baseline="0" noProof="0" dirty="0" err="1">
                          <a:ln>
                            <a:noFill/>
                          </a:ln>
                          <a:effectLst/>
                          <a:uLnTx/>
                          <a:uFillTx/>
                        </a:rPr>
                        <a:t>cơ</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quan</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khác</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suy</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dinh</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dưỡng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nhiễm</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độc</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giáp,suy</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thượng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thận,rối</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loạn</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hoạt</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động</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thần</a:t>
                      </a:r>
                      <a:r>
                        <a:rPr kumimoji="0" lang="en-US" sz="2000" u="none" strike="noStrike" kern="1200" cap="none" spc="0" normalizeH="0" baseline="0" noProof="0" dirty="0">
                          <a:ln>
                            <a:noFill/>
                          </a:ln>
                          <a:effectLst/>
                          <a:uLnTx/>
                          <a:uFillTx/>
                        </a:rPr>
                        <a:t> </a:t>
                      </a:r>
                      <a:r>
                        <a:rPr kumimoji="0" lang="en-US" sz="2000" u="none" strike="noStrike" kern="1200" cap="none" spc="0" normalizeH="0" baseline="0" noProof="0" dirty="0" err="1">
                          <a:ln>
                            <a:noFill/>
                          </a:ln>
                          <a:effectLst/>
                          <a:uLnTx/>
                          <a:uFillTx/>
                        </a:rPr>
                        <a:t>kinh</a:t>
                      </a:r>
                      <a:endParaRPr kumimoji="0" lang="en-US" sz="2000" u="none" strike="noStrike" kern="1200" cap="none" spc="0" normalizeH="0" baseline="0" noProof="0" dirty="0">
                        <a:ln>
                          <a:noFill/>
                        </a:ln>
                        <a:effectLst/>
                        <a:uLnTx/>
                        <a:uFillTx/>
                      </a:endParaRPr>
                    </a:p>
                    <a:p>
                      <a:pPr marL="0" marR="0" lvl="0" indent="0" algn="just" defTabSz="685800" rtl="0" eaLnBrk="1" fontAlgn="auto" latinLnBrk="0" hangingPunct="1">
                        <a:lnSpc>
                          <a:spcPct val="150000"/>
                        </a:lnSpc>
                        <a:spcBef>
                          <a:spcPts val="750"/>
                        </a:spcBef>
                        <a:spcAft>
                          <a:spcPts val="0"/>
                        </a:spcAft>
                        <a:buClrTx/>
                        <a:buSzTx/>
                        <a:buFontTx/>
                        <a:buNone/>
                        <a:tabLst/>
                        <a:defRPr/>
                      </a:pP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Tổn</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thương</a:t>
                      </a:r>
                      <a:r>
                        <a:rPr kumimoji="0" lang="en-US" sz="2000" u="none" strike="noStrike" kern="1200" cap="none" spc="0" normalizeH="0" baseline="0" noProof="0" dirty="0">
                          <a:ln>
                            <a:noFill/>
                          </a:ln>
                          <a:solidFill>
                            <a:schemeClr val="tx1"/>
                          </a:solidFill>
                          <a:effectLst/>
                          <a:uLnTx/>
                          <a:uFillTx/>
                          <a:latin typeface="+mn-lt"/>
                          <a:ea typeface="+mn-ea"/>
                          <a:cs typeface="+mn-cs"/>
                        </a:rPr>
                        <a:t> ở </a:t>
                      </a:r>
                      <a:r>
                        <a:rPr kumimoji="0" lang="en-US" sz="2000" u="none" strike="noStrike" kern="1200" cap="none" spc="0" normalizeH="0" baseline="0" noProof="0" dirty="0" err="1">
                          <a:ln>
                            <a:noFill/>
                          </a:ln>
                          <a:solidFill>
                            <a:schemeClr val="tx1"/>
                          </a:solidFill>
                          <a:effectLst/>
                          <a:uLnTx/>
                          <a:uFillTx/>
                          <a:latin typeface="+mn-lt"/>
                          <a:ea typeface="+mn-ea"/>
                          <a:cs typeface="+mn-cs"/>
                        </a:rPr>
                        <a:t>ruột</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gây</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rối</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loạn</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tiêu</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hóa</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và</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hấp</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thu</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bị</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cắt</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đoạn</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dạ</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dày</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ruột</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non,viêm</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tụy</a:t>
                      </a:r>
                      <a:r>
                        <a:rPr kumimoji="0" lang="en-US" sz="2000" u="none" strike="noStrike" kern="1200" cap="none" spc="0" normalizeH="0" baseline="0" noProof="0" dirty="0">
                          <a:ln>
                            <a:noFill/>
                          </a:ln>
                          <a:solidFill>
                            <a:schemeClr val="tx1"/>
                          </a:solidFill>
                          <a:effectLst/>
                          <a:uLnTx/>
                          <a:uFillTx/>
                          <a:latin typeface="+mn-lt"/>
                          <a:ea typeface="+mn-ea"/>
                          <a:cs typeface="+mn-cs"/>
                        </a:rPr>
                        <a:t> , </a:t>
                      </a:r>
                      <a:r>
                        <a:rPr kumimoji="0" lang="en-US" sz="2000" u="none" strike="noStrike" kern="1200" cap="none" spc="0" normalizeH="0" baseline="0" noProof="0" dirty="0" err="1">
                          <a:ln>
                            <a:noFill/>
                          </a:ln>
                          <a:solidFill>
                            <a:schemeClr val="tx1"/>
                          </a:solidFill>
                          <a:effectLst/>
                          <a:uLnTx/>
                          <a:uFillTx/>
                          <a:latin typeface="+mn-lt"/>
                          <a:ea typeface="+mn-ea"/>
                          <a:cs typeface="+mn-cs"/>
                        </a:rPr>
                        <a:t>tắc</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mật,thiếu</a:t>
                      </a:r>
                      <a:r>
                        <a:rPr kumimoji="0" lang="en-US" sz="2000" u="none" strike="noStrike" kern="1200" cap="none" spc="0" normalizeH="0" baseline="0" noProof="0" dirty="0">
                          <a:ln>
                            <a:noFill/>
                          </a:ln>
                          <a:solidFill>
                            <a:schemeClr val="tx1"/>
                          </a:solidFill>
                          <a:effectLst/>
                          <a:uLnTx/>
                          <a:uFillTx/>
                          <a:latin typeface="+mn-lt"/>
                          <a:ea typeface="+mn-ea"/>
                          <a:cs typeface="+mn-cs"/>
                        </a:rPr>
                        <a:t> men </a:t>
                      </a:r>
                      <a:r>
                        <a:rPr kumimoji="0" lang="en-US" sz="2000" u="none" strike="noStrike" kern="1200" cap="none" spc="0" normalizeH="0" baseline="0" noProof="0" dirty="0" err="1">
                          <a:ln>
                            <a:noFill/>
                          </a:ln>
                          <a:solidFill>
                            <a:schemeClr val="tx1"/>
                          </a:solidFill>
                          <a:effectLst/>
                          <a:uLnTx/>
                          <a:uFillTx/>
                          <a:latin typeface="+mn-lt"/>
                          <a:ea typeface="+mn-ea"/>
                          <a:cs typeface="+mn-cs"/>
                        </a:rPr>
                        <a:t>tiêu</a:t>
                      </a:r>
                      <a:r>
                        <a:rPr kumimoji="0" lang="en-US" sz="2000" u="none" strike="noStrike" kern="1200" cap="none" spc="0" normalizeH="0" baseline="0" noProof="0" dirty="0">
                          <a:ln>
                            <a:noFill/>
                          </a:ln>
                          <a:solidFill>
                            <a:schemeClr val="tx1"/>
                          </a:solidFill>
                          <a:effectLst/>
                          <a:uLnTx/>
                          <a:uFillTx/>
                          <a:latin typeface="+mn-lt"/>
                          <a:ea typeface="+mn-ea"/>
                          <a:cs typeface="+mn-cs"/>
                        </a:rPr>
                        <a:t> </a:t>
                      </a:r>
                      <a:r>
                        <a:rPr kumimoji="0" lang="en-US" sz="2000" u="none" strike="noStrike" kern="1200" cap="none" spc="0" normalizeH="0" baseline="0" noProof="0" dirty="0" err="1">
                          <a:ln>
                            <a:noFill/>
                          </a:ln>
                          <a:solidFill>
                            <a:schemeClr val="tx1"/>
                          </a:solidFill>
                          <a:effectLst/>
                          <a:uLnTx/>
                          <a:uFillTx/>
                          <a:latin typeface="+mn-lt"/>
                          <a:ea typeface="+mn-ea"/>
                          <a:cs typeface="+mn-cs"/>
                        </a:rPr>
                        <a:t>hóa</a:t>
                      </a:r>
                      <a:r>
                        <a:rPr kumimoji="0" lang="en-US" sz="2000" u="none" strike="noStrike" kern="1200" cap="none" spc="0" normalizeH="0" baseline="0" noProof="0" dirty="0">
                          <a:ln>
                            <a:noFill/>
                          </a:ln>
                          <a:solidFill>
                            <a:schemeClr val="tx1"/>
                          </a:solidFill>
                          <a:effectLst/>
                          <a:uLnTx/>
                          <a:uFillTx/>
                          <a:latin typeface="+mn-lt"/>
                          <a:ea typeface="+mn-ea"/>
                          <a:cs typeface="+mn-cs"/>
                        </a:rPr>
                        <a:t>.</a:t>
                      </a:r>
                    </a:p>
                  </a:txBody>
                  <a:tcPr/>
                </a:tc>
                <a:extLst>
                  <a:ext uri="{0D108BD9-81ED-4DB2-BD59-A6C34878D82A}">
                    <a16:rowId xmlns:a16="http://schemas.microsoft.com/office/drawing/2014/main" xmlns="" val="10001"/>
                  </a:ext>
                </a:extLst>
              </a:tr>
              <a:tr h="2683516">
                <a:tc>
                  <a:txBody>
                    <a:bodyPr/>
                    <a:lstStyle/>
                    <a:p>
                      <a:pPr marL="0" marR="0" lvl="0" indent="0" algn="just" defTabSz="685800" rtl="0" eaLnBrk="1" fontAlgn="base" latinLnBrk="0" hangingPunct="1">
                        <a:lnSpc>
                          <a:spcPct val="15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latin typeface="+mj-lt"/>
                          <a:cs typeface="Arial" panose="020B0604020202020204" pitchFamily="34" charset="0"/>
                        </a:rPr>
                        <a:t>- </a:t>
                      </a:r>
                      <a:r>
                        <a:rPr kumimoji="0" lang="vi-VN" sz="2000" u="none" strike="noStrike" kern="1200" cap="none" spc="0" normalizeH="0" baseline="0" noProof="0" dirty="0">
                          <a:ln>
                            <a:noFill/>
                          </a:ln>
                          <a:effectLst/>
                          <a:uLnTx/>
                          <a:uFillTx/>
                          <a:latin typeface="+mj-lt"/>
                          <a:cs typeface="Arial" panose="020B0604020202020204" pitchFamily="34" charset="0"/>
                        </a:rPr>
                        <a:t>Tình trạng này thường làm mất nước trong thời gian ngắn, ở người già và trẻ nhỏ sức chịu đựng có hạn cho nên cần phải dùng thuốc hoặc truyền dịch sớm để bổ sung.</a:t>
                      </a:r>
                    </a:p>
                    <a:p>
                      <a:pPr>
                        <a:lnSpc>
                          <a:spcPct val="150000"/>
                        </a:lnSpc>
                      </a:pPr>
                      <a:endParaRPr lang="en-US" sz="2000" dirty="0">
                        <a:latin typeface="+mj-lt"/>
                        <a:cs typeface="Arial" panose="020B0604020202020204" pitchFamily="34" charset="0"/>
                      </a:endParaRPr>
                    </a:p>
                  </a:txBody>
                  <a:tcPr/>
                </a:tc>
                <a:tc>
                  <a:txBody>
                    <a:bodyPr/>
                    <a:lstStyle/>
                    <a:p>
                      <a:pPr marL="0" marR="0" lvl="0" indent="0" algn="just" defTabSz="685800" rtl="0" eaLnBrk="1" fontAlgn="base" latinLnBrk="0" hangingPunct="1">
                        <a:lnSpc>
                          <a:spcPct val="150000"/>
                        </a:lnSpc>
                        <a:spcBef>
                          <a:spcPts val="0"/>
                        </a:spcBef>
                        <a:spcAft>
                          <a:spcPts val="0"/>
                        </a:spcAft>
                        <a:buClrTx/>
                        <a:buSzTx/>
                        <a:buFontTx/>
                        <a:buNone/>
                        <a:tabLst/>
                        <a:defRPr/>
                      </a:pPr>
                      <a:r>
                        <a:rPr kumimoji="0" lang="vi-VN" sz="2000" u="none" strike="noStrike" kern="1200" cap="none" spc="0" normalizeH="0" baseline="0" noProof="0" dirty="0">
                          <a:ln>
                            <a:noFill/>
                          </a:ln>
                          <a:effectLst/>
                          <a:uLnTx/>
                          <a:uFillTx/>
                          <a:latin typeface="+mj-lt"/>
                          <a:cs typeface="Arial" panose="020B0604020202020204" pitchFamily="34" charset="0"/>
                        </a:rPr>
                        <a:t>Triệu chứng ban đầu của bệnh ung thư kết tràng là tiêu chảy và không thường xuyên kèm theo hiện tượng đại tiện ra máu, thường bị chẩn đoán nhầm thành bệnh viêm ruột.</a:t>
                      </a:r>
                    </a:p>
                    <a:p>
                      <a:pPr marL="0" marR="0" lvl="0" indent="0" algn="just"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cxnSp>
        <p:nvCxnSpPr>
          <p:cNvPr id="4" name="Straight Connector 3">
            <a:extLst>
              <a:ext uri="{FF2B5EF4-FFF2-40B4-BE49-F238E27FC236}">
                <a16:creationId xmlns:a16="http://schemas.microsoft.com/office/drawing/2014/main" xmlns="" id="{D6FD2E36-2BAC-4E95-8428-CA5217CE0843}"/>
              </a:ext>
            </a:extLst>
          </p:cNvPr>
          <p:cNvCxnSpPr/>
          <p:nvPr/>
        </p:nvCxnSpPr>
        <p:spPr>
          <a:xfrm>
            <a:off x="4572000" y="4038600"/>
            <a:ext cx="0" cy="251460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3379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8305800" cy="830997"/>
          </a:xfrm>
          <a:prstGeom prst="rect">
            <a:avLst/>
          </a:prstGeom>
        </p:spPr>
        <p:txBody>
          <a:bodyPr wrap="square">
            <a:spAutoFit/>
          </a:bodyPr>
          <a:lstStyle/>
          <a:p>
            <a:pPr algn="just"/>
            <a:r>
              <a:rPr lang="en-US" sz="2400" b="1" dirty="0">
                <a:latin typeface="Times New Roman" pitchFamily="18" charset="0"/>
                <a:cs typeface="Times New Roman" pitchFamily="18" charset="0"/>
              </a:rPr>
              <a:t>1.3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a:t>
            </a:r>
          </a:p>
          <a:p>
            <a:pPr algn="just"/>
            <a:endParaRPr lang="en-US" sz="2400" dirty="0">
              <a:latin typeface="Times New Roman" pitchFamily="18" charset="0"/>
              <a:cs typeface="Times New Roman" pitchFamily="18" charset="0"/>
            </a:endParaRPr>
          </a:p>
        </p:txBody>
      </p:sp>
      <p:sp>
        <p:nvSpPr>
          <p:cNvPr id="3" name="Rectangle 2"/>
          <p:cNvSpPr/>
          <p:nvPr/>
        </p:nvSpPr>
        <p:spPr>
          <a:xfrm>
            <a:off x="512298" y="664463"/>
            <a:ext cx="8686800" cy="3231654"/>
          </a:xfrm>
          <a:prstGeom prst="rect">
            <a:avLst/>
          </a:prstGeom>
        </p:spPr>
        <p:txBody>
          <a:bodyPr wrap="square">
            <a:spAutoFit/>
          </a:bodyPr>
          <a:lstStyle/>
          <a:p>
            <a:pPr>
              <a:buFontTx/>
              <a:buChar char="-"/>
            </a:pPr>
            <a:r>
              <a:rPr lang="en-US" sz="20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a:t>
            </a:r>
          </a:p>
          <a:p>
            <a:pPr>
              <a:buFontTx/>
              <a:buChar char="-"/>
            </a:pP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pPr>
              <a:buFontTx/>
              <a:buChar char="-"/>
            </a:pP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6" name="Rectangle 5"/>
          <p:cNvSpPr/>
          <p:nvPr/>
        </p:nvSpPr>
        <p:spPr>
          <a:xfrm>
            <a:off x="4762500" y="1081896"/>
            <a:ext cx="4457700" cy="3586366"/>
          </a:xfrm>
          <a:prstGeom prst="rect">
            <a:avLst/>
          </a:prstGeom>
        </p:spPr>
        <p:txBody>
          <a:bodyPr wrap="square">
            <a:spAutoFit/>
          </a:bodyPr>
          <a:lstStyle/>
          <a:p>
            <a:pPr>
              <a:lnSpc>
                <a:spcPct val="15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Dịch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tổng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lượng</a:t>
            </a:r>
            <a:r>
              <a:rPr lang="en-US" sz="2200" dirty="0">
                <a:latin typeface="Times New Roman" pitchFamily="18" charset="0"/>
                <a:cs typeface="Times New Roman" pitchFamily="18" charset="0"/>
              </a:rPr>
              <a:t> : 8,8 </a:t>
            </a:r>
            <a:r>
              <a:rPr lang="en-US" sz="2200" dirty="0" err="1">
                <a:latin typeface="Times New Roman" pitchFamily="18" charset="0"/>
                <a:cs typeface="Times New Roman" pitchFamily="18" charset="0"/>
              </a:rPr>
              <a:t>lít</a:t>
            </a:r>
            <a:r>
              <a:rPr lang="en-US" sz="2200" dirty="0">
                <a:latin typeface="Times New Roman" pitchFamily="18" charset="0"/>
                <a:cs typeface="Times New Roman" pitchFamily="18" charset="0"/>
              </a:rPr>
              <a:t>)</a:t>
            </a:r>
          </a:p>
          <a:p>
            <a:pPr marL="285750" indent="-285750">
              <a:lnSpc>
                <a:spcPct val="150000"/>
              </a:lnSpc>
              <a:buFont typeface="Arial" pitchFamily="34" charset="0"/>
              <a:buChar char="•"/>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Hồi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 4 </a:t>
            </a:r>
            <a:r>
              <a:rPr lang="en-US" sz="2200" dirty="0" err="1">
                <a:latin typeface="Times New Roman" pitchFamily="18" charset="0"/>
                <a:cs typeface="Times New Roman" pitchFamily="18" charset="0"/>
              </a:rPr>
              <a:t>lít</a:t>
            </a:r>
            <a:r>
              <a:rPr lang="en-US" sz="2200" dirty="0">
                <a:latin typeface="Times New Roman" pitchFamily="18" charset="0"/>
                <a:cs typeface="Times New Roman" pitchFamily="18" charset="0"/>
              </a:rPr>
              <a:t>  </a:t>
            </a:r>
          </a:p>
          <a:p>
            <a:pPr marL="285750" indent="-285750">
              <a:lnSpc>
                <a:spcPct val="150000"/>
              </a:lnSpc>
              <a:buFont typeface="Arial" pitchFamily="34" charset="0"/>
              <a:buChar char="•"/>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Hỗng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 4 lit </a:t>
            </a:r>
          </a:p>
          <a:p>
            <a:pPr marL="285750" indent="-285750">
              <a:lnSpc>
                <a:spcPct val="150000"/>
              </a:lnSpc>
              <a:buFont typeface="Arial" pitchFamily="34" charset="0"/>
              <a:buChar char="•"/>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tràng</a:t>
            </a:r>
            <a:r>
              <a:rPr lang="en-US" sz="2200" dirty="0">
                <a:latin typeface="Times New Roman" pitchFamily="18" charset="0"/>
                <a:cs typeface="Times New Roman" pitchFamily="18" charset="0"/>
              </a:rPr>
              <a:t> :0,8l</a:t>
            </a:r>
          </a:p>
          <a:p>
            <a:pPr algn="just">
              <a:lnSpc>
                <a:spcPct val="150000"/>
              </a:lnSpc>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:100-200 ml.</a:t>
            </a:r>
          </a:p>
          <a:p>
            <a:pPr algn="just">
              <a:lnSpc>
                <a:spcPct val="150000"/>
              </a:lnSpc>
            </a:pPr>
            <a:endParaRPr lang="en-US" sz="2200" dirty="0">
              <a:latin typeface="Times New Roman" pitchFamily="18" charset="0"/>
              <a:cs typeface="Times New Roman" pitchFamily="18" charset="0"/>
            </a:endParaRPr>
          </a:p>
          <a:p>
            <a:pPr algn="just">
              <a:lnSpc>
                <a:spcPct val="150000"/>
              </a:lnSpc>
            </a:pPr>
            <a:endParaRPr lang="en-US" sz="2200" dirty="0">
              <a:latin typeface="Times New Roman" pitchFamily="18" charset="0"/>
              <a:cs typeface="Times New Roman" pitchFamily="18" charset="0"/>
            </a:endParaRPr>
          </a:p>
        </p:txBody>
      </p:sp>
      <p:sp>
        <p:nvSpPr>
          <p:cNvPr id="9" name="TextBox 8"/>
          <p:cNvSpPr txBox="1"/>
          <p:nvPr/>
        </p:nvSpPr>
        <p:spPr>
          <a:xfrm>
            <a:off x="75614" y="1081896"/>
            <a:ext cx="4724400" cy="3078535"/>
          </a:xfrm>
          <a:prstGeom prst="rect">
            <a:avLst/>
          </a:prstGeom>
          <a:noFill/>
        </p:spPr>
        <p:txBody>
          <a:bodyPr wrap="square" rtlCol="0">
            <a:spAutoFit/>
          </a:bodyPr>
          <a:lstStyle/>
          <a:p>
            <a:pPr lvl="0" defTabSz="685800">
              <a:lnSpc>
                <a:spcPct val="150000"/>
              </a:lnSpc>
            </a:pP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Dịch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vào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tổng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lượng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dịch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vào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đến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tràng</a:t>
            </a:r>
            <a:r>
              <a:rPr lang="en-US" sz="2200" dirty="0">
                <a:solidFill>
                  <a:prstClr val="black"/>
                </a:solidFill>
                <a:latin typeface="Times New Roman" pitchFamily="18" charset="0"/>
                <a:cs typeface="Times New Roman" pitchFamily="18" charset="0"/>
              </a:rPr>
              <a:t> :9 </a:t>
            </a:r>
            <a:r>
              <a:rPr lang="en-US" sz="2200" dirty="0" err="1">
                <a:solidFill>
                  <a:prstClr val="black"/>
                </a:solidFill>
                <a:latin typeface="Times New Roman" pitchFamily="18" charset="0"/>
                <a:cs typeface="Times New Roman" pitchFamily="18" charset="0"/>
              </a:rPr>
              <a:t>lít</a:t>
            </a:r>
            <a:r>
              <a:rPr lang="en-US" sz="2200" dirty="0">
                <a:solidFill>
                  <a:prstClr val="black"/>
                </a:solidFill>
                <a:latin typeface="Times New Roman" pitchFamily="18" charset="0"/>
                <a:cs typeface="Times New Roman" pitchFamily="18" charset="0"/>
              </a:rPr>
              <a:t>)  </a:t>
            </a:r>
          </a:p>
          <a:p>
            <a:pPr marL="342900" lvl="0" indent="-342900" defTabSz="685800">
              <a:lnSpc>
                <a:spcPct val="150000"/>
              </a:lnSpc>
              <a:buFont typeface="Arial" pitchFamily="34" charset="0"/>
              <a:buChar char="•"/>
            </a:pP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Ăn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uống</a:t>
            </a:r>
            <a:r>
              <a:rPr lang="en-US" sz="2200" dirty="0">
                <a:solidFill>
                  <a:prstClr val="black"/>
                </a:solidFill>
                <a:latin typeface="Times New Roman" pitchFamily="18" charset="0"/>
                <a:cs typeface="Times New Roman" pitchFamily="18" charset="0"/>
              </a:rPr>
              <a:t> &amp;</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bọt</a:t>
            </a:r>
            <a:r>
              <a:rPr lang="en-US" sz="2200" dirty="0">
                <a:solidFill>
                  <a:prstClr val="black"/>
                </a:solidFill>
                <a:latin typeface="Times New Roman" pitchFamily="18" charset="0"/>
                <a:cs typeface="Times New Roman" pitchFamily="18" charset="0"/>
              </a:rPr>
              <a:t>: 3,5 </a:t>
            </a:r>
            <a:r>
              <a:rPr lang="en-US" sz="2200" dirty="0" err="1">
                <a:solidFill>
                  <a:prstClr val="black"/>
                </a:solidFill>
                <a:latin typeface="Times New Roman" pitchFamily="18" charset="0"/>
                <a:cs typeface="Times New Roman" pitchFamily="18" charset="0"/>
              </a:rPr>
              <a:t>lít</a:t>
            </a:r>
            <a:r>
              <a:rPr lang="en-US" sz="2200" dirty="0">
                <a:solidFill>
                  <a:prstClr val="black"/>
                </a:solidFill>
                <a:latin typeface="Times New Roman" pitchFamily="18" charset="0"/>
                <a:cs typeface="Times New Roman" pitchFamily="18" charset="0"/>
              </a:rPr>
              <a:t> </a:t>
            </a:r>
          </a:p>
          <a:p>
            <a:pPr marL="342900" lvl="0" indent="-342900" defTabSz="685800">
              <a:lnSpc>
                <a:spcPct val="150000"/>
              </a:lnSpc>
              <a:buFont typeface="Arial" pitchFamily="34" charset="0"/>
              <a:buChar char="•"/>
            </a:pP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Dịch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dày</a:t>
            </a:r>
            <a:r>
              <a:rPr lang="en-US" sz="2200" dirty="0">
                <a:solidFill>
                  <a:prstClr val="black"/>
                </a:solidFill>
                <a:latin typeface="Times New Roman" pitchFamily="18" charset="0"/>
                <a:cs typeface="Times New Roman" pitchFamily="18" charset="0"/>
              </a:rPr>
              <a:t>: 2,5 </a:t>
            </a:r>
            <a:r>
              <a:rPr lang="en-US" sz="2200" dirty="0" err="1">
                <a:solidFill>
                  <a:prstClr val="black"/>
                </a:solidFill>
                <a:latin typeface="Times New Roman" pitchFamily="18" charset="0"/>
                <a:cs typeface="Times New Roman" pitchFamily="18" charset="0"/>
              </a:rPr>
              <a:t>lít</a:t>
            </a:r>
            <a:r>
              <a:rPr lang="en-US" sz="2200" dirty="0">
                <a:solidFill>
                  <a:prstClr val="black"/>
                </a:solidFill>
                <a:latin typeface="Times New Roman" pitchFamily="18" charset="0"/>
                <a:cs typeface="Times New Roman" pitchFamily="18" charset="0"/>
              </a:rPr>
              <a:t> </a:t>
            </a:r>
          </a:p>
          <a:p>
            <a:pPr marL="342900" lvl="0" indent="-342900" defTabSz="685800">
              <a:lnSpc>
                <a:spcPct val="150000"/>
              </a:lnSpc>
              <a:buFont typeface="Arial" pitchFamily="34" charset="0"/>
              <a:buChar char="•"/>
            </a:pP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Dịch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mật</a:t>
            </a:r>
            <a:r>
              <a:rPr lang="en-US" sz="2200" dirty="0">
                <a:solidFill>
                  <a:prstClr val="black"/>
                </a:solidFill>
                <a:latin typeface="Times New Roman" pitchFamily="18" charset="0"/>
                <a:cs typeface="Times New Roman" pitchFamily="18" charset="0"/>
              </a:rPr>
              <a:t>: 1 </a:t>
            </a:r>
            <a:r>
              <a:rPr lang="en-US" sz="2200" dirty="0" err="1">
                <a:solidFill>
                  <a:prstClr val="black"/>
                </a:solidFill>
                <a:latin typeface="Times New Roman" pitchFamily="18" charset="0"/>
                <a:cs typeface="Times New Roman" pitchFamily="18" charset="0"/>
              </a:rPr>
              <a:t>lít</a:t>
            </a:r>
            <a:r>
              <a:rPr lang="en-US" sz="2200" dirty="0">
                <a:solidFill>
                  <a:prstClr val="black"/>
                </a:solidFill>
                <a:latin typeface="Times New Roman" pitchFamily="18" charset="0"/>
                <a:cs typeface="Times New Roman" pitchFamily="18" charset="0"/>
              </a:rPr>
              <a:t>  </a:t>
            </a:r>
          </a:p>
          <a:p>
            <a:pPr marL="342900" lvl="0" indent="-342900" defTabSz="685800">
              <a:lnSpc>
                <a:spcPct val="150000"/>
              </a:lnSpc>
              <a:buFont typeface="Arial" pitchFamily="34" charset="0"/>
              <a:buChar char="•"/>
            </a:pP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Dịch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tụy</a:t>
            </a:r>
            <a:r>
              <a:rPr lang="en-US" sz="2200" dirty="0">
                <a:solidFill>
                  <a:prstClr val="black"/>
                </a:solidFill>
                <a:latin typeface="Times New Roman" pitchFamily="18" charset="0"/>
                <a:cs typeface="Times New Roman" pitchFamily="18" charset="0"/>
              </a:rPr>
              <a:t>: 2 </a:t>
            </a:r>
            <a:r>
              <a:rPr lang="en-US" sz="2200" dirty="0" err="1">
                <a:solidFill>
                  <a:prstClr val="black"/>
                </a:solidFill>
                <a:latin typeface="Times New Roman" pitchFamily="18" charset="0"/>
                <a:cs typeface="Times New Roman" pitchFamily="18" charset="0"/>
              </a:rPr>
              <a:t>lít</a:t>
            </a:r>
            <a:endParaRPr lang="en-US" sz="2200" dirty="0">
              <a:solidFill>
                <a:prstClr val="black"/>
              </a:solidFill>
              <a:latin typeface="Times New Roman" pitchFamily="18" charset="0"/>
              <a:cs typeface="Times New Roman" pitchFamily="18" charset="0"/>
            </a:endParaRPr>
          </a:p>
        </p:txBody>
      </p:sp>
      <p:cxnSp>
        <p:nvCxnSpPr>
          <p:cNvPr id="11" name="Straight Connector 10"/>
          <p:cNvCxnSpPr>
            <a:cxnSpLocks/>
          </p:cNvCxnSpPr>
          <p:nvPr/>
        </p:nvCxnSpPr>
        <p:spPr>
          <a:xfrm>
            <a:off x="4748432" y="1218558"/>
            <a:ext cx="0" cy="2805209"/>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0151" y="4160429"/>
            <a:ext cx="8523849" cy="2370649"/>
          </a:xfrm>
          <a:prstGeom prst="rect">
            <a:avLst/>
          </a:prstGeom>
          <a:noFill/>
        </p:spPr>
        <p:txBody>
          <a:bodyPr wrap="square" rtlCol="0">
            <a:spAutoFit/>
          </a:bodyPr>
          <a:lstStyle/>
          <a:p>
            <a:pPr lvl="0" defTabSz="685800">
              <a:lnSpc>
                <a:spcPct val="150000"/>
              </a:lnSpc>
              <a:spcBef>
                <a:spcPts val="750"/>
              </a:spcBef>
            </a:pP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Khoảng</a:t>
            </a:r>
            <a:r>
              <a:rPr lang="en-US" sz="2200" dirty="0">
                <a:solidFill>
                  <a:prstClr val="black"/>
                </a:solidFill>
                <a:latin typeface="Times New Roman" pitchFamily="18" charset="0"/>
                <a:cs typeface="Times New Roman" pitchFamily="18" charset="0"/>
              </a:rPr>
              <a:t> 99% </a:t>
            </a:r>
            <a:r>
              <a:rPr lang="en-US" sz="2200" dirty="0" err="1">
                <a:solidFill>
                  <a:prstClr val="black"/>
                </a:solidFill>
                <a:latin typeface="Times New Roman" pitchFamily="18" charset="0"/>
                <a:cs typeface="Times New Roman" pitchFamily="18" charset="0"/>
              </a:rPr>
              <a:t>lượng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nước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được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a:t>
            </a:r>
            <a:r>
              <a:rPr lang="en-US" sz="2200" dirty="0">
                <a:solidFill>
                  <a:prstClr val="black"/>
                </a:solidFill>
                <a:latin typeface="Times New Roman" pitchFamily="18" charset="0"/>
                <a:cs typeface="Times New Roman" pitchFamily="18" charset="0"/>
              </a:rPr>
              <a:t>.</a:t>
            </a:r>
          </a:p>
          <a:p>
            <a:pPr marL="171450" lvl="0" indent="-171450" defTabSz="685800">
              <a:lnSpc>
                <a:spcPct val="150000"/>
              </a:lnSpc>
              <a:spcBef>
                <a:spcPts val="750"/>
              </a:spcBef>
              <a:buFontTx/>
              <a:buChar char="-"/>
            </a:pPr>
            <a:r>
              <a:rPr lang="en-US" sz="2200" dirty="0" err="1">
                <a:solidFill>
                  <a:prstClr val="black"/>
                </a:solidFill>
                <a:latin typeface="Times New Roman" pitchFamily="18" charset="0"/>
                <a:cs typeface="Times New Roman" pitchFamily="18" charset="0"/>
              </a:rPr>
              <a:t>Các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điện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giải</a:t>
            </a:r>
            <a:r>
              <a:rPr lang="en-US" sz="2200" dirty="0">
                <a:solidFill>
                  <a:prstClr val="black"/>
                </a:solidFill>
                <a:latin typeface="Times New Roman" pitchFamily="18" charset="0"/>
                <a:cs typeface="Times New Roman" pitchFamily="18" charset="0"/>
              </a:rPr>
              <a:t> : </a:t>
            </a:r>
            <a:r>
              <a:rPr lang="en-US" sz="2200" dirty="0" err="1">
                <a:solidFill>
                  <a:prstClr val="black"/>
                </a:solidFill>
                <a:latin typeface="Times New Roman" pitchFamily="18" charset="0"/>
                <a:cs typeface="Times New Roman" pitchFamily="18" charset="0"/>
              </a:rPr>
              <a:t>hấp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thụ</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động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vào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tb</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niêm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ruột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sự</a:t>
            </a:r>
            <a:endParaRPr lang="vi-VN" sz="2200" dirty="0">
              <a:solidFill>
                <a:prstClr val="black"/>
              </a:solidFill>
              <a:latin typeface="Times New Roman" pitchFamily="18" charset="0"/>
              <a:cs typeface="Times New Roman" pitchFamily="18" charset="0"/>
            </a:endParaRPr>
          </a:p>
          <a:p>
            <a:pPr lvl="0" defTabSz="685800">
              <a:lnSpc>
                <a:spcPct val="150000"/>
              </a:lnSpc>
              <a:spcBef>
                <a:spcPts val="750"/>
              </a:spcBef>
            </a:pPr>
            <a:r>
              <a:rPr lang="vi-VN" sz="2200" dirty="0">
                <a:solidFill>
                  <a:prstClr val="black"/>
                </a:solidFill>
                <a:latin typeface="Times New Roman" pitchFamily="18" charset="0"/>
                <a:cs typeface="Times New Roman" pitchFamily="18" charset="0"/>
              </a:rPr>
              <a:t>  </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chênh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lệch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về</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áp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suất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thẩm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thấu</a:t>
            </a:r>
            <a:r>
              <a:rPr lang="en-US" sz="2200" dirty="0">
                <a:solidFill>
                  <a:prstClr val="black"/>
                </a:solidFill>
                <a:latin typeface="Times New Roman" pitchFamily="18" charset="0"/>
                <a:cs typeface="Times New Roman" pitchFamily="18" charset="0"/>
              </a:rPr>
              <a:t> hay qua </a:t>
            </a:r>
            <a:r>
              <a:rPr lang="en-US" sz="2200" dirty="0" err="1">
                <a:solidFill>
                  <a:prstClr val="black"/>
                </a:solidFill>
                <a:latin typeface="Times New Roman" pitchFamily="18" charset="0"/>
                <a:cs typeface="Times New Roman" pitchFamily="18" charset="0"/>
              </a:rPr>
              <a:t>kênh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đổi</a:t>
            </a:r>
            <a:r>
              <a:rPr lang="en-US" sz="2200" dirty="0">
                <a:solidFill>
                  <a:prstClr val="black"/>
                </a:solidFill>
                <a:latin typeface="Times New Roman" pitchFamily="18" charset="0"/>
                <a:cs typeface="Times New Roman" pitchFamily="18" charset="0"/>
              </a:rPr>
              <a:t> ion..</a:t>
            </a:r>
          </a:p>
          <a:p>
            <a:pPr lvl="0" defTabSz="685800">
              <a:lnSpc>
                <a:spcPct val="150000"/>
              </a:lnSpc>
              <a:spcBef>
                <a:spcPts val="750"/>
              </a:spcBef>
            </a:pP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Tiêu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chảy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làm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dịch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chất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điện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giải</a:t>
            </a:r>
            <a:r>
              <a:rPr lang="en-US" sz="22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042203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534400" cy="6812442"/>
          </a:xfrm>
          <a:prstGeom prst="rect">
            <a:avLst/>
          </a:prstGeom>
        </p:spPr>
        <p:txBody>
          <a:bodyPr wrap="square">
            <a:spAutoFit/>
          </a:bodyPr>
          <a:lstStyle/>
          <a:p>
            <a:pPr lvl="0">
              <a:lnSpc>
                <a:spcPct val="150000"/>
              </a:lnSpc>
              <a:spcBef>
                <a:spcPts val="580"/>
              </a:spcBef>
              <a:buClr>
                <a:srgbClr val="D34817"/>
              </a:buClr>
              <a:buSzPct val="85000"/>
            </a:pPr>
            <a:r>
              <a:rPr lang="en-US" sz="2400" b="1" dirty="0">
                <a:solidFill>
                  <a:prstClr val="black"/>
                </a:solidFill>
                <a:latin typeface="Times New Roman"/>
              </a:rPr>
              <a:t>1.</a:t>
            </a:r>
            <a:r>
              <a:rPr lang="vi-VN" sz="2400" b="1" dirty="0">
                <a:solidFill>
                  <a:prstClr val="black"/>
                </a:solidFill>
                <a:latin typeface="Times New Roman"/>
              </a:rPr>
              <a:t>4</a:t>
            </a:r>
            <a:r>
              <a:rPr lang="en-US" sz="2400" b="1" dirty="0">
                <a:solidFill>
                  <a:prstClr val="black"/>
                </a:solidFill>
                <a:latin typeface="Perpetua"/>
              </a:rPr>
              <a:t>.</a:t>
            </a:r>
            <a:r>
              <a:rPr lang="vi-VN" sz="2400" b="1" dirty="0">
                <a:solidFill>
                  <a:prstClr val="black"/>
                </a:solidFill>
                <a:latin typeface="Times New Roman"/>
              </a:rPr>
              <a:t> Cơ chế bệnh sinh</a:t>
            </a:r>
            <a:r>
              <a:rPr lang="en-US" sz="2400" b="1" dirty="0">
                <a:solidFill>
                  <a:prstClr val="black"/>
                </a:solidFill>
                <a:latin typeface="Perpetua"/>
              </a:rPr>
              <a:t>:</a:t>
            </a:r>
            <a:r>
              <a:rPr lang="vi-VN" sz="2400" b="1" dirty="0">
                <a:solidFill>
                  <a:prstClr val="black"/>
                </a:solidFill>
                <a:latin typeface="Times New Roman"/>
              </a:rPr>
              <a:t> </a:t>
            </a:r>
            <a:r>
              <a:rPr lang="en-US" sz="2400" dirty="0">
                <a:solidFill>
                  <a:prstClr val="black"/>
                </a:solidFill>
                <a:latin typeface="Perpetua"/>
              </a:rPr>
              <a:t>(</a:t>
            </a:r>
            <a:r>
              <a:rPr lang="vi-VN" sz="2400" dirty="0">
                <a:solidFill>
                  <a:prstClr val="black"/>
                </a:solidFill>
                <a:latin typeface="Times New Roman"/>
              </a:rPr>
              <a:t>4 cơ chế chính</a:t>
            </a:r>
            <a:r>
              <a:rPr lang="en-US" sz="2400" dirty="0">
                <a:solidFill>
                  <a:prstClr val="black"/>
                </a:solidFill>
                <a:latin typeface="Perpetua"/>
              </a:rPr>
              <a:t>):</a:t>
            </a:r>
          </a:p>
          <a:p>
            <a:pPr lvl="0">
              <a:lnSpc>
                <a:spcPct val="150000"/>
              </a:lnSpc>
              <a:spcBef>
                <a:spcPts val="580"/>
              </a:spcBef>
              <a:buClr>
                <a:srgbClr val="D34817"/>
              </a:buClr>
              <a:buSzPct val="85000"/>
            </a:pPr>
            <a:r>
              <a:rPr lang="en-US" sz="2400" dirty="0">
                <a:solidFill>
                  <a:prstClr val="black"/>
                </a:solidFill>
                <a:latin typeface="Times New Roman" panose="02020603050405020304" pitchFamily="18" charset="0"/>
                <a:cs typeface="Times New Roman" panose="02020603050405020304" pitchFamily="18" charset="0"/>
              </a:rPr>
              <a:t>- T</a:t>
            </a:r>
            <a:r>
              <a:rPr lang="vi-VN" sz="2400" dirty="0">
                <a:solidFill>
                  <a:prstClr val="black"/>
                </a:solidFill>
                <a:latin typeface="Times New Roman"/>
              </a:rPr>
              <a:t>ăng  thẩm  thấu  trong  lòng</a:t>
            </a:r>
            <a:r>
              <a:rPr lang="en-US" sz="2400" dirty="0">
                <a:solidFill>
                  <a:prstClr val="black"/>
                </a:solidFill>
                <a:latin typeface="Perpetua"/>
              </a:rPr>
              <a:t> </a:t>
            </a:r>
            <a:r>
              <a:rPr lang="vi-VN" sz="2400" dirty="0">
                <a:solidFill>
                  <a:prstClr val="black"/>
                </a:solidFill>
                <a:latin typeface="Times New Roman"/>
              </a:rPr>
              <a:t>ruột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thiếu</a:t>
            </a:r>
            <a:r>
              <a:rPr lang="en-US" sz="2400" dirty="0">
                <a:solidFill>
                  <a:prstClr val="black"/>
                </a:solidFill>
                <a:latin typeface="Times New Roman" panose="02020603050405020304" pitchFamily="18" charset="0"/>
                <a:cs typeface="Times New Roman" panose="02020603050405020304" pitchFamily="18" charset="0"/>
              </a:rPr>
              <a:t> men lactase, </a:t>
            </a:r>
            <a:r>
              <a:rPr lang="en-US" sz="2400" dirty="0" err="1">
                <a:solidFill>
                  <a:prstClr val="black"/>
                </a:solidFill>
                <a:latin typeface="Times New Roman" panose="02020603050405020304" pitchFamily="18" charset="0"/>
                <a:cs typeface="Times New Roman" panose="02020603050405020304" pitchFamily="18" charset="0"/>
              </a:rPr>
              <a:t>lạm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nhuận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tràng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thuốc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magnesiun</a:t>
            </a:r>
            <a:r>
              <a:rPr lang="en-US" sz="2400" dirty="0">
                <a:solidFill>
                  <a:prstClr val="black"/>
                </a:solidFill>
                <a:latin typeface="Times New Roman" panose="02020603050405020304" pitchFamily="18" charset="0"/>
                <a:cs typeface="Times New Roman" panose="02020603050405020304" pitchFamily="18" charset="0"/>
              </a:rPr>
              <a:t>, PEG…</a:t>
            </a:r>
          </a:p>
          <a:p>
            <a:pPr lvl="0">
              <a:lnSpc>
                <a:spcPct val="150000"/>
              </a:lnSpc>
              <a:spcBef>
                <a:spcPts val="580"/>
              </a:spcBef>
              <a:buClr>
                <a:srgbClr val="D34817"/>
              </a:buClr>
              <a:buSzPct val="85000"/>
            </a:pP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Tăng tiết dịch</a:t>
            </a:r>
            <a:endParaRPr lang="en-US" sz="2400" dirty="0">
              <a:solidFill>
                <a:prstClr val="black"/>
              </a:solidFill>
              <a:latin typeface="Times New Roman" panose="02020603050405020304" pitchFamily="18" charset="0"/>
              <a:cs typeface="Times New Roman" panose="02020603050405020304" pitchFamily="18" charset="0"/>
            </a:endParaRPr>
          </a:p>
          <a:p>
            <a:pPr lvl="0">
              <a:lnSpc>
                <a:spcPct val="150000"/>
              </a:lnSpc>
              <a:spcBef>
                <a:spcPts val="580"/>
              </a:spcBef>
              <a:buClr>
                <a:srgbClr val="D34817"/>
              </a:buClr>
              <a:buSzPct val="85000"/>
            </a:pPr>
            <a:r>
              <a:rPr lang="en-US" sz="2400" dirty="0">
                <a:solidFill>
                  <a:prstClr val="black"/>
                </a:solidFill>
                <a:latin typeface="Times New Roman" panose="02020603050405020304" pitchFamily="18" charset="0"/>
                <a:cs typeface="Times New Roman" panose="02020603050405020304" pitchFamily="18" charset="0"/>
              </a:rPr>
              <a:t>- R</a:t>
            </a:r>
            <a:r>
              <a:rPr lang="vi-VN" sz="2400" dirty="0">
                <a:solidFill>
                  <a:prstClr val="black"/>
                </a:solidFill>
                <a:latin typeface="Times New Roman" panose="02020603050405020304" pitchFamily="18" charset="0"/>
                <a:cs typeface="Times New Roman" panose="02020603050405020304" pitchFamily="18" charset="0"/>
              </a:rPr>
              <a:t>ối loạn nhu động ruột</a:t>
            </a:r>
            <a:r>
              <a:rPr lang="en-US" sz="2400" dirty="0">
                <a:solidFill>
                  <a:prstClr val="black"/>
                </a:solidFill>
                <a:latin typeface="Times New Roman" panose="02020603050405020304" pitchFamily="18" charset="0"/>
                <a:cs typeface="Times New Roman" panose="02020603050405020304" pitchFamily="18" charset="0"/>
              </a:rPr>
              <a:t>:</a:t>
            </a:r>
          </a:p>
          <a:p>
            <a:pPr lvl="0">
              <a:lnSpc>
                <a:spcPct val="150000"/>
              </a:lnSpc>
              <a:spcBef>
                <a:spcPts val="580"/>
              </a:spcBef>
              <a:buClr>
                <a:srgbClr val="D34817"/>
              </a:buClr>
              <a:buSzPct val="85000"/>
            </a:pPr>
            <a:r>
              <a:rPr lang="en-US" sz="2400" dirty="0">
                <a:solidFill>
                  <a:prstClr val="black"/>
                </a:solidFill>
                <a:latin typeface="Times New Roman" panose="02020603050405020304" pitchFamily="18" charset="0"/>
                <a:cs typeface="Times New Roman" panose="02020603050405020304" pitchFamily="18" charset="0"/>
              </a:rPr>
              <a:t>  + </a:t>
            </a:r>
            <a:r>
              <a:rPr lang="vi-VN" sz="2400" dirty="0">
                <a:solidFill>
                  <a:prstClr val="black"/>
                </a:solidFill>
                <a:latin typeface="Times New Roman" panose="02020603050405020304" pitchFamily="18" charset="0"/>
                <a:cs typeface="Times New Roman" panose="02020603050405020304" pitchFamily="18" charset="0"/>
              </a:rPr>
              <a:t>Tăng nhu động ruột làm cho thức ăn qua ruột nhanh </a:t>
            </a:r>
            <a:endParaRPr lang="en-US" sz="2400" dirty="0">
              <a:solidFill>
                <a:prstClr val="black"/>
              </a:solidFill>
              <a:latin typeface="Times New Roman" panose="02020603050405020304" pitchFamily="18" charset="0"/>
              <a:cs typeface="Times New Roman" panose="02020603050405020304" pitchFamily="18" charset="0"/>
            </a:endParaRPr>
          </a:p>
          <a:p>
            <a:pPr lvl="0">
              <a:lnSpc>
                <a:spcPct val="150000"/>
              </a:lnSpc>
              <a:spcBef>
                <a:spcPts val="580"/>
              </a:spcBef>
              <a:buClr>
                <a:srgbClr val="D34817"/>
              </a:buClr>
              <a:buSzPct val="85000"/>
            </a:pPr>
            <a:r>
              <a:rPr lang="en-US" sz="2400" dirty="0">
                <a:solidFill>
                  <a:prstClr val="black"/>
                </a:solidFill>
                <a:latin typeface="Times New Roman" panose="02020603050405020304" pitchFamily="18" charset="0"/>
                <a:cs typeface="Times New Roman" panose="02020603050405020304" pitchFamily="18" charset="0"/>
              </a:rPr>
              <a:t>      =&gt; </a:t>
            </a:r>
            <a:r>
              <a:rPr lang="vi-VN" sz="2400" dirty="0">
                <a:solidFill>
                  <a:prstClr val="black"/>
                </a:solidFill>
                <a:latin typeface="Times New Roman" panose="02020603050405020304" pitchFamily="18" charset="0"/>
                <a:cs typeface="Times New Roman" panose="02020603050405020304" pitchFamily="18" charset="0"/>
              </a:rPr>
              <a:t>không kịp tiêu</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hóa và hấp thu</a:t>
            </a:r>
            <a:r>
              <a:rPr lang="en-US" sz="2400" dirty="0">
                <a:solidFill>
                  <a:prstClr val="black"/>
                </a:solidFill>
                <a:latin typeface="Times New Roman" panose="02020603050405020304" pitchFamily="18" charset="0"/>
                <a:cs typeface="Times New Roman" panose="02020603050405020304" pitchFamily="18" charset="0"/>
              </a:rPr>
              <a:t>.</a:t>
            </a:r>
          </a:p>
          <a:p>
            <a:pPr lvl="0">
              <a:lnSpc>
                <a:spcPct val="150000"/>
              </a:lnSpc>
              <a:spcBef>
                <a:spcPts val="580"/>
              </a:spcBef>
              <a:buClr>
                <a:srgbClr val="D34817"/>
              </a:buClr>
              <a:buSzPct val="85000"/>
            </a:pP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N</a:t>
            </a:r>
            <a:r>
              <a:rPr lang="vi-VN" sz="2400" dirty="0">
                <a:solidFill>
                  <a:prstClr val="black"/>
                </a:solidFill>
                <a:latin typeface="Times New Roman" panose="02020603050405020304" pitchFamily="18" charset="0"/>
                <a:cs typeface="Times New Roman" panose="02020603050405020304" pitchFamily="18" charset="0"/>
              </a:rPr>
              <a:t>hu động ruột giảm kéo dài </a:t>
            </a:r>
          </a:p>
          <a:p>
            <a:pPr lvl="0">
              <a:lnSpc>
                <a:spcPct val="150000"/>
              </a:lnSpc>
              <a:spcBef>
                <a:spcPts val="580"/>
              </a:spcBef>
              <a:buClr>
                <a:srgbClr val="D34817"/>
              </a:buClr>
              <a:buSzPct val="85000"/>
            </a:pPr>
            <a:r>
              <a:rPr lang="vi-VN" sz="2400" dirty="0">
                <a:solidFill>
                  <a:prstClr val="black"/>
                </a:solidFill>
                <a:latin typeface="Times New Roman" panose="02020603050405020304" pitchFamily="18" charset="0"/>
                <a:cs typeface="Times New Roman" panose="02020603050405020304" pitchFamily="18" charset="0"/>
              </a:rPr>
              <a:t>      =&gt; phát triển mạnh</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những vi</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khuẩn gây tiêu chảy mạn tính</a:t>
            </a:r>
            <a:r>
              <a:rPr lang="en-US" sz="2400" dirty="0">
                <a:solidFill>
                  <a:prstClr val="black"/>
                </a:solidFill>
                <a:latin typeface="Times New Roman" panose="02020603050405020304" pitchFamily="18" charset="0"/>
                <a:cs typeface="Times New Roman" panose="02020603050405020304" pitchFamily="18" charset="0"/>
              </a:rPr>
              <a:t>.</a:t>
            </a:r>
          </a:p>
          <a:p>
            <a:pPr lvl="0">
              <a:lnSpc>
                <a:spcPct val="150000"/>
              </a:lnSpc>
              <a:spcBef>
                <a:spcPts val="580"/>
              </a:spcBef>
              <a:buClr>
                <a:srgbClr val="D34817"/>
              </a:buClr>
              <a:buSzPct val="85000"/>
            </a:pPr>
            <a:r>
              <a:rPr lang="en-US" sz="2400" dirty="0">
                <a:solidFill>
                  <a:prstClr val="black"/>
                </a:solidFill>
                <a:latin typeface="Times New Roman" panose="02020603050405020304" pitchFamily="18" charset="0"/>
                <a:cs typeface="Times New Roman" panose="02020603050405020304" pitchFamily="18" charset="0"/>
              </a:rPr>
              <a:t>- T</a:t>
            </a:r>
            <a:r>
              <a:rPr lang="vi-VN" sz="2400" dirty="0">
                <a:solidFill>
                  <a:prstClr val="black"/>
                </a:solidFill>
                <a:latin typeface="Times New Roman" panose="02020603050405020304" pitchFamily="18" charset="0"/>
                <a:cs typeface="Times New Roman" panose="02020603050405020304" pitchFamily="18" charset="0"/>
              </a:rPr>
              <a:t>ổn thương niêm mạc ruột</a:t>
            </a:r>
            <a:endParaRPr lang="en-US" sz="2400" dirty="0">
              <a:solidFill>
                <a:prstClr val="black"/>
              </a:solidFill>
              <a:latin typeface="Times New Roman" panose="02020603050405020304" pitchFamily="18" charset="0"/>
              <a:cs typeface="Times New Roman" panose="02020603050405020304" pitchFamily="18" charset="0"/>
            </a:endParaRPr>
          </a:p>
          <a:p>
            <a:pPr lvl="0">
              <a:lnSpc>
                <a:spcPct val="150000"/>
              </a:lnSpc>
              <a:spcBef>
                <a:spcPts val="580"/>
              </a:spcBef>
              <a:buClr>
                <a:srgbClr val="D34817"/>
              </a:buClr>
              <a:buSzPct val="85000"/>
            </a:pP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29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a:extLst>
              <a:ext uri="{FF2B5EF4-FFF2-40B4-BE49-F238E27FC236}">
                <a16:creationId xmlns:a16="http://schemas.microsoft.com/office/drawing/2014/main" xmlns="" id="{35B06B42-9DA3-42FF-9539-F5A50F9BBE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4118" y="17586"/>
            <a:ext cx="4959882" cy="41597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DC79D065-BC07-4C90-9817-4844B775E83B}"/>
              </a:ext>
            </a:extLst>
          </p:cNvPr>
          <p:cNvSpPr/>
          <p:nvPr/>
        </p:nvSpPr>
        <p:spPr>
          <a:xfrm>
            <a:off x="457200" y="4177377"/>
            <a:ext cx="7696200" cy="2663037"/>
          </a:xfrm>
          <a:prstGeom prst="rect">
            <a:avLst/>
          </a:prstGeom>
        </p:spPr>
        <p:txBody>
          <a:bodyPr wrap="square">
            <a:spAutoFit/>
          </a:bodyPr>
          <a:lstStyle/>
          <a:p>
            <a:pPr lvl="0">
              <a:spcBef>
                <a:spcPts val="580"/>
              </a:spcBef>
              <a:buClr>
                <a:srgbClr val="D34817"/>
              </a:buClr>
              <a:buSzPct val="85000"/>
            </a:pPr>
            <a:r>
              <a:rPr lang="en-US" sz="2400" b="1" dirty="0">
                <a:solidFill>
                  <a:prstClr val="black"/>
                </a:solidFill>
                <a:latin typeface="Times New Roman" panose="02020603050405020304" pitchFamily="18" charset="0"/>
                <a:cs typeface="Times New Roman" panose="02020603050405020304" pitchFamily="18" charset="0"/>
              </a:rPr>
              <a:t>1.5. </a:t>
            </a:r>
            <a:r>
              <a:rPr lang="en-US" sz="2400" b="1" dirty="0" err="1">
                <a:solidFill>
                  <a:prstClr val="black"/>
                </a:solidFill>
                <a:latin typeface="Times New Roman" panose="02020603050405020304" pitchFamily="18" charset="0"/>
                <a:cs typeface="Times New Roman" panose="02020603050405020304" pitchFamily="18" charset="0"/>
              </a:rPr>
              <a:t>Triệu</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chứng</a:t>
            </a:r>
            <a:r>
              <a:rPr lang="en-US" sz="2400" b="1" dirty="0">
                <a:solidFill>
                  <a:prstClr val="black"/>
                </a:solidFill>
                <a:latin typeface="Times New Roman" panose="02020603050405020304" pitchFamily="18" charset="0"/>
                <a:cs typeface="Times New Roman" panose="02020603050405020304" pitchFamily="18" charset="0"/>
              </a:rPr>
              <a:t>:</a:t>
            </a:r>
          </a:p>
          <a:p>
            <a:pPr lvl="0">
              <a:lnSpc>
                <a:spcPct val="150000"/>
              </a:lnSpc>
              <a:spcBef>
                <a:spcPts val="580"/>
              </a:spcBef>
              <a:buClr>
                <a:srgbClr val="D34817"/>
              </a:buClr>
              <a:buSzPct val="85000"/>
            </a:pPr>
            <a:r>
              <a:rPr lang="vi-VN" sz="2200" dirty="0">
                <a:solidFill>
                  <a:prstClr val="black"/>
                </a:solidFill>
                <a:latin typeface="Times New Roman" panose="02020603050405020304" pitchFamily="18" charset="0"/>
                <a:cs typeface="Times New Roman" panose="02020603050405020304" pitchFamily="18" charset="0"/>
              </a:rPr>
              <a:t>- Tiêu chảy liên tục, ngay từ lần đầu tiên đi ngoài đã là dạng</a:t>
            </a:r>
            <a:r>
              <a:rPr lang="en-US" sz="2200" dirty="0">
                <a:solidFill>
                  <a:prstClr val="black"/>
                </a:solidFill>
                <a:latin typeface="Times New Roman" panose="02020603050405020304" pitchFamily="18" charset="0"/>
                <a:cs typeface="Times New Roman" panose="02020603050405020304" pitchFamily="18" charset="0"/>
              </a:rPr>
              <a:t> </a:t>
            </a:r>
            <a:r>
              <a:rPr lang="vi-VN" sz="2200" dirty="0">
                <a:solidFill>
                  <a:prstClr val="black"/>
                </a:solidFill>
                <a:latin typeface="Times New Roman" panose="02020603050405020304" pitchFamily="18" charset="0"/>
                <a:cs typeface="Times New Roman" panose="02020603050405020304" pitchFamily="18" charset="0"/>
              </a:rPr>
              <a:t>“tháo  cống”,</a:t>
            </a:r>
            <a:r>
              <a:rPr lang="en-US" sz="2200" dirty="0">
                <a:solidFill>
                  <a:prstClr val="black"/>
                </a:solidFill>
                <a:latin typeface="Times New Roman" panose="02020603050405020304" pitchFamily="18" charset="0"/>
                <a:cs typeface="Times New Roman" panose="02020603050405020304" pitchFamily="18" charset="0"/>
              </a:rPr>
              <a:t> </a:t>
            </a:r>
            <a:r>
              <a:rPr lang="vi-VN" sz="2200" dirty="0">
                <a:solidFill>
                  <a:prstClr val="black"/>
                </a:solidFill>
                <a:latin typeface="Times New Roman" panose="02020603050405020304" pitchFamily="18" charset="0"/>
                <a:cs typeface="Times New Roman" panose="02020603050405020304" pitchFamily="18" charset="0"/>
              </a:rPr>
              <a:t>toàn nước trắng đục.</a:t>
            </a:r>
          </a:p>
          <a:p>
            <a:pPr lvl="0">
              <a:lnSpc>
                <a:spcPct val="150000"/>
              </a:lnSpc>
              <a:spcBef>
                <a:spcPts val="580"/>
              </a:spcBef>
              <a:buClr>
                <a:srgbClr val="D34817"/>
              </a:buClr>
              <a:buSzPct val="85000"/>
            </a:pPr>
            <a:r>
              <a:rPr lang="vi-VN" sz="2200" dirty="0">
                <a:solidFill>
                  <a:prstClr val="black"/>
                </a:solidFill>
                <a:latin typeface="Times New Roman" panose="02020603050405020304" pitchFamily="18" charset="0"/>
                <a:cs typeface="Times New Roman" panose="02020603050405020304" pitchFamily="18" charset="0"/>
              </a:rPr>
              <a:t>- Ít khi đau bụng</a:t>
            </a:r>
            <a:r>
              <a:rPr lang="en-US" sz="2200" dirty="0">
                <a:solidFill>
                  <a:prstClr val="black"/>
                </a:solidFill>
                <a:latin typeface="Times New Roman" panose="02020603050405020304" pitchFamily="18" charset="0"/>
                <a:cs typeface="Times New Roman" panose="02020603050405020304" pitchFamily="18" charset="0"/>
              </a:rPr>
              <a:t>.</a:t>
            </a:r>
            <a:r>
              <a:rPr lang="vi-VN" sz="2200" dirty="0">
                <a:solidFill>
                  <a:prstClr val="black"/>
                </a:solidFill>
                <a:latin typeface="Times New Roman" panose="02020603050405020304" pitchFamily="18" charset="0"/>
                <a:cs typeface="Times New Roman" panose="02020603050405020304" pitchFamily="18" charset="0"/>
              </a:rPr>
              <a:t> Hầu hết các ca bệnh đều nôn mử</a:t>
            </a:r>
            <a:r>
              <a:rPr lang="en-US" sz="2200" dirty="0">
                <a:solidFill>
                  <a:prstClr val="black"/>
                </a:solidFill>
                <a:latin typeface="Times New Roman" panose="02020603050405020304" pitchFamily="18" charset="0"/>
                <a:cs typeface="Times New Roman" panose="02020603050405020304" pitchFamily="18" charset="0"/>
              </a:rPr>
              <a:t>a</a:t>
            </a:r>
            <a:endParaRPr lang="vi-VN" sz="2200" dirty="0">
              <a:solidFill>
                <a:prstClr val="black"/>
              </a:solidFill>
              <a:latin typeface="Times New Roman" panose="02020603050405020304" pitchFamily="18" charset="0"/>
              <a:cs typeface="Times New Roman" panose="02020603050405020304" pitchFamily="18" charset="0"/>
            </a:endParaRPr>
          </a:p>
          <a:p>
            <a:pPr lvl="0">
              <a:lnSpc>
                <a:spcPct val="150000"/>
              </a:lnSpc>
              <a:spcBef>
                <a:spcPts val="580"/>
              </a:spcBef>
              <a:buClr>
                <a:srgbClr val="D34817"/>
              </a:buClr>
              <a:buSzPct val="85000"/>
            </a:pPr>
            <a:r>
              <a:rPr lang="vi-VN" sz="2200" dirty="0">
                <a:solidFill>
                  <a:prstClr val="black"/>
                </a:solidFill>
                <a:latin typeface="Times New Roman" panose="02020603050405020304" pitchFamily="18" charset="0"/>
                <a:cs typeface="Times New Roman" panose="02020603050405020304" pitchFamily="18" charset="0"/>
              </a:rPr>
              <a:t>- Thường không sốt, thậm chí tay chân và người có thể lạnh</a:t>
            </a:r>
            <a:r>
              <a:rPr lang="vi-VN" dirty="0">
                <a:solidFill>
                  <a:prstClr val="black"/>
                </a:solidFill>
                <a:latin typeface="Times New Roman" panose="02020603050405020304" pitchFamily="18" charset="0"/>
                <a:cs typeface="Times New Roman" panose="02020603050405020304" pitchFamily="18" charset="0"/>
              </a:rPr>
              <a:t>.</a:t>
            </a:r>
          </a:p>
        </p:txBody>
      </p:sp>
      <p:pic>
        <p:nvPicPr>
          <p:cNvPr id="4098" name="Picture 2" descr="Related image">
            <a:extLst>
              <a:ext uri="{FF2B5EF4-FFF2-40B4-BE49-F238E27FC236}">
                <a16:creationId xmlns:a16="http://schemas.microsoft.com/office/drawing/2014/main" xmlns="" id="{94D73619-14DD-4615-8BD8-E085EAC7D8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48" y="490694"/>
            <a:ext cx="3994556" cy="292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8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10792332"/>
              </p:ext>
            </p:extLst>
          </p:nvPr>
        </p:nvGraphicFramePr>
        <p:xfrm>
          <a:off x="152400" y="114300"/>
          <a:ext cx="8877299" cy="6629400"/>
        </p:xfrm>
        <a:graphic>
          <a:graphicData uri="http://schemas.openxmlformats.org/drawingml/2006/table">
            <a:tbl>
              <a:tblPr firstRow="1" bandRow="1">
                <a:tableStyleId>{21E4AEA4-8DFA-4A89-87EB-49C32662AFE0}</a:tableStyleId>
              </a:tblPr>
              <a:tblGrid>
                <a:gridCol w="1822505">
                  <a:extLst>
                    <a:ext uri="{9D8B030D-6E8A-4147-A177-3AD203B41FA5}">
                      <a16:colId xmlns:a16="http://schemas.microsoft.com/office/drawing/2014/main" xmlns="" val="20000"/>
                    </a:ext>
                  </a:extLst>
                </a:gridCol>
                <a:gridCol w="2216095">
                  <a:extLst>
                    <a:ext uri="{9D8B030D-6E8A-4147-A177-3AD203B41FA5}">
                      <a16:colId xmlns:a16="http://schemas.microsoft.com/office/drawing/2014/main" xmlns="" val="20001"/>
                    </a:ext>
                  </a:extLst>
                </a:gridCol>
                <a:gridCol w="2202842">
                  <a:extLst>
                    <a:ext uri="{9D8B030D-6E8A-4147-A177-3AD203B41FA5}">
                      <a16:colId xmlns:a16="http://schemas.microsoft.com/office/drawing/2014/main" xmlns="" val="20002"/>
                    </a:ext>
                  </a:extLst>
                </a:gridCol>
                <a:gridCol w="2635857">
                  <a:extLst>
                    <a:ext uri="{9D8B030D-6E8A-4147-A177-3AD203B41FA5}">
                      <a16:colId xmlns:a16="http://schemas.microsoft.com/office/drawing/2014/main" xmlns="" val="20003"/>
                    </a:ext>
                  </a:extLst>
                </a:gridCol>
              </a:tblGrid>
              <a:tr h="575480">
                <a:tc>
                  <a:txBody>
                    <a:bodyPr/>
                    <a:lstStyle/>
                    <a:p>
                      <a:pPr algn="ctr"/>
                      <a:r>
                        <a:rPr lang="en-US" sz="2000" dirty="0" err="1">
                          <a:latin typeface="+mj-lt"/>
                        </a:rPr>
                        <a:t>Các</a:t>
                      </a:r>
                      <a:r>
                        <a:rPr lang="en-US" sz="2000" dirty="0">
                          <a:latin typeface="+mj-lt"/>
                        </a:rPr>
                        <a:t> </a:t>
                      </a:r>
                      <a:r>
                        <a:rPr lang="en-US" sz="2000" dirty="0" err="1">
                          <a:latin typeface="+mj-lt"/>
                        </a:rPr>
                        <a:t>dấu</a:t>
                      </a:r>
                      <a:r>
                        <a:rPr lang="en-US" sz="2000" dirty="0">
                          <a:latin typeface="+mj-lt"/>
                        </a:rPr>
                        <a:t> </a:t>
                      </a:r>
                      <a:r>
                        <a:rPr lang="en-US" sz="2000" dirty="0" err="1">
                          <a:latin typeface="+mj-lt"/>
                        </a:rPr>
                        <a:t>hiệu</a:t>
                      </a:r>
                      <a:endParaRPr lang="en-US" sz="2000" dirty="0">
                        <a:latin typeface="+mj-lt"/>
                        <a:cs typeface="Times New Roman" panose="02020603050405020304" pitchFamily="18" charset="0"/>
                      </a:endParaRPr>
                    </a:p>
                  </a:txBody>
                  <a:tcPr/>
                </a:tc>
                <a:tc>
                  <a:txBody>
                    <a:bodyPr/>
                    <a:lstStyle/>
                    <a:p>
                      <a:pPr algn="ctr"/>
                      <a:r>
                        <a:rPr lang="vi-VN" sz="2000" dirty="0">
                          <a:latin typeface="Calibri" panose="020F0502020204030204" pitchFamily="34" charset="0"/>
                          <a:cs typeface="Calibri" panose="020F0502020204030204" pitchFamily="34" charset="0"/>
                        </a:rPr>
                        <a:t>Mất nước độ 1</a:t>
                      </a:r>
                      <a:endParaRPr lang="en-US" sz="2000" dirty="0">
                        <a:latin typeface="Calibri" panose="020F0502020204030204" pitchFamily="34" charset="0"/>
                        <a:cs typeface="Calibri" panose="020F0502020204030204" pitchFamily="34" charset="0"/>
                      </a:endParaRPr>
                    </a:p>
                  </a:txBody>
                  <a:tcPr/>
                </a:tc>
                <a:tc>
                  <a:txBody>
                    <a:bodyPr/>
                    <a:lstStyle/>
                    <a:p>
                      <a:pPr algn="ctr"/>
                      <a:r>
                        <a:rPr lang="vi-VN" sz="2000" dirty="0">
                          <a:latin typeface="Calibri" panose="020F0502020204030204" pitchFamily="34" charset="0"/>
                          <a:cs typeface="Calibri" panose="020F0502020204030204" pitchFamily="34" charset="0"/>
                        </a:rPr>
                        <a:t>Mất nước độ 2 </a:t>
                      </a:r>
                      <a:endParaRPr lang="en-US" sz="2000" dirty="0">
                        <a:latin typeface="Calibri" panose="020F0502020204030204" pitchFamily="34" charset="0"/>
                        <a:cs typeface="Calibri" panose="020F0502020204030204" pitchFamily="34" charset="0"/>
                      </a:endParaRPr>
                    </a:p>
                  </a:txBody>
                  <a:tcPr/>
                </a:tc>
                <a:tc>
                  <a:txBody>
                    <a:bodyPr/>
                    <a:lstStyle/>
                    <a:p>
                      <a:pPr algn="ctr"/>
                      <a:r>
                        <a:rPr lang="vi-VN" sz="2000" dirty="0">
                          <a:latin typeface="Calibri" panose="020F0502020204030204" pitchFamily="34" charset="0"/>
                          <a:cs typeface="Calibri" panose="020F0502020204030204" pitchFamily="34" charset="0"/>
                        </a:rPr>
                        <a:t>Mất nước độ 3</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0"/>
                  </a:ext>
                </a:extLst>
              </a:tr>
              <a:tr h="572781">
                <a:tc>
                  <a:txBody>
                    <a:bodyPr/>
                    <a:lstStyle/>
                    <a:p>
                      <a:r>
                        <a:rPr lang="vi-VN" sz="2000" dirty="0">
                          <a:latin typeface="Calibri" panose="020F0502020204030204" pitchFamily="34" charset="0"/>
                          <a:cs typeface="Calibri" panose="020F0502020204030204" pitchFamily="34" charset="0"/>
                        </a:rPr>
                        <a:t>Khát nước</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err="1">
                          <a:latin typeface="Calibri" panose="020F0502020204030204" pitchFamily="34" charset="0"/>
                          <a:cs typeface="Calibri" panose="020F0502020204030204" pitchFamily="34" charset="0"/>
                        </a:rPr>
                        <a:t>Ít</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err="1">
                          <a:latin typeface="Calibri" panose="020F0502020204030204" pitchFamily="34" charset="0"/>
                          <a:cs typeface="Calibri" panose="020F0502020204030204" pitchFamily="34" charset="0"/>
                        </a:rPr>
                        <a:t>Vừa</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err="1">
                          <a:latin typeface="Calibri" panose="020F0502020204030204" pitchFamily="34" charset="0"/>
                          <a:cs typeface="Calibri" panose="020F0502020204030204" pitchFamily="34" charset="0"/>
                        </a:rPr>
                        <a:t>Nhiều</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1"/>
                  </a:ext>
                </a:extLst>
              </a:tr>
              <a:tr h="1013382">
                <a:tc>
                  <a:txBody>
                    <a:bodyPr/>
                    <a:lstStyle/>
                    <a:p>
                      <a:r>
                        <a:rPr lang="en-US" sz="2000" dirty="0" err="1">
                          <a:latin typeface="+mn-lt"/>
                        </a:rPr>
                        <a:t>Tình</a:t>
                      </a:r>
                      <a:r>
                        <a:rPr lang="en-US" sz="2000" dirty="0">
                          <a:latin typeface="+mn-lt"/>
                        </a:rPr>
                        <a:t> </a:t>
                      </a:r>
                      <a:r>
                        <a:rPr lang="en-US" sz="2000" dirty="0" err="1">
                          <a:latin typeface="+mn-lt"/>
                        </a:rPr>
                        <a:t>trạng</a:t>
                      </a:r>
                      <a:r>
                        <a:rPr lang="en-US" sz="2000" dirty="0">
                          <a:latin typeface="+mn-lt"/>
                        </a:rPr>
                        <a:t> da</a:t>
                      </a:r>
                      <a:endParaRPr lang="en-US" sz="2000" dirty="0">
                        <a:latin typeface="+mn-lt"/>
                        <a:cs typeface="Times New Roman" panose="02020603050405020304" pitchFamily="18" charset="0"/>
                      </a:endParaRPr>
                    </a:p>
                  </a:txBody>
                  <a:tcPr/>
                </a:tc>
                <a:tc>
                  <a:txBody>
                    <a:bodyPr/>
                    <a:lstStyle/>
                    <a:p>
                      <a:r>
                        <a:rPr lang="vi-VN" sz="2000" dirty="0">
                          <a:latin typeface="Calibri" panose="020F0502020204030204" pitchFamily="34" charset="0"/>
                          <a:cs typeface="Calibri" panose="020F0502020204030204" pitchFamily="34" charset="0"/>
                        </a:rPr>
                        <a:t>Bình thường</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err="1">
                          <a:latin typeface="+mn-lt"/>
                        </a:rPr>
                        <a:t>Khô</a:t>
                      </a:r>
                      <a:r>
                        <a:rPr lang="en-US" sz="2000" dirty="0">
                          <a:latin typeface="+mn-lt"/>
                        </a:rPr>
                        <a:t> </a:t>
                      </a:r>
                      <a:endParaRPr lang="en-US" sz="2000" dirty="0">
                        <a:latin typeface="+mn-lt"/>
                        <a:cs typeface="Times New Roman" panose="02020603050405020304" pitchFamily="18" charset="0"/>
                      </a:endParaRPr>
                    </a:p>
                  </a:txBody>
                  <a:tcPr/>
                </a:tc>
                <a:tc>
                  <a:txBody>
                    <a:bodyPr/>
                    <a:lstStyle/>
                    <a:p>
                      <a:r>
                        <a:rPr lang="vi-VN" sz="2000" dirty="0">
                          <a:latin typeface="Calibri" panose="020F0502020204030204" pitchFamily="34" charset="0"/>
                          <a:cs typeface="Calibri" panose="020F0502020204030204" pitchFamily="34" charset="0"/>
                        </a:rPr>
                        <a:t>Nhăn nheo, mất đàn hồi da, mắt trũng</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2"/>
                  </a:ext>
                </a:extLst>
              </a:tr>
              <a:tr h="1085191">
                <a:tc>
                  <a:txBody>
                    <a:bodyPr/>
                    <a:lstStyle/>
                    <a:p>
                      <a:r>
                        <a:rPr lang="en-US" sz="2000" dirty="0" err="1">
                          <a:latin typeface="+mj-lt"/>
                        </a:rPr>
                        <a:t>Mạch</a:t>
                      </a:r>
                      <a:endParaRPr lang="en-US" sz="2000" dirty="0">
                        <a:latin typeface="+mj-lt"/>
                        <a:cs typeface="Times New Roman" panose="02020603050405020304" pitchFamily="18" charset="0"/>
                      </a:endParaRPr>
                    </a:p>
                  </a:txBody>
                  <a:tcPr/>
                </a:tc>
                <a:tc>
                  <a:txBody>
                    <a:bodyPr/>
                    <a:lstStyle/>
                    <a:p>
                      <a:r>
                        <a:rPr lang="en-US" sz="2000" dirty="0">
                          <a:latin typeface="+mj-lt"/>
                        </a:rPr>
                        <a:t>&lt; 100 </a:t>
                      </a:r>
                      <a:r>
                        <a:rPr lang="en-US" sz="2000" dirty="0" err="1">
                          <a:latin typeface="+mj-lt"/>
                        </a:rPr>
                        <a:t>lần</a:t>
                      </a:r>
                      <a:r>
                        <a:rPr lang="en-US" sz="2000" dirty="0">
                          <a:latin typeface="+mj-lt"/>
                        </a:rPr>
                        <a:t>/</a:t>
                      </a:r>
                      <a:r>
                        <a:rPr lang="en-US" sz="2000" dirty="0" err="1">
                          <a:latin typeface="+mj-lt"/>
                        </a:rPr>
                        <a:t>phút</a:t>
                      </a:r>
                      <a:r>
                        <a:rPr lang="en-US" sz="2000" dirty="0">
                          <a:latin typeface="+mj-lt"/>
                        </a:rPr>
                        <a:t> </a:t>
                      </a:r>
                      <a:endParaRPr lang="en-US" sz="2000" dirty="0">
                        <a:latin typeface="+mj-lt"/>
                        <a:cs typeface="Times New Roman" panose="02020603050405020304" pitchFamily="18" charset="0"/>
                      </a:endParaRPr>
                    </a:p>
                  </a:txBody>
                  <a:tcPr/>
                </a:tc>
                <a:tc>
                  <a:txBody>
                    <a:bodyPr/>
                    <a:lstStyle/>
                    <a:p>
                      <a:r>
                        <a:rPr lang="en-US" sz="2000" dirty="0" err="1">
                          <a:latin typeface="+mj-lt"/>
                        </a:rPr>
                        <a:t>Nhanh</a:t>
                      </a:r>
                      <a:r>
                        <a:rPr lang="en-US" sz="2000" dirty="0">
                          <a:latin typeface="+mj-lt"/>
                        </a:rPr>
                        <a:t> </a:t>
                      </a:r>
                      <a:r>
                        <a:rPr lang="en-US" sz="2000" dirty="0" err="1">
                          <a:latin typeface="+mj-lt"/>
                        </a:rPr>
                        <a:t>nhỏ</a:t>
                      </a:r>
                      <a:r>
                        <a:rPr lang="en-US" sz="2000" dirty="0">
                          <a:latin typeface="+mj-lt"/>
                        </a:rPr>
                        <a:t> </a:t>
                      </a:r>
                    </a:p>
                    <a:p>
                      <a:r>
                        <a:rPr lang="en-US" sz="2000" dirty="0">
                          <a:latin typeface="+mj-lt"/>
                        </a:rPr>
                        <a:t>(100-120 </a:t>
                      </a:r>
                      <a:r>
                        <a:rPr lang="en-US" sz="2000" dirty="0" err="1">
                          <a:latin typeface="+mj-lt"/>
                        </a:rPr>
                        <a:t>lần</a:t>
                      </a:r>
                      <a:r>
                        <a:rPr lang="en-US" sz="2000" dirty="0">
                          <a:latin typeface="+mj-lt"/>
                        </a:rPr>
                        <a:t>/</a:t>
                      </a:r>
                      <a:r>
                        <a:rPr lang="en-US" sz="2000" dirty="0" err="1">
                          <a:latin typeface="+mj-lt"/>
                        </a:rPr>
                        <a:t>phút</a:t>
                      </a:r>
                      <a:r>
                        <a:rPr lang="en-US" sz="2000" dirty="0">
                          <a:latin typeface="+mj-lt"/>
                        </a:rPr>
                        <a:t>)</a:t>
                      </a:r>
                      <a:endParaRPr lang="en-US" sz="2000" dirty="0">
                        <a:latin typeface="+mj-lt"/>
                        <a:cs typeface="Times New Roman" panose="02020603050405020304" pitchFamily="18" charset="0"/>
                      </a:endParaRPr>
                    </a:p>
                  </a:txBody>
                  <a:tcPr/>
                </a:tc>
                <a:tc>
                  <a:txBody>
                    <a:bodyPr/>
                    <a:lstStyle/>
                    <a:p>
                      <a:r>
                        <a:rPr lang="en-US" sz="2000" dirty="0" err="1">
                          <a:latin typeface="+mj-lt"/>
                        </a:rPr>
                        <a:t>Rất</a:t>
                      </a:r>
                      <a:r>
                        <a:rPr lang="en-US" sz="2000" dirty="0">
                          <a:latin typeface="+mj-lt"/>
                        </a:rPr>
                        <a:t> </a:t>
                      </a:r>
                      <a:r>
                        <a:rPr lang="en-US" sz="2000" dirty="0" err="1">
                          <a:latin typeface="+mj-lt"/>
                        </a:rPr>
                        <a:t>nhanh</a:t>
                      </a:r>
                      <a:r>
                        <a:rPr lang="en-US" sz="2000" dirty="0">
                          <a:latin typeface="+mj-lt"/>
                        </a:rPr>
                        <a:t>, </a:t>
                      </a:r>
                      <a:r>
                        <a:rPr lang="en-US" sz="2000" dirty="0" err="1">
                          <a:latin typeface="+mj-lt"/>
                        </a:rPr>
                        <a:t>khó</a:t>
                      </a:r>
                      <a:r>
                        <a:rPr lang="en-US" sz="2000" dirty="0">
                          <a:latin typeface="+mj-lt"/>
                        </a:rPr>
                        <a:t> </a:t>
                      </a:r>
                      <a:r>
                        <a:rPr lang="en-US" sz="2000" dirty="0" err="1">
                          <a:latin typeface="+mj-lt"/>
                        </a:rPr>
                        <a:t>bắt</a:t>
                      </a:r>
                      <a:r>
                        <a:rPr lang="en-US" sz="2000" dirty="0">
                          <a:latin typeface="+mj-lt"/>
                        </a:rPr>
                        <a:t> </a:t>
                      </a:r>
                    </a:p>
                    <a:p>
                      <a:r>
                        <a:rPr lang="en-US" sz="2000" dirty="0">
                          <a:latin typeface="+mj-lt"/>
                        </a:rPr>
                        <a:t>(&gt; 120 </a:t>
                      </a:r>
                      <a:r>
                        <a:rPr lang="en-US" sz="2000" dirty="0" err="1">
                          <a:latin typeface="+mj-lt"/>
                        </a:rPr>
                        <a:t>lần</a:t>
                      </a:r>
                      <a:r>
                        <a:rPr lang="en-US" sz="2000" dirty="0">
                          <a:latin typeface="+mj-lt"/>
                        </a:rPr>
                        <a:t>/</a:t>
                      </a:r>
                      <a:r>
                        <a:rPr lang="en-US" sz="2000" dirty="0" err="1">
                          <a:latin typeface="+mj-lt"/>
                        </a:rPr>
                        <a:t>phút</a:t>
                      </a:r>
                      <a:r>
                        <a:rPr lang="en-US" sz="2000" dirty="0">
                          <a:latin typeface="+mj-lt"/>
                        </a:rPr>
                        <a:t>)</a:t>
                      </a:r>
                      <a:endParaRPr lang="en-US" sz="2000" dirty="0">
                        <a:latin typeface="+mj-lt"/>
                        <a:cs typeface="Times New Roman" panose="02020603050405020304" pitchFamily="18" charset="0"/>
                      </a:endParaRPr>
                    </a:p>
                  </a:txBody>
                  <a:tcPr/>
                </a:tc>
                <a:extLst>
                  <a:ext uri="{0D108BD9-81ED-4DB2-BD59-A6C34878D82A}">
                    <a16:rowId xmlns:a16="http://schemas.microsoft.com/office/drawing/2014/main" xmlns="" val="10003"/>
                  </a:ext>
                </a:extLst>
              </a:tr>
              <a:tr h="1013382">
                <a:tc>
                  <a:txBody>
                    <a:bodyPr/>
                    <a:lstStyle/>
                    <a:p>
                      <a:r>
                        <a:rPr lang="en-US" sz="2000" dirty="0" err="1">
                          <a:latin typeface="+mj-lt"/>
                        </a:rPr>
                        <a:t>Huyết</a:t>
                      </a:r>
                      <a:r>
                        <a:rPr lang="en-US" sz="2000" dirty="0">
                          <a:latin typeface="+mj-lt"/>
                        </a:rPr>
                        <a:t> </a:t>
                      </a:r>
                      <a:r>
                        <a:rPr lang="en-US" sz="2000" dirty="0" err="1">
                          <a:latin typeface="+mj-lt"/>
                        </a:rPr>
                        <a:t>áp</a:t>
                      </a:r>
                      <a:endParaRPr lang="en-US" sz="2000" dirty="0">
                        <a:latin typeface="+mj-lt"/>
                        <a:cs typeface="Times New Roman" panose="02020603050405020304" pitchFamily="18" charset="0"/>
                      </a:endParaRPr>
                    </a:p>
                  </a:txBody>
                  <a:tcPr/>
                </a:tc>
                <a:tc>
                  <a:txBody>
                    <a:bodyPr/>
                    <a:lstStyle/>
                    <a:p>
                      <a:r>
                        <a:rPr lang="vi-VN" sz="2000" dirty="0">
                          <a:latin typeface="Calibri" panose="020F0502020204030204" pitchFamily="34" charset="0"/>
                          <a:cs typeface="Calibri" panose="020F0502020204030204" pitchFamily="34" charset="0"/>
                        </a:rPr>
                        <a:t>Bình thường</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a:latin typeface="Calibri" panose="020F0502020204030204" pitchFamily="34" charset="0"/>
                          <a:cs typeface="Calibri" panose="020F0502020204030204" pitchFamily="34" charset="0"/>
                        </a:rPr>
                        <a:t>&lt; 90 mmHg</a:t>
                      </a:r>
                    </a:p>
                  </a:txBody>
                  <a:tcPr/>
                </a:tc>
                <a:tc>
                  <a:txBody>
                    <a:bodyPr/>
                    <a:lstStyle/>
                    <a:p>
                      <a:r>
                        <a:rPr lang="vi-VN" sz="2000" dirty="0">
                          <a:latin typeface="Calibri" panose="020F0502020204030204" pitchFamily="34" charset="0"/>
                          <a:cs typeface="Calibri" panose="020F0502020204030204" pitchFamily="34" charset="0"/>
                        </a:rPr>
                        <a:t>Rất thấp, có khi không đo được</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4"/>
                  </a:ext>
                </a:extLst>
              </a:tr>
              <a:tr h="572781">
                <a:tc>
                  <a:txBody>
                    <a:bodyPr/>
                    <a:lstStyle/>
                    <a:p>
                      <a:r>
                        <a:rPr lang="vi-VN" sz="2000" dirty="0">
                          <a:latin typeface="Calibri" panose="020F0502020204030204" pitchFamily="34" charset="0"/>
                          <a:cs typeface="Calibri" panose="020F0502020204030204" pitchFamily="34" charset="0"/>
                        </a:rPr>
                        <a:t>Nước tiểu</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err="1">
                          <a:latin typeface="Calibri" panose="020F0502020204030204" pitchFamily="34" charset="0"/>
                          <a:cs typeface="Calibri" panose="020F0502020204030204" pitchFamily="34" charset="0"/>
                        </a:rPr>
                        <a:t>Ít</a:t>
                      </a:r>
                      <a:r>
                        <a:rPr lang="en-US" sz="2000" dirty="0">
                          <a:latin typeface="Calibri" panose="020F0502020204030204" pitchFamily="34" charset="0"/>
                          <a:cs typeface="Calibri" panose="020F0502020204030204" pitchFamily="34" charset="0"/>
                        </a:rPr>
                        <a:t> </a:t>
                      </a:r>
                    </a:p>
                  </a:txBody>
                  <a:tcPr/>
                </a:tc>
                <a:tc>
                  <a:txBody>
                    <a:bodyPr/>
                    <a:lstStyle/>
                    <a:p>
                      <a:r>
                        <a:rPr lang="en-US" sz="2000" dirty="0" err="1">
                          <a:latin typeface="Calibri" panose="020F0502020204030204" pitchFamily="34" charset="0"/>
                          <a:cs typeface="Calibri" panose="020F0502020204030204" pitchFamily="34" charset="0"/>
                        </a:rPr>
                        <a:t>Thiểu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niệu</a:t>
                      </a:r>
                      <a:endParaRPr lang="en-US" sz="2000" dirty="0">
                        <a:latin typeface="Calibri" panose="020F0502020204030204" pitchFamily="34" charset="0"/>
                        <a:cs typeface="Calibri" panose="020F0502020204030204" pitchFamily="34" charset="0"/>
                      </a:endParaRPr>
                    </a:p>
                  </a:txBody>
                  <a:tcPr/>
                </a:tc>
                <a:tc>
                  <a:txBody>
                    <a:bodyPr/>
                    <a:lstStyle/>
                    <a:p>
                      <a:r>
                        <a:rPr lang="en-US" sz="2000" dirty="0" err="1">
                          <a:latin typeface="Calibri" panose="020F0502020204030204" pitchFamily="34" charset="0"/>
                          <a:cs typeface="Calibri" panose="020F0502020204030204" pitchFamily="34" charset="0"/>
                        </a:rPr>
                        <a:t>Vô</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niệu</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5"/>
                  </a:ext>
                </a:extLst>
              </a:tr>
              <a:tr h="616841">
                <a:tc>
                  <a:txBody>
                    <a:bodyPr/>
                    <a:lstStyle/>
                    <a:p>
                      <a:r>
                        <a:rPr lang="en-US" sz="2000" dirty="0" err="1">
                          <a:latin typeface="+mj-lt"/>
                        </a:rPr>
                        <a:t>Tay</a:t>
                      </a:r>
                      <a:r>
                        <a:rPr lang="en-US" sz="2000" dirty="0">
                          <a:latin typeface="+mj-lt"/>
                        </a:rPr>
                        <a:t> </a:t>
                      </a:r>
                      <a:r>
                        <a:rPr lang="en-US" sz="2000" dirty="0" err="1">
                          <a:latin typeface="+mj-lt"/>
                        </a:rPr>
                        <a:t>chân</a:t>
                      </a:r>
                      <a:r>
                        <a:rPr lang="en-US" sz="2000" dirty="0">
                          <a:latin typeface="+mj-lt"/>
                        </a:rPr>
                        <a:t> </a:t>
                      </a:r>
                      <a:r>
                        <a:rPr lang="en-US" sz="2000" dirty="0" err="1">
                          <a:latin typeface="+mj-lt"/>
                        </a:rPr>
                        <a:t>lạnh</a:t>
                      </a:r>
                      <a:r>
                        <a:rPr lang="en-US" sz="2000" dirty="0">
                          <a:latin typeface="+mj-lt"/>
                        </a:rPr>
                        <a:t> </a:t>
                      </a:r>
                      <a:endParaRPr lang="en-US" sz="2000" dirty="0">
                        <a:latin typeface="+mj-lt"/>
                        <a:cs typeface="Times New Roman" panose="02020603050405020304" pitchFamily="18" charset="0"/>
                      </a:endParaRPr>
                    </a:p>
                  </a:txBody>
                  <a:tcPr/>
                </a:tc>
                <a:tc>
                  <a:txBody>
                    <a:bodyPr/>
                    <a:lstStyle/>
                    <a:p>
                      <a:r>
                        <a:rPr lang="vi-VN" sz="2000" dirty="0">
                          <a:latin typeface="Calibri" panose="020F0502020204030204" pitchFamily="34" charset="0"/>
                          <a:cs typeface="Calibri" panose="020F0502020204030204" pitchFamily="34" charset="0"/>
                        </a:rPr>
                        <a:t>Bình thường</a:t>
                      </a:r>
                      <a:endParaRPr lang="en-US" sz="2000" dirty="0">
                        <a:latin typeface="Calibri" panose="020F0502020204030204" pitchFamily="34" charset="0"/>
                        <a:cs typeface="Calibri" panose="020F0502020204030204" pitchFamily="34" charset="0"/>
                      </a:endParaRPr>
                    </a:p>
                  </a:txBody>
                  <a:tcPr/>
                </a:tc>
                <a:tc>
                  <a:txBody>
                    <a:bodyPr/>
                    <a:lstStyle/>
                    <a:p>
                      <a:r>
                        <a:rPr lang="vi-VN" sz="2000" dirty="0">
                          <a:latin typeface="Calibri" panose="020F0502020204030204" pitchFamily="34" charset="0"/>
                          <a:cs typeface="Calibri" panose="020F0502020204030204" pitchFamily="34" charset="0"/>
                        </a:rPr>
                        <a:t>Tay chân lạnh</a:t>
                      </a:r>
                      <a:endParaRPr lang="en-US" sz="2000" dirty="0">
                        <a:latin typeface="Calibri" panose="020F0502020204030204" pitchFamily="34" charset="0"/>
                        <a:cs typeface="Calibri" panose="020F0502020204030204" pitchFamily="34" charset="0"/>
                      </a:endParaRPr>
                    </a:p>
                  </a:txBody>
                  <a:tcPr/>
                </a:tc>
                <a:tc>
                  <a:txBody>
                    <a:bodyPr/>
                    <a:lstStyle/>
                    <a:p>
                      <a:r>
                        <a:rPr lang="vi-VN" sz="2000" dirty="0">
                          <a:latin typeface="Calibri" panose="020F0502020204030204" pitchFamily="34" charset="0"/>
                          <a:cs typeface="Calibri" panose="020F0502020204030204" pitchFamily="34" charset="0"/>
                        </a:rPr>
                        <a:t>Lạnh toàn thân</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6"/>
                  </a:ext>
                </a:extLst>
              </a:tr>
              <a:tr h="1179562">
                <a:tc>
                  <a:txBody>
                    <a:bodyPr/>
                    <a:lstStyle/>
                    <a:p>
                      <a:r>
                        <a:rPr lang="vi-VN" sz="2000" dirty="0">
                          <a:latin typeface="Calibri" panose="020F0502020204030204" pitchFamily="34" charset="0"/>
                          <a:cs typeface="Calibri" panose="020F0502020204030204" pitchFamily="34" charset="0"/>
                        </a:rPr>
                        <a:t>Lượng nước mất</a:t>
                      </a:r>
                      <a:endParaRPr lang="en-US" sz="2000" dirty="0">
                        <a:latin typeface="Calibri" panose="020F0502020204030204" pitchFamily="34" charset="0"/>
                        <a:cs typeface="Calibri" panose="020F0502020204030204" pitchFamily="34" charset="0"/>
                      </a:endParaRPr>
                    </a:p>
                  </a:txBody>
                  <a:tcPr/>
                </a:tc>
                <a:tc>
                  <a:txBody>
                    <a:bodyPr/>
                    <a:lstStyle/>
                    <a:p>
                      <a:r>
                        <a:rPr lang="vi-VN" sz="2000" dirty="0">
                          <a:latin typeface="Calibri" panose="020F0502020204030204" pitchFamily="34" charset="0"/>
                          <a:cs typeface="Calibri" panose="020F0502020204030204" pitchFamily="34" charset="0"/>
                        </a:rPr>
                        <a:t>5-6% trọng lượng</a:t>
                      </a:r>
                    </a:p>
                    <a:p>
                      <a:r>
                        <a:rPr lang="vi-VN" sz="2000" dirty="0">
                          <a:latin typeface="Calibri" panose="020F0502020204030204" pitchFamily="34" charset="0"/>
                          <a:cs typeface="Calibri" panose="020F0502020204030204" pitchFamily="34" charset="0"/>
                        </a:rPr>
                        <a:t>cơ thể</a:t>
                      </a:r>
                    </a:p>
                  </a:txBody>
                  <a:tcPr/>
                </a:tc>
                <a:tc>
                  <a:txBody>
                    <a:bodyPr/>
                    <a:lstStyle/>
                    <a:p>
                      <a:r>
                        <a:rPr lang="vi-VN" sz="2000" dirty="0">
                          <a:latin typeface="Calibri" panose="020F0502020204030204" pitchFamily="34" charset="0"/>
                          <a:cs typeface="Calibri" panose="020F0502020204030204" pitchFamily="34" charset="0"/>
                        </a:rPr>
                        <a:t>7-9% trọng lượng </a:t>
                      </a:r>
                    </a:p>
                    <a:p>
                      <a:r>
                        <a:rPr lang="vi-VN" sz="2000" dirty="0">
                          <a:latin typeface="Calibri" panose="020F0502020204030204" pitchFamily="34" charset="0"/>
                          <a:cs typeface="Calibri" panose="020F0502020204030204" pitchFamily="34" charset="0"/>
                        </a:rPr>
                        <a:t>cơ thể</a:t>
                      </a:r>
                    </a:p>
                  </a:txBody>
                  <a:tcPr/>
                </a:tc>
                <a:tc>
                  <a:txBody>
                    <a:bodyPr/>
                    <a:lstStyle/>
                    <a:p>
                      <a:r>
                        <a:rPr lang="vi-VN" sz="2000" dirty="0">
                          <a:latin typeface="Calibri" panose="020F0502020204030204" pitchFamily="34" charset="0"/>
                          <a:cs typeface="Calibri" panose="020F0502020204030204" pitchFamily="34" charset="0"/>
                        </a:rPr>
                        <a:t>Từ 10% trọng</a:t>
                      </a:r>
                      <a:r>
                        <a:rPr lang="en-US" sz="2000" baseline="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lượng cơ thể trở</a:t>
                      </a:r>
                      <a:r>
                        <a:rPr lang="en-US" sz="2000" baseline="0" dirty="0">
                          <a:latin typeface="Calibri" panose="020F0502020204030204" pitchFamily="34" charset="0"/>
                          <a:cs typeface="Calibri" panose="020F0502020204030204" pitchFamily="34" charset="0"/>
                        </a:rPr>
                        <a:t> </a:t>
                      </a:r>
                      <a:r>
                        <a:rPr lang="vi-VN" sz="2000" dirty="0">
                          <a:latin typeface="Calibri" panose="020F0502020204030204" pitchFamily="34" charset="0"/>
                          <a:cs typeface="Calibri" panose="020F0502020204030204" pitchFamily="34" charset="0"/>
                        </a:rPr>
                        <a:t>lên </a:t>
                      </a:r>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910768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1&quot;/&gt;&lt;/object&gt;&lt;object type=&quot;3&quot; unique_id=&quot;10004&quot;&gt;&lt;property id=&quot;20148&quot; value=&quot;5&quot;/&gt;&lt;property id=&quot;20300&quot; value=&quot;Slide 2&quot;/&gt;&lt;property id=&quot;20307&quot; value=&quot;284&quot;/&gt;&lt;/object&gt;&lt;object type=&quot;3&quot; unique_id=&quot;10005&quot;&gt;&lt;property id=&quot;20148&quot; value=&quot;5&quot;/&gt;&lt;property id=&quot;20300&quot; value=&quot;Slide 3&quot;/&gt;&lt;property id=&quot;20307&quot; value=&quot;270&quot;/&gt;&lt;/object&gt;&lt;object type=&quot;3&quot; unique_id=&quot;10006&quot;&gt;&lt;property id=&quot;20148&quot; value=&quot;5&quot;/&gt;&lt;property id=&quot;20300&quot; value=&quot;Slide 4 - &amp;quot;I. TIÊU CHẢY&amp;quot;&quot;/&gt;&lt;property id=&quot;20307&quot; value=&quot;256&quot;/&gt;&lt;/object&gt;&lt;object type=&quot;3&quot; unique_id=&quot;10007&quot;&gt;&lt;property id=&quot;20148&quot; value=&quot;5&quot;/&gt;&lt;property id=&quot;20300&quot; value=&quot;Slide 5&quot;/&gt;&lt;property id=&quot;20307&quot; value=&quot;257&quot;/&gt;&lt;/object&gt;&lt;object type=&quot;3&quot; unique_id=&quot;10008&quot;&gt;&lt;property id=&quot;20148&quot; value=&quot;5&quot;/&gt;&lt;property id=&quot;20300&quot; value=&quot;Slide 6&quot;/&gt;&lt;property id=&quot;20307&quot; value=&quot;258&quot;/&gt;&lt;/object&gt;&lt;object type=&quot;3&quot; unique_id=&quot;10009&quot;&gt;&lt;property id=&quot;20148&quot; value=&quot;5&quot;/&gt;&lt;property id=&quot;20300&quot; value=&quot;Slide 7&quot;/&gt;&lt;property id=&quot;20307&quot; value=&quot;259&quot;/&gt;&lt;/object&gt;&lt;object type=&quot;3&quot; unique_id=&quot;10010&quot;&gt;&lt;property id=&quot;20148&quot; value=&quot;5&quot;/&gt;&lt;property id=&quot;20300&quot; value=&quot;Slide 8&quot;/&gt;&lt;property id=&quot;20307&quot; value=&quot;283&quot;/&gt;&lt;/object&gt;&lt;object type=&quot;3&quot; unique_id=&quot;10011&quot;&gt;&lt;property id=&quot;20148&quot; value=&quot;5&quot;/&gt;&lt;property id=&quot;20300&quot; value=&quot;Slide 9&quot;/&gt;&lt;property id=&quot;20307&quot; value=&quot;260&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quot;/&gt;&lt;property id=&quot;20307&quot; value=&quot;262&quot;/&gt;&lt;/object&gt;&lt;object type=&quot;3&quot; unique_id=&quot;10014&quot;&gt;&lt;property id=&quot;20148&quot; value=&quot;5&quot;/&gt;&lt;property id=&quot;20300&quot; value=&quot;Slide 12&quot;/&gt;&lt;property id=&quot;20307&quot; value=&quot;282&quot;/&gt;&lt;/object&gt;&lt;object type=&quot;3&quot; unique_id=&quot;10015&quot;&gt;&lt;property id=&quot;20148&quot; value=&quot;5&quot;/&gt;&lt;property id=&quot;20300&quot; value=&quot;Slide 13&quot;/&gt;&lt;property id=&quot;20307&quot; value=&quot;263&quot;/&gt;&lt;/object&gt;&lt;object type=&quot;3&quot; unique_id=&quot;10016&quot;&gt;&lt;property id=&quot;20148&quot; value=&quot;5&quot;/&gt;&lt;property id=&quot;20300&quot; value=&quot;Slide 14&quot;/&gt;&lt;property id=&quot;20307&quot; value=&quot;264&quot;/&gt;&lt;/object&gt;&lt;object type=&quot;3&quot; unique_id=&quot;10017&quot;&gt;&lt;property id=&quot;20148&quot; value=&quot;5&quot;/&gt;&lt;property id=&quot;20300&quot; value=&quot;Slide 15&quot;/&gt;&lt;property id=&quot;20307&quot; value=&quot;265&quot;/&gt;&lt;/object&gt;&lt;object type=&quot;3&quot; unique_id=&quot;10018&quot;&gt;&lt;property id=&quot;20148&quot; value=&quot;5&quot;/&gt;&lt;property id=&quot;20300&quot; value=&quot;Slide 16&quot;/&gt;&lt;property id=&quot;20307&quot; value=&quot;271&quot;/&gt;&lt;/object&gt;&lt;object type=&quot;3&quot; unique_id=&quot;10019&quot;&gt;&lt;property id=&quot;20148&quot; value=&quot;5&quot;/&gt;&lt;property id=&quot;20300&quot; value=&quot;Slide 17&quot;/&gt;&lt;property id=&quot;20307&quot; value=&quot;266&quot;/&gt;&lt;/object&gt;&lt;object type=&quot;3&quot; unique_id=&quot;10020&quot;&gt;&lt;property id=&quot;20148&quot; value=&quot;5&quot;/&gt;&lt;property id=&quot;20300&quot; value=&quot;Slide 18&quot;/&gt;&lt;property id=&quot;20307&quot; value=&quot;280&quot;/&gt;&lt;/object&gt;&lt;object type=&quot;3&quot; unique_id=&quot;10021&quot;&gt;&lt;property id=&quot;20148&quot; value=&quot;5&quot;/&gt;&lt;property id=&quot;20300&quot; value=&quot;Slide 19&quot;/&gt;&lt;property id=&quot;20307&quot; value=&quot;278&quot;/&gt;&lt;/object&gt;&lt;object type=&quot;3&quot; unique_id=&quot;10022&quot;&gt;&lt;property id=&quot;20148&quot; value=&quot;5&quot;/&gt;&lt;property id=&quot;20300&quot; value=&quot;Slide 20&quot;/&gt;&lt;property id=&quot;20307&quot; value=&quot;279&quot;/&gt;&lt;/object&gt;&lt;/object&gt;&lt;object type=&quot;8&quot; unique_id=&quot;1004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1568</Words>
  <Application>Microsoft Office PowerPoint</Application>
  <PresentationFormat>On-screen Show (4:3)</PresentationFormat>
  <Paragraphs>181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I. TIÊU CHẢY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TIÊU CHẢY</dc:title>
  <dc:creator>Windows User</dc:creator>
  <cp:lastModifiedBy>AutoBVT</cp:lastModifiedBy>
  <cp:revision>38</cp:revision>
  <dcterms:created xsi:type="dcterms:W3CDTF">2018-05-01T16:32:52Z</dcterms:created>
  <dcterms:modified xsi:type="dcterms:W3CDTF">2018-05-11T08:06:57Z</dcterms:modified>
</cp:coreProperties>
</file>