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9" r:id="rId6"/>
    <p:sldId id="280" r:id="rId7"/>
    <p:sldId id="272" r:id="rId8"/>
    <p:sldId id="273" r:id="rId9"/>
    <p:sldId id="274" r:id="rId10"/>
    <p:sldId id="275" r:id="rId11"/>
    <p:sldId id="276" r:id="rId12"/>
    <p:sldId id="277" r:id="rId13"/>
    <p:sldId id="260" r:id="rId14"/>
    <p:sldId id="261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99CC"/>
    <a:srgbClr val="33CCCC"/>
    <a:srgbClr val="66FFFF"/>
    <a:srgbClr val="00CCFF"/>
    <a:srgbClr val="00FFFF"/>
    <a:srgbClr val="FF00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4" autoAdjust="0"/>
  </p:normalViewPr>
  <p:slideViewPr>
    <p:cSldViewPr>
      <p:cViewPr>
        <p:scale>
          <a:sx n="66" d="100"/>
          <a:sy n="66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D3D1AE-F637-4A4F-A782-ADB4BD290E61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3D8AB-BE9E-472F-9560-99676D35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128408-1322-48DC-A34D-1724C34127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FA7D-63B7-4835-A9E6-E61CC269F330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9883-EAE3-4EE1-BCD8-C484CF34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7648-E6E7-4D8D-AA01-612A4FD7B9B6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FE4D-1349-4DC6-AB20-C931AA1C7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468FE-0EE9-4AF7-9F3D-294048FB47CF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0DC4-DB50-41C2-9FA4-C5AAD04C5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3FE8-EEF4-470F-8D03-87EBDE558F32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AA93-5906-44FC-A06B-14A588ADA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2E8D3-34E4-4039-9E39-D82F633C1367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B7E9F-656A-487C-8BAE-9962F35BA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83A4-EDE4-41AD-8FCA-37990F5C17DB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3A11-C469-4338-8F8C-4AFA5693C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29D6-4734-40BB-8070-A0161F278F35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9CF7-1015-4253-8624-DBA865B93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F7D4-35EB-41D3-911D-501A8D207D99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EBD9-E1D8-447E-9FB0-4FE4EE6BF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6926-61DF-4DD2-AE8D-2D930A8B0CB1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FE1A-AA13-4378-AF84-2F5F01910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9E3E-D874-4879-ACB4-5EFECDBF698C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807B-3164-4645-9453-3BCF0CB59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CD48-3C2D-44BD-ABE7-F15DC7C60C14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9BA3-3021-43FE-87CA-EA686751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70B7EB-441D-4E6B-844D-AD10BA37DBFC}" type="datetimeFigureOut">
              <a:rPr lang="en-US"/>
              <a:pPr>
                <a:defRPr/>
              </a:pPr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D07BA-7974-4A89-8EC4-3DFD31E0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78925" cy="1981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PHỔI TẮC NGHẼN MẠN TÍNH - COPD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343400" y="2286000"/>
            <a:ext cx="4800600" cy="3810000"/>
          </a:xfrm>
        </p:spPr>
        <p:txBody>
          <a:bodyPr/>
          <a:lstStyle/>
          <a:p>
            <a:pPr algn="l" eaLnBrk="1" hangingPunct="1"/>
            <a:r>
              <a:rPr lang="en-US" sz="2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</a:t>
            </a:r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Ths.Bs Nguyễn Phúc Học</a:t>
            </a:r>
          </a:p>
          <a:p>
            <a:pPr algn="l" eaLnBrk="1" hangingPunct="1"/>
            <a:r>
              <a:rPr lang="en-US" sz="2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17:</a:t>
            </a:r>
          </a:p>
          <a:p>
            <a:pPr algn="l" eaLnBrk="1" hangingPunct="1"/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Đàm Minh Dũng</a:t>
            </a:r>
          </a:p>
          <a:p>
            <a:pPr algn="l" eaLnBrk="1" hangingPunct="1"/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Phạm Thị Lệ Quỳnh</a:t>
            </a:r>
          </a:p>
          <a:p>
            <a:pPr algn="l" eaLnBrk="1" hangingPunct="1"/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Phạm Thị Thu Uyên</a:t>
            </a:r>
          </a:p>
          <a:p>
            <a:pPr algn="l" eaLnBrk="1" hangingPunct="1"/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Phạm Tường Vi</a:t>
            </a:r>
          </a:p>
          <a:p>
            <a:pPr algn="l" eaLnBrk="1" hangingPunct="1"/>
            <a:r>
              <a:rPr lang="en-US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Hà Mai Như Ý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838" y="2294626"/>
            <a:ext cx="4408110" cy="4554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10000" cy="563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Điện tâm đồ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có thể bình thường, ngay ở một số ca bệnh nặng. Giai đoạn muộn có thể thấy các dấu hiệu của dày thất phải, nhĩ phải,...</a:t>
            </a:r>
          </a:p>
          <a:p>
            <a:pPr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Siêu âm tim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nhằm đánh giá mức độ tăng ALĐMP, suy tim trái phối hợp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1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NGHIỆM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196741" y="1228179"/>
            <a:ext cx="4636306" cy="5162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 TRỊ</a:t>
            </a:r>
          </a:p>
        </p:txBody>
      </p:sp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457200" y="1066800"/>
            <a:ext cx="2667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Điều trị chung</a:t>
            </a:r>
            <a:r>
              <a:rPr lang="en-US" sz="2400" b="1"/>
              <a:t>.</a:t>
            </a:r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3124200" y="1066800"/>
            <a:ext cx="28956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Điều trị trong giai đoạn</a:t>
            </a:r>
          </a:p>
          <a:p>
            <a:pPr algn="ctr"/>
            <a:r>
              <a:rPr lang="en-US" sz="2000" b="1"/>
              <a:t>ổn định.</a:t>
            </a:r>
          </a:p>
        </p:txBody>
      </p:sp>
      <p:sp>
        <p:nvSpPr>
          <p:cNvPr id="24580" name="Rectangle 13"/>
          <p:cNvSpPr>
            <a:spLocks noChangeArrowheads="1"/>
          </p:cNvSpPr>
          <p:nvPr/>
        </p:nvSpPr>
        <p:spPr bwMode="auto">
          <a:xfrm>
            <a:off x="6019800" y="1066800"/>
            <a:ext cx="2667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/>
              <a:t> </a:t>
            </a:r>
            <a:r>
              <a:rPr lang="en-US" sz="2200" b="1"/>
              <a:t>Điều trị trong </a:t>
            </a:r>
          </a:p>
          <a:p>
            <a:pPr algn="ctr"/>
            <a:r>
              <a:rPr lang="en-US" sz="2200" b="1"/>
              <a:t>giai đoạn cấp</a:t>
            </a:r>
          </a:p>
        </p:txBody>
      </p:sp>
      <p:sp>
        <p:nvSpPr>
          <p:cNvPr id="24581" name="Rectangle 14"/>
          <p:cNvSpPr>
            <a:spLocks noChangeArrowheads="1"/>
          </p:cNvSpPr>
          <p:nvPr/>
        </p:nvSpPr>
        <p:spPr bwMode="auto">
          <a:xfrm>
            <a:off x="457200" y="1828800"/>
            <a:ext cx="2667000" cy="480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/>
              <a:t>Loại bỏ các yếu tố nguy cơ </a:t>
            </a:r>
          </a:p>
          <a:p>
            <a:r>
              <a:rPr lang="en-US"/>
              <a:t>như: khói thuốc lá, khói bụi</a:t>
            </a:r>
          </a:p>
          <a:p>
            <a:r>
              <a:rPr lang="en-US"/>
              <a:t>ô nhiễm,…</a:t>
            </a:r>
          </a:p>
          <a:p>
            <a:pPr>
              <a:buFontTx/>
              <a:buChar char="-"/>
            </a:pPr>
            <a:r>
              <a:rPr lang="en-US"/>
              <a:t>Cai nghiện các loại nguồn </a:t>
            </a:r>
          </a:p>
          <a:p>
            <a:r>
              <a:rPr lang="en-US"/>
              <a:t>gây bệnh: bỏ thuốc lá,…</a:t>
            </a:r>
          </a:p>
          <a:p>
            <a:pPr>
              <a:buFontTx/>
              <a:buChar char="-"/>
            </a:pPr>
            <a:r>
              <a:rPr lang="en-US"/>
              <a:t>Tiêm vacxin phòng nhiễm</a:t>
            </a:r>
          </a:p>
          <a:p>
            <a:r>
              <a:rPr lang="en-US"/>
              <a:t>trùng đường hô hấp.</a:t>
            </a:r>
          </a:p>
          <a:p>
            <a:r>
              <a:rPr lang="en-US"/>
              <a:t>-Phòng tránh và bảo vệ sức</a:t>
            </a:r>
          </a:p>
          <a:p>
            <a:r>
              <a:rPr lang="en-US"/>
              <a:t>khỏe nhằm tránh bị nhiễm </a:t>
            </a:r>
          </a:p>
          <a:p>
            <a:r>
              <a:rPr lang="en-US"/>
              <a:t>các loại bệnh về đường hô</a:t>
            </a:r>
          </a:p>
          <a:p>
            <a:r>
              <a:rPr lang="en-US"/>
              <a:t>hấp.</a:t>
            </a:r>
          </a:p>
          <a:p>
            <a:pPr>
              <a:buFontTx/>
              <a:buChar char="-"/>
            </a:pPr>
            <a:r>
              <a:rPr lang="en-US"/>
              <a:t>Giáo dục bệnh và cách </a:t>
            </a:r>
          </a:p>
          <a:p>
            <a:r>
              <a:rPr lang="en-US"/>
              <a:t>Theo dõi điều trị bệnh.</a:t>
            </a:r>
          </a:p>
        </p:txBody>
      </p:sp>
      <p:sp>
        <p:nvSpPr>
          <p:cNvPr id="24582" name="Rectangle 15"/>
          <p:cNvSpPr>
            <a:spLocks noChangeArrowheads="1"/>
          </p:cNvSpPr>
          <p:nvPr/>
        </p:nvSpPr>
        <p:spPr bwMode="auto">
          <a:xfrm>
            <a:off x="3124200" y="1828800"/>
            <a:ext cx="2895600" cy="480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-Bệnh trong giai đoạn này </a:t>
            </a:r>
          </a:p>
          <a:p>
            <a:r>
              <a:rPr lang="en-US"/>
              <a:t>trải qua 5 giai đoạn từ có</a:t>
            </a:r>
          </a:p>
          <a:p>
            <a:r>
              <a:rPr lang="en-US"/>
              <a:t> nguy cơ đến cuối cùng là</a:t>
            </a:r>
          </a:p>
          <a:p>
            <a:r>
              <a:rPr lang="en-US"/>
              <a:t>bệnh nặng, cần có biện pháp</a:t>
            </a:r>
          </a:p>
          <a:p>
            <a:r>
              <a:rPr lang="en-US"/>
              <a:t>điều trị đúng đắn:</a:t>
            </a:r>
          </a:p>
          <a:p>
            <a:r>
              <a:rPr lang="en-US"/>
              <a:t>+Dùng các thuốc giãn phế</a:t>
            </a:r>
          </a:p>
          <a:p>
            <a:r>
              <a:rPr lang="en-US"/>
              <a:t>quản tác dụng ngắn khi cần</a:t>
            </a:r>
          </a:p>
          <a:p>
            <a:r>
              <a:rPr lang="en-US"/>
              <a:t>thiết (salbutamon, terbutaline)</a:t>
            </a:r>
          </a:p>
          <a:p>
            <a:r>
              <a:rPr lang="en-US"/>
              <a:t>+Dùng thường xuyên thuốc </a:t>
            </a:r>
          </a:p>
          <a:p>
            <a:r>
              <a:rPr lang="en-US"/>
              <a:t>GPQ tác dụng kéo dài, </a:t>
            </a:r>
          </a:p>
          <a:p>
            <a:r>
              <a:rPr lang="en-US"/>
              <a:t>Phục hồi chức năng hô hấp.</a:t>
            </a:r>
          </a:p>
          <a:p>
            <a:r>
              <a:rPr lang="en-US"/>
              <a:t>+Hít corticoid.</a:t>
            </a:r>
          </a:p>
          <a:p>
            <a:endParaRPr lang="en-US"/>
          </a:p>
        </p:txBody>
      </p:sp>
      <p:sp>
        <p:nvSpPr>
          <p:cNvPr id="24583" name="Rectangle 16"/>
          <p:cNvSpPr>
            <a:spLocks noChangeArrowheads="1"/>
          </p:cNvSpPr>
          <p:nvPr/>
        </p:nvSpPr>
        <p:spPr bwMode="auto">
          <a:xfrm>
            <a:off x="6019800" y="1828800"/>
            <a:ext cx="2667000" cy="480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Theo hướng dẫn chuẩn đoán</a:t>
            </a:r>
          </a:p>
          <a:p>
            <a:pPr algn="ctr"/>
            <a:r>
              <a:rPr lang="en-US"/>
              <a:t>và</a:t>
            </a:r>
          </a:p>
          <a:p>
            <a:pPr algn="ctr"/>
            <a:r>
              <a:rPr lang="en-US"/>
              <a:t>Điều trị COPD của Bộ Y Tế</a:t>
            </a:r>
          </a:p>
          <a:p>
            <a:pPr algn="ctr"/>
            <a:r>
              <a:rPr lang="en-US"/>
              <a:t>Ban hành năm 2015.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 TRỊ</a:t>
            </a:r>
          </a:p>
        </p:txBody>
      </p:sp>
      <p:pic>
        <p:nvPicPr>
          <p:cNvPr id="25602" name="Picture 10" descr="Cach-dung-dung-thuoc-dang-xi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219200"/>
            <a:ext cx="358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12" descr="16468887_1807327159520730_1065905456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3" descr="16522516_1807327176187395_1399689014_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0" y="3581400"/>
            <a:ext cx="34480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6" descr="16521771_1807327182854061_926948227_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114800"/>
            <a:ext cx="40005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1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 LƯỢNG VÀ PHÒNG BỆNH</a:t>
            </a:r>
          </a:p>
        </p:txBody>
      </p:sp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484188" y="1600200"/>
            <a:ext cx="8126412" cy="50292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sz="3000" b="1" i="1"/>
              <a:t>1. </a:t>
            </a:r>
            <a:r>
              <a:rPr lang="en-US" sz="3000" b="1" i="1" u="sng"/>
              <a:t>Tiên lượng:</a:t>
            </a:r>
          </a:p>
          <a:p>
            <a:pPr marL="342900" indent="-342900"/>
            <a:r>
              <a:rPr lang="en-US" sz="2600" b="1"/>
              <a:t>- BPTNMT</a:t>
            </a:r>
            <a:r>
              <a:rPr lang="en-US" sz="2600"/>
              <a:t> tiến triển nặng dần không hồi phục, vì vậy cần điều trị sớm, tích cực để bệnh tiến triển chậm.</a:t>
            </a:r>
          </a:p>
          <a:p>
            <a:pPr marL="342900" indent="-342900">
              <a:buFontTx/>
              <a:buChar char="-"/>
            </a:pPr>
            <a:r>
              <a:rPr lang="en-US" sz="2600"/>
              <a:t>Khi tiên lượng </a:t>
            </a:r>
            <a:r>
              <a:rPr lang="en-US" sz="2600" b="1"/>
              <a:t>COPD</a:t>
            </a:r>
            <a:r>
              <a:rPr lang="en-US" sz="2600"/>
              <a:t> cần dựa vào chỉ số </a:t>
            </a:r>
            <a:r>
              <a:rPr lang="en-US" sz="2600" b="1"/>
              <a:t>FEV1/FVC</a:t>
            </a:r>
            <a:r>
              <a:rPr lang="en-US" sz="2600"/>
              <a:t> và các yếu tố:</a:t>
            </a:r>
          </a:p>
          <a:p>
            <a:pPr marL="342900" indent="-342900"/>
            <a:r>
              <a:rPr lang="en-US" sz="2600"/>
              <a:t>         + mức độ tắc nghẽn đường thở</a:t>
            </a:r>
          </a:p>
          <a:p>
            <a:pPr marL="342900" indent="-342900"/>
            <a:r>
              <a:rPr lang="en-US" sz="2600"/>
              <a:t>         + mức độ khó thở</a:t>
            </a:r>
          </a:p>
          <a:p>
            <a:pPr marL="342900" indent="-342900"/>
            <a:r>
              <a:rPr lang="en-US" sz="2600"/>
              <a:t>         + chỉ số trọng lượng cơ thể( BMI), </a:t>
            </a:r>
          </a:p>
          <a:p>
            <a:pPr marL="342900" indent="-342900"/>
            <a:r>
              <a:rPr lang="en-US" sz="2600"/>
              <a:t>         + sức bền của người bệnh trong các bài thở.</a:t>
            </a:r>
          </a:p>
          <a:p>
            <a:pPr marL="342900" indent="-342900"/>
            <a:endParaRPr lang="en-US" sz="2600"/>
          </a:p>
          <a:p>
            <a:pPr marL="342900" indent="-342900"/>
            <a:endParaRPr lang="en-US" sz="26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4188" y="304800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1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 LƯỢNG VÀ PHÒNG BỆNH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457200" y="1447800"/>
            <a:ext cx="3810000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b="1" i="1"/>
              <a:t>2. </a:t>
            </a:r>
            <a:r>
              <a:rPr lang="en-US" sz="3000" b="1" i="1" u="sng"/>
              <a:t>Phòng bệnh</a:t>
            </a:r>
            <a:r>
              <a:rPr lang="en-US" sz="3000" b="1" i="1"/>
              <a:t>:</a:t>
            </a:r>
          </a:p>
          <a:p>
            <a:pPr marL="342900" indent="-342900"/>
            <a:r>
              <a:rPr lang="en-US" sz="2600"/>
              <a:t>- Không hút thuốc, nếu có hút thuốc thì hãy bỏ thuốc ngay.</a:t>
            </a:r>
          </a:p>
          <a:p>
            <a:pPr marL="342900" indent="-342900"/>
            <a:r>
              <a:rPr lang="en-US" sz="2600"/>
              <a:t>- Hạn chế tiếp xúc với khói thuốc, khí độc hại, ô nhiễm môi trường.</a:t>
            </a:r>
          </a:p>
          <a:p>
            <a:pPr marL="342900" indent="-342900"/>
            <a:r>
              <a:rPr lang="en-US" sz="2600"/>
              <a:t>- Tránh lạnh, ẩm.</a:t>
            </a:r>
          </a:p>
          <a:p>
            <a:pPr marL="342900" indent="-342900"/>
            <a:r>
              <a:rPr lang="en-US" sz="2600"/>
              <a:t>- Điều trị sớm các nhiễm khuẩn đường hô hấp và các bệnh lí kèm theo.</a:t>
            </a:r>
          </a:p>
          <a:p>
            <a:pPr marL="342900" indent="-342900"/>
            <a:r>
              <a:rPr lang="en-US" sz="2600"/>
              <a:t>- Tập thở bụng, thở chúm môi, ho có điều kiện.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endParaRPr lang="en-US" sz="2600"/>
          </a:p>
        </p:txBody>
      </p:sp>
      <p:pic>
        <p:nvPicPr>
          <p:cNvPr id="28675" name="Picture 6" descr="khong-hut-thuoc-de-chong-loang-xu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447800"/>
            <a:ext cx="4038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7" descr="24510205980_5b3878f4c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396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743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7200" smtClean="0">
                <a:latin typeface="Times New Roman" pitchFamily="18" charset="0"/>
              </a:rPr>
              <a:t>Cảm ơn Thầy và các bạn đã lắng nghe</a:t>
            </a:r>
            <a:r>
              <a:rPr lang="en-US" sz="720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57200" y="2362200"/>
            <a:ext cx="2133600" cy="1828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NỘI DUNG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62400" y="7620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ĐẠI CƯƠNG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962400" y="15240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CƠ CHẾ SINH BỆNH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62400" y="30480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TRIỆU CHỨNG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962400" y="22860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SINH LÝ BỆNH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962400" y="38862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XÉT NGHIỆM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962400" y="47244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ĐIỀU TRỊ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962400" y="5486400"/>
            <a:ext cx="434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TIÊN LƯỢNG VÀ PHÒNG BỆNH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124200" y="990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5908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1242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31242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124200" y="990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1242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1242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1242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CƯƠNG</a:t>
            </a: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57200" y="1066800"/>
            <a:ext cx="8229600" cy="5718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600" b="1" i="1"/>
              <a:t>1.</a:t>
            </a:r>
            <a:r>
              <a:rPr lang="en-US" sz="2600" i="1"/>
              <a:t> </a:t>
            </a:r>
            <a:r>
              <a:rPr lang="en-US" sz="3000" b="1" i="1" u="sng"/>
              <a:t>Khái niệm</a:t>
            </a:r>
            <a:r>
              <a:rPr lang="en-US" sz="2600" i="1"/>
              <a:t>:</a:t>
            </a:r>
          </a:p>
          <a:p>
            <a:pPr marL="342900" indent="-342900"/>
            <a:r>
              <a:rPr lang="en-US" sz="2600"/>
              <a:t>- </a:t>
            </a:r>
            <a:r>
              <a:rPr lang="en-US" sz="2600" b="1"/>
              <a:t>Bệnh phổi tắc nghẽn mạn tính (COPD</a:t>
            </a:r>
            <a:r>
              <a:rPr lang="en-US" sz="2600"/>
              <a:t>) là bệnh lí hô hấp mạn tính có thể dự phòng và điều trị được.</a:t>
            </a:r>
          </a:p>
          <a:p>
            <a:pPr marL="342900" indent="-342900"/>
            <a:r>
              <a:rPr lang="en-US" sz="2600"/>
              <a:t>- Tắc nghẽn luồng khí thở ra không hồi phục hoàn toàn, dai dẳng và thường tiến triển.</a:t>
            </a:r>
          </a:p>
          <a:p>
            <a:pPr marL="342900" indent="-342900"/>
            <a:r>
              <a:rPr lang="en-US" sz="2600"/>
              <a:t>- Do phản ứng viêm tăng mạnh trong đường dẫn khí và phổi đối với hạt và khí độc.</a:t>
            </a:r>
          </a:p>
          <a:p>
            <a:pPr marL="342900" indent="-342900"/>
            <a:r>
              <a:rPr lang="en-US" sz="2600"/>
              <a:t>- Các cơn kịch phát và bệnh đồng mắc góp phần vào bệnh nặng hơn ở mỗi BN.</a:t>
            </a:r>
          </a:p>
          <a:p>
            <a:pPr marL="342900" indent="-342900"/>
            <a:r>
              <a:rPr lang="en-US" sz="2600"/>
              <a:t>- Viêm phế quản mạn, khí phế thủng và hen suyễn.</a:t>
            </a:r>
          </a:p>
          <a:p>
            <a:pPr marL="342900" indent="-342900"/>
            <a:r>
              <a:rPr lang="en-US" sz="2600"/>
              <a:t>- </a:t>
            </a:r>
            <a:r>
              <a:rPr lang="en-US" sz="2600" b="1"/>
              <a:t>Dấu hiệu</a:t>
            </a:r>
            <a:r>
              <a:rPr lang="en-US" sz="2600"/>
              <a:t>: khó thở, ho và khạc đàm kinh niên+ cơn kịch phát.</a:t>
            </a:r>
          </a:p>
          <a:p>
            <a:pPr marL="342900" indent="-342900"/>
            <a:r>
              <a:rPr lang="en-US" sz="2600"/>
              <a:t>- Hô hấp kí được đòi hỏi để chẩn đoán </a:t>
            </a:r>
            <a:r>
              <a:rPr lang="en-US" sz="2600" b="1"/>
              <a:t>COPD</a:t>
            </a:r>
            <a:r>
              <a:rPr lang="en-US" sz="2600"/>
              <a:t>: </a:t>
            </a:r>
            <a:r>
              <a:rPr lang="en-US" sz="2600" b="1"/>
              <a:t>FEV1/FVC &lt;</a:t>
            </a:r>
            <a:r>
              <a:rPr lang="en-US" sz="2600"/>
              <a:t> </a:t>
            </a:r>
            <a:r>
              <a:rPr lang="en-US" sz="2600" b="1"/>
              <a:t>70%</a:t>
            </a:r>
            <a:r>
              <a:rPr lang="en-US" sz="2600"/>
              <a:t> sau test giãn phế quản.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CƯƠNG</a:t>
            </a: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57200" y="1447800"/>
            <a:ext cx="3886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i="1"/>
              <a:t>2. </a:t>
            </a:r>
            <a:r>
              <a:rPr lang="en-US" sz="3000" b="1" i="1" u="sng"/>
              <a:t>Yếu tố gây bệnh</a:t>
            </a:r>
            <a:r>
              <a:rPr lang="en-US" sz="2500" i="1"/>
              <a:t>:</a:t>
            </a:r>
          </a:p>
          <a:p>
            <a:r>
              <a:rPr lang="en-US" sz="2600"/>
              <a:t>- Khói thuốc lá.</a:t>
            </a:r>
          </a:p>
          <a:p>
            <a:r>
              <a:rPr lang="en-US" sz="2600"/>
              <a:t>- Yếu tố môi trường: </a:t>
            </a:r>
          </a:p>
          <a:p>
            <a:r>
              <a:rPr lang="en-US" sz="2600"/>
              <a:t>     + Ô nhiễm môi trường </a:t>
            </a:r>
          </a:p>
          <a:p>
            <a:r>
              <a:rPr lang="en-US" sz="2600"/>
              <a:t>     + Nhiễm trùng đường hô hấp</a:t>
            </a:r>
          </a:p>
          <a:p>
            <a:r>
              <a:rPr lang="en-US" sz="2600"/>
              <a:t>- Yếu tố cá thể :</a:t>
            </a:r>
          </a:p>
          <a:p>
            <a:r>
              <a:rPr lang="en-US" sz="2600"/>
              <a:t>     + Tăng tính phản ứng của phế quản</a:t>
            </a:r>
          </a:p>
          <a:p>
            <a:r>
              <a:rPr lang="en-US" sz="2600"/>
              <a:t>     + Thiếu alpha-1-antitrypsine (AAT)</a:t>
            </a:r>
          </a:p>
          <a:p>
            <a:r>
              <a:rPr lang="en-US" sz="2600"/>
              <a:t>     +  Độ tuổi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447800"/>
            <a:ext cx="487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CHẾ BỆNH SINH</a:t>
            </a:r>
          </a:p>
        </p:txBody>
      </p:sp>
      <p:pic>
        <p:nvPicPr>
          <p:cNvPr id="18434" name="Picture 9" descr="2015-10-29_1243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153400" cy="55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 LÝ BỆNH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57200" y="1066800"/>
            <a:ext cx="8229600" cy="5791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US" sz="2600" b="1" i="1" u="sng"/>
              <a:t>Nghẽn tắc đường dẫn khí trong BPTNMT</a:t>
            </a:r>
            <a:r>
              <a:rPr lang="en-US" sz="2600" b="1" i="1"/>
              <a:t>.</a:t>
            </a:r>
          </a:p>
          <a:p>
            <a:pPr marL="342900" indent="-342900"/>
            <a:r>
              <a:rPr lang="en-US" sz="2600"/>
              <a:t>- Làm giảm thể tích thở ra tối đa trong giây đầu tiên, do sự </a:t>
            </a:r>
          </a:p>
          <a:p>
            <a:pPr marL="342900" indent="-342900"/>
            <a:r>
              <a:rPr lang="en-US" sz="2600"/>
              <a:t>ủy hoại nhu mô phổi và sự biến đổi trong đường dẫn khí.</a:t>
            </a:r>
          </a:p>
          <a:p>
            <a:pPr marL="342900" indent="-342900">
              <a:buFontTx/>
              <a:buAutoNum type="arabicPeriod" startAt="2"/>
            </a:pPr>
            <a:r>
              <a:rPr lang="en-US" sz="2600" b="1" i="1" u="sng"/>
              <a:t>Tăng tiết chất nhầy</a:t>
            </a:r>
            <a:r>
              <a:rPr lang="en-US" sz="2600" b="1" i="1"/>
              <a:t>.</a:t>
            </a:r>
          </a:p>
          <a:p>
            <a:pPr marL="342900" indent="-342900">
              <a:buFontTx/>
              <a:buChar char="-"/>
            </a:pPr>
            <a:r>
              <a:rPr lang="en-US" sz="2600"/>
              <a:t>Do sự kích thích các tuyến tiết chất bởi những chất trung </a:t>
            </a:r>
          </a:p>
          <a:p>
            <a:pPr marL="342900" indent="-342900"/>
            <a:r>
              <a:rPr lang="en-US" sz="2600"/>
              <a:t>gian gây viêm như leucotrien, proteinase và neuropeptides.</a:t>
            </a:r>
          </a:p>
          <a:p>
            <a:pPr marL="342900" indent="-342900">
              <a:buFontTx/>
              <a:buAutoNum type="arabicPeriod" startAt="3"/>
            </a:pPr>
            <a:r>
              <a:rPr lang="en-US" sz="2600" b="1" i="1" u="sng"/>
              <a:t>Tăng áp lực mạch máu phổi</a:t>
            </a:r>
            <a:r>
              <a:rPr lang="en-US" sz="2600" u="sng"/>
              <a:t>.</a:t>
            </a:r>
          </a:p>
          <a:p>
            <a:pPr marL="342900" indent="-342900">
              <a:buFontTx/>
              <a:buChar char="-"/>
            </a:pPr>
            <a:r>
              <a:rPr lang="en-US" sz="2600"/>
              <a:t>Xảy ra chậm trong giai đoạn III, =&gt; phì đại thất và suy tim </a:t>
            </a:r>
          </a:p>
          <a:p>
            <a:pPr marL="342900" indent="-342900">
              <a:buFontTx/>
              <a:buAutoNum type="arabicPeriod" startAt="4"/>
            </a:pPr>
            <a:r>
              <a:rPr lang="en-US" sz="2600" b="1" i="1" u="sng"/>
              <a:t>Tình trạng mệt cơ</a:t>
            </a:r>
            <a:r>
              <a:rPr lang="en-US" sz="2600" b="1" i="1"/>
              <a:t>.</a:t>
            </a:r>
          </a:p>
          <a:p>
            <a:pPr marL="342900" indent="-342900">
              <a:buFontTx/>
              <a:buChar char="-"/>
            </a:pPr>
            <a:r>
              <a:rPr lang="en-US" sz="2600"/>
              <a:t>Do tăng lưu lượng hít vào, tăng kích thích thích cơ hô hấp,</a:t>
            </a:r>
          </a:p>
          <a:p>
            <a:pPr marL="342900" indent="-342900"/>
            <a:r>
              <a:rPr lang="en-US" sz="2600"/>
              <a:t> lồng ngực căng phồng cùng các chuyển hóa bất lợi </a:t>
            </a:r>
          </a:p>
          <a:p>
            <a:pPr marL="342900" indent="-342900"/>
            <a:r>
              <a:rPr lang="en-US" sz="2600"/>
              <a:t>=&gt; cơ hô hấp hoạt động không tốt, dẫn đến mỏi cơ.</a:t>
            </a:r>
          </a:p>
          <a:p>
            <a:pPr marL="342900" indent="-342900">
              <a:buFontTx/>
              <a:buAutoNum type="arabicPeriod" startAt="5"/>
            </a:pPr>
            <a:r>
              <a:rPr lang="en-US" sz="2600" b="1" i="1" u="sng"/>
              <a:t>Biểu hiện ngoài phổi</a:t>
            </a:r>
            <a:r>
              <a:rPr lang="en-US" sz="2600" b="1" i="1"/>
              <a:t>.</a:t>
            </a:r>
          </a:p>
          <a:p>
            <a:pPr marL="342900" indent="-342900">
              <a:buFontTx/>
              <a:buChar char="-"/>
            </a:pPr>
            <a:r>
              <a:rPr lang="en-US" sz="2600"/>
              <a:t>Suy kiệt, yếu cơ xương, loãng xương,thiếu máu dai dẳng… </a:t>
            </a:r>
          </a:p>
          <a:p>
            <a:pPr marL="342900" indent="-342900"/>
            <a:endParaRPr 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3886200" cy="55626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Triệu chứng lâm sàng - chức năng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eaLnBrk="1" hangingPunct="1">
              <a:buFontTx/>
              <a:buChar char="-"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nhiều về buổi sáng, ho cơn hoặc ho húng hắng, có kèm khạc đờm hoặc không.</a:t>
            </a:r>
          </a:p>
          <a:p>
            <a:pPr marL="0" indent="0" algn="just" eaLnBrk="1" hangingPunct="1">
              <a:buFontTx/>
              <a:buChar char="-"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Với số lượng nhỏ đàm dính sau nhiều đợt h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o.</a:t>
            </a:r>
          </a:p>
          <a:p>
            <a:pPr marL="0" indent="0" algn="just" eaLnBrk="1" hangingPunct="1">
              <a:buFontTx/>
              <a:buChar char="-"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Khó thở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khi gắng sức, xuất hiện dần dần, cùng với ho hoặc sau đó một thời gian; giai đoạn muộn có khó thở liên tục.</a:t>
            </a:r>
          </a:p>
          <a:p>
            <a:pPr marL="0" indent="0" eaLnBrk="1" hangingPunct="1">
              <a:buFont typeface="Arial" charset="0"/>
              <a:buNone/>
            </a:pPr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TRIỆU CHỨNG</a:t>
            </a:r>
            <a:r>
              <a:rPr lang="en-US" sz="45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41892" y="1449908"/>
            <a:ext cx="4416266" cy="2125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6" descr="cach-chua-viem-phe-quan-cap-va-man-ti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4114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257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Triệu chứng thực thể </a:t>
            </a:r>
            <a:r>
              <a:rPr lang="en-US" sz="3000" i="1" smtClean="0">
                <a:latin typeface="Times New Roman" pitchFamily="18" charset="0"/>
                <a:cs typeface="Times New Roman" pitchFamily="18" charset="0"/>
              </a:rPr>
              <a:t>(ít có giá trị trong chẩn đoán COPD)</a:t>
            </a:r>
            <a:endParaRPr lang="en-US" sz="3000" b="1" i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Tím trung ương.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Các khoảng gian sườn nằm ngang, lồng ngực hình thùng.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Dấu hiệu </a:t>
            </a:r>
            <a:r>
              <a:rPr lang="vi-VN" sz="2600" b="1" smtClean="0">
                <a:latin typeface="Times New Roman" pitchFamily="18" charset="0"/>
                <a:cs typeface="Times New Roman" pitchFamily="18" charset="0"/>
              </a:rPr>
              <a:t>Hoover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 (dẹt 1/2 cơ hoành phối hợp với sự thu lại vào trong nghịch lý của đáy lồng ngực trong kỳ hít vào).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Tần số thở lúc nghỉ </a:t>
            </a:r>
            <a:r>
              <a:rPr lang="vi-VN" sz="2600" b="1" smtClean="0">
                <a:latin typeface="Times New Roman" pitchFamily="18" charset="0"/>
                <a:cs typeface="Times New Roman" pitchFamily="18" charset="0"/>
              </a:rPr>
              <a:t>&gt; 20 lần / phút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, nhịp thở nông.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Bệnh nhân thở ra với môi mím lại với mục đích làm chậm lại luồng khí thở ra để có thể làm vơi phổi có hiệu quả hơn.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smtClean="0">
                <a:latin typeface="Times New Roman" pitchFamily="18" charset="0"/>
                <a:cs typeface="Times New Roman" pitchFamily="18" charset="0"/>
              </a:rPr>
              <a:t>Nghe phổi âm phế bào giảm, có ran wheezing.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TRIỆU CHỨNG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X quang phổi thường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giai đoạn đầu đa số bình thường, giai đoạn sau có biểu hiện tăng đậm các nhánh phế huyết quản, “phổi bẩn”,...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i="1" u="sng" smtClean="0">
                <a:latin typeface="Times New Roman" pitchFamily="18" charset="0"/>
                <a:cs typeface="Times New Roman" pitchFamily="18" charset="0"/>
              </a:rPr>
              <a:t>Chụp CT Scanner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dấu hiệu khí phế thũng, các dấu hiệu tổn thương khác thâm nhiễm nhu mô, tổn thương phổi kẽ, tràn dịch màn phổi, tràn khí màng phổi,....</a:t>
            </a:r>
          </a:p>
          <a:p>
            <a:pPr marL="0" indent="0" eaLnBrk="1" hangingPunct="1"/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en-US" sz="260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NGHIỆM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10200" y="3812566"/>
            <a:ext cx="3276600" cy="2894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6" descr="COP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5257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919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Calibri</vt:lpstr>
      <vt:lpstr>Office Theme</vt:lpstr>
      <vt:lpstr>BỆNH PHỔI TẮC NGHẼN MẠN TÍNH - COPD</vt:lpstr>
      <vt:lpstr>Slide 2</vt:lpstr>
      <vt:lpstr>ĐẠI CƯƠNG</vt:lpstr>
      <vt:lpstr>ĐẠI CƯƠNG</vt:lpstr>
      <vt:lpstr>CƠ CHẾ BỆNH SINH</vt:lpstr>
      <vt:lpstr>SINH LÝ BỆNH</vt:lpstr>
      <vt:lpstr>TRIỆU CHỨNG </vt:lpstr>
      <vt:lpstr>TRIỆU CHỨNG</vt:lpstr>
      <vt:lpstr>XÉT NGHIỆM</vt:lpstr>
      <vt:lpstr>XÉT NGHIỆM</vt:lpstr>
      <vt:lpstr>ĐIỀU TRỊ</vt:lpstr>
      <vt:lpstr>ĐIỀU TRỊ</vt:lpstr>
      <vt:lpstr>TIÊN LƯỢNG VÀ PHÒNG BỆNH</vt:lpstr>
      <vt:lpstr>TIÊN LƯỢNG VÀ PHÒNG BỆNH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XƠ CỨNG BÌ HỆ THỐNG</dc:title>
  <dc:creator>Windows User</dc:creator>
  <cp:lastModifiedBy>NP-COMPUTER</cp:lastModifiedBy>
  <cp:revision>38</cp:revision>
  <dcterms:created xsi:type="dcterms:W3CDTF">2017-01-13T14:07:38Z</dcterms:created>
  <dcterms:modified xsi:type="dcterms:W3CDTF">2017-02-04T17:41:36Z</dcterms:modified>
</cp:coreProperties>
</file>