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56" r:id="rId3"/>
    <p:sldId id="257" r:id="rId4"/>
    <p:sldId id="258" r:id="rId5"/>
    <p:sldId id="260" r:id="rId6"/>
    <p:sldId id="261" r:id="rId7"/>
    <p:sldId id="262" r:id="rId8"/>
    <p:sldId id="263" r:id="rId9"/>
    <p:sldId id="264" r:id="rId10"/>
    <p:sldId id="266" r:id="rId11"/>
    <p:sldId id="271" r:id="rId12"/>
    <p:sldId id="272" r:id="rId13"/>
    <p:sldId id="273"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736F22-F9FD-4ED4-A992-EF620DAD2360}" type="datetimeFigureOut">
              <a:rPr lang="en-US" smtClean="0"/>
              <a:t>3/19/2017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E616EA-6589-4F03-86E2-D990D971C3B7}" type="slidenum">
              <a:rPr lang="en-US" smtClean="0"/>
              <a:t>‹#›</a:t>
            </a:fld>
            <a:endParaRPr lang="en-US"/>
          </a:p>
        </p:txBody>
      </p:sp>
    </p:spTree>
    <p:extLst>
      <p:ext uri="{BB962C8B-B14F-4D97-AF65-F5344CB8AC3E}">
        <p14:creationId xmlns:p14="http://schemas.microsoft.com/office/powerpoint/2010/main" val="3926946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616EA-6589-4F03-86E2-D990D971C3B7}" type="slidenum">
              <a:rPr lang="en-US" smtClean="0"/>
              <a:t>2</a:t>
            </a:fld>
            <a:endParaRPr lang="en-US"/>
          </a:p>
        </p:txBody>
      </p:sp>
    </p:spTree>
    <p:extLst>
      <p:ext uri="{BB962C8B-B14F-4D97-AF65-F5344CB8AC3E}">
        <p14:creationId xmlns:p14="http://schemas.microsoft.com/office/powerpoint/2010/main" val="4193026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616EA-6589-4F03-86E2-D990D971C3B7}" type="slidenum">
              <a:rPr lang="en-US" smtClean="0"/>
              <a:t>3</a:t>
            </a:fld>
            <a:endParaRPr lang="en-US"/>
          </a:p>
        </p:txBody>
      </p:sp>
    </p:spTree>
    <p:extLst>
      <p:ext uri="{BB962C8B-B14F-4D97-AF65-F5344CB8AC3E}">
        <p14:creationId xmlns:p14="http://schemas.microsoft.com/office/powerpoint/2010/main" val="347076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B8DF82-B89C-4BC5-81C3-3C7B80306B6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EAFCF-4EAF-4280-8D3F-621949F375DC}" type="slidenum">
              <a:rPr lang="en-US" smtClean="0"/>
              <a:t>‹#›</a:t>
            </a:fld>
            <a:endParaRPr lang="en-US"/>
          </a:p>
        </p:txBody>
      </p:sp>
    </p:spTree>
    <p:extLst>
      <p:ext uri="{BB962C8B-B14F-4D97-AF65-F5344CB8AC3E}">
        <p14:creationId xmlns:p14="http://schemas.microsoft.com/office/powerpoint/2010/main" val="33109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B8DF82-B89C-4BC5-81C3-3C7B80306B6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EAFCF-4EAF-4280-8D3F-621949F375DC}" type="slidenum">
              <a:rPr lang="en-US" smtClean="0"/>
              <a:t>‹#›</a:t>
            </a:fld>
            <a:endParaRPr lang="en-US"/>
          </a:p>
        </p:txBody>
      </p:sp>
    </p:spTree>
    <p:extLst>
      <p:ext uri="{BB962C8B-B14F-4D97-AF65-F5344CB8AC3E}">
        <p14:creationId xmlns:p14="http://schemas.microsoft.com/office/powerpoint/2010/main" val="607795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B8DF82-B89C-4BC5-81C3-3C7B80306B6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EAFCF-4EAF-4280-8D3F-621949F375DC}" type="slidenum">
              <a:rPr lang="en-US" smtClean="0"/>
              <a:t>‹#›</a:t>
            </a:fld>
            <a:endParaRPr lang="en-US"/>
          </a:p>
        </p:txBody>
      </p:sp>
    </p:spTree>
    <p:extLst>
      <p:ext uri="{BB962C8B-B14F-4D97-AF65-F5344CB8AC3E}">
        <p14:creationId xmlns:p14="http://schemas.microsoft.com/office/powerpoint/2010/main" val="296559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B8DF82-B89C-4BC5-81C3-3C7B80306B6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EAFCF-4EAF-4280-8D3F-621949F375DC}" type="slidenum">
              <a:rPr lang="en-US" smtClean="0"/>
              <a:t>‹#›</a:t>
            </a:fld>
            <a:endParaRPr lang="en-US"/>
          </a:p>
        </p:txBody>
      </p:sp>
    </p:spTree>
    <p:extLst>
      <p:ext uri="{BB962C8B-B14F-4D97-AF65-F5344CB8AC3E}">
        <p14:creationId xmlns:p14="http://schemas.microsoft.com/office/powerpoint/2010/main" val="604320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B8DF82-B89C-4BC5-81C3-3C7B80306B6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EAFCF-4EAF-4280-8D3F-621949F375DC}" type="slidenum">
              <a:rPr lang="en-US" smtClean="0"/>
              <a:t>‹#›</a:t>
            </a:fld>
            <a:endParaRPr lang="en-US"/>
          </a:p>
        </p:txBody>
      </p:sp>
    </p:spTree>
    <p:extLst>
      <p:ext uri="{BB962C8B-B14F-4D97-AF65-F5344CB8AC3E}">
        <p14:creationId xmlns:p14="http://schemas.microsoft.com/office/powerpoint/2010/main" val="145101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B8DF82-B89C-4BC5-81C3-3C7B80306B6E}"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EAFCF-4EAF-4280-8D3F-621949F375DC}" type="slidenum">
              <a:rPr lang="en-US" smtClean="0"/>
              <a:t>‹#›</a:t>
            </a:fld>
            <a:endParaRPr lang="en-US"/>
          </a:p>
        </p:txBody>
      </p:sp>
    </p:spTree>
    <p:extLst>
      <p:ext uri="{BB962C8B-B14F-4D97-AF65-F5344CB8AC3E}">
        <p14:creationId xmlns:p14="http://schemas.microsoft.com/office/powerpoint/2010/main" val="20863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B8DF82-B89C-4BC5-81C3-3C7B80306B6E}" type="datetimeFigureOut">
              <a:rPr lang="en-US" smtClean="0"/>
              <a:t>3/19/2017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EAFCF-4EAF-4280-8D3F-621949F375DC}" type="slidenum">
              <a:rPr lang="en-US" smtClean="0"/>
              <a:t>‹#›</a:t>
            </a:fld>
            <a:endParaRPr lang="en-US"/>
          </a:p>
        </p:txBody>
      </p:sp>
    </p:spTree>
    <p:extLst>
      <p:ext uri="{BB962C8B-B14F-4D97-AF65-F5344CB8AC3E}">
        <p14:creationId xmlns:p14="http://schemas.microsoft.com/office/powerpoint/2010/main" val="129792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B8DF82-B89C-4BC5-81C3-3C7B80306B6E}" type="datetimeFigureOut">
              <a:rPr lang="en-US" smtClean="0"/>
              <a:t>3/19/2017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EAFCF-4EAF-4280-8D3F-621949F375DC}" type="slidenum">
              <a:rPr lang="en-US" smtClean="0"/>
              <a:t>‹#›</a:t>
            </a:fld>
            <a:endParaRPr lang="en-US"/>
          </a:p>
        </p:txBody>
      </p:sp>
    </p:spTree>
    <p:extLst>
      <p:ext uri="{BB962C8B-B14F-4D97-AF65-F5344CB8AC3E}">
        <p14:creationId xmlns:p14="http://schemas.microsoft.com/office/powerpoint/2010/main" val="1741023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8DF82-B89C-4BC5-81C3-3C7B80306B6E}" type="datetimeFigureOut">
              <a:rPr lang="en-US" smtClean="0"/>
              <a:t>3/19/2017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EAFCF-4EAF-4280-8D3F-621949F375DC}" type="slidenum">
              <a:rPr lang="en-US" smtClean="0"/>
              <a:t>‹#›</a:t>
            </a:fld>
            <a:endParaRPr lang="en-US"/>
          </a:p>
        </p:txBody>
      </p:sp>
    </p:spTree>
    <p:extLst>
      <p:ext uri="{BB962C8B-B14F-4D97-AF65-F5344CB8AC3E}">
        <p14:creationId xmlns:p14="http://schemas.microsoft.com/office/powerpoint/2010/main" val="281631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8DF82-B89C-4BC5-81C3-3C7B80306B6E}"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EAFCF-4EAF-4280-8D3F-621949F375DC}" type="slidenum">
              <a:rPr lang="en-US" smtClean="0"/>
              <a:t>‹#›</a:t>
            </a:fld>
            <a:endParaRPr lang="en-US"/>
          </a:p>
        </p:txBody>
      </p:sp>
    </p:spTree>
    <p:extLst>
      <p:ext uri="{BB962C8B-B14F-4D97-AF65-F5344CB8AC3E}">
        <p14:creationId xmlns:p14="http://schemas.microsoft.com/office/powerpoint/2010/main" val="1024983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8DF82-B89C-4BC5-81C3-3C7B80306B6E}"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EAFCF-4EAF-4280-8D3F-621949F375DC}" type="slidenum">
              <a:rPr lang="en-US" smtClean="0"/>
              <a:t>‹#›</a:t>
            </a:fld>
            <a:endParaRPr lang="en-US"/>
          </a:p>
        </p:txBody>
      </p:sp>
    </p:spTree>
    <p:extLst>
      <p:ext uri="{BB962C8B-B14F-4D97-AF65-F5344CB8AC3E}">
        <p14:creationId xmlns:p14="http://schemas.microsoft.com/office/powerpoint/2010/main" val="3654261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B8DF82-B89C-4BC5-81C3-3C7B80306B6E}" type="datetimeFigureOut">
              <a:rPr lang="en-US" smtClean="0"/>
              <a:t>3/19/2017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EAFCF-4EAF-4280-8D3F-621949F375DC}" type="slidenum">
              <a:rPr lang="en-US" smtClean="0"/>
              <a:t>‹#›</a:t>
            </a:fld>
            <a:endParaRPr lang="en-US"/>
          </a:p>
        </p:txBody>
      </p:sp>
    </p:spTree>
    <p:extLst>
      <p:ext uri="{BB962C8B-B14F-4D97-AF65-F5344CB8AC3E}">
        <p14:creationId xmlns:p14="http://schemas.microsoft.com/office/powerpoint/2010/main" val="31474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299552"/>
            <a:ext cx="9144000" cy="2049336"/>
          </a:xfrm>
          <a:solidFill>
            <a:schemeClr val="accent1">
              <a:lumMod val="40000"/>
              <a:lumOff val="60000"/>
            </a:schemeClr>
          </a:solidFill>
        </p:spPr>
        <p:txBody>
          <a:bodyPr>
            <a:normAutofit/>
          </a:bodyPr>
          <a:lstStyle/>
          <a:p>
            <a:pPr>
              <a:defRPr/>
            </a:pPr>
            <a:r>
              <a:rPr lang="vi-VN" sz="5400" b="1" dirty="0">
                <a:solidFill>
                  <a:srgbClr val="FF0000"/>
                </a:solidFill>
                <a:latin typeface="Times New Roman" pitchFamily="18" charset="0"/>
                <a:cs typeface="Times New Roman" pitchFamily="18" charset="0"/>
              </a:rPr>
              <a:t>ĐẠI CƯƠNG VỀ MÁU VÀ CƠ QUAN TẠO MÁU </a:t>
            </a:r>
            <a:endParaRPr lang="en-GB" sz="5400" b="1" dirty="0">
              <a:solidFill>
                <a:srgbClr val="FF0000"/>
              </a:solidFill>
              <a:latin typeface="Times New Roman" pitchFamily="18" charset="0"/>
              <a:cs typeface="Times New Roman" pitchFamily="18" charset="0"/>
            </a:endParaRPr>
          </a:p>
        </p:txBody>
      </p:sp>
      <p:sp>
        <p:nvSpPr>
          <p:cNvPr id="3075" name="Subtitle 2"/>
          <p:cNvSpPr>
            <a:spLocks noGrp="1"/>
          </p:cNvSpPr>
          <p:nvPr>
            <p:ph type="subTitle" idx="1"/>
          </p:nvPr>
        </p:nvSpPr>
        <p:spPr>
          <a:xfrm>
            <a:off x="3996001" y="2780933"/>
            <a:ext cx="5147999" cy="3845204"/>
          </a:xfrm>
        </p:spPr>
        <p:txBody>
          <a:bodyPr/>
          <a:lstStyle/>
          <a:p>
            <a:pPr algn="l" eaLnBrk="1"/>
            <a:r>
              <a:rPr lang="en-US" sz="4000" b="1" baseline="30000" dirty="0" smtClean="0">
                <a:solidFill>
                  <a:srgbClr val="FF0000"/>
                </a:solidFill>
                <a:latin typeface="Times New Roman" pitchFamily="16" charset="0"/>
                <a:cs typeface="Times New Roman" pitchFamily="16" charset="0"/>
              </a:rPr>
              <a:t>GVHD:</a:t>
            </a:r>
            <a:r>
              <a:rPr lang="en-US" sz="4000"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Ths.Bs</a:t>
            </a:r>
            <a:r>
              <a:rPr lang="en-US" sz="4000" b="1"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Nguyễn</a:t>
            </a:r>
            <a:r>
              <a:rPr lang="en-US" sz="4000" b="1"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Phúc</a:t>
            </a:r>
            <a:r>
              <a:rPr lang="en-US" sz="4000" b="1"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Học</a:t>
            </a:r>
            <a:endParaRPr lang="en-US" sz="4000" b="1" baseline="30000" dirty="0" smtClean="0">
              <a:latin typeface="Times New Roman" pitchFamily="16" charset="0"/>
              <a:cs typeface="Times New Roman" pitchFamily="16" charset="0"/>
            </a:endParaRPr>
          </a:p>
          <a:p>
            <a:pPr algn="l" eaLnBrk="1"/>
            <a:r>
              <a:rPr lang="en-US" sz="4000" b="1" baseline="30000" dirty="0" err="1" smtClean="0">
                <a:solidFill>
                  <a:srgbClr val="FF0000"/>
                </a:solidFill>
                <a:latin typeface="Times New Roman" pitchFamily="16" charset="0"/>
                <a:cs typeface="Times New Roman" pitchFamily="16" charset="0"/>
              </a:rPr>
              <a:t>Nhóm</a:t>
            </a:r>
            <a:r>
              <a:rPr lang="en-US" sz="4000" b="1" baseline="30000" dirty="0" smtClean="0">
                <a:solidFill>
                  <a:srgbClr val="FF0000"/>
                </a:solidFill>
                <a:latin typeface="Times New Roman" pitchFamily="16" charset="0"/>
                <a:cs typeface="Times New Roman" pitchFamily="16" charset="0"/>
              </a:rPr>
              <a:t> 17</a:t>
            </a:r>
            <a:r>
              <a:rPr lang="en-US" sz="4000" b="1" baseline="30000" dirty="0" smtClean="0">
                <a:latin typeface="Times New Roman" pitchFamily="16" charset="0"/>
                <a:cs typeface="Times New Roman" pitchFamily="16" charset="0"/>
              </a:rPr>
              <a:t>:</a:t>
            </a:r>
          </a:p>
          <a:p>
            <a:pPr algn="just" eaLnBrk="1"/>
            <a:r>
              <a:rPr lang="en-US" sz="4000"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Đàm</a:t>
            </a:r>
            <a:r>
              <a:rPr lang="en-US" sz="4000" b="1" baseline="30000" dirty="0" smtClean="0">
                <a:latin typeface="Times New Roman" pitchFamily="16" charset="0"/>
                <a:cs typeface="Times New Roman" pitchFamily="16" charset="0"/>
              </a:rPr>
              <a:t> Minh </a:t>
            </a:r>
            <a:r>
              <a:rPr lang="en-US" sz="4000" b="1" baseline="30000" dirty="0" err="1" smtClean="0">
                <a:latin typeface="Times New Roman" pitchFamily="16" charset="0"/>
                <a:cs typeface="Times New Roman" pitchFamily="16" charset="0"/>
              </a:rPr>
              <a:t>Dũng</a:t>
            </a:r>
            <a:endParaRPr lang="en-US" sz="4000" b="1" baseline="30000" dirty="0" smtClean="0">
              <a:latin typeface="Times New Roman" pitchFamily="16" charset="0"/>
              <a:cs typeface="Times New Roman" pitchFamily="16" charset="0"/>
            </a:endParaRPr>
          </a:p>
          <a:p>
            <a:pPr algn="just" eaLnBrk="1"/>
            <a:r>
              <a:rPr lang="en-US" sz="4000" b="1"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Phạm</a:t>
            </a:r>
            <a:r>
              <a:rPr lang="en-US" sz="4000" b="1"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Thị</a:t>
            </a:r>
            <a:r>
              <a:rPr lang="en-US" sz="4000" b="1"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Lệ</a:t>
            </a:r>
            <a:r>
              <a:rPr lang="en-US" sz="4000" b="1"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Quỳnh</a:t>
            </a:r>
            <a:endParaRPr lang="en-US" sz="4000" b="1" baseline="30000" dirty="0" smtClean="0">
              <a:latin typeface="Times New Roman" pitchFamily="16" charset="0"/>
              <a:cs typeface="Times New Roman" pitchFamily="16" charset="0"/>
            </a:endParaRPr>
          </a:p>
          <a:p>
            <a:pPr algn="just" eaLnBrk="1"/>
            <a:r>
              <a:rPr lang="en-US" sz="4000" b="1"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Phạm</a:t>
            </a:r>
            <a:r>
              <a:rPr lang="en-US" sz="4000" b="1"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Thị</a:t>
            </a:r>
            <a:r>
              <a:rPr lang="en-US" sz="4000" b="1" baseline="30000" dirty="0" smtClean="0">
                <a:latin typeface="Times New Roman" pitchFamily="16" charset="0"/>
                <a:cs typeface="Times New Roman" pitchFamily="16" charset="0"/>
              </a:rPr>
              <a:t> Thu </a:t>
            </a:r>
            <a:r>
              <a:rPr lang="en-US" sz="4000" b="1" baseline="30000" dirty="0" err="1" smtClean="0">
                <a:latin typeface="Times New Roman" pitchFamily="16" charset="0"/>
                <a:cs typeface="Times New Roman" pitchFamily="16" charset="0"/>
              </a:rPr>
              <a:t>Uyên</a:t>
            </a:r>
            <a:endParaRPr lang="en-US" sz="4000" b="1" baseline="30000" dirty="0" smtClean="0">
              <a:latin typeface="Times New Roman" pitchFamily="16" charset="0"/>
              <a:cs typeface="Times New Roman" pitchFamily="16" charset="0"/>
            </a:endParaRPr>
          </a:p>
          <a:p>
            <a:pPr algn="just" eaLnBrk="1"/>
            <a:r>
              <a:rPr lang="en-US" sz="4000" b="1"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Phạm</a:t>
            </a:r>
            <a:r>
              <a:rPr lang="en-US" sz="4000" b="1"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Tường</a:t>
            </a:r>
            <a:r>
              <a:rPr lang="en-US" sz="4000" b="1" baseline="30000" dirty="0" smtClean="0">
                <a:latin typeface="Times New Roman" pitchFamily="16" charset="0"/>
                <a:cs typeface="Times New Roman" pitchFamily="16" charset="0"/>
              </a:rPr>
              <a:t> Vi</a:t>
            </a:r>
          </a:p>
          <a:p>
            <a:pPr algn="just" eaLnBrk="1"/>
            <a:r>
              <a:rPr lang="en-US" sz="4000" b="1" baseline="30000" dirty="0" smtClean="0">
                <a:latin typeface="Times New Roman" pitchFamily="16" charset="0"/>
                <a:cs typeface="Times New Roman" pitchFamily="16" charset="0"/>
              </a:rPr>
              <a:t>	</a:t>
            </a:r>
            <a:r>
              <a:rPr lang="en-US" sz="4000" b="1" baseline="30000" dirty="0" err="1" smtClean="0">
                <a:latin typeface="Times New Roman" pitchFamily="16" charset="0"/>
                <a:cs typeface="Times New Roman" pitchFamily="16" charset="0"/>
              </a:rPr>
              <a:t>Hà</a:t>
            </a:r>
            <a:r>
              <a:rPr lang="en-US" sz="4000" b="1" baseline="30000" dirty="0" smtClean="0">
                <a:latin typeface="Times New Roman" pitchFamily="16" charset="0"/>
                <a:cs typeface="Times New Roman" pitchFamily="16" charset="0"/>
              </a:rPr>
              <a:t> Mai </a:t>
            </a:r>
            <a:r>
              <a:rPr lang="en-US" sz="4000" b="1" baseline="30000" dirty="0" err="1" smtClean="0">
                <a:latin typeface="Times New Roman" pitchFamily="16" charset="0"/>
                <a:cs typeface="Times New Roman" pitchFamily="16" charset="0"/>
              </a:rPr>
              <a:t>Như</a:t>
            </a:r>
            <a:r>
              <a:rPr lang="en-US" sz="4000" b="1" baseline="30000" dirty="0" smtClean="0">
                <a:latin typeface="Times New Roman" pitchFamily="16" charset="0"/>
                <a:cs typeface="Times New Roman" pitchFamily="16" charset="0"/>
              </a:rPr>
              <a:t> Ý</a:t>
            </a:r>
          </a:p>
          <a:p>
            <a:pPr eaLnBrk="1"/>
            <a:endParaRPr lang="en-GB" sz="4000" baseline="30000" dirty="0" smtClean="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32" y="2514600"/>
            <a:ext cx="3190875"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6472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6309320"/>
          </a:xfrm>
        </p:spPr>
        <p:txBody>
          <a:bodyPr>
            <a:normAutofit/>
          </a:bodyPr>
          <a:lstStyle/>
          <a:p>
            <a:pPr marL="0" indent="0">
              <a:buNone/>
            </a:pPr>
            <a:r>
              <a:rPr lang="en-US" sz="2200" b="1" i="0" dirty="0" smtClean="0">
                <a:solidFill>
                  <a:srgbClr val="000000"/>
                </a:solidFill>
                <a:effectLst/>
                <a:latin typeface="Times New Roman" pitchFamily="18" charset="0"/>
                <a:cs typeface="Times New Roman" pitchFamily="18" charset="0"/>
              </a:rPr>
              <a:t>* </a:t>
            </a:r>
            <a:r>
              <a:rPr lang="vi-VN" sz="2200" b="1" i="0" dirty="0" smtClean="0">
                <a:solidFill>
                  <a:srgbClr val="000000"/>
                </a:solidFill>
                <a:effectLst/>
                <a:latin typeface="Times New Roman" pitchFamily="18" charset="0"/>
                <a:cs typeface="Times New Roman" pitchFamily="18" charset="0"/>
              </a:rPr>
              <a:t>Những nhân tố ảnh hưởng đến số lượng bạch cầu:</a:t>
            </a:r>
            <a:r>
              <a:rPr lang="vi-VN" sz="2200" b="1" dirty="0" smtClean="0">
                <a:latin typeface="Times New Roman" pitchFamily="18" charset="0"/>
                <a:cs typeface="Times New Roman" pitchFamily="18" charset="0"/>
              </a:rPr>
              <a:t/>
            </a:r>
            <a:br>
              <a:rPr lang="vi-VN" sz="2200" b="1" dirty="0" smtClean="0">
                <a:latin typeface="Times New Roman" pitchFamily="18" charset="0"/>
                <a:cs typeface="Times New Roman" pitchFamily="18" charset="0"/>
              </a:rPr>
            </a:br>
            <a:r>
              <a:rPr lang="en-US" sz="2200" dirty="0" smtClean="0">
                <a:solidFill>
                  <a:srgbClr val="000000"/>
                </a:solidFill>
                <a:latin typeface="Times New Roman" pitchFamily="18" charset="0"/>
                <a:cs typeface="Times New Roman" pitchFamily="18" charset="0"/>
              </a:rPr>
              <a:t>- </a:t>
            </a:r>
            <a:r>
              <a:rPr lang="vi-VN" sz="2200" b="0" i="0" dirty="0" smtClean="0">
                <a:solidFill>
                  <a:srgbClr val="000000"/>
                </a:solidFill>
                <a:effectLst/>
                <a:latin typeface="Times New Roman" pitchFamily="18" charset="0"/>
                <a:cs typeface="Times New Roman" pitchFamily="18" charset="0"/>
              </a:rPr>
              <a:t>Các thay đổi sinh lý của cơ thể:</a:t>
            </a:r>
            <a:r>
              <a:rPr lang="vi-VN" sz="2200" dirty="0" smtClean="0">
                <a:latin typeface="Times New Roman" pitchFamily="18" charset="0"/>
                <a:cs typeface="Times New Roman" pitchFamily="18" charset="0"/>
              </a:rPr>
              <a:t/>
            </a:r>
            <a:br>
              <a:rPr lang="vi-VN" sz="2200" dirty="0" smtClean="0">
                <a:latin typeface="Times New Roman" pitchFamily="18" charset="0"/>
                <a:cs typeface="Times New Roman" pitchFamily="18" charset="0"/>
              </a:rPr>
            </a:br>
            <a:r>
              <a:rPr lang="en-US" sz="2200" dirty="0" smtClean="0">
                <a:solidFill>
                  <a:srgbClr val="000000"/>
                </a:solidFill>
                <a:latin typeface="Times New Roman" pitchFamily="18" charset="0"/>
                <a:cs typeface="Times New Roman" pitchFamily="18" charset="0"/>
              </a:rPr>
              <a:t>+ </a:t>
            </a:r>
            <a:r>
              <a:rPr lang="vi-VN" sz="2200" b="0" i="0" dirty="0" smtClean="0">
                <a:solidFill>
                  <a:srgbClr val="000000"/>
                </a:solidFill>
                <a:effectLst/>
                <a:latin typeface="Times New Roman" pitchFamily="18" charset="0"/>
                <a:cs typeface="Times New Roman" pitchFamily="18" charset="0"/>
              </a:rPr>
              <a:t>Trẻ sơ sinh số lượng BC 18000 - 20000/mm 3 kéo dài hàng tuần.</a:t>
            </a:r>
            <a:r>
              <a:rPr lang="vi-VN" sz="2200" dirty="0" smtClean="0">
                <a:latin typeface="Times New Roman" pitchFamily="18" charset="0"/>
                <a:cs typeface="Times New Roman" pitchFamily="18" charset="0"/>
              </a:rPr>
              <a:t/>
            </a:r>
            <a:br>
              <a:rPr lang="vi-VN" sz="2200" dirty="0" smtClean="0">
                <a:latin typeface="Times New Roman" pitchFamily="18" charset="0"/>
                <a:cs typeface="Times New Roman" pitchFamily="18" charset="0"/>
              </a:rPr>
            </a:br>
            <a:r>
              <a:rPr lang="en-US" sz="2200" dirty="0" smtClean="0">
                <a:solidFill>
                  <a:srgbClr val="000000"/>
                </a:solidFill>
                <a:latin typeface="Times New Roman" pitchFamily="18" charset="0"/>
                <a:cs typeface="Times New Roman" pitchFamily="18" charset="0"/>
              </a:rPr>
              <a:t>+</a:t>
            </a:r>
            <a:r>
              <a:rPr lang="vi-VN" sz="2200" b="0" i="0" dirty="0" smtClean="0">
                <a:solidFill>
                  <a:srgbClr val="000000"/>
                </a:solidFill>
                <a:effectLst/>
                <a:latin typeface="Times New Roman" pitchFamily="18" charset="0"/>
                <a:cs typeface="Times New Roman" pitchFamily="18" charset="0"/>
              </a:rPr>
              <a:t> Lao động, tiêu hóa, cảm xúc... </a:t>
            </a:r>
            <a:endParaRPr lang="en-US" sz="2200" dirty="0">
              <a:latin typeface="Times New Roman" pitchFamily="18" charset="0"/>
              <a:cs typeface="Times New Roman" pitchFamily="18" charset="0"/>
            </a:endParaRPr>
          </a:p>
          <a:p>
            <a:pPr marL="0" indent="0">
              <a:buNone/>
            </a:pPr>
            <a:r>
              <a:rPr lang="en-US" sz="2200" b="0" i="0" dirty="0" smtClean="0">
                <a:solidFill>
                  <a:srgbClr val="000000"/>
                </a:solidFill>
                <a:effectLst/>
                <a:latin typeface="Times New Roman" pitchFamily="18" charset="0"/>
                <a:cs typeface="Times New Roman" pitchFamily="18" charset="0"/>
              </a:rPr>
              <a:t>- </a:t>
            </a:r>
            <a:r>
              <a:rPr lang="vi-VN" sz="2200" b="0" i="0" dirty="0" smtClean="0">
                <a:solidFill>
                  <a:srgbClr val="000000"/>
                </a:solidFill>
                <a:effectLst/>
                <a:latin typeface="Times New Roman" pitchFamily="18" charset="0"/>
                <a:cs typeface="Times New Roman" pitchFamily="18" charset="0"/>
              </a:rPr>
              <a:t> Viêm, nhiễm khuẩn: là nguyên nhân hàng đầu gây thay đổi số lượng:  các khuẩn gram (-)  thường gây giảm bạch cầu. Virus ảnh hưởng tới hệ võng nội mô nên làm tăng bạch cầu Mono. Độc tố vi khuẩn thươ ng hàn thường gây giảm bạch cầu hạt.</a:t>
            </a:r>
            <a:r>
              <a:rPr lang="vi-VN" sz="2200" dirty="0" smtClean="0">
                <a:latin typeface="Times New Roman" pitchFamily="18" charset="0"/>
                <a:cs typeface="Times New Roman" pitchFamily="18" charset="0"/>
              </a:rPr>
              <a:t/>
            </a:r>
            <a:br>
              <a:rPr lang="vi-VN" sz="2200" dirty="0" smtClean="0">
                <a:latin typeface="Times New Roman" pitchFamily="18" charset="0"/>
                <a:cs typeface="Times New Roman" pitchFamily="18" charset="0"/>
              </a:rPr>
            </a:br>
            <a:r>
              <a:rPr lang="en-US" sz="2200" dirty="0" smtClean="0">
                <a:solidFill>
                  <a:srgbClr val="000000"/>
                </a:solidFill>
                <a:latin typeface="Times New Roman" pitchFamily="18" charset="0"/>
                <a:cs typeface="Times New Roman" pitchFamily="18" charset="0"/>
              </a:rPr>
              <a:t>-</a:t>
            </a:r>
            <a:r>
              <a:rPr lang="vi-VN" sz="2200" b="0" i="0" dirty="0" smtClean="0">
                <a:solidFill>
                  <a:srgbClr val="000000"/>
                </a:solidFill>
                <a:effectLst/>
                <a:latin typeface="Times New Roman" pitchFamily="18" charset="0"/>
                <a:cs typeface="Times New Roman" pitchFamily="18" charset="0"/>
              </a:rPr>
              <a:t> Nhiễm độc: nhiều chất độc lý, hóa, sinh vật khác nhau, có tác dụng với số lượng bạch cầu: tia phóng xạ liều nhỏ kích thích, một số chất như: Asen, benzen, pyramidon, sulfamid, chlorocit... Có thể làm giảm bạch cầu và ức chế tủy xương. </a:t>
            </a:r>
            <a:r>
              <a:rPr lang="vi-VN" sz="2200" dirty="0" smtClean="0">
                <a:latin typeface="Times New Roman" pitchFamily="18" charset="0"/>
                <a:cs typeface="Times New Roman" pitchFamily="18" charset="0"/>
              </a:rPr>
              <a:t/>
            </a:r>
            <a:br>
              <a:rPr lang="vi-VN" sz="2200" dirty="0" smtClean="0">
                <a:latin typeface="Times New Roman" pitchFamily="18" charset="0"/>
                <a:cs typeface="Times New Roman" pitchFamily="18" charset="0"/>
              </a:rPr>
            </a:br>
            <a:r>
              <a:rPr lang="en-US" sz="2200" dirty="0" smtClean="0">
                <a:solidFill>
                  <a:srgbClr val="000000"/>
                </a:solidFill>
                <a:latin typeface="Times New Roman" pitchFamily="18" charset="0"/>
                <a:cs typeface="Times New Roman" pitchFamily="18" charset="0"/>
              </a:rPr>
              <a:t>- </a:t>
            </a:r>
            <a:r>
              <a:rPr lang="vi-VN" sz="2200" b="0" i="0" dirty="0" smtClean="0">
                <a:solidFill>
                  <a:srgbClr val="000000"/>
                </a:solidFill>
                <a:effectLst/>
                <a:latin typeface="Times New Roman" pitchFamily="18" charset="0"/>
                <a:cs typeface="Times New Roman" pitchFamily="18" charset="0"/>
              </a:rPr>
              <a:t>Thần kinh, nội tiết:</a:t>
            </a:r>
            <a:r>
              <a:rPr lang="vi-VN" sz="2200" dirty="0" smtClean="0">
                <a:latin typeface="Times New Roman" pitchFamily="18" charset="0"/>
                <a:cs typeface="Times New Roman" pitchFamily="18" charset="0"/>
              </a:rPr>
              <a:t/>
            </a:r>
            <a:br>
              <a:rPr lang="vi-VN" sz="2200" dirty="0" smtClean="0">
                <a:latin typeface="Times New Roman" pitchFamily="18" charset="0"/>
                <a:cs typeface="Times New Roman" pitchFamily="18" charset="0"/>
              </a:rPr>
            </a:br>
            <a:r>
              <a:rPr lang="en-US" sz="2200" dirty="0">
                <a:solidFill>
                  <a:srgbClr val="000000"/>
                </a:solidFill>
                <a:latin typeface="Times New Roman" pitchFamily="18" charset="0"/>
                <a:cs typeface="Times New Roman" pitchFamily="18" charset="0"/>
              </a:rPr>
              <a:t>+</a:t>
            </a:r>
            <a:r>
              <a:rPr lang="vi-VN" sz="2200" b="0" i="0" dirty="0" smtClean="0">
                <a:solidFill>
                  <a:srgbClr val="000000"/>
                </a:solidFill>
                <a:effectLst/>
                <a:latin typeface="Times New Roman" pitchFamily="18" charset="0"/>
                <a:cs typeface="Times New Roman" pitchFamily="18" charset="0"/>
              </a:rPr>
              <a:t> Chấn thương sọ não hoặc có tổn thương vùng dưới thị thường có tăng bạch cầu rõ rệt.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070522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1066800"/>
          </a:xfrm>
          <a:solidFill>
            <a:schemeClr val="tx2">
              <a:lumMod val="20000"/>
              <a:lumOff val="80000"/>
            </a:schemeClr>
          </a:solidFill>
        </p:spPr>
        <p:txBody>
          <a:bodyPr>
            <a:noAutofit/>
          </a:bodyPr>
          <a:lstStyle/>
          <a:p>
            <a:r>
              <a:rPr lang="en-US" sz="3200" b="1" dirty="0" smtClean="0">
                <a:solidFill>
                  <a:srgbClr val="FF0000"/>
                </a:solidFill>
                <a:latin typeface="Times New Roman" pitchFamily="18" charset="0"/>
                <a:cs typeface="Times New Roman" pitchFamily="18" charset="0"/>
              </a:rPr>
              <a:t>MỘT SỐ XÉT NGHIỆM HUYẾT HỌC ỨNG DỤNG TRONG LÂM SÀNG</a:t>
            </a:r>
            <a:endParaRPr lang="en-US" sz="3200"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304800" y="1219200"/>
            <a:ext cx="8610600" cy="5638800"/>
          </a:xfrm>
        </p:spPr>
        <p:txBody>
          <a:bodyPr>
            <a:noAutofit/>
          </a:bodyPr>
          <a:lstStyle/>
          <a:p>
            <a:pPr marL="514350" indent="-514350" algn="l">
              <a:buAutoNum type="arabicPeriod"/>
            </a:pPr>
            <a:r>
              <a:rPr lang="en-US" sz="2200" b="1" i="1" u="sng" dirty="0" err="1" smtClean="0">
                <a:solidFill>
                  <a:schemeClr val="tx1"/>
                </a:solidFill>
                <a:latin typeface="Times New Roman" pitchFamily="18" charset="0"/>
                <a:cs typeface="Times New Roman" pitchFamily="18" charset="0"/>
              </a:rPr>
              <a:t>Xét</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nghiệm</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công</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thức</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máu</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Xét</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nghiệm</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tế</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bào</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máu</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ngoại</a:t>
            </a:r>
            <a:r>
              <a:rPr lang="en-US" sz="2200" b="1" i="1" u="sng" dirty="0" smtClean="0">
                <a:solidFill>
                  <a:schemeClr val="tx1"/>
                </a:solidFill>
                <a:latin typeface="Times New Roman" pitchFamily="18" charset="0"/>
                <a:cs typeface="Times New Roman" pitchFamily="18" charset="0"/>
              </a:rPr>
              <a:t> vi):</a:t>
            </a:r>
          </a:p>
          <a:p>
            <a:pPr algn="l"/>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Số</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lượng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hồng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cầu</a:t>
            </a:r>
            <a:r>
              <a:rPr lang="en-US" sz="2200" dirty="0" smtClean="0">
                <a:solidFill>
                  <a:schemeClr val="tx1"/>
                </a:solidFill>
                <a:latin typeface="Times New Roman" pitchFamily="18" charset="0"/>
                <a:cs typeface="Times New Roman" pitchFamily="18" charset="0"/>
              </a:rPr>
              <a:t> (RBC): 3.5-5.8 </a:t>
            </a:r>
            <a:r>
              <a:rPr lang="en-US" sz="2200" dirty="0" err="1" smtClean="0">
                <a:solidFill>
                  <a:schemeClr val="tx1"/>
                </a:solidFill>
                <a:latin typeface="Times New Roman" pitchFamily="18" charset="0"/>
                <a:cs typeface="Times New Roman" pitchFamily="18" charset="0"/>
              </a:rPr>
              <a:t>Tera</a:t>
            </a:r>
            <a:r>
              <a:rPr lang="en-US" sz="2200" dirty="0" smtClean="0">
                <a:solidFill>
                  <a:schemeClr val="tx1"/>
                </a:solidFill>
                <a:latin typeface="Times New Roman" pitchFamily="18" charset="0"/>
                <a:cs typeface="Times New Roman" pitchFamily="18" charset="0"/>
              </a:rPr>
              <a:t>/L</a:t>
            </a:r>
          </a:p>
          <a:p>
            <a:pPr algn="l"/>
            <a:r>
              <a:rPr lang="en-US" sz="2200" dirty="0" smtClean="0">
                <a:solidFill>
                  <a:schemeClr val="tx1"/>
                </a:solidFill>
                <a:latin typeface="Times New Roman" pitchFamily="18" charset="0"/>
                <a:cs typeface="Times New Roman" pitchFamily="18" charset="0"/>
              </a:rPr>
              <a:t>     + </a:t>
            </a:r>
            <a:r>
              <a:rPr lang="en-US" sz="2200" dirty="0" err="1" smtClean="0">
                <a:solidFill>
                  <a:schemeClr val="tx1"/>
                </a:solidFill>
                <a:latin typeface="Times New Roman" pitchFamily="18" charset="0"/>
                <a:cs typeface="Times New Roman" pitchFamily="18" charset="0"/>
              </a:rPr>
              <a:t>Tăng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mất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nước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chứng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tăng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hồng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cầu</a:t>
            </a:r>
            <a:endParaRPr lang="en-US" sz="2200" dirty="0" smtClean="0">
              <a:solidFill>
                <a:schemeClr val="tx1"/>
              </a:solidFill>
              <a:latin typeface="Times New Roman" pitchFamily="18" charset="0"/>
              <a:cs typeface="Times New Roman" pitchFamily="18" charset="0"/>
            </a:endParaRPr>
          </a:p>
          <a:p>
            <a:pPr algn="l"/>
            <a:r>
              <a:rPr lang="en-US" sz="2200" dirty="0" smtClean="0">
                <a:solidFill>
                  <a:schemeClr val="tx1"/>
                </a:solidFill>
                <a:latin typeface="Times New Roman" pitchFamily="18" charset="0"/>
                <a:cs typeface="Times New Roman" pitchFamily="18" charset="0"/>
              </a:rPr>
              <a:t>     + </a:t>
            </a:r>
            <a:r>
              <a:rPr lang="en-US" sz="2200" dirty="0" err="1" smtClean="0">
                <a:solidFill>
                  <a:schemeClr val="tx1"/>
                </a:solidFill>
                <a:latin typeface="Times New Roman" pitchFamily="18" charset="0"/>
                <a:cs typeface="Times New Roman" pitchFamily="18" charset="0"/>
              </a:rPr>
              <a:t>Giảm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thiếu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a:t>
            </a:r>
          </a:p>
          <a:p>
            <a:pPr algn="l"/>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Lượng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huyết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sắc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tố</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Hb</a:t>
            </a:r>
            <a:r>
              <a:rPr lang="en-US" sz="2200" dirty="0" smtClean="0">
                <a:solidFill>
                  <a:schemeClr val="tx1"/>
                </a:solidFill>
                <a:latin typeface="Times New Roman" pitchFamily="18" charset="0"/>
                <a:cs typeface="Times New Roman" pitchFamily="18" charset="0"/>
              </a:rPr>
              <a:t>): 12-16.5 g/</a:t>
            </a:r>
            <a:r>
              <a:rPr lang="en-US" sz="2200" dirty="0" err="1" smtClean="0">
                <a:solidFill>
                  <a:schemeClr val="tx1"/>
                </a:solidFill>
                <a:latin typeface="Times New Roman" pitchFamily="18" charset="0"/>
                <a:cs typeface="Times New Roman" pitchFamily="18" charset="0"/>
              </a:rPr>
              <a:t>dL</a:t>
            </a:r>
            <a:endParaRPr lang="en-US" sz="2200" dirty="0" smtClean="0">
              <a:solidFill>
                <a:schemeClr val="tx1"/>
              </a:solidFill>
              <a:latin typeface="Times New Roman" pitchFamily="18" charset="0"/>
              <a:cs typeface="Times New Roman" pitchFamily="18" charset="0"/>
            </a:endParaRPr>
          </a:p>
          <a:p>
            <a:pPr algn="l"/>
            <a:r>
              <a:rPr lang="en-US" sz="2200" dirty="0" smtClean="0">
                <a:solidFill>
                  <a:schemeClr val="tx1"/>
                </a:solidFill>
                <a:latin typeface="Times New Roman" pitchFamily="18" charset="0"/>
                <a:cs typeface="Times New Roman" pitchFamily="18" charset="0"/>
              </a:rPr>
              <a:t>     + </a:t>
            </a:r>
            <a:r>
              <a:rPr lang="en-US" sz="2200" dirty="0" err="1" smtClean="0">
                <a:solidFill>
                  <a:schemeClr val="tx1"/>
                </a:solidFill>
                <a:latin typeface="Times New Roman" pitchFamily="18" charset="0"/>
                <a:cs typeface="Times New Roman" pitchFamily="18" charset="0"/>
              </a:rPr>
              <a:t>Tăng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mất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nước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bệnh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tim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bệnh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phổi</a:t>
            </a:r>
            <a:endParaRPr lang="en-US" sz="2200" dirty="0" smtClean="0">
              <a:solidFill>
                <a:schemeClr val="tx1"/>
              </a:solidFill>
              <a:latin typeface="Times New Roman" pitchFamily="18" charset="0"/>
              <a:cs typeface="Times New Roman" pitchFamily="18" charset="0"/>
            </a:endParaRPr>
          </a:p>
          <a:p>
            <a:pPr algn="l"/>
            <a:r>
              <a:rPr lang="en-US" sz="2200" dirty="0" smtClean="0">
                <a:solidFill>
                  <a:schemeClr val="tx1"/>
                </a:solidFill>
                <a:latin typeface="Times New Roman" pitchFamily="18" charset="0"/>
                <a:cs typeface="Times New Roman" pitchFamily="18" charset="0"/>
              </a:rPr>
              <a:t>     + </a:t>
            </a:r>
            <a:r>
              <a:rPr lang="en-US" sz="2200" dirty="0" err="1" smtClean="0">
                <a:solidFill>
                  <a:schemeClr val="tx1"/>
                </a:solidFill>
                <a:latin typeface="Times New Roman" pitchFamily="18" charset="0"/>
                <a:cs typeface="Times New Roman" pitchFamily="18" charset="0"/>
              </a:rPr>
              <a:t>Giảm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thiếu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các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phản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ứng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gây</a:t>
            </a:r>
            <a:r>
              <a:rPr lang="en-US" sz="2200" dirty="0" smtClean="0">
                <a:solidFill>
                  <a:schemeClr val="tx1"/>
                </a:solidFill>
                <a:latin typeface="Times New Roman" pitchFamily="18" charset="0"/>
                <a:cs typeface="Times New Roman" pitchFamily="18" charset="0"/>
              </a:rPr>
              <a:t> tan </a:t>
            </a:r>
            <a:r>
              <a:rPr lang="en-US" sz="2200" dirty="0" err="1" smtClean="0">
                <a:solidFill>
                  <a:schemeClr val="tx1"/>
                </a:solidFill>
                <a:latin typeface="Times New Roman" pitchFamily="18" charset="0"/>
                <a:cs typeface="Times New Roman" pitchFamily="18" charset="0"/>
              </a:rPr>
              <a:t>máu</a:t>
            </a:r>
            <a:endParaRPr lang="en-US" sz="2200" dirty="0" smtClean="0">
              <a:solidFill>
                <a:schemeClr val="tx1"/>
              </a:solidFill>
              <a:latin typeface="Times New Roman" pitchFamily="18" charset="0"/>
              <a:cs typeface="Times New Roman" pitchFamily="18" charset="0"/>
            </a:endParaRPr>
          </a:p>
          <a:p>
            <a:pPr algn="l"/>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Số</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lượng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bạch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cầu</a:t>
            </a:r>
            <a:r>
              <a:rPr lang="en-US" sz="2200" dirty="0" smtClean="0">
                <a:solidFill>
                  <a:schemeClr val="tx1"/>
                </a:solidFill>
                <a:latin typeface="Times New Roman" pitchFamily="18" charset="0"/>
                <a:cs typeface="Times New Roman" pitchFamily="18" charset="0"/>
              </a:rPr>
              <a:t> (WBC): 40-10 Giga/L</a:t>
            </a:r>
          </a:p>
          <a:p>
            <a:pPr algn="l"/>
            <a:r>
              <a:rPr lang="en-US" sz="2200" dirty="0" smtClean="0">
                <a:solidFill>
                  <a:schemeClr val="tx1"/>
                </a:solidFill>
                <a:latin typeface="Times New Roman" pitchFamily="18" charset="0"/>
                <a:cs typeface="Times New Roman" pitchFamily="18" charset="0"/>
              </a:rPr>
              <a:t>     + </a:t>
            </a:r>
            <a:r>
              <a:rPr lang="en-US" sz="2200" dirty="0" err="1" smtClean="0">
                <a:solidFill>
                  <a:schemeClr val="tx1"/>
                </a:solidFill>
                <a:latin typeface="Times New Roman" pitchFamily="18" charset="0"/>
                <a:cs typeface="Times New Roman" pitchFamily="18" charset="0"/>
              </a:rPr>
              <a:t>Tăng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viêm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bệnh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ác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tính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các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bệnh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bạch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cầu</a:t>
            </a:r>
            <a:endParaRPr lang="en-US" sz="2200" dirty="0" smtClean="0">
              <a:solidFill>
                <a:schemeClr val="tx1"/>
              </a:solidFill>
              <a:latin typeface="Times New Roman" pitchFamily="18" charset="0"/>
              <a:cs typeface="Times New Roman" pitchFamily="18" charset="0"/>
            </a:endParaRPr>
          </a:p>
          <a:p>
            <a:pPr algn="l"/>
            <a:r>
              <a:rPr lang="en-US" sz="2200" dirty="0" smtClean="0">
                <a:solidFill>
                  <a:schemeClr val="tx1"/>
                </a:solidFill>
                <a:latin typeface="Times New Roman" pitchFamily="18" charset="0"/>
                <a:cs typeface="Times New Roman" pitchFamily="18" charset="0"/>
              </a:rPr>
              <a:t>     + </a:t>
            </a:r>
            <a:r>
              <a:rPr lang="en-US" sz="2200" dirty="0" err="1" smtClean="0">
                <a:solidFill>
                  <a:schemeClr val="tx1"/>
                </a:solidFill>
                <a:latin typeface="Times New Roman" pitchFamily="18" charset="0"/>
                <a:cs typeface="Times New Roman" pitchFamily="18" charset="0"/>
              </a:rPr>
              <a:t>Giảm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thiếu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bất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sản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thiếu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Vit</a:t>
            </a:r>
            <a:r>
              <a:rPr lang="en-US" sz="2200" dirty="0" smtClean="0">
                <a:solidFill>
                  <a:schemeClr val="tx1"/>
                </a:solidFill>
                <a:latin typeface="Times New Roman" pitchFamily="18" charset="0"/>
                <a:cs typeface="Times New Roman" pitchFamily="18" charset="0"/>
              </a:rPr>
              <a:t> B12 </a:t>
            </a:r>
            <a:r>
              <a:rPr lang="en-US" sz="2200" dirty="0" err="1" smtClean="0">
                <a:solidFill>
                  <a:schemeClr val="tx1"/>
                </a:solidFill>
                <a:latin typeface="Times New Roman" pitchFamily="18" charset="0"/>
                <a:cs typeface="Times New Roman" pitchFamily="18" charset="0"/>
              </a:rPr>
              <a:t>hoặc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Folate</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nhiễm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khuẩn</a:t>
            </a:r>
            <a:endParaRPr lang="en-US" sz="2200" dirty="0" smtClean="0">
              <a:solidFill>
                <a:schemeClr val="tx1"/>
              </a:solidFill>
              <a:latin typeface="Times New Roman" pitchFamily="18" charset="0"/>
              <a:cs typeface="Times New Roman" pitchFamily="18" charset="0"/>
            </a:endParaRPr>
          </a:p>
          <a:p>
            <a:pPr algn="l"/>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Số</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lượng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tiểu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cầu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Plt</a:t>
            </a:r>
            <a:r>
              <a:rPr lang="en-US" sz="2200" dirty="0" smtClean="0">
                <a:solidFill>
                  <a:schemeClr val="tx1"/>
                </a:solidFill>
                <a:latin typeface="Times New Roman" pitchFamily="18" charset="0"/>
                <a:cs typeface="Times New Roman" pitchFamily="18" charset="0"/>
              </a:rPr>
              <a:t>): 150-450 Giga/L</a:t>
            </a:r>
          </a:p>
          <a:p>
            <a:pPr algn="l"/>
            <a:r>
              <a:rPr lang="en-US" sz="2200" dirty="0" smtClean="0">
                <a:solidFill>
                  <a:schemeClr val="tx1"/>
                </a:solidFill>
                <a:latin typeface="Times New Roman" pitchFamily="18" charset="0"/>
                <a:cs typeface="Times New Roman" pitchFamily="18" charset="0"/>
              </a:rPr>
              <a:t>     + </a:t>
            </a:r>
            <a:r>
              <a:rPr lang="en-US" sz="2200" dirty="0" err="1" smtClean="0">
                <a:solidFill>
                  <a:schemeClr val="tx1"/>
                </a:solidFill>
                <a:latin typeface="Times New Roman" pitchFamily="18" charset="0"/>
                <a:cs typeface="Times New Roman" pitchFamily="18" charset="0"/>
              </a:rPr>
              <a:t>Tăng</a:t>
            </a:r>
            <a:r>
              <a:rPr lang="en-US" sz="2200" dirty="0" smtClean="0">
                <a:solidFill>
                  <a:schemeClr val="tx1"/>
                </a:solidFill>
                <a:latin typeface="Times New Roman" pitchFamily="18" charset="0"/>
                <a:cs typeface="Times New Roman" pitchFamily="18" charset="0"/>
              </a:rPr>
              <a:t> : </a:t>
            </a:r>
            <a:r>
              <a:rPr lang="en-US" sz="2200" dirty="0" err="1" smtClean="0">
                <a:solidFill>
                  <a:schemeClr val="tx1"/>
                </a:solidFill>
                <a:latin typeface="Times New Roman" pitchFamily="18" charset="0"/>
                <a:cs typeface="Times New Roman" pitchFamily="18" charset="0"/>
              </a:rPr>
              <a:t>rối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loạn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tăng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sinh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tủy</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xương,sau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chảy</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a:t>
            </a:r>
          </a:p>
          <a:p>
            <a:pPr algn="l"/>
            <a:r>
              <a:rPr lang="en-US" sz="2200" dirty="0" smtClean="0">
                <a:solidFill>
                  <a:schemeClr val="tx1"/>
                </a:solidFill>
                <a:latin typeface="Times New Roman" pitchFamily="18" charset="0"/>
                <a:cs typeface="Times New Roman" pitchFamily="18" charset="0"/>
              </a:rPr>
              <a:t>     + </a:t>
            </a:r>
            <a:r>
              <a:rPr lang="en-US" sz="2200" dirty="0" err="1" smtClean="0">
                <a:solidFill>
                  <a:schemeClr val="tx1"/>
                </a:solidFill>
                <a:latin typeface="Times New Roman" pitchFamily="18" charset="0"/>
                <a:cs typeface="Times New Roman" pitchFamily="18" charset="0"/>
              </a:rPr>
              <a:t>Giảm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ức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chế</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hoặc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thay</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thế</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tủy</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xương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hóa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trị</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liệu</a:t>
            </a:r>
            <a:r>
              <a:rPr lang="en-US" sz="2200" dirty="0" smtClean="0">
                <a:solidFill>
                  <a:schemeClr val="tx1"/>
                </a:solidFill>
                <a:latin typeface="Times New Roman" pitchFamily="18" charset="0"/>
                <a:cs typeface="Times New Roman" pitchFamily="18" charset="0"/>
              </a:rPr>
              <a:t>, ...</a:t>
            </a:r>
          </a:p>
        </p:txBody>
      </p:sp>
    </p:spTree>
    <p:extLst>
      <p:ext uri="{BB962C8B-B14F-4D97-AF65-F5344CB8AC3E}">
        <p14:creationId xmlns:p14="http://schemas.microsoft.com/office/powerpoint/2010/main" val="3266771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28600" y="914400"/>
            <a:ext cx="8686800" cy="5486400"/>
          </a:xfrm>
          <a:solidFill>
            <a:schemeClr val="bg1"/>
          </a:solidFill>
        </p:spPr>
        <p:txBody>
          <a:bodyPr>
            <a:noAutofit/>
          </a:bodyPr>
          <a:lstStyle/>
          <a:p>
            <a:pPr algn="l"/>
            <a:r>
              <a:rPr lang="en-US" sz="2200" b="1" dirty="0" smtClean="0">
                <a:solidFill>
                  <a:schemeClr val="tx1"/>
                </a:solidFill>
                <a:latin typeface="Times New Roman" pitchFamily="18" charset="0"/>
                <a:cs typeface="Times New Roman" pitchFamily="18" charset="0"/>
              </a:rPr>
              <a:t>2. </a:t>
            </a:r>
            <a:r>
              <a:rPr lang="en-US" sz="2200" b="1" i="1" u="sng" dirty="0" err="1" smtClean="0">
                <a:solidFill>
                  <a:schemeClr val="tx1"/>
                </a:solidFill>
                <a:latin typeface="Times New Roman" pitchFamily="18" charset="0"/>
                <a:cs typeface="Times New Roman" pitchFamily="18" charset="0"/>
              </a:rPr>
              <a:t>Tủy</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đồ</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suy</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tủy</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ung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thư</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thiếu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a:t>
            </a:r>
          </a:p>
          <a:p>
            <a:pPr algn="l"/>
            <a:r>
              <a:rPr lang="en-US" sz="2200" b="1" dirty="0" smtClean="0">
                <a:solidFill>
                  <a:schemeClr val="tx1"/>
                </a:solidFill>
                <a:latin typeface="Times New Roman" pitchFamily="18" charset="0"/>
                <a:cs typeface="Times New Roman" pitchFamily="18" charset="0"/>
              </a:rPr>
              <a:t>3. </a:t>
            </a:r>
            <a:r>
              <a:rPr lang="en-US" sz="2200" b="1" i="1" u="sng" dirty="0" smtClean="0">
                <a:solidFill>
                  <a:schemeClr val="tx1"/>
                </a:solidFill>
                <a:latin typeface="Times New Roman" pitchFamily="18" charset="0"/>
                <a:cs typeface="Times New Roman" pitchFamily="18" charset="0"/>
              </a:rPr>
              <a:t>Hematocrit (</a:t>
            </a:r>
            <a:r>
              <a:rPr lang="en-US" sz="2200" b="1" i="1" u="sng" dirty="0" err="1" smtClean="0">
                <a:solidFill>
                  <a:schemeClr val="tx1"/>
                </a:solidFill>
                <a:latin typeface="Times New Roman" pitchFamily="18" charset="0"/>
                <a:cs typeface="Times New Roman" pitchFamily="18" charset="0"/>
              </a:rPr>
              <a:t>Khối</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hồng</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cầu</a:t>
            </a:r>
            <a:r>
              <a:rPr lang="en-US" sz="2200" b="1" i="1" u="sng" dirty="0" smtClean="0">
                <a:solidFill>
                  <a:schemeClr val="tx1"/>
                </a:solidFill>
                <a:latin typeface="Times New Roman" pitchFamily="18" charset="0"/>
                <a:cs typeface="Times New Roman" pitchFamily="18" charset="0"/>
              </a:rPr>
              <a:t>, HCT):</a:t>
            </a:r>
          </a:p>
          <a:p>
            <a:pPr algn="l"/>
            <a:r>
              <a:rPr lang="en-US" sz="2200" dirty="0" smtClean="0">
                <a:solidFill>
                  <a:schemeClr val="tx1"/>
                </a:solidFill>
                <a:latin typeface="Times New Roman" pitchFamily="18" charset="0"/>
                <a:cs typeface="Times New Roman" pitchFamily="18" charset="0"/>
              </a:rPr>
              <a:t>- Nam: 39-49%</a:t>
            </a:r>
          </a:p>
          <a:p>
            <a:pPr algn="l"/>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Nữ</a:t>
            </a:r>
            <a:r>
              <a:rPr lang="en-US" sz="2200" dirty="0" smtClean="0">
                <a:solidFill>
                  <a:schemeClr val="tx1"/>
                </a:solidFill>
                <a:latin typeface="Times New Roman" pitchFamily="18" charset="0"/>
                <a:cs typeface="Times New Roman" pitchFamily="18" charset="0"/>
              </a:rPr>
              <a:t>: 33-43%</a:t>
            </a:r>
          </a:p>
          <a:p>
            <a:pPr algn="l"/>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Tăng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dị</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ứng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tăng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hồng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cầu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hút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thuốc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lá</a:t>
            </a:r>
            <a:r>
              <a:rPr lang="en-US" sz="2200" dirty="0" smtClean="0">
                <a:solidFill>
                  <a:schemeClr val="tx1"/>
                </a:solidFill>
                <a:latin typeface="Times New Roman" pitchFamily="18" charset="0"/>
                <a:cs typeface="Times New Roman" pitchFamily="18" charset="0"/>
              </a:rPr>
              <a:t>,...</a:t>
            </a:r>
          </a:p>
          <a:p>
            <a:pPr algn="l"/>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Giảm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mất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thiếu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thai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nghén</a:t>
            </a:r>
            <a:endParaRPr lang="en-US" sz="2200" dirty="0" smtClean="0">
              <a:solidFill>
                <a:schemeClr val="tx1"/>
              </a:solidFill>
              <a:latin typeface="Times New Roman" pitchFamily="18" charset="0"/>
              <a:cs typeface="Times New Roman" pitchFamily="18" charset="0"/>
            </a:endParaRPr>
          </a:p>
          <a:p>
            <a:pPr algn="l"/>
            <a:r>
              <a:rPr lang="en-US" sz="2200" b="1" dirty="0" smtClean="0">
                <a:solidFill>
                  <a:schemeClr val="tx1"/>
                </a:solidFill>
                <a:latin typeface="Times New Roman" pitchFamily="18" charset="0"/>
                <a:cs typeface="Times New Roman" pitchFamily="18" charset="0"/>
              </a:rPr>
              <a:t>4</a:t>
            </a:r>
            <a:r>
              <a:rPr lang="en-US" sz="2200"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Tốc</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độ</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lắng</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a:t>
            </a:r>
          </a:p>
          <a:p>
            <a:pPr algn="l"/>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Tăng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viêm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viêm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khớp</a:t>
            </a:r>
            <a:r>
              <a:rPr lang="en-US" sz="2200" dirty="0" smtClean="0">
                <a:solidFill>
                  <a:schemeClr val="tx1"/>
                </a:solidFill>
                <a:latin typeface="Times New Roman" pitchFamily="18" charset="0"/>
                <a:cs typeface="Times New Roman" pitchFamily="18" charset="0"/>
              </a:rPr>
              <a:t>,..</a:t>
            </a:r>
          </a:p>
          <a:p>
            <a:pPr marL="457200" indent="-457200" algn="l">
              <a:buFontTx/>
              <a:buChar char="-"/>
            </a:pPr>
            <a:r>
              <a:rPr lang="en-US" sz="2200" dirty="0" err="1" smtClean="0">
                <a:solidFill>
                  <a:schemeClr val="tx1"/>
                </a:solidFill>
                <a:latin typeface="Times New Roman" pitchFamily="18" charset="0"/>
                <a:cs typeface="Times New Roman" pitchFamily="18" charset="0"/>
              </a:rPr>
              <a:t>Giảm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hồng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cầu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cô</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a:t>
            </a:r>
          </a:p>
          <a:p>
            <a:pPr algn="l"/>
            <a:r>
              <a:rPr lang="en-US" sz="2200" b="1" dirty="0" smtClean="0">
                <a:solidFill>
                  <a:schemeClr val="tx1"/>
                </a:solidFill>
                <a:latin typeface="Times New Roman" pitchFamily="18" charset="0"/>
                <a:cs typeface="Times New Roman" pitchFamily="18" charset="0"/>
              </a:rPr>
              <a:t>5. </a:t>
            </a:r>
            <a:r>
              <a:rPr lang="en-US" sz="2200" b="1" i="1" u="sng" dirty="0" err="1" smtClean="0">
                <a:solidFill>
                  <a:schemeClr val="tx1"/>
                </a:solidFill>
                <a:latin typeface="Times New Roman" pitchFamily="18" charset="0"/>
                <a:cs typeface="Times New Roman" pitchFamily="18" charset="0"/>
              </a:rPr>
              <a:t>Xét</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nghiệm</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đông</a:t>
            </a:r>
            <a:r>
              <a:rPr lang="en-US" sz="2200" b="1" i="1" u="sng" dirty="0" smtClean="0">
                <a:solidFill>
                  <a:schemeClr val="tx1"/>
                </a:solidFill>
                <a:latin typeface="Times New Roman" pitchFamily="18" charset="0"/>
                <a:cs typeface="Times New Roman" pitchFamily="18" charset="0"/>
              </a:rPr>
              <a:t> </a:t>
            </a:r>
            <a:r>
              <a:rPr lang="en-US" sz="2200" b="1" i="1" u="sng" dirty="0" err="1" smtClean="0">
                <a:solidFill>
                  <a:schemeClr val="tx1"/>
                </a:solidFill>
                <a:latin typeface="Times New Roman" pitchFamily="18" charset="0"/>
                <a:cs typeface="Times New Roman" pitchFamily="18" charset="0"/>
              </a:rPr>
              <a:t>máu</a:t>
            </a:r>
            <a:r>
              <a:rPr lang="en-US" sz="2200" b="1" i="1" u="sng" dirty="0" smtClean="0">
                <a:solidFill>
                  <a:schemeClr val="tx1"/>
                </a:solidFill>
                <a:latin typeface="Times New Roman" pitchFamily="18" charset="0"/>
                <a:cs typeface="Times New Roman" pitchFamily="18" charset="0"/>
              </a:rPr>
              <a:t>:</a:t>
            </a:r>
          </a:p>
          <a:p>
            <a:pPr algn="l"/>
            <a:r>
              <a:rPr lang="en-US" sz="2200" dirty="0" err="1" smtClean="0">
                <a:solidFill>
                  <a:schemeClr val="tx1"/>
                </a:solidFill>
                <a:latin typeface="Times New Roman" pitchFamily="18" charset="0"/>
                <a:cs typeface="Times New Roman" pitchFamily="18" charset="0"/>
              </a:rPr>
              <a:t>Đông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toàn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bộ</a:t>
            </a:r>
            <a:endParaRPr lang="en-US" sz="2200" dirty="0" smtClean="0">
              <a:solidFill>
                <a:schemeClr val="tx1"/>
              </a:solidFill>
              <a:latin typeface="Times New Roman" pitchFamily="18" charset="0"/>
              <a:cs typeface="Times New Roman" pitchFamily="18" charset="0"/>
            </a:endParaRPr>
          </a:p>
          <a:p>
            <a:pPr algn="l"/>
            <a:r>
              <a:rPr lang="en-US" sz="2200" dirty="0" err="1" smtClean="0">
                <a:solidFill>
                  <a:schemeClr val="tx1"/>
                </a:solidFill>
                <a:latin typeface="Times New Roman" pitchFamily="18" charset="0"/>
                <a:cs typeface="Times New Roman" pitchFamily="18" charset="0"/>
              </a:rPr>
              <a:t>Thời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gian</a:t>
            </a:r>
            <a:r>
              <a:rPr lang="en-US" sz="2200" dirty="0" smtClean="0">
                <a:solidFill>
                  <a:schemeClr val="tx1"/>
                </a:solidFill>
                <a:latin typeface="Times New Roman" pitchFamily="18" charset="0"/>
                <a:cs typeface="Times New Roman" pitchFamily="18" charset="0"/>
              </a:rPr>
              <a:t> Howell</a:t>
            </a:r>
          </a:p>
          <a:p>
            <a:pPr algn="l"/>
            <a:r>
              <a:rPr lang="en-US" sz="2200" dirty="0" err="1" smtClean="0">
                <a:solidFill>
                  <a:schemeClr val="tx1"/>
                </a:solidFill>
                <a:latin typeface="Times New Roman" pitchFamily="18" charset="0"/>
                <a:cs typeface="Times New Roman" pitchFamily="18" charset="0"/>
              </a:rPr>
              <a:t>Thời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gian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Prothrombin</a:t>
            </a:r>
            <a:endParaRPr lang="en-US" sz="2200" dirty="0" smtClean="0">
              <a:solidFill>
                <a:schemeClr val="tx1"/>
              </a:solidFill>
              <a:latin typeface="Times New Roman" pitchFamily="18" charset="0"/>
              <a:cs typeface="Times New Roman" pitchFamily="18" charset="0"/>
            </a:endParaRPr>
          </a:p>
          <a:p>
            <a:pPr algn="l"/>
            <a:r>
              <a:rPr lang="en-US" sz="2200" dirty="0" err="1" smtClean="0">
                <a:solidFill>
                  <a:schemeClr val="tx1"/>
                </a:solidFill>
                <a:latin typeface="Times New Roman" pitchFamily="18" charset="0"/>
                <a:cs typeface="Times New Roman" pitchFamily="18" charset="0"/>
              </a:rPr>
              <a:t>Tiêu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thụ</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Prothrombin</a:t>
            </a:r>
            <a:r>
              <a:rPr lang="en-US" sz="2200" dirty="0" smtClean="0">
                <a:solidFill>
                  <a:schemeClr val="tx1"/>
                </a:solidFill>
                <a:latin typeface="Times New Roman" pitchFamily="18" charset="0"/>
                <a:cs typeface="Times New Roman" pitchFamily="18" charset="0"/>
              </a:rPr>
              <a:t> ....</a:t>
            </a:r>
          </a:p>
        </p:txBody>
      </p:sp>
    </p:spTree>
    <p:extLst>
      <p:ext uri="{BB962C8B-B14F-4D97-AF65-F5344CB8AC3E}">
        <p14:creationId xmlns:p14="http://schemas.microsoft.com/office/powerpoint/2010/main" val="942372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609600"/>
            <a:ext cx="9296400" cy="6019800"/>
          </a:xfrm>
          <a:prstGeom prst="rect">
            <a:avLst/>
          </a:prstGeom>
          <a:ln>
            <a:noFill/>
          </a:ln>
          <a:effectLst>
            <a:softEdge rad="112500"/>
          </a:effectLst>
        </p:spPr>
      </p:pic>
      <p:sp>
        <p:nvSpPr>
          <p:cNvPr id="2" name="Title 1"/>
          <p:cNvSpPr>
            <a:spLocks noGrp="1"/>
          </p:cNvSpPr>
          <p:nvPr>
            <p:ph type="title"/>
          </p:nvPr>
        </p:nvSpPr>
        <p:spPr>
          <a:xfrm>
            <a:off x="457200" y="274638"/>
            <a:ext cx="8229600" cy="715962"/>
          </a:xfrm>
        </p:spPr>
        <p:txBody>
          <a:bodyPr>
            <a:normAutofit fontScale="90000"/>
          </a:bodyPr>
          <a:lstStyle/>
          <a:p>
            <a:endParaRPr lang="en-GB" dirty="0"/>
          </a:p>
        </p:txBody>
      </p:sp>
    </p:spTree>
    <p:extLst>
      <p:ext uri="{BB962C8B-B14F-4D97-AF65-F5344CB8AC3E}">
        <p14:creationId xmlns:p14="http://schemas.microsoft.com/office/powerpoint/2010/main" val="4170116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920" y="2057976"/>
            <a:ext cx="8229601" cy="2742048"/>
          </a:xfrm>
          <a:solidFill>
            <a:schemeClr val="accent5">
              <a:lumMod val="40000"/>
              <a:lumOff val="60000"/>
            </a:schemeClr>
          </a:solidFill>
        </p:spPr>
        <p:txBody>
          <a:bodyPr>
            <a:normAutofit fontScale="92500"/>
          </a:bodyPr>
          <a:lstStyle/>
          <a:p>
            <a:pPr marL="0" indent="0" algn="ctr" eaLnBrk="1">
              <a:buNone/>
              <a:defRPr/>
            </a:pPr>
            <a:r>
              <a:rPr lang="en-US" sz="7900" dirty="0" err="1">
                <a:latin typeface="Times New Roman" pitchFamily="18" charset="0"/>
              </a:rPr>
              <a:t>Cảm</a:t>
            </a:r>
            <a:r>
              <a:rPr lang="en-US" sz="7900" dirty="0">
                <a:latin typeface="Times New Roman" pitchFamily="18" charset="0"/>
              </a:rPr>
              <a:t> </a:t>
            </a:r>
            <a:r>
              <a:rPr lang="en-US" sz="7900" dirty="0" err="1">
                <a:latin typeface="Times New Roman" pitchFamily="18" charset="0"/>
              </a:rPr>
              <a:t>ơn</a:t>
            </a:r>
            <a:r>
              <a:rPr lang="en-US" sz="7900" dirty="0">
                <a:latin typeface="Times New Roman" pitchFamily="18" charset="0"/>
              </a:rPr>
              <a:t> </a:t>
            </a:r>
            <a:r>
              <a:rPr lang="en-US" sz="7900" dirty="0" err="1">
                <a:latin typeface="Times New Roman" pitchFamily="18" charset="0"/>
              </a:rPr>
              <a:t>Thầy</a:t>
            </a:r>
            <a:r>
              <a:rPr lang="en-US" sz="7900" dirty="0">
                <a:latin typeface="Times New Roman" pitchFamily="18" charset="0"/>
              </a:rPr>
              <a:t> </a:t>
            </a:r>
            <a:r>
              <a:rPr lang="en-US" sz="7900" dirty="0" err="1">
                <a:latin typeface="Times New Roman" pitchFamily="18" charset="0"/>
              </a:rPr>
              <a:t>và</a:t>
            </a:r>
            <a:r>
              <a:rPr lang="en-US" sz="7900" dirty="0">
                <a:latin typeface="Times New Roman" pitchFamily="18" charset="0"/>
              </a:rPr>
              <a:t> </a:t>
            </a:r>
            <a:r>
              <a:rPr lang="en-US" sz="7900" dirty="0" err="1">
                <a:latin typeface="Times New Roman" pitchFamily="18" charset="0"/>
              </a:rPr>
              <a:t>các</a:t>
            </a:r>
            <a:r>
              <a:rPr lang="en-US" sz="7900" dirty="0">
                <a:latin typeface="Times New Roman" pitchFamily="18" charset="0"/>
              </a:rPr>
              <a:t> </a:t>
            </a:r>
            <a:r>
              <a:rPr lang="en-US" sz="7900" dirty="0" err="1">
                <a:latin typeface="Times New Roman" pitchFamily="18" charset="0"/>
              </a:rPr>
              <a:t>bạn</a:t>
            </a:r>
            <a:r>
              <a:rPr lang="en-US" sz="7900" dirty="0">
                <a:latin typeface="Times New Roman" pitchFamily="18" charset="0"/>
              </a:rPr>
              <a:t> </a:t>
            </a:r>
            <a:r>
              <a:rPr lang="en-US" sz="7900" dirty="0" err="1">
                <a:latin typeface="Times New Roman" pitchFamily="18" charset="0"/>
              </a:rPr>
              <a:t>đã</a:t>
            </a:r>
            <a:r>
              <a:rPr lang="en-US" sz="7900" dirty="0">
                <a:latin typeface="Times New Roman" pitchFamily="18" charset="0"/>
              </a:rPr>
              <a:t> </a:t>
            </a:r>
            <a:r>
              <a:rPr lang="en-US" sz="7900" dirty="0" err="1">
                <a:latin typeface="Times New Roman" pitchFamily="18" charset="0"/>
              </a:rPr>
              <a:t>lắng</a:t>
            </a:r>
            <a:r>
              <a:rPr lang="en-US" sz="7900" dirty="0">
                <a:latin typeface="Times New Roman" pitchFamily="18" charset="0"/>
              </a:rPr>
              <a:t> </a:t>
            </a:r>
            <a:r>
              <a:rPr lang="en-US" sz="7900" dirty="0" err="1">
                <a:latin typeface="Times New Roman" pitchFamily="18" charset="0"/>
              </a:rPr>
              <a:t>nghe</a:t>
            </a:r>
            <a:r>
              <a:rPr lang="en-US" sz="7900" dirty="0"/>
              <a:t>!</a:t>
            </a:r>
          </a:p>
        </p:txBody>
      </p:sp>
    </p:spTree>
    <p:extLst>
      <p:ext uri="{BB962C8B-B14F-4D97-AF65-F5344CB8AC3E}">
        <p14:creationId xmlns:p14="http://schemas.microsoft.com/office/powerpoint/2010/main" val="2067646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999" y="216075"/>
            <a:ext cx="8761666" cy="990599"/>
          </a:xfrm>
          <a:solidFill>
            <a:schemeClr val="tx2">
              <a:lumMod val="20000"/>
              <a:lumOff val="80000"/>
            </a:schemeClr>
          </a:solidFill>
        </p:spPr>
        <p:txBody>
          <a:bodyPr>
            <a:noAutofit/>
          </a:bodyPr>
          <a:lstStyle/>
          <a:p>
            <a:r>
              <a:rPr lang="en-US" sz="2800" b="1" dirty="0" smtClean="0">
                <a:solidFill>
                  <a:srgbClr val="FF0000"/>
                </a:solidFill>
                <a:latin typeface="Times New Roman" pitchFamily="18" charset="0"/>
                <a:cs typeface="Times New Roman" pitchFamily="18" charset="0"/>
              </a:rPr>
              <a:t>NHẮC LẠI SINH LÍ MÁU VÀ CƠ QUAN TẠO MÁU</a:t>
            </a:r>
            <a:endParaRPr lang="en-US" sz="2800"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0" y="1219200"/>
            <a:ext cx="6643255" cy="6172200"/>
          </a:xfrm>
        </p:spPr>
        <p:txBody>
          <a:bodyPr>
            <a:normAutofit/>
          </a:bodyPr>
          <a:lstStyle/>
          <a:p>
            <a:pPr marL="342900" indent="-342900" algn="l">
              <a:buFontTx/>
              <a:buChar char="-"/>
            </a:pPr>
            <a:r>
              <a:rPr lang="en-US" sz="2200"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là</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một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mô</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liên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kết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đặc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biệt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gồm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có</a:t>
            </a:r>
            <a:r>
              <a:rPr lang="en-US" sz="2200" dirty="0" smtClean="0">
                <a:solidFill>
                  <a:schemeClr val="tx1"/>
                </a:solidFill>
                <a:latin typeface="Times New Roman" pitchFamily="18" charset="0"/>
                <a:cs typeface="Times New Roman" pitchFamily="18" charset="0"/>
              </a:rPr>
              <a:t> 2 </a:t>
            </a:r>
            <a:r>
              <a:rPr lang="en-US" sz="2200" dirty="0" err="1" smtClean="0">
                <a:solidFill>
                  <a:schemeClr val="tx1"/>
                </a:solidFill>
                <a:latin typeface="Times New Roman" pitchFamily="18" charset="0"/>
                <a:cs typeface="Times New Roman" pitchFamily="18" charset="0"/>
              </a:rPr>
              <a:t>thành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phần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huyết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cầu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chiếm</a:t>
            </a:r>
            <a:r>
              <a:rPr lang="en-US" sz="2200" dirty="0" smtClean="0">
                <a:solidFill>
                  <a:schemeClr val="tx1"/>
                </a:solidFill>
                <a:latin typeface="Times New Roman" pitchFamily="18" charset="0"/>
                <a:cs typeface="Times New Roman" pitchFamily="18" charset="0"/>
              </a:rPr>
              <a:t> 46%), </a:t>
            </a:r>
            <a:r>
              <a:rPr lang="en-US" sz="2200" dirty="0" err="1" smtClean="0">
                <a:solidFill>
                  <a:schemeClr val="tx1"/>
                </a:solidFill>
                <a:latin typeface="Times New Roman" pitchFamily="18" charset="0"/>
                <a:cs typeface="Times New Roman" pitchFamily="18" charset="0"/>
              </a:rPr>
              <a:t>huyết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tương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chiếm</a:t>
            </a:r>
            <a:r>
              <a:rPr lang="en-US" sz="2200" dirty="0" smtClean="0">
                <a:solidFill>
                  <a:schemeClr val="tx1"/>
                </a:solidFill>
                <a:latin typeface="Times New Roman" pitchFamily="18" charset="0"/>
                <a:cs typeface="Times New Roman" pitchFamily="18" charset="0"/>
              </a:rPr>
              <a:t> 54%).</a:t>
            </a:r>
          </a:p>
          <a:p>
            <a:pPr marL="342900" indent="-342900" algn="l">
              <a:buFontTx/>
              <a:buChar char="-"/>
            </a:pPr>
            <a:r>
              <a:rPr lang="en-US" sz="2200" dirty="0" err="1" smtClean="0">
                <a:solidFill>
                  <a:schemeClr val="tx1"/>
                </a:solidFill>
                <a:latin typeface="Times New Roman" pitchFamily="18" charset="0"/>
                <a:cs typeface="Times New Roman" pitchFamily="18" charset="0"/>
              </a:rPr>
              <a:t>Chức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năng</a:t>
            </a:r>
            <a:r>
              <a:rPr lang="en-US" sz="2200" dirty="0" smtClean="0">
                <a:solidFill>
                  <a:schemeClr val="tx1"/>
                </a:solidFill>
                <a:latin typeface="Times New Roman" pitchFamily="18" charset="0"/>
                <a:cs typeface="Times New Roman" pitchFamily="18" charset="0"/>
              </a:rPr>
              <a:t>:      + </a:t>
            </a:r>
            <a:r>
              <a:rPr lang="en-US" sz="2200" dirty="0" err="1">
                <a:solidFill>
                  <a:schemeClr val="tx1"/>
                </a:solidFill>
                <a:latin typeface="Times New Roman" pitchFamily="18" charset="0"/>
                <a:cs typeface="Times New Roman" pitchFamily="18" charset="0"/>
              </a:rPr>
              <a:t>V</a:t>
            </a:r>
            <a:r>
              <a:rPr lang="en-US" sz="2200" dirty="0" err="1" smtClean="0">
                <a:solidFill>
                  <a:schemeClr val="tx1"/>
                </a:solidFill>
                <a:latin typeface="Times New Roman" pitchFamily="18" charset="0"/>
                <a:cs typeface="Times New Roman" pitchFamily="18" charset="0"/>
              </a:rPr>
              <a:t>ận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chuyển</a:t>
            </a:r>
            <a:endParaRPr lang="en-US" sz="2200" dirty="0" smtClean="0">
              <a:solidFill>
                <a:schemeClr val="tx1"/>
              </a:solidFill>
              <a:latin typeface="Times New Roman" pitchFamily="18" charset="0"/>
              <a:cs typeface="Times New Roman" pitchFamily="18" charset="0"/>
            </a:endParaRPr>
          </a:p>
          <a:p>
            <a:pPr algn="l"/>
            <a:r>
              <a:rPr lang="en-US" sz="2200" dirty="0">
                <a:solidFill>
                  <a:schemeClr val="tx1"/>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                            + </a:t>
            </a:r>
            <a:r>
              <a:rPr lang="en-US" sz="2200" dirty="0" err="1">
                <a:solidFill>
                  <a:schemeClr val="tx1"/>
                </a:solidFill>
                <a:latin typeface="Times New Roman" pitchFamily="18" charset="0"/>
                <a:cs typeface="Times New Roman" pitchFamily="18" charset="0"/>
              </a:rPr>
              <a:t>B</a:t>
            </a:r>
            <a:r>
              <a:rPr lang="en-US" sz="2200" dirty="0" err="1" smtClean="0">
                <a:solidFill>
                  <a:schemeClr val="tx1"/>
                </a:solidFill>
                <a:latin typeface="Times New Roman" pitchFamily="18" charset="0"/>
                <a:cs typeface="Times New Roman" pitchFamily="18" charset="0"/>
              </a:rPr>
              <a:t>ảo</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vệ</a:t>
            </a:r>
            <a:endParaRPr lang="en-US" sz="2200" dirty="0" smtClean="0">
              <a:solidFill>
                <a:schemeClr val="tx1"/>
              </a:solidFill>
              <a:latin typeface="Times New Roman" pitchFamily="18" charset="0"/>
              <a:cs typeface="Times New Roman" pitchFamily="18" charset="0"/>
            </a:endParaRPr>
          </a:p>
          <a:p>
            <a:pPr algn="l"/>
            <a:r>
              <a:rPr lang="en-US" sz="2200" dirty="0" smtClean="0">
                <a:solidFill>
                  <a:schemeClr val="tx1"/>
                </a:solidFill>
                <a:latin typeface="Times New Roman" pitchFamily="18" charset="0"/>
                <a:cs typeface="Times New Roman" pitchFamily="18" charset="0"/>
              </a:rPr>
              <a:t>                             + </a:t>
            </a:r>
            <a:r>
              <a:rPr lang="en-US" sz="2200" dirty="0" err="1" smtClean="0">
                <a:solidFill>
                  <a:schemeClr val="tx1"/>
                </a:solidFill>
                <a:latin typeface="Times New Roman" pitchFamily="18" charset="0"/>
                <a:cs typeface="Times New Roman" pitchFamily="18" charset="0"/>
              </a:rPr>
              <a:t>Điều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hòa</a:t>
            </a:r>
            <a:r>
              <a:rPr lang="en-US" sz="2200" dirty="0" smtClean="0">
                <a:solidFill>
                  <a:schemeClr val="tx1"/>
                </a:solidFill>
                <a:latin typeface="Times New Roman" pitchFamily="18" charset="0"/>
                <a:cs typeface="Times New Roman" pitchFamily="18" charset="0"/>
              </a:rPr>
              <a:t>  </a:t>
            </a:r>
            <a:endParaRPr lang="en-US" sz="2200" dirty="0">
              <a:solidFill>
                <a:schemeClr val="tx1"/>
              </a:solidFill>
              <a:latin typeface="Times New Roman" pitchFamily="18" charset="0"/>
              <a:cs typeface="Times New Roman" pitchFamily="18" charset="0"/>
            </a:endParaRPr>
          </a:p>
          <a:p>
            <a:pPr algn="l"/>
            <a:r>
              <a:rPr lang="en-US" sz="2200" b="1" dirty="0">
                <a:solidFill>
                  <a:schemeClr val="tx1"/>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  1.   </a:t>
            </a:r>
            <a:r>
              <a:rPr lang="en-US" sz="2200" b="1" u="sng" dirty="0" err="1" smtClean="0">
                <a:solidFill>
                  <a:schemeClr val="tx1"/>
                </a:solidFill>
                <a:latin typeface="Times New Roman" pitchFamily="18" charset="0"/>
                <a:cs typeface="Times New Roman" pitchFamily="18" charset="0"/>
              </a:rPr>
              <a:t>Hồng</a:t>
            </a:r>
            <a:r>
              <a:rPr lang="en-US" sz="2200" b="1" u="sng" dirty="0" smtClean="0">
                <a:solidFill>
                  <a:schemeClr val="tx1"/>
                </a:solidFill>
                <a:latin typeface="Times New Roman" pitchFamily="18" charset="0"/>
                <a:cs typeface="Times New Roman" pitchFamily="18" charset="0"/>
              </a:rPr>
              <a:t> </a:t>
            </a:r>
            <a:r>
              <a:rPr lang="en-US" sz="2200" b="1" u="sng" dirty="0" err="1" smtClean="0">
                <a:solidFill>
                  <a:schemeClr val="tx1"/>
                </a:solidFill>
                <a:latin typeface="Times New Roman" pitchFamily="18" charset="0"/>
                <a:cs typeface="Times New Roman" pitchFamily="18" charset="0"/>
              </a:rPr>
              <a:t>cầu</a:t>
            </a:r>
            <a:r>
              <a:rPr lang="en-US" sz="2200" b="1" dirty="0" smtClean="0">
                <a:solidFill>
                  <a:schemeClr val="tx1"/>
                </a:solidFill>
                <a:latin typeface="Times New Roman" pitchFamily="18" charset="0"/>
                <a:cs typeface="Times New Roman" pitchFamily="18" charset="0"/>
              </a:rPr>
              <a:t>:</a:t>
            </a:r>
          </a:p>
          <a:p>
            <a:pPr marL="342900" indent="-342900" algn="l">
              <a:buFontTx/>
              <a:buChar char="-"/>
            </a:pPr>
            <a:r>
              <a:rPr lang="en-US" sz="2200" dirty="0" smtClean="0">
                <a:solidFill>
                  <a:schemeClr val="tx1"/>
                </a:solidFill>
                <a:latin typeface="Times New Roman" pitchFamily="18" charset="0"/>
                <a:cs typeface="Times New Roman" pitchFamily="18" charset="0"/>
              </a:rPr>
              <a:t>HC </a:t>
            </a:r>
            <a:r>
              <a:rPr lang="en-US" sz="2200" dirty="0" err="1" smtClean="0">
                <a:solidFill>
                  <a:schemeClr val="tx1"/>
                </a:solidFill>
                <a:latin typeface="Times New Roman" pitchFamily="18" charset="0"/>
                <a:cs typeface="Times New Roman" pitchFamily="18" charset="0"/>
              </a:rPr>
              <a:t>sinh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ra</a:t>
            </a:r>
            <a:r>
              <a:rPr lang="en-US" sz="2200" dirty="0" smtClean="0">
                <a:solidFill>
                  <a:schemeClr val="tx1"/>
                </a:solidFill>
                <a:latin typeface="Times New Roman" pitchFamily="18" charset="0"/>
                <a:cs typeface="Times New Roman" pitchFamily="18" charset="0"/>
              </a:rPr>
              <a:t> ở </a:t>
            </a:r>
            <a:r>
              <a:rPr lang="en-US" sz="2200" dirty="0" err="1" smtClean="0">
                <a:solidFill>
                  <a:schemeClr val="tx1"/>
                </a:solidFill>
                <a:latin typeface="Times New Roman" pitchFamily="18" charset="0"/>
                <a:cs typeface="Times New Roman" pitchFamily="18" charset="0"/>
              </a:rPr>
              <a:t>tủy</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xương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sống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được</a:t>
            </a:r>
            <a:r>
              <a:rPr lang="en-US" sz="2200" dirty="0" smtClean="0">
                <a:solidFill>
                  <a:schemeClr val="tx1"/>
                </a:solidFill>
                <a:latin typeface="Times New Roman" pitchFamily="18" charset="0"/>
                <a:cs typeface="Times New Roman" pitchFamily="18" charset="0"/>
              </a:rPr>
              <a:t> 120 </a:t>
            </a:r>
            <a:r>
              <a:rPr lang="en-US" sz="2200" dirty="0" err="1" smtClean="0">
                <a:solidFill>
                  <a:schemeClr val="tx1"/>
                </a:solidFill>
                <a:latin typeface="Times New Roman" pitchFamily="18" charset="0"/>
                <a:cs typeface="Times New Roman" pitchFamily="18" charset="0"/>
              </a:rPr>
              <a:t>ngày</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trong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máu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ngoại</a:t>
            </a:r>
            <a:r>
              <a:rPr lang="en-US" sz="2200" dirty="0" smtClean="0">
                <a:solidFill>
                  <a:schemeClr val="tx1"/>
                </a:solidFill>
                <a:latin typeface="Times New Roman" pitchFamily="18" charset="0"/>
                <a:cs typeface="Times New Roman" pitchFamily="18" charset="0"/>
              </a:rPr>
              <a:t> vi. </a:t>
            </a:r>
            <a:r>
              <a:rPr lang="en-US" sz="2200" dirty="0" err="1" smtClean="0">
                <a:solidFill>
                  <a:schemeClr val="tx1"/>
                </a:solidFill>
                <a:latin typeface="Times New Roman" pitchFamily="18" charset="0"/>
                <a:cs typeface="Times New Roman" pitchFamily="18" charset="0"/>
              </a:rPr>
              <a:t>Bị</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hủy</a:t>
            </a:r>
            <a:r>
              <a:rPr lang="en-US" sz="2200" dirty="0" smtClean="0">
                <a:solidFill>
                  <a:schemeClr val="tx1"/>
                </a:solidFill>
                <a:latin typeface="Times New Roman" pitchFamily="18" charset="0"/>
                <a:cs typeface="Times New Roman" pitchFamily="18" charset="0"/>
              </a:rPr>
              <a:t> ở </a:t>
            </a:r>
            <a:r>
              <a:rPr lang="en-US" sz="2200" dirty="0" err="1" smtClean="0">
                <a:solidFill>
                  <a:schemeClr val="tx1"/>
                </a:solidFill>
                <a:latin typeface="Times New Roman" pitchFamily="18" charset="0"/>
                <a:cs typeface="Times New Roman" pitchFamily="18" charset="0"/>
              </a:rPr>
              <a:t>lách</a:t>
            </a:r>
            <a:r>
              <a:rPr lang="en-US" sz="2200" dirty="0" smtClean="0">
                <a:solidFill>
                  <a:schemeClr val="tx1"/>
                </a:solidFill>
                <a:latin typeface="Times New Roman" pitchFamily="18" charset="0"/>
                <a:cs typeface="Times New Roman" pitchFamily="18" charset="0"/>
              </a:rPr>
              <a:t>.</a:t>
            </a:r>
          </a:p>
          <a:p>
            <a:pPr marL="342900" indent="-342900" algn="l">
              <a:buFontTx/>
              <a:buChar char="-"/>
            </a:pPr>
            <a:r>
              <a:rPr lang="en-US" sz="2200" dirty="0" err="1" smtClean="0">
                <a:solidFill>
                  <a:schemeClr val="tx1"/>
                </a:solidFill>
                <a:latin typeface="Times New Roman" pitchFamily="18" charset="0"/>
                <a:cs typeface="Times New Roman" pitchFamily="18" charset="0"/>
              </a:rPr>
              <a:t>Hình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đĩa</a:t>
            </a:r>
            <a:r>
              <a:rPr lang="en-US" sz="2200" dirty="0" smtClean="0">
                <a:solidFill>
                  <a:schemeClr val="tx1"/>
                </a:solidFill>
                <a:latin typeface="Times New Roman" pitchFamily="18" charset="0"/>
                <a:cs typeface="Times New Roman" pitchFamily="18" charset="0"/>
              </a:rPr>
              <a:t> 2 </a:t>
            </a:r>
            <a:r>
              <a:rPr lang="en-US" sz="2200" dirty="0" err="1" smtClean="0">
                <a:solidFill>
                  <a:schemeClr val="tx1"/>
                </a:solidFill>
                <a:latin typeface="Times New Roman" pitchFamily="18" charset="0"/>
                <a:cs typeface="Times New Roman" pitchFamily="18" charset="0"/>
              </a:rPr>
              <a:t>mặt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lõm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không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có</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bào</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quan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không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có</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nhân</a:t>
            </a:r>
            <a:r>
              <a:rPr lang="en-US" sz="2200" dirty="0" smtClean="0">
                <a:solidFill>
                  <a:schemeClr val="tx1"/>
                </a:solidFill>
                <a:latin typeface="Times New Roman" pitchFamily="18" charset="0"/>
                <a:cs typeface="Times New Roman" pitchFamily="18" charset="0"/>
              </a:rPr>
              <a:t>.</a:t>
            </a:r>
          </a:p>
          <a:p>
            <a:pPr marL="342900" indent="-342900" algn="l">
              <a:buFontTx/>
              <a:buChar char="-"/>
            </a:pPr>
            <a:r>
              <a:rPr lang="en-US" sz="2200" dirty="0" err="1" smtClean="0">
                <a:solidFill>
                  <a:schemeClr val="tx1"/>
                </a:solidFill>
                <a:latin typeface="Times New Roman" pitchFamily="18" charset="0"/>
                <a:cs typeface="Times New Roman" pitchFamily="18" charset="0"/>
              </a:rPr>
              <a:t>Chức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năng</a:t>
            </a:r>
            <a:r>
              <a:rPr lang="en-US" sz="2200" dirty="0" smtClean="0">
                <a:solidFill>
                  <a:schemeClr val="tx1"/>
                </a:solidFill>
                <a:latin typeface="Times New Roman" pitchFamily="18" charset="0"/>
                <a:cs typeface="Times New Roman" pitchFamily="18" charset="0"/>
              </a:rPr>
              <a:t>:   + </a:t>
            </a:r>
            <a:r>
              <a:rPr lang="en-US" sz="2200" dirty="0" err="1" smtClean="0">
                <a:solidFill>
                  <a:schemeClr val="tx1"/>
                </a:solidFill>
                <a:latin typeface="Times New Roman" pitchFamily="18" charset="0"/>
                <a:cs typeface="Times New Roman" pitchFamily="18" charset="0"/>
              </a:rPr>
              <a:t>Vận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chuyển</a:t>
            </a:r>
            <a:r>
              <a:rPr lang="en-US" sz="2200" dirty="0" smtClean="0">
                <a:solidFill>
                  <a:schemeClr val="tx1"/>
                </a:solidFill>
                <a:latin typeface="Times New Roman" pitchFamily="18" charset="0"/>
                <a:cs typeface="Times New Roman" pitchFamily="18" charset="0"/>
              </a:rPr>
              <a:t> O</a:t>
            </a:r>
            <a:r>
              <a:rPr lang="en-US" sz="2200" baseline="-25000" dirty="0" smtClean="0">
                <a:solidFill>
                  <a:schemeClr val="tx1"/>
                </a:solidFill>
                <a:latin typeface="Times New Roman" pitchFamily="18" charset="0"/>
                <a:cs typeface="Times New Roman" pitchFamily="18" charset="0"/>
              </a:rPr>
              <a:t>2</a:t>
            </a:r>
            <a:r>
              <a:rPr lang="en-US" sz="2200" dirty="0" smtClean="0">
                <a:solidFill>
                  <a:schemeClr val="tx1"/>
                </a:solidFill>
                <a:latin typeface="Times New Roman" pitchFamily="18" charset="0"/>
                <a:cs typeface="Times New Roman" pitchFamily="18" charset="0"/>
              </a:rPr>
              <a:t>, CO</a:t>
            </a:r>
            <a:r>
              <a:rPr lang="en-US" sz="2200" baseline="-25000" dirty="0" smtClean="0">
                <a:solidFill>
                  <a:schemeClr val="tx1"/>
                </a:solidFill>
                <a:latin typeface="Times New Roman" pitchFamily="18" charset="0"/>
                <a:cs typeface="Times New Roman" pitchFamily="18" charset="0"/>
              </a:rPr>
              <a:t>2</a:t>
            </a:r>
            <a:r>
              <a:rPr lang="en-US" sz="2200" dirty="0" smtClean="0">
                <a:solidFill>
                  <a:schemeClr val="tx1"/>
                </a:solidFill>
                <a:latin typeface="Times New Roman" pitchFamily="18" charset="0"/>
                <a:cs typeface="Times New Roman" pitchFamily="18" charset="0"/>
              </a:rPr>
              <a:t> (1 </a:t>
            </a:r>
            <a:r>
              <a:rPr lang="en-US" sz="2200" dirty="0" err="1" smtClean="0">
                <a:solidFill>
                  <a:schemeClr val="tx1"/>
                </a:solidFill>
                <a:latin typeface="Times New Roman" pitchFamily="18" charset="0"/>
                <a:cs typeface="Times New Roman" pitchFamily="18" charset="0"/>
              </a:rPr>
              <a:t>phần</a:t>
            </a:r>
            <a:r>
              <a:rPr lang="en-US" sz="2200" dirty="0" smtClean="0">
                <a:solidFill>
                  <a:schemeClr val="tx1"/>
                </a:solidFill>
                <a:latin typeface="Times New Roman" pitchFamily="18" charset="0"/>
                <a:cs typeface="Times New Roman" pitchFamily="18" charset="0"/>
              </a:rPr>
              <a:t>)</a:t>
            </a:r>
          </a:p>
          <a:p>
            <a:pPr algn="l"/>
            <a:r>
              <a:rPr lang="en-US" sz="2200" dirty="0">
                <a:solidFill>
                  <a:schemeClr val="tx1"/>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                         + </a:t>
            </a:r>
            <a:r>
              <a:rPr lang="en-US" sz="2200" dirty="0" err="1" smtClean="0">
                <a:solidFill>
                  <a:schemeClr val="tx1"/>
                </a:solidFill>
                <a:latin typeface="Times New Roman" pitchFamily="18" charset="0"/>
                <a:cs typeface="Times New Roman" pitchFamily="18" charset="0"/>
              </a:rPr>
              <a:t>Điều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hòa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cân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bằng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toan-kiềm</a:t>
            </a:r>
            <a:endParaRPr lang="en-US" sz="2200" dirty="0" smtClean="0">
              <a:solidFill>
                <a:schemeClr val="tx1"/>
              </a:solidFill>
              <a:latin typeface="Times New Roman" pitchFamily="18" charset="0"/>
              <a:cs typeface="Times New Roman" pitchFamily="18" charset="0"/>
            </a:endParaRPr>
          </a:p>
          <a:p>
            <a:pPr marL="342900" indent="-342900" algn="l">
              <a:buFontTx/>
              <a:buChar char="-"/>
            </a:pPr>
            <a:r>
              <a:rPr lang="en-US" sz="2200" dirty="0" err="1" smtClean="0">
                <a:solidFill>
                  <a:schemeClr val="tx1"/>
                </a:solidFill>
                <a:latin typeface="Times New Roman" pitchFamily="18" charset="0"/>
                <a:cs typeface="Times New Roman" pitchFamily="18" charset="0"/>
              </a:rPr>
              <a:t>Số</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lượng</a:t>
            </a:r>
            <a:r>
              <a:rPr lang="en-US" sz="2200" dirty="0" smtClean="0">
                <a:solidFill>
                  <a:schemeClr val="tx1"/>
                </a:solidFill>
                <a:latin typeface="Times New Roman" pitchFamily="18" charset="0"/>
                <a:cs typeface="Times New Roman" pitchFamily="18" charset="0"/>
              </a:rPr>
              <a:t>:  + Nam: 4,7-6,1x10</a:t>
            </a:r>
            <a:r>
              <a:rPr lang="en-US" sz="2200" baseline="30000" dirty="0" smtClean="0">
                <a:solidFill>
                  <a:schemeClr val="tx1"/>
                </a:solidFill>
                <a:latin typeface="Times New Roman" pitchFamily="18" charset="0"/>
                <a:cs typeface="Times New Roman" pitchFamily="18" charset="0"/>
              </a:rPr>
              <a:t>6</a:t>
            </a:r>
            <a:r>
              <a:rPr lang="en-US" sz="2200" dirty="0" smtClean="0">
                <a:solidFill>
                  <a:schemeClr val="tx1"/>
                </a:solidFill>
                <a:latin typeface="Times New Roman" pitchFamily="18" charset="0"/>
                <a:cs typeface="Times New Roman" pitchFamily="18" charset="0"/>
              </a:rPr>
              <a:t>/mm</a:t>
            </a:r>
            <a:r>
              <a:rPr lang="en-US" sz="2200" baseline="30000" dirty="0" smtClean="0">
                <a:solidFill>
                  <a:schemeClr val="tx1"/>
                </a:solidFill>
                <a:latin typeface="Times New Roman" pitchFamily="18" charset="0"/>
                <a:cs typeface="Times New Roman" pitchFamily="18" charset="0"/>
              </a:rPr>
              <a:t>3</a:t>
            </a:r>
            <a:endParaRPr lang="en-US" sz="2200" dirty="0" smtClean="0">
              <a:solidFill>
                <a:schemeClr val="tx1"/>
              </a:solidFill>
              <a:latin typeface="Times New Roman" pitchFamily="18" charset="0"/>
              <a:cs typeface="Times New Roman" pitchFamily="18" charset="0"/>
            </a:endParaRPr>
          </a:p>
          <a:p>
            <a:pPr algn="l"/>
            <a:r>
              <a:rPr lang="en-US" sz="2200" dirty="0">
                <a:solidFill>
                  <a:schemeClr val="tx1"/>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                      + </a:t>
            </a:r>
            <a:r>
              <a:rPr lang="en-US" sz="2200" dirty="0" err="1" smtClean="0">
                <a:solidFill>
                  <a:schemeClr val="tx1"/>
                </a:solidFill>
                <a:latin typeface="Times New Roman" pitchFamily="18" charset="0"/>
                <a:cs typeface="Times New Roman" pitchFamily="18" charset="0"/>
              </a:rPr>
              <a:t>Nữ</a:t>
            </a:r>
            <a:r>
              <a:rPr lang="en-US" sz="2200" dirty="0" smtClean="0">
                <a:solidFill>
                  <a:schemeClr val="tx1"/>
                </a:solidFill>
                <a:latin typeface="Times New Roman" pitchFamily="18" charset="0"/>
                <a:cs typeface="Times New Roman" pitchFamily="18" charset="0"/>
              </a:rPr>
              <a:t>:   4,2-5,4x10</a:t>
            </a:r>
            <a:r>
              <a:rPr lang="en-US" sz="2200" baseline="30000" dirty="0" smtClean="0">
                <a:solidFill>
                  <a:schemeClr val="tx1"/>
                </a:solidFill>
                <a:latin typeface="Times New Roman" pitchFamily="18" charset="0"/>
                <a:cs typeface="Times New Roman" pitchFamily="18" charset="0"/>
              </a:rPr>
              <a:t>6</a:t>
            </a:r>
            <a:r>
              <a:rPr lang="en-US" sz="2200" dirty="0" smtClean="0">
                <a:solidFill>
                  <a:schemeClr val="tx1"/>
                </a:solidFill>
                <a:latin typeface="Times New Roman" pitchFamily="18" charset="0"/>
                <a:cs typeface="Times New Roman" pitchFamily="18" charset="0"/>
              </a:rPr>
              <a:t>/mm</a:t>
            </a:r>
            <a:r>
              <a:rPr lang="en-US" sz="2200" baseline="30000" dirty="0" smtClean="0">
                <a:solidFill>
                  <a:schemeClr val="tx1"/>
                </a:solidFill>
                <a:latin typeface="Times New Roman" pitchFamily="18" charset="0"/>
                <a:cs typeface="Times New Roman" pitchFamily="18" charset="0"/>
              </a:rPr>
              <a:t>3</a:t>
            </a:r>
            <a:r>
              <a:rPr lang="en-US" sz="2200" dirty="0" smtClean="0">
                <a:solidFill>
                  <a:schemeClr val="tx1"/>
                </a:solidFill>
                <a:latin typeface="Times New Roman" pitchFamily="18" charset="0"/>
                <a:cs typeface="Times New Roman" pitchFamily="18" charset="0"/>
              </a:rPr>
              <a:t>   </a:t>
            </a:r>
          </a:p>
          <a:p>
            <a:pPr algn="l"/>
            <a:r>
              <a:rPr lang="en-US" sz="2200" dirty="0" smtClean="0">
                <a:solidFill>
                  <a:schemeClr val="tx1"/>
                </a:solidFill>
                <a:latin typeface="Times New Roman" pitchFamily="18" charset="0"/>
                <a:cs typeface="Times New Roman" pitchFamily="18" charset="0"/>
              </a:rPr>
              <a:t>                       </a:t>
            </a:r>
            <a:r>
              <a:rPr lang="en-US" sz="2200" baseline="30000" dirty="0" smtClean="0">
                <a:solidFill>
                  <a:schemeClr val="tx1"/>
                </a:solidFill>
                <a:latin typeface="Times New Roman" pitchFamily="18" charset="0"/>
                <a:cs typeface="Times New Roman" pitchFamily="18" charset="0"/>
              </a:rPr>
              <a:t>                                                                      </a:t>
            </a:r>
            <a:r>
              <a:rPr lang="en-US" sz="2200" baseline="300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lgn="l"/>
            <a:endParaRPr lang="en-US" sz="2200" dirty="0" smtClean="0">
              <a:solidFill>
                <a:schemeClr val="tx1"/>
              </a:solidFill>
              <a:latin typeface="Times New Roman" pitchFamily="18" charset="0"/>
              <a:cs typeface="Times New Roman" pitchFamily="18" charset="0"/>
            </a:endParaRPr>
          </a:p>
          <a:p>
            <a:pPr algn="l"/>
            <a:endParaRPr lang="en-US" sz="2500" dirty="0" smtClean="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2995" y="1219200"/>
            <a:ext cx="2662670" cy="243450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40138" y="3962400"/>
            <a:ext cx="2673928" cy="2729347"/>
          </a:xfrm>
          <a:prstGeom prst="rect">
            <a:avLst/>
          </a:prstGeom>
        </p:spPr>
      </p:pic>
    </p:spTree>
    <p:extLst>
      <p:ext uri="{BB962C8B-B14F-4D97-AF65-F5344CB8AC3E}">
        <p14:creationId xmlns:p14="http://schemas.microsoft.com/office/powerpoint/2010/main" val="991628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52400" y="381000"/>
                <a:ext cx="6677891" cy="6781800"/>
              </a:xfrm>
            </p:spPr>
            <p:txBody>
              <a:bodyPr/>
              <a:lstStyle/>
              <a:p>
                <a:pPr marL="457200" indent="-457200">
                  <a:buAutoNum type="arabicPeriod" startAt="2"/>
                </a:pPr>
                <a:r>
                  <a:rPr lang="en-US" sz="2200" b="1" u="sng" dirty="0" err="1" smtClean="0">
                    <a:latin typeface="Times New Roman" pitchFamily="18" charset="0"/>
                    <a:cs typeface="Times New Roman" pitchFamily="18" charset="0"/>
                  </a:rPr>
                  <a:t>Bạch</a:t>
                </a:r>
                <a:r>
                  <a:rPr lang="en-US" sz="2200" b="1" u="sng" dirty="0" smtClean="0">
                    <a:latin typeface="Times New Roman" pitchFamily="18" charset="0"/>
                    <a:cs typeface="Times New Roman" pitchFamily="18" charset="0"/>
                  </a:rPr>
                  <a:t> </a:t>
                </a:r>
                <a:r>
                  <a:rPr lang="en-US" sz="2200" b="1" u="sng" dirty="0" err="1" smtClean="0">
                    <a:latin typeface="Times New Roman" pitchFamily="18" charset="0"/>
                    <a:cs typeface="Times New Roman" pitchFamily="18" charset="0"/>
                  </a:rPr>
                  <a:t>cầu</a:t>
                </a:r>
                <a:r>
                  <a:rPr lang="en-US" sz="2200" b="1" u="sng" dirty="0" smtClean="0">
                    <a:latin typeface="Times New Roman" pitchFamily="18" charset="0"/>
                    <a:cs typeface="Times New Roman" pitchFamily="18" charset="0"/>
                  </a:rPr>
                  <a:t>:</a:t>
                </a:r>
              </a:p>
              <a:p>
                <a:pPr>
                  <a:buFontTx/>
                  <a:buChar char="-"/>
                </a:pP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2 </a:t>
                </a:r>
                <a:r>
                  <a:rPr lang="en-US" sz="2200" dirty="0" err="1" smtClean="0">
                    <a:latin typeface="Times New Roman" pitchFamily="18" charset="0"/>
                    <a:cs typeface="Times New Roman" pitchFamily="18" charset="0"/>
                  </a:rPr>
                  <a:t>loại</a:t>
                </a:r>
                <a:r>
                  <a:rPr lang="en-US" sz="2200" dirty="0" smtClean="0">
                    <a:latin typeface="Times New Roman" pitchFamily="18" charset="0"/>
                    <a:cs typeface="Times New Roman" pitchFamily="18" charset="0"/>
                  </a:rPr>
                  <a:t>:</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  BC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hạt</a:t>
                </a:r>
                <a:r>
                  <a:rPr lang="en-US" sz="2200" dirty="0" smtClean="0">
                    <a:latin typeface="Times New Roman" pitchFamily="18" charset="0"/>
                    <a:cs typeface="Times New Roman" pitchFamily="18" charset="0"/>
                  </a:rPr>
                  <a:t>: BC </a:t>
                </a:r>
                <a:r>
                  <a:rPr lang="en-US" sz="2200" dirty="0" err="1" smtClean="0">
                    <a:latin typeface="Times New Roman" pitchFamily="18" charset="0"/>
                    <a:cs typeface="Times New Roman" pitchFamily="18" charset="0"/>
                  </a:rPr>
                  <a:t>trung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tính</a:t>
                </a:r>
                <a:r>
                  <a:rPr lang="en-US" sz="2200" dirty="0" smtClean="0">
                    <a:latin typeface="Times New Roman" pitchFamily="18" charset="0"/>
                    <a:cs typeface="Times New Roman" pitchFamily="18" charset="0"/>
                  </a:rPr>
                  <a:t>, BC </a:t>
                </a:r>
                <a:r>
                  <a:rPr lang="en-US" sz="2200" dirty="0" err="1" smtClean="0">
                    <a:latin typeface="Times New Roman" pitchFamily="18" charset="0"/>
                    <a:cs typeface="Times New Roman" pitchFamily="18" charset="0"/>
                  </a:rPr>
                  <a:t>ưa</a:t>
                </a:r>
                <a:r>
                  <a:rPr lang="en-US" sz="2200" dirty="0" smtClean="0">
                    <a:latin typeface="Times New Roman" pitchFamily="18" charset="0"/>
                    <a:cs typeface="Times New Roman" pitchFamily="18" charset="0"/>
                  </a:rPr>
                  <a:t> acid, BC </a:t>
                </a:r>
                <a:r>
                  <a:rPr lang="en-US" sz="2200" dirty="0" err="1" smtClean="0">
                    <a:latin typeface="Times New Roman" pitchFamily="18" charset="0"/>
                    <a:cs typeface="Times New Roman" pitchFamily="18" charset="0"/>
                  </a:rPr>
                  <a:t>ưa</a:t>
                </a:r>
                <a:r>
                  <a:rPr lang="en-US" sz="2200" dirty="0" smtClean="0">
                    <a:latin typeface="Times New Roman" pitchFamily="18" charset="0"/>
                    <a:cs typeface="Times New Roman" pitchFamily="18" charset="0"/>
                  </a:rPr>
                  <a:t> base</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  BC </a:t>
                </a:r>
                <a:r>
                  <a:rPr lang="en-US" sz="2200" dirty="0" err="1" smtClean="0">
                    <a:latin typeface="Times New Roman" pitchFamily="18" charset="0"/>
                    <a:cs typeface="Times New Roman" pitchFamily="18" charset="0"/>
                  </a:rPr>
                  <a:t>không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hạt</a:t>
                </a:r>
                <a:r>
                  <a:rPr lang="en-US" sz="2200" dirty="0" smtClean="0">
                    <a:latin typeface="Times New Roman" pitchFamily="18" charset="0"/>
                    <a:cs typeface="Times New Roman" pitchFamily="18" charset="0"/>
                  </a:rPr>
                  <a:t>: BC </a:t>
                </a:r>
                <a:r>
                  <a:rPr lang="en-US" sz="2200" dirty="0" err="1" smtClean="0">
                    <a:latin typeface="Times New Roman" pitchFamily="18" charset="0"/>
                    <a:cs typeface="Times New Roman" pitchFamily="18" charset="0"/>
                  </a:rPr>
                  <a:t>lympho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Bc</a:t>
                </a:r>
                <a:r>
                  <a:rPr lang="en-US" sz="2200" dirty="0" smtClean="0">
                    <a:latin typeface="Times New Roman" pitchFamily="18" charset="0"/>
                    <a:cs typeface="Times New Roman" pitchFamily="18" charset="0"/>
                  </a:rPr>
                  <a:t> mono</a:t>
                </a:r>
              </a:p>
              <a:p>
                <a:pPr>
                  <a:buFontTx/>
                  <a:buChar char="-"/>
                </a:pPr>
                <a:r>
                  <a:rPr lang="en-US" sz="2200" dirty="0" err="1" smtClean="0">
                    <a:latin typeface="Times New Roman" pitchFamily="18" charset="0"/>
                    <a:cs typeface="Times New Roman" pitchFamily="18" charset="0"/>
                  </a:rPr>
                  <a:t>Chức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bạch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bảo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vệ</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chống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nhân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gây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bệnh</a:t>
                </a:r>
                <a:r>
                  <a:rPr lang="en-US" sz="2200" dirty="0" smtClean="0">
                    <a:latin typeface="Times New Roman" pitchFamily="18" charset="0"/>
                    <a:cs typeface="Times New Roman" pitchFamily="18" charset="0"/>
                  </a:rPr>
                  <a:t>.</a:t>
                </a:r>
              </a:p>
              <a:p>
                <a:pPr>
                  <a:buFontTx/>
                  <a:buChar char="-"/>
                </a:pPr>
                <a:r>
                  <a:rPr lang="en-US" sz="2200" dirty="0" err="1" smtClean="0">
                    <a:latin typeface="Times New Roman" pitchFamily="18" charset="0"/>
                    <a:cs typeface="Times New Roman" pitchFamily="18" charset="0"/>
                  </a:rPr>
                  <a:t>Số</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lượng</a:t>
                </a:r>
                <a:r>
                  <a:rPr lang="en-US" sz="2200" dirty="0" smtClean="0">
                    <a:latin typeface="Times New Roman" pitchFamily="18" charset="0"/>
                    <a:cs typeface="Times New Roman" pitchFamily="18" charset="0"/>
                  </a:rPr>
                  <a:t>:   +  Nam: 7000</a:t>
                </a:r>
                <a14:m>
                  <m:oMath xmlns:m="http://schemas.openxmlformats.org/officeDocument/2006/math">
                    <m:r>
                      <a:rPr lang="en-US" sz="2200" i="1">
                        <a:latin typeface="Cambria Math"/>
                      </a:rPr>
                      <m:t>±</m:t>
                    </m:r>
                  </m:oMath>
                </a14:m>
                <a:r>
                  <a:rPr lang="en-US" sz="2200" dirty="0">
                    <a:latin typeface="Times New Roman" pitchFamily="18" charset="0"/>
                    <a:cs typeface="Times New Roman" pitchFamily="18" charset="0"/>
                  </a:rPr>
                  <a:t>700/mm</a:t>
                </a:r>
                <a:r>
                  <a:rPr lang="en-US" sz="2200" baseline="30000" dirty="0" smtClean="0">
                    <a:latin typeface="Times New Roman" pitchFamily="18" charset="0"/>
                    <a:cs typeface="Times New Roman" pitchFamily="18" charset="0"/>
                  </a:rPr>
                  <a:t>3</a:t>
                </a:r>
              </a:p>
              <a:p>
                <a:pPr marL="0" indent="0">
                  <a:buNone/>
                </a:pPr>
                <a:r>
                  <a:rPr lang="en-US" sz="2200" baseline="300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  </a:t>
                </a:r>
                <a:r>
                  <a:rPr lang="en-US" sz="2200" dirty="0" err="1" smtClean="0">
                    <a:latin typeface="Times New Roman" pitchFamily="18" charset="0"/>
                    <a:cs typeface="Times New Roman" pitchFamily="18" charset="0"/>
                  </a:rPr>
                  <a:t>Nữ</a:t>
                </a:r>
                <a:r>
                  <a:rPr lang="en-US" sz="2200" dirty="0" smtClean="0">
                    <a:latin typeface="Times New Roman" pitchFamily="18" charset="0"/>
                    <a:cs typeface="Times New Roman" pitchFamily="18" charset="0"/>
                  </a:rPr>
                  <a:t>   :6200</a:t>
                </a:r>
                <a14:m>
                  <m:oMath xmlns:m="http://schemas.openxmlformats.org/officeDocument/2006/math">
                    <m:r>
                      <a:rPr lang="en-US" sz="2200" i="1">
                        <a:latin typeface="Cambria Math"/>
                      </a:rPr>
                      <m:t>±</m:t>
                    </m:r>
                  </m:oMath>
                </a14:m>
                <a:r>
                  <a:rPr lang="en-US" sz="24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550/mm</a:t>
                </a:r>
                <a:r>
                  <a:rPr lang="en-US" sz="2200" baseline="30000" dirty="0" smtClean="0">
                    <a:latin typeface="Times New Roman" pitchFamily="18" charset="0"/>
                    <a:cs typeface="Times New Roman" pitchFamily="18" charset="0"/>
                  </a:rPr>
                  <a:t>3</a:t>
                </a:r>
                <a:endParaRPr lang="en-US" sz="2200" dirty="0"/>
              </a:p>
              <a:p>
                <a:pPr marL="457200" indent="-457200">
                  <a:buAutoNum type="arabicPeriod" startAt="3"/>
                </a:pPr>
                <a:r>
                  <a:rPr lang="en-US" sz="2200" b="1" u="sng" dirty="0" err="1" smtClean="0">
                    <a:latin typeface="Times New Roman" pitchFamily="18" charset="0"/>
                    <a:cs typeface="Times New Roman" pitchFamily="18" charset="0"/>
                  </a:rPr>
                  <a:t>Tiểu</a:t>
                </a:r>
                <a:r>
                  <a:rPr lang="en-US" sz="2200" b="1" u="sng" dirty="0" smtClean="0">
                    <a:latin typeface="Times New Roman" pitchFamily="18" charset="0"/>
                    <a:cs typeface="Times New Roman" pitchFamily="18" charset="0"/>
                  </a:rPr>
                  <a:t> </a:t>
                </a:r>
                <a:r>
                  <a:rPr lang="en-US" sz="2200" b="1" u="sng" dirty="0" err="1" smtClean="0">
                    <a:latin typeface="Times New Roman" pitchFamily="18" charset="0"/>
                    <a:cs typeface="Times New Roman" pitchFamily="18" charset="0"/>
                  </a:rPr>
                  <a:t>cầu</a:t>
                </a:r>
                <a:r>
                  <a:rPr lang="en-US" sz="2200" b="1" u="sng" dirty="0" smtClean="0">
                    <a:latin typeface="Times New Roman" pitchFamily="18" charset="0"/>
                    <a:cs typeface="Times New Roman" pitchFamily="18" charset="0"/>
                  </a:rPr>
                  <a:t>:</a:t>
                </a:r>
              </a:p>
              <a:p>
                <a:pPr>
                  <a:buFontTx/>
                  <a:buChar char="-"/>
                </a:pPr>
                <a:r>
                  <a:rPr lang="en-US" sz="2200" dirty="0" err="1" smtClean="0">
                    <a:latin typeface="Times New Roman" pitchFamily="18" charset="0"/>
                    <a:cs typeface="Times New Roman" pitchFamily="18" charset="0"/>
                  </a:rPr>
                  <a:t>Là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tb</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nhỏ</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nhất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nhân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a:t>
                </a:r>
                <a:r>
                  <a:rPr lang="en-US" sz="2200" dirty="0" smtClean="0">
                    <a:latin typeface="Times New Roman" pitchFamily="18" charset="0"/>
                    <a:cs typeface="Times New Roman" pitchFamily="18" charset="0"/>
                  </a:rPr>
                  <a:t> ở </a:t>
                </a:r>
                <a:r>
                  <a:rPr lang="en-US" sz="2200" dirty="0" err="1" smtClean="0">
                    <a:latin typeface="Times New Roman" pitchFamily="18" charset="0"/>
                    <a:cs typeface="Times New Roman" pitchFamily="18" charset="0"/>
                  </a:rPr>
                  <a:t>tủy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đời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sống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từ</a:t>
                </a:r>
                <a:r>
                  <a:rPr lang="en-US" sz="2200" dirty="0" smtClean="0">
                    <a:latin typeface="Times New Roman" pitchFamily="18" charset="0"/>
                    <a:cs typeface="Times New Roman" pitchFamily="18" charset="0"/>
                  </a:rPr>
                  <a:t> 8-14 </a:t>
                </a:r>
                <a:r>
                  <a:rPr lang="en-US" sz="2200" dirty="0" err="1" smtClean="0">
                    <a:latin typeface="Times New Roman" pitchFamily="18" charset="0"/>
                    <a:cs typeface="Times New Roman" pitchFamily="18" charset="0"/>
                  </a:rPr>
                  <a:t>ngày</a:t>
                </a:r>
                <a:r>
                  <a:rPr lang="en-US" sz="2200" dirty="0" smtClean="0">
                    <a:latin typeface="Times New Roman" pitchFamily="18" charset="0"/>
                    <a:cs typeface="Times New Roman" pitchFamily="18" charset="0"/>
                  </a:rPr>
                  <a:t>.</a:t>
                </a:r>
              </a:p>
              <a:p>
                <a:pPr>
                  <a:buFontTx/>
                  <a:buChar char="-"/>
                </a:pPr>
                <a:r>
                  <a:rPr lang="en-US" sz="2200" dirty="0" err="1" smtClean="0">
                    <a:latin typeface="Times New Roman" pitchFamily="18" charset="0"/>
                    <a:cs typeface="Times New Roman" pitchFamily="18" charset="0"/>
                  </a:rPr>
                  <a:t>Chức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 </a:t>
                </a:r>
                <a:r>
                  <a:rPr lang="en-US" sz="2200" dirty="0" err="1" smtClean="0">
                    <a:latin typeface="Times New Roman" pitchFamily="18" charset="0"/>
                    <a:cs typeface="Times New Roman" pitchFamily="18" charset="0"/>
                  </a:rPr>
                  <a:t>Làm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vững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bền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mạch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máu</a:t>
                </a:r>
                <a:r>
                  <a:rPr lang="en-US" sz="2200" dirty="0" smtClean="0">
                    <a:latin typeface="Times New Roman" pitchFamily="18" charset="0"/>
                    <a:cs typeface="Times New Roman" pitchFamily="18" charset="0"/>
                  </a:rPr>
                  <a:t>.</a:t>
                </a:r>
              </a:p>
              <a:p>
                <a:pPr marL="0" indent="0">
                  <a:buNone/>
                </a:pPr>
                <a:r>
                  <a:rPr lang="en-US" sz="2200" dirty="0" smtClean="0">
                    <a:latin typeface="Times New Roman" pitchFamily="18" charset="0"/>
                    <a:cs typeface="Times New Roman" pitchFamily="18" charset="0"/>
                  </a:rPr>
                  <a:t>                         + </a:t>
                </a:r>
                <a:r>
                  <a:rPr lang="en-US" sz="2200" dirty="0" err="1" smtClean="0">
                    <a:latin typeface="Times New Roman" pitchFamily="18" charset="0"/>
                    <a:cs typeface="Times New Roman" pitchFamily="18" charset="0"/>
                  </a:rPr>
                  <a:t>Tạo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nút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máu</a:t>
                </a:r>
                <a:r>
                  <a:rPr lang="en-US" sz="2200" dirty="0" smtClean="0">
                    <a:latin typeface="Times New Roman" pitchFamily="18" charset="0"/>
                    <a:cs typeface="Times New Roman" pitchFamily="18" charset="0"/>
                  </a:rPr>
                  <a:t> ban </a:t>
                </a:r>
                <a:r>
                  <a:rPr lang="en-US" sz="2200" dirty="0" err="1" smtClean="0">
                    <a:latin typeface="Times New Roman" pitchFamily="18" charset="0"/>
                    <a:cs typeface="Times New Roman" pitchFamily="18" charset="0"/>
                  </a:rPr>
                  <a:t>đầu</a:t>
                </a:r>
                <a:r>
                  <a:rPr lang="en-US" sz="2200" dirty="0" smtClean="0">
                    <a:latin typeface="Times New Roman" pitchFamily="18" charset="0"/>
                    <a:cs typeface="Times New Roman" pitchFamily="18" charset="0"/>
                  </a:rPr>
                  <a:t>.</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 </a:t>
                </a:r>
                <a:r>
                  <a:rPr lang="en-US" sz="2200" dirty="0" err="1" smtClean="0">
                    <a:latin typeface="Times New Roman" pitchFamily="18" charset="0"/>
                    <a:cs typeface="Times New Roman" pitchFamily="18" charset="0"/>
                  </a:rPr>
                  <a:t>Tham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máu</a:t>
                </a:r>
                <a:r>
                  <a:rPr lang="en-US" sz="2200" baseline="30000" dirty="0">
                    <a:latin typeface="Times New Roman" pitchFamily="18" charset="0"/>
                    <a:cs typeface="Times New Roman" pitchFamily="18" charset="0"/>
                  </a:rPr>
                  <a:t> </a:t>
                </a:r>
                <a:endParaRPr lang="en-US" sz="2200" baseline="30000" dirty="0" smtClean="0">
                  <a:latin typeface="Times New Roman" pitchFamily="18" charset="0"/>
                  <a:cs typeface="Times New Roman" pitchFamily="18" charset="0"/>
                </a:endParaRPr>
              </a:p>
              <a:p>
                <a:pPr marL="0" indent="0">
                  <a:buNone/>
                </a:pPr>
                <a:r>
                  <a:rPr lang="en-US" sz="2200" baseline="300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Số</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lượng</a:t>
                </a:r>
                <a:r>
                  <a:rPr lang="en-US" sz="2200" dirty="0" smtClean="0">
                    <a:latin typeface="Times New Roman" pitchFamily="18" charset="0"/>
                    <a:cs typeface="Times New Roman" pitchFamily="18" charset="0"/>
                  </a:rPr>
                  <a:t>: 150.000-3500.000/</a:t>
                </a:r>
                <a:r>
                  <a:rPr lang="en-US" sz="2400" dirty="0"/>
                  <a:t> </a:t>
                </a:r>
                <a:r>
                  <a:rPr lang="en-US" sz="2200" dirty="0">
                    <a:latin typeface="Times New Roman" pitchFamily="18" charset="0"/>
                    <a:cs typeface="Times New Roman" pitchFamily="18" charset="0"/>
                  </a:rPr>
                  <a:t>mm</a:t>
                </a:r>
                <a:r>
                  <a:rPr lang="en-US" sz="2200" baseline="30000" dirty="0">
                    <a:latin typeface="Times New Roman" pitchFamily="18" charset="0"/>
                    <a:cs typeface="Times New Roman" pitchFamily="18" charset="0"/>
                  </a:rPr>
                  <a:t>3</a:t>
                </a:r>
                <a:endParaRPr lang="en-US" sz="2200" baseline="30000" dirty="0" smtClean="0">
                  <a:latin typeface="Times New Roman" pitchFamily="18" charset="0"/>
                  <a:cs typeface="Times New Roman" pitchFamily="18" charset="0"/>
                </a:endParaRPr>
              </a:p>
              <a:p>
                <a:pPr marL="0" indent="0">
                  <a:buNone/>
                </a:pPr>
                <a:endParaRPr lang="en-US" sz="2200" baseline="30000" dirty="0" smtClean="0">
                  <a:latin typeface="Times New Roman" pitchFamily="18" charset="0"/>
                  <a:cs typeface="Times New Roman" pitchFamily="18" charset="0"/>
                </a:endParaRPr>
              </a:p>
              <a:p>
                <a:pPr marL="0" indent="0">
                  <a:buNone/>
                </a:pPr>
                <a:endParaRPr lang="en-US" sz="2200" baseline="30000" dirty="0">
                  <a:latin typeface="Times New Roman" pitchFamily="18" charset="0"/>
                  <a:cs typeface="Times New Roman" pitchFamily="18" charset="0"/>
                </a:endParaRPr>
              </a:p>
              <a:p>
                <a:pPr marL="0" indent="0">
                  <a:buNone/>
                </a:pPr>
                <a:endParaRPr lang="en-US" sz="2200" baseline="30000" dirty="0" smtClean="0">
                  <a:latin typeface="Times New Roman" pitchFamily="18" charset="0"/>
                  <a:cs typeface="Times New Roman" pitchFamily="18" charset="0"/>
                </a:endParaRPr>
              </a:p>
              <a:p>
                <a:pPr marL="0" indent="0">
                  <a:buNone/>
                </a:pPr>
                <a:endParaRPr lang="en-US" sz="2200" baseline="30000" dirty="0">
                  <a:latin typeface="Times New Roman" pitchFamily="18" charset="0"/>
                  <a:cs typeface="Times New Roman" pitchFamily="18" charset="0"/>
                </a:endParaRPr>
              </a:p>
              <a:p>
                <a:pPr marL="0" indent="0">
                  <a:buNone/>
                </a:pPr>
                <a:endParaRPr lang="en-US" sz="2200" baseline="30000" dirty="0" smtClean="0">
                  <a:latin typeface="Times New Roman" pitchFamily="18" charset="0"/>
                  <a:cs typeface="Times New Roman"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52400" y="381000"/>
                <a:ext cx="6677891" cy="6781800"/>
              </a:xfrm>
              <a:blipFill rotWithShape="1">
                <a:blip r:embed="rId3"/>
                <a:stretch>
                  <a:fillRect l="-913" t="-540"/>
                </a:stretch>
              </a:blipFill>
            </p:spPr>
            <p:txBody>
              <a:bodyPr/>
              <a:lstStyle/>
              <a:p>
                <a:r>
                  <a:rPr lang="en-GB">
                    <a:noFill/>
                  </a:rPr>
                  <a:t> </a:t>
                </a:r>
              </a:p>
            </p:txBody>
          </p:sp>
        </mc:Fallback>
      </mc:AlternateContent>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0651" y="582460"/>
            <a:ext cx="2356427" cy="1752600"/>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19800" y="2362200"/>
            <a:ext cx="2736273" cy="1780309"/>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49369" y="4572000"/>
            <a:ext cx="2616200" cy="1981200"/>
          </a:xfrm>
          <a:prstGeom prst="rect">
            <a:avLst/>
          </a:prstGeom>
        </p:spPr>
      </p:pic>
    </p:spTree>
    <p:extLst>
      <p:ext uri="{BB962C8B-B14F-4D97-AF65-F5344CB8AC3E}">
        <p14:creationId xmlns:p14="http://schemas.microsoft.com/office/powerpoint/2010/main" val="2692704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6172200"/>
          </a:xfrm>
        </p:spPr>
        <p:txBody>
          <a:bodyPr>
            <a:normAutofit/>
          </a:bodyPr>
          <a:lstStyle/>
          <a:p>
            <a:pPr marL="457200" indent="-457200">
              <a:lnSpc>
                <a:spcPct val="200000"/>
              </a:lnSpc>
              <a:buAutoNum type="arabicPeriod" startAt="4"/>
            </a:pPr>
            <a:r>
              <a:rPr lang="en-US" sz="2200" b="1" u="sng" dirty="0" err="1" smtClean="0">
                <a:latin typeface="Times New Roman" pitchFamily="18" charset="0"/>
                <a:cs typeface="Times New Roman" pitchFamily="18" charset="0"/>
              </a:rPr>
              <a:t>Huyết</a:t>
            </a:r>
            <a:r>
              <a:rPr lang="en-US" sz="2200" b="1" u="sng" dirty="0" smtClean="0">
                <a:latin typeface="Times New Roman" pitchFamily="18" charset="0"/>
                <a:cs typeface="Times New Roman" pitchFamily="18" charset="0"/>
              </a:rPr>
              <a:t> </a:t>
            </a:r>
            <a:r>
              <a:rPr lang="en-US" sz="2200" b="1" u="sng" dirty="0" err="1" smtClean="0">
                <a:latin typeface="Times New Roman" pitchFamily="18" charset="0"/>
                <a:cs typeface="Times New Roman" pitchFamily="18" charset="0"/>
              </a:rPr>
              <a:t>tương</a:t>
            </a:r>
            <a:r>
              <a:rPr lang="en-US" sz="2200" b="1" u="sng" dirty="0" smtClean="0">
                <a:latin typeface="Times New Roman" pitchFamily="18" charset="0"/>
                <a:cs typeface="Times New Roman" pitchFamily="18" charset="0"/>
              </a:rPr>
              <a:t>:</a:t>
            </a:r>
          </a:p>
          <a:p>
            <a:pPr>
              <a:buFontTx/>
              <a:buChar char="-"/>
            </a:pPr>
            <a:r>
              <a:rPr lang="en-US" sz="2200" dirty="0" err="1" smtClean="0">
                <a:latin typeface="Times New Roman" pitchFamily="18" charset="0"/>
                <a:cs typeface="Times New Roman" pitchFamily="18" charset="0"/>
              </a:rPr>
              <a:t>Huyết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tương</a:t>
            </a:r>
            <a:r>
              <a:rPr lang="en-US" sz="2200" dirty="0" smtClean="0">
                <a:latin typeface="Times New Roman" pitchFamily="18" charset="0"/>
                <a:cs typeface="Times New Roman" pitchFamily="18" charset="0"/>
              </a:rPr>
              <a:t> (plasma) </a:t>
            </a:r>
            <a:r>
              <a:rPr lang="en-US" sz="2200" dirty="0" err="1" smtClean="0">
                <a:latin typeface="Times New Roman" pitchFamily="18" charset="0"/>
                <a:cs typeface="Times New Roman" pitchFamily="18" charset="0"/>
              </a:rPr>
              <a:t>là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một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dịch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màu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nhạt</a:t>
            </a:r>
            <a:r>
              <a:rPr lang="en-US" sz="2200" dirty="0" smtClean="0">
                <a:latin typeface="Times New Roman" pitchFamily="18" charset="0"/>
                <a:cs typeface="Times New Roman" pitchFamily="18" charset="0"/>
              </a:rPr>
              <a:t>.</a:t>
            </a:r>
          </a:p>
          <a:p>
            <a:pPr>
              <a:buFontTx/>
              <a:buChar char="-"/>
            </a:pPr>
            <a:r>
              <a:rPr lang="en-US" sz="2200" dirty="0" err="1" smtClean="0">
                <a:latin typeface="Times New Roman" pitchFamily="18" charset="0"/>
                <a:cs typeface="Times New Roman" pitchFamily="18" charset="0"/>
              </a:rPr>
              <a:t>Thành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phần</a:t>
            </a:r>
            <a:r>
              <a:rPr lang="en-US" sz="2200" dirty="0" smtClean="0">
                <a:latin typeface="Times New Roman" pitchFamily="18" charset="0"/>
                <a:cs typeface="Times New Roman" pitchFamily="18" charset="0"/>
              </a:rPr>
              <a:t>: H</a:t>
            </a:r>
            <a:r>
              <a:rPr lang="en-US" sz="2200" baseline="-25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O, </a:t>
            </a:r>
            <a:r>
              <a:rPr lang="en-US" sz="2200" dirty="0" err="1" smtClean="0">
                <a:latin typeface="Times New Roman" pitchFamily="18" charset="0"/>
                <a:cs typeface="Times New Roman" pitchFamily="18" charset="0"/>
              </a:rPr>
              <a:t>protid</a:t>
            </a:r>
            <a:r>
              <a:rPr lang="en-US" sz="2200" dirty="0" smtClean="0">
                <a:latin typeface="Times New Roman" pitchFamily="18" charset="0"/>
                <a:cs typeface="Times New Roman" pitchFamily="18" charset="0"/>
              </a:rPr>
              <a:t>, lipid, </a:t>
            </a:r>
            <a:r>
              <a:rPr lang="en-US" sz="2200" dirty="0" err="1" smtClean="0">
                <a:latin typeface="Times New Roman" pitchFamily="18" charset="0"/>
                <a:cs typeface="Times New Roman" pitchFamily="18" charset="0"/>
              </a:rPr>
              <a:t>glucid</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muối</a:t>
            </a: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khoáng</a:t>
            </a:r>
            <a:r>
              <a:rPr lang="en-US" sz="2200" dirty="0">
                <a:latin typeface="Times New Roman" pitchFamily="18" charset="0"/>
                <a:cs typeface="Times New Roman" pitchFamily="18" charset="0"/>
              </a:rPr>
              <a:t> </a:t>
            </a:r>
            <a:r>
              <a:rPr lang="vi-VN" sz="2200" dirty="0" smtClean="0">
                <a:latin typeface="Times New Roman" pitchFamily="18" charset="0"/>
                <a:cs typeface="Times New Roman" pitchFamily="18" charset="0"/>
              </a:rPr>
              <a:t>các </a:t>
            </a:r>
            <a:r>
              <a:rPr lang="vi-VN" sz="2200" dirty="0">
                <a:latin typeface="Times New Roman" pitchFamily="18" charset="0"/>
                <a:cs typeface="Times New Roman" pitchFamily="18" charset="0"/>
              </a:rPr>
              <a:t>hợp chất hữu cơ chứa nitơ, các </a:t>
            </a:r>
            <a:r>
              <a:rPr lang="vi-VN" sz="2200" dirty="0" smtClean="0">
                <a:latin typeface="Times New Roman" pitchFamily="18" charset="0"/>
                <a:cs typeface="Times New Roman" pitchFamily="18" charset="0"/>
              </a:rPr>
              <a:t>enzym,</a:t>
            </a: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hormon,</a:t>
            </a:r>
            <a:r>
              <a:rPr lang="en-US" sz="2200" dirty="0" smtClean="0">
                <a:latin typeface="Times New Roman" pitchFamily="18" charset="0"/>
                <a:cs typeface="Times New Roman" pitchFamily="18" charset="0"/>
              </a:rPr>
              <a:t> vitamin</a:t>
            </a:r>
            <a:r>
              <a:rPr lang="vi-VN" sz="2200" dirty="0" smtClean="0">
                <a:latin typeface="Times New Roman" pitchFamily="18" charset="0"/>
                <a:cs typeface="Times New Roman" pitchFamily="18" charset="0"/>
              </a:rPr>
              <a:t>.</a:t>
            </a:r>
            <a:endParaRPr lang="en-US" sz="2200" dirty="0" smtClean="0">
              <a:latin typeface="Times New Roman" pitchFamily="18" charset="0"/>
              <a:cs typeface="Times New Roman" pitchFamily="18" charset="0"/>
            </a:endParaRPr>
          </a:p>
          <a:p>
            <a:pPr>
              <a:buFontTx/>
              <a:buChar char="-"/>
            </a:pPr>
            <a:r>
              <a:rPr lang="en-US" sz="2200" dirty="0" err="1" smtClean="0">
                <a:latin typeface="Times New Roman" pitchFamily="18" charset="0"/>
                <a:cs typeface="Times New Roman" pitchFamily="18" charset="0"/>
              </a:rPr>
              <a:t>Chức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chuyển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nguyên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liệu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trọng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như</a:t>
            </a:r>
            <a:r>
              <a:rPr lang="en-US" sz="2200" dirty="0" smtClean="0">
                <a:latin typeface="Times New Roman" pitchFamily="18" charset="0"/>
                <a:cs typeface="Times New Roman" pitchFamily="18" charset="0"/>
              </a:rPr>
              <a:t> glucose, </a:t>
            </a:r>
            <a:r>
              <a:rPr lang="en-US" sz="2200" dirty="0" err="1" smtClean="0">
                <a:latin typeface="Times New Roman" pitchFamily="18" charset="0"/>
                <a:cs typeface="Times New Roman" pitchFamily="18" charset="0"/>
              </a:rPr>
              <a:t>sắt</a:t>
            </a:r>
            <a:r>
              <a:rPr lang="en-US" sz="2200" dirty="0" smtClean="0">
                <a:latin typeface="Times New Roman" pitchFamily="18" charset="0"/>
                <a:cs typeface="Times New Roman" pitchFamily="18" charset="0"/>
              </a:rPr>
              <a:t>, oxy, protein…</a:t>
            </a:r>
          </a:p>
          <a:p>
            <a:pPr>
              <a:buFontTx/>
              <a:buChar char="-"/>
            </a:pPr>
            <a:r>
              <a:rPr lang="en-US" sz="2200" dirty="0" smtClean="0">
                <a:latin typeface="Times New Roman" pitchFamily="18" charset="0"/>
                <a:cs typeface="Times New Roman" pitchFamily="18" charset="0"/>
              </a:rPr>
              <a:t>Protein </a:t>
            </a:r>
            <a:r>
              <a:rPr lang="en-US" sz="2200" dirty="0" err="1" smtClean="0">
                <a:latin typeface="Times New Roman" pitchFamily="18" charset="0"/>
                <a:cs typeface="Times New Roman" pitchFamily="18" charset="0"/>
              </a:rPr>
              <a:t>huyết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gồm</a:t>
            </a:r>
            <a:r>
              <a:rPr lang="en-US" sz="2200" dirty="0" smtClean="0">
                <a:latin typeface="Times New Roman" pitchFamily="18" charset="0"/>
                <a:cs typeface="Times New Roman" pitchFamily="18" charset="0"/>
              </a:rPr>
              <a:t>: Albumin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Globulin.</a:t>
            </a:r>
          </a:p>
          <a:p>
            <a:pPr marL="457200" indent="-457200">
              <a:buAutoNum type="arabicPeriod" startAt="5"/>
            </a:pPr>
            <a:r>
              <a:rPr lang="en-US" sz="2200" b="1" u="sng" dirty="0" err="1" smtClean="0">
                <a:latin typeface="Times New Roman" pitchFamily="18" charset="0"/>
                <a:cs typeface="Times New Roman" pitchFamily="18" charset="0"/>
              </a:rPr>
              <a:t>Các</a:t>
            </a:r>
            <a:r>
              <a:rPr lang="en-US" sz="2200" b="1" u="sng" dirty="0" smtClean="0">
                <a:latin typeface="Times New Roman" pitchFamily="18" charset="0"/>
                <a:cs typeface="Times New Roman" pitchFamily="18" charset="0"/>
              </a:rPr>
              <a:t> </a:t>
            </a:r>
            <a:r>
              <a:rPr lang="en-US" sz="2200" b="1" u="sng" dirty="0" err="1" smtClean="0">
                <a:latin typeface="Times New Roman" pitchFamily="18" charset="0"/>
                <a:cs typeface="Times New Roman" pitchFamily="18" charset="0"/>
              </a:rPr>
              <a:t>cơ</a:t>
            </a:r>
            <a:r>
              <a:rPr lang="en-US" sz="2200" b="1" u="sng" dirty="0" smtClean="0">
                <a:latin typeface="Times New Roman" pitchFamily="18" charset="0"/>
                <a:cs typeface="Times New Roman" pitchFamily="18" charset="0"/>
              </a:rPr>
              <a:t> </a:t>
            </a:r>
            <a:r>
              <a:rPr lang="en-US" sz="2200" b="1" u="sng" dirty="0" err="1" smtClean="0">
                <a:latin typeface="Times New Roman" pitchFamily="18" charset="0"/>
                <a:cs typeface="Times New Roman" pitchFamily="18" charset="0"/>
              </a:rPr>
              <a:t>quan</a:t>
            </a:r>
            <a:r>
              <a:rPr lang="en-US" sz="2200" b="1" u="sng" dirty="0" smtClean="0">
                <a:latin typeface="Times New Roman" pitchFamily="18" charset="0"/>
                <a:cs typeface="Times New Roman" pitchFamily="18" charset="0"/>
              </a:rPr>
              <a:t> </a:t>
            </a:r>
            <a:r>
              <a:rPr lang="en-US" sz="2200" b="1" u="sng" dirty="0" err="1" smtClean="0">
                <a:latin typeface="Times New Roman" pitchFamily="18" charset="0"/>
                <a:cs typeface="Times New Roman" pitchFamily="18" charset="0"/>
              </a:rPr>
              <a:t>tạo</a:t>
            </a:r>
            <a:r>
              <a:rPr lang="en-US" sz="2200" b="1" u="sng" dirty="0" smtClean="0">
                <a:latin typeface="Times New Roman" pitchFamily="18" charset="0"/>
                <a:cs typeface="Times New Roman" pitchFamily="18" charset="0"/>
              </a:rPr>
              <a:t> </a:t>
            </a:r>
            <a:r>
              <a:rPr lang="en-US" sz="2200" b="1" u="sng" dirty="0" err="1" smtClean="0">
                <a:latin typeface="Times New Roman" pitchFamily="18" charset="0"/>
                <a:cs typeface="Times New Roman" pitchFamily="18" charset="0"/>
              </a:rPr>
              <a:t>máu</a:t>
            </a:r>
            <a:r>
              <a:rPr lang="en-US" sz="2200" b="1" u="sng" dirty="0" smtClean="0">
                <a:latin typeface="Times New Roman" pitchFamily="18" charset="0"/>
                <a:cs typeface="Times New Roman" pitchFamily="18" charset="0"/>
              </a:rPr>
              <a:t>:</a:t>
            </a:r>
          </a:p>
          <a:p>
            <a:pPr>
              <a:buFontTx/>
              <a:buChar char="-"/>
            </a:pP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máu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kì</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bào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gồm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lách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tủy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xương</a:t>
            </a:r>
            <a:r>
              <a:rPr lang="en-US" sz="2200" dirty="0" smtClean="0">
                <a:latin typeface="Times New Roman" pitchFamily="18" charset="0"/>
                <a:cs typeface="Times New Roman" pitchFamily="18" charset="0"/>
              </a:rPr>
              <a:t>.</a:t>
            </a:r>
          </a:p>
          <a:p>
            <a:pPr>
              <a:buFontTx/>
              <a:buChar char="-"/>
            </a:pPr>
            <a:r>
              <a:rPr lang="en-US" sz="2200" dirty="0" err="1" smtClean="0">
                <a:latin typeface="Times New Roman" pitchFamily="18" charset="0"/>
                <a:cs typeface="Times New Roman" pitchFamily="18" charset="0"/>
              </a:rPr>
              <a:t>Khi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đời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trưởng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thành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máu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chính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tủy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xương</a:t>
            </a:r>
            <a:r>
              <a:rPr lang="en-US" sz="22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996217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610600" cy="1143000"/>
          </a:xfrm>
          <a:solidFill>
            <a:schemeClr val="tx2">
              <a:lumMod val="20000"/>
              <a:lumOff val="80000"/>
            </a:schemeClr>
          </a:solidFill>
        </p:spPr>
        <p:txBody>
          <a:bodyPr>
            <a:noAutofit/>
          </a:bodyPr>
          <a:lstStyle/>
          <a:p>
            <a:r>
              <a:rPr lang="en-US" sz="3600" b="1" dirty="0" smtClean="0">
                <a:solidFill>
                  <a:srgbClr val="FF0000"/>
                </a:solidFill>
                <a:latin typeface="Times New Roman" pitchFamily="18" charset="0"/>
                <a:cs typeface="Times New Roman" pitchFamily="18" charset="0"/>
              </a:rPr>
              <a:t>CÁC </a:t>
            </a:r>
            <a:r>
              <a:rPr lang="en-US" sz="3600" b="1" dirty="0" smtClean="0">
                <a:solidFill>
                  <a:srgbClr val="FF0000"/>
                </a:solidFill>
                <a:latin typeface="Times New Roman" pitchFamily="18" charset="0"/>
                <a:cs typeface="Times New Roman" pitchFamily="18" charset="0"/>
              </a:rPr>
              <a:t>RỐI LOẠN TẾ BÀO MÁU</a:t>
            </a:r>
            <a:endParaRPr lang="en-US" sz="3600"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228600" y="1447800"/>
            <a:ext cx="8821455" cy="5877272"/>
          </a:xfrm>
        </p:spPr>
        <p:txBody>
          <a:bodyPr>
            <a:normAutofit/>
          </a:bodyPr>
          <a:lstStyle/>
          <a:p>
            <a:pPr algn="l"/>
            <a:r>
              <a:rPr lang="en-US" sz="2800" b="1" i="1" u="sng" dirty="0" smtClean="0">
                <a:solidFill>
                  <a:schemeClr val="tx1"/>
                </a:solidFill>
                <a:latin typeface="Times New Roman" pitchFamily="18" charset="0"/>
                <a:cs typeface="Times New Roman" pitchFamily="18" charset="0"/>
              </a:rPr>
              <a:t>1.Rối </a:t>
            </a:r>
            <a:r>
              <a:rPr lang="en-US" sz="2800" b="1" i="1" u="sng" dirty="0" err="1" smtClean="0">
                <a:solidFill>
                  <a:schemeClr val="tx1"/>
                </a:solidFill>
                <a:latin typeface="Times New Roman" pitchFamily="18" charset="0"/>
                <a:cs typeface="Times New Roman" pitchFamily="18" charset="0"/>
              </a:rPr>
              <a:t>loạn</a:t>
            </a:r>
            <a:r>
              <a:rPr lang="en-US" sz="2800" b="1" i="1" u="sng" dirty="0" smtClean="0">
                <a:solidFill>
                  <a:schemeClr val="tx1"/>
                </a:solidFill>
                <a:latin typeface="Times New Roman" pitchFamily="18" charset="0"/>
                <a:cs typeface="Times New Roman" pitchFamily="18" charset="0"/>
              </a:rPr>
              <a:t> </a:t>
            </a:r>
            <a:r>
              <a:rPr lang="en-US" sz="2800" b="1" i="1" u="sng" dirty="0" err="1" smtClean="0">
                <a:solidFill>
                  <a:schemeClr val="tx1"/>
                </a:solidFill>
                <a:latin typeface="Times New Roman" pitchFamily="18" charset="0"/>
                <a:cs typeface="Times New Roman" pitchFamily="18" charset="0"/>
              </a:rPr>
              <a:t>tạo</a:t>
            </a:r>
            <a:r>
              <a:rPr lang="en-US" sz="2800" b="1" i="1" u="sng" dirty="0" smtClean="0">
                <a:solidFill>
                  <a:schemeClr val="tx1"/>
                </a:solidFill>
                <a:latin typeface="Times New Roman" pitchFamily="18" charset="0"/>
                <a:cs typeface="Times New Roman" pitchFamily="18" charset="0"/>
              </a:rPr>
              <a:t> </a:t>
            </a:r>
            <a:r>
              <a:rPr lang="en-US" sz="2800" b="1" i="1" u="sng" dirty="0" err="1" smtClean="0">
                <a:solidFill>
                  <a:schemeClr val="tx1"/>
                </a:solidFill>
                <a:latin typeface="Times New Roman" pitchFamily="18" charset="0"/>
                <a:cs typeface="Times New Roman" pitchFamily="18" charset="0"/>
              </a:rPr>
              <a:t>hồng</a:t>
            </a:r>
            <a:r>
              <a:rPr lang="en-US" sz="2800" b="1" i="1" u="sng" dirty="0" smtClean="0">
                <a:solidFill>
                  <a:schemeClr val="tx1"/>
                </a:solidFill>
                <a:latin typeface="Times New Roman" pitchFamily="18" charset="0"/>
                <a:cs typeface="Times New Roman" pitchFamily="18" charset="0"/>
              </a:rPr>
              <a:t> </a:t>
            </a:r>
            <a:r>
              <a:rPr lang="en-US" sz="2800" b="1" i="1" u="sng" dirty="0" err="1" smtClean="0">
                <a:solidFill>
                  <a:schemeClr val="tx1"/>
                </a:solidFill>
                <a:latin typeface="Times New Roman" pitchFamily="18" charset="0"/>
                <a:cs typeface="Times New Roman" pitchFamily="18" charset="0"/>
              </a:rPr>
              <a:t>cầu</a:t>
            </a:r>
            <a:r>
              <a:rPr lang="en-US" sz="2200" b="1" i="1" u="sng" dirty="0" smtClean="0">
                <a:solidFill>
                  <a:schemeClr val="tx1"/>
                </a:solidFill>
                <a:latin typeface="Times New Roman" pitchFamily="18" charset="0"/>
                <a:cs typeface="Times New Roman" pitchFamily="18" charset="0"/>
              </a:rPr>
              <a:t>.</a:t>
            </a:r>
          </a:p>
          <a:p>
            <a:pPr algn="l"/>
            <a:r>
              <a:rPr lang="en-US" sz="2200" b="1" dirty="0" err="1" smtClean="0">
                <a:solidFill>
                  <a:schemeClr val="tx1"/>
                </a:solidFill>
                <a:latin typeface="Times New Roman" pitchFamily="18" charset="0"/>
                <a:cs typeface="Times New Roman" pitchFamily="18" charset="0"/>
              </a:rPr>
              <a:t>a.Thiếu</a:t>
            </a:r>
            <a:r>
              <a:rPr lang="en-US" sz="2200" b="1" dirty="0" smtClean="0">
                <a:solidFill>
                  <a:schemeClr val="tx1"/>
                </a:solidFill>
                <a:latin typeface="Times New Roman" pitchFamily="18" charset="0"/>
                <a:cs typeface="Times New Roman" pitchFamily="18" charset="0"/>
              </a:rPr>
              <a:t> </a:t>
            </a:r>
            <a:r>
              <a:rPr lang="en-US" sz="2200" b="1" dirty="0" err="1" smtClean="0">
                <a:solidFill>
                  <a:schemeClr val="tx1"/>
                </a:solidFill>
                <a:latin typeface="Times New Roman" pitchFamily="18" charset="0"/>
                <a:cs typeface="Times New Roman" pitchFamily="18" charset="0"/>
              </a:rPr>
              <a:t>máu</a:t>
            </a:r>
            <a:r>
              <a:rPr lang="en-US" sz="2200" b="1" dirty="0" smtClean="0">
                <a:solidFill>
                  <a:schemeClr val="tx1"/>
                </a:solidFill>
                <a:latin typeface="Times New Roman" pitchFamily="18" charset="0"/>
                <a:cs typeface="Times New Roman" pitchFamily="18" charset="0"/>
              </a:rPr>
              <a:t> do </a:t>
            </a:r>
            <a:r>
              <a:rPr lang="en-US" sz="2200" b="1" dirty="0" err="1" smtClean="0">
                <a:solidFill>
                  <a:schemeClr val="tx1"/>
                </a:solidFill>
                <a:latin typeface="Times New Roman" pitchFamily="18" charset="0"/>
                <a:cs typeface="Times New Roman" pitchFamily="18" charset="0"/>
              </a:rPr>
              <a:t>rối</a:t>
            </a:r>
            <a:r>
              <a:rPr lang="en-US" sz="2200" b="1" dirty="0" smtClean="0">
                <a:solidFill>
                  <a:schemeClr val="tx1"/>
                </a:solidFill>
                <a:latin typeface="Times New Roman" pitchFamily="18" charset="0"/>
                <a:cs typeface="Times New Roman" pitchFamily="18" charset="0"/>
              </a:rPr>
              <a:t> </a:t>
            </a:r>
            <a:r>
              <a:rPr lang="en-US" sz="2200" b="1" dirty="0" err="1" smtClean="0">
                <a:solidFill>
                  <a:schemeClr val="tx1"/>
                </a:solidFill>
                <a:latin typeface="Times New Roman" pitchFamily="18" charset="0"/>
                <a:cs typeface="Times New Roman" pitchFamily="18" charset="0"/>
              </a:rPr>
              <a:t>loạn</a:t>
            </a:r>
            <a:r>
              <a:rPr lang="en-US" sz="2200" b="1" dirty="0" smtClean="0">
                <a:solidFill>
                  <a:schemeClr val="tx1"/>
                </a:solidFill>
                <a:latin typeface="Times New Roman" pitchFamily="18" charset="0"/>
                <a:cs typeface="Times New Roman" pitchFamily="18" charset="0"/>
              </a:rPr>
              <a:t> </a:t>
            </a:r>
            <a:r>
              <a:rPr lang="en-US" sz="2200" b="1" dirty="0" err="1" smtClean="0">
                <a:solidFill>
                  <a:schemeClr val="tx1"/>
                </a:solidFill>
                <a:latin typeface="Times New Roman" pitchFamily="18" charset="0"/>
                <a:cs typeface="Times New Roman" pitchFamily="18" charset="0"/>
              </a:rPr>
              <a:t>chức</a:t>
            </a:r>
            <a:r>
              <a:rPr lang="en-US" sz="2200" b="1" dirty="0" smtClean="0">
                <a:solidFill>
                  <a:schemeClr val="tx1"/>
                </a:solidFill>
                <a:latin typeface="Times New Roman" pitchFamily="18" charset="0"/>
                <a:cs typeface="Times New Roman" pitchFamily="18" charset="0"/>
              </a:rPr>
              <a:t> </a:t>
            </a:r>
            <a:r>
              <a:rPr lang="en-US" sz="2200" b="1" dirty="0" err="1" smtClean="0">
                <a:solidFill>
                  <a:schemeClr val="tx1"/>
                </a:solidFill>
                <a:latin typeface="Times New Roman" pitchFamily="18" charset="0"/>
                <a:cs typeface="Times New Roman" pitchFamily="18" charset="0"/>
              </a:rPr>
              <a:t>năng</a:t>
            </a:r>
            <a:r>
              <a:rPr lang="en-US" sz="2200" b="1" dirty="0" smtClean="0">
                <a:solidFill>
                  <a:schemeClr val="tx1"/>
                </a:solidFill>
                <a:latin typeface="Times New Roman" pitchFamily="18" charset="0"/>
                <a:cs typeface="Times New Roman" pitchFamily="18" charset="0"/>
              </a:rPr>
              <a:t> </a:t>
            </a:r>
            <a:r>
              <a:rPr lang="en-US" sz="2200" b="1" dirty="0" err="1" smtClean="0">
                <a:solidFill>
                  <a:schemeClr val="tx1"/>
                </a:solidFill>
                <a:latin typeface="Times New Roman" pitchFamily="18" charset="0"/>
                <a:cs typeface="Times New Roman" pitchFamily="18" charset="0"/>
              </a:rPr>
              <a:t>hồng</a:t>
            </a:r>
            <a:r>
              <a:rPr lang="en-US" sz="2200" b="1" dirty="0" smtClean="0">
                <a:solidFill>
                  <a:schemeClr val="tx1"/>
                </a:solidFill>
                <a:latin typeface="Times New Roman" pitchFamily="18" charset="0"/>
                <a:cs typeface="Times New Roman" pitchFamily="18" charset="0"/>
              </a:rPr>
              <a:t> </a:t>
            </a:r>
            <a:r>
              <a:rPr lang="en-US" sz="2200" b="1" dirty="0" err="1" smtClean="0">
                <a:solidFill>
                  <a:schemeClr val="tx1"/>
                </a:solidFill>
                <a:latin typeface="Times New Roman" pitchFamily="18" charset="0"/>
                <a:cs typeface="Times New Roman" pitchFamily="18" charset="0"/>
              </a:rPr>
              <a:t>cầu</a:t>
            </a:r>
            <a:r>
              <a:rPr lang="en-US" sz="2200" b="1" dirty="0" smtClean="0">
                <a:solidFill>
                  <a:schemeClr val="tx1"/>
                </a:solidFill>
                <a:latin typeface="Times New Roman" pitchFamily="18" charset="0"/>
                <a:cs typeface="Times New Roman" pitchFamily="18" charset="0"/>
              </a:rPr>
              <a:t>.</a:t>
            </a:r>
          </a:p>
          <a:p>
            <a:pPr algn="l"/>
            <a:r>
              <a:rPr lang="en-US" sz="2200" dirty="0">
                <a:solidFill>
                  <a:srgbClr val="1D2129"/>
                </a:solidFill>
                <a:latin typeface="Times New Roman" pitchFamily="18" charset="0"/>
                <a:cs typeface="Times New Roman" pitchFamily="18" charset="0"/>
              </a:rPr>
              <a:t>-</a:t>
            </a:r>
            <a:r>
              <a:rPr lang="vi-VN" sz="2200" b="0" i="0" dirty="0" smtClean="0">
                <a:solidFill>
                  <a:srgbClr val="1D2129"/>
                </a:solidFill>
                <a:effectLst/>
                <a:latin typeface="Times New Roman" pitchFamily="18" charset="0"/>
                <a:cs typeface="Times New Roman" pitchFamily="18" charset="0"/>
              </a:rPr>
              <a:t> </a:t>
            </a:r>
            <a:r>
              <a:rPr lang="en-US" sz="2200" dirty="0">
                <a:solidFill>
                  <a:srgbClr val="1D2129"/>
                </a:solidFill>
                <a:latin typeface="Times New Roman" pitchFamily="18" charset="0"/>
                <a:cs typeface="Times New Roman" pitchFamily="18" charset="0"/>
              </a:rPr>
              <a:t>L</a:t>
            </a:r>
            <a:r>
              <a:rPr lang="vi-VN" sz="2200" b="0" i="0" dirty="0" smtClean="0">
                <a:solidFill>
                  <a:srgbClr val="1D2129"/>
                </a:solidFill>
                <a:effectLst/>
                <a:latin typeface="Times New Roman" pitchFamily="18" charset="0"/>
                <a:cs typeface="Times New Roman" pitchFamily="18" charset="0"/>
              </a:rPr>
              <a:t>à tình trạng bị giảm số lượng hồng cầu và hemoglobin. Đó là sự mất cân bằng giữa quá trình sinh hồng cầu với quá trình huỷ hồng cầu; quá trình sinh giảm, quá trình huỷ tăng hoặc cả hai.</a:t>
            </a:r>
            <a:endParaRPr lang="en-US" sz="2200" b="0" i="0" dirty="0" smtClean="0">
              <a:solidFill>
                <a:srgbClr val="1D2129"/>
              </a:solidFill>
              <a:effectLst/>
              <a:latin typeface="Times New Roman" pitchFamily="18" charset="0"/>
              <a:cs typeface="Times New Roman" pitchFamily="18" charset="0"/>
            </a:endParaRPr>
          </a:p>
          <a:p>
            <a:pPr algn="l"/>
            <a:r>
              <a:rPr lang="en-US" sz="2200" dirty="0">
                <a:solidFill>
                  <a:schemeClr val="tx1"/>
                </a:solidFill>
                <a:latin typeface="Times New Roman" pitchFamily="18" charset="0"/>
                <a:cs typeface="Times New Roman" pitchFamily="18" charset="0"/>
              </a:rPr>
              <a:t>-</a:t>
            </a:r>
            <a:r>
              <a:rPr lang="vi-VN" sz="2200" dirty="0" smtClean="0">
                <a:solidFill>
                  <a:schemeClr val="tx1"/>
                </a:solidFill>
                <a:latin typeface="Times New Roman" pitchFamily="18" charset="0"/>
                <a:cs typeface="Times New Roman" pitchFamily="18" charset="0"/>
              </a:rPr>
              <a:t> Rối loại chủ yếu gây thiếu máu</a:t>
            </a:r>
            <a:r>
              <a:rPr lang="en-US" sz="2200" dirty="0" smtClean="0">
                <a:solidFill>
                  <a:schemeClr val="tx1"/>
                </a:solidFill>
                <a:latin typeface="Times New Roman" pitchFamily="18" charset="0"/>
                <a:cs typeface="Times New Roman" pitchFamily="18" charset="0"/>
              </a:rPr>
              <a:t>.</a:t>
            </a:r>
          </a:p>
          <a:p>
            <a:pPr algn="l"/>
            <a:r>
              <a:rPr lang="en-US" sz="2200" dirty="0" smtClean="0">
                <a:solidFill>
                  <a:schemeClr val="tx1"/>
                </a:solidFill>
                <a:latin typeface="Times New Roman" pitchFamily="18" charset="0"/>
                <a:cs typeface="Times New Roman" pitchFamily="18" charset="0"/>
              </a:rPr>
              <a:t>* </a:t>
            </a:r>
            <a:r>
              <a:rPr lang="vi-VN" sz="2200" dirty="0" smtClean="0">
                <a:solidFill>
                  <a:schemeClr val="tx1"/>
                </a:solidFill>
                <a:latin typeface="Times New Roman" pitchFamily="18" charset="0"/>
                <a:cs typeface="Times New Roman" pitchFamily="18" charset="0"/>
              </a:rPr>
              <a:t>Thiếu máu do thiếu nguyên liệu tạo hồng cầu :</a:t>
            </a:r>
            <a:endParaRPr lang="en-US" sz="2200" dirty="0" smtClean="0">
              <a:solidFill>
                <a:schemeClr val="tx1"/>
              </a:solidFill>
              <a:latin typeface="Times New Roman" pitchFamily="18" charset="0"/>
              <a:cs typeface="Times New Roman" pitchFamily="18" charset="0"/>
            </a:endParaRPr>
          </a:p>
          <a:p>
            <a:pPr algn="l"/>
            <a:r>
              <a:rPr lang="en-US" sz="2200" dirty="0" smtClean="0">
                <a:solidFill>
                  <a:schemeClr val="tx1"/>
                </a:solidFill>
                <a:latin typeface="Times New Roman" pitchFamily="18" charset="0"/>
                <a:cs typeface="Times New Roman" pitchFamily="18" charset="0"/>
              </a:rPr>
              <a:t>+</a:t>
            </a:r>
            <a:r>
              <a:rPr lang="vi-VN" sz="2200" dirty="0" smtClean="0">
                <a:solidFill>
                  <a:schemeClr val="tx1"/>
                </a:solidFill>
                <a:latin typeface="Times New Roman" pitchFamily="18" charset="0"/>
                <a:cs typeface="Times New Roman" pitchFamily="18" charset="0"/>
              </a:rPr>
              <a:t> Thiếu máu do thiếu protit hay thiếu dinh dưỡng.</a:t>
            </a:r>
            <a:endParaRPr lang="en-US" sz="2200" dirty="0" smtClean="0">
              <a:solidFill>
                <a:schemeClr val="tx1"/>
              </a:solidFill>
              <a:latin typeface="Times New Roman" pitchFamily="18" charset="0"/>
              <a:cs typeface="Times New Roman" pitchFamily="18" charset="0"/>
            </a:endParaRPr>
          </a:p>
          <a:p>
            <a:pPr algn="l"/>
            <a:r>
              <a:rPr lang="en-US" sz="2200" dirty="0" smtClean="0">
                <a:solidFill>
                  <a:srgbClr val="1D2129"/>
                </a:solidFill>
                <a:latin typeface="Times New Roman" pitchFamily="18" charset="0"/>
                <a:cs typeface="Times New Roman" pitchFamily="18" charset="0"/>
              </a:rPr>
              <a:t>+</a:t>
            </a:r>
            <a:r>
              <a:rPr lang="en-US" sz="2200" b="0" i="0" dirty="0" smtClean="0">
                <a:solidFill>
                  <a:srgbClr val="1D2129"/>
                </a:solidFill>
                <a:effectLst/>
                <a:latin typeface="Times New Roman" pitchFamily="18" charset="0"/>
                <a:cs typeface="Times New Roman" pitchFamily="18" charset="0"/>
              </a:rPr>
              <a:t> </a:t>
            </a:r>
            <a:r>
              <a:rPr lang="en-US" sz="2200" b="0" i="0" dirty="0" err="1" smtClean="0">
                <a:solidFill>
                  <a:srgbClr val="1D2129"/>
                </a:solidFill>
                <a:effectLst/>
                <a:latin typeface="Times New Roman" pitchFamily="18" charset="0"/>
                <a:cs typeface="Times New Roman" pitchFamily="18" charset="0"/>
              </a:rPr>
              <a:t>Thiếu</a:t>
            </a:r>
            <a:r>
              <a:rPr lang="en-US" sz="2200" b="0" i="0" dirty="0" smtClean="0">
                <a:solidFill>
                  <a:srgbClr val="1D2129"/>
                </a:solidFill>
                <a:effectLst/>
                <a:latin typeface="Times New Roman" pitchFamily="18" charset="0"/>
                <a:cs typeface="Times New Roman" pitchFamily="18" charset="0"/>
              </a:rPr>
              <a:t> vitamin B2, B6, </a:t>
            </a:r>
            <a:r>
              <a:rPr lang="en-US" sz="2200" b="0" i="0" dirty="0" err="1" smtClean="0">
                <a:solidFill>
                  <a:srgbClr val="1D2129"/>
                </a:solidFill>
                <a:effectLst/>
                <a:latin typeface="Times New Roman" pitchFamily="18" charset="0"/>
                <a:cs typeface="Times New Roman" pitchFamily="18" charset="0"/>
              </a:rPr>
              <a:t>cần</a:t>
            </a:r>
            <a:r>
              <a:rPr lang="en-US" sz="2200" b="0" i="0" dirty="0" smtClean="0">
                <a:solidFill>
                  <a:srgbClr val="1D2129"/>
                </a:solidFill>
                <a:effectLst/>
                <a:latin typeface="Times New Roman" pitchFamily="18" charset="0"/>
                <a:cs typeface="Times New Roman" pitchFamily="18" charset="0"/>
              </a:rPr>
              <a:t> </a:t>
            </a:r>
            <a:r>
              <a:rPr lang="en-US" sz="2200" b="0" i="0" dirty="0" err="1" smtClean="0">
                <a:solidFill>
                  <a:srgbClr val="1D2129"/>
                </a:solidFill>
                <a:effectLst/>
                <a:latin typeface="Times New Roman" pitchFamily="18" charset="0"/>
                <a:cs typeface="Times New Roman" pitchFamily="18" charset="0"/>
              </a:rPr>
              <a:t>thiết</a:t>
            </a:r>
            <a:r>
              <a:rPr lang="en-US" sz="2200" b="0" i="0" dirty="0" smtClean="0">
                <a:solidFill>
                  <a:srgbClr val="1D2129"/>
                </a:solidFill>
                <a:effectLst/>
                <a:latin typeface="Times New Roman" pitchFamily="18" charset="0"/>
                <a:cs typeface="Times New Roman" pitchFamily="18" charset="0"/>
              </a:rPr>
              <a:t> </a:t>
            </a:r>
            <a:r>
              <a:rPr lang="en-US" sz="2200" b="0" i="0" dirty="0" err="1" smtClean="0">
                <a:solidFill>
                  <a:srgbClr val="1D2129"/>
                </a:solidFill>
                <a:effectLst/>
                <a:latin typeface="Times New Roman" pitchFamily="18" charset="0"/>
                <a:cs typeface="Times New Roman" pitchFamily="18" charset="0"/>
              </a:rPr>
              <a:t>cho</a:t>
            </a:r>
            <a:r>
              <a:rPr lang="en-US" sz="2200" b="0" i="0" dirty="0" smtClean="0">
                <a:solidFill>
                  <a:srgbClr val="1D2129"/>
                </a:solidFill>
                <a:effectLst/>
                <a:latin typeface="Times New Roman" pitchFamily="18" charset="0"/>
                <a:cs typeface="Times New Roman" pitchFamily="18" charset="0"/>
              </a:rPr>
              <a:t> </a:t>
            </a:r>
            <a:r>
              <a:rPr lang="en-US" sz="2200" b="0" i="0" dirty="0" err="1" smtClean="0">
                <a:solidFill>
                  <a:srgbClr val="1D2129"/>
                </a:solidFill>
                <a:effectLst/>
                <a:latin typeface="Times New Roman" pitchFamily="18" charset="0"/>
                <a:cs typeface="Times New Roman" pitchFamily="18" charset="0"/>
              </a:rPr>
              <a:t>quá</a:t>
            </a:r>
            <a:r>
              <a:rPr lang="en-US" sz="2200" b="0" i="0" dirty="0" smtClean="0">
                <a:solidFill>
                  <a:srgbClr val="1D2129"/>
                </a:solidFill>
                <a:effectLst/>
                <a:latin typeface="Times New Roman" pitchFamily="18" charset="0"/>
                <a:cs typeface="Times New Roman" pitchFamily="18" charset="0"/>
              </a:rPr>
              <a:t> </a:t>
            </a:r>
            <a:r>
              <a:rPr lang="en-US" sz="2200" b="0" i="0" dirty="0" err="1" smtClean="0">
                <a:solidFill>
                  <a:srgbClr val="1D2129"/>
                </a:solidFill>
                <a:effectLst/>
                <a:latin typeface="Times New Roman" pitchFamily="18" charset="0"/>
                <a:cs typeface="Times New Roman" pitchFamily="18" charset="0"/>
              </a:rPr>
              <a:t>trình</a:t>
            </a:r>
            <a:r>
              <a:rPr lang="en-US" sz="2200" b="0" i="0" dirty="0" smtClean="0">
                <a:solidFill>
                  <a:srgbClr val="1D2129"/>
                </a:solidFill>
                <a:effectLst/>
                <a:latin typeface="Times New Roman" pitchFamily="18" charset="0"/>
                <a:cs typeface="Times New Roman" pitchFamily="18" charset="0"/>
              </a:rPr>
              <a:t> </a:t>
            </a:r>
            <a:r>
              <a:rPr lang="en-US" sz="2200" b="0" i="0" dirty="0" err="1" smtClean="0">
                <a:solidFill>
                  <a:srgbClr val="1D2129"/>
                </a:solidFill>
                <a:effectLst/>
                <a:latin typeface="Times New Roman" pitchFamily="18" charset="0"/>
                <a:cs typeface="Times New Roman" pitchFamily="18" charset="0"/>
              </a:rPr>
              <a:t>tổng</a:t>
            </a:r>
            <a:r>
              <a:rPr lang="en-US" sz="2200" b="0" i="0" dirty="0" smtClean="0">
                <a:solidFill>
                  <a:srgbClr val="1D2129"/>
                </a:solidFill>
                <a:effectLst/>
                <a:latin typeface="Times New Roman" pitchFamily="18" charset="0"/>
                <a:cs typeface="Times New Roman" pitchFamily="18" charset="0"/>
              </a:rPr>
              <a:t> </a:t>
            </a:r>
            <a:r>
              <a:rPr lang="en-US" sz="2200" b="0" i="0" dirty="0" err="1" smtClean="0">
                <a:solidFill>
                  <a:srgbClr val="1D2129"/>
                </a:solidFill>
                <a:effectLst/>
                <a:latin typeface="Times New Roman" pitchFamily="18" charset="0"/>
                <a:cs typeface="Times New Roman" pitchFamily="18" charset="0"/>
              </a:rPr>
              <a:t>hợp</a:t>
            </a:r>
            <a:r>
              <a:rPr lang="en-US" sz="2200" b="0" i="0" dirty="0" smtClean="0">
                <a:solidFill>
                  <a:srgbClr val="1D2129"/>
                </a:solidFill>
                <a:effectLst/>
                <a:latin typeface="Times New Roman" pitchFamily="18" charset="0"/>
                <a:cs typeface="Times New Roman" pitchFamily="18" charset="0"/>
              </a:rPr>
              <a:t> hemoglobin</a:t>
            </a:r>
            <a:endParaRPr lang="en-US" sz="2200" dirty="0" smtClean="0">
              <a:solidFill>
                <a:schemeClr val="tx1"/>
              </a:solidFill>
              <a:latin typeface="Times New Roman" pitchFamily="18" charset="0"/>
              <a:cs typeface="Times New Roman" pitchFamily="18" charset="0"/>
            </a:endParaRPr>
          </a:p>
          <a:p>
            <a:pPr algn="l"/>
            <a:r>
              <a:rPr lang="vi-VN" sz="2200" dirty="0" smtClean="0">
                <a:solidFill>
                  <a:schemeClr val="tx1"/>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 </a:t>
            </a:r>
            <a:r>
              <a:rPr lang="vi-VN" sz="2200" dirty="0" smtClean="0">
                <a:solidFill>
                  <a:schemeClr val="tx1"/>
                </a:solidFill>
                <a:latin typeface="Times New Roman" pitchFamily="18" charset="0"/>
                <a:cs typeface="Times New Roman" pitchFamily="18" charset="0"/>
              </a:rPr>
              <a:t>Thiếu máu do tủy xương bị ức chế:</a:t>
            </a:r>
            <a:endParaRPr lang="en-US" sz="2200" dirty="0" smtClean="0">
              <a:solidFill>
                <a:schemeClr val="tx1"/>
              </a:solidFill>
              <a:latin typeface="Times New Roman" pitchFamily="18" charset="0"/>
              <a:cs typeface="Times New Roman" pitchFamily="18" charset="0"/>
            </a:endParaRPr>
          </a:p>
          <a:p>
            <a:pPr algn="l"/>
            <a:r>
              <a:rPr lang="en-US" sz="2200" b="0" i="0" dirty="0" smtClean="0">
                <a:solidFill>
                  <a:srgbClr val="1D2129"/>
                </a:solidFill>
                <a:effectLst/>
                <a:latin typeface="Times New Roman" pitchFamily="18" charset="0"/>
                <a:cs typeface="Times New Roman" pitchFamily="18" charset="0"/>
              </a:rPr>
              <a:t>+ </a:t>
            </a:r>
            <a:r>
              <a:rPr lang="vi-VN" sz="2200" b="0" i="0" dirty="0" smtClean="0">
                <a:solidFill>
                  <a:srgbClr val="1D2129"/>
                </a:solidFill>
                <a:effectLst/>
                <a:latin typeface="Times New Roman" pitchFamily="18" charset="0"/>
                <a:cs typeface="Times New Roman" pitchFamily="18" charset="0"/>
              </a:rPr>
              <a:t>Thiếu máu do tuỷ xương kém hoạt động. Gặp trong trường hợp tuỷ xương bị cốt hoá, u ác tính, di căn vào tuỷ xương, bị ngộ độc thuốc và hoá chất (piramidon, cloroxit, sulfamit, chỡ, benzen), bị nhiễm phóng xạ.</a:t>
            </a:r>
            <a:endParaRPr lang="en-US" sz="2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81456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534400" cy="6309320"/>
          </a:xfrm>
        </p:spPr>
        <p:txBody>
          <a:bodyPr>
            <a:normAutofit/>
          </a:bodyPr>
          <a:lstStyle/>
          <a:p>
            <a:pPr marL="0" indent="0">
              <a:buNone/>
            </a:pPr>
            <a:r>
              <a:rPr lang="en-US" sz="2200" b="1" i="0" dirty="0" smtClean="0">
                <a:solidFill>
                  <a:srgbClr val="000000"/>
                </a:solidFill>
                <a:effectLst/>
                <a:latin typeface="Times New Roman" pitchFamily="18" charset="0"/>
                <a:cs typeface="Times New Roman" pitchFamily="18" charset="0"/>
              </a:rPr>
              <a:t>* </a:t>
            </a:r>
            <a:r>
              <a:rPr lang="vi-VN" sz="2200" b="1" i="0" dirty="0" smtClean="0">
                <a:solidFill>
                  <a:srgbClr val="000000"/>
                </a:solidFill>
                <a:effectLst/>
                <a:latin typeface="Times New Roman" pitchFamily="18" charset="0"/>
                <a:cs typeface="Times New Roman" pitchFamily="18" charset="0"/>
              </a:rPr>
              <a:t>Những nhân tố ảnh hưởng đến số lượng bạch cầu:</a:t>
            </a:r>
            <a:r>
              <a:rPr lang="vi-VN" sz="2200" b="1" dirty="0" smtClean="0">
                <a:latin typeface="Times New Roman" pitchFamily="18" charset="0"/>
                <a:cs typeface="Times New Roman" pitchFamily="18" charset="0"/>
              </a:rPr>
              <a:t/>
            </a:r>
            <a:br>
              <a:rPr lang="vi-VN" sz="2200" b="1" dirty="0" smtClean="0">
                <a:latin typeface="Times New Roman" pitchFamily="18" charset="0"/>
                <a:cs typeface="Times New Roman" pitchFamily="18" charset="0"/>
              </a:rPr>
            </a:br>
            <a:r>
              <a:rPr lang="en-US" sz="2200" dirty="0" smtClean="0">
                <a:solidFill>
                  <a:srgbClr val="000000"/>
                </a:solidFill>
                <a:latin typeface="Times New Roman" pitchFamily="18" charset="0"/>
                <a:cs typeface="Times New Roman" pitchFamily="18" charset="0"/>
              </a:rPr>
              <a:t>- </a:t>
            </a:r>
            <a:r>
              <a:rPr lang="vi-VN" sz="2200" b="0" i="0" dirty="0" smtClean="0">
                <a:solidFill>
                  <a:srgbClr val="000000"/>
                </a:solidFill>
                <a:effectLst/>
                <a:latin typeface="Times New Roman" pitchFamily="18" charset="0"/>
                <a:cs typeface="Times New Roman" pitchFamily="18" charset="0"/>
              </a:rPr>
              <a:t>Các thay đổi sinh lý của cơ thể:</a:t>
            </a:r>
            <a:r>
              <a:rPr lang="vi-VN" sz="2200" dirty="0" smtClean="0">
                <a:latin typeface="Times New Roman" pitchFamily="18" charset="0"/>
                <a:cs typeface="Times New Roman" pitchFamily="18" charset="0"/>
              </a:rPr>
              <a:t/>
            </a:r>
            <a:br>
              <a:rPr lang="vi-VN" sz="2200" dirty="0" smtClean="0">
                <a:latin typeface="Times New Roman" pitchFamily="18" charset="0"/>
                <a:cs typeface="Times New Roman" pitchFamily="18" charset="0"/>
              </a:rPr>
            </a:br>
            <a:r>
              <a:rPr lang="en-US" sz="2200" dirty="0" smtClean="0">
                <a:solidFill>
                  <a:srgbClr val="000000"/>
                </a:solidFill>
                <a:latin typeface="Times New Roman" pitchFamily="18" charset="0"/>
                <a:cs typeface="Times New Roman" pitchFamily="18" charset="0"/>
              </a:rPr>
              <a:t>+ </a:t>
            </a:r>
            <a:r>
              <a:rPr lang="vi-VN" sz="2200" b="0" i="0" dirty="0" smtClean="0">
                <a:solidFill>
                  <a:srgbClr val="000000"/>
                </a:solidFill>
                <a:effectLst/>
                <a:latin typeface="Times New Roman" pitchFamily="18" charset="0"/>
                <a:cs typeface="Times New Roman" pitchFamily="18" charset="0"/>
              </a:rPr>
              <a:t>Trẻ sơ sinh số lượng BC 18000 - 20000/mm 3 kéo dài hàng tuần.</a:t>
            </a:r>
            <a:r>
              <a:rPr lang="vi-VN" sz="2200" dirty="0" smtClean="0">
                <a:latin typeface="Times New Roman" pitchFamily="18" charset="0"/>
                <a:cs typeface="Times New Roman" pitchFamily="18" charset="0"/>
              </a:rPr>
              <a:t/>
            </a:r>
            <a:br>
              <a:rPr lang="vi-VN" sz="2200" dirty="0" smtClean="0">
                <a:latin typeface="Times New Roman" pitchFamily="18" charset="0"/>
                <a:cs typeface="Times New Roman" pitchFamily="18" charset="0"/>
              </a:rPr>
            </a:br>
            <a:r>
              <a:rPr lang="en-US" sz="2200" dirty="0" smtClean="0">
                <a:solidFill>
                  <a:srgbClr val="000000"/>
                </a:solidFill>
                <a:latin typeface="Times New Roman" pitchFamily="18" charset="0"/>
                <a:cs typeface="Times New Roman" pitchFamily="18" charset="0"/>
              </a:rPr>
              <a:t>+</a:t>
            </a:r>
            <a:r>
              <a:rPr lang="vi-VN" sz="2200" b="0" i="0" dirty="0" smtClean="0">
                <a:solidFill>
                  <a:srgbClr val="000000"/>
                </a:solidFill>
                <a:effectLst/>
                <a:latin typeface="Times New Roman" pitchFamily="18" charset="0"/>
                <a:cs typeface="Times New Roman" pitchFamily="18" charset="0"/>
              </a:rPr>
              <a:t> Lao động, tiêu hóa, cảm xúc... </a:t>
            </a:r>
            <a:endParaRPr lang="en-US" sz="2200" dirty="0">
              <a:latin typeface="Times New Roman" pitchFamily="18" charset="0"/>
              <a:cs typeface="Times New Roman" pitchFamily="18" charset="0"/>
            </a:endParaRPr>
          </a:p>
          <a:p>
            <a:pPr marL="0" indent="0">
              <a:buNone/>
            </a:pPr>
            <a:r>
              <a:rPr lang="en-US" sz="2200" b="0" i="0" dirty="0" smtClean="0">
                <a:solidFill>
                  <a:srgbClr val="000000"/>
                </a:solidFill>
                <a:effectLst/>
                <a:latin typeface="Times New Roman" pitchFamily="18" charset="0"/>
                <a:cs typeface="Times New Roman" pitchFamily="18" charset="0"/>
              </a:rPr>
              <a:t>- </a:t>
            </a:r>
            <a:r>
              <a:rPr lang="vi-VN" sz="2200" b="0" i="0" dirty="0" smtClean="0">
                <a:solidFill>
                  <a:srgbClr val="000000"/>
                </a:solidFill>
                <a:effectLst/>
                <a:latin typeface="Times New Roman" pitchFamily="18" charset="0"/>
                <a:cs typeface="Times New Roman" pitchFamily="18" charset="0"/>
              </a:rPr>
              <a:t> Viêm, nhiễm khuẩn: là nguyên nhân hàng đầu gây thay đổi số lượng:  các khuẩn gram (-)  thường gây giảm bạch cầu. Virus ảnh hưởng tới hệ võng nội mô nên làm tăng bạch cầu Mono. Độc tố vi khuẩn thươ ng hàn thường gây giảm bạch cầu hạt.</a:t>
            </a:r>
            <a:r>
              <a:rPr lang="vi-VN" sz="2200" dirty="0" smtClean="0">
                <a:latin typeface="Times New Roman" pitchFamily="18" charset="0"/>
                <a:cs typeface="Times New Roman" pitchFamily="18" charset="0"/>
              </a:rPr>
              <a:t/>
            </a:r>
            <a:br>
              <a:rPr lang="vi-VN" sz="2200" dirty="0" smtClean="0">
                <a:latin typeface="Times New Roman" pitchFamily="18" charset="0"/>
                <a:cs typeface="Times New Roman" pitchFamily="18" charset="0"/>
              </a:rPr>
            </a:br>
            <a:r>
              <a:rPr lang="en-US" sz="2200" dirty="0" smtClean="0">
                <a:solidFill>
                  <a:srgbClr val="000000"/>
                </a:solidFill>
                <a:latin typeface="Times New Roman" pitchFamily="18" charset="0"/>
                <a:cs typeface="Times New Roman" pitchFamily="18" charset="0"/>
              </a:rPr>
              <a:t>-</a:t>
            </a:r>
            <a:r>
              <a:rPr lang="vi-VN" sz="2200" b="0" i="0" dirty="0" smtClean="0">
                <a:solidFill>
                  <a:srgbClr val="000000"/>
                </a:solidFill>
                <a:effectLst/>
                <a:latin typeface="Times New Roman" pitchFamily="18" charset="0"/>
                <a:cs typeface="Times New Roman" pitchFamily="18" charset="0"/>
              </a:rPr>
              <a:t> Nhiễm độc: nhiều chất độc lý, hóa, sinh vật khác nhau, có tác dụng với số lượng bạch cầu: tia phóng xạ liều nhỏ kích thích, một số chất như: Asen, benzen, pyramidon, sulfamid, chlorocit... Có thể làm giảm bạch cầu và ức chế tủy xương. </a:t>
            </a:r>
            <a:r>
              <a:rPr lang="vi-VN" sz="2200" dirty="0" smtClean="0">
                <a:latin typeface="Times New Roman" pitchFamily="18" charset="0"/>
                <a:cs typeface="Times New Roman" pitchFamily="18" charset="0"/>
              </a:rPr>
              <a:t/>
            </a:r>
            <a:br>
              <a:rPr lang="vi-VN" sz="2200" dirty="0" smtClean="0">
                <a:latin typeface="Times New Roman" pitchFamily="18" charset="0"/>
                <a:cs typeface="Times New Roman" pitchFamily="18" charset="0"/>
              </a:rPr>
            </a:br>
            <a:r>
              <a:rPr lang="en-US" sz="2200" dirty="0" smtClean="0">
                <a:solidFill>
                  <a:srgbClr val="000000"/>
                </a:solidFill>
                <a:latin typeface="Times New Roman" pitchFamily="18" charset="0"/>
                <a:cs typeface="Times New Roman" pitchFamily="18" charset="0"/>
              </a:rPr>
              <a:t>- </a:t>
            </a:r>
            <a:r>
              <a:rPr lang="vi-VN" sz="2200" b="0" i="0" dirty="0" smtClean="0">
                <a:solidFill>
                  <a:srgbClr val="000000"/>
                </a:solidFill>
                <a:effectLst/>
                <a:latin typeface="Times New Roman" pitchFamily="18" charset="0"/>
                <a:cs typeface="Times New Roman" pitchFamily="18" charset="0"/>
              </a:rPr>
              <a:t>Thần kinh, nội tiết:</a:t>
            </a:r>
            <a:r>
              <a:rPr lang="vi-VN" sz="2200" dirty="0" smtClean="0">
                <a:latin typeface="Times New Roman" pitchFamily="18" charset="0"/>
                <a:cs typeface="Times New Roman" pitchFamily="18" charset="0"/>
              </a:rPr>
              <a:t/>
            </a:r>
            <a:br>
              <a:rPr lang="vi-VN" sz="2200" dirty="0" smtClean="0">
                <a:latin typeface="Times New Roman" pitchFamily="18" charset="0"/>
                <a:cs typeface="Times New Roman" pitchFamily="18" charset="0"/>
              </a:rPr>
            </a:br>
            <a:r>
              <a:rPr lang="en-US" sz="2200" dirty="0">
                <a:solidFill>
                  <a:srgbClr val="000000"/>
                </a:solidFill>
                <a:latin typeface="Times New Roman" pitchFamily="18" charset="0"/>
                <a:cs typeface="Times New Roman" pitchFamily="18" charset="0"/>
              </a:rPr>
              <a:t>+</a:t>
            </a:r>
            <a:r>
              <a:rPr lang="vi-VN" sz="2200" b="0" i="0" dirty="0" smtClean="0">
                <a:solidFill>
                  <a:srgbClr val="000000"/>
                </a:solidFill>
                <a:effectLst/>
                <a:latin typeface="Times New Roman" pitchFamily="18" charset="0"/>
                <a:cs typeface="Times New Roman" pitchFamily="18" charset="0"/>
              </a:rPr>
              <a:t> Chấn thương sọ não hoặc có tổn thương vùng dưới thị thường có tăng bạch cầu rõ rệt.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070522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597352"/>
          </a:xfrm>
        </p:spPr>
        <p:txBody>
          <a:bodyPr>
            <a:normAutofit/>
          </a:bodyPr>
          <a:lstStyle/>
          <a:p>
            <a:pPr marL="0" indent="0" algn="just" fontAlgn="base">
              <a:spcBef>
                <a:spcPts val="600"/>
              </a:spcBef>
              <a:buNone/>
            </a:pPr>
            <a:r>
              <a:rPr lang="en-US" sz="2200" b="1" dirty="0" smtClean="0">
                <a:solidFill>
                  <a:srgbClr val="333333"/>
                </a:solidFill>
                <a:latin typeface="Times New Roman" pitchFamily="18" charset="0"/>
                <a:cs typeface="Times New Roman" pitchFamily="18" charset="0"/>
              </a:rPr>
              <a:t>b. </a:t>
            </a:r>
            <a:r>
              <a:rPr lang="vi-VN" sz="2200" b="1" dirty="0" smtClean="0">
                <a:solidFill>
                  <a:srgbClr val="333333"/>
                </a:solidFill>
                <a:latin typeface="Times New Roman" pitchFamily="18" charset="0"/>
                <a:cs typeface="Times New Roman" pitchFamily="18" charset="0"/>
              </a:rPr>
              <a:t>Sự</a:t>
            </a:r>
            <a:r>
              <a:rPr lang="vi-VN" sz="2200" b="1" dirty="0">
                <a:solidFill>
                  <a:srgbClr val="333333"/>
                </a:solidFill>
                <a:latin typeface="Times New Roman" pitchFamily="18" charset="0"/>
                <a:cs typeface="Times New Roman" pitchFamily="18" charset="0"/>
              </a:rPr>
              <a:t> điều hoà sinh sản hồng cầu</a:t>
            </a:r>
          </a:p>
          <a:p>
            <a:pPr marL="0" indent="0" algn="just" fontAlgn="base">
              <a:spcBef>
                <a:spcPts val="600"/>
              </a:spcBef>
              <a:buNone/>
            </a:pPr>
            <a:r>
              <a:rPr lang="vi-VN" sz="2200" dirty="0">
                <a:solidFill>
                  <a:srgbClr val="333333"/>
                </a:solidFill>
                <a:latin typeface="Times New Roman" pitchFamily="18" charset="0"/>
                <a:cs typeface="Times New Roman" pitchFamily="18" charset="0"/>
              </a:rPr>
              <a:t>Số lượng hồng cầu trong hệ thống tuần hoàn được điều hoà chặt chẽ để nó chỉ thay đổi trong một phạm vi hẹp. Số lượng hồng cầu phải đảm bảo hai yêu cầu sau:</a:t>
            </a:r>
          </a:p>
          <a:p>
            <a:pPr marL="0" indent="0" algn="just" fontAlgn="base">
              <a:spcBef>
                <a:spcPts val="600"/>
              </a:spcBef>
              <a:buNone/>
            </a:pPr>
            <a:r>
              <a:rPr lang="en-US" sz="2200" dirty="0" smtClean="0">
                <a:solidFill>
                  <a:srgbClr val="333333"/>
                </a:solidFill>
                <a:latin typeface="Times New Roman" pitchFamily="18" charset="0"/>
                <a:cs typeface="Times New Roman" pitchFamily="18" charset="0"/>
              </a:rPr>
              <a:t>- </a:t>
            </a:r>
            <a:r>
              <a:rPr lang="vi-VN" sz="2200" dirty="0" smtClean="0">
                <a:solidFill>
                  <a:srgbClr val="333333"/>
                </a:solidFill>
                <a:latin typeface="Times New Roman" pitchFamily="18" charset="0"/>
                <a:cs typeface="Times New Roman" pitchFamily="18" charset="0"/>
              </a:rPr>
              <a:t>Đủ </a:t>
            </a:r>
            <a:r>
              <a:rPr lang="vi-VN" sz="2200" dirty="0">
                <a:solidFill>
                  <a:srgbClr val="333333"/>
                </a:solidFill>
                <a:latin typeface="Times New Roman" pitchFamily="18" charset="0"/>
                <a:cs typeface="Times New Roman" pitchFamily="18" charset="0"/>
              </a:rPr>
              <a:t>cung cấp oxy cho tổ chức.</a:t>
            </a:r>
          </a:p>
          <a:p>
            <a:pPr marL="0" indent="0" algn="just" fontAlgn="base">
              <a:spcBef>
                <a:spcPts val="600"/>
              </a:spcBef>
              <a:buNone/>
            </a:pPr>
            <a:r>
              <a:rPr lang="en-US" sz="2200" dirty="0" smtClean="0">
                <a:solidFill>
                  <a:srgbClr val="333333"/>
                </a:solidFill>
                <a:latin typeface="Times New Roman" pitchFamily="18" charset="0"/>
                <a:cs typeface="Times New Roman" pitchFamily="18" charset="0"/>
              </a:rPr>
              <a:t>- </a:t>
            </a:r>
            <a:r>
              <a:rPr lang="vi-VN" sz="2200" dirty="0" smtClean="0">
                <a:solidFill>
                  <a:srgbClr val="333333"/>
                </a:solidFill>
                <a:latin typeface="Times New Roman" pitchFamily="18" charset="0"/>
                <a:cs typeface="Times New Roman" pitchFamily="18" charset="0"/>
              </a:rPr>
              <a:t>Không </a:t>
            </a:r>
            <a:r>
              <a:rPr lang="vi-VN" sz="2200" dirty="0">
                <a:solidFill>
                  <a:srgbClr val="333333"/>
                </a:solidFill>
                <a:latin typeface="Times New Roman" pitchFamily="18" charset="0"/>
                <a:cs typeface="Times New Roman" pitchFamily="18" charset="0"/>
              </a:rPr>
              <a:t>quá nhiều để tránh cản trở sự lưu thông máu.</a:t>
            </a:r>
          </a:p>
          <a:p>
            <a:pPr algn="just" fontAlgn="base">
              <a:spcBef>
                <a:spcPts val="600"/>
              </a:spcBef>
              <a:buFontTx/>
              <a:buChar char="-"/>
            </a:pPr>
            <a:r>
              <a:rPr lang="vi-VN" sz="2200" dirty="0" smtClean="0">
                <a:solidFill>
                  <a:srgbClr val="333333"/>
                </a:solidFill>
                <a:latin typeface="Times New Roman" pitchFamily="18" charset="0"/>
                <a:cs typeface="Times New Roman" pitchFamily="18" charset="0"/>
              </a:rPr>
              <a:t>Nồng </a:t>
            </a:r>
            <a:r>
              <a:rPr lang="vi-VN" sz="2200" dirty="0">
                <a:solidFill>
                  <a:srgbClr val="333333"/>
                </a:solidFill>
                <a:latin typeface="Times New Roman" pitchFamily="18" charset="0"/>
                <a:cs typeface="Times New Roman" pitchFamily="18" charset="0"/>
              </a:rPr>
              <a:t>độ oxy tổ chức là yếu tố chính kiểm soát tốc độ sinh hồng cầu. </a:t>
            </a:r>
            <a:endParaRPr lang="en-GB" sz="2200" dirty="0" smtClean="0">
              <a:solidFill>
                <a:srgbClr val="333333"/>
              </a:solidFill>
              <a:latin typeface="Times New Roman" pitchFamily="18" charset="0"/>
              <a:cs typeface="Times New Roman" pitchFamily="18" charset="0"/>
            </a:endParaRPr>
          </a:p>
          <a:p>
            <a:pPr marL="0" indent="0" algn="just" fontAlgn="base">
              <a:spcBef>
                <a:spcPts val="600"/>
              </a:spcBef>
              <a:buNone/>
            </a:pPr>
            <a:r>
              <a:rPr lang="en-US" sz="2200" dirty="0" smtClean="0">
                <a:solidFill>
                  <a:srgbClr val="333333"/>
                </a:solidFill>
                <a:latin typeface="Times New Roman" pitchFamily="18" charset="0"/>
                <a:cs typeface="Times New Roman" pitchFamily="18" charset="0"/>
              </a:rPr>
              <a:t>- </a:t>
            </a:r>
            <a:r>
              <a:rPr lang="en-US" sz="2200" dirty="0" smtClean="0">
                <a:solidFill>
                  <a:srgbClr val="333333"/>
                </a:solidFill>
                <a:latin typeface="Times New Roman" pitchFamily="18" charset="0"/>
                <a:cs typeface="Times New Roman" pitchFamily="18" charset="0"/>
              </a:rPr>
              <a:t> </a:t>
            </a:r>
            <a:r>
              <a:rPr lang="vi-VN" sz="2200" dirty="0" smtClean="0">
                <a:solidFill>
                  <a:srgbClr val="333333"/>
                </a:solidFill>
                <a:latin typeface="Times New Roman" pitchFamily="18" charset="0"/>
                <a:cs typeface="Times New Roman" pitchFamily="18" charset="0"/>
              </a:rPr>
              <a:t>Tốc </a:t>
            </a:r>
            <a:r>
              <a:rPr lang="vi-VN" sz="2200" dirty="0">
                <a:solidFill>
                  <a:srgbClr val="333333"/>
                </a:solidFill>
                <a:latin typeface="Times New Roman" pitchFamily="18" charset="0"/>
                <a:cs typeface="Times New Roman" pitchFamily="18" charset="0"/>
              </a:rPr>
              <a:t>độ sinh hồng cầu sẽ tăng trong những trường hợp lượng oxy vận chuyển đến tổ chức không đáp ứng đủ nhu cầu của tổ chức và ngược lại. </a:t>
            </a:r>
            <a:r>
              <a:rPr lang="en-GB" sz="2200" dirty="0" smtClean="0">
                <a:solidFill>
                  <a:srgbClr val="333333"/>
                </a:solidFill>
                <a:latin typeface="Times New Roman" pitchFamily="18" charset="0"/>
                <a:cs typeface="Times New Roman" pitchFamily="18" charset="0"/>
              </a:rPr>
              <a:t>  </a:t>
            </a:r>
            <a:r>
              <a:rPr lang="en-US" sz="2200" b="1" dirty="0" smtClean="0">
                <a:solidFill>
                  <a:srgbClr val="333333"/>
                </a:solidFill>
                <a:latin typeface="Times New Roman" pitchFamily="18" charset="0"/>
                <a:cs typeface="Times New Roman" pitchFamily="18" charset="0"/>
              </a:rPr>
              <a:t>c</a:t>
            </a:r>
            <a:r>
              <a:rPr lang="en-US" sz="2200" b="1" dirty="0" smtClean="0">
                <a:solidFill>
                  <a:srgbClr val="333333"/>
                </a:solidFill>
                <a:latin typeface="Times New Roman" pitchFamily="18" charset="0"/>
                <a:cs typeface="Times New Roman" pitchFamily="18" charset="0"/>
              </a:rPr>
              <a:t>. </a:t>
            </a:r>
            <a:r>
              <a:rPr lang="vi-VN" sz="2200" b="1" dirty="0" smtClean="0">
                <a:solidFill>
                  <a:srgbClr val="333333"/>
                </a:solidFill>
                <a:latin typeface="Times New Roman" pitchFamily="18" charset="0"/>
                <a:cs typeface="Times New Roman" pitchFamily="18" charset="0"/>
              </a:rPr>
              <a:t>Tốc </a:t>
            </a:r>
            <a:r>
              <a:rPr lang="vi-VN" sz="2200" b="1" dirty="0">
                <a:solidFill>
                  <a:srgbClr val="333333"/>
                </a:solidFill>
                <a:latin typeface="Times New Roman" pitchFamily="18" charset="0"/>
                <a:cs typeface="Times New Roman" pitchFamily="18" charset="0"/>
              </a:rPr>
              <a:t>độ sinh hồng cầu sẽ tăng trong các trường hợp sau:</a:t>
            </a:r>
          </a:p>
          <a:p>
            <a:pPr marL="0" indent="0" algn="just" fontAlgn="base">
              <a:spcBef>
                <a:spcPts val="600"/>
              </a:spcBef>
              <a:buNone/>
            </a:pPr>
            <a:r>
              <a:rPr lang="en-US" sz="2200" dirty="0" smtClean="0">
                <a:solidFill>
                  <a:srgbClr val="333333"/>
                </a:solidFill>
                <a:latin typeface="Times New Roman" pitchFamily="18" charset="0"/>
                <a:cs typeface="Times New Roman" pitchFamily="18" charset="0"/>
              </a:rPr>
              <a:t>- </a:t>
            </a:r>
            <a:r>
              <a:rPr lang="vi-VN" sz="2200" dirty="0" smtClean="0">
                <a:solidFill>
                  <a:srgbClr val="333333"/>
                </a:solidFill>
                <a:latin typeface="Times New Roman" pitchFamily="18" charset="0"/>
                <a:cs typeface="Times New Roman" pitchFamily="18" charset="0"/>
              </a:rPr>
              <a:t>Khi </a:t>
            </a:r>
            <a:r>
              <a:rPr lang="vi-VN" sz="2200" dirty="0">
                <a:solidFill>
                  <a:srgbClr val="333333"/>
                </a:solidFill>
                <a:latin typeface="Times New Roman" pitchFamily="18" charset="0"/>
                <a:cs typeface="Times New Roman" pitchFamily="18" charset="0"/>
              </a:rPr>
              <a:t>thiếu máu do mất máu, tuỷ xương sẽ tăng sinh sản hồng cầu. Ngoài ra, ở những người bị thương tổn tuỷ xương một phần do liệu pháp tia X chẳng hạn, phần tuỷ xương còn lại sẽ tăng sinh sản hồng cầu để đáp ứng nhu cầu cơ thể.</a:t>
            </a:r>
          </a:p>
          <a:p>
            <a:pPr marL="0" indent="0">
              <a:buNone/>
            </a:pPr>
            <a:r>
              <a:rPr lang="en-US" sz="2200" dirty="0" smtClean="0">
                <a:solidFill>
                  <a:srgbClr val="333333"/>
                </a:solidFill>
                <a:latin typeface="Times New Roman" pitchFamily="18" charset="0"/>
                <a:cs typeface="Times New Roman" pitchFamily="18" charset="0"/>
              </a:rPr>
              <a:t>- </a:t>
            </a:r>
            <a:r>
              <a:rPr lang="vi-VN" sz="2200" dirty="0" smtClean="0">
                <a:solidFill>
                  <a:srgbClr val="333333"/>
                </a:solidFill>
                <a:latin typeface="Times New Roman" pitchFamily="18" charset="0"/>
                <a:cs typeface="Times New Roman" pitchFamily="18" charset="0"/>
              </a:rPr>
              <a:t>Những </a:t>
            </a:r>
            <a:r>
              <a:rPr lang="vi-VN" sz="2200" dirty="0">
                <a:solidFill>
                  <a:srgbClr val="333333"/>
                </a:solidFill>
                <a:latin typeface="Times New Roman" pitchFamily="18" charset="0"/>
                <a:cs typeface="Times New Roman" pitchFamily="18" charset="0"/>
              </a:rPr>
              <a:t>người sống ở vùng cao</a:t>
            </a:r>
            <a:r>
              <a:rPr lang="vi-VN" sz="2200" dirty="0">
                <a:solidFill>
                  <a:srgbClr val="333333"/>
                </a:solidFill>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843913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620688"/>
            <a:ext cx="8458200" cy="6237312"/>
          </a:xfrm>
        </p:spPr>
        <p:txBody>
          <a:bodyPr>
            <a:normAutofit/>
          </a:bodyPr>
          <a:lstStyle/>
          <a:p>
            <a:pPr algn="l"/>
            <a:r>
              <a:rPr lang="en-US" sz="2800" b="1" i="1" u="sng" dirty="0" smtClean="0">
                <a:solidFill>
                  <a:schemeClr val="tx1"/>
                </a:solidFill>
                <a:latin typeface="Times New Roman" pitchFamily="18" charset="0"/>
                <a:cs typeface="Times New Roman" pitchFamily="18" charset="0"/>
              </a:rPr>
              <a:t>2. </a:t>
            </a:r>
            <a:r>
              <a:rPr lang="en-US" sz="2800" b="1" i="1" u="sng" dirty="0" err="1" smtClean="0">
                <a:solidFill>
                  <a:schemeClr val="tx1"/>
                </a:solidFill>
                <a:latin typeface="Times New Roman" pitchFamily="18" charset="0"/>
                <a:cs typeface="Times New Roman" pitchFamily="18" charset="0"/>
              </a:rPr>
              <a:t>Rối</a:t>
            </a:r>
            <a:r>
              <a:rPr lang="en-US" sz="2800" b="1" i="1" u="sng" dirty="0" smtClean="0">
                <a:solidFill>
                  <a:schemeClr val="tx1"/>
                </a:solidFill>
                <a:latin typeface="Times New Roman" pitchFamily="18" charset="0"/>
                <a:cs typeface="Times New Roman" pitchFamily="18" charset="0"/>
              </a:rPr>
              <a:t> </a:t>
            </a:r>
            <a:r>
              <a:rPr lang="en-US" sz="2800" b="1" i="1" u="sng" dirty="0" err="1" smtClean="0">
                <a:solidFill>
                  <a:schemeClr val="tx1"/>
                </a:solidFill>
                <a:latin typeface="Times New Roman" pitchFamily="18" charset="0"/>
                <a:cs typeface="Times New Roman" pitchFamily="18" charset="0"/>
              </a:rPr>
              <a:t>loạn</a:t>
            </a:r>
            <a:r>
              <a:rPr lang="en-US" sz="2800" b="1" i="1" u="sng" dirty="0" smtClean="0">
                <a:solidFill>
                  <a:schemeClr val="tx1"/>
                </a:solidFill>
                <a:latin typeface="Times New Roman" pitchFamily="18" charset="0"/>
                <a:cs typeface="Times New Roman" pitchFamily="18" charset="0"/>
              </a:rPr>
              <a:t> </a:t>
            </a:r>
            <a:r>
              <a:rPr lang="en-US" sz="2800" b="1" i="1" u="sng" dirty="0" err="1" smtClean="0">
                <a:solidFill>
                  <a:schemeClr val="tx1"/>
                </a:solidFill>
                <a:latin typeface="Times New Roman" pitchFamily="18" charset="0"/>
                <a:cs typeface="Times New Roman" pitchFamily="18" charset="0"/>
              </a:rPr>
              <a:t>về</a:t>
            </a:r>
            <a:r>
              <a:rPr lang="en-US" sz="2800" b="1" i="1" u="sng" dirty="0" smtClean="0">
                <a:solidFill>
                  <a:schemeClr val="tx1"/>
                </a:solidFill>
                <a:latin typeface="Times New Roman" pitchFamily="18" charset="0"/>
                <a:cs typeface="Times New Roman" pitchFamily="18" charset="0"/>
              </a:rPr>
              <a:t> </a:t>
            </a:r>
            <a:r>
              <a:rPr lang="en-US" sz="2800" b="1" i="1" u="sng" dirty="0" err="1" smtClean="0">
                <a:solidFill>
                  <a:schemeClr val="tx1"/>
                </a:solidFill>
                <a:latin typeface="Times New Roman" pitchFamily="18" charset="0"/>
                <a:cs typeface="Times New Roman" pitchFamily="18" charset="0"/>
              </a:rPr>
              <a:t>bạch</a:t>
            </a:r>
            <a:r>
              <a:rPr lang="en-US" sz="2800" b="1" i="1" u="sng" dirty="0" smtClean="0">
                <a:solidFill>
                  <a:schemeClr val="tx1"/>
                </a:solidFill>
                <a:latin typeface="Times New Roman" pitchFamily="18" charset="0"/>
                <a:cs typeface="Times New Roman" pitchFamily="18" charset="0"/>
              </a:rPr>
              <a:t> </a:t>
            </a:r>
            <a:r>
              <a:rPr lang="en-US" sz="2800" b="1" i="1" u="sng" dirty="0" err="1" smtClean="0">
                <a:solidFill>
                  <a:schemeClr val="tx1"/>
                </a:solidFill>
                <a:latin typeface="Times New Roman" pitchFamily="18" charset="0"/>
                <a:cs typeface="Times New Roman" pitchFamily="18" charset="0"/>
              </a:rPr>
              <a:t>cầu</a:t>
            </a:r>
            <a:endParaRPr lang="en-US" sz="2800" b="1" i="1" u="sng" dirty="0" smtClean="0">
              <a:solidFill>
                <a:schemeClr val="tx1"/>
              </a:solidFill>
              <a:latin typeface="Times New Roman" pitchFamily="18" charset="0"/>
              <a:cs typeface="Times New Roman" pitchFamily="18" charset="0"/>
            </a:endParaRPr>
          </a:p>
          <a:p>
            <a:pPr algn="l"/>
            <a:r>
              <a:rPr lang="en-US" sz="2200" b="1" dirty="0" smtClean="0">
                <a:solidFill>
                  <a:schemeClr val="tx1"/>
                </a:solidFill>
                <a:latin typeface="Times New Roman" pitchFamily="18" charset="0"/>
                <a:cs typeface="Times New Roman" pitchFamily="18" charset="0"/>
              </a:rPr>
              <a:t>* </a:t>
            </a:r>
            <a:r>
              <a:rPr lang="en-US" sz="2200" b="1" dirty="0" err="1" smtClean="0">
                <a:solidFill>
                  <a:schemeClr val="tx1"/>
                </a:solidFill>
                <a:latin typeface="Times New Roman" pitchFamily="18" charset="0"/>
                <a:cs typeface="Times New Roman" pitchFamily="18" charset="0"/>
              </a:rPr>
              <a:t>Bạch</a:t>
            </a:r>
            <a:r>
              <a:rPr lang="en-US" sz="2200" b="1" dirty="0" smtClean="0">
                <a:solidFill>
                  <a:schemeClr val="tx1"/>
                </a:solidFill>
                <a:latin typeface="Times New Roman" pitchFamily="18" charset="0"/>
                <a:cs typeface="Times New Roman" pitchFamily="18" charset="0"/>
              </a:rPr>
              <a:t> </a:t>
            </a:r>
            <a:r>
              <a:rPr lang="en-US" sz="2200" b="1" dirty="0" err="1" smtClean="0">
                <a:solidFill>
                  <a:schemeClr val="tx1"/>
                </a:solidFill>
                <a:latin typeface="Times New Roman" pitchFamily="18" charset="0"/>
                <a:cs typeface="Times New Roman" pitchFamily="18" charset="0"/>
              </a:rPr>
              <a:t>cầu</a:t>
            </a:r>
            <a:r>
              <a:rPr lang="en-US" sz="2200" b="1" dirty="0" smtClean="0">
                <a:solidFill>
                  <a:schemeClr val="tx1"/>
                </a:solidFill>
                <a:latin typeface="Times New Roman" pitchFamily="18" charset="0"/>
                <a:cs typeface="Times New Roman" pitchFamily="18" charset="0"/>
              </a:rPr>
              <a:t>.</a:t>
            </a:r>
          </a:p>
          <a:p>
            <a:pPr algn="l" fontAlgn="base"/>
            <a:r>
              <a:rPr lang="vi-VN" sz="2200" b="0" i="0" dirty="0" smtClean="0">
                <a:solidFill>
                  <a:srgbClr val="000000"/>
                </a:solidFill>
                <a:effectLst/>
                <a:latin typeface="Times New Roman" pitchFamily="18" charset="0"/>
                <a:cs typeface="Times New Roman" pitchFamily="18" charset="0"/>
              </a:rPr>
              <a:t>Số lượng chung của bạch cầu giới hạn từ 5.000 - 9.000/mm 3. </a:t>
            </a:r>
          </a:p>
          <a:p>
            <a:pPr algn="l" fontAlgn="base"/>
            <a:r>
              <a:rPr lang="en-US" sz="2200" dirty="0" smtClean="0">
                <a:solidFill>
                  <a:srgbClr val="000000"/>
                </a:solidFill>
                <a:latin typeface="Times New Roman" pitchFamily="18" charset="0"/>
                <a:cs typeface="Times New Roman" pitchFamily="18" charset="0"/>
              </a:rPr>
              <a:t>- </a:t>
            </a:r>
            <a:r>
              <a:rPr lang="vi-VN" sz="2200" b="0" i="0" dirty="0" smtClean="0">
                <a:solidFill>
                  <a:srgbClr val="000000"/>
                </a:solidFill>
                <a:effectLst/>
                <a:latin typeface="Times New Roman" pitchFamily="18" charset="0"/>
                <a:cs typeface="Times New Roman" pitchFamily="18" charset="0"/>
              </a:rPr>
              <a:t>Bạch cầu tăng khi số lượng tăng trên 9000/mm3, là phản ứng tích cực của cơ thể đối với nhân tố gây bệnh, chủ yếu là nhân tố nhiễm khẩn.</a:t>
            </a:r>
            <a:endParaRPr lang="en-US" sz="2200" b="0" i="0" dirty="0" smtClean="0">
              <a:solidFill>
                <a:srgbClr val="000000"/>
              </a:solidFill>
              <a:effectLst/>
              <a:latin typeface="Times New Roman" pitchFamily="18" charset="0"/>
              <a:cs typeface="Times New Roman" pitchFamily="18" charset="0"/>
            </a:endParaRPr>
          </a:p>
          <a:p>
            <a:pPr algn="l" fontAlgn="base"/>
            <a:r>
              <a:rPr lang="en-US" sz="2200" b="0" i="0" dirty="0" smtClean="0">
                <a:solidFill>
                  <a:srgbClr val="000000"/>
                </a:solidFill>
                <a:effectLst/>
                <a:latin typeface="Times New Roman" pitchFamily="18" charset="0"/>
                <a:cs typeface="Times New Roman" pitchFamily="18" charset="0"/>
              </a:rPr>
              <a:t>+ </a:t>
            </a:r>
            <a:r>
              <a:rPr lang="vi-VN" sz="2200" b="0" i="0" dirty="0" smtClean="0">
                <a:solidFill>
                  <a:srgbClr val="000000"/>
                </a:solidFill>
                <a:effectLst/>
                <a:latin typeface="Times New Roman" pitchFamily="18" charset="0"/>
                <a:cs typeface="Times New Roman" pitchFamily="18" charset="0"/>
              </a:rPr>
              <a:t>Bạch cầu tăng cao tr</a:t>
            </a:r>
            <a:r>
              <a:rPr lang="en-US" sz="2200" dirty="0" err="1" smtClean="0">
                <a:solidFill>
                  <a:srgbClr val="000000"/>
                </a:solidFill>
                <a:latin typeface="Times New Roman" pitchFamily="18" charset="0"/>
                <a:cs typeface="Times New Roman" pitchFamily="18" charset="0"/>
              </a:rPr>
              <a:t>ên</a:t>
            </a:r>
            <a:r>
              <a:rPr lang="en-US" sz="2200" dirty="0" smtClean="0">
                <a:solidFill>
                  <a:srgbClr val="000000"/>
                </a:solidFill>
                <a:latin typeface="Times New Roman" pitchFamily="18" charset="0"/>
                <a:cs typeface="Times New Roman" pitchFamily="18" charset="0"/>
              </a:rPr>
              <a:t> </a:t>
            </a:r>
            <a:r>
              <a:rPr lang="vi-VN" sz="2200" b="0" i="0" dirty="0" smtClean="0">
                <a:solidFill>
                  <a:srgbClr val="000000"/>
                </a:solidFill>
                <a:effectLst/>
                <a:latin typeface="Times New Roman" pitchFamily="18" charset="0"/>
                <a:cs typeface="Times New Roman" pitchFamily="18" charset="0"/>
              </a:rPr>
              <a:t>25000/mm</a:t>
            </a:r>
            <a:r>
              <a:rPr lang="en-US" sz="2200" dirty="0" smtClean="0">
                <a:solidFill>
                  <a:srgbClr val="000000"/>
                </a:solidFill>
                <a:latin typeface="Times New Roman" pitchFamily="18" charset="0"/>
                <a:cs typeface="Times New Roman" pitchFamily="18" charset="0"/>
              </a:rPr>
              <a:t>3 </a:t>
            </a:r>
            <a:r>
              <a:rPr lang="vi-VN" sz="2200" b="0" i="0" dirty="0" smtClean="0">
                <a:solidFill>
                  <a:srgbClr val="000000"/>
                </a:solidFill>
                <a:effectLst/>
                <a:latin typeface="Times New Roman" pitchFamily="18" charset="0"/>
                <a:cs typeface="Times New Roman" pitchFamily="18" charset="0"/>
              </a:rPr>
              <a:t>thường thấy xuất hiện các bạch cầu non nên được gọi là phản ứng dạng bệnh bạch cầu, gặp trong các trường hợp nhiễm khuẩn nặng. Tăng cao hơn nữa thường là bệnh của cơ quan tạo máu (bệnh bạch cầu).</a:t>
            </a:r>
            <a:br>
              <a:rPr lang="vi-VN" sz="2200" b="0" i="0" dirty="0" smtClean="0">
                <a:solidFill>
                  <a:srgbClr val="000000"/>
                </a:solidFill>
                <a:effectLst/>
                <a:latin typeface="Times New Roman" pitchFamily="18" charset="0"/>
                <a:cs typeface="Times New Roman" pitchFamily="18" charset="0"/>
              </a:rPr>
            </a:br>
            <a:r>
              <a:rPr lang="en-US" sz="2200" dirty="0" smtClean="0">
                <a:solidFill>
                  <a:srgbClr val="000000"/>
                </a:solidFill>
                <a:latin typeface="Times New Roman" pitchFamily="18" charset="0"/>
                <a:cs typeface="Times New Roman" pitchFamily="18" charset="0"/>
              </a:rPr>
              <a:t>+ </a:t>
            </a:r>
            <a:r>
              <a:rPr lang="vi-VN" sz="2200" b="0" i="0" dirty="0" smtClean="0">
                <a:solidFill>
                  <a:srgbClr val="000000"/>
                </a:solidFill>
                <a:effectLst/>
                <a:latin typeface="Times New Roman" pitchFamily="18" charset="0"/>
                <a:cs typeface="Times New Roman" pitchFamily="18" charset="0"/>
              </a:rPr>
              <a:t>Bạch cầu giảm khi số lượng giảm dưới 4000/mm 3, là hiện tượng xấu do bạch cầu bị hủy nhiều hoặc tủy xương bịưc chế giảm hoặc không sản xuất được bạch cầu, do đó sức đề kháng</a:t>
            </a:r>
            <a:br>
              <a:rPr lang="vi-VN" sz="2200" b="0" i="0" dirty="0" smtClean="0">
                <a:solidFill>
                  <a:srgbClr val="000000"/>
                </a:solidFill>
                <a:effectLst/>
                <a:latin typeface="Times New Roman" pitchFamily="18" charset="0"/>
                <a:cs typeface="Times New Roman" pitchFamily="18" charset="0"/>
              </a:rPr>
            </a:br>
            <a:r>
              <a:rPr lang="vi-VN" sz="2200" b="0" i="0" dirty="0" smtClean="0">
                <a:solidFill>
                  <a:srgbClr val="000000"/>
                </a:solidFill>
                <a:effectLst/>
                <a:latin typeface="Times New Roman" pitchFamily="18" charset="0"/>
                <a:cs typeface="Times New Roman" pitchFamily="18" charset="0"/>
              </a:rPr>
              <a:t>Với bệnh tật giảm.</a:t>
            </a:r>
          </a:p>
          <a:p>
            <a:pPr algn="l"/>
            <a:endParaRPr lang="en-US" sz="2200" dirty="0">
              <a:solidFill>
                <a:schemeClr val="tx1"/>
              </a:solidFill>
              <a:latin typeface="+mj-lt"/>
              <a:cs typeface="Times New Roman" pitchFamily="18" charset="0"/>
            </a:endParaRPr>
          </a:p>
        </p:txBody>
      </p:sp>
    </p:spTree>
    <p:extLst>
      <p:ext uri="{BB962C8B-B14F-4D97-AF65-F5344CB8AC3E}">
        <p14:creationId xmlns:p14="http://schemas.microsoft.com/office/powerpoint/2010/main" val="1998971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38159" cy="6957392"/>
          </a:xfrm>
        </p:spPr>
        <p:txBody>
          <a:bodyPr>
            <a:normAutofit/>
          </a:bodyPr>
          <a:lstStyle/>
          <a:p>
            <a:pPr marL="0" indent="0">
              <a:buNone/>
            </a:pPr>
            <a:r>
              <a:rPr lang="en-US" sz="2800" b="1" i="1" u="sng" dirty="0" smtClean="0">
                <a:latin typeface="Times New Roman" pitchFamily="18" charset="0"/>
                <a:cs typeface="Times New Roman" pitchFamily="18" charset="0"/>
              </a:rPr>
              <a:t>3. </a:t>
            </a:r>
            <a:r>
              <a:rPr lang="en-US" sz="2800" b="1" i="1" u="sng" dirty="0" err="1" smtClean="0">
                <a:latin typeface="Times New Roman" pitchFamily="18" charset="0"/>
                <a:cs typeface="Times New Roman" pitchFamily="18" charset="0"/>
              </a:rPr>
              <a:t>Rối</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loạn</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tiểu</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cầu</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và</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quá</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trình</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đông</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máu</a:t>
            </a:r>
            <a:r>
              <a:rPr lang="en-US" sz="2200" b="1" i="1" u="sng" dirty="0" smtClean="0">
                <a:latin typeface="Times New Roman" pitchFamily="18" charset="0"/>
                <a:cs typeface="Times New Roman" pitchFamily="18" charset="0"/>
              </a:rPr>
              <a:t>.</a:t>
            </a:r>
          </a:p>
          <a:p>
            <a:pPr marL="0" indent="0">
              <a:buNone/>
            </a:pP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 Tiểu cầu có nhiệm vụ bảo vệ cơ thể chống nhiễm khuần, do đặc tính dễ bám vào các vật lạ không bằng phẳng, tiểu cầu có khả năng bám vào các vi khuẩn gây ngưng kết hoặc đưa đến hệ võng nội mô để tiêu diệt hoặc có thể hấp thu các kháng thể nên trong giai đoạn đầu các bệnh nhiễm khuẩn, Megacaryocyt sinh tiểu cầu trong tủy xương tăng và khi nhiễm khuẩn nặng thường gây giảm tiều cầu dẫn đến những biến chứng chảy máu nguy hiểm.</a:t>
            </a:r>
            <a:endParaRPr lang="en-US" sz="2200" dirty="0" smtClean="0">
              <a:latin typeface="Times New Roman" pitchFamily="18" charset="0"/>
              <a:cs typeface="Times New Roman" pitchFamily="18" charset="0"/>
            </a:endParaRPr>
          </a:p>
          <a:p>
            <a:pPr marL="0" indent="0">
              <a:buNone/>
            </a:pPr>
            <a:r>
              <a:rPr lang="vi-VN"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C</a:t>
            </a:r>
            <a:r>
              <a:rPr lang="vi-VN" sz="2200" dirty="0" smtClean="0">
                <a:latin typeface="Times New Roman" pitchFamily="18" charset="0"/>
                <a:cs typeface="Times New Roman" pitchFamily="18" charset="0"/>
              </a:rPr>
              <a:t>hức năng chính của tiểu cầu là tham gia vào quá trình đông máu do những yếu tố TC gắn ở bề mặt tế bào ( exo- enzyme ) hoặc xuất hiện ngay từ trong lòng các tiểu cầu ( endo- enzyme ).</a:t>
            </a:r>
            <a:endParaRPr lang="en-US" sz="2200" dirty="0" smtClean="0">
              <a:latin typeface="Times New Roman" pitchFamily="18" charset="0"/>
              <a:cs typeface="Times New Roman" pitchFamily="18" charset="0"/>
            </a:endParaRPr>
          </a:p>
          <a:p>
            <a:pPr marL="0" indent="0">
              <a:buNone/>
            </a:pPr>
            <a:r>
              <a:rPr lang="vi-VN"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Rối loạn quá trình đông máu và chống đông máu thể hiện ở hiện tượng giảm đông và tăng đông.</a:t>
            </a:r>
            <a:endParaRPr lang="en-US" sz="2200" dirty="0" smtClean="0">
              <a:latin typeface="Times New Roman" pitchFamily="18" charset="0"/>
              <a:cs typeface="Times New Roman" pitchFamily="18" charset="0"/>
            </a:endParaRPr>
          </a:p>
          <a:p>
            <a:pPr marL="0" indent="0">
              <a:buNone/>
            </a:pP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 Nguyên nhân gây nên những rối loạn này rất phức tạp, trong đó có nguyên nhân rối loạn về chất lượng và số lượng tiểu cầu, rối loạn yếu tố đông máu (rối loạn phức hệ prothrombin, rối loạn phức hệ thromboplastin</a:t>
            </a:r>
            <a:r>
              <a:rPr lang="vi-VN" sz="2200" dirty="0" smtClean="0"/>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644238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983</Words>
  <Application>Microsoft Office PowerPoint</Application>
  <PresentationFormat>On-screen Show (4:3)</PresentationFormat>
  <Paragraphs>108</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ĐẠI CƯƠNG VỀ MÁU VÀ CƠ QUAN TẠO MÁU </vt:lpstr>
      <vt:lpstr>NHẮC LẠI SINH LÍ MÁU VÀ CƠ QUAN TẠO MÁU</vt:lpstr>
      <vt:lpstr>PowerPoint Presentation</vt:lpstr>
      <vt:lpstr>PowerPoint Presentation</vt:lpstr>
      <vt:lpstr>CÁC RỐI LOẠN TẾ BÀO MÁU</vt:lpstr>
      <vt:lpstr>PowerPoint Presentation</vt:lpstr>
      <vt:lpstr>PowerPoint Presentation</vt:lpstr>
      <vt:lpstr>PowerPoint Presentation</vt:lpstr>
      <vt:lpstr>PowerPoint Presentation</vt:lpstr>
      <vt:lpstr>PowerPoint Presentation</vt:lpstr>
      <vt:lpstr>MỘT SỐ XÉT NGHIỆM HUYẾT HỌC ỨNG DỤNG TRONG LÂM SÀNG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NHẮC LẠI SINH LÍ MÁU VÀ CƠ QUAN TẠO MÁU</dc:title>
  <dc:creator>PhiLong</dc:creator>
  <cp:lastModifiedBy>Admin</cp:lastModifiedBy>
  <cp:revision>21</cp:revision>
  <dcterms:created xsi:type="dcterms:W3CDTF">2017-03-18T13:02:15Z</dcterms:created>
  <dcterms:modified xsi:type="dcterms:W3CDTF">2017-03-19T16:55:56Z</dcterms:modified>
</cp:coreProperties>
</file>