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8" r:id="rId3"/>
    <p:sldId id="269" r:id="rId4"/>
    <p:sldId id="270" r:id="rId5"/>
    <p:sldId id="271" r:id="rId6"/>
    <p:sldId id="272" r:id="rId7"/>
    <p:sldId id="266" r:id="rId8"/>
    <p:sldId id="257" r:id="rId9"/>
    <p:sldId id="258" r:id="rId10"/>
    <p:sldId id="273" r:id="rId11"/>
    <p:sldId id="274" r:id="rId12"/>
    <p:sldId id="275" r:id="rId13"/>
    <p:sldId id="261" r:id="rId14"/>
    <p:sldId id="262"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p:scale>
          <a:sx n="77" d="100"/>
          <a:sy n="77" d="100"/>
        </p:scale>
        <p:origin x="-462"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0FF051-A56B-485C-997F-91BCB6379DD5}"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93E9E-4FC0-42ED-8E9B-5BA86CBF00F3}" type="slidenum">
              <a:rPr lang="en-US" smtClean="0"/>
              <a:t>‹#›</a:t>
            </a:fld>
            <a:endParaRPr lang="en-US"/>
          </a:p>
        </p:txBody>
      </p:sp>
    </p:spTree>
    <p:extLst>
      <p:ext uri="{BB962C8B-B14F-4D97-AF65-F5344CB8AC3E}">
        <p14:creationId xmlns:p14="http://schemas.microsoft.com/office/powerpoint/2010/main" val="2894548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0FF051-A56B-485C-997F-91BCB6379DD5}"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93E9E-4FC0-42ED-8E9B-5BA86CBF00F3}" type="slidenum">
              <a:rPr lang="en-US" smtClean="0"/>
              <a:t>‹#›</a:t>
            </a:fld>
            <a:endParaRPr lang="en-US"/>
          </a:p>
        </p:txBody>
      </p:sp>
    </p:spTree>
    <p:extLst>
      <p:ext uri="{BB962C8B-B14F-4D97-AF65-F5344CB8AC3E}">
        <p14:creationId xmlns:p14="http://schemas.microsoft.com/office/powerpoint/2010/main" val="209198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0FF051-A56B-485C-997F-91BCB6379DD5}"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93E9E-4FC0-42ED-8E9B-5BA86CBF00F3}" type="slidenum">
              <a:rPr lang="en-US" smtClean="0"/>
              <a:t>‹#›</a:t>
            </a:fld>
            <a:endParaRPr lang="en-US"/>
          </a:p>
        </p:txBody>
      </p:sp>
    </p:spTree>
    <p:extLst>
      <p:ext uri="{BB962C8B-B14F-4D97-AF65-F5344CB8AC3E}">
        <p14:creationId xmlns:p14="http://schemas.microsoft.com/office/powerpoint/2010/main" val="84066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0FF051-A56B-485C-997F-91BCB6379DD5}"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93E9E-4FC0-42ED-8E9B-5BA86CBF00F3}" type="slidenum">
              <a:rPr lang="en-US" smtClean="0"/>
              <a:t>‹#›</a:t>
            </a:fld>
            <a:endParaRPr lang="en-US"/>
          </a:p>
        </p:txBody>
      </p:sp>
    </p:spTree>
    <p:extLst>
      <p:ext uri="{BB962C8B-B14F-4D97-AF65-F5344CB8AC3E}">
        <p14:creationId xmlns:p14="http://schemas.microsoft.com/office/powerpoint/2010/main" val="2482164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0FF051-A56B-485C-997F-91BCB6379DD5}"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93E9E-4FC0-42ED-8E9B-5BA86CBF00F3}" type="slidenum">
              <a:rPr lang="en-US" smtClean="0"/>
              <a:t>‹#›</a:t>
            </a:fld>
            <a:endParaRPr lang="en-US"/>
          </a:p>
        </p:txBody>
      </p:sp>
    </p:spTree>
    <p:extLst>
      <p:ext uri="{BB962C8B-B14F-4D97-AF65-F5344CB8AC3E}">
        <p14:creationId xmlns:p14="http://schemas.microsoft.com/office/powerpoint/2010/main" val="4132679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0FF051-A56B-485C-997F-91BCB6379DD5}"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93E9E-4FC0-42ED-8E9B-5BA86CBF00F3}" type="slidenum">
              <a:rPr lang="en-US" smtClean="0"/>
              <a:t>‹#›</a:t>
            </a:fld>
            <a:endParaRPr lang="en-US"/>
          </a:p>
        </p:txBody>
      </p:sp>
    </p:spTree>
    <p:extLst>
      <p:ext uri="{BB962C8B-B14F-4D97-AF65-F5344CB8AC3E}">
        <p14:creationId xmlns:p14="http://schemas.microsoft.com/office/powerpoint/2010/main" val="1296169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0FF051-A56B-485C-997F-91BCB6379DD5}" type="datetimeFigureOut">
              <a:rPr lang="en-US" smtClean="0"/>
              <a:t>5/2/2017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493E9E-4FC0-42ED-8E9B-5BA86CBF00F3}" type="slidenum">
              <a:rPr lang="en-US" smtClean="0"/>
              <a:t>‹#›</a:t>
            </a:fld>
            <a:endParaRPr lang="en-US"/>
          </a:p>
        </p:txBody>
      </p:sp>
    </p:spTree>
    <p:extLst>
      <p:ext uri="{BB962C8B-B14F-4D97-AF65-F5344CB8AC3E}">
        <p14:creationId xmlns:p14="http://schemas.microsoft.com/office/powerpoint/2010/main" val="613135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0FF051-A56B-485C-997F-91BCB6379DD5}" type="datetimeFigureOut">
              <a:rPr lang="en-US" smtClean="0"/>
              <a:t>5/2/2017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493E9E-4FC0-42ED-8E9B-5BA86CBF00F3}" type="slidenum">
              <a:rPr lang="en-US" smtClean="0"/>
              <a:t>‹#›</a:t>
            </a:fld>
            <a:endParaRPr lang="en-US"/>
          </a:p>
        </p:txBody>
      </p:sp>
    </p:spTree>
    <p:extLst>
      <p:ext uri="{BB962C8B-B14F-4D97-AF65-F5344CB8AC3E}">
        <p14:creationId xmlns:p14="http://schemas.microsoft.com/office/powerpoint/2010/main" val="1929907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0FF051-A56B-485C-997F-91BCB6379DD5}" type="datetimeFigureOut">
              <a:rPr lang="en-US" smtClean="0"/>
              <a:t>5/2/2017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493E9E-4FC0-42ED-8E9B-5BA86CBF00F3}" type="slidenum">
              <a:rPr lang="en-US" smtClean="0"/>
              <a:t>‹#›</a:t>
            </a:fld>
            <a:endParaRPr lang="en-US"/>
          </a:p>
        </p:txBody>
      </p:sp>
    </p:spTree>
    <p:extLst>
      <p:ext uri="{BB962C8B-B14F-4D97-AF65-F5344CB8AC3E}">
        <p14:creationId xmlns:p14="http://schemas.microsoft.com/office/powerpoint/2010/main" val="1521570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FF051-A56B-485C-997F-91BCB6379DD5}"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93E9E-4FC0-42ED-8E9B-5BA86CBF00F3}" type="slidenum">
              <a:rPr lang="en-US" smtClean="0"/>
              <a:t>‹#›</a:t>
            </a:fld>
            <a:endParaRPr lang="en-US"/>
          </a:p>
        </p:txBody>
      </p:sp>
    </p:spTree>
    <p:extLst>
      <p:ext uri="{BB962C8B-B14F-4D97-AF65-F5344CB8AC3E}">
        <p14:creationId xmlns:p14="http://schemas.microsoft.com/office/powerpoint/2010/main" val="1506285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FF051-A56B-485C-997F-91BCB6379DD5}"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93E9E-4FC0-42ED-8E9B-5BA86CBF00F3}" type="slidenum">
              <a:rPr lang="en-US" smtClean="0"/>
              <a:t>‹#›</a:t>
            </a:fld>
            <a:endParaRPr lang="en-US"/>
          </a:p>
        </p:txBody>
      </p:sp>
    </p:spTree>
    <p:extLst>
      <p:ext uri="{BB962C8B-B14F-4D97-AF65-F5344CB8AC3E}">
        <p14:creationId xmlns:p14="http://schemas.microsoft.com/office/powerpoint/2010/main" val="791486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0FF051-A56B-485C-997F-91BCB6379DD5}" type="datetimeFigureOut">
              <a:rPr lang="en-US" smtClean="0"/>
              <a:t>5/2/2017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493E9E-4FC0-42ED-8E9B-5BA86CBF00F3}" type="slidenum">
              <a:rPr lang="en-US" smtClean="0"/>
              <a:t>‹#›</a:t>
            </a:fld>
            <a:endParaRPr lang="en-US"/>
          </a:p>
        </p:txBody>
      </p:sp>
    </p:spTree>
    <p:extLst>
      <p:ext uri="{BB962C8B-B14F-4D97-AF65-F5344CB8AC3E}">
        <p14:creationId xmlns:p14="http://schemas.microsoft.com/office/powerpoint/2010/main" val="343892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4205"/>
            <a:ext cx="10515600" cy="5892758"/>
          </a:xfrm>
        </p:spPr>
        <p:txBody>
          <a:bodyPr/>
          <a:lstStyle/>
          <a:p>
            <a:pPr marL="0" indent="0" algn="ctr">
              <a:buNone/>
            </a:pPr>
            <a:r>
              <a:rPr lang="en-US" dirty="0" err="1" smtClean="0">
                <a:latin typeface="Times New Roman" pitchFamily="18" charset="0"/>
                <a:cs typeface="Times New Roman" pitchFamily="18" charset="0"/>
              </a:rPr>
              <a:t>Trường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Duy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Tân</a:t>
            </a:r>
            <a:endParaRPr lang="en-US" dirty="0" smtClean="0">
              <a:latin typeface="Times New Roman" pitchFamily="18" charset="0"/>
              <a:cs typeface="Times New Roman" pitchFamily="18" charset="0"/>
            </a:endParaRPr>
          </a:p>
          <a:p>
            <a:pPr marL="0" indent="0" algn="ctr">
              <a:buNone/>
            </a:pPr>
            <a:r>
              <a:rPr lang="en-US" dirty="0" err="1" smtClean="0">
                <a:latin typeface="Times New Roman" pitchFamily="18" charset="0"/>
                <a:cs typeface="Times New Roman" pitchFamily="18" charset="0"/>
              </a:rPr>
              <a:t>Khoa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Dược</a:t>
            </a:r>
            <a:endParaRPr lang="en-US" dirty="0" smtClean="0">
              <a:latin typeface="Times New Roman" pitchFamily="18" charset="0"/>
              <a:cs typeface="Times New Roman" pitchFamily="18" charset="0"/>
            </a:endParaRPr>
          </a:p>
          <a:p>
            <a:pPr marL="0" indent="0" algn="ctr">
              <a:buNone/>
            </a:pPr>
            <a:r>
              <a:rPr lang="en-US" dirty="0" err="1" smtClean="0">
                <a:latin typeface="Times New Roman" pitchFamily="18" charset="0"/>
                <a:cs typeface="Times New Roman" pitchFamily="18" charset="0"/>
              </a:rPr>
              <a:t>Môn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Bệnh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học</a:t>
            </a:r>
            <a:endParaRPr lang="en-US" dirty="0" smtClean="0">
              <a:latin typeface="Times New Roman" pitchFamily="18" charset="0"/>
              <a:cs typeface="Times New Roman" pitchFamily="18" charset="0"/>
            </a:endParaRPr>
          </a:p>
          <a:p>
            <a:pPr marL="0" indent="0" algn="ctr">
              <a:buNone/>
            </a:pPr>
            <a:r>
              <a:rPr lang="en-US" dirty="0" smtClean="0">
                <a:latin typeface="Times New Roman" pitchFamily="18" charset="0"/>
                <a:cs typeface="Times New Roman" pitchFamily="18" charset="0"/>
              </a:rPr>
              <a:t>~.~.~</a:t>
            </a:r>
          </a:p>
          <a:p>
            <a:pPr marL="0" indent="0" algn="ctr">
              <a:buNone/>
            </a:pPr>
            <a:r>
              <a:rPr lang="en-US" sz="4400" b="1" dirty="0" smtClean="0">
                <a:latin typeface="Times New Roman" pitchFamily="18" charset="0"/>
                <a:cs typeface="Times New Roman" pitchFamily="18" charset="0"/>
              </a:rPr>
              <a:t>TAI – MŨI - HỌNG</a:t>
            </a:r>
          </a:p>
          <a:p>
            <a:pPr marL="0" indent="2632075">
              <a:buNone/>
            </a:pPr>
            <a:r>
              <a:rPr lang="en-US" sz="2600" dirty="0" smtClean="0">
                <a:latin typeface="Times New Roman" pitchFamily="18" charset="0"/>
                <a:cs typeface="Times New Roman" pitchFamily="18" charset="0"/>
              </a:rPr>
              <a:t>SVTH: </a:t>
            </a:r>
            <a:r>
              <a:rPr lang="en-US" sz="2600" dirty="0" err="1" smtClean="0">
                <a:latin typeface="Times New Roman" pitchFamily="18" charset="0"/>
                <a:cs typeface="Times New Roman" pitchFamily="18" charset="0"/>
              </a:rPr>
              <a:t>Trần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Thị</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Hoàn</a:t>
            </a:r>
            <a:endParaRPr lang="en-US" sz="2600" dirty="0" smtClean="0">
              <a:latin typeface="Times New Roman" pitchFamily="18" charset="0"/>
              <a:cs typeface="Times New Roman" pitchFamily="18" charset="0"/>
            </a:endParaRPr>
          </a:p>
          <a:p>
            <a:pPr marL="3657600" indent="0">
              <a:buNone/>
            </a:pPr>
            <a:r>
              <a:rPr lang="en-US" sz="2600" dirty="0" err="1" smtClean="0">
                <a:latin typeface="Times New Roman" pitchFamily="18" charset="0"/>
                <a:cs typeface="Times New Roman" pitchFamily="18" charset="0"/>
              </a:rPr>
              <a:t>Kiều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Thị</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Thanh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Huyền</a:t>
            </a:r>
            <a:endParaRPr lang="en-US" sz="2600" dirty="0" smtClean="0">
              <a:latin typeface="Times New Roman" pitchFamily="18" charset="0"/>
              <a:cs typeface="Times New Roman" pitchFamily="18" charset="0"/>
            </a:endParaRPr>
          </a:p>
          <a:p>
            <a:pPr marL="3657600" indent="0">
              <a:buNone/>
            </a:pPr>
            <a:r>
              <a:rPr lang="en-US" sz="2600" dirty="0" err="1" smtClean="0">
                <a:latin typeface="Times New Roman" pitchFamily="18" charset="0"/>
                <a:cs typeface="Times New Roman" pitchFamily="18" charset="0"/>
              </a:rPr>
              <a:t>Lê</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Thị</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Khánh</a:t>
            </a:r>
            <a:r>
              <a:rPr lang="en-US" sz="2600" dirty="0" smtClean="0">
                <a:latin typeface="Times New Roman" pitchFamily="18" charset="0"/>
                <a:cs typeface="Times New Roman" pitchFamily="18" charset="0"/>
              </a:rPr>
              <a:t> Ly</a:t>
            </a:r>
          </a:p>
          <a:p>
            <a:pPr marL="3657600" indent="0">
              <a:buNone/>
            </a:pPr>
            <a:r>
              <a:rPr lang="en-US" sz="2600" dirty="0" err="1" smtClean="0">
                <a:latin typeface="Times New Roman" pitchFamily="18" charset="0"/>
                <a:cs typeface="Times New Roman" pitchFamily="18" charset="0"/>
              </a:rPr>
              <a:t>Đặng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Ngọc</a:t>
            </a:r>
            <a:r>
              <a:rPr lang="en-US" sz="2600" dirty="0" smtClean="0">
                <a:latin typeface="Times New Roman" pitchFamily="18" charset="0"/>
                <a:cs typeface="Times New Roman" pitchFamily="18" charset="0"/>
              </a:rPr>
              <a:t> My </a:t>
            </a:r>
            <a:r>
              <a:rPr lang="en-US" sz="2600" dirty="0" err="1" smtClean="0">
                <a:latin typeface="Times New Roman" pitchFamily="18" charset="0"/>
                <a:cs typeface="Times New Roman" pitchFamily="18" charset="0"/>
              </a:rPr>
              <a:t>My</a:t>
            </a:r>
            <a:endParaRPr lang="en-US" sz="2600" dirty="0" smtClean="0">
              <a:latin typeface="Times New Roman" pitchFamily="18" charset="0"/>
              <a:cs typeface="Times New Roman" pitchFamily="18" charset="0"/>
            </a:endParaRPr>
          </a:p>
          <a:p>
            <a:pPr marL="3657600" indent="0">
              <a:buNone/>
            </a:pPr>
            <a:r>
              <a:rPr lang="en-US" sz="2600" dirty="0" err="1" smtClean="0">
                <a:latin typeface="Times New Roman" pitchFamily="18" charset="0"/>
                <a:cs typeface="Times New Roman" pitchFamily="18" charset="0"/>
              </a:rPr>
              <a:t>Nguyễn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Thị</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Phương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Thảo</a:t>
            </a:r>
            <a:endParaRPr lang="en-US" sz="2600" dirty="0" smtClean="0">
              <a:latin typeface="Times New Roman" pitchFamily="18" charset="0"/>
              <a:cs typeface="Times New Roman" pitchFamily="18" charset="0"/>
            </a:endParaRPr>
          </a:p>
          <a:p>
            <a:pPr marL="0" indent="2632075">
              <a:buNone/>
            </a:pPr>
            <a:r>
              <a:rPr lang="en-US" sz="2600" dirty="0" smtClean="0">
                <a:latin typeface="Times New Roman" pitchFamily="18" charset="0"/>
                <a:cs typeface="Times New Roman" pitchFamily="18" charset="0"/>
              </a:rPr>
              <a:t>LỚP: K20YDH7</a:t>
            </a:r>
          </a:p>
        </p:txBody>
      </p:sp>
    </p:spTree>
    <p:extLst>
      <p:ext uri="{BB962C8B-B14F-4D97-AF65-F5344CB8AC3E}">
        <p14:creationId xmlns:p14="http://schemas.microsoft.com/office/powerpoint/2010/main" val="313804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2270"/>
          </a:xfrm>
        </p:spPr>
        <p:txBody>
          <a:bodyPr/>
          <a:lstStyle/>
          <a:p>
            <a:r>
              <a:rPr lang="en-US" b="1" dirty="0" smtClean="0">
                <a:latin typeface="Times New Roman" pitchFamily="18" charset="0"/>
                <a:cs typeface="Times New Roman" pitchFamily="18" charset="0"/>
              </a:rPr>
              <a:t>6. </a:t>
            </a:r>
            <a:r>
              <a:rPr lang="en-US" b="1" dirty="0" err="1" smtClean="0">
                <a:latin typeface="Times New Roman" pitchFamily="18" charset="0"/>
                <a:cs typeface="Times New Roman" pitchFamily="18" charset="0"/>
              </a:rPr>
              <a:t>Viêm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xoang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cấp</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838200" y="1075038"/>
            <a:ext cx="11147854" cy="5535827"/>
          </a:xfrm>
        </p:spPr>
        <p:txBody>
          <a:bodyPr>
            <a:normAutofit fontScale="92500" lnSpcReduction="10000"/>
          </a:bodyPr>
          <a:lstStyle/>
          <a:p>
            <a:r>
              <a:rPr lang="en-US" dirty="0" err="1" smtClean="0">
                <a:latin typeface="Times New Roman" pitchFamily="18" charset="0"/>
                <a:cs typeface="Times New Roman" pitchFamily="18" charset="0"/>
              </a:rPr>
              <a:t>Tập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trung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nhiều</a:t>
            </a:r>
            <a:r>
              <a:rPr lang="en-US" dirty="0" smtClean="0">
                <a:latin typeface="Times New Roman" pitchFamily="18" charset="0"/>
                <a:cs typeface="Times New Roman" pitchFamily="18" charset="0"/>
              </a:rPr>
              <a:t> ở </a:t>
            </a:r>
            <a:r>
              <a:rPr lang="en-US" dirty="0" err="1" smtClean="0">
                <a:latin typeface="Times New Roman" pitchFamily="18" charset="0"/>
                <a:cs typeface="Times New Roman" pitchFamily="18" charset="0"/>
              </a:rPr>
              <a:t>trẻ</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dưới</a:t>
            </a:r>
            <a:r>
              <a:rPr lang="en-US" dirty="0" smtClean="0">
                <a:latin typeface="Times New Roman" pitchFamily="18" charset="0"/>
                <a:cs typeface="Times New Roman" pitchFamily="18" charset="0"/>
              </a:rPr>
              <a:t> 6 </a:t>
            </a:r>
            <a:r>
              <a:rPr lang="en-US" dirty="0" err="1" smtClean="0">
                <a:latin typeface="Times New Roman" pitchFamily="18" charset="0"/>
                <a:cs typeface="Times New Roman" pitchFamily="18" charset="0"/>
              </a:rPr>
              <a:t>tuổi</a:t>
            </a:r>
            <a:r>
              <a:rPr lang="en-US" dirty="0" smtClean="0">
                <a:latin typeface="Times New Roman" pitchFamily="18" charset="0"/>
                <a:cs typeface="Times New Roman" pitchFamily="18" charset="0"/>
              </a:rPr>
              <a:t>.</a:t>
            </a:r>
          </a:p>
          <a:p>
            <a:r>
              <a:rPr lang="en-US" dirty="0" err="1" smtClean="0">
                <a:latin typeface="Times New Roman" pitchFamily="18" charset="0"/>
                <a:cs typeface="Times New Roman" pitchFamily="18" charset="0"/>
              </a:rPr>
              <a:t>Nguy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gây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suy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giảm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miễn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dịch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rối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loạn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năng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chuyển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mày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ứng</a:t>
            </a:r>
            <a:r>
              <a:rPr lang="en-US" dirty="0" smtClean="0">
                <a:latin typeface="Times New Roman" pitchFamily="18" charset="0"/>
                <a:cs typeface="Times New Roman" pitchFamily="18" charset="0"/>
              </a:rPr>
              <a:t>,…</a:t>
            </a:r>
          </a:p>
          <a:p>
            <a:r>
              <a:rPr lang="en-US" dirty="0" err="1" smtClean="0">
                <a:latin typeface="Times New Roman" pitchFamily="18" charset="0"/>
                <a:cs typeface="Times New Roman" pitchFamily="18" charset="0"/>
              </a:rPr>
              <a:t>Triệu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chứng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trên</a:t>
            </a:r>
            <a:r>
              <a:rPr lang="en-US" dirty="0" smtClean="0">
                <a:latin typeface="Times New Roman" pitchFamily="18" charset="0"/>
                <a:cs typeface="Times New Roman" pitchFamily="18" charset="0"/>
              </a:rPr>
              <a:t> 39 </a:t>
            </a:r>
            <a:r>
              <a:rPr lang="en-US" dirty="0" err="1" smtClean="0">
                <a:latin typeface="Times New Roman" pitchFamily="18" charset="0"/>
                <a:cs typeface="Times New Roman" pitchFamily="18" charset="0"/>
              </a:rPr>
              <a:t>độ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thở</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hôi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sổ</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mũi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đầu</a:t>
            </a:r>
            <a:r>
              <a:rPr lang="en-US" dirty="0" smtClean="0">
                <a:latin typeface="Times New Roman" pitchFamily="18" charset="0"/>
                <a:cs typeface="Times New Roman" pitchFamily="18" charset="0"/>
              </a:rPr>
              <a:t>.</a:t>
            </a:r>
          </a:p>
          <a:p>
            <a:r>
              <a:rPr lang="en-US" dirty="0" err="1" smtClean="0">
                <a:latin typeface="Times New Roman" pitchFamily="18" charset="0"/>
                <a:cs typeface="Times New Roman" pitchFamily="18" charset="0"/>
              </a:rPr>
              <a:t>Điều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trị</a:t>
            </a:r>
            <a:r>
              <a:rPr lang="en-US" dirty="0" smtClean="0">
                <a:latin typeface="Times New Roman" pitchFamily="18" charset="0"/>
                <a:cs typeface="Times New Roman" pitchFamily="18" charset="0"/>
              </a:rPr>
              <a:t>:</a:t>
            </a:r>
          </a:p>
          <a:p>
            <a:pPr>
              <a:buFontTx/>
              <a:buChar char="-"/>
            </a:pPr>
            <a:r>
              <a:rPr lang="en-US" dirty="0" err="1" smtClean="0">
                <a:latin typeface="Times New Roman" pitchFamily="18" charset="0"/>
                <a:cs typeface="Times New Roman" pitchFamily="18" charset="0"/>
              </a:rPr>
              <a:t>Điều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nội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khoa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sinh</a:t>
            </a:r>
            <a:r>
              <a:rPr lang="en-US" dirty="0" smtClean="0">
                <a:latin typeface="Times New Roman" pitchFamily="18" charset="0"/>
                <a:cs typeface="Times New Roman" pitchFamily="18" charset="0"/>
              </a:rPr>
              <a:t>.</a:t>
            </a:r>
          </a:p>
          <a:p>
            <a:pPr>
              <a:buFont typeface="Wingdings" pitchFamily="2" charset="2"/>
              <a:buChar char="Ø"/>
            </a:pPr>
            <a:r>
              <a:rPr lang="en-US" dirty="0" err="1" smtClean="0">
                <a:latin typeface="Times New Roman" pitchFamily="18" charset="0"/>
                <a:cs typeface="Times New Roman" pitchFamily="18" charset="0"/>
              </a:rPr>
              <a:t>Kháng</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chọn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lựa</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ban </a:t>
            </a:r>
            <a:r>
              <a:rPr lang="en-US" dirty="0" err="1" smtClean="0">
                <a:latin typeface="Times New Roman" pitchFamily="18" charset="0"/>
                <a:cs typeface="Times New Roman" pitchFamily="18" charset="0"/>
              </a:rPr>
              <a:t>đầu</a:t>
            </a:r>
            <a:r>
              <a:rPr lang="en-US" dirty="0">
                <a:latin typeface="Times New Roman" pitchFamily="18" charset="0"/>
                <a:cs typeface="Times New Roman" pitchFamily="18" charset="0"/>
              </a:rPr>
              <a:t>: Amoxicillin</a:t>
            </a:r>
          </a:p>
          <a:p>
            <a:pPr>
              <a:buFont typeface="Wingdings" pitchFamily="2" charset="2"/>
              <a:buChar char="Ø"/>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Kháng</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thay</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thế</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Amoxicillin + acid </a:t>
            </a:r>
            <a:r>
              <a:rPr lang="en-US" dirty="0" err="1">
                <a:latin typeface="Times New Roman" pitchFamily="18" charset="0"/>
                <a:cs typeface="Times New Roman" pitchFamily="18" charset="0"/>
              </a:rPr>
              <a:t>clavulinic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hoac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Cefaclor</a:t>
            </a:r>
            <a:r>
              <a:rPr lang="en-US" dirty="0">
                <a:latin typeface="Times New Roman" pitchFamily="18" charset="0"/>
                <a:cs typeface="Times New Roman" pitchFamily="18" charset="0"/>
              </a:rPr>
              <a:t> hay Cefuroxime 3</a:t>
            </a:r>
          </a:p>
          <a:p>
            <a:pPr>
              <a:buFont typeface="Wingdings" pitchFamily="2" charset="2"/>
              <a:buChar char="Ø"/>
            </a:pPr>
            <a:r>
              <a:rPr lang="en-US" dirty="0" err="1">
                <a:latin typeface="Times New Roman" pitchFamily="18" charset="0"/>
                <a:cs typeface="Times New Roman" pitchFamily="18" charset="0"/>
              </a:rPr>
              <a:t>tuần</a:t>
            </a:r>
            <a:r>
              <a:rPr lang="en-US" dirty="0">
                <a:latin typeface="Times New Roman" pitchFamily="18" charset="0"/>
                <a:cs typeface="Times New Roman" pitchFamily="18" charset="0"/>
              </a:rPr>
              <a:t>.</a:t>
            </a:r>
          </a:p>
          <a:p>
            <a:pPr>
              <a:buFont typeface="Wingdings" pitchFamily="2" charset="2"/>
              <a:buChar char="Ø"/>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hợp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ứng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beta lactam: dung Erythromycin </a:t>
            </a:r>
            <a:r>
              <a:rPr lang="en-US" dirty="0" err="1">
                <a:latin typeface="Times New Roman" pitchFamily="18" charset="0"/>
                <a:cs typeface="Times New Roman" pitchFamily="18" charset="0"/>
              </a:rPr>
              <a:t>hoac</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Azithromycin</a:t>
            </a:r>
          </a:p>
          <a:p>
            <a:pPr>
              <a:buFontTx/>
              <a:buChar char="-"/>
            </a:pPr>
            <a:r>
              <a:rPr lang="en-US" dirty="0" err="1" smtClean="0">
                <a:latin typeface="Times New Roman" pitchFamily="18" charset="0"/>
                <a:cs typeface="Times New Roman" pitchFamily="18" charset="0"/>
              </a:rPr>
              <a:t>Điều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phẫu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thuật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ngoại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khoa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dụng</a:t>
            </a:r>
            <a:r>
              <a:rPr lang="en-US" dirty="0" smtClean="0">
                <a:latin typeface="Times New Roman" pitchFamily="18" charset="0"/>
                <a:cs typeface="Times New Roman" pitchFamily="18" charset="0"/>
              </a:rPr>
              <a:t>.</a:t>
            </a:r>
          </a:p>
          <a:p>
            <a:pPr>
              <a:buFontTx/>
              <a:buChar char="-"/>
            </a:pPr>
            <a:r>
              <a:rPr lang="en-US" dirty="0" err="1" smtClean="0">
                <a:latin typeface="Times New Roman" pitchFamily="18" charset="0"/>
                <a:cs typeface="Times New Roman" pitchFamily="18" charset="0"/>
              </a:rPr>
              <a:t>Điều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nguyên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pPr>
              <a:buFont typeface="Wingdings" pitchFamily="2" charset="2"/>
              <a:buChar char="Ø"/>
            </a:pP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376043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6982"/>
          </a:xfrm>
        </p:spPr>
        <p:txBody>
          <a:bodyPr>
            <a:normAutofit/>
          </a:bodyPr>
          <a:lstStyle/>
          <a:p>
            <a:r>
              <a:rPr lang="en-US" b="1" dirty="0" smtClean="0">
                <a:latin typeface="Times New Roman" pitchFamily="18" charset="0"/>
                <a:cs typeface="Times New Roman" pitchFamily="18" charset="0"/>
              </a:rPr>
              <a:t>7. </a:t>
            </a:r>
            <a:r>
              <a:rPr lang="en-US" b="1" dirty="0" err="1" smtClean="0">
                <a:latin typeface="Times New Roman" pitchFamily="18" charset="0"/>
                <a:cs typeface="Times New Roman" pitchFamily="18" charset="0"/>
              </a:rPr>
              <a:t>Viêm</a:t>
            </a:r>
            <a:r>
              <a:rPr lang="en-US" b="1" dirty="0" smtClean="0">
                <a:latin typeface="Times New Roman" pitchFamily="18" charset="0"/>
                <a:cs typeface="Times New Roman" pitchFamily="18" charset="0"/>
              </a:rPr>
              <a:t> tai </a:t>
            </a:r>
            <a:r>
              <a:rPr lang="en-US" b="1" dirty="0" err="1" smtClean="0">
                <a:latin typeface="Times New Roman" pitchFamily="18" charset="0"/>
                <a:cs typeface="Times New Roman" pitchFamily="18" charset="0"/>
              </a:rPr>
              <a:t>giữa</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838199" y="1136822"/>
            <a:ext cx="11061357" cy="5040141"/>
          </a:xfrm>
        </p:spPr>
        <p:txBody>
          <a:bodyPr>
            <a:normAutofit fontScale="92500" lnSpcReduction="20000"/>
          </a:bodyPr>
          <a:lstStyle/>
          <a:p>
            <a:r>
              <a:rPr lang="en-US" dirty="0" err="1" smtClean="0">
                <a:latin typeface="Times New Roman" pitchFamily="18" charset="0"/>
                <a:cs typeface="Times New Roman" pitchFamily="18" charset="0"/>
              </a:rPr>
              <a:t>Thường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gặp</a:t>
            </a:r>
            <a:r>
              <a:rPr lang="en-US" dirty="0" smtClean="0">
                <a:latin typeface="Times New Roman" pitchFamily="18" charset="0"/>
                <a:cs typeface="Times New Roman" pitchFamily="18" charset="0"/>
              </a:rPr>
              <a:t> ở </a:t>
            </a:r>
            <a:r>
              <a:rPr lang="en-US" dirty="0" err="1" smtClean="0">
                <a:latin typeface="Times New Roman" pitchFamily="18" charset="0"/>
                <a:cs typeface="Times New Roman" pitchFamily="18" charset="0"/>
              </a:rPr>
              <a:t>trẻ</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từ</a:t>
            </a:r>
            <a:r>
              <a:rPr lang="en-US" dirty="0" smtClean="0">
                <a:latin typeface="Times New Roman" pitchFamily="18" charset="0"/>
                <a:cs typeface="Times New Roman" pitchFamily="18" charset="0"/>
              </a:rPr>
              <a:t> 2 – 6 </a:t>
            </a:r>
            <a:r>
              <a:rPr lang="en-US" dirty="0" err="1" smtClean="0">
                <a:latin typeface="Times New Roman" pitchFamily="18" charset="0"/>
                <a:cs typeface="Times New Roman" pitchFamily="18" charset="0"/>
              </a:rPr>
              <a:t>tuổi</a:t>
            </a:r>
            <a:r>
              <a:rPr lang="en-US" dirty="0" smtClean="0">
                <a:latin typeface="Times New Roman" pitchFamily="18" charset="0"/>
                <a:cs typeface="Times New Roman" pitchFamily="18" charset="0"/>
              </a:rPr>
              <a:t>.</a:t>
            </a:r>
          </a:p>
          <a:p>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viêm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cấp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tính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niêm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mạc</a:t>
            </a:r>
            <a:r>
              <a:rPr lang="en-US" dirty="0" smtClean="0">
                <a:latin typeface="Times New Roman" pitchFamily="18" charset="0"/>
                <a:cs typeface="Times New Roman" pitchFamily="18" charset="0"/>
              </a:rPr>
              <a:t> </a:t>
            </a:r>
          </a:p>
          <a:p>
            <a:pPr marL="0" indent="0">
              <a:buNone/>
            </a:pPr>
            <a:r>
              <a:rPr lang="en-US" dirty="0" err="1" smtClean="0">
                <a:latin typeface="Times New Roman" pitchFamily="18" charset="0"/>
                <a:cs typeface="Times New Roman" pitchFamily="18" charset="0"/>
              </a:rPr>
              <a:t>hòm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nhĩ</a:t>
            </a:r>
            <a:r>
              <a:rPr lang="en-US" dirty="0" smtClean="0">
                <a:latin typeface="Times New Roman" pitchFamily="18" charset="0"/>
                <a:cs typeface="Times New Roman" pitchFamily="18" charset="0"/>
              </a:rPr>
              <a:t>.</a:t>
            </a:r>
          </a:p>
          <a:p>
            <a:r>
              <a:rPr lang="en-US" dirty="0" err="1" smtClean="0">
                <a:latin typeface="Times New Roman" pitchFamily="18" charset="0"/>
                <a:cs typeface="Times New Roman" pitchFamily="18" charset="0"/>
              </a:rPr>
              <a:t>Nguyên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S.pneumoniae</a:t>
            </a:r>
            <a:r>
              <a:rPr lang="en-US" dirty="0">
                <a:latin typeface="Times New Roman" pitchFamily="18" charset="0"/>
                <a:cs typeface="Times New Roman" pitchFamily="18" charset="0"/>
              </a:rPr>
              <a:t>, H. </a:t>
            </a:r>
            <a:r>
              <a:rPr lang="en-US" dirty="0" err="1">
                <a:latin typeface="Times New Roman" pitchFamily="18" charset="0"/>
                <a:cs typeface="Times New Roman" pitchFamily="18" charset="0"/>
              </a:rPr>
              <a:t>mophilus</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0" indent="0">
              <a:buNone/>
            </a:pPr>
            <a:r>
              <a:rPr lang="en-US" dirty="0" err="1" smtClean="0">
                <a:latin typeface="Times New Roman" pitchFamily="18" charset="0"/>
                <a:cs typeface="Times New Roman" pitchFamily="18" charset="0"/>
              </a:rPr>
              <a:t>influezae</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Branhamella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Catarrhallis</a:t>
            </a:r>
            <a:r>
              <a:rPr lang="en-US" dirty="0" smtClean="0">
                <a:latin typeface="Times New Roman" pitchFamily="18" charset="0"/>
                <a:cs typeface="Times New Roman" pitchFamily="18" charset="0"/>
              </a:rPr>
              <a:t>.</a:t>
            </a:r>
          </a:p>
          <a:p>
            <a:r>
              <a:rPr lang="en-US" dirty="0" err="1" smtClean="0">
                <a:latin typeface="Times New Roman" pitchFamily="18" charset="0"/>
                <a:cs typeface="Times New Roman" pitchFamily="18" charset="0"/>
              </a:rPr>
              <a:t>Triệu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chứng</a:t>
            </a:r>
            <a:r>
              <a:rPr lang="en-US" dirty="0" smtClean="0">
                <a:latin typeface="Times New Roman" pitchFamily="18" charset="0"/>
                <a:cs typeface="Times New Roman" pitchFamily="18" charset="0"/>
              </a:rPr>
              <a:t>:</a:t>
            </a:r>
          </a:p>
          <a:p>
            <a:pPr>
              <a:buFontTx/>
              <a:buChar char="-"/>
            </a:pPr>
            <a:r>
              <a:rPr lang="en-US" dirty="0" err="1" smtClean="0">
                <a:latin typeface="Times New Roman" pitchFamily="18" charset="0"/>
                <a:cs typeface="Times New Roman" pitchFamily="18" charset="0"/>
              </a:rPr>
              <a:t>Trẻ</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nhỏ</a:t>
            </a:r>
            <a:r>
              <a:rPr lang="en-US" dirty="0" smtClean="0">
                <a:latin typeface="Times New Roman" pitchFamily="18" charset="0"/>
                <a:cs typeface="Times New Roman" pitchFamily="18" charset="0"/>
              </a:rPr>
              <a:t>:</a:t>
            </a:r>
          </a:p>
          <a:p>
            <a:pPr>
              <a:buFont typeface="Wingdings" pitchFamily="2" charset="2"/>
              <a:buChar char="Ø"/>
            </a:pPr>
            <a:r>
              <a:rPr lang="en-US" dirty="0" smtClean="0">
                <a:latin typeface="Times New Roman" pitchFamily="18" charset="0"/>
                <a:cs typeface="Times New Roman" pitchFamily="18" charset="0"/>
              </a:rPr>
              <a:t> </a:t>
            </a:r>
            <a:r>
              <a:rPr lang="vi-VN" dirty="0">
                <a:latin typeface="Times New Roman" pitchFamily="18" charset="0"/>
                <a:cs typeface="Times New Roman" pitchFamily="18" charset="0"/>
              </a:rPr>
              <a:t>Bức rức, bơ phờ, hay lấy tay ngoáy vào tai.</a:t>
            </a:r>
          </a:p>
          <a:p>
            <a:pPr>
              <a:buFont typeface="Wingdings" pitchFamily="2" charset="2"/>
              <a:buChar char="Ø"/>
            </a:pPr>
            <a:r>
              <a:rPr lang="vi-VN" dirty="0" smtClean="0">
                <a:latin typeface="Times New Roman" pitchFamily="18" charset="0"/>
                <a:cs typeface="Times New Roman" pitchFamily="18" charset="0"/>
              </a:rPr>
              <a:t>Đau </a:t>
            </a:r>
            <a:r>
              <a:rPr lang="vi-VN" dirty="0">
                <a:latin typeface="Times New Roman" pitchFamily="18" charset="0"/>
                <a:cs typeface="Times New Roman" pitchFamily="18" charset="0"/>
              </a:rPr>
              <a:t>tai thể hiện bằng hay khóc.</a:t>
            </a:r>
          </a:p>
          <a:p>
            <a:pPr>
              <a:buFont typeface="Wingdings" pitchFamily="2" charset="2"/>
              <a:buChar char="Ø"/>
            </a:pPr>
            <a:r>
              <a:rPr lang="vi-VN" dirty="0" smtClean="0">
                <a:latin typeface="Times New Roman" pitchFamily="18" charset="0"/>
                <a:cs typeface="Times New Roman" pitchFamily="18" charset="0"/>
              </a:rPr>
              <a:t>Ngoài </a:t>
            </a:r>
            <a:r>
              <a:rPr lang="vi-VN" dirty="0">
                <a:latin typeface="Times New Roman" pitchFamily="18" charset="0"/>
                <a:cs typeface="Times New Roman" pitchFamily="18" charset="0"/>
              </a:rPr>
              <a:t>ra trẻ có thể bỏ bú, tiêu chảy hay có viem phổi kèm theo</a:t>
            </a:r>
            <a:r>
              <a:rPr lang="vi-VN"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Trẻ</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lớn</a:t>
            </a:r>
            <a:r>
              <a:rPr lang="en-US" dirty="0" smtClean="0">
                <a:latin typeface="Times New Roman" pitchFamily="18" charset="0"/>
                <a:cs typeface="Times New Roman" pitchFamily="18" charset="0"/>
              </a:rPr>
              <a:t>:</a:t>
            </a:r>
          </a:p>
          <a:p>
            <a:pPr>
              <a:buFont typeface="Wingdings" pitchFamily="2" charset="2"/>
              <a:buChar char="Ø"/>
            </a:pPr>
            <a:r>
              <a:rPr lang="en-US" dirty="0" err="1" smtClean="0">
                <a:latin typeface="Times New Roman" pitchFamily="18" charset="0"/>
                <a:cs typeface="Times New Roman" pitchFamily="18" charset="0"/>
              </a:rPr>
              <a:t>Sốt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đau</a:t>
            </a:r>
            <a:r>
              <a:rPr lang="en-US" dirty="0" smtClean="0">
                <a:latin typeface="Times New Roman" pitchFamily="18" charset="0"/>
                <a:cs typeface="Times New Roman" pitchFamily="18" charset="0"/>
              </a:rPr>
              <a:t> tai, ù tai, </a:t>
            </a:r>
            <a:r>
              <a:rPr lang="en-US" dirty="0" err="1" smtClean="0">
                <a:latin typeface="Times New Roman" pitchFamily="18" charset="0"/>
                <a:cs typeface="Times New Roman" pitchFamily="18" charset="0"/>
              </a:rPr>
              <a:t>chảy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mủ</a:t>
            </a:r>
            <a:r>
              <a:rPr lang="en-US" dirty="0" smtClean="0">
                <a:latin typeface="Times New Roman" pitchFamily="18" charset="0"/>
                <a:cs typeface="Times New Roman" pitchFamily="18" charset="0"/>
              </a:rPr>
              <a:t> tai, </a:t>
            </a:r>
            <a:r>
              <a:rPr lang="en-US" dirty="0" err="1" smtClean="0">
                <a:latin typeface="Times New Roman" pitchFamily="18" charset="0"/>
                <a:cs typeface="Times New Roman" pitchFamily="18" charset="0"/>
              </a:rPr>
              <a:t>nghe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kém</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3989" y="691978"/>
            <a:ext cx="4880919" cy="3867665"/>
          </a:xfrm>
          <a:prstGeom prst="rect">
            <a:avLst/>
          </a:prstGeom>
        </p:spPr>
      </p:pic>
    </p:spTree>
    <p:extLst>
      <p:ext uri="{BB962C8B-B14F-4D97-AF65-F5344CB8AC3E}">
        <p14:creationId xmlns:p14="http://schemas.microsoft.com/office/powerpoint/2010/main" val="2100152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93123"/>
            <a:ext cx="10515600" cy="6017741"/>
          </a:xfrm>
        </p:spPr>
        <p:txBody>
          <a:bodyPr>
            <a:normAutofit lnSpcReduction="10000"/>
          </a:bodyPr>
          <a:lstStyle/>
          <a:p>
            <a:r>
              <a:rPr lang="en-US" dirty="0" err="1" smtClean="0">
                <a:latin typeface="Times New Roman" pitchFamily="18" charset="0"/>
                <a:cs typeface="Times New Roman" pitchFamily="18" charset="0"/>
              </a:rPr>
              <a:t>Điều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trị</a:t>
            </a:r>
            <a:r>
              <a:rPr lang="en-US" dirty="0" smtClean="0">
                <a:latin typeface="Times New Roman" pitchFamily="18" charset="0"/>
                <a:cs typeface="Times New Roman" pitchFamily="18" charset="0"/>
              </a:rPr>
              <a:t>:</a:t>
            </a:r>
          </a:p>
          <a:p>
            <a:pPr marL="0" indent="0">
              <a:buNone/>
            </a:pPr>
            <a:r>
              <a:rPr lang="en-US" dirty="0" smtClean="0">
                <a:latin typeface="Times New Roman" pitchFamily="18" charset="0"/>
                <a:cs typeface="Times New Roman" pitchFamily="18" charset="0"/>
              </a:rPr>
              <a:t>-N</a:t>
            </a:r>
            <a:r>
              <a:rPr lang="vi-VN" dirty="0" smtClean="0">
                <a:latin typeface="Times New Roman" pitchFamily="18" charset="0"/>
                <a:cs typeface="Times New Roman" pitchFamily="18" charset="0"/>
              </a:rPr>
              <a:t>guyên </a:t>
            </a:r>
            <a:r>
              <a:rPr lang="vi-VN" dirty="0">
                <a:latin typeface="Times New Roman" pitchFamily="18" charset="0"/>
                <a:cs typeface="Times New Roman" pitchFamily="18" charset="0"/>
              </a:rPr>
              <a:t>tắc điều trị:</a:t>
            </a:r>
          </a:p>
          <a:p>
            <a:pPr marL="0" indent="0">
              <a:buNone/>
            </a:pPr>
            <a:r>
              <a:rPr lang="vi-VN" dirty="0">
                <a:latin typeface="Times New Roman" pitchFamily="18" charset="0"/>
                <a:cs typeface="Times New Roman" pitchFamily="18" charset="0"/>
              </a:rPr>
              <a:t>· Kháng </a:t>
            </a:r>
            <a:r>
              <a:rPr lang="vi-VN" dirty="0" smtClean="0">
                <a:latin typeface="Times New Roman" pitchFamily="18" charset="0"/>
                <a:cs typeface="Times New Roman" pitchFamily="18" charset="0"/>
              </a:rPr>
              <a:t>sinh</a:t>
            </a:r>
            <a:r>
              <a:rPr lang="en-US" dirty="0" smtClean="0">
                <a:latin typeface="Times New Roman" pitchFamily="18" charset="0"/>
                <a:cs typeface="Times New Roman" pitchFamily="18" charset="0"/>
              </a:rPr>
              <a:t>.</a:t>
            </a:r>
            <a:endParaRPr lang="vi-VN" dirty="0">
              <a:latin typeface="Times New Roman" pitchFamily="18" charset="0"/>
              <a:cs typeface="Times New Roman" pitchFamily="18" charset="0"/>
            </a:endParaRPr>
          </a:p>
          <a:p>
            <a:pPr marL="0" indent="0">
              <a:buNone/>
            </a:pPr>
            <a:r>
              <a:rPr lang="vi-VN" dirty="0">
                <a:latin typeface="Times New Roman" pitchFamily="18" charset="0"/>
                <a:cs typeface="Times New Roman" pitchFamily="18" charset="0"/>
              </a:rPr>
              <a:t>· Trích rạch màng nhỉ, không để màng nhĩ vỡ tự nhiên gây rách không hồi </a:t>
            </a:r>
            <a:r>
              <a:rPr lang="vi-VN" dirty="0" smtClean="0">
                <a:latin typeface="Times New Roman" pitchFamily="18" charset="0"/>
                <a:cs typeface="Times New Roman" pitchFamily="18" charset="0"/>
              </a:rPr>
              <a:t>phục</a:t>
            </a:r>
            <a:r>
              <a:rPr lang="en-US" dirty="0" smtClean="0">
                <a:latin typeface="Times New Roman" pitchFamily="18" charset="0"/>
                <a:cs typeface="Times New Roman" pitchFamily="18" charset="0"/>
              </a:rPr>
              <a:t>.</a:t>
            </a:r>
          </a:p>
          <a:p>
            <a:pPr>
              <a:buFontTx/>
              <a:buChar char="-"/>
            </a:pPr>
            <a:r>
              <a:rPr lang="en-US" dirty="0" err="1" smtClean="0">
                <a:latin typeface="Times New Roman" pitchFamily="18" charset="0"/>
                <a:cs typeface="Times New Roman" pitchFamily="18" charset="0"/>
              </a:rPr>
              <a:t>Điều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bằng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sinh</a:t>
            </a:r>
            <a:r>
              <a:rPr lang="en-US" dirty="0" smtClean="0">
                <a:latin typeface="Times New Roman" pitchFamily="18" charset="0"/>
                <a:cs typeface="Times New Roman" pitchFamily="18" charset="0"/>
              </a:rPr>
              <a:t>:</a:t>
            </a:r>
          </a:p>
          <a:p>
            <a:pPr>
              <a:buFont typeface="Wingdings" pitchFamily="2" charset="2"/>
              <a:buChar char="Ø"/>
            </a:pPr>
            <a:r>
              <a:rPr lang="en-US" dirty="0" smtClean="0">
                <a:latin typeface="Times New Roman" pitchFamily="18" charset="0"/>
                <a:cs typeface="Times New Roman" pitchFamily="18" charset="0"/>
              </a:rPr>
              <a:t>KS ban </a:t>
            </a:r>
            <a:r>
              <a:rPr lang="en-US" dirty="0" err="1" smtClean="0">
                <a:latin typeface="Times New Roman" pitchFamily="18" charset="0"/>
                <a:cs typeface="Times New Roman" pitchFamily="18" charset="0"/>
              </a:rPr>
              <a:t>đầu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Amox</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vòng</a:t>
            </a:r>
            <a:r>
              <a:rPr lang="en-US" dirty="0" smtClean="0">
                <a:latin typeface="Times New Roman" pitchFamily="18" charset="0"/>
                <a:cs typeface="Times New Roman" pitchFamily="18" charset="0"/>
              </a:rPr>
              <a:t> 7 – 14 </a:t>
            </a:r>
            <a:r>
              <a:rPr lang="en-US" dirty="0" err="1" smtClean="0">
                <a:latin typeface="Times New Roman" pitchFamily="18" charset="0"/>
                <a:cs typeface="Times New Roman" pitchFamily="18" charset="0"/>
              </a:rPr>
              <a:t>ngày</a:t>
            </a:r>
            <a:r>
              <a:rPr lang="en-US" dirty="0" smtClean="0">
                <a:latin typeface="Times New Roman" pitchFamily="18" charset="0"/>
                <a:cs typeface="Times New Roman" pitchFamily="18" charset="0"/>
              </a:rPr>
              <a:t>.</a:t>
            </a:r>
          </a:p>
          <a:p>
            <a:pPr>
              <a:buFont typeface="Wingdings" pitchFamily="2" charset="2"/>
              <a:buChar char="Ø"/>
            </a:pPr>
            <a:r>
              <a:rPr lang="en-US" dirty="0" smtClean="0">
                <a:latin typeface="Times New Roman" pitchFamily="18" charset="0"/>
                <a:cs typeface="Times New Roman" pitchFamily="18" charset="0"/>
              </a:rPr>
              <a:t>KS </a:t>
            </a:r>
            <a:r>
              <a:rPr lang="en-US" dirty="0" err="1" smtClean="0">
                <a:latin typeface="Times New Roman" pitchFamily="18" charset="0"/>
                <a:cs typeface="Times New Roman" pitchFamily="18" charset="0"/>
              </a:rPr>
              <a:t>tiếp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theo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Dựa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theo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lựa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chọn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nhau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hợp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nếu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trẻ</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ứng</a:t>
            </a:r>
            <a:r>
              <a:rPr lang="en-US" dirty="0" smtClean="0">
                <a:latin typeface="Times New Roman" pitchFamily="18" charset="0"/>
                <a:cs typeface="Times New Roman" pitchFamily="18" charset="0"/>
              </a:rPr>
              <a:t>).</a:t>
            </a:r>
          </a:p>
          <a:p>
            <a:pPr>
              <a:buFontTx/>
              <a:buChar char="-"/>
            </a:pPr>
            <a:r>
              <a:rPr lang="en-US" dirty="0" err="1" smtClean="0">
                <a:latin typeface="Times New Roman" pitchFamily="18" charset="0"/>
                <a:cs typeface="Times New Roman" pitchFamily="18" charset="0"/>
              </a:rPr>
              <a:t>Trích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màng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nhĩ</a:t>
            </a:r>
            <a:r>
              <a:rPr lang="en-US" dirty="0" smtClean="0">
                <a:latin typeface="Times New Roman" pitchFamily="18" charset="0"/>
                <a:cs typeface="Times New Roman" pitchFamily="18" charset="0"/>
              </a:rPr>
              <a:t>:</a:t>
            </a:r>
          </a:p>
          <a:p>
            <a:pPr marL="0" indent="0">
              <a:buNone/>
            </a:pP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màng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nhĩ</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căng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phồng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tụ</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mủ</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gây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đau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trẻ</a:t>
            </a:r>
            <a:r>
              <a:rPr lang="en-US" dirty="0" smtClean="0">
                <a:latin typeface="Times New Roman" pitchFamily="18" charset="0"/>
                <a:cs typeface="Times New Roman" pitchFamily="18" charset="0"/>
              </a:rPr>
              <a:t>.</a:t>
            </a:r>
          </a:p>
          <a:p>
            <a:pPr>
              <a:buFontTx/>
              <a:buChar char="-"/>
            </a:pPr>
            <a:r>
              <a:rPr lang="en-US" dirty="0" err="1" smtClean="0">
                <a:latin typeface="Times New Roman" pitchFamily="18" charset="0"/>
                <a:cs typeface="Times New Roman" pitchFamily="18" charset="0"/>
              </a:rPr>
              <a:t>Điều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triệu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chứng</a:t>
            </a:r>
            <a:r>
              <a:rPr lang="en-US" dirty="0" smtClean="0">
                <a:latin typeface="Times New Roman" pitchFamily="18" charset="0"/>
                <a:cs typeface="Times New Roman" pitchFamily="18" charset="0"/>
              </a:rPr>
              <a:t>:</a:t>
            </a:r>
          </a:p>
          <a:p>
            <a:pPr>
              <a:buFont typeface="Wingdings" pitchFamily="2" charset="2"/>
              <a:buChar char="Ø"/>
            </a:pPr>
            <a:r>
              <a:rPr lang="en-US" dirty="0" err="1" smtClean="0">
                <a:latin typeface="Times New Roman" pitchFamily="18" charset="0"/>
                <a:cs typeface="Times New Roman" pitchFamily="18" charset="0"/>
              </a:rPr>
              <a:t>Giảm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đau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bằng</a:t>
            </a:r>
            <a:r>
              <a:rPr lang="en-US" dirty="0" smtClean="0">
                <a:latin typeface="Times New Roman" pitchFamily="18" charset="0"/>
                <a:cs typeface="Times New Roman" pitchFamily="18" charset="0"/>
              </a:rPr>
              <a:t> Acetaminophen.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728630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963826" y="222421"/>
            <a:ext cx="5535827" cy="8752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latin typeface="Times New Roman" pitchFamily="18" charset="0"/>
                <a:cs typeface="Times New Roman" pitchFamily="18" charset="0"/>
              </a:rPr>
              <a:t>8. </a:t>
            </a:r>
            <a:r>
              <a:rPr lang="en-US" b="1" dirty="0" err="1" smtClean="0">
                <a:latin typeface="Times New Roman" pitchFamily="18" charset="0"/>
                <a:cs typeface="Times New Roman" pitchFamily="18" charset="0"/>
              </a:rPr>
              <a:t>Viêm</a:t>
            </a:r>
            <a:r>
              <a:rPr lang="en-US" b="1" dirty="0" smtClean="0">
                <a:latin typeface="Times New Roman" pitchFamily="18" charset="0"/>
                <a:cs typeface="Times New Roman" pitchFamily="18" charset="0"/>
              </a:rPr>
              <a:t> tai </a:t>
            </a:r>
            <a:r>
              <a:rPr lang="en-US" b="1" dirty="0" err="1" smtClean="0">
                <a:latin typeface="Times New Roman" pitchFamily="18" charset="0"/>
                <a:cs typeface="Times New Roman" pitchFamily="18" charset="0"/>
              </a:rPr>
              <a:t>ngoài</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
        <p:nvSpPr>
          <p:cNvPr id="5" name="Content Placeholder 5"/>
          <p:cNvSpPr txBox="1">
            <a:spLocks/>
          </p:cNvSpPr>
          <p:nvPr/>
        </p:nvSpPr>
        <p:spPr>
          <a:xfrm>
            <a:off x="1186249" y="1191867"/>
            <a:ext cx="6573794" cy="50455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600" dirty="0" smtClean="0">
                <a:latin typeface="Times New Roman" pitchFamily="18" charset="0"/>
                <a:cs typeface="Times New Roman" pitchFamily="18" charset="0"/>
              </a:rPr>
              <a:t>Do VK Pseudomonas </a:t>
            </a:r>
            <a:r>
              <a:rPr lang="en-US" sz="2600" dirty="0" err="1" smtClean="0">
                <a:latin typeface="Times New Roman" pitchFamily="18" charset="0"/>
                <a:cs typeface="Times New Roman" pitchFamily="18" charset="0"/>
              </a:rPr>
              <a:t>aeruginosa</a:t>
            </a:r>
            <a:r>
              <a:rPr lang="en-US" sz="2600" dirty="0" smtClean="0">
                <a:latin typeface="Times New Roman" pitchFamily="18" charset="0"/>
                <a:cs typeface="Times New Roman" pitchFamily="18" charset="0"/>
              </a:rPr>
              <a:t>, P. </a:t>
            </a:r>
            <a:r>
              <a:rPr lang="en-US" sz="2600" dirty="0" err="1" smtClean="0">
                <a:latin typeface="Times New Roman" pitchFamily="18" charset="0"/>
                <a:cs typeface="Times New Roman" pitchFamily="18" charset="0"/>
              </a:rPr>
              <a:t>aeruginose</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hoặc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nấm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Aspergillus</a:t>
            </a:r>
            <a:r>
              <a:rPr lang="en-US" sz="2600" dirty="0" smtClean="0">
                <a:latin typeface="Times New Roman" pitchFamily="18" charset="0"/>
                <a:cs typeface="Times New Roman" pitchFamily="18" charset="0"/>
              </a:rPr>
              <a:t>.</a:t>
            </a:r>
          </a:p>
          <a:p>
            <a:pPr algn="just"/>
            <a:r>
              <a:rPr lang="en-US" sz="2600" dirty="0" err="1" smtClean="0">
                <a:latin typeface="Times New Roman" pitchFamily="18" charset="0"/>
                <a:cs typeface="Times New Roman" pitchFamily="18" charset="0"/>
              </a:rPr>
              <a:t>Triệu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chứng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Đau</a:t>
            </a:r>
            <a:r>
              <a:rPr lang="en-US" sz="2600" dirty="0" smtClean="0">
                <a:latin typeface="Times New Roman" pitchFamily="18" charset="0"/>
                <a:cs typeface="Times New Roman" pitchFamily="18" charset="0"/>
              </a:rPr>
              <a:t> tai, </a:t>
            </a:r>
            <a:r>
              <a:rPr lang="en-US" sz="2600" dirty="0" err="1" smtClean="0">
                <a:latin typeface="Times New Roman" pitchFamily="18" charset="0"/>
                <a:cs typeface="Times New Roman" pitchFamily="18" charset="0"/>
              </a:rPr>
              <a:t>ngứa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và</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chảy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mủ</a:t>
            </a:r>
            <a:r>
              <a:rPr lang="en-US" sz="2600" dirty="0" smtClean="0">
                <a:latin typeface="Times New Roman" pitchFamily="18" charset="0"/>
                <a:cs typeface="Times New Roman" pitchFamily="18" charset="0"/>
              </a:rPr>
              <a:t>.</a:t>
            </a:r>
          </a:p>
          <a:p>
            <a:pPr algn="just"/>
            <a:r>
              <a:rPr lang="en-US" sz="2600" dirty="0" err="1" smtClean="0">
                <a:latin typeface="Times New Roman" pitchFamily="18" charset="0"/>
                <a:cs typeface="Times New Roman" pitchFamily="18" charset="0"/>
              </a:rPr>
              <a:t>Điều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trị</a:t>
            </a:r>
            <a:r>
              <a:rPr lang="en-US" sz="2600" dirty="0" smtClean="0">
                <a:latin typeface="Times New Roman" pitchFamily="18" charset="0"/>
                <a:cs typeface="Times New Roman" pitchFamily="18" charset="0"/>
              </a:rPr>
              <a:t>:</a:t>
            </a:r>
          </a:p>
          <a:p>
            <a:pPr marL="395288" indent="-222250" algn="just">
              <a:buFontTx/>
              <a:buChar char="-"/>
            </a:pPr>
            <a:r>
              <a:rPr lang="en-US" sz="2600" dirty="0" err="1" smtClean="0">
                <a:latin typeface="Times New Roman" pitchFamily="18" charset="0"/>
                <a:cs typeface="Times New Roman" pitchFamily="18" charset="0"/>
              </a:rPr>
              <a:t>Bằng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thuốc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nhỏ</a:t>
            </a:r>
            <a:r>
              <a:rPr lang="en-US" sz="2600" dirty="0" smtClean="0">
                <a:latin typeface="Times New Roman" pitchFamily="18" charset="0"/>
                <a:cs typeface="Times New Roman" pitchFamily="18" charset="0"/>
              </a:rPr>
              <a:t> tai </a:t>
            </a:r>
            <a:r>
              <a:rPr lang="en-US" sz="2600" dirty="0" err="1" smtClean="0">
                <a:latin typeface="Times New Roman" pitchFamily="18" charset="0"/>
                <a:cs typeface="Times New Roman" pitchFamily="18" charset="0"/>
              </a:rPr>
              <a:t>hoặc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thuốc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kháng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sinh</a:t>
            </a:r>
            <a:r>
              <a:rPr lang="en-US" sz="2600" dirty="0" smtClean="0">
                <a:latin typeface="Times New Roman" pitchFamily="18" charset="0"/>
                <a:cs typeface="Times New Roman" pitchFamily="18" charset="0"/>
              </a:rPr>
              <a:t>.</a:t>
            </a:r>
          </a:p>
          <a:p>
            <a:pPr marL="395288" indent="-222250" algn="just">
              <a:buFontTx/>
              <a:buChar char="-"/>
            </a:pPr>
            <a:r>
              <a:rPr lang="en-US" sz="2600" dirty="0" err="1" smtClean="0">
                <a:latin typeface="Times New Roman" pitchFamily="18" charset="0"/>
                <a:cs typeface="Times New Roman" pitchFamily="18" charset="0"/>
              </a:rPr>
              <a:t>Hạ</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sốt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giảm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đau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chống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viêm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bằng</a:t>
            </a:r>
            <a:r>
              <a:rPr lang="en-US" sz="2600" dirty="0" smtClean="0">
                <a:latin typeface="Times New Roman" pitchFamily="18" charset="0"/>
                <a:cs typeface="Times New Roman" pitchFamily="18" charset="0"/>
              </a:rPr>
              <a:t> corticoid.</a:t>
            </a:r>
          </a:p>
          <a:p>
            <a:pPr indent="-55563" algn="just">
              <a:buFont typeface="Arial" panose="020B0604020202020204" pitchFamily="34" charset="0"/>
              <a:buNone/>
            </a:pP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Tuẩn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thủ</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các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biện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pháp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chữa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trị</a:t>
            </a:r>
            <a:r>
              <a:rPr lang="en-US" sz="2600" dirty="0" smtClean="0">
                <a:latin typeface="Times New Roman" pitchFamily="18" charset="0"/>
                <a:cs typeface="Times New Roman" pitchFamily="18" charset="0"/>
              </a:rPr>
              <a:t>.</a:t>
            </a:r>
            <a:endParaRPr lang="en-US" sz="2600" dirty="0">
              <a:latin typeface="Times New Roman" pitchFamily="18"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4620" y="228600"/>
            <a:ext cx="3309505" cy="29718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4620" y="3431992"/>
            <a:ext cx="3289300" cy="3006437"/>
          </a:xfrm>
          <a:prstGeom prst="rect">
            <a:avLst/>
          </a:prstGeom>
        </p:spPr>
      </p:pic>
    </p:spTree>
    <p:extLst>
      <p:ext uri="{BB962C8B-B14F-4D97-AF65-F5344CB8AC3E}">
        <p14:creationId xmlns:p14="http://schemas.microsoft.com/office/powerpoint/2010/main" val="25101504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6119" y="274638"/>
            <a:ext cx="8229600" cy="1143000"/>
          </a:xfrm>
        </p:spPr>
        <p:txBody>
          <a:bodyPr/>
          <a:lstStyle/>
          <a:p>
            <a:pPr algn="l"/>
            <a:r>
              <a:rPr lang="en-US" b="1" dirty="0" smtClean="0">
                <a:latin typeface="Times New Roman" pitchFamily="18" charset="0"/>
                <a:cs typeface="Times New Roman" pitchFamily="18" charset="0"/>
              </a:rPr>
              <a:t>9. </a:t>
            </a:r>
            <a:r>
              <a:rPr lang="en-US" b="1" dirty="0" err="1" smtClean="0">
                <a:latin typeface="Times New Roman" pitchFamily="18" charset="0"/>
                <a:cs typeface="Times New Roman" pitchFamily="18" charset="0"/>
              </a:rPr>
              <a:t>Viêm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thanh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quản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cấp</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
        <p:nvSpPr>
          <p:cNvPr id="5" name="Content Placeholder 2"/>
          <p:cNvSpPr>
            <a:spLocks noGrp="1"/>
          </p:cNvSpPr>
          <p:nvPr>
            <p:ph idx="1"/>
          </p:nvPr>
        </p:nvSpPr>
        <p:spPr>
          <a:xfrm>
            <a:off x="766118" y="1600200"/>
            <a:ext cx="6005385" cy="4525963"/>
          </a:xfrm>
        </p:spPr>
        <p:txBody>
          <a:bodyPr>
            <a:normAutofit/>
          </a:bodyPr>
          <a:lstStyle/>
          <a:p>
            <a:pPr algn="just"/>
            <a:r>
              <a:rPr lang="en-US" sz="2600" dirty="0" err="1" smtClean="0">
                <a:latin typeface="Times New Roman" pitchFamily="18" charset="0"/>
                <a:cs typeface="Times New Roman" pitchFamily="18" charset="0"/>
              </a:rPr>
              <a:t>Có</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thể</a:t>
            </a:r>
            <a:r>
              <a:rPr lang="en-US" sz="2600" dirty="0" smtClean="0">
                <a:latin typeface="Times New Roman" pitchFamily="18" charset="0"/>
                <a:cs typeface="Times New Roman" pitchFamily="18" charset="0"/>
              </a:rPr>
              <a:t> do </a:t>
            </a:r>
            <a:r>
              <a:rPr lang="en-US" sz="2600" dirty="0" err="1" smtClean="0">
                <a:latin typeface="Times New Roman" pitchFamily="18" charset="0"/>
                <a:cs typeface="Times New Roman" pitchFamily="18" charset="0"/>
              </a:rPr>
              <a:t>nhiễm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khuẩn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hoặc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không</a:t>
            </a:r>
            <a:r>
              <a:rPr lang="en-US" sz="2600" dirty="0" smtClean="0">
                <a:latin typeface="Times New Roman" pitchFamily="18" charset="0"/>
                <a:cs typeface="Times New Roman" pitchFamily="18" charset="0"/>
              </a:rPr>
              <a:t>.</a:t>
            </a:r>
          </a:p>
          <a:p>
            <a:pPr algn="just"/>
            <a:r>
              <a:rPr lang="en-US" sz="2600" dirty="0" err="1" smtClean="0">
                <a:latin typeface="Times New Roman" pitchFamily="18" charset="0"/>
                <a:cs typeface="Times New Roman" pitchFamily="18" charset="0"/>
              </a:rPr>
              <a:t>Khi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viêm</a:t>
            </a:r>
            <a:r>
              <a:rPr lang="en-US" sz="2600" dirty="0" smtClean="0">
                <a:latin typeface="Times New Roman" pitchFamily="18" charset="0"/>
                <a:cs typeface="Times New Roman" pitchFamily="18" charset="0"/>
              </a:rPr>
              <a:t> do </a:t>
            </a:r>
            <a:r>
              <a:rPr lang="en-US" sz="2600" dirty="0" err="1" smtClean="0">
                <a:latin typeface="Times New Roman" pitchFamily="18" charset="0"/>
                <a:cs typeface="Times New Roman" pitchFamily="18" charset="0"/>
              </a:rPr>
              <a:t>nhiễm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khuẩn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thường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kèm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nhiễm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trùng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đường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hô</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hấp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trên</a:t>
            </a:r>
            <a:r>
              <a:rPr lang="en-US" sz="2600" dirty="0" smtClean="0">
                <a:latin typeface="Times New Roman" pitchFamily="18" charset="0"/>
                <a:cs typeface="Times New Roman" pitchFamily="18" charset="0"/>
              </a:rPr>
              <a:t>.</a:t>
            </a:r>
          </a:p>
          <a:p>
            <a:pPr algn="just"/>
            <a:r>
              <a:rPr lang="en-US" sz="2600" dirty="0" smtClean="0">
                <a:latin typeface="Times New Roman" pitchFamily="18" charset="0"/>
                <a:cs typeface="Times New Roman" pitchFamily="18" charset="0"/>
              </a:rPr>
              <a:t>VK hay </a:t>
            </a:r>
            <a:r>
              <a:rPr lang="en-US" sz="2600" dirty="0" err="1" smtClean="0">
                <a:latin typeface="Times New Roman" pitchFamily="18" charset="0"/>
                <a:cs typeface="Times New Roman" pitchFamily="18" charset="0"/>
              </a:rPr>
              <a:t>gặp</a:t>
            </a:r>
            <a:r>
              <a:rPr lang="en-US" sz="2600" dirty="0" smtClean="0">
                <a:latin typeface="Times New Roman" pitchFamily="18" charset="0"/>
                <a:cs typeface="Times New Roman" pitchFamily="18" charset="0"/>
              </a:rPr>
              <a:t>: Str. Pneumonia, H </a:t>
            </a:r>
            <a:r>
              <a:rPr lang="en-US" sz="2600" dirty="0" err="1" smtClean="0">
                <a:latin typeface="Times New Roman" pitchFamily="18" charset="0"/>
                <a:cs typeface="Times New Roman" pitchFamily="18" charset="0"/>
              </a:rPr>
              <a:t>influenzae</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Haemolytic</a:t>
            </a:r>
            <a:r>
              <a:rPr lang="en-US" sz="2600" dirty="0" smtClean="0">
                <a:latin typeface="Times New Roman" pitchFamily="18" charset="0"/>
                <a:cs typeface="Times New Roman" pitchFamily="18" charset="0"/>
              </a:rPr>
              <a:t> streptococci </a:t>
            </a:r>
            <a:r>
              <a:rPr lang="en-US" sz="2600" dirty="0" err="1" smtClean="0">
                <a:latin typeface="Times New Roman" pitchFamily="18" charset="0"/>
                <a:cs typeface="Times New Roman" pitchFamily="18" charset="0"/>
              </a:rPr>
              <a:t>hoặc</a:t>
            </a:r>
            <a:r>
              <a:rPr lang="en-US" sz="2600" dirty="0" smtClean="0">
                <a:latin typeface="Times New Roman" pitchFamily="18" charset="0"/>
                <a:cs typeface="Times New Roman" pitchFamily="18" charset="0"/>
              </a:rPr>
              <a:t> staph. </a:t>
            </a:r>
            <a:r>
              <a:rPr lang="en-US" sz="2600" dirty="0" err="1" smtClean="0">
                <a:latin typeface="Times New Roman" pitchFamily="18" charset="0"/>
                <a:cs typeface="Times New Roman" pitchFamily="18" charset="0"/>
              </a:rPr>
              <a:t>Aureus</a:t>
            </a:r>
            <a:r>
              <a:rPr lang="en-US" sz="2600" dirty="0" smtClean="0">
                <a:latin typeface="Times New Roman" pitchFamily="18" charset="0"/>
                <a:cs typeface="Times New Roman" pitchFamily="18" charset="0"/>
              </a:rPr>
              <a:t>.</a:t>
            </a:r>
          </a:p>
          <a:p>
            <a:pPr algn="just"/>
            <a:r>
              <a:rPr lang="en-US" sz="2600" dirty="0" err="1" smtClean="0">
                <a:latin typeface="Times New Roman" pitchFamily="18" charset="0"/>
                <a:cs typeface="Times New Roman" pitchFamily="18" charset="0"/>
              </a:rPr>
              <a:t>Triệu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chứng</a:t>
            </a:r>
            <a:r>
              <a:rPr lang="en-US" sz="2600" dirty="0" smtClean="0">
                <a:latin typeface="Times New Roman" pitchFamily="18" charset="0"/>
                <a:cs typeface="Times New Roman" pitchFamily="18" charset="0"/>
              </a:rPr>
              <a:t>:</a:t>
            </a:r>
          </a:p>
          <a:p>
            <a:pPr marL="519113" indent="-284163" algn="just">
              <a:buFontTx/>
              <a:buChar char="-"/>
            </a:pPr>
            <a:r>
              <a:rPr lang="en-US" sz="2600" dirty="0" err="1" smtClean="0">
                <a:latin typeface="Times New Roman" pitchFamily="18" charset="0"/>
                <a:cs typeface="Times New Roman" pitchFamily="18" charset="0"/>
              </a:rPr>
              <a:t>Khàn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tiếng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đau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họng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khó</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nói</a:t>
            </a:r>
            <a:r>
              <a:rPr lang="en-US" sz="2600" dirty="0" smtClean="0">
                <a:latin typeface="Times New Roman" pitchFamily="18" charset="0"/>
                <a:cs typeface="Times New Roman" pitchFamily="18" charset="0"/>
              </a:rPr>
              <a:t>.</a:t>
            </a:r>
          </a:p>
          <a:p>
            <a:pPr marL="519113" indent="-284163" algn="just">
              <a:buFontTx/>
              <a:buChar char="-"/>
            </a:pPr>
            <a:r>
              <a:rPr lang="en-US" sz="2600" dirty="0" err="1" smtClean="0">
                <a:latin typeface="Times New Roman" pitchFamily="18" charset="0"/>
                <a:cs typeface="Times New Roman" pitchFamily="18" charset="0"/>
              </a:rPr>
              <a:t>Triệu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chứng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chung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toàn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thân</a:t>
            </a:r>
            <a:r>
              <a:rPr lang="en-US" sz="2600" dirty="0" smtClean="0">
                <a:latin typeface="Times New Roman" pitchFamily="18" charset="0"/>
                <a:cs typeface="Times New Roman" pitchFamily="18" charset="0"/>
              </a:rPr>
              <a: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6072" y="777723"/>
            <a:ext cx="3429000" cy="304425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0940" y="3995727"/>
            <a:ext cx="3039264" cy="2258291"/>
          </a:xfrm>
          <a:prstGeom prst="rect">
            <a:avLst/>
          </a:prstGeom>
        </p:spPr>
      </p:pic>
    </p:spTree>
    <p:extLst>
      <p:ext uri="{BB962C8B-B14F-4D97-AF65-F5344CB8AC3E}">
        <p14:creationId xmlns:p14="http://schemas.microsoft.com/office/powerpoint/2010/main" val="1717137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5676" y="469556"/>
            <a:ext cx="9873048" cy="4493538"/>
          </a:xfrm>
          <a:prstGeom prst="rect">
            <a:avLst/>
          </a:prstGeom>
        </p:spPr>
        <p:txBody>
          <a:bodyPr wrap="square">
            <a:spAutoFit/>
          </a:bodyPr>
          <a:lstStyle/>
          <a:p>
            <a:pPr marL="457200" indent="-457200" algn="just">
              <a:buFont typeface="Arial" pitchFamily="34" charset="0"/>
              <a:buChar char="•"/>
            </a:pPr>
            <a:r>
              <a:rPr lang="en-US" sz="2600" dirty="0" err="1" smtClean="0">
                <a:latin typeface="Times New Roman" pitchFamily="18" charset="0"/>
                <a:cs typeface="Times New Roman" pitchFamily="18" charset="0"/>
              </a:rPr>
              <a:t>Biểu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hiện</a:t>
            </a:r>
            <a:r>
              <a:rPr lang="en-US" sz="2600" dirty="0" smtClean="0">
                <a:latin typeface="Times New Roman" pitchFamily="18" charset="0"/>
                <a:cs typeface="Times New Roman" pitchFamily="18" charset="0"/>
              </a:rPr>
              <a:t>:</a:t>
            </a:r>
          </a:p>
          <a:p>
            <a:pPr marL="173038" indent="222250" algn="just">
              <a:buFontTx/>
              <a:buChar char="-"/>
            </a:pPr>
            <a:r>
              <a:rPr lang="en-US" sz="2600" dirty="0" err="1" smtClean="0">
                <a:latin typeface="Times New Roman" pitchFamily="18" charset="0"/>
                <a:cs typeface="Times New Roman" pitchFamily="18" charset="0"/>
              </a:rPr>
              <a:t>Giai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đoạn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đầu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phù</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nề</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thanh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nhiệt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nếp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phễu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thanh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nhiệt</a:t>
            </a:r>
            <a:r>
              <a:rPr lang="en-US" sz="2600" dirty="0" smtClean="0">
                <a:latin typeface="Times New Roman" pitchFamily="18" charset="0"/>
                <a:cs typeface="Times New Roman" pitchFamily="18" charset="0"/>
              </a:rPr>
              <a:t>,…</a:t>
            </a:r>
            <a:r>
              <a:rPr lang="en-US" sz="2600" dirty="0" err="1" smtClean="0">
                <a:latin typeface="Times New Roman" pitchFamily="18" charset="0"/>
                <a:cs typeface="Times New Roman" pitchFamily="18" charset="0"/>
              </a:rPr>
              <a:t>nhưng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dây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thanh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quản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bình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thường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có</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thể</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kèm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một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chút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dịch</a:t>
            </a:r>
            <a:r>
              <a:rPr lang="en-US" sz="2600" dirty="0" smtClean="0">
                <a:latin typeface="Times New Roman" pitchFamily="18" charset="0"/>
                <a:cs typeface="Times New Roman" pitchFamily="18" charset="0"/>
              </a:rPr>
              <a:t>.</a:t>
            </a:r>
          </a:p>
          <a:p>
            <a:pPr marL="173038" indent="222250" algn="just">
              <a:buFontTx/>
              <a:buChar char="-"/>
            </a:pPr>
            <a:r>
              <a:rPr lang="en-US" sz="2600" dirty="0" err="1" smtClean="0">
                <a:latin typeface="Times New Roman" pitchFamily="18" charset="0"/>
                <a:cs typeface="Times New Roman" pitchFamily="18" charset="0"/>
              </a:rPr>
              <a:t>Giai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đoạn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sau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dây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thanh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quản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đỏ</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và</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sưng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dịch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nhầy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dính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trên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bề</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mặt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dây</a:t>
            </a:r>
            <a:r>
              <a:rPr lang="en-US" sz="2600" dirty="0" smtClean="0">
                <a:latin typeface="Times New Roman" pitchFamily="18" charset="0"/>
                <a:cs typeface="Times New Roman" pitchFamily="18" charset="0"/>
              </a:rPr>
              <a:t>.</a:t>
            </a:r>
          </a:p>
          <a:p>
            <a:pPr algn="just"/>
            <a:endParaRPr lang="en-US" sz="2600" dirty="0" smtClean="0">
              <a:latin typeface="Times New Roman" pitchFamily="18" charset="0"/>
              <a:cs typeface="Times New Roman" pitchFamily="18" charset="0"/>
            </a:endParaRPr>
          </a:p>
          <a:p>
            <a:pPr marL="457200" indent="-457200" algn="just">
              <a:buFont typeface="Arial" pitchFamily="34" charset="0"/>
              <a:buChar char="•"/>
            </a:pPr>
            <a:r>
              <a:rPr lang="en-US" sz="2600" dirty="0" err="1" smtClean="0">
                <a:latin typeface="Times New Roman" pitchFamily="18" charset="0"/>
                <a:cs typeface="Times New Roman" pitchFamily="18" charset="0"/>
                <a:sym typeface="Wingdings" pitchFamily="2" charset="2"/>
              </a:rPr>
              <a:t>Điều</a:t>
            </a:r>
            <a:r>
              <a:rPr lang="en-US" sz="2600" dirty="0" smtClean="0">
                <a:latin typeface="Times New Roman" pitchFamily="18" charset="0"/>
                <a:cs typeface="Times New Roman" pitchFamily="18" charset="0"/>
                <a:sym typeface="Wingdings" pitchFamily="2" charset="2"/>
              </a:rPr>
              <a:t> </a:t>
            </a:r>
            <a:r>
              <a:rPr lang="en-US" sz="2600" dirty="0" err="1" smtClean="0">
                <a:latin typeface="Times New Roman" pitchFamily="18" charset="0"/>
                <a:cs typeface="Times New Roman" pitchFamily="18" charset="0"/>
                <a:sym typeface="Wingdings" pitchFamily="2" charset="2"/>
              </a:rPr>
              <a:t>trị</a:t>
            </a:r>
            <a:r>
              <a:rPr lang="en-US" sz="2600" dirty="0" smtClean="0">
                <a:latin typeface="Times New Roman" pitchFamily="18" charset="0"/>
                <a:cs typeface="Times New Roman" pitchFamily="18" charset="0"/>
                <a:sym typeface="Wingdings" pitchFamily="2" charset="2"/>
              </a:rPr>
              <a:t>:</a:t>
            </a:r>
          </a:p>
          <a:p>
            <a:pPr marL="173038" indent="222250" algn="just">
              <a:buFontTx/>
              <a:buChar char="-"/>
            </a:pPr>
            <a:r>
              <a:rPr lang="en-US" sz="2600" dirty="0" err="1" smtClean="0">
                <a:latin typeface="Times New Roman" pitchFamily="18" charset="0"/>
                <a:cs typeface="Times New Roman" pitchFamily="18" charset="0"/>
                <a:sym typeface="Wingdings" pitchFamily="2" charset="2"/>
              </a:rPr>
              <a:t>Kiêng</a:t>
            </a:r>
            <a:r>
              <a:rPr lang="en-US" sz="2600" dirty="0" smtClean="0">
                <a:latin typeface="Times New Roman" pitchFamily="18" charset="0"/>
                <a:cs typeface="Times New Roman" pitchFamily="18" charset="0"/>
                <a:sym typeface="Wingdings" pitchFamily="2" charset="2"/>
              </a:rPr>
              <a:t> </a:t>
            </a:r>
            <a:r>
              <a:rPr lang="en-US" sz="2600" dirty="0" err="1" smtClean="0">
                <a:latin typeface="Times New Roman" pitchFamily="18" charset="0"/>
                <a:cs typeface="Times New Roman" pitchFamily="18" charset="0"/>
                <a:sym typeface="Wingdings" pitchFamily="2" charset="2"/>
              </a:rPr>
              <a:t>nói</a:t>
            </a:r>
            <a:r>
              <a:rPr lang="en-US" sz="2600" dirty="0" smtClean="0">
                <a:latin typeface="Times New Roman" pitchFamily="18" charset="0"/>
                <a:cs typeface="Times New Roman" pitchFamily="18" charset="0"/>
                <a:sym typeface="Wingdings" pitchFamily="2" charset="2"/>
              </a:rPr>
              <a:t>, </a:t>
            </a:r>
            <a:r>
              <a:rPr lang="en-US" sz="2600" dirty="0" err="1" smtClean="0">
                <a:latin typeface="Times New Roman" pitchFamily="18" charset="0"/>
                <a:cs typeface="Times New Roman" pitchFamily="18" charset="0"/>
                <a:sym typeface="Wingdings" pitchFamily="2" charset="2"/>
              </a:rPr>
              <a:t>rượu</a:t>
            </a:r>
            <a:r>
              <a:rPr lang="en-US" sz="2600" dirty="0" smtClean="0">
                <a:latin typeface="Times New Roman" pitchFamily="18" charset="0"/>
                <a:cs typeface="Times New Roman" pitchFamily="18" charset="0"/>
                <a:sym typeface="Wingdings" pitchFamily="2" charset="2"/>
              </a:rPr>
              <a:t> </a:t>
            </a:r>
            <a:r>
              <a:rPr lang="en-US" sz="2600" dirty="0" err="1" smtClean="0">
                <a:latin typeface="Times New Roman" pitchFamily="18" charset="0"/>
                <a:cs typeface="Times New Roman" pitchFamily="18" charset="0"/>
                <a:sym typeface="Wingdings" pitchFamily="2" charset="2"/>
              </a:rPr>
              <a:t>và</a:t>
            </a:r>
            <a:r>
              <a:rPr lang="en-US" sz="2600" dirty="0" smtClean="0">
                <a:latin typeface="Times New Roman" pitchFamily="18" charset="0"/>
                <a:cs typeface="Times New Roman" pitchFamily="18" charset="0"/>
                <a:sym typeface="Wingdings" pitchFamily="2" charset="2"/>
              </a:rPr>
              <a:t> </a:t>
            </a:r>
            <a:r>
              <a:rPr lang="en-US" sz="2600" dirty="0" err="1" smtClean="0">
                <a:latin typeface="Times New Roman" pitchFamily="18" charset="0"/>
                <a:cs typeface="Times New Roman" pitchFamily="18" charset="0"/>
                <a:sym typeface="Wingdings" pitchFamily="2" charset="2"/>
              </a:rPr>
              <a:t>thuốc</a:t>
            </a:r>
            <a:r>
              <a:rPr lang="en-US" sz="2600" dirty="0" smtClean="0">
                <a:latin typeface="Times New Roman" pitchFamily="18" charset="0"/>
                <a:cs typeface="Times New Roman" pitchFamily="18" charset="0"/>
                <a:sym typeface="Wingdings" pitchFamily="2" charset="2"/>
              </a:rPr>
              <a:t> </a:t>
            </a:r>
            <a:r>
              <a:rPr lang="en-US" sz="2600" dirty="0" err="1" smtClean="0">
                <a:latin typeface="Times New Roman" pitchFamily="18" charset="0"/>
                <a:cs typeface="Times New Roman" pitchFamily="18" charset="0"/>
                <a:sym typeface="Wingdings" pitchFamily="2" charset="2"/>
              </a:rPr>
              <a:t>lá</a:t>
            </a:r>
            <a:r>
              <a:rPr lang="en-US" sz="2600" dirty="0" smtClean="0">
                <a:latin typeface="Times New Roman" pitchFamily="18" charset="0"/>
                <a:cs typeface="Times New Roman" pitchFamily="18" charset="0"/>
                <a:sym typeface="Wingdings" pitchFamily="2" charset="2"/>
              </a:rPr>
              <a:t>.</a:t>
            </a:r>
          </a:p>
          <a:p>
            <a:pPr marL="173038" indent="222250" algn="just">
              <a:buFontTx/>
              <a:buChar char="-"/>
            </a:pPr>
            <a:r>
              <a:rPr lang="en-US" sz="2600" dirty="0" err="1" smtClean="0">
                <a:latin typeface="Times New Roman" pitchFamily="18" charset="0"/>
                <a:cs typeface="Times New Roman" pitchFamily="18" charset="0"/>
                <a:sym typeface="Wingdings" pitchFamily="2" charset="2"/>
              </a:rPr>
              <a:t>Dùng</a:t>
            </a:r>
            <a:r>
              <a:rPr lang="en-US" sz="2600" dirty="0" smtClean="0">
                <a:latin typeface="Times New Roman" pitchFamily="18" charset="0"/>
                <a:cs typeface="Times New Roman" pitchFamily="18" charset="0"/>
                <a:sym typeface="Wingdings" pitchFamily="2" charset="2"/>
              </a:rPr>
              <a:t> </a:t>
            </a:r>
            <a:r>
              <a:rPr lang="en-US" sz="2600" dirty="0" err="1" smtClean="0">
                <a:latin typeface="Times New Roman" pitchFamily="18" charset="0"/>
                <a:cs typeface="Times New Roman" pitchFamily="18" charset="0"/>
                <a:sym typeface="Wingdings" pitchFamily="2" charset="2"/>
              </a:rPr>
              <a:t>thuốc</a:t>
            </a:r>
            <a:r>
              <a:rPr lang="en-US" sz="2600" dirty="0" smtClean="0">
                <a:latin typeface="Times New Roman" pitchFamily="18" charset="0"/>
                <a:cs typeface="Times New Roman" pitchFamily="18" charset="0"/>
                <a:sym typeface="Wingdings" pitchFamily="2" charset="2"/>
              </a:rPr>
              <a:t> </a:t>
            </a:r>
            <a:r>
              <a:rPr lang="en-US" sz="2600" dirty="0" err="1" smtClean="0">
                <a:latin typeface="Times New Roman" pitchFamily="18" charset="0"/>
                <a:cs typeface="Times New Roman" pitchFamily="18" charset="0"/>
                <a:sym typeface="Wingdings" pitchFamily="2" charset="2"/>
              </a:rPr>
              <a:t>giảm</a:t>
            </a:r>
            <a:r>
              <a:rPr lang="en-US" sz="2600" dirty="0" smtClean="0">
                <a:latin typeface="Times New Roman" pitchFamily="18" charset="0"/>
                <a:cs typeface="Times New Roman" pitchFamily="18" charset="0"/>
                <a:sym typeface="Wingdings" pitchFamily="2" charset="2"/>
              </a:rPr>
              <a:t> </a:t>
            </a:r>
            <a:r>
              <a:rPr lang="en-US" sz="2600" dirty="0" err="1" smtClean="0">
                <a:latin typeface="Times New Roman" pitchFamily="18" charset="0"/>
                <a:cs typeface="Times New Roman" pitchFamily="18" charset="0"/>
                <a:sym typeface="Wingdings" pitchFamily="2" charset="2"/>
              </a:rPr>
              <a:t>họ</a:t>
            </a:r>
            <a:r>
              <a:rPr lang="en-US" sz="2600" dirty="0" smtClean="0">
                <a:latin typeface="Times New Roman" pitchFamily="18" charset="0"/>
                <a:cs typeface="Times New Roman" pitchFamily="18" charset="0"/>
                <a:sym typeface="Wingdings" pitchFamily="2" charset="2"/>
              </a:rPr>
              <a:t>, </a:t>
            </a:r>
            <a:r>
              <a:rPr lang="en-US" sz="2600" dirty="0" err="1" smtClean="0">
                <a:latin typeface="Times New Roman" pitchFamily="18" charset="0"/>
                <a:cs typeface="Times New Roman" pitchFamily="18" charset="0"/>
                <a:sym typeface="Wingdings" pitchFamily="2" charset="2"/>
              </a:rPr>
              <a:t>giảm</a:t>
            </a:r>
            <a:r>
              <a:rPr lang="en-US" sz="2600" dirty="0" smtClean="0">
                <a:latin typeface="Times New Roman" pitchFamily="18" charset="0"/>
                <a:cs typeface="Times New Roman" pitchFamily="18" charset="0"/>
                <a:sym typeface="Wingdings" pitchFamily="2" charset="2"/>
              </a:rPr>
              <a:t> </a:t>
            </a:r>
            <a:r>
              <a:rPr lang="en-US" sz="2600" dirty="0" err="1" smtClean="0">
                <a:latin typeface="Times New Roman" pitchFamily="18" charset="0"/>
                <a:cs typeface="Times New Roman" pitchFamily="18" charset="0"/>
                <a:sym typeface="Wingdings" pitchFamily="2" charset="2"/>
              </a:rPr>
              <a:t>đau</a:t>
            </a:r>
            <a:r>
              <a:rPr lang="en-US" sz="2600" dirty="0" smtClean="0">
                <a:latin typeface="Times New Roman" pitchFamily="18" charset="0"/>
                <a:cs typeface="Times New Roman" pitchFamily="18" charset="0"/>
                <a:sym typeface="Wingdings" pitchFamily="2" charset="2"/>
              </a:rPr>
              <a:t> </a:t>
            </a:r>
            <a:r>
              <a:rPr lang="en-US" sz="2600" dirty="0" err="1" smtClean="0">
                <a:latin typeface="Times New Roman" pitchFamily="18" charset="0"/>
                <a:cs typeface="Times New Roman" pitchFamily="18" charset="0"/>
                <a:sym typeface="Wingdings" pitchFamily="2" charset="2"/>
              </a:rPr>
              <a:t>và</a:t>
            </a:r>
            <a:r>
              <a:rPr lang="en-US" sz="2600" dirty="0" smtClean="0">
                <a:latin typeface="Times New Roman" pitchFamily="18" charset="0"/>
                <a:cs typeface="Times New Roman" pitchFamily="18" charset="0"/>
                <a:sym typeface="Wingdings" pitchFamily="2" charset="2"/>
              </a:rPr>
              <a:t> </a:t>
            </a:r>
            <a:r>
              <a:rPr lang="en-US" sz="2600" dirty="0" err="1" smtClean="0">
                <a:latin typeface="Times New Roman" pitchFamily="18" charset="0"/>
                <a:cs typeface="Times New Roman" pitchFamily="18" charset="0"/>
                <a:sym typeface="Wingdings" pitchFamily="2" charset="2"/>
              </a:rPr>
              <a:t>giảm</a:t>
            </a:r>
            <a:r>
              <a:rPr lang="en-US" sz="2600" dirty="0" smtClean="0">
                <a:latin typeface="Times New Roman" pitchFamily="18" charset="0"/>
                <a:cs typeface="Times New Roman" pitchFamily="18" charset="0"/>
                <a:sym typeface="Wingdings" pitchFamily="2" charset="2"/>
              </a:rPr>
              <a:t> </a:t>
            </a:r>
            <a:r>
              <a:rPr lang="en-US" sz="2600" dirty="0" err="1" smtClean="0">
                <a:latin typeface="Times New Roman" pitchFamily="18" charset="0"/>
                <a:cs typeface="Times New Roman" pitchFamily="18" charset="0"/>
                <a:sym typeface="Wingdings" pitchFamily="2" charset="2"/>
              </a:rPr>
              <a:t>viêm</a:t>
            </a:r>
            <a:r>
              <a:rPr lang="en-US" sz="2600" dirty="0" smtClean="0">
                <a:latin typeface="Times New Roman" pitchFamily="18" charset="0"/>
                <a:cs typeface="Times New Roman" pitchFamily="18" charset="0"/>
                <a:sym typeface="Wingdings" pitchFamily="2" charset="2"/>
              </a:rPr>
              <a:t>.</a:t>
            </a:r>
          </a:p>
          <a:p>
            <a:pPr marL="173038" indent="222250" algn="just">
              <a:buFontTx/>
              <a:buChar char="-"/>
            </a:pPr>
            <a:r>
              <a:rPr lang="en-US" sz="2600" dirty="0" err="1" smtClean="0">
                <a:latin typeface="Times New Roman" pitchFamily="18" charset="0"/>
                <a:cs typeface="Times New Roman" pitchFamily="18" charset="0"/>
                <a:sym typeface="Wingdings" pitchFamily="2" charset="2"/>
              </a:rPr>
              <a:t>Dùng</a:t>
            </a:r>
            <a:r>
              <a:rPr lang="en-US" sz="2600" dirty="0" smtClean="0">
                <a:latin typeface="Times New Roman" pitchFamily="18" charset="0"/>
                <a:cs typeface="Times New Roman" pitchFamily="18" charset="0"/>
                <a:sym typeface="Wingdings" pitchFamily="2" charset="2"/>
              </a:rPr>
              <a:t> </a:t>
            </a:r>
            <a:r>
              <a:rPr lang="en-US" sz="2600" dirty="0" err="1" smtClean="0">
                <a:latin typeface="Times New Roman" pitchFamily="18" charset="0"/>
                <a:cs typeface="Times New Roman" pitchFamily="18" charset="0"/>
                <a:sym typeface="Wingdings" pitchFamily="2" charset="2"/>
              </a:rPr>
              <a:t>thuốc</a:t>
            </a:r>
            <a:r>
              <a:rPr lang="en-US" sz="2600" dirty="0" smtClean="0">
                <a:latin typeface="Times New Roman" pitchFamily="18" charset="0"/>
                <a:cs typeface="Times New Roman" pitchFamily="18" charset="0"/>
                <a:sym typeface="Wingdings" pitchFamily="2" charset="2"/>
              </a:rPr>
              <a:t> </a:t>
            </a:r>
            <a:r>
              <a:rPr lang="en-US" sz="2600" dirty="0" err="1" smtClean="0">
                <a:latin typeface="Times New Roman" pitchFamily="18" charset="0"/>
                <a:cs typeface="Times New Roman" pitchFamily="18" charset="0"/>
                <a:sym typeface="Wingdings" pitchFamily="2" charset="2"/>
              </a:rPr>
              <a:t>kháng</a:t>
            </a:r>
            <a:r>
              <a:rPr lang="en-US" sz="2600" dirty="0" smtClean="0">
                <a:latin typeface="Times New Roman" pitchFamily="18" charset="0"/>
                <a:cs typeface="Times New Roman" pitchFamily="18" charset="0"/>
                <a:sym typeface="Wingdings" pitchFamily="2" charset="2"/>
              </a:rPr>
              <a:t> </a:t>
            </a:r>
            <a:r>
              <a:rPr lang="en-US" sz="2600" dirty="0" err="1" smtClean="0">
                <a:latin typeface="Times New Roman" pitchFamily="18" charset="0"/>
                <a:cs typeface="Times New Roman" pitchFamily="18" charset="0"/>
                <a:sym typeface="Wingdings" pitchFamily="2" charset="2"/>
              </a:rPr>
              <a:t>sinh</a:t>
            </a:r>
            <a:r>
              <a:rPr lang="en-US" sz="2600" dirty="0" smtClean="0">
                <a:latin typeface="Times New Roman" pitchFamily="18" charset="0"/>
                <a:cs typeface="Times New Roman" pitchFamily="18" charset="0"/>
                <a:sym typeface="Wingdings" pitchFamily="2" charset="2"/>
              </a:rPr>
              <a:t>.</a:t>
            </a:r>
          </a:p>
          <a:p>
            <a:pPr marL="173038" indent="222250" algn="just">
              <a:buFontTx/>
              <a:buChar char="-"/>
            </a:pPr>
            <a:r>
              <a:rPr lang="en-US" sz="2600" dirty="0" err="1" smtClean="0">
                <a:latin typeface="Times New Roman" pitchFamily="18" charset="0"/>
                <a:cs typeface="Times New Roman" pitchFamily="18" charset="0"/>
                <a:sym typeface="Wingdings" pitchFamily="2" charset="2"/>
              </a:rPr>
              <a:t>Dùng</a:t>
            </a:r>
            <a:r>
              <a:rPr lang="en-US" sz="2600" dirty="0" smtClean="0">
                <a:latin typeface="Times New Roman" pitchFamily="18" charset="0"/>
                <a:cs typeface="Times New Roman" pitchFamily="18" charset="0"/>
                <a:sym typeface="Wingdings" pitchFamily="2" charset="2"/>
              </a:rPr>
              <a:t> corticoid.</a:t>
            </a:r>
          </a:p>
        </p:txBody>
      </p:sp>
    </p:spTree>
    <p:extLst>
      <p:ext uri="{BB962C8B-B14F-4D97-AF65-F5344CB8AC3E}">
        <p14:creationId xmlns:p14="http://schemas.microsoft.com/office/powerpoint/2010/main" val="382343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101764" y="1186249"/>
            <a:ext cx="10427089" cy="54812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lphaLcParenR"/>
            </a:pPr>
            <a:r>
              <a:rPr lang="en-US" sz="2600" dirty="0" err="1" smtClean="0">
                <a:latin typeface="Times New Roman" pitchFamily="18" charset="0"/>
                <a:cs typeface="Times New Roman" pitchFamily="18" charset="0"/>
              </a:rPr>
              <a:t>Đường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hô</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hấp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trên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gồm</a:t>
            </a:r>
            <a:endParaRPr lang="en-US" sz="2600" dirty="0" smtClean="0">
              <a:latin typeface="Times New Roman" pitchFamily="18" charset="0"/>
              <a:cs typeface="Times New Roman" pitchFamily="18" charset="0"/>
            </a:endParaRPr>
          </a:p>
          <a:p>
            <a:pPr marL="514350" indent="-514350"/>
            <a:r>
              <a:rPr lang="en-US" sz="2600" dirty="0" err="1" smtClean="0">
                <a:latin typeface="Times New Roman" pitchFamily="18" charset="0"/>
                <a:cs typeface="Times New Roman" pitchFamily="18" charset="0"/>
              </a:rPr>
              <a:t>Khoang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mũi</a:t>
            </a:r>
            <a:endParaRPr lang="en-US" sz="2600" dirty="0" smtClean="0">
              <a:latin typeface="Times New Roman" pitchFamily="18" charset="0"/>
              <a:cs typeface="Times New Roman" pitchFamily="18" charset="0"/>
            </a:endParaRPr>
          </a:p>
          <a:p>
            <a:pPr marL="514350" indent="-514350"/>
            <a:r>
              <a:rPr lang="en-US" sz="2600" dirty="0" err="1" smtClean="0">
                <a:latin typeface="Times New Roman" pitchFamily="18" charset="0"/>
                <a:cs typeface="Times New Roman" pitchFamily="18" charset="0"/>
              </a:rPr>
              <a:t>Khoang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miệng</a:t>
            </a:r>
            <a:endParaRPr lang="en-US" sz="2600" dirty="0" smtClean="0">
              <a:latin typeface="Times New Roman" pitchFamily="18" charset="0"/>
              <a:cs typeface="Times New Roman" pitchFamily="18" charset="0"/>
            </a:endParaRPr>
          </a:p>
          <a:p>
            <a:pPr marL="514350" indent="-514350"/>
            <a:r>
              <a:rPr lang="en-US" sz="2600" dirty="0" err="1" smtClean="0">
                <a:latin typeface="Times New Roman" pitchFamily="18" charset="0"/>
                <a:cs typeface="Times New Roman" pitchFamily="18" charset="0"/>
              </a:rPr>
              <a:t>Hầu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họng</a:t>
            </a:r>
            <a:endParaRPr lang="en-US" sz="2600" dirty="0" smtClean="0">
              <a:latin typeface="Times New Roman" pitchFamily="18" charset="0"/>
              <a:cs typeface="Times New Roman" pitchFamily="18" charset="0"/>
            </a:endParaRPr>
          </a:p>
          <a:p>
            <a:pPr marL="514350" indent="-514350"/>
            <a:r>
              <a:rPr lang="en-US" sz="2600" dirty="0" err="1" smtClean="0">
                <a:latin typeface="Times New Roman" pitchFamily="18" charset="0"/>
                <a:cs typeface="Times New Roman" pitchFamily="18" charset="0"/>
              </a:rPr>
              <a:t>Nắp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thanh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quản</a:t>
            </a:r>
            <a:endParaRPr lang="en-US" sz="2600" dirty="0" smtClean="0">
              <a:latin typeface="Times New Roman" pitchFamily="18" charset="0"/>
              <a:cs typeface="Times New Roman" pitchFamily="18" charset="0"/>
            </a:endParaRPr>
          </a:p>
          <a:p>
            <a:pPr marL="514350" indent="-514350">
              <a:buFont typeface="Arial" panose="020B0604020202020204" pitchFamily="34" charset="0"/>
              <a:buAutoNum type="alphaLcParenR" startAt="2"/>
            </a:pPr>
            <a:r>
              <a:rPr lang="en-US" sz="2600" dirty="0" err="1" smtClean="0">
                <a:latin typeface="Times New Roman" pitchFamily="18" charset="0"/>
                <a:cs typeface="Times New Roman" pitchFamily="18" charset="0"/>
              </a:rPr>
              <a:t>Các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xoang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cạnh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mũi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gồm</a:t>
            </a:r>
            <a:endParaRPr lang="en-US" sz="2600" dirty="0" smtClean="0">
              <a:latin typeface="Times New Roman" pitchFamily="18" charset="0"/>
              <a:cs typeface="Times New Roman" pitchFamily="18" charset="0"/>
            </a:endParaRPr>
          </a:p>
          <a:p>
            <a:pPr marL="514350" indent="-514350"/>
            <a:endParaRPr lang="en-US" dirty="0" smtClean="0">
              <a:latin typeface="Times New Roman" pitchFamily="18" charset="0"/>
              <a:cs typeface="Times New Roman" pitchFamily="18" charset="0"/>
            </a:endParaRPr>
          </a:p>
        </p:txBody>
      </p:sp>
      <p:sp>
        <p:nvSpPr>
          <p:cNvPr id="5" name="Title 3"/>
          <p:cNvSpPr txBox="1">
            <a:spLocks/>
          </p:cNvSpPr>
          <p:nvPr/>
        </p:nvSpPr>
        <p:spPr>
          <a:xfrm>
            <a:off x="939114" y="197708"/>
            <a:ext cx="10787448" cy="9885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latin typeface="Times New Roman" pitchFamily="18" charset="0"/>
                <a:ea typeface="Times" pitchFamily="34" charset="0"/>
                <a:cs typeface="Times New Roman" pitchFamily="18" charset="0"/>
              </a:rPr>
              <a:t>1. </a:t>
            </a:r>
            <a:r>
              <a:rPr lang="en-US" b="1" dirty="0" err="1" smtClean="0">
                <a:latin typeface="Times New Roman" pitchFamily="18" charset="0"/>
                <a:ea typeface="Times" pitchFamily="34" charset="0"/>
                <a:cs typeface="Times New Roman" pitchFamily="18" charset="0"/>
              </a:rPr>
              <a:t>Liên</a:t>
            </a:r>
            <a:r>
              <a:rPr lang="en-US" b="1" dirty="0" smtClean="0">
                <a:latin typeface="Times New Roman" pitchFamily="18" charset="0"/>
                <a:ea typeface="Times" pitchFamily="34" charset="0"/>
                <a:cs typeface="Times New Roman" pitchFamily="18" charset="0"/>
              </a:rPr>
              <a:t> </a:t>
            </a:r>
            <a:r>
              <a:rPr lang="en-US" b="1" dirty="0" err="1" smtClean="0">
                <a:latin typeface="Times New Roman" pitchFamily="18" charset="0"/>
                <a:ea typeface="Times" pitchFamily="34" charset="0"/>
                <a:cs typeface="Times New Roman" pitchFamily="18" charset="0"/>
              </a:rPr>
              <a:t>quan</a:t>
            </a:r>
            <a:r>
              <a:rPr lang="en-US" b="1" dirty="0" smtClean="0">
                <a:latin typeface="Times New Roman" pitchFamily="18" charset="0"/>
                <a:ea typeface="Times" pitchFamily="34" charset="0"/>
                <a:cs typeface="Times New Roman" pitchFamily="18" charset="0"/>
              </a:rPr>
              <a:t> </a:t>
            </a:r>
            <a:r>
              <a:rPr lang="en-US" b="1" dirty="0" err="1" smtClean="0">
                <a:latin typeface="Times New Roman" pitchFamily="18" charset="0"/>
                <a:ea typeface="Times" pitchFamily="34" charset="0"/>
                <a:cs typeface="Times New Roman" pitchFamily="18" charset="0"/>
              </a:rPr>
              <a:t>giải</a:t>
            </a:r>
            <a:r>
              <a:rPr lang="en-US" b="1" dirty="0" smtClean="0">
                <a:latin typeface="Times New Roman" pitchFamily="18" charset="0"/>
                <a:ea typeface="Times" pitchFamily="34" charset="0"/>
                <a:cs typeface="Times New Roman" pitchFamily="18" charset="0"/>
              </a:rPr>
              <a:t> </a:t>
            </a:r>
            <a:r>
              <a:rPr lang="en-US" b="1" dirty="0" err="1" smtClean="0">
                <a:latin typeface="Times New Roman" pitchFamily="18" charset="0"/>
                <a:ea typeface="Times" pitchFamily="34" charset="0"/>
                <a:cs typeface="Times New Roman" pitchFamily="18" charset="0"/>
              </a:rPr>
              <a:t>phẫu</a:t>
            </a:r>
            <a:r>
              <a:rPr lang="en-US" b="1" dirty="0" smtClean="0">
                <a:latin typeface="Times New Roman" pitchFamily="18" charset="0"/>
                <a:ea typeface="Times" pitchFamily="34" charset="0"/>
                <a:cs typeface="Times New Roman" pitchFamily="18" charset="0"/>
              </a:rPr>
              <a:t> – </a:t>
            </a:r>
            <a:r>
              <a:rPr lang="en-US" b="1" dirty="0" err="1" smtClean="0">
                <a:latin typeface="Times New Roman" pitchFamily="18" charset="0"/>
                <a:ea typeface="Times" pitchFamily="34" charset="0"/>
                <a:cs typeface="Times New Roman" pitchFamily="18" charset="0"/>
              </a:rPr>
              <a:t>chức</a:t>
            </a:r>
            <a:r>
              <a:rPr lang="en-US" b="1" dirty="0" smtClean="0">
                <a:latin typeface="Times New Roman" pitchFamily="18" charset="0"/>
                <a:ea typeface="Times" pitchFamily="34" charset="0"/>
                <a:cs typeface="Times New Roman" pitchFamily="18" charset="0"/>
              </a:rPr>
              <a:t> </a:t>
            </a:r>
            <a:r>
              <a:rPr lang="en-US" b="1" dirty="0" err="1" smtClean="0">
                <a:latin typeface="Times New Roman" pitchFamily="18" charset="0"/>
                <a:ea typeface="Times" pitchFamily="34" charset="0"/>
                <a:cs typeface="Times New Roman" pitchFamily="18" charset="0"/>
              </a:rPr>
              <a:t>năng</a:t>
            </a:r>
            <a:r>
              <a:rPr lang="en-US" b="1" dirty="0" smtClean="0">
                <a:latin typeface="Times New Roman" pitchFamily="18" charset="0"/>
                <a:ea typeface="Times" pitchFamily="34" charset="0"/>
                <a:cs typeface="Times New Roman" pitchFamily="18" charset="0"/>
              </a:rPr>
              <a:t> &amp; </a:t>
            </a:r>
            <a:r>
              <a:rPr lang="en-US" b="1" dirty="0" err="1" smtClean="0">
                <a:latin typeface="Times New Roman" pitchFamily="18" charset="0"/>
                <a:ea typeface="Times" pitchFamily="34" charset="0"/>
                <a:cs typeface="Times New Roman" pitchFamily="18" charset="0"/>
              </a:rPr>
              <a:t>bệnh</a:t>
            </a:r>
            <a:r>
              <a:rPr lang="en-US" b="1" dirty="0" smtClean="0">
                <a:latin typeface="Times New Roman" pitchFamily="18" charset="0"/>
                <a:ea typeface="Times" pitchFamily="34" charset="0"/>
                <a:cs typeface="Times New Roman" pitchFamily="18" charset="0"/>
              </a:rPr>
              <a:t> </a:t>
            </a:r>
            <a:r>
              <a:rPr lang="en-US" b="1" dirty="0" err="1" smtClean="0">
                <a:latin typeface="Times New Roman" pitchFamily="18" charset="0"/>
                <a:ea typeface="Times" pitchFamily="34" charset="0"/>
                <a:cs typeface="Times New Roman" pitchFamily="18" charset="0"/>
              </a:rPr>
              <a:t>lý</a:t>
            </a:r>
            <a:r>
              <a:rPr lang="en-US" b="1" dirty="0" smtClean="0">
                <a:latin typeface="Times New Roman" pitchFamily="18" charset="0"/>
                <a:ea typeface="Times" pitchFamily="34" charset="0"/>
                <a:cs typeface="Times New Roman" pitchFamily="18" charset="0"/>
              </a:rPr>
              <a:t> T-M-H</a:t>
            </a:r>
            <a:endParaRPr lang="en-US" b="1" dirty="0">
              <a:latin typeface="Times New Roman" pitchFamily="18" charset="0"/>
              <a:ea typeface="Times" pitchFamily="34" charset="0"/>
              <a:cs typeface="Times New Roman" pitchFamily="18"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7006820" y="1307013"/>
            <a:ext cx="3199863" cy="260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5127" y="4263082"/>
            <a:ext cx="7772400" cy="2503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8955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492" y="284205"/>
            <a:ext cx="11800703" cy="5515356"/>
          </a:xfrm>
          <a:prstGeom prst="rect">
            <a:avLst/>
          </a:prstGeom>
        </p:spPr>
        <p:txBody>
          <a:bodyPr wrap="square">
            <a:spAutoFit/>
          </a:bodyPr>
          <a:lstStyle/>
          <a:p>
            <a:pPr algn="just"/>
            <a:r>
              <a:rPr lang="en-US" sz="2800" b="1" dirty="0" err="1">
                <a:latin typeface="Times New Roman" pitchFamily="18" charset="0"/>
                <a:ea typeface="Times" pitchFamily="34" charset="0"/>
                <a:cs typeface="Times New Roman" pitchFamily="18" charset="0"/>
              </a:rPr>
              <a:t>Giải</a:t>
            </a:r>
            <a:r>
              <a:rPr lang="en-US" sz="2800" b="1" dirty="0">
                <a:latin typeface="Times New Roman" pitchFamily="18" charset="0"/>
                <a:ea typeface="Times" pitchFamily="34" charset="0"/>
                <a:cs typeface="Times New Roman" pitchFamily="18" charset="0"/>
              </a:rPr>
              <a:t> </a:t>
            </a:r>
            <a:r>
              <a:rPr lang="en-US" sz="2800" b="1" dirty="0" err="1">
                <a:latin typeface="Times New Roman" pitchFamily="18" charset="0"/>
                <a:ea typeface="Times" pitchFamily="34" charset="0"/>
                <a:cs typeface="Times New Roman" pitchFamily="18" charset="0"/>
              </a:rPr>
              <a:t>phẫu</a:t>
            </a:r>
            <a:endParaRPr lang="en-US" sz="2800" dirty="0">
              <a:latin typeface="Times New Roman" pitchFamily="18" charset="0"/>
              <a:cs typeface="Times New Roman" pitchFamily="18" charset="0"/>
            </a:endParaRPr>
          </a:p>
          <a:p>
            <a:pPr marL="457200" indent="-457200" algn="just">
              <a:buFont typeface="Arial" pitchFamily="34" charset="0"/>
              <a:buChar char="•"/>
            </a:pPr>
            <a:r>
              <a:rPr lang="vi-VN" sz="2600" dirty="0">
                <a:latin typeface="Times New Roman" pitchFamily="18" charset="0"/>
                <a:cs typeface="Times New Roman" pitchFamily="18" charset="0"/>
              </a:rPr>
              <a:t>TMH là cửa ngõ đường hô hấp và tiêu hóa</a:t>
            </a:r>
            <a:r>
              <a:rPr lang="en-US" sz="2600" dirty="0">
                <a:latin typeface="Times New Roman" pitchFamily="18" charset="0"/>
                <a:cs typeface="Times New Roman" pitchFamily="18" charset="0"/>
              </a:rPr>
              <a:t> </a:t>
            </a:r>
            <a:r>
              <a:rPr lang="vi-VN" sz="2600" dirty="0">
                <a:latin typeface="Times New Roman" pitchFamily="18" charset="0"/>
                <a:cs typeface="Times New Roman" pitchFamily="18" charset="0"/>
              </a:rPr>
              <a:t>  </a:t>
            </a:r>
            <a:endParaRPr lang="en-US" sz="2600" dirty="0">
              <a:latin typeface="Times New Roman" pitchFamily="18" charset="0"/>
              <a:cs typeface="Times New Roman" pitchFamily="18" charset="0"/>
            </a:endParaRPr>
          </a:p>
          <a:p>
            <a:pPr marL="457200" indent="-457200" algn="just">
              <a:lnSpc>
                <a:spcPct val="120000"/>
              </a:lnSpc>
              <a:buFont typeface="Arial" pitchFamily="34" charset="0"/>
              <a:buChar char="•"/>
            </a:pPr>
            <a:r>
              <a:rPr lang="en-US" sz="2600" dirty="0">
                <a:latin typeface="Times New Roman" pitchFamily="18" charset="0"/>
                <a:cs typeface="Times New Roman" pitchFamily="18" charset="0"/>
              </a:rPr>
              <a:t>T</a:t>
            </a:r>
            <a:r>
              <a:rPr lang="vi-VN" sz="2600" dirty="0">
                <a:latin typeface="Times New Roman" pitchFamily="18" charset="0"/>
                <a:cs typeface="Times New Roman" pitchFamily="18" charset="0"/>
              </a:rPr>
              <a:t>MH là các hốc thông với nhau và thông với bên ngoài, có lớp niêm mạc biểu mô có lông chuyển cấu trúc khác biệt, mạch máu thần kinh rất phong phú. </a:t>
            </a:r>
            <a:endParaRPr lang="en-US" sz="2600" dirty="0">
              <a:latin typeface="Times New Roman" pitchFamily="18" charset="0"/>
              <a:cs typeface="Times New Roman" pitchFamily="18" charset="0"/>
            </a:endParaRPr>
          </a:p>
          <a:p>
            <a:pPr marL="457200" indent="-457200" algn="just">
              <a:buFont typeface="Arial" pitchFamily="34" charset="0"/>
              <a:buChar char="•"/>
            </a:pPr>
            <a:r>
              <a:rPr lang="vi-VN" sz="2600" dirty="0">
                <a:latin typeface="Times New Roman" pitchFamily="18" charset="0"/>
                <a:cs typeface="Times New Roman" pitchFamily="18" charset="0"/>
              </a:rPr>
              <a:t>Hầu hết các bệnh TMH được xếp vào nhóm bệnh đường hô hấp trên, tác động đến khu vực này dễ đưa đến các phản xạ nguy hiểm sinh mạng.</a:t>
            </a:r>
            <a:endParaRPr lang="en-US" sz="2600" dirty="0">
              <a:latin typeface="Times New Roman" pitchFamily="18" charset="0"/>
              <a:cs typeface="Times New Roman" pitchFamily="18" charset="0"/>
            </a:endParaRPr>
          </a:p>
          <a:p>
            <a:pPr algn="just"/>
            <a:r>
              <a:rPr lang="en-US" sz="2800" b="1" dirty="0" err="1" smtClean="0">
                <a:latin typeface="Times New Roman" pitchFamily="18" charset="0"/>
                <a:ea typeface="Times" pitchFamily="34" charset="0"/>
                <a:cs typeface="Times New Roman" pitchFamily="18" charset="0"/>
              </a:rPr>
              <a:t>Chức</a:t>
            </a:r>
            <a:r>
              <a:rPr lang="en-US" sz="2800" b="1" dirty="0" smtClean="0">
                <a:latin typeface="Times New Roman" pitchFamily="18" charset="0"/>
                <a:ea typeface="Times" pitchFamily="34" charset="0"/>
                <a:cs typeface="Times New Roman" pitchFamily="18" charset="0"/>
              </a:rPr>
              <a:t> </a:t>
            </a:r>
            <a:r>
              <a:rPr lang="en-US" sz="2800" b="1" dirty="0" err="1">
                <a:latin typeface="Times New Roman" pitchFamily="18" charset="0"/>
                <a:ea typeface="Times" pitchFamily="34" charset="0"/>
                <a:cs typeface="Times New Roman" pitchFamily="18" charset="0"/>
              </a:rPr>
              <a:t>năng</a:t>
            </a:r>
            <a:endParaRPr lang="en-US" sz="2800" b="1" dirty="0">
              <a:latin typeface="Times New Roman" pitchFamily="18" charset="0"/>
              <a:ea typeface="Times" pitchFamily="34" charset="0"/>
              <a:cs typeface="Times New Roman" pitchFamily="18" charset="0"/>
            </a:endParaRPr>
          </a:p>
          <a:p>
            <a:pPr marL="514350" indent="-514350" algn="just">
              <a:buFont typeface="Arial" pitchFamily="34" charset="0"/>
              <a:buChar char="•"/>
            </a:pPr>
            <a:r>
              <a:rPr lang="en-US" sz="2600" dirty="0">
                <a:latin typeface="Times New Roman" pitchFamily="18" charset="0"/>
                <a:cs typeface="Times New Roman" pitchFamily="18" charset="0"/>
              </a:rPr>
              <a:t>B</a:t>
            </a:r>
            <a:r>
              <a:rPr lang="vi-VN" sz="2600" dirty="0">
                <a:latin typeface="Times New Roman" pitchFamily="18" charset="0"/>
                <a:cs typeface="Times New Roman" pitchFamily="18" charset="0"/>
              </a:rPr>
              <a:t>ệnh TMH ảnh hưởng đến chức năng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thở</a:t>
            </a:r>
            <a:r>
              <a:rPr lang="en-US" sz="2600" dirty="0">
                <a:latin typeface="Times New Roman" pitchFamily="18" charset="0"/>
                <a:cs typeface="Times New Roman" pitchFamily="18" charset="0"/>
              </a:rPr>
              <a:t> &amp; </a:t>
            </a:r>
            <a:r>
              <a:rPr lang="en-US" sz="2600" dirty="0" err="1">
                <a:latin typeface="Times New Roman" pitchFamily="18" charset="0"/>
                <a:cs typeface="Times New Roman" pitchFamily="18" charset="0"/>
              </a:rPr>
              <a:t>ăn</a:t>
            </a:r>
            <a:r>
              <a:rPr lang="en-US" sz="2600" dirty="0">
                <a:latin typeface="Times New Roman" pitchFamily="18" charset="0"/>
                <a:cs typeface="Times New Roman" pitchFamily="18" charset="0"/>
              </a:rPr>
              <a:t>,</a:t>
            </a:r>
            <a:r>
              <a:rPr lang="vi-VN"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nói</a:t>
            </a:r>
            <a:r>
              <a:rPr lang="en-US" sz="2600" dirty="0">
                <a:latin typeface="Times New Roman" pitchFamily="18" charset="0"/>
                <a:cs typeface="Times New Roman" pitchFamily="18" charset="0"/>
              </a:rPr>
              <a:t> - </a:t>
            </a:r>
            <a:r>
              <a:rPr lang="en-US" sz="2600" dirty="0" err="1">
                <a:latin typeface="Times New Roman" pitchFamily="18" charset="0"/>
                <a:cs typeface="Times New Roman" pitchFamily="18" charset="0"/>
              </a:rPr>
              <a:t>ngửi</a:t>
            </a:r>
            <a:r>
              <a:rPr lang="en-US" sz="2600" dirty="0">
                <a:latin typeface="Times New Roman" pitchFamily="18" charset="0"/>
                <a:cs typeface="Times New Roman" pitchFamily="18" charset="0"/>
              </a:rPr>
              <a:t> – </a:t>
            </a:r>
            <a:r>
              <a:rPr lang="en-US" sz="2600" dirty="0" err="1">
                <a:latin typeface="Times New Roman" pitchFamily="18" charset="0"/>
                <a:cs typeface="Times New Roman" pitchFamily="18" charset="0"/>
              </a:rPr>
              <a:t>nge</a:t>
            </a:r>
            <a:r>
              <a:rPr lang="en-US" sz="2600" dirty="0">
                <a:latin typeface="Times New Roman" pitchFamily="18" charset="0"/>
                <a:cs typeface="Times New Roman" pitchFamily="18" charset="0"/>
              </a:rPr>
              <a:t> - </a:t>
            </a:r>
            <a:r>
              <a:rPr lang="en-US" sz="2600" dirty="0" err="1">
                <a:latin typeface="Times New Roman" pitchFamily="18" charset="0"/>
                <a:cs typeface="Times New Roman" pitchFamily="18" charset="0"/>
              </a:rPr>
              <a:t>thăng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bằng</a:t>
            </a:r>
            <a:r>
              <a:rPr lang="en-US" sz="2600" dirty="0">
                <a:latin typeface="Times New Roman" pitchFamily="18" charset="0"/>
                <a:cs typeface="Times New Roman" pitchFamily="18" charset="0"/>
              </a:rPr>
              <a:t>.</a:t>
            </a:r>
          </a:p>
          <a:p>
            <a:pPr marL="514350" indent="-514350" algn="just">
              <a:buFont typeface="Arial" pitchFamily="34" charset="0"/>
              <a:buChar char="•"/>
            </a:pPr>
            <a:r>
              <a:rPr lang="vi-VN" sz="2600" dirty="0">
                <a:latin typeface="Times New Roman" pitchFamily="18" charset="0"/>
                <a:cs typeface="Times New Roman" pitchFamily="18" charset="0"/>
              </a:rPr>
              <a:t>TMH có vai trò rất quan trọng trong hệ thống miễn dịch, là nơi tiếp xúc với dị nguyên, có vòng bạch huyết Waldeyer là các tổ chức lympho có vai trò quan trọng trong hình thành các kháng thể đặc hiệu.</a:t>
            </a:r>
            <a:endParaRPr lang="en-US" sz="2600" dirty="0">
              <a:latin typeface="Times New Roman" pitchFamily="18" charset="0"/>
              <a:cs typeface="Times New Roman" pitchFamily="18" charset="0"/>
            </a:endParaRPr>
          </a:p>
          <a:p>
            <a:pPr marL="514350" indent="-514350" algn="just">
              <a:buFont typeface="Arial" pitchFamily="34" charset="0"/>
              <a:buChar char="•"/>
            </a:pPr>
            <a:r>
              <a:rPr lang="vi-VN" sz="2600" dirty="0">
                <a:latin typeface="Times New Roman" pitchFamily="18" charset="0"/>
                <a:cs typeface="Times New Roman" pitchFamily="18" charset="0"/>
              </a:rPr>
              <a:t>Nhóm bệnh hay gặ</a:t>
            </a:r>
            <a:r>
              <a:rPr lang="en-US" sz="2600" dirty="0">
                <a:latin typeface="Times New Roman" pitchFamily="18" charset="0"/>
                <a:cs typeface="Times New Roman" pitchFamily="18" charset="0"/>
              </a:rPr>
              <a:t>p</a:t>
            </a:r>
            <a:r>
              <a:rPr lang="vi-VN" sz="2600" dirty="0">
                <a:latin typeface="Times New Roman" pitchFamily="18" charset="0"/>
                <a:cs typeface="Times New Roman" pitchFamily="18" charset="0"/>
              </a:rPr>
              <a:t>: </a:t>
            </a:r>
            <a:r>
              <a:rPr lang="en-US" sz="2600" dirty="0">
                <a:latin typeface="Times New Roman" pitchFamily="18" charset="0"/>
                <a:cs typeface="Times New Roman" pitchFamily="18" charset="0"/>
              </a:rPr>
              <a:t>v</a:t>
            </a:r>
            <a:r>
              <a:rPr lang="vi-VN" sz="2600" dirty="0">
                <a:latin typeface="Times New Roman" pitchFamily="18" charset="0"/>
                <a:cs typeface="Times New Roman" pitchFamily="18" charset="0"/>
              </a:rPr>
              <a:t>iêm VA; </a:t>
            </a:r>
            <a:r>
              <a:rPr lang="en-US" sz="2600" dirty="0">
                <a:latin typeface="Times New Roman" pitchFamily="18" charset="0"/>
                <a:cs typeface="Times New Roman" pitchFamily="18" charset="0"/>
              </a:rPr>
              <a:t>v</a:t>
            </a:r>
            <a:r>
              <a:rPr lang="vi-VN" sz="2600" dirty="0">
                <a:latin typeface="Times New Roman" pitchFamily="18" charset="0"/>
                <a:cs typeface="Times New Roman" pitchFamily="18" charset="0"/>
              </a:rPr>
              <a:t>iêm Amydan; </a:t>
            </a:r>
            <a:r>
              <a:rPr lang="en-US" sz="2600" dirty="0">
                <a:latin typeface="Times New Roman" pitchFamily="18" charset="0"/>
                <a:cs typeface="Times New Roman" pitchFamily="18" charset="0"/>
              </a:rPr>
              <a:t>v</a:t>
            </a:r>
            <a:r>
              <a:rPr lang="vi-VN" sz="2600" dirty="0">
                <a:latin typeface="Times New Roman" pitchFamily="18" charset="0"/>
                <a:cs typeface="Times New Roman" pitchFamily="18" charset="0"/>
              </a:rPr>
              <a:t>iêm mũi do virus; </a:t>
            </a:r>
            <a:r>
              <a:rPr lang="en-US" sz="2600" dirty="0">
                <a:latin typeface="Times New Roman" pitchFamily="18" charset="0"/>
                <a:cs typeface="Times New Roman" pitchFamily="18" charset="0"/>
              </a:rPr>
              <a:t>v</a:t>
            </a:r>
            <a:r>
              <a:rPr lang="vi-VN" sz="2600" dirty="0">
                <a:latin typeface="Times New Roman" pitchFamily="18" charset="0"/>
                <a:cs typeface="Times New Roman" pitchFamily="18" charset="0"/>
              </a:rPr>
              <a:t>iêm mũi dị ứng; </a:t>
            </a:r>
            <a:r>
              <a:rPr lang="en-US" sz="2600" dirty="0">
                <a:latin typeface="Times New Roman" pitchFamily="18" charset="0"/>
                <a:cs typeface="Times New Roman" pitchFamily="18" charset="0"/>
              </a:rPr>
              <a:t>v</a:t>
            </a:r>
            <a:r>
              <a:rPr lang="vi-VN" sz="2600" dirty="0">
                <a:latin typeface="Times New Roman" pitchFamily="18" charset="0"/>
                <a:cs typeface="Times New Roman" pitchFamily="18" charset="0"/>
              </a:rPr>
              <a:t>iêm xoang cấp; </a:t>
            </a:r>
            <a:r>
              <a:rPr lang="en-US" sz="2600" dirty="0">
                <a:latin typeface="Times New Roman" pitchFamily="18" charset="0"/>
                <a:cs typeface="Times New Roman" pitchFamily="18" charset="0"/>
              </a:rPr>
              <a:t>v</a:t>
            </a:r>
            <a:r>
              <a:rPr lang="vi-VN" sz="2600" dirty="0">
                <a:latin typeface="Times New Roman" pitchFamily="18" charset="0"/>
                <a:cs typeface="Times New Roman" pitchFamily="18" charset="0"/>
              </a:rPr>
              <a:t>iêm tai giữa; </a:t>
            </a:r>
            <a:r>
              <a:rPr lang="en-US" sz="2600" dirty="0">
                <a:latin typeface="Times New Roman" pitchFamily="18" charset="0"/>
                <a:cs typeface="Times New Roman" pitchFamily="18" charset="0"/>
              </a:rPr>
              <a:t>v</a:t>
            </a:r>
            <a:r>
              <a:rPr lang="vi-VN" sz="2600" dirty="0">
                <a:latin typeface="Times New Roman" pitchFamily="18" charset="0"/>
                <a:cs typeface="Times New Roman" pitchFamily="18" charset="0"/>
              </a:rPr>
              <a:t>iêm tai ngoài; </a:t>
            </a:r>
            <a:r>
              <a:rPr lang="en-US" sz="2600" dirty="0">
                <a:latin typeface="Times New Roman" pitchFamily="18" charset="0"/>
                <a:cs typeface="Times New Roman" pitchFamily="18" charset="0"/>
              </a:rPr>
              <a:t>v</a:t>
            </a:r>
            <a:r>
              <a:rPr lang="vi-VN" sz="2600" dirty="0">
                <a:latin typeface="Times New Roman" pitchFamily="18" charset="0"/>
                <a:cs typeface="Times New Roman" pitchFamily="18" charset="0"/>
              </a:rPr>
              <a:t>iêm thanh quản cấp</a:t>
            </a:r>
            <a:r>
              <a:rPr lang="en-US" sz="2600" dirty="0">
                <a:latin typeface="Times New Roman" pitchFamily="18" charset="0"/>
                <a:cs typeface="Times New Roman" pitchFamily="18" charset="0"/>
              </a:rPr>
              <a:t>.</a:t>
            </a:r>
            <a:endParaRPr lang="en-US" sz="2600" b="1" dirty="0">
              <a:latin typeface="Times New Roman" pitchFamily="18" charset="0"/>
              <a:ea typeface="Times" pitchFamily="34" charset="0"/>
              <a:cs typeface="Times New Roman" pitchFamily="18" charset="0"/>
            </a:endParaRPr>
          </a:p>
        </p:txBody>
      </p:sp>
    </p:spTree>
    <p:extLst>
      <p:ext uri="{BB962C8B-B14F-4D97-AF65-F5344CB8AC3E}">
        <p14:creationId xmlns:p14="http://schemas.microsoft.com/office/powerpoint/2010/main" val="2171599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5481" y="0"/>
            <a:ext cx="10873945" cy="479946"/>
          </a:xfrm>
        </p:spPr>
        <p:txBody>
          <a:bodyPr>
            <a:noAutofit/>
          </a:bodyPr>
          <a:lstStyle/>
          <a:p>
            <a:pPr algn="l"/>
            <a:r>
              <a:rPr lang="fr-FR" b="1" dirty="0" smtClean="0">
                <a:latin typeface="Times New Roman" pitchFamily="18" charset="0"/>
                <a:ea typeface="Times" pitchFamily="34" charset="0"/>
                <a:cs typeface="Times New Roman" pitchFamily="18" charset="0"/>
              </a:rPr>
              <a:t>2</a:t>
            </a:r>
            <a:r>
              <a:rPr lang="fr-FR" dirty="0" smtClean="0">
                <a:latin typeface="Times New Roman" pitchFamily="18" charset="0"/>
                <a:cs typeface="Times New Roman" pitchFamily="18" charset="0"/>
              </a:rPr>
              <a:t>.  </a:t>
            </a:r>
            <a:r>
              <a:rPr lang="fr-FR" b="1" dirty="0" err="1" smtClean="0">
                <a:latin typeface="Times New Roman" pitchFamily="18" charset="0"/>
                <a:ea typeface="Times" pitchFamily="34" charset="0"/>
                <a:cs typeface="Times New Roman" pitchFamily="18" charset="0"/>
              </a:rPr>
              <a:t>Viêm</a:t>
            </a:r>
            <a:r>
              <a:rPr lang="fr-FR" b="1" dirty="0" smtClean="0">
                <a:latin typeface="Times New Roman" pitchFamily="18" charset="0"/>
                <a:ea typeface="Times" pitchFamily="34" charset="0"/>
                <a:cs typeface="Times New Roman" pitchFamily="18" charset="0"/>
              </a:rPr>
              <a:t> VA (Végétation </a:t>
            </a:r>
            <a:r>
              <a:rPr lang="fr-FR" b="1" dirty="0" err="1" smtClean="0">
                <a:latin typeface="Times New Roman" pitchFamily="18" charset="0"/>
                <a:ea typeface="Times" pitchFamily="34" charset="0"/>
                <a:cs typeface="Times New Roman" pitchFamily="18" charset="0"/>
              </a:rPr>
              <a:t>Adenoide</a:t>
            </a:r>
            <a:r>
              <a:rPr lang="fr-FR" b="1" dirty="0" smtClean="0">
                <a:latin typeface="Times New Roman" pitchFamily="18" charset="0"/>
                <a:ea typeface="Times" pitchFamily="34" charset="0"/>
                <a:cs typeface="Times New Roman" pitchFamily="18" charset="0"/>
              </a:rPr>
              <a:t>): </a:t>
            </a:r>
            <a:r>
              <a:rPr lang="fr-FR" b="1" dirty="0" err="1" smtClean="0">
                <a:latin typeface="Times New Roman" pitchFamily="18" charset="0"/>
                <a:ea typeface="Times" pitchFamily="34" charset="0"/>
                <a:cs typeface="Times New Roman" pitchFamily="18" charset="0"/>
              </a:rPr>
              <a:t>sùi</a:t>
            </a:r>
            <a:r>
              <a:rPr lang="fr-FR" b="1" dirty="0" smtClean="0">
                <a:latin typeface="Times New Roman" pitchFamily="18" charset="0"/>
                <a:ea typeface="Times" pitchFamily="34" charset="0"/>
                <a:cs typeface="Times New Roman" pitchFamily="18" charset="0"/>
              </a:rPr>
              <a:t> </a:t>
            </a:r>
            <a:r>
              <a:rPr lang="fr-FR" b="1" dirty="0" err="1" smtClean="0">
                <a:latin typeface="Times New Roman" pitchFamily="18" charset="0"/>
                <a:ea typeface="Times" pitchFamily="34" charset="0"/>
                <a:cs typeface="Times New Roman" pitchFamily="18" charset="0"/>
              </a:rPr>
              <a:t>vòm</a:t>
            </a:r>
            <a:endParaRPr lang="en-US" b="1" dirty="0">
              <a:latin typeface="Times New Roman" pitchFamily="18" charset="0"/>
              <a:ea typeface="Times" pitchFamily="34" charset="0"/>
              <a:cs typeface="Times New Roman" pitchFamily="18" charset="0"/>
            </a:endParaRPr>
          </a:p>
        </p:txBody>
      </p:sp>
      <p:sp>
        <p:nvSpPr>
          <p:cNvPr id="5" name="Content Placeholder 2"/>
          <p:cNvSpPr>
            <a:spLocks noGrp="1"/>
          </p:cNvSpPr>
          <p:nvPr>
            <p:ph idx="1"/>
          </p:nvPr>
        </p:nvSpPr>
        <p:spPr>
          <a:xfrm>
            <a:off x="593124" y="457200"/>
            <a:ext cx="8007179" cy="6301946"/>
          </a:xfrm>
        </p:spPr>
        <p:txBody>
          <a:bodyPr>
            <a:noAutofit/>
          </a:bodyPr>
          <a:lstStyle/>
          <a:p>
            <a:r>
              <a:rPr lang="en-US" sz="2600" dirty="0">
                <a:latin typeface="Times New Roman" pitchFamily="18" charset="0"/>
                <a:cs typeface="Times New Roman" pitchFamily="18" charset="0"/>
              </a:rPr>
              <a:t>L</a:t>
            </a:r>
            <a:r>
              <a:rPr lang="vi-VN" sz="2600" dirty="0" smtClean="0">
                <a:latin typeface="Times New Roman" pitchFamily="18" charset="0"/>
                <a:cs typeface="Times New Roman" pitchFamily="18" charset="0"/>
              </a:rPr>
              <a:t>à bộ phận tân bào chiếm vòm hầu.</a:t>
            </a:r>
            <a:endParaRPr lang="en-US" sz="2600" dirty="0" smtClean="0">
              <a:latin typeface="Times New Roman" pitchFamily="18" charset="0"/>
              <a:cs typeface="Times New Roman" pitchFamily="18" charset="0"/>
            </a:endParaRPr>
          </a:p>
          <a:p>
            <a:r>
              <a:rPr lang="vi-VN" sz="2600" dirty="0" smtClean="0">
                <a:latin typeface="Times New Roman" pitchFamily="18" charset="0"/>
                <a:cs typeface="Times New Roman" pitchFamily="18" charset="0"/>
              </a:rPr>
              <a:t>VA thường bị viêm từ 12 tháng tuổi. </a:t>
            </a:r>
            <a:endParaRPr lang="en-US" sz="2600" dirty="0" smtClean="0">
              <a:latin typeface="Times New Roman" pitchFamily="18" charset="0"/>
              <a:cs typeface="Times New Roman" pitchFamily="18" charset="0"/>
            </a:endParaRPr>
          </a:p>
          <a:p>
            <a:r>
              <a:rPr lang="vi-VN" sz="2600" dirty="0" smtClean="0">
                <a:latin typeface="Times New Roman" pitchFamily="18" charset="0"/>
                <a:cs typeface="Times New Roman" pitchFamily="18" charset="0"/>
              </a:rPr>
              <a:t>Nếu không điều trị sớm VA phì đại sẽ gây tắc nghẽn đường thở, biến chứng ở đường hô hấp, tiêu hoá, đặc biệt là viêm tai giữa.</a:t>
            </a:r>
            <a:endParaRPr lang="en-US" sz="2600" dirty="0" smtClean="0">
              <a:latin typeface="Times New Roman" pitchFamily="18" charset="0"/>
              <a:cs typeface="Times New Roman" pitchFamily="18" charset="0"/>
            </a:endParaRPr>
          </a:p>
          <a:p>
            <a:r>
              <a:rPr lang="vi-VN" sz="2600" dirty="0" smtClean="0">
                <a:latin typeface="Times New Roman" pitchFamily="18" charset="0"/>
                <a:cs typeface="Times New Roman" pitchFamily="18" charset="0"/>
              </a:rPr>
              <a:t>VA</a:t>
            </a:r>
            <a:r>
              <a:rPr lang="en-US" sz="2600" dirty="0" smtClean="0">
                <a:latin typeface="Times New Roman" pitchFamily="18" charset="0"/>
                <a:cs typeface="Times New Roman" pitchFamily="18" charset="0"/>
              </a:rPr>
              <a:t> </a:t>
            </a:r>
            <a:r>
              <a:rPr lang="vi-VN" sz="2600" dirty="0" smtClean="0">
                <a:latin typeface="Times New Roman" pitchFamily="18" charset="0"/>
                <a:cs typeface="Times New Roman" pitchFamily="18" charset="0"/>
              </a:rPr>
              <a:t>dễ định bệnh và dễ điều trị. </a:t>
            </a:r>
            <a:endParaRPr lang="en-US" sz="2600" dirty="0">
              <a:latin typeface="Times New Roman" pitchFamily="18" charset="0"/>
              <a:cs typeface="Times New Roman" pitchFamily="18" charset="0"/>
            </a:endParaRPr>
          </a:p>
          <a:p>
            <a:pPr marL="0" indent="0">
              <a:buNone/>
            </a:pPr>
            <a:r>
              <a:rPr lang="vi-VN" sz="2600" b="1" i="1" u="sng" dirty="0" smtClean="0">
                <a:latin typeface="Times New Roman" pitchFamily="18" charset="0"/>
                <a:cs typeface="Times New Roman" pitchFamily="18" charset="0"/>
              </a:rPr>
              <a:t>Triệu chứng</a:t>
            </a:r>
            <a:r>
              <a:rPr lang="vi-VN" sz="2600" dirty="0" smtClean="0">
                <a:latin typeface="Times New Roman" pitchFamily="18" charset="0"/>
                <a:cs typeface="Times New Roman" pitchFamily="18" charset="0"/>
              </a:rPr>
              <a:t>: đợt cấp 5-7 ngày, hay gặp ở trẻ 2 – 4 tuổi</a:t>
            </a:r>
            <a:r>
              <a:rPr lang="en-US" sz="2600" dirty="0" smtClean="0">
                <a:latin typeface="Times New Roman" pitchFamily="18" charset="0"/>
                <a:cs typeface="Times New Roman" pitchFamily="18" charset="0"/>
              </a:rPr>
              <a:t>.</a:t>
            </a:r>
            <a:r>
              <a:rPr lang="en-US" sz="2600" dirty="0">
                <a:latin typeface="Times New Roman" pitchFamily="18" charset="0"/>
                <a:cs typeface="Times New Roman" pitchFamily="18" charset="0"/>
              </a:rPr>
              <a:t> </a:t>
            </a:r>
            <a:r>
              <a:rPr lang="vi-VN" sz="2600" dirty="0" smtClean="0">
                <a:latin typeface="Times New Roman" pitchFamily="18" charset="0"/>
                <a:cs typeface="Times New Roman" pitchFamily="18" charset="0"/>
              </a:rPr>
              <a:t>Trẻ mệt mỏi, quấy khóc, bỏ ăn, sốt vừa hoặc sốt cao, chảy mũi, ho</a:t>
            </a:r>
            <a:r>
              <a:rPr lang="en-US" sz="2600" dirty="0" smtClean="0">
                <a:latin typeface="Times New Roman" pitchFamily="18" charset="0"/>
                <a:cs typeface="Times New Roman" pitchFamily="18" charset="0"/>
              </a:rPr>
              <a:t>.</a:t>
            </a:r>
            <a:r>
              <a:rPr lang="vi-VN" sz="2600" dirty="0" smtClean="0">
                <a:latin typeface="Times New Roman" pitchFamily="18" charset="0"/>
                <a:cs typeface="Times New Roman" pitchFamily="18" charset="0"/>
              </a:rPr>
              <a:t> Soi mũi trước: chảy mũi trong hay đục. Khám họng dịch nhày chảy xuống thành sau họng. Khám vòm, sờ vòm (hiếm ở trẻ em). </a:t>
            </a:r>
            <a:endParaRPr lang="en-US" sz="2600" dirty="0" smtClean="0">
              <a:latin typeface="Times New Roman" pitchFamily="18" charset="0"/>
              <a:cs typeface="Times New Roman" pitchFamily="18" charset="0"/>
            </a:endParaRPr>
          </a:p>
          <a:p>
            <a:pPr marL="0" indent="0">
              <a:buNone/>
            </a:pPr>
            <a:r>
              <a:rPr lang="vi-VN" sz="2600" b="1" i="1" u="sng" dirty="0" smtClean="0">
                <a:latin typeface="Times New Roman" pitchFamily="18" charset="0"/>
                <a:cs typeface="Times New Roman" pitchFamily="18" charset="0"/>
              </a:rPr>
              <a:t>Điều trị</a:t>
            </a:r>
            <a:r>
              <a:rPr lang="vi-VN" sz="2600" dirty="0" smtClean="0">
                <a:latin typeface="Times New Roman" pitchFamily="18" charset="0"/>
                <a:cs typeface="Times New Roman" pitchFamily="18" charset="0"/>
              </a:rPr>
              <a:t>: Nguyên tắc điều trị </a:t>
            </a:r>
            <a:endParaRPr lang="en-US" sz="2600" dirty="0" smtClean="0">
              <a:latin typeface="Times New Roman" pitchFamily="18" charset="0"/>
              <a:cs typeface="Times New Roman" pitchFamily="18" charset="0"/>
            </a:endParaRPr>
          </a:p>
          <a:p>
            <a:pPr marL="0" indent="0">
              <a:buNone/>
            </a:pPr>
            <a:r>
              <a:rPr lang="vi-VN" sz="2600" dirty="0" smtClean="0">
                <a:latin typeface="Times New Roman" pitchFamily="18" charset="0"/>
                <a:cs typeface="Times New Roman" pitchFamily="18" charset="0"/>
              </a:rPr>
              <a:t>− Kháng sinh trong trường hợp nhiễm khuẩn. </a:t>
            </a:r>
            <a:endParaRPr lang="en-US" sz="2600" dirty="0" smtClean="0">
              <a:latin typeface="Times New Roman" pitchFamily="18" charset="0"/>
              <a:cs typeface="Times New Roman" pitchFamily="18" charset="0"/>
            </a:endParaRPr>
          </a:p>
          <a:p>
            <a:pPr marL="0" indent="0">
              <a:buNone/>
            </a:pPr>
            <a:r>
              <a:rPr lang="vi-VN" sz="2600" dirty="0" smtClean="0">
                <a:latin typeface="Times New Roman" pitchFamily="18" charset="0"/>
                <a:cs typeface="Times New Roman" pitchFamily="18" charset="0"/>
              </a:rPr>
              <a:t>− Nhỏ mũi với nước muối sinh lý 0,9%. </a:t>
            </a:r>
            <a:endParaRPr lang="en-US" sz="2600" dirty="0" smtClean="0">
              <a:latin typeface="Times New Roman" pitchFamily="18" charset="0"/>
              <a:cs typeface="Times New Roman" pitchFamily="18" charset="0"/>
            </a:endParaRPr>
          </a:p>
          <a:p>
            <a:pPr marL="0" indent="0">
              <a:buNone/>
            </a:pPr>
            <a:r>
              <a:rPr lang="vi-VN" sz="2600" dirty="0" smtClean="0">
                <a:latin typeface="Times New Roman" pitchFamily="18" charset="0"/>
                <a:cs typeface="Times New Roman" pitchFamily="18" charset="0"/>
              </a:rPr>
              <a:t>− Nạo VA. </a:t>
            </a:r>
            <a:endParaRPr lang="en-US" sz="2600"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4167" y="4018098"/>
            <a:ext cx="2686050" cy="211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4167" y="787020"/>
            <a:ext cx="2533650" cy="243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8907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638"/>
            <a:ext cx="10515600" cy="939113"/>
          </a:xfrm>
        </p:spPr>
        <p:txBody>
          <a:bodyPr/>
          <a:lstStyle/>
          <a:p>
            <a:r>
              <a:rPr lang="en-US" b="1" dirty="0" smtClean="0">
                <a:latin typeface="Times New Roman" pitchFamily="18" charset="0"/>
                <a:cs typeface="Times New Roman" pitchFamily="18" charset="0"/>
              </a:rPr>
              <a:t>3. </a:t>
            </a:r>
            <a:r>
              <a:rPr lang="en-US" b="1" dirty="0" err="1" smtClean="0">
                <a:latin typeface="Times New Roman" pitchFamily="18" charset="0"/>
                <a:cs typeface="Times New Roman" pitchFamily="18" charset="0"/>
              </a:rPr>
              <a:t>Viêm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amidan</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838199" y="1050324"/>
            <a:ext cx="10838935" cy="5622325"/>
          </a:xfrm>
        </p:spPr>
        <p:txBody>
          <a:bodyPr>
            <a:normAutofit/>
          </a:bodyPr>
          <a:lstStyle/>
          <a:p>
            <a:r>
              <a:rPr lang="en-US" sz="2400" dirty="0" err="1" smtClean="0">
                <a:latin typeface="Times New Roman" pitchFamily="18" charset="0"/>
                <a:cs typeface="Times New Roman" pitchFamily="18" charset="0"/>
              </a:rPr>
              <a:t>Dễ</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viêm</a:t>
            </a:r>
            <a:r>
              <a:rPr lang="en-US" sz="2400" dirty="0" smtClean="0">
                <a:latin typeface="Times New Roman" pitchFamily="18" charset="0"/>
                <a:cs typeface="Times New Roman" pitchFamily="18" charset="0"/>
              </a:rPr>
              <a:t> ở </a:t>
            </a:r>
            <a:r>
              <a:rPr lang="en-US" sz="2400" dirty="0" err="1" smtClean="0">
                <a:latin typeface="Times New Roman" pitchFamily="18" charset="0"/>
                <a:cs typeface="Times New Roman" pitchFamily="18" charset="0"/>
              </a:rPr>
              <a:t>trẻ</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sớm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dễ</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chứng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chỗ</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amidan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hoặc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chứng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xa</a:t>
            </a:r>
            <a:r>
              <a:rPr lang="en-US" sz="2400" dirty="0" smtClean="0">
                <a:latin typeface="Times New Roman" pitchFamily="18" charset="0"/>
                <a:cs typeface="Times New Roman" pitchFamily="18" charset="0"/>
              </a:rPr>
              <a:t>.</a:t>
            </a:r>
          </a:p>
          <a:p>
            <a:r>
              <a:rPr lang="en-US" sz="2400" dirty="0" err="1" smtClean="0">
                <a:latin typeface="Times New Roman" pitchFamily="18" charset="0"/>
                <a:cs typeface="Times New Roman" pitchFamily="18" charset="0"/>
              </a:rPr>
              <a:t>Bệnh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dễ</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dễ</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nhưng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phẫu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trọng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dẫn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vong</a:t>
            </a:r>
            <a:r>
              <a:rPr lang="en-US" sz="2400" dirty="0" smtClean="0">
                <a:latin typeface="Times New Roman" pitchFamily="18" charset="0"/>
                <a:cs typeface="Times New Roman" pitchFamily="18" charset="0"/>
              </a:rPr>
              <a:t>.</a:t>
            </a:r>
          </a:p>
          <a:p>
            <a:r>
              <a:rPr lang="en-US" sz="2400" dirty="0" err="1" smtClean="0">
                <a:latin typeface="Times New Roman" pitchFamily="18" charset="0"/>
                <a:cs typeface="Times New Roman" pitchFamily="18" charset="0"/>
              </a:rPr>
              <a:t>Triệu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chứng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đau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nuốt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miệng</a:t>
            </a:r>
            <a:r>
              <a:rPr lang="en-US" sz="2400" dirty="0" smtClean="0">
                <a:latin typeface="Times New Roman" pitchFamily="18" charset="0"/>
                <a:cs typeface="Times New Roman" pitchFamily="18" charset="0"/>
              </a:rPr>
              <a:t>.</a:t>
            </a:r>
          </a:p>
          <a:p>
            <a:r>
              <a:rPr lang="en-US" sz="2400" dirty="0" err="1" smtClean="0">
                <a:latin typeface="Times New Roman" pitchFamily="18" charset="0"/>
                <a:cs typeface="Times New Roman" pitchFamily="18" charset="0"/>
              </a:rPr>
              <a:t>Điều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trị</a:t>
            </a:r>
            <a:r>
              <a:rPr lang="en-US" sz="2400" dirty="0" smtClean="0">
                <a:latin typeface="Times New Roman" pitchFamily="18" charset="0"/>
                <a:cs typeface="Times New Roman" pitchFamily="18" charset="0"/>
              </a:rPr>
              <a:t>:</a:t>
            </a:r>
          </a:p>
          <a:p>
            <a:pPr>
              <a:buFontTx/>
              <a:buChar char="-"/>
            </a:pPr>
            <a:r>
              <a:rPr lang="en-US" sz="2400" dirty="0" err="1" smtClean="0">
                <a:latin typeface="Times New Roman" pitchFamily="18" charset="0"/>
                <a:cs typeface="Times New Roman" pitchFamily="18" charset="0"/>
              </a:rPr>
              <a:t>Viêm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amidan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cấp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đau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giảm</a:t>
            </a:r>
            <a:r>
              <a:rPr lang="en-US" sz="2400" dirty="0" smtClean="0">
                <a:latin typeface="Times New Roman" pitchFamily="18" charset="0"/>
                <a:cs typeface="Times New Roman" pitchFamily="18" charset="0"/>
              </a:rPr>
              <a:t> ho. </a:t>
            </a:r>
            <a:r>
              <a:rPr lang="en-US" sz="2400" dirty="0" err="1" smtClean="0">
                <a:latin typeface="Times New Roman" pitchFamily="18" charset="0"/>
                <a:cs typeface="Times New Roman" pitchFamily="18" charset="0"/>
              </a:rPr>
              <a:t>Quét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tìm</a:t>
            </a:r>
            <a:r>
              <a:rPr lang="en-US" sz="2400" dirty="0" smtClean="0">
                <a:latin typeface="Times New Roman" pitchFamily="18" charset="0"/>
                <a:cs typeface="Times New Roman" pitchFamily="18" charset="0"/>
              </a:rPr>
              <a:t> VK </a:t>
            </a:r>
            <a:r>
              <a:rPr lang="en-US" sz="2400" dirty="0" err="1" smtClean="0">
                <a:latin typeface="Times New Roman" pitchFamily="18" charset="0"/>
                <a:cs typeface="Times New Roman" pitchFamily="18" charset="0"/>
              </a:rPr>
              <a:t>kháng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a:t>
            </a:r>
            <a:r>
              <a:rPr lang="en-US" sz="2400" dirty="0" smtClean="0">
                <a:latin typeface="Times New Roman" pitchFamily="18" charset="0"/>
                <a:cs typeface="Times New Roman" pitchFamily="18" charset="0"/>
              </a:rPr>
              <a:t>.</a:t>
            </a:r>
          </a:p>
          <a:p>
            <a:pPr>
              <a:buFontTx/>
              <a:buChar char="-"/>
            </a:pPr>
            <a:r>
              <a:rPr lang="en-US" sz="2400" dirty="0" err="1" smtClean="0">
                <a:latin typeface="Times New Roman" pitchFamily="18" charset="0"/>
                <a:cs typeface="Times New Roman" pitchFamily="18" charset="0"/>
              </a:rPr>
              <a:t>Viêm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amidan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chứng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phẫu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cắt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amidan</a:t>
            </a:r>
            <a:r>
              <a:rPr lang="en-US" sz="2400" dirty="0" smtClean="0">
                <a:latin typeface="Times New Roman" pitchFamily="18" charset="0"/>
                <a:cs typeface="Times New Roman" pitchFamily="18" charset="0"/>
              </a:rPr>
              <a:t>.</a:t>
            </a:r>
          </a:p>
          <a:p>
            <a:r>
              <a:rPr lang="en-US" sz="2400" dirty="0" err="1" smtClean="0">
                <a:latin typeface="Times New Roman" pitchFamily="18" charset="0"/>
                <a:cs typeface="Times New Roman" pitchFamily="18" charset="0"/>
              </a:rPr>
              <a:t>Nên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cắt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amidan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nào</a:t>
            </a:r>
            <a:r>
              <a:rPr lang="en-US" sz="2400" dirty="0" smtClean="0">
                <a:latin typeface="Times New Roman" pitchFamily="18" charset="0"/>
                <a:cs typeface="Times New Roman" pitchFamily="18" charset="0"/>
              </a:rPr>
              <a:t>?</a:t>
            </a:r>
          </a:p>
          <a:p>
            <a:pPr>
              <a:buFontTx/>
              <a:buChar char="-"/>
            </a:pPr>
            <a:r>
              <a:rPr lang="en-US" sz="2400" dirty="0" err="1" smtClean="0">
                <a:latin typeface="Times New Roman" pitchFamily="18" charset="0"/>
                <a:cs typeface="Times New Roman" pitchFamily="18" charset="0"/>
              </a:rPr>
              <a:t>Thứ</a:t>
            </a:r>
            <a:r>
              <a:rPr lang="en-US" sz="2400" dirty="0" smtClean="0">
                <a:latin typeface="Times New Roman" pitchFamily="18" charset="0"/>
                <a:cs typeface="Times New Roman" pitchFamily="18" charset="0"/>
              </a:rPr>
              <a:t> 1: </a:t>
            </a:r>
            <a:r>
              <a:rPr lang="en-US" sz="2400" dirty="0" err="1" smtClean="0">
                <a:latin typeface="Times New Roman" pitchFamily="18" charset="0"/>
                <a:cs typeface="Times New Roman" pitchFamily="18" charset="0"/>
              </a:rPr>
              <a:t>amidan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tắc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nghẽn</a:t>
            </a:r>
            <a:r>
              <a:rPr lang="en-US" sz="2400" dirty="0" smtClean="0">
                <a:latin typeface="Times New Roman" pitchFamily="18" charset="0"/>
                <a:cs typeface="Times New Roman" pitchFamily="18" charset="0"/>
              </a:rPr>
              <a:t>.</a:t>
            </a:r>
          </a:p>
          <a:p>
            <a:pPr>
              <a:buFontTx/>
              <a:buChar char="-"/>
            </a:pPr>
            <a:r>
              <a:rPr lang="en-US" sz="2400" dirty="0" err="1" smtClean="0">
                <a:latin typeface="Times New Roman" pitchFamily="18" charset="0"/>
                <a:cs typeface="Times New Roman" pitchFamily="18" charset="0"/>
              </a:rPr>
              <a:t>Thứ</a:t>
            </a:r>
            <a:r>
              <a:rPr lang="en-US" sz="2400" dirty="0" smtClean="0">
                <a:latin typeface="Times New Roman" pitchFamily="18" charset="0"/>
                <a:cs typeface="Times New Roman" pitchFamily="18" charset="0"/>
              </a:rPr>
              <a:t> 2: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trẻ</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viêm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amidan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tính</a:t>
            </a:r>
            <a:r>
              <a:rPr lang="en-US" sz="2400" dirty="0" smtClean="0">
                <a:latin typeface="Times New Roman" pitchFamily="18" charset="0"/>
                <a:cs typeface="Times New Roman" pitchFamily="18" charset="0"/>
              </a:rPr>
              <a:t>.</a:t>
            </a:r>
          </a:p>
          <a:p>
            <a:pPr>
              <a:buFontTx/>
              <a:buChar char="-"/>
            </a:pPr>
            <a:r>
              <a:rPr lang="en-US" sz="2400" dirty="0" err="1" smtClean="0">
                <a:latin typeface="Times New Roman" pitchFamily="18" charset="0"/>
                <a:cs typeface="Times New Roman" pitchFamily="18" charset="0"/>
              </a:rPr>
              <a:t>Thứ</a:t>
            </a:r>
            <a:r>
              <a:rPr lang="en-US" sz="2400" dirty="0" smtClean="0">
                <a:latin typeface="Times New Roman" pitchFamily="18" charset="0"/>
                <a:cs typeface="Times New Roman" pitchFamily="18" charset="0"/>
              </a:rPr>
              <a:t> 3: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viêm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amidan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chứng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0" y="4411362"/>
            <a:ext cx="5080000" cy="2342292"/>
          </a:xfrm>
          <a:prstGeom prst="rect">
            <a:avLst/>
          </a:prstGeom>
        </p:spPr>
      </p:pic>
    </p:spTree>
    <p:extLst>
      <p:ext uri="{BB962C8B-B14F-4D97-AF65-F5344CB8AC3E}">
        <p14:creationId xmlns:p14="http://schemas.microsoft.com/office/powerpoint/2010/main" val="3073301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2996"/>
            <a:ext cx="10515600" cy="815546"/>
          </a:xfrm>
        </p:spPr>
        <p:txBody>
          <a:bodyPr/>
          <a:lstStyle/>
          <a:p>
            <a:r>
              <a:rPr lang="en-US" b="1" dirty="0" smtClean="0">
                <a:latin typeface="Times New Roman" pitchFamily="18" charset="0"/>
                <a:cs typeface="Times New Roman" pitchFamily="18" charset="0"/>
              </a:rPr>
              <a:t>4. </a:t>
            </a:r>
            <a:r>
              <a:rPr lang="en-US" b="1" dirty="0" err="1" smtClean="0">
                <a:latin typeface="Times New Roman" pitchFamily="18" charset="0"/>
                <a:cs typeface="Times New Roman" pitchFamily="18" charset="0"/>
              </a:rPr>
              <a:t>Viêm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mũi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xoang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cấp</a:t>
            </a:r>
            <a:r>
              <a:rPr lang="en-US" b="1" dirty="0" smtClean="0">
                <a:latin typeface="Times New Roman" pitchFamily="18" charset="0"/>
                <a:cs typeface="Times New Roman" pitchFamily="18" charset="0"/>
              </a:rPr>
              <a:t> do Virus: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838200" y="1124465"/>
            <a:ext cx="10515600" cy="5052498"/>
          </a:xfrm>
        </p:spPr>
        <p:txBody>
          <a:bodyPr>
            <a:normAutofit lnSpcReduction="10000"/>
          </a:bodyPr>
          <a:lstStyle/>
          <a:p>
            <a:r>
              <a:rPr lang="en-US" dirty="0" smtClean="0">
                <a:latin typeface="Times New Roman" pitchFamily="18" charset="0"/>
                <a:cs typeface="Times New Roman" pitchFamily="18" charset="0"/>
              </a:rPr>
              <a:t>Hay </a:t>
            </a:r>
            <a:r>
              <a:rPr lang="en-US" dirty="0" err="1" smtClean="0">
                <a:latin typeface="Times New Roman" pitchFamily="18" charset="0"/>
                <a:cs typeface="Times New Roman" pitchFamily="18" charset="0"/>
              </a:rPr>
              <a:t>gặp</a:t>
            </a:r>
            <a:r>
              <a:rPr lang="en-US" dirty="0" smtClean="0">
                <a:latin typeface="Times New Roman" pitchFamily="18" charset="0"/>
                <a:cs typeface="Times New Roman" pitchFamily="18" charset="0"/>
              </a:rPr>
              <a:t> ở </a:t>
            </a:r>
            <a:r>
              <a:rPr lang="en-US" dirty="0" err="1" smtClean="0">
                <a:latin typeface="Times New Roman" pitchFamily="18" charset="0"/>
                <a:cs typeface="Times New Roman" pitchFamily="18" charset="0"/>
              </a:rPr>
              <a:t>trẻ</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đặc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biệt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mùa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lạnh</a:t>
            </a:r>
            <a:r>
              <a:rPr lang="en-US" dirty="0" smtClean="0">
                <a:latin typeface="Times New Roman" pitchFamily="18" charset="0"/>
                <a:cs typeface="Times New Roman" pitchFamily="18" charset="0"/>
              </a:rPr>
              <a:t>.</a:t>
            </a:r>
          </a:p>
          <a:p>
            <a:r>
              <a:rPr lang="en-US" dirty="0" err="1" smtClean="0">
                <a:latin typeface="Times New Roman" pitchFamily="18" charset="0"/>
                <a:cs typeface="Times New Roman" pitchFamily="18" charset="0"/>
              </a:rPr>
              <a:t>Tự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đợt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viêm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mũi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xoang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hô</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hấp</a:t>
            </a:r>
            <a:r>
              <a:rPr lang="en-US" dirty="0" smtClean="0">
                <a:latin typeface="Times New Roman" pitchFamily="18" charset="0"/>
                <a:cs typeface="Times New Roman" pitchFamily="18" charset="0"/>
              </a:rPr>
              <a:t> do </a:t>
            </a:r>
            <a:r>
              <a:rPr lang="en-US" dirty="0" err="1" smtClean="0">
                <a:latin typeface="Times New Roman" pitchFamily="18" charset="0"/>
                <a:cs typeface="Times New Roman" pitchFamily="18" charset="0"/>
              </a:rPr>
              <a:t>cúm</a:t>
            </a:r>
            <a:r>
              <a:rPr lang="en-US" dirty="0" smtClean="0">
                <a:latin typeface="Times New Roman" pitchFamily="18" charset="0"/>
                <a:cs typeface="Times New Roman" pitchFamily="18" charset="0"/>
              </a:rPr>
              <a:t>.</a:t>
            </a:r>
          </a:p>
          <a:p>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khỏi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sau</a:t>
            </a:r>
            <a:r>
              <a:rPr lang="en-US" dirty="0" smtClean="0">
                <a:latin typeface="Times New Roman" pitchFamily="18" charset="0"/>
                <a:cs typeface="Times New Roman" pitchFamily="18" charset="0"/>
              </a:rPr>
              <a:t> 1 – 10 </a:t>
            </a:r>
            <a:r>
              <a:rPr lang="en-US" dirty="0" err="1" smtClean="0">
                <a:latin typeface="Times New Roman" pitchFamily="18" charset="0"/>
                <a:cs typeface="Times New Roman" pitchFamily="18" charset="0"/>
              </a:rPr>
              <a:t>tuần</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nhưng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nếu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can </a:t>
            </a:r>
            <a:r>
              <a:rPr lang="en-US" dirty="0" err="1" smtClean="0">
                <a:latin typeface="Times New Roman" pitchFamily="18" charset="0"/>
                <a:cs typeface="Times New Roman" pitchFamily="18" charset="0"/>
              </a:rPr>
              <a:t>thiệp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kịp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thì</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gây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chứng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nguy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hiểm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viêm</a:t>
            </a:r>
            <a:r>
              <a:rPr lang="en-US" dirty="0" smtClean="0">
                <a:latin typeface="Times New Roman" pitchFamily="18" charset="0"/>
                <a:cs typeface="Times New Roman" pitchFamily="18" charset="0"/>
              </a:rPr>
              <a:t> tai </a:t>
            </a:r>
            <a:r>
              <a:rPr lang="en-US" dirty="0" err="1" smtClean="0">
                <a:latin typeface="Times New Roman" pitchFamily="18" charset="0"/>
                <a:cs typeface="Times New Roman" pitchFamily="18" charset="0"/>
              </a:rPr>
              <a:t>giữa</a:t>
            </a:r>
            <a:r>
              <a:rPr lang="en-US" dirty="0" smtClean="0">
                <a:latin typeface="Times New Roman" pitchFamily="18" charset="0"/>
                <a:cs typeface="Times New Roman" pitchFamily="18" charset="0"/>
              </a:rPr>
              <a:t>.</a:t>
            </a:r>
          </a:p>
          <a:p>
            <a:r>
              <a:rPr lang="en-US" dirty="0" err="1" smtClean="0">
                <a:latin typeface="Times New Roman" pitchFamily="18" charset="0"/>
                <a:cs typeface="Times New Roman" pitchFamily="18" charset="0"/>
              </a:rPr>
              <a:t>Triệu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chứng</a:t>
            </a:r>
            <a:r>
              <a:rPr lang="en-US" dirty="0" smtClean="0">
                <a:latin typeface="Times New Roman" pitchFamily="18" charset="0"/>
                <a:cs typeface="Times New Roman" pitchFamily="18" charset="0"/>
              </a:rPr>
              <a:t>:</a:t>
            </a:r>
          </a:p>
          <a:p>
            <a:pPr>
              <a:buFontTx/>
              <a:buChar char="-"/>
            </a:pPr>
            <a:r>
              <a:rPr lang="en-US" dirty="0" err="1" smtClean="0">
                <a:latin typeface="Times New Roman" pitchFamily="18" charset="0"/>
                <a:cs typeface="Times New Roman" pitchFamily="18" charset="0"/>
              </a:rPr>
              <a:t>Sốt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mệt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mỏi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chảy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mũi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mũi</a:t>
            </a:r>
            <a:r>
              <a:rPr lang="en-US" dirty="0" smtClean="0">
                <a:latin typeface="Times New Roman" pitchFamily="18" charset="0"/>
                <a:cs typeface="Times New Roman" pitchFamily="18" charset="0"/>
              </a:rPr>
              <a:t>.</a:t>
            </a:r>
          </a:p>
          <a:p>
            <a:pPr>
              <a:buFontTx/>
              <a:buChar char="-"/>
            </a:pPr>
            <a:r>
              <a:rPr lang="en-US" dirty="0" err="1" smtClean="0">
                <a:latin typeface="Times New Roman" pitchFamily="18" charset="0"/>
                <a:cs typeface="Times New Roman" pitchFamily="18" charset="0"/>
              </a:rPr>
              <a:t>Đau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dữ</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dội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từng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vùng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dương</a:t>
            </a:r>
            <a:r>
              <a:rPr lang="en-US" dirty="0" smtClean="0">
                <a:latin typeface="Times New Roman" pitchFamily="18" charset="0"/>
                <a:cs typeface="Times New Roman" pitchFamily="18" charset="0"/>
              </a:rPr>
              <a:t>.</a:t>
            </a:r>
          </a:p>
          <a:p>
            <a:r>
              <a:rPr lang="en-US" dirty="0" err="1" smtClean="0">
                <a:latin typeface="Times New Roman" pitchFamily="18" charset="0"/>
                <a:cs typeface="Times New Roman" pitchFamily="18" charset="0"/>
              </a:rPr>
              <a:t>Điều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trị</a:t>
            </a:r>
            <a:r>
              <a:rPr lang="en-US" dirty="0" smtClean="0">
                <a:latin typeface="Times New Roman" pitchFamily="18" charset="0"/>
                <a:cs typeface="Times New Roman" pitchFamily="18" charset="0"/>
              </a:rPr>
              <a:t>:</a:t>
            </a:r>
          </a:p>
          <a:p>
            <a:pPr>
              <a:buFontTx/>
              <a:buChar char="-"/>
            </a:pPr>
            <a:r>
              <a:rPr lang="en-US" dirty="0" err="1" smtClean="0">
                <a:latin typeface="Times New Roman" pitchFamily="18" charset="0"/>
                <a:cs typeface="Times New Roman" pitchFamily="18" charset="0"/>
              </a:rPr>
              <a:t>Phải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đảm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bảo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dẫn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lưu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khí</a:t>
            </a:r>
            <a:r>
              <a:rPr lang="en-US" dirty="0" smtClean="0">
                <a:latin typeface="Times New Roman" pitchFamily="18" charset="0"/>
                <a:cs typeface="Times New Roman" pitchFamily="18" charset="0"/>
              </a:rPr>
              <a:t>.</a:t>
            </a:r>
          </a:p>
          <a:p>
            <a:pPr>
              <a:buFontTx/>
              <a:buChar char="-"/>
            </a:pPr>
            <a:r>
              <a:rPr lang="en-US" dirty="0" err="1" smtClean="0">
                <a:latin typeface="Times New Roman" pitchFamily="18" charset="0"/>
                <a:cs typeface="Times New Roman" pitchFamily="18" charset="0"/>
              </a:rPr>
              <a:t>Điều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chỗ</a:t>
            </a:r>
            <a:r>
              <a:rPr lang="en-US" dirty="0" smtClean="0">
                <a:latin typeface="Times New Roman" pitchFamily="18" charset="0"/>
                <a:cs typeface="Times New Roman" pitchFamily="18" charset="0"/>
              </a:rPr>
              <a:t>.</a:t>
            </a:r>
          </a:p>
          <a:p>
            <a:pPr>
              <a:buFontTx/>
              <a:buChar char="-"/>
            </a:pPr>
            <a:r>
              <a:rPr lang="en-US" dirty="0" err="1" smtClean="0">
                <a:latin typeface="Times New Roman" pitchFamily="18" charset="0"/>
                <a:cs typeface="Times New Roman" pitchFamily="18" charset="0"/>
              </a:rPr>
              <a:t>Điều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toàn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thân</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589342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801420" y="78697"/>
            <a:ext cx="5100371" cy="769441"/>
          </a:xfrm>
          <a:prstGeom prst="rect">
            <a:avLst/>
          </a:prstGeom>
          <a:noFill/>
        </p:spPr>
        <p:txBody>
          <a:bodyPr wrap="none" rtlCol="0">
            <a:spAutoFit/>
          </a:bodyPr>
          <a:lstStyle/>
          <a:p>
            <a:r>
              <a:rPr lang="en-US" sz="4400" b="1" dirty="0" smtClean="0">
                <a:latin typeface="Times New Roman" pitchFamily="18" charset="0"/>
                <a:cs typeface="Times New Roman" panose="02020603050405020304" pitchFamily="18" charset="0"/>
              </a:rPr>
              <a:t>5. Viêm mũi dị </a:t>
            </a:r>
            <a:r>
              <a:rPr lang="en-US" sz="4400" b="1" dirty="0" err="1" smtClean="0">
                <a:latin typeface="Times New Roman" pitchFamily="18" charset="0"/>
                <a:cs typeface="Times New Roman" panose="02020603050405020304" pitchFamily="18" charset="0"/>
              </a:rPr>
              <a:t>ứng</a:t>
            </a:r>
            <a:r>
              <a:rPr lang="en-US" sz="4400" b="1" dirty="0" smtClean="0">
                <a:latin typeface="Times New Roman" pitchFamily="18" charset="0"/>
                <a:cs typeface="Times New Roman" panose="02020603050405020304" pitchFamily="18" charset="0"/>
              </a:rPr>
              <a:t> :</a:t>
            </a:r>
          </a:p>
        </p:txBody>
      </p:sp>
      <p:sp>
        <p:nvSpPr>
          <p:cNvPr id="5" name="TextBox 4"/>
          <p:cNvSpPr txBox="1"/>
          <p:nvPr/>
        </p:nvSpPr>
        <p:spPr>
          <a:xfrm>
            <a:off x="1468192" y="1238430"/>
            <a:ext cx="184731" cy="892552"/>
          </a:xfrm>
          <a:prstGeom prst="rect">
            <a:avLst/>
          </a:prstGeom>
          <a:noFill/>
        </p:spPr>
        <p:txBody>
          <a:bodyPr wrap="none" rtlCol="0">
            <a:spAutoFit/>
          </a:bodyPr>
          <a:lstStyle/>
          <a:p>
            <a:endParaRPr lang="en-US" sz="2600" dirty="0" smtClean="0">
              <a:latin typeface="Times New Roman" pitchFamily="18" charset="0"/>
              <a:cs typeface="Times New Roman" pitchFamily="18" charset="0"/>
            </a:endParaRPr>
          </a:p>
          <a:p>
            <a:endParaRPr lang="en-US" sz="2600" dirty="0">
              <a:latin typeface="Times New Roman" pitchFamily="18" charset="0"/>
              <a:cs typeface="Times New Roman" pitchFamily="18" charset="0"/>
            </a:endParaRPr>
          </a:p>
        </p:txBody>
      </p:sp>
      <p:sp>
        <p:nvSpPr>
          <p:cNvPr id="6" name="TextBox 5"/>
          <p:cNvSpPr txBox="1"/>
          <p:nvPr/>
        </p:nvSpPr>
        <p:spPr>
          <a:xfrm>
            <a:off x="1036199" y="801972"/>
            <a:ext cx="6192504" cy="2893100"/>
          </a:xfrm>
          <a:prstGeom prst="rect">
            <a:avLst/>
          </a:prstGeom>
          <a:noFill/>
        </p:spPr>
        <p:txBody>
          <a:bodyPr wrap="square" rtlCol="0">
            <a:spAutoFit/>
          </a:bodyPr>
          <a:lstStyle/>
          <a:p>
            <a:pPr marL="395288" indent="-395288">
              <a:buFont typeface="Arial" panose="020B0604020202020204" pitchFamily="34" charset="0"/>
              <a:buChar char="•"/>
            </a:pPr>
            <a:r>
              <a:rPr lang="en-US" sz="2600" dirty="0" err="1" smtClean="0">
                <a:latin typeface="Times New Roman" pitchFamily="18" charset="0"/>
                <a:cs typeface="Times New Roman" panose="02020603050405020304" pitchFamily="18" charset="0"/>
              </a:rPr>
              <a:t>Triệu</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chứng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và</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chuẩn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đoán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bệnh</a:t>
            </a:r>
            <a:r>
              <a:rPr lang="en-US" sz="2600" dirty="0" smtClean="0">
                <a:latin typeface="Times New Roman" panose="02020603050405020304" pitchFamily="18" charset="0"/>
                <a:cs typeface="Times New Roman" panose="02020603050405020304" pitchFamily="18" charset="0"/>
              </a:rPr>
              <a:t>: </a:t>
            </a:r>
          </a:p>
          <a:p>
            <a:pPr marL="395288" indent="-49213"/>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Nhảy</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mũi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ngứa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mũi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p>
          <a:p>
            <a:pPr marL="395288" indent="-49213"/>
            <a:r>
              <a:rPr lang="en-US" sz="2600" dirty="0" err="1">
                <a:latin typeface="Times New Roman" panose="02020603050405020304" pitchFamily="18" charset="0"/>
                <a:cs typeface="Times New Roman" panose="02020603050405020304" pitchFamily="18" charset="0"/>
              </a:rPr>
              <a:t>mắt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nghẹt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mũi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chảy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mũi</a:t>
            </a:r>
            <a:r>
              <a:rPr lang="en-US" sz="2600" dirty="0">
                <a:latin typeface="Times New Roman" panose="02020603050405020304" pitchFamily="18" charset="0"/>
                <a:cs typeface="Times New Roman" panose="02020603050405020304" pitchFamily="18" charset="0"/>
              </a:rPr>
              <a:t>. </a:t>
            </a:r>
          </a:p>
          <a:p>
            <a:pPr marL="395288" indent="-49213"/>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Chóp</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mũi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viêm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đỏ</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mắt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thường</a:t>
            </a:r>
            <a:endParaRPr lang="en-US" sz="2600" dirty="0">
              <a:latin typeface="Times New Roman" panose="02020603050405020304" pitchFamily="18" charset="0"/>
              <a:cs typeface="Times New Roman" panose="02020603050405020304" pitchFamily="18" charset="0"/>
            </a:endParaRPr>
          </a:p>
          <a:p>
            <a:pPr marL="395288" indent="-49213"/>
            <a:r>
              <a:rPr lang="en-US" sz="2600" dirty="0" err="1">
                <a:latin typeface="Times New Roman" panose="02020603050405020304" pitchFamily="18" charset="0"/>
                <a:cs typeface="Times New Roman" panose="02020603050405020304" pitchFamily="18" charset="0"/>
              </a:rPr>
              <a:t>bị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sưng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quầng</a:t>
            </a:r>
            <a:r>
              <a:rPr lang="en-US" sz="2600" dirty="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thâm</a:t>
            </a:r>
            <a:r>
              <a:rPr lang="en-US" sz="2600" dirty="0" smtClean="0">
                <a:latin typeface="Times New Roman" panose="02020603050405020304" pitchFamily="18" charset="0"/>
                <a:cs typeface="Times New Roman" panose="02020603050405020304" pitchFamily="18" charset="0"/>
              </a:rPr>
              <a:t>.</a:t>
            </a:r>
          </a:p>
          <a:p>
            <a:pPr marL="284163" indent="-284163">
              <a:buFont typeface="Arial" pitchFamily="34" charset="0"/>
              <a:buChar char="•"/>
            </a:pPr>
            <a:r>
              <a:rPr lang="en-US" sz="2600" dirty="0" err="1" smtClean="0">
                <a:latin typeface="Times New Roman" pitchFamily="18" charset="0"/>
                <a:cs typeface="Times New Roman" panose="02020603050405020304" pitchFamily="18" charset="0"/>
              </a:rPr>
              <a:t>Điều</a:t>
            </a:r>
            <a:r>
              <a:rPr lang="en-US" sz="2600" dirty="0" smtClean="0">
                <a:latin typeface="Times New Roman" pitchFamily="18" charset="0"/>
                <a:cs typeface="Times New Roman" pitchFamily="18" charset="0"/>
              </a:rPr>
              <a:t> </a:t>
            </a:r>
            <a:r>
              <a:rPr lang="en-US" sz="2600" dirty="0" err="1">
                <a:latin typeface="Times New Roman" pitchFamily="18" charset="0"/>
                <a:cs typeface="Times New Roman" pitchFamily="18" charset="0"/>
              </a:rPr>
              <a:t>trị</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chăm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sóc</a:t>
            </a:r>
            <a:r>
              <a:rPr lang="en-US" sz="2600" dirty="0" smtClean="0">
                <a:latin typeface="Times New Roman" panose="02020603050405020304" pitchFamily="18" charset="0"/>
                <a:cs typeface="Times New Roman" panose="02020603050405020304" pitchFamily="18" charset="0"/>
              </a:rPr>
              <a:t>:</a:t>
            </a:r>
          </a:p>
          <a:p>
            <a:pPr indent="173038"/>
            <a:r>
              <a:rPr lang="en-US" sz="2600" dirty="0" smtClean="0">
                <a:latin typeface="Times New Roman" panose="02020603050405020304" pitchFamily="18" charset="0"/>
                <a:cs typeface="Times New Roman" panose="02020603050405020304" pitchFamily="18" charset="0"/>
              </a:rPr>
              <a:t>a. </a:t>
            </a:r>
            <a:r>
              <a:rPr lang="en-US" sz="2600" dirty="0" err="1">
                <a:latin typeface="Times New Roman" panose="02020603050405020304" pitchFamily="18" charset="0"/>
                <a:cs typeface="Times New Roman" panose="02020603050405020304" pitchFamily="18" charset="0"/>
              </a:rPr>
              <a:t>Mức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độ</a:t>
            </a:r>
            <a:r>
              <a:rPr lang="en-US" sz="2600" dirty="0">
                <a:latin typeface="Times New Roman" panose="02020603050405020304" pitchFamily="18" charset="0"/>
                <a:cs typeface="Times New Roman" panose="02020603050405020304" pitchFamily="18" charset="0"/>
              </a:rPr>
              <a:t> I: </a:t>
            </a:r>
            <a:r>
              <a:rPr lang="en-US" sz="2600" dirty="0" err="1">
                <a:latin typeface="Times New Roman" panose="02020603050405020304" pitchFamily="18" charset="0"/>
                <a:cs typeface="Times New Roman" panose="02020603050405020304" pitchFamily="18" charset="0"/>
              </a:rPr>
              <a:t>trách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xúc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dị</a:t>
            </a:r>
            <a:r>
              <a:rPr lang="en-US" sz="2600" dirty="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nguyên</a:t>
            </a:r>
            <a:endParaRPr lang="en-US" sz="26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1627" y="111280"/>
            <a:ext cx="4577169" cy="3680043"/>
          </a:xfrm>
          <a:prstGeom prst="rect">
            <a:avLst/>
          </a:prstGeom>
        </p:spPr>
      </p:pic>
      <p:sp>
        <p:nvSpPr>
          <p:cNvPr id="12" name="TextBox 11"/>
          <p:cNvSpPr txBox="1"/>
          <p:nvPr/>
        </p:nvSpPr>
        <p:spPr>
          <a:xfrm>
            <a:off x="1332616" y="3695072"/>
            <a:ext cx="10859384" cy="3293209"/>
          </a:xfrm>
          <a:prstGeom prst="rect">
            <a:avLst/>
          </a:prstGeom>
          <a:noFill/>
        </p:spPr>
        <p:txBody>
          <a:bodyPr wrap="square" rtlCol="0">
            <a:spAutoFit/>
          </a:bodyPr>
          <a:lstStyle/>
          <a:p>
            <a:r>
              <a:rPr lang="en-US" sz="2600" dirty="0" smtClean="0">
                <a:latin typeface="Times New Roman"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Giữ</a:t>
            </a:r>
            <a:r>
              <a:rPr lang="en-US" sz="2600" dirty="0" smtClean="0">
                <a:latin typeface="Times New Roman" panose="02020603050405020304" pitchFamily="18" charset="0"/>
                <a:cs typeface="Times New Roman" panose="02020603050405020304" pitchFamily="18" charset="0"/>
              </a:rPr>
              <a:t> nhà khô thoáng khí, trách tiếp xúc chó mèo, đồ vật cũ,...</a:t>
            </a:r>
          </a:p>
          <a:p>
            <a:r>
              <a:rPr lang="en-US" sz="2600" dirty="0">
                <a:latin typeface="Times New Roman" panose="02020603050405020304" pitchFamily="18" charset="0"/>
                <a:cs typeface="Times New Roman" panose="02020603050405020304" pitchFamily="18" charset="0"/>
              </a:rPr>
              <a:t>-</a:t>
            </a:r>
            <a:r>
              <a:rPr lang="en-US" sz="2600" dirty="0" smtClean="0">
                <a:latin typeface="Times New Roman" panose="02020603050405020304" pitchFamily="18" charset="0"/>
                <a:cs typeface="Times New Roman" panose="02020603050405020304" pitchFamily="18" charset="0"/>
              </a:rPr>
              <a:t> Dùng thuốc: thuốc khoáng histamin trước khi tiếp xúc với dị nguyên là </a:t>
            </a:r>
          </a:p>
          <a:p>
            <a:r>
              <a:rPr lang="en-US" sz="2600" dirty="0" smtClean="0">
                <a:latin typeface="Times New Roman" panose="02020603050405020304" pitchFamily="18" charset="0"/>
                <a:cs typeface="Times New Roman" panose="02020603050405020304" pitchFamily="18" charset="0"/>
              </a:rPr>
              <a:t>    hiệu quả nhất.</a:t>
            </a:r>
          </a:p>
          <a:p>
            <a:r>
              <a:rPr lang="en-US" sz="2600" dirty="0">
                <a:latin typeface="Times New Roman" panose="02020603050405020304" pitchFamily="18" charset="0"/>
                <a:cs typeface="Times New Roman" panose="02020603050405020304" pitchFamily="18" charset="0"/>
              </a:rPr>
              <a:t>-</a:t>
            </a:r>
            <a:r>
              <a:rPr lang="en-US" sz="2600" dirty="0" smtClean="0">
                <a:latin typeface="Times New Roman" panose="02020603050405020304" pitchFamily="18" charset="0"/>
                <a:cs typeface="Times New Roman" panose="02020603050405020304" pitchFamily="18" charset="0"/>
              </a:rPr>
              <a:t> Một số thuốc histamin thông dụng:</a:t>
            </a:r>
          </a:p>
          <a:p>
            <a:r>
              <a:rPr lang="en-US" sz="2600" dirty="0" smtClean="0">
                <a:latin typeface="Times New Roman" panose="02020603050405020304" pitchFamily="18" charset="0"/>
                <a:cs typeface="Times New Roman" panose="02020603050405020304" pitchFamily="18" charset="0"/>
              </a:rPr>
              <a:t>    Thế hệ 1: Chlopheriamine, Diphenhydramine,...</a:t>
            </a:r>
          </a:p>
          <a:p>
            <a:r>
              <a:rPr lang="en-US" sz="2600" dirty="0" smtClean="0">
                <a:latin typeface="Times New Roman" panose="02020603050405020304" pitchFamily="18" charset="0"/>
                <a:cs typeface="Times New Roman" panose="02020603050405020304" pitchFamily="18" charset="0"/>
              </a:rPr>
              <a:t>    Thế hệ 2: Cetirizine, Loratadine,...</a:t>
            </a:r>
          </a:p>
          <a:p>
            <a:endParaRPr lang="en-US" sz="2600" dirty="0" smtClean="0">
              <a:latin typeface="Times New Roman" panose="02020603050405020304" pitchFamily="18" charset="0"/>
              <a:cs typeface="Times New Roman" panose="02020603050405020304" pitchFamily="18" charset="0"/>
            </a:endParaRPr>
          </a:p>
          <a:p>
            <a:r>
              <a:rPr lang="en-US" sz="2600" dirty="0" smtClean="0">
                <a:latin typeface="Times New Roman" panose="02020603050405020304" pitchFamily="18" charset="0"/>
                <a:cs typeface="Times New Roman" panose="02020603050405020304" pitchFamily="18" charset="0"/>
              </a:rPr>
              <a:t> </a:t>
            </a:r>
            <a:endParaRPr lang="en-US" sz="2600" dirty="0">
              <a:latin typeface="Times New Roman" pitchFamily="18" charset="0"/>
              <a:cs typeface="Times New Roman" pitchFamily="18" charset="0"/>
            </a:endParaRPr>
          </a:p>
        </p:txBody>
      </p:sp>
    </p:spTree>
    <p:extLst>
      <p:ext uri="{BB962C8B-B14F-4D97-AF65-F5344CB8AC3E}">
        <p14:creationId xmlns:p14="http://schemas.microsoft.com/office/powerpoint/2010/main" val="3976522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60232" y="460813"/>
            <a:ext cx="9447651" cy="2492990"/>
          </a:xfrm>
          <a:prstGeom prst="rect">
            <a:avLst/>
          </a:prstGeom>
          <a:noFill/>
        </p:spPr>
        <p:txBody>
          <a:bodyPr wrap="none" rtlCol="0">
            <a:spAutoFit/>
          </a:bodyPr>
          <a:lstStyle/>
          <a:p>
            <a:pPr algn="just"/>
            <a:r>
              <a:rPr lang="en-US" sz="2600" dirty="0">
                <a:latin typeface="Times New Roman" panose="02020603050405020304" pitchFamily="18" charset="0"/>
                <a:cs typeface="Times New Roman" panose="02020603050405020304" pitchFamily="18" charset="0"/>
              </a:rPr>
              <a:t>-</a:t>
            </a:r>
            <a:r>
              <a:rPr lang="en-US" sz="2600" dirty="0" smtClean="0">
                <a:latin typeface="Times New Roman" panose="02020603050405020304" pitchFamily="18" charset="0"/>
                <a:cs typeface="Times New Roman" panose="02020603050405020304" pitchFamily="18" charset="0"/>
              </a:rPr>
              <a:t> Thuốc co mạch họ Phenylamine dùng để uống : Ephedrine, </a:t>
            </a:r>
          </a:p>
          <a:p>
            <a:pPr algn="just"/>
            <a:r>
              <a:rPr lang="en-US" sz="2600" dirty="0" smtClean="0">
                <a:latin typeface="Times New Roman" panose="02020603050405020304" pitchFamily="18" charset="0"/>
                <a:cs typeface="Times New Roman" panose="02020603050405020304" pitchFamily="18" charset="0"/>
              </a:rPr>
              <a:t>    Pseudoephedrine, Phenylephrine phối hợp với kháng Histamin</a:t>
            </a:r>
          </a:p>
          <a:p>
            <a:pPr algn="just"/>
            <a:r>
              <a:rPr lang="en-US" sz="2600" dirty="0">
                <a:latin typeface="Times New Roman" panose="02020603050405020304" pitchFamily="18" charset="0"/>
                <a:cs typeface="Times New Roman" panose="02020603050405020304" pitchFamily="18" charset="0"/>
              </a:rPr>
              <a:t>-</a:t>
            </a:r>
            <a:r>
              <a:rPr lang="en-US" sz="2600" dirty="0" smtClean="0">
                <a:latin typeface="Times New Roman" panose="02020603050405020304" pitchFamily="18" charset="0"/>
                <a:cs typeface="Times New Roman" panose="02020603050405020304" pitchFamily="18" charset="0"/>
              </a:rPr>
              <a:t> Thuốc co mạch họ Imidazoline dùng nhỏ mũi : Xylometazoline, </a:t>
            </a:r>
          </a:p>
          <a:p>
            <a:pPr algn="just"/>
            <a:r>
              <a:rPr lang="en-US" sz="2600" dirty="0" smtClean="0">
                <a:latin typeface="Times New Roman" panose="02020603050405020304" pitchFamily="18" charset="0"/>
                <a:cs typeface="Times New Roman" panose="02020603050405020304" pitchFamily="18" charset="0"/>
              </a:rPr>
              <a:t>    Oxymetazoline, Naphazoline, Antazoline có tác dụng tốt và nhanh </a:t>
            </a:r>
          </a:p>
          <a:p>
            <a:pPr algn="just"/>
            <a:r>
              <a:rPr lang="en-US" sz="2600" dirty="0" smtClean="0">
                <a:latin typeface="Times New Roman" panose="02020603050405020304" pitchFamily="18" charset="0"/>
                <a:cs typeface="Times New Roman" panose="02020603050405020304" pitchFamily="18" charset="0"/>
              </a:rPr>
              <a:t>    chóng, khi bị quen thuốc phải tăng liều.</a:t>
            </a:r>
          </a:p>
          <a:p>
            <a:pPr algn="just"/>
            <a:r>
              <a:rPr lang="en-US" sz="2600" dirty="0">
                <a:latin typeface="Times New Roman" panose="02020603050405020304" pitchFamily="18" charset="0"/>
                <a:cs typeface="Times New Roman" panose="02020603050405020304" pitchFamily="18" charset="0"/>
              </a:rPr>
              <a:t>-</a:t>
            </a:r>
            <a:r>
              <a:rPr lang="en-US" sz="2600" dirty="0" smtClean="0">
                <a:latin typeface="Times New Roman" panose="02020603050405020304" pitchFamily="18" charset="0"/>
                <a:cs typeface="Times New Roman" panose="02020603050405020304" pitchFamily="18" charset="0"/>
              </a:rPr>
              <a:t> Thuốc chống tiết Histamin : Cromoglycat ngừa phản ứng dị ứng.</a:t>
            </a:r>
            <a:endParaRPr lang="en-US" sz="26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223890" y="3138469"/>
            <a:ext cx="6743045" cy="2893100"/>
          </a:xfrm>
          <a:prstGeom prst="rect">
            <a:avLst/>
          </a:prstGeom>
          <a:noFill/>
        </p:spPr>
        <p:txBody>
          <a:bodyPr wrap="square" rtlCol="0">
            <a:spAutoFit/>
          </a:bodyPr>
          <a:lstStyle/>
          <a:p>
            <a:pPr algn="just"/>
            <a:r>
              <a:rPr lang="en-US" sz="2600" dirty="0" smtClean="0">
                <a:latin typeface="Times New Roman" panose="02020603050405020304" pitchFamily="18" charset="0"/>
                <a:cs typeface="Times New Roman" panose="02020603050405020304" pitchFamily="18" charset="0"/>
              </a:rPr>
              <a:t>b</a:t>
            </a:r>
            <a:r>
              <a:rPr lang="en-US" sz="2600" dirty="0">
                <a:latin typeface="Times New Roman" panose="02020603050405020304" pitchFamily="18" charset="0"/>
                <a:cs typeface="Times New Roman" panose="02020603050405020304" pitchFamily="18" charset="0"/>
              </a:rPr>
              <a:t>.</a:t>
            </a:r>
            <a:r>
              <a:rPr lang="en-US" sz="2600" dirty="0" smtClean="0">
                <a:latin typeface="Times New Roman" panose="02020603050405020304" pitchFamily="18" charset="0"/>
                <a:cs typeface="Times New Roman" panose="02020603050405020304" pitchFamily="18" charset="0"/>
              </a:rPr>
              <a:t> Mức độ II: Nhận biết và xử trí các tác nhân kết hợp     </a:t>
            </a:r>
          </a:p>
          <a:p>
            <a:pPr algn="just"/>
            <a:r>
              <a:rPr lang="en-US" sz="2600" dirty="0" smtClean="0">
                <a:latin typeface="Times New Roman" panose="02020603050405020304" pitchFamily="18" charset="0"/>
                <a:cs typeface="Times New Roman" panose="02020603050405020304" pitchFamily="18" charset="0"/>
              </a:rPr>
              <a:t>c</a:t>
            </a:r>
            <a:r>
              <a:rPr lang="en-US" sz="2600" dirty="0">
                <a:latin typeface="Times New Roman" panose="02020603050405020304" pitchFamily="18" charset="0"/>
                <a:cs typeface="Times New Roman" panose="02020603050405020304" pitchFamily="18" charset="0"/>
              </a:rPr>
              <a:t>.</a:t>
            </a:r>
            <a:r>
              <a:rPr lang="en-US" sz="2600" dirty="0" smtClean="0">
                <a:latin typeface="Times New Roman" panose="02020603050405020304" pitchFamily="18" charset="0"/>
                <a:cs typeface="Times New Roman" panose="02020603050405020304" pitchFamily="18" charset="0"/>
              </a:rPr>
              <a:t> Mức độ III: Điều trị bằng Cotricosteroids trong những trường hợp nặng và mãn tính. Ưu tiên dùng tại chỗ do có nhiều lợi điểm: Tác dụng trực tiếp trên niêm mạc mũi, ít tác dụng phụ, liều dùng rất nhỏ</a:t>
            </a:r>
            <a:endParaRPr lang="en-US" sz="26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6935" y="3236944"/>
            <a:ext cx="4126591" cy="3230358"/>
          </a:xfrm>
          <a:prstGeom prst="rect">
            <a:avLst/>
          </a:prstGeom>
        </p:spPr>
      </p:pic>
    </p:spTree>
    <p:extLst>
      <p:ext uri="{BB962C8B-B14F-4D97-AF65-F5344CB8AC3E}">
        <p14:creationId xmlns:p14="http://schemas.microsoft.com/office/powerpoint/2010/main" val="3895629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50498" y="98475"/>
            <a:ext cx="9252822" cy="892552"/>
          </a:xfrm>
          <a:prstGeom prst="rect">
            <a:avLst/>
          </a:prstGeom>
          <a:noFill/>
        </p:spPr>
        <p:txBody>
          <a:bodyPr wrap="square" rtlCol="0">
            <a:spAutoFit/>
          </a:bodyPr>
          <a:lstStyle/>
          <a:p>
            <a:r>
              <a:rPr lang="en-US" sz="2600" dirty="0" smtClean="0">
                <a:latin typeface="Times New Roman" panose="02020603050405020304" pitchFamily="18" charset="0"/>
                <a:cs typeface="Times New Roman" panose="02020603050405020304" pitchFamily="18" charset="0"/>
              </a:rPr>
              <a:t>d. </a:t>
            </a:r>
            <a:r>
              <a:rPr lang="en-US" sz="2600" dirty="0" err="1" smtClean="0">
                <a:latin typeface="Times New Roman" panose="02020603050405020304" pitchFamily="18" charset="0"/>
                <a:cs typeface="Times New Roman" panose="02020603050405020304" pitchFamily="18" charset="0"/>
              </a:rPr>
              <a:t>Mức</a:t>
            </a:r>
            <a:r>
              <a:rPr lang="en-US" sz="2600" dirty="0" smtClean="0">
                <a:latin typeface="Times New Roman" panose="02020603050405020304" pitchFamily="18" charset="0"/>
                <a:cs typeface="Times New Roman" panose="02020603050405020304" pitchFamily="18" charset="0"/>
              </a:rPr>
              <a:t> độ IV: Giai mẫn cảm đặc hiệu là một trị liệu triệt để tận            gốc.</a:t>
            </a:r>
            <a:endParaRPr lang="en-US" sz="26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350498" y="1052582"/>
            <a:ext cx="23541949" cy="1292662"/>
          </a:xfrm>
          <a:prstGeom prst="rect">
            <a:avLst/>
          </a:prstGeom>
          <a:noFill/>
        </p:spPr>
        <p:txBody>
          <a:bodyPr wrap="square" rtlCol="0">
            <a:spAutoFit/>
          </a:bodyPr>
          <a:lstStyle/>
          <a:p>
            <a:pPr algn="just"/>
            <a:r>
              <a:rPr lang="en-US" sz="2600" dirty="0" smtClean="0">
                <a:latin typeface="Times New Roman" panose="02020603050405020304" pitchFamily="18" charset="0"/>
                <a:cs typeface="Times New Roman" panose="02020603050405020304" pitchFamily="18" charset="0"/>
              </a:rPr>
              <a:t>Chỉ định điều trị:Thất bại trong việc kiểm soát môi trường và điều trị </a:t>
            </a:r>
          </a:p>
          <a:p>
            <a:pPr algn="just"/>
            <a:r>
              <a:rPr lang="en-US" sz="2600" dirty="0" smtClean="0">
                <a:latin typeface="Times New Roman" panose="02020603050405020304" pitchFamily="18" charset="0"/>
                <a:cs typeface="Times New Roman" panose="02020603050405020304" pitchFamily="18" charset="0"/>
              </a:rPr>
              <a:t>bằng thuốc không dung nạp thuốc ,cơ quan cùng bị tác động của phản </a:t>
            </a:r>
          </a:p>
          <a:p>
            <a:pPr algn="just"/>
            <a:r>
              <a:rPr lang="en-US" sz="2600" dirty="0" smtClean="0">
                <a:latin typeface="Times New Roman" panose="02020603050405020304" pitchFamily="18" charset="0"/>
                <a:cs typeface="Times New Roman" panose="02020603050405020304" pitchFamily="18" charset="0"/>
              </a:rPr>
              <a:t>ứng dị ứng.</a:t>
            </a:r>
            <a:endParaRPr lang="en-US" sz="26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8114" y="2229948"/>
            <a:ext cx="6352149" cy="4515510"/>
          </a:xfrm>
          <a:prstGeom prst="rect">
            <a:avLst/>
          </a:prstGeom>
        </p:spPr>
      </p:pic>
    </p:spTree>
    <p:extLst>
      <p:ext uri="{BB962C8B-B14F-4D97-AF65-F5344CB8AC3E}">
        <p14:creationId xmlns:p14="http://schemas.microsoft.com/office/powerpoint/2010/main" val="10995944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1565</Words>
  <Application>Microsoft Office PowerPoint</Application>
  <PresentationFormat>Custom</PresentationFormat>
  <Paragraphs>145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2.  Viêm VA (Végétation Adenoide): sùi vòm</vt:lpstr>
      <vt:lpstr>3. Viêm amidan:</vt:lpstr>
      <vt:lpstr>4. Viêm mũi xoang cấp do Virus:</vt:lpstr>
      <vt:lpstr>PowerPoint Presentation</vt:lpstr>
      <vt:lpstr>PowerPoint Presentation</vt:lpstr>
      <vt:lpstr>PowerPoint Presentation</vt:lpstr>
      <vt:lpstr>6. Viêm xoang cấp:</vt:lpstr>
      <vt:lpstr>7. Viêm tai giữa:</vt:lpstr>
      <vt:lpstr>PowerPoint Presentation</vt:lpstr>
      <vt:lpstr>PowerPoint Presentation</vt:lpstr>
      <vt:lpstr>9. Viêm thanh quản cấp:</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8.1X64 M1</dc:creator>
  <cp:lastModifiedBy>Admin74</cp:lastModifiedBy>
  <cp:revision>29</cp:revision>
  <dcterms:created xsi:type="dcterms:W3CDTF">2017-02-03T04:01:31Z</dcterms:created>
  <dcterms:modified xsi:type="dcterms:W3CDTF">2017-02-05T09:58:59Z</dcterms:modified>
</cp:coreProperties>
</file>