
<file path=[Content_Types].xml><?xml version="1.0" encoding="utf-8"?>
<Types xmlns="http://schemas.openxmlformats.org/package/2006/content-types">
  <Default Extension="png" ContentType="image/png"/>
  <Default Extension="jpeg" ContentType="image/jpeg"/>
  <Default Extension="ashx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73" r:id="rId4"/>
    <p:sldId id="259" r:id="rId5"/>
    <p:sldId id="258" r:id="rId6"/>
    <p:sldId id="260" r:id="rId7"/>
    <p:sldId id="261" r:id="rId8"/>
    <p:sldId id="262" r:id="rId9"/>
    <p:sldId id="268" r:id="rId10"/>
    <p:sldId id="263" r:id="rId11"/>
    <p:sldId id="265" r:id="rId12"/>
    <p:sldId id="266" r:id="rId13"/>
    <p:sldId id="269" r:id="rId14"/>
    <p:sldId id="264" r:id="rId15"/>
    <p:sldId id="272" r:id="rId16"/>
    <p:sldId id="267" r:id="rId17"/>
    <p:sldId id="270" r:id="rId18"/>
    <p:sldId id="271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55" autoAdjust="0"/>
  </p:normalViewPr>
  <p:slideViewPr>
    <p:cSldViewPr>
      <p:cViewPr>
        <p:scale>
          <a:sx n="52" d="100"/>
          <a:sy n="52" d="100"/>
        </p:scale>
        <p:origin x="-90" y="-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8FA9F-B164-4E44-A7D8-1259FE288DCB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7A101-0BB2-4529-A625-EE1E019BF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51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7A101-0BB2-4529-A625-EE1E019BFD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56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41FF-44D6-4658-8284-FBEC7EACA67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FEE0-CC7C-4EE3-8DAE-D8041DACC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2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41FF-44D6-4658-8284-FBEC7EACA67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FEE0-CC7C-4EE3-8DAE-D8041DACC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04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41FF-44D6-4658-8284-FBEC7EACA67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FEE0-CC7C-4EE3-8DAE-D8041DACC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65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6481EF8-5DCB-484C-AC4C-4D4523675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DCA6D85-7FFF-460F-9F6C-AA2D4868C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204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6481EF8-5DCB-484C-AC4C-4D4523675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DCA6D85-7FFF-460F-9F6C-AA2D4868C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08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6481EF8-5DCB-484C-AC4C-4D4523675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DCA6D85-7FFF-460F-9F6C-AA2D4868C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20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6481EF8-5DCB-484C-AC4C-4D4523675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DCA6D85-7FFF-460F-9F6C-AA2D4868C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114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6481EF8-5DCB-484C-AC4C-4D4523675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DCA6D85-7FFF-460F-9F6C-AA2D4868C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304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6481EF8-5DCB-484C-AC4C-4D4523675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DCA6D85-7FFF-460F-9F6C-AA2D4868C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979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6481EF8-5DCB-484C-AC4C-4D4523675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DCA6D85-7FFF-460F-9F6C-AA2D4868C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659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6481EF8-5DCB-484C-AC4C-4D4523675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DCA6D85-7FFF-460F-9F6C-AA2D4868C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718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41FF-44D6-4658-8284-FBEC7EACA67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FEE0-CC7C-4EE3-8DAE-D8041DACC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09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6481EF8-5DCB-484C-AC4C-4D4523675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DCA6D85-7FFF-460F-9F6C-AA2D4868C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65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6481EF8-5DCB-484C-AC4C-4D4523675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DCA6D85-7FFF-460F-9F6C-AA2D4868C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792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6481EF8-5DCB-484C-AC4C-4D4523675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DCA6D85-7FFF-460F-9F6C-AA2D4868C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427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8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583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41FF-44D6-4658-8284-FBEC7EACA67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FEE0-CC7C-4EE3-8DAE-D8041DACC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45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41FF-44D6-4658-8284-FBEC7EACA67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FEE0-CC7C-4EE3-8DAE-D8041DACC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81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41FF-44D6-4658-8284-FBEC7EACA67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FEE0-CC7C-4EE3-8DAE-D8041DACC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86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41FF-44D6-4658-8284-FBEC7EACA67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FEE0-CC7C-4EE3-8DAE-D8041DACC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3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41FF-44D6-4658-8284-FBEC7EACA67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FEE0-CC7C-4EE3-8DAE-D8041DACC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38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41FF-44D6-4658-8284-FBEC7EACA67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FEE0-CC7C-4EE3-8DAE-D8041DACC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4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41FF-44D6-4658-8284-FBEC7EACA67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FEE0-CC7C-4EE3-8DAE-D8041DACC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66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641FF-44D6-4658-8284-FBEC7EACA67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CFEE0-CC7C-4EE3-8DAE-D8041DACC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2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6481EF8-5DCB-484C-AC4C-4D4523675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DCA6D85-7FFF-460F-9F6C-AA2D4868C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2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ashx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9144000" cy="74676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362200"/>
            <a:ext cx="8153400" cy="3276600"/>
          </a:xfrm>
        </p:spPr>
        <p:txBody>
          <a:bodyPr>
            <a:noAutofit/>
          </a:bodyPr>
          <a:lstStyle/>
          <a:p>
            <a:r>
              <a:rPr lang="pt-BR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ÁP XE GAN DO AMIP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1045575" cy="88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10178" y="457200"/>
            <a:ext cx="51122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ĐẠI HỌC DUY TÂN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 DƯỢC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21026" y="5913796"/>
            <a:ext cx="4816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GVHD: MASTER. MD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PTH 350 J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14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00850"/>
          </a:xfrm>
        </p:spPr>
      </p:pic>
      <p:sp>
        <p:nvSpPr>
          <p:cNvPr id="3" name="TextBox 2"/>
          <p:cNvSpPr txBox="1"/>
          <p:nvPr/>
        </p:nvSpPr>
        <p:spPr>
          <a:xfrm>
            <a:off x="76200" y="138203"/>
            <a:ext cx="7772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Cận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lâm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sàng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SL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Tỷ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X-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phổi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đẩy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phổi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kém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Siêu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ổ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ổ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mủ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ổ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ELISA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(+)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028" y="381000"/>
            <a:ext cx="3866092" cy="2676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4" y="4572000"/>
            <a:ext cx="28575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1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00850"/>
          </a:xfrm>
        </p:spPr>
      </p:pic>
      <p:sp>
        <p:nvSpPr>
          <p:cNvPr id="3" name="TextBox 2"/>
          <p:cNvSpPr txBox="1"/>
          <p:nvPr/>
        </p:nvSpPr>
        <p:spPr>
          <a:xfrm>
            <a:off x="76200" y="177152"/>
            <a:ext cx="8001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2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BIẾN CHỨNG</a:t>
            </a:r>
          </a:p>
          <a:p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846138"/>
            <a:ext cx="6934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Vỡ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ổ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Times New Roman" pitchFamily="18" charset="0"/>
              <a:buChar char="-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Vỡ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phổi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phổi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Times New Roman" pitchFamily="18" charset="0"/>
              <a:buChar char="-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Vỡ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Times New Roman" pitchFamily="18" charset="0"/>
              <a:buChar char="-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Vỡ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ổ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Times New Roman" pitchFamily="18" charset="0"/>
              <a:buChar char="-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Vỡ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Times New Roman" pitchFamily="18" charset="0"/>
              <a:buChar char="-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kiệt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ổ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viêm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mủ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ổ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09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2643"/>
            <a:ext cx="350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IV. </a:t>
            </a:r>
            <a:r>
              <a:rPr 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ĐIỀU </a:t>
            </a:r>
            <a:r>
              <a:rPr lang="en-US" sz="2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1.Thuốc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181017"/>
            <a:ext cx="929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vi-VN" sz="2400" dirty="0" smtClean="0">
                <a:cs typeface="Times New Roman" pitchFamily="18" charset="0"/>
              </a:rPr>
              <a:t>Thuốc </a:t>
            </a:r>
            <a:r>
              <a:rPr lang="vi-VN" sz="2400" dirty="0">
                <a:cs typeface="Times New Roman" pitchFamily="18" charset="0"/>
              </a:rPr>
              <a:t>diệt amip: </a:t>
            </a:r>
            <a:r>
              <a:rPr lang="vi-VN" sz="2400" dirty="0" smtClean="0">
                <a:cs typeface="Times New Roman" pitchFamily="18" charset="0"/>
              </a:rPr>
              <a:t>Nhóm </a:t>
            </a:r>
            <a:r>
              <a:rPr lang="vi-VN" sz="2400" dirty="0">
                <a:cs typeface="Times New Roman" pitchFamily="18" charset="0"/>
              </a:rPr>
              <a:t>5- imidazol: chủ yếu dùng metronidazol 30-40mg/kg/ngày trong 10-14 </a:t>
            </a:r>
            <a:r>
              <a:rPr lang="vi-VN" sz="2400" dirty="0" smtClean="0">
                <a:cs typeface="Times New Roman" pitchFamily="18" charset="0"/>
              </a:rPr>
              <a:t>ngày</a:t>
            </a:r>
            <a:r>
              <a:rPr lang="en-US" sz="2400" dirty="0" smtClean="0">
                <a:cs typeface="Times New Roman" pitchFamily="18" charset="0"/>
              </a:rPr>
              <a:t>. </a:t>
            </a:r>
            <a:r>
              <a:rPr lang="vi-VN" sz="2400" dirty="0" smtClean="0">
                <a:cs typeface="Times New Roman" pitchFamily="18" charset="0"/>
              </a:rPr>
              <a:t>Có </a:t>
            </a:r>
            <a:r>
              <a:rPr lang="vi-VN" sz="2400" dirty="0">
                <a:cs typeface="Times New Roman" pitchFamily="18" charset="0"/>
              </a:rPr>
              <a:t>thể dùng tinidazol  hoặc Ornidazole, hoặc Secnidazol</a:t>
            </a:r>
            <a:r>
              <a:rPr lang="vi-VN" sz="2400" dirty="0" smtClean="0">
                <a:cs typeface="Times New Roman" pitchFamily="18" charset="0"/>
              </a:rPr>
              <a:t>.</a:t>
            </a:r>
            <a:r>
              <a:rPr lang="en-US" sz="2400" dirty="0">
                <a:cs typeface="Times New Roman" pitchFamily="18" charset="0"/>
              </a:rPr>
              <a:t> </a:t>
            </a:r>
            <a:endParaRPr lang="en-US" sz="2400" dirty="0" smtClean="0">
              <a:cs typeface="Times New Roman" pitchFamily="18" charset="0"/>
            </a:endParaRPr>
          </a:p>
        </p:txBody>
      </p:sp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5052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5400" y="6400800"/>
            <a:ext cx="2971799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dirty="0"/>
              <a:t>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.000/hộp̣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/10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x 10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109303"/>
            <a:ext cx="3958139" cy="325339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86400" y="6400800"/>
            <a:ext cx="28956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dirty="0"/>
              <a:t> </a:t>
            </a:r>
            <a:r>
              <a:rPr lang="vi-VN" dirty="0" smtClean="0"/>
              <a:t>21.000/hộp̣</a:t>
            </a:r>
            <a:r>
              <a:rPr lang="en-US" dirty="0" smtClean="0"/>
              <a:t>/10 </a:t>
            </a:r>
            <a:r>
              <a:rPr lang="en-US" dirty="0" err="1" smtClean="0"/>
              <a:t>vỉ</a:t>
            </a:r>
            <a:r>
              <a:rPr lang="en-US" dirty="0" smtClean="0"/>
              <a:t> x 10 </a:t>
            </a:r>
            <a:r>
              <a:rPr lang="en-US" dirty="0" err="1" smtClean="0"/>
              <a:t>viên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67" y="146255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IV. </a:t>
            </a:r>
            <a:r>
              <a:rPr lang="en-US" sz="2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ĐIỀU TRỊ</a:t>
            </a:r>
            <a:endParaRPr lang="en-US" sz="28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" y="687441"/>
            <a:ext cx="876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1.Thuốc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981200"/>
            <a:ext cx="2979617" cy="33866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61808" y="5791200"/>
            <a:ext cx="19812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32.000 VNĐ/1 chai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28800" y="5774267"/>
            <a:ext cx="20574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.000/hộp̣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/4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6" descr="Káº¿t quáº£ hÃ¬nh áº£nh cho Secnidazol giÃ¡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88" t="-14443" r="8688" b="14443"/>
          <a:stretch/>
        </p:blipFill>
        <p:spPr bwMode="auto">
          <a:xfrm>
            <a:off x="304800" y="1868443"/>
            <a:ext cx="4576574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82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70" y="-4293"/>
            <a:ext cx="917727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32643"/>
            <a:ext cx="350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IV. 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ĐIỀU </a:t>
            </a:r>
            <a:r>
              <a:rPr kumimoji="0" lang="en-US" sz="2800" b="1" i="1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1.Thuốc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trị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181017"/>
            <a:ext cx="899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itchFamily="18" charset="0"/>
              </a:rPr>
              <a:t>-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itchFamily="18" charset="0"/>
              </a:rPr>
              <a:t>Diệt amip ở ruột: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itchFamily="18" charset="0"/>
              </a:rPr>
              <a:t>Dùng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itchFamily="18" charset="0"/>
              </a:rPr>
              <a:t>Intetrix dạng viên 800mg –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itchFamily="18" charset="0"/>
              </a:rPr>
              <a:t>1000mg/ngày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itchFamily="18" charset="0"/>
              </a:rPr>
              <a:t>trong 7-10 ngày. Hoặc dùng Diexiod viên 200mg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5562600"/>
            <a:ext cx="236635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dirty="0"/>
              <a:t> </a:t>
            </a:r>
            <a:r>
              <a:rPr lang="en-US" dirty="0" smtClean="0"/>
              <a:t>105</a:t>
            </a:r>
            <a:r>
              <a:rPr lang="vi-VN" dirty="0" smtClean="0"/>
              <a:t>.000/hộp̣</a:t>
            </a:r>
            <a:r>
              <a:rPr lang="en-US" dirty="0"/>
              <a:t> </a:t>
            </a:r>
            <a:r>
              <a:rPr lang="en-US" dirty="0" smtClean="0"/>
              <a:t>x 20 </a:t>
            </a:r>
            <a:r>
              <a:rPr lang="en-US" dirty="0" err="1" smtClean="0"/>
              <a:t>viên</a:t>
            </a:r>
            <a:endParaRPr lang="en-US" dirty="0"/>
          </a:p>
        </p:txBody>
      </p:sp>
      <p:pic>
        <p:nvPicPr>
          <p:cNvPr id="2052" name="Picture 4" descr="Káº¿t quáº£ hÃ¬nh áº£nh cho Direxiode giÃ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96569"/>
            <a:ext cx="4419600" cy="439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10200" y="5562600"/>
            <a:ext cx="26670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dirty="0"/>
              <a:t> </a:t>
            </a:r>
            <a:r>
              <a:rPr lang="en-US" dirty="0" smtClean="0"/>
              <a:t>90</a:t>
            </a:r>
            <a:r>
              <a:rPr lang="vi-VN" dirty="0" smtClean="0"/>
              <a:t>.000/hộp̣</a:t>
            </a:r>
            <a:r>
              <a:rPr lang="en-US" dirty="0" smtClean="0"/>
              <a:t>/4 </a:t>
            </a:r>
            <a:r>
              <a:rPr lang="en-US" dirty="0" err="1" smtClean="0"/>
              <a:t>vỉ</a:t>
            </a:r>
            <a:r>
              <a:rPr lang="en-US" dirty="0" smtClean="0"/>
              <a:t> x 25 </a:t>
            </a:r>
            <a:r>
              <a:rPr lang="en-US" dirty="0" err="1" smtClean="0"/>
              <a:t>viên</a:t>
            </a:r>
            <a:endParaRPr lang="en-US" dirty="0"/>
          </a:p>
        </p:txBody>
      </p:sp>
      <p:pic>
        <p:nvPicPr>
          <p:cNvPr id="2054" name="Picture 6" descr="Káº¿t quáº£ hÃ¬nh áº£nh cho intetrix giÃ¡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" y="2611672"/>
            <a:ext cx="3286125" cy="275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64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2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067" y="611624"/>
            <a:ext cx="89154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amip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thuần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Ổ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&lt;10 cm)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sớm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mủ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phối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amip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Times New Roman" pitchFamily="18" charset="0"/>
              <a:buChar char="-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Ổ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(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&gt;10 cm)</a:t>
            </a:r>
          </a:p>
          <a:p>
            <a:pPr marL="285750" indent="-285750">
              <a:lnSpc>
                <a:spcPct val="150000"/>
              </a:lnSpc>
              <a:buFont typeface="Times New Roman" pitchFamily="18" charset="0"/>
              <a:buChar char="-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muộn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&gt;2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Times New Roman" pitchFamily="18" charset="0"/>
              <a:buChar char="-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nitroimidazol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Mổ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phối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285750" indent="-285750">
              <a:lnSpc>
                <a:spcPct val="150000"/>
              </a:lnSpc>
              <a:buFont typeface="Times New Roman" pitchFamily="18" charset="0"/>
              <a:buChar char="-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vỡ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vỡ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phổi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Times New Roman" pitchFamily="18" charset="0"/>
              <a:buChar char="-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muộn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Times New Roman" pitchFamily="18" charset="0"/>
              <a:buChar char="-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Ổ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to, ở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vỡ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thùy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lồi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Times New Roman" pitchFamily="18" charset="0"/>
              <a:buChar char="-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phối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4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76400" y="757534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TƯ LIỆU THAM KHẢO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371600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tân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dược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dược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lâm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sàng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www.google.com.vn</a:t>
            </a:r>
            <a:endParaRPr lang="vi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26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52400"/>
            <a:ext cx="9448800" cy="716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600200" y="602030"/>
            <a:ext cx="6553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 smtClean="0">
                <a:latin typeface="Times New Roman" pitchFamily="18" charset="0"/>
                <a:cs typeface="Times New Roman" pitchFamily="18" charset="0"/>
              </a:rPr>
              <a:t>THANKS YOU FOR WATCHING!</a:t>
            </a:r>
            <a:endParaRPr lang="vi-VN" sz="5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37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11" y="1431131"/>
            <a:ext cx="6639194" cy="46945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49542" y="2071055"/>
            <a:ext cx="18134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vi-VN" sz="1350" dirty="0">
                <a:solidFill>
                  <a:prstClr val="black"/>
                </a:solidFill>
                <a:latin typeface="Arial" panose="020B0604020202020204" pitchFamily="34" charset="0"/>
              </a:rPr>
              <a:t>Nguyễn Thị Thu Hiền</a:t>
            </a: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14124" y="2071055"/>
            <a:ext cx="16050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vi-VN" sz="1350" dirty="0">
                <a:solidFill>
                  <a:prstClr val="black"/>
                </a:solidFill>
                <a:latin typeface="Arial" panose="020B0604020202020204" pitchFamily="34" charset="0"/>
              </a:rPr>
              <a:t>Phạm Thị Thảo Vy</a:t>
            </a: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852" y="3763769"/>
            <a:ext cx="13325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vi-VN" sz="1350" dirty="0">
                <a:solidFill>
                  <a:prstClr val="black"/>
                </a:solidFill>
                <a:latin typeface="Arial" panose="020B0604020202020204" pitchFamily="34" charset="0"/>
              </a:rPr>
              <a:t>Hoàng Thị Yến</a:t>
            </a: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92025" y="5317984"/>
            <a:ext cx="137736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vi-VN" sz="1350" dirty="0">
                <a:solidFill>
                  <a:prstClr val="black"/>
                </a:solidFill>
                <a:latin typeface="Arial" panose="020B0604020202020204" pitchFamily="34" charset="0"/>
              </a:rPr>
              <a:t>Huỳnh Bá Triều</a:t>
            </a: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26260" y="5456484"/>
            <a:ext cx="14030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vi-VN" sz="1350" dirty="0">
                <a:solidFill>
                  <a:prstClr val="black"/>
                </a:solidFill>
                <a:latin typeface="Arial" panose="020B0604020202020204" pitchFamily="34" charset="0"/>
              </a:rPr>
              <a:t>Lê Tự Đỗ Trọng</a:t>
            </a: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91" y="72424"/>
            <a:ext cx="579120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/>
            <a:r>
              <a:rPr lang="vi-VN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</a:rPr>
              <a:t>SINH</a:t>
            </a:r>
            <a:r>
              <a:rPr lang="vi-VN" sz="405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vi-VN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</a:rPr>
              <a:t>VIÊN</a:t>
            </a:r>
            <a:r>
              <a:rPr lang="vi-VN" sz="405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vi-VN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</a:rPr>
              <a:t>THỰC</a:t>
            </a:r>
            <a:r>
              <a:rPr lang="vi-VN" sz="405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vi-VN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</a:rPr>
              <a:t>HIỆN:</a:t>
            </a:r>
            <a:endParaRPr lang="en-US" sz="405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610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76200"/>
            <a:ext cx="7162800" cy="609600"/>
          </a:xfrm>
        </p:spPr>
        <p:txBody>
          <a:bodyPr>
            <a:normAutofit lnSpcReduction="10000"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33400"/>
            <a:ext cx="8382000" cy="6273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ĐỊNH NGHĨA ,NGUYÊN NHÂN VÀ BỆNH SINH</a:t>
            </a:r>
          </a:p>
          <a:p>
            <a:pPr>
              <a:lnSpc>
                <a:spcPct val="150000"/>
              </a:lnSpc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1.Định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2.Nguyên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endParaRPr lang="en-US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TRIỆU CHỨNG</a:t>
            </a:r>
          </a:p>
          <a:p>
            <a:pPr>
              <a:lnSpc>
                <a:spcPct val="150000"/>
              </a:lnSpc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1.Lâm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sàng</a:t>
            </a:r>
            <a:endParaRPr lang="en-US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a.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điển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endParaRPr lang="en-US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b.Thể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điển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endParaRPr lang="en-US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2.Cận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sàng</a:t>
            </a:r>
            <a:endParaRPr lang="en-US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BIẾN CHỨNG</a:t>
            </a:r>
          </a:p>
          <a:p>
            <a:pPr>
              <a:lnSpc>
                <a:spcPct val="150000"/>
              </a:lnSpc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1.Vỡ ổ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endParaRPr lang="en-US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2.Bệnh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kiệt</a:t>
            </a:r>
            <a:endParaRPr lang="en-US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3.Bội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ổ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endParaRPr lang="en-US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IV. </a:t>
            </a:r>
            <a:r>
              <a:rPr lang="en-US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ĐIỀU TRỊ </a:t>
            </a:r>
          </a:p>
          <a:p>
            <a:pPr>
              <a:lnSpc>
                <a:spcPct val="150000"/>
              </a:lnSpc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1.Thuốc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endParaRPr lang="en-US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2.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61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2400" y="167283"/>
            <a:ext cx="8686800" cy="762000"/>
          </a:xfrm>
        </p:spPr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2800" b="1" i="1" u="sng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NGHĨA ,NGUYÊN NHÂN VÀ BỆNH SINH</a:t>
            </a:r>
            <a:endParaRPr lang="en-US" sz="2800" b="1" i="1" u="sng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685800"/>
            <a:ext cx="88392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amip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Hepatic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Amebiasis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ổ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mủ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amip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35" y="3200400"/>
            <a:ext cx="3699165" cy="34377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5235" y="3248891"/>
            <a:ext cx="36991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vi-VN" sz="2000" dirty="0" smtClean="0"/>
              <a:t>Theo thống kê của OMS (1985 ): châu Phi là nơi có tỷ lệ áp xe gan do Amip cao nhất 43,6% các bệnh gan mật nhiệt đới.</a:t>
            </a:r>
            <a:endParaRPr lang="en-US" sz="20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 smtClean="0">
                <a:cs typeface="Times New Roman" pitchFamily="18" charset="0"/>
              </a:rPr>
              <a:t>Ở </a:t>
            </a:r>
            <a:r>
              <a:rPr lang="en-US" sz="2000" dirty="0" err="1" smtClean="0">
                <a:cs typeface="Times New Roman" pitchFamily="18" charset="0"/>
              </a:rPr>
              <a:t>Việt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nam</a:t>
            </a:r>
            <a:r>
              <a:rPr lang="en-US" sz="2000" dirty="0" smtClean="0">
                <a:cs typeface="Times New Roman" pitchFamily="18" charset="0"/>
              </a:rPr>
              <a:t>: </a:t>
            </a:r>
            <a:r>
              <a:rPr lang="en-US" sz="2000" dirty="0" err="1" smtClean="0">
                <a:cs typeface="Times New Roman" pitchFamily="18" charset="0"/>
              </a:rPr>
              <a:t>tại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bệnh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viện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Bạch</a:t>
            </a:r>
            <a:r>
              <a:rPr lang="en-US" sz="2000" dirty="0" smtClean="0">
                <a:cs typeface="Times New Roman" pitchFamily="18" charset="0"/>
              </a:rPr>
              <a:t> Mai </a:t>
            </a:r>
            <a:r>
              <a:rPr lang="en-US" sz="2000" dirty="0" err="1" smtClean="0">
                <a:cs typeface="Times New Roman" pitchFamily="18" charset="0"/>
              </a:rPr>
              <a:t>từ</a:t>
            </a:r>
            <a:r>
              <a:rPr lang="en-US" sz="2000" dirty="0" smtClean="0">
                <a:cs typeface="Times New Roman" pitchFamily="18" charset="0"/>
              </a:rPr>
              <a:t> 1977-1990 </a:t>
            </a:r>
            <a:r>
              <a:rPr lang="en-US" sz="2000" dirty="0" err="1" smtClean="0">
                <a:cs typeface="Times New Roman" pitchFamily="18" charset="0"/>
              </a:rPr>
              <a:t>gặp</a:t>
            </a:r>
            <a:r>
              <a:rPr lang="en-US" sz="2000" dirty="0" smtClean="0">
                <a:cs typeface="Times New Roman" pitchFamily="18" charset="0"/>
              </a:rPr>
              <a:t> 158 </a:t>
            </a:r>
            <a:r>
              <a:rPr lang="en-US" sz="2000" dirty="0" err="1" smtClean="0">
                <a:cs typeface="Times New Roman" pitchFamily="18" charset="0"/>
              </a:rPr>
              <a:t>ca</a:t>
            </a:r>
            <a:r>
              <a:rPr lang="en-US" sz="2000" dirty="0" smtClean="0">
                <a:cs typeface="Times New Roman" pitchFamily="18" charset="0"/>
              </a:rPr>
              <a:t> . </a:t>
            </a:r>
            <a:r>
              <a:rPr lang="en-US" sz="2000" dirty="0" err="1" smtClean="0">
                <a:cs typeface="Times New Roman" pitchFamily="18" charset="0"/>
              </a:rPr>
              <a:t>Tại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Quân</a:t>
            </a:r>
            <a:r>
              <a:rPr lang="en-US" sz="2000" dirty="0" smtClean="0">
                <a:cs typeface="Times New Roman" pitchFamily="18" charset="0"/>
              </a:rPr>
              <a:t> y </a:t>
            </a:r>
            <a:r>
              <a:rPr lang="en-US" sz="2000" dirty="0" err="1" smtClean="0">
                <a:cs typeface="Times New Roman" pitchFamily="18" charset="0"/>
              </a:rPr>
              <a:t>viện</a:t>
            </a:r>
            <a:r>
              <a:rPr lang="en-US" sz="2000" dirty="0" smtClean="0">
                <a:cs typeface="Times New Roman" pitchFamily="18" charset="0"/>
              </a:rPr>
              <a:t> 108 </a:t>
            </a:r>
            <a:r>
              <a:rPr lang="en-US" sz="2000" dirty="0" err="1" smtClean="0">
                <a:cs typeface="Times New Roman" pitchFamily="18" charset="0"/>
              </a:rPr>
              <a:t>từ</a:t>
            </a:r>
            <a:r>
              <a:rPr lang="en-US" sz="2000" dirty="0" smtClean="0">
                <a:cs typeface="Times New Roman" pitchFamily="18" charset="0"/>
              </a:rPr>
              <a:t> 1988-1994 </a:t>
            </a:r>
            <a:r>
              <a:rPr lang="en-US" sz="2000" dirty="0" err="1" smtClean="0">
                <a:cs typeface="Times New Roman" pitchFamily="18" charset="0"/>
              </a:rPr>
              <a:t>gặp</a:t>
            </a:r>
            <a:r>
              <a:rPr lang="en-US" sz="2000" dirty="0" smtClean="0">
                <a:cs typeface="Times New Roman" pitchFamily="18" charset="0"/>
              </a:rPr>
              <a:t> 82 </a:t>
            </a:r>
            <a:r>
              <a:rPr lang="en-US" sz="2000" dirty="0" err="1" smtClean="0">
                <a:cs typeface="Times New Roman" pitchFamily="18" charset="0"/>
              </a:rPr>
              <a:t>ca</a:t>
            </a:r>
            <a:r>
              <a:rPr lang="en-US" sz="2000" dirty="0" smtClean="0">
                <a:cs typeface="Times New Roman" pitchFamily="18" charset="0"/>
              </a:rPr>
              <a:t> .</a:t>
            </a:r>
            <a:endParaRPr lang="en-US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11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524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8382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Entamoeba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vegetavie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histolytica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niêm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mạc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tràng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E.histolytica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tĩnh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mạc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tràng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-&gt;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-&gt; ổ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Ổ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90%,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5-6 cm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500-600ml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mủ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32" y="3276600"/>
            <a:ext cx="3980368" cy="25700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893" y="3276600"/>
            <a:ext cx="3877107" cy="257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3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5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14300" y="173448"/>
            <a:ext cx="6172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2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TRIỆU CHỨNG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846138"/>
            <a:ext cx="89535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Lâm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sàng</a:t>
            </a:r>
            <a:endParaRPr lang="en-US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vi-VN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Thể điển hình</a:t>
            </a:r>
            <a:endParaRPr lang="en-US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(tam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Fontan)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sốt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sườn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Sốt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sốt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39-40°C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kèm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rét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run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vã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hôi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5-7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tháng.Là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sườn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ỉ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dám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3-4cm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sườn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nhẵn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ấn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ổ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31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304800"/>
            <a:ext cx="7543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loạn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Gầy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sút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màng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phổi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nề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Lách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to: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hiếm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nhầm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652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85"/>
            <a:ext cx="9144000" cy="7010400"/>
          </a:xfrm>
        </p:spPr>
      </p:pic>
      <p:sp>
        <p:nvSpPr>
          <p:cNvPr id="6" name="TextBox 5"/>
          <p:cNvSpPr txBox="1"/>
          <p:nvPr/>
        </p:nvSpPr>
        <p:spPr>
          <a:xfrm>
            <a:off x="438955" y="365177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 err="1" smtClean="0">
                <a:latin typeface="+mj-lt"/>
              </a:rPr>
              <a:t>Cách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làm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nghiệm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pháp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ấn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kẽ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sườn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và</a:t>
            </a:r>
            <a:r>
              <a:rPr lang="en-US" dirty="0" smtClean="0">
                <a:latin typeface="+mj-lt"/>
              </a:rPr>
              <a:t> rung </a:t>
            </a:r>
            <a:r>
              <a:rPr lang="en-US" dirty="0" err="1" smtClean="0">
                <a:latin typeface="+mj-lt"/>
              </a:rPr>
              <a:t>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4419600" cy="3505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592" y="1524000"/>
            <a:ext cx="3505200" cy="361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9144000" cy="6800850"/>
          </a:xfrm>
        </p:spPr>
      </p:pic>
      <p:sp>
        <p:nvSpPr>
          <p:cNvPr id="5" name="TextBox 4"/>
          <p:cNvSpPr txBox="1"/>
          <p:nvPr/>
        </p:nvSpPr>
        <p:spPr>
          <a:xfrm>
            <a:off x="457200" y="304800"/>
            <a:ext cx="4114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điển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endParaRPr lang="en-US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vi-VN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 </a:t>
            </a:r>
            <a:r>
              <a:rPr lang="vi-VN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sốt 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vi-VN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 sốt kéo dài 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vi-VN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 </a:t>
            </a:r>
            <a:r>
              <a:rPr lang="vi-VN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 da 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vi-VN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 không đau 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 </a:t>
            </a:r>
            <a:r>
              <a:rPr lang="vi-VN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 gan 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vi-VN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 </a:t>
            </a:r>
            <a:r>
              <a:rPr lang="vi-VN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kích thước của gan 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vi-VN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vi-VN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 </a:t>
            </a:r>
            <a:r>
              <a:rPr lang="vi-VN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 xe gan trái </a:t>
            </a:r>
            <a:r>
              <a:rPr lang="vi-VN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vi-VN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 </a:t>
            </a:r>
            <a:r>
              <a:rPr lang="vi-VN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phổi màng phổi 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vi-VN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 </a:t>
            </a:r>
            <a:r>
              <a:rPr lang="vi-VN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 ung thư gan 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2996310"/>
            <a:ext cx="3132985" cy="2337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70904"/>
            <a:ext cx="3048000" cy="25115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3999" y="5597236"/>
            <a:ext cx="3810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Áp</a:t>
            </a:r>
            <a:r>
              <a:rPr lang="en-US" dirty="0" smtClean="0"/>
              <a:t> </a:t>
            </a:r>
            <a:r>
              <a:rPr lang="en-US" dirty="0" err="1" smtClean="0"/>
              <a:t>xe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r>
              <a:rPr lang="en-US" dirty="0" smtClean="0"/>
              <a:t> (</a:t>
            </a:r>
            <a:r>
              <a:rPr lang="en-US" dirty="0" err="1" smtClean="0"/>
              <a:t>đa</a:t>
            </a:r>
            <a:r>
              <a:rPr lang="en-US" dirty="0" smtClean="0"/>
              <a:t> ổ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thùy</a:t>
            </a:r>
            <a:r>
              <a:rPr lang="en-US" dirty="0" smtClean="0"/>
              <a:t>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72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663&quot;&gt;&lt;object type=&quot;3&quot; unique_id=&quot;10664&quot;&gt;&lt;property id=&quot;20148&quot; value=&quot;5&quot;/&gt;&lt;property id=&quot;20300&quot; value=&quot;Slide 1&quot;/&gt;&lt;property id=&quot;20307&quot; value=&quot;256&quot;/&gt;&lt;/object&gt;&lt;object type=&quot;3&quot; unique_id=&quot;10665&quot;&gt;&lt;property id=&quot;20148&quot; value=&quot;5&quot;/&gt;&lt;property id=&quot;20300&quot; value=&quot;Slide 2&quot;/&gt;&lt;property id=&quot;20307&quot; value=&quot;273&quot;/&gt;&lt;/object&gt;&lt;object type=&quot;3&quot; unique_id=&quot;10666&quot;&gt;&lt;property id=&quot;20148&quot; value=&quot;5&quot;/&gt;&lt;property id=&quot;20300&quot; value=&quot;Slide 3&quot;/&gt;&lt;property id=&quot;20307&quot; value=&quot;259&quot;/&gt;&lt;/object&gt;&lt;object type=&quot;3&quot; unique_id=&quot;10667&quot;&gt;&lt;property id=&quot;20148&quot; value=&quot;5&quot;/&gt;&lt;property id=&quot;20300&quot; value=&quot;Slide 4&quot;/&gt;&lt;property id=&quot;20307&quot; value=&quot;258&quot;/&gt;&lt;/object&gt;&lt;object type=&quot;3&quot; unique_id=&quot;10668&quot;&gt;&lt;property id=&quot;20148&quot; value=&quot;5&quot;/&gt;&lt;property id=&quot;20300&quot; value=&quot;Slide 5&quot;/&gt;&lt;property id=&quot;20307&quot; value=&quot;260&quot;/&gt;&lt;/object&gt;&lt;object type=&quot;3&quot; unique_id=&quot;10669&quot;&gt;&lt;property id=&quot;20148&quot; value=&quot;5&quot;/&gt;&lt;property id=&quot;20300&quot; value=&quot;Slide 6&quot;/&gt;&lt;property id=&quot;20307&quot; value=&quot;261&quot;/&gt;&lt;/object&gt;&lt;object type=&quot;3&quot; unique_id=&quot;10670&quot;&gt;&lt;property id=&quot;20148&quot; value=&quot;5&quot;/&gt;&lt;property id=&quot;20300&quot; value=&quot;Slide 7&quot;/&gt;&lt;property id=&quot;20307&quot; value=&quot;262&quot;/&gt;&lt;/object&gt;&lt;object type=&quot;3&quot; unique_id=&quot;10671&quot;&gt;&lt;property id=&quot;20148&quot; value=&quot;5&quot;/&gt;&lt;property id=&quot;20300&quot; value=&quot;Slide 8&quot;/&gt;&lt;property id=&quot;20307&quot; value=&quot;268&quot;/&gt;&lt;/object&gt;&lt;object type=&quot;3&quot; unique_id=&quot;10672&quot;&gt;&lt;property id=&quot;20148&quot; value=&quot;5&quot;/&gt;&lt;property id=&quot;20300&quot; value=&quot;Slide 9&quot;/&gt;&lt;property id=&quot;20307&quot; value=&quot;263&quot;/&gt;&lt;/object&gt;&lt;object type=&quot;3&quot; unique_id=&quot;10673&quot;&gt;&lt;property id=&quot;20148&quot; value=&quot;5&quot;/&gt;&lt;property id=&quot;20300&quot; value=&quot;Slide 10&quot;/&gt;&lt;property id=&quot;20307&quot; value=&quot;265&quot;/&gt;&lt;/object&gt;&lt;object type=&quot;3&quot; unique_id=&quot;10674&quot;&gt;&lt;property id=&quot;20148&quot; value=&quot;5&quot;/&gt;&lt;property id=&quot;20300&quot; value=&quot;Slide 11&quot;/&gt;&lt;property id=&quot;20307&quot; value=&quot;266&quot;/&gt;&lt;/object&gt;&lt;object type=&quot;3&quot; unique_id=&quot;10675&quot;&gt;&lt;property id=&quot;20148&quot; value=&quot;5&quot;/&gt;&lt;property id=&quot;20300&quot; value=&quot;Slide 12&quot;/&gt;&lt;property id=&quot;20307&quot; value=&quot;269&quot;/&gt;&lt;/object&gt;&lt;object type=&quot;3&quot; unique_id=&quot;10676&quot;&gt;&lt;property id=&quot;20148&quot; value=&quot;5&quot;/&gt;&lt;property id=&quot;20300&quot; value=&quot;Slide 13&quot;/&gt;&lt;property id=&quot;20307&quot; value=&quot;264&quot;/&gt;&lt;/object&gt;&lt;object type=&quot;3&quot; unique_id=&quot;10677&quot;&gt;&lt;property id=&quot;20148&quot; value=&quot;5&quot;/&gt;&lt;property id=&quot;20300&quot; value=&quot;Slide 14&quot;/&gt;&lt;property id=&quot;20307&quot; value=&quot;272&quot;/&gt;&lt;/object&gt;&lt;object type=&quot;3&quot; unique_id=&quot;10678&quot;&gt;&lt;property id=&quot;20148&quot; value=&quot;5&quot;/&gt;&lt;property id=&quot;20300&quot; value=&quot;Slide 15&quot;/&gt;&lt;property id=&quot;20307&quot; value=&quot;267&quot;/&gt;&lt;/object&gt;&lt;object type=&quot;3&quot; unique_id=&quot;10679&quot;&gt;&lt;property id=&quot;20148&quot; value=&quot;5&quot;/&gt;&lt;property id=&quot;20300&quot; value=&quot;Slide 16&quot;/&gt;&lt;property id=&quot;20307&quot; value=&quot;270&quot;/&gt;&lt;/object&gt;&lt;object type=&quot;3&quot; unique_id=&quot;10680&quot;&gt;&lt;property id=&quot;20148&quot; value=&quot;5&quot;/&gt;&lt;property id=&quot;20300&quot; value=&quot;Slide 17&quot;/&gt;&lt;property id=&quot;20307&quot; value=&quot;271&quot;/&gt;&lt;/object&gt;&lt;/object&gt;&lt;object type=&quot;8&quot; unique_id=&quot;10699&quot;&gt;&lt;/object&gt;&lt;/object&gt;&lt;/database&gt;"/>
  <p:tag name="MMPROD_NEXTUNIQUEID" val="10012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880</Words>
  <Application>Microsoft Office PowerPoint</Application>
  <PresentationFormat>On-screen Show (4:3)</PresentationFormat>
  <Paragraphs>139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AutoBVT</cp:lastModifiedBy>
  <cp:revision>43</cp:revision>
  <dcterms:created xsi:type="dcterms:W3CDTF">2018-04-27T08:10:44Z</dcterms:created>
  <dcterms:modified xsi:type="dcterms:W3CDTF">2018-05-11T07:47:27Z</dcterms:modified>
</cp:coreProperties>
</file>