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00" autoAdjust="0"/>
    <p:restoredTop sz="92897" autoAdjust="0"/>
  </p:normalViewPr>
  <p:slideViewPr>
    <p:cSldViewPr snapToGrid="0">
      <p:cViewPr varScale="1">
        <p:scale>
          <a:sx n="65" d="100"/>
          <a:sy n="65" d="100"/>
        </p:scale>
        <p:origin x="-942"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4766F4-BFB1-401B-9965-BB55AED8877C}"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1599701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766F4-BFB1-401B-9965-BB55AED8877C}"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324227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766F4-BFB1-401B-9965-BB55AED8877C}"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356812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4766F4-BFB1-401B-9965-BB55AED8877C}"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1513509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4766F4-BFB1-401B-9965-BB55AED8877C}" type="datetimeFigureOut">
              <a:rPr lang="en-US" smtClean="0"/>
              <a:pPr/>
              <a:t>3/5/2017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3155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4766F4-BFB1-401B-9965-BB55AED8877C}"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1473507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4766F4-BFB1-401B-9965-BB55AED8877C}" type="datetimeFigureOut">
              <a:rPr lang="en-US" smtClean="0"/>
              <a:pPr/>
              <a:t>3/5/2017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35610843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4766F4-BFB1-401B-9965-BB55AED8877C}" type="datetimeFigureOut">
              <a:rPr lang="en-US" smtClean="0"/>
              <a:pPr/>
              <a:t>3/5/2017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288726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4766F4-BFB1-401B-9965-BB55AED8877C}" type="datetimeFigureOut">
              <a:rPr lang="en-US" smtClean="0"/>
              <a:pPr/>
              <a:t>3/5/2017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3902855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766F4-BFB1-401B-9965-BB55AED8877C}"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10872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4766F4-BFB1-401B-9965-BB55AED8877C}" type="datetimeFigureOut">
              <a:rPr lang="en-US" smtClean="0"/>
              <a:pPr/>
              <a:t>3/5/2017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2904150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4766F4-BFB1-401B-9965-BB55AED8877C}" type="datetimeFigureOut">
              <a:rPr lang="en-US" smtClean="0"/>
              <a:pPr/>
              <a:t>3/5/2017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664AAA-DBBB-4B10-AA7B-A37970925569}" type="slidenum">
              <a:rPr lang="en-US" smtClean="0"/>
              <a:pPr/>
              <a:t>‹#›</a:t>
            </a:fld>
            <a:endParaRPr lang="en-US"/>
          </a:p>
        </p:txBody>
      </p:sp>
    </p:spTree>
    <p:extLst>
      <p:ext uri="{BB962C8B-B14F-4D97-AF65-F5344CB8AC3E}">
        <p14:creationId xmlns:p14="http://schemas.microsoft.com/office/powerpoint/2010/main" xmlns="" val="101918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9"/>
          <p:cNvSpPr txBox="1"/>
          <p:nvPr/>
        </p:nvSpPr>
        <p:spPr>
          <a:xfrm>
            <a:off x="2389885" y="853390"/>
            <a:ext cx="6550025" cy="856645"/>
          </a:xfrm>
          <a:prstGeom prst="rect">
            <a:avLst/>
          </a:prstGeom>
        </p:spPr>
        <p:txBody>
          <a:bodyPr vert="horz"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948814">
              <a:lnSpc>
                <a:spcPct val="100000"/>
              </a:lnSpc>
            </a:pPr>
            <a:endParaRPr sz="2800" b="1" spc="-5" dirty="0" smtClean="0">
              <a:latin typeface="Calibri"/>
              <a:cs typeface="Calibri"/>
            </a:endParaRPr>
          </a:p>
          <a:p>
            <a:pPr marL="12700">
              <a:lnSpc>
                <a:spcPct val="100000"/>
              </a:lnSpc>
              <a:spcBef>
                <a:spcPts val="1420"/>
              </a:spcBef>
            </a:pPr>
            <a:endParaRPr sz="1600" dirty="0">
              <a:latin typeface="Calibri"/>
              <a:cs typeface="Calibri"/>
            </a:endParaRPr>
          </a:p>
        </p:txBody>
      </p:sp>
      <p:sp>
        <p:nvSpPr>
          <p:cNvPr id="7" name="Title 14"/>
          <p:cNvSpPr>
            <a:spLocks noGrp="1"/>
          </p:cNvSpPr>
          <p:nvPr/>
        </p:nvSpPr>
        <p:spPr>
          <a:xfrm>
            <a:off x="1785366" y="55576"/>
            <a:ext cx="8229600" cy="1107996"/>
          </a:xfrm>
          <a:prstGeom prst="rect">
            <a:avLst/>
          </a:prstGeom>
        </p:spPr>
        <p:txBody>
          <a:bodyPr wrap="square" lIns="0" tIns="0" rIns="0" bIns="0">
            <a:spAutoFit/>
          </a:bodyPr>
          <a:lstStyle>
            <a:lvl1pPr>
              <a:defRPr>
                <a:latin typeface="+mj-lt"/>
                <a:ea typeface="+mj-ea"/>
                <a:cs typeface="+mj-cs"/>
              </a:defRPr>
            </a:lvl1pPr>
          </a:lstStyle>
          <a:p>
            <a:pPr algn="ctr"/>
            <a:r>
              <a:rPr lang="en-US" sz="2400" dirty="0" smtClean="0">
                <a:solidFill>
                  <a:srgbClr val="002060"/>
                </a:solidFill>
                <a:latin typeface="Times New Roman" pitchFamily="18" charset="0"/>
                <a:cs typeface="Times New Roman" pitchFamily="18" charset="0"/>
              </a:rPr>
              <a:t>TRƯỜNG ĐẠI HỌC DUY TÂN</a:t>
            </a:r>
            <a:br>
              <a:rPr lang="en-US" sz="2400" dirty="0" smtClean="0">
                <a:solidFill>
                  <a:srgbClr val="002060"/>
                </a:solidFill>
                <a:latin typeface="Times New Roman" pitchFamily="18" charset="0"/>
                <a:cs typeface="Times New Roman" pitchFamily="18" charset="0"/>
              </a:rPr>
            </a:br>
            <a:r>
              <a:rPr lang="en-US" sz="2400" dirty="0" smtClean="0">
                <a:solidFill>
                  <a:srgbClr val="002060"/>
                </a:solidFill>
                <a:latin typeface="Times New Roman" pitchFamily="18" charset="0"/>
                <a:cs typeface="Times New Roman" pitchFamily="18" charset="0"/>
              </a:rPr>
              <a:t>Khoa Dược</a:t>
            </a:r>
            <a:br>
              <a:rPr lang="en-US" sz="2400" dirty="0" smtClean="0">
                <a:solidFill>
                  <a:srgbClr val="002060"/>
                </a:solidFill>
                <a:latin typeface="Times New Roman" pitchFamily="18" charset="0"/>
                <a:cs typeface="Times New Roman" pitchFamily="18" charset="0"/>
              </a:rPr>
            </a:br>
            <a:r>
              <a:rPr lang="en-US" sz="2400" dirty="0" smtClean="0">
                <a:solidFill>
                  <a:srgbClr val="002060"/>
                </a:solidFill>
                <a:latin typeface="Times New Roman" pitchFamily="18" charset="0"/>
                <a:cs typeface="Times New Roman" pitchFamily="18" charset="0"/>
              </a:rPr>
              <a:t>Môn: Bệnh lý học</a:t>
            </a:r>
            <a:endParaRPr lang="en-US" sz="2400" dirty="0">
              <a:solidFill>
                <a:srgbClr val="002060"/>
              </a:solidFill>
              <a:latin typeface="Times New Roman" pitchFamily="18" charset="0"/>
              <a:cs typeface="Times New Roman" pitchFamily="18" charset="0"/>
            </a:endParaRPr>
          </a:p>
        </p:txBody>
      </p:sp>
      <p:sp>
        <p:nvSpPr>
          <p:cNvPr id="8" name="Text Placeholder 15"/>
          <p:cNvSpPr>
            <a:spLocks noGrp="1"/>
          </p:cNvSpPr>
          <p:nvPr/>
        </p:nvSpPr>
        <p:spPr>
          <a:xfrm>
            <a:off x="1785366" y="1693334"/>
            <a:ext cx="8229600" cy="5139869"/>
          </a:xfrm>
          <a:prstGeom prst="rect">
            <a:avLst/>
          </a:prstGeom>
          <a:ln>
            <a:solidFill>
              <a:schemeClr val="bg1"/>
            </a:solidFill>
            <a:prstDash val="solid"/>
          </a:ln>
        </p:spPr>
        <p:txBody>
          <a:bodyPr wrap="square" lIns="0" tIns="0" rIns="0" bIns="0">
            <a:sp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r>
              <a:rPr lang="en-US" sz="4800" dirty="0" smtClean="0">
                <a:solidFill>
                  <a:srgbClr val="FF0000"/>
                </a:solidFill>
                <a:latin typeface="Times New Roman" pitchFamily="18" charset="0"/>
                <a:cs typeface="Times New Roman" pitchFamily="18" charset="0"/>
              </a:rPr>
              <a:t>BỆNH LÝ VỎ THƯỢNGTHẬN</a:t>
            </a:r>
            <a:endParaRPr lang="en-US" sz="4800" dirty="0" smtClean="0">
              <a:latin typeface="Times New Roman" pitchFamily="18" charset="0"/>
              <a:cs typeface="Times New Roman" pitchFamily="18" charset="0"/>
            </a:endParaRPr>
          </a:p>
          <a:p>
            <a:pPr algn="l"/>
            <a:r>
              <a:rPr lang="en-US" sz="2200" dirty="0" smtClean="0">
                <a:effectLst>
                  <a:outerShdw blurRad="38100" dist="38100" dir="2700000" algn="tl">
                    <a:srgbClr val="000000">
                      <a:alpha val="43137"/>
                    </a:srgbClr>
                  </a:outerShdw>
                </a:effectLst>
                <a:latin typeface="Times New Roman" pitchFamily="18" charset="0"/>
                <a:cs typeface="Times New Roman" pitchFamily="18" charset="0"/>
              </a:rPr>
              <a:t>                </a:t>
            </a:r>
          </a:p>
          <a:p>
            <a:pPr algn="l"/>
            <a:r>
              <a:rPr lang="en-US" sz="2200"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2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400"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Nhóm 16:</a:t>
            </a:r>
          </a:p>
          <a:p>
            <a:pPr algn="l"/>
            <a:r>
              <a:rPr lang="en-US" sz="2200" dirty="0" smtClean="0">
                <a:latin typeface="Times New Roman" pitchFamily="18" charset="0"/>
                <a:cs typeface="Times New Roman" pitchFamily="18" charset="0"/>
              </a:rPr>
              <a:t>           </a:t>
            </a:r>
          </a:p>
          <a:p>
            <a:pPr algn="l"/>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smtClean="0">
                <a:solidFill>
                  <a:srgbClr val="002060"/>
                </a:solidFill>
                <a:latin typeface="Times New Roman" pitchFamily="18" charset="0"/>
                <a:cs typeface="Times New Roman" pitchFamily="18" charset="0"/>
              </a:rPr>
              <a:t>Trần Thị Hoàn</a:t>
            </a:r>
          </a:p>
          <a:p>
            <a:pPr algn="l"/>
            <a:r>
              <a:rPr lang="en-US" sz="2200" dirty="0">
                <a:solidFill>
                  <a:srgbClr val="002060"/>
                </a:solidFill>
                <a:latin typeface="Times New Roman" pitchFamily="18" charset="0"/>
                <a:cs typeface="Times New Roman" pitchFamily="18" charset="0"/>
              </a:rPr>
              <a:t> </a:t>
            </a:r>
            <a:r>
              <a:rPr lang="en-US" sz="2200" dirty="0" smtClean="0">
                <a:solidFill>
                  <a:srgbClr val="002060"/>
                </a:solidFill>
                <a:latin typeface="Times New Roman" pitchFamily="18" charset="0"/>
                <a:cs typeface="Times New Roman" pitchFamily="18" charset="0"/>
              </a:rPr>
              <a:t>         Kiều Thị Thanh Huyền</a:t>
            </a:r>
          </a:p>
          <a:p>
            <a:pPr algn="l"/>
            <a:r>
              <a:rPr lang="en-US" sz="2200" dirty="0">
                <a:solidFill>
                  <a:srgbClr val="002060"/>
                </a:solidFill>
                <a:latin typeface="Times New Roman" pitchFamily="18" charset="0"/>
                <a:cs typeface="Times New Roman" pitchFamily="18" charset="0"/>
              </a:rPr>
              <a:t> </a:t>
            </a:r>
            <a:r>
              <a:rPr lang="en-US" sz="2200" dirty="0" smtClean="0">
                <a:solidFill>
                  <a:srgbClr val="002060"/>
                </a:solidFill>
                <a:latin typeface="Times New Roman" pitchFamily="18" charset="0"/>
                <a:cs typeface="Times New Roman" pitchFamily="18" charset="0"/>
              </a:rPr>
              <a:t>         Lê Thị Khánh Ly</a:t>
            </a:r>
          </a:p>
          <a:p>
            <a:pPr algn="l"/>
            <a:r>
              <a:rPr lang="en-US" sz="2200" dirty="0">
                <a:solidFill>
                  <a:srgbClr val="002060"/>
                </a:solidFill>
                <a:latin typeface="Times New Roman" pitchFamily="18" charset="0"/>
                <a:cs typeface="Times New Roman" pitchFamily="18" charset="0"/>
              </a:rPr>
              <a:t> </a:t>
            </a:r>
            <a:r>
              <a:rPr lang="en-US" sz="2200" dirty="0" smtClean="0">
                <a:solidFill>
                  <a:srgbClr val="002060"/>
                </a:solidFill>
                <a:latin typeface="Times New Roman" pitchFamily="18" charset="0"/>
                <a:cs typeface="Times New Roman" pitchFamily="18" charset="0"/>
              </a:rPr>
              <a:t>         Đặng Ngọc My My</a:t>
            </a:r>
          </a:p>
          <a:p>
            <a:pPr algn="l"/>
            <a:r>
              <a:rPr lang="en-US" sz="2200" dirty="0">
                <a:solidFill>
                  <a:srgbClr val="002060"/>
                </a:solidFill>
                <a:latin typeface="Times New Roman" pitchFamily="18" charset="0"/>
                <a:cs typeface="Times New Roman" pitchFamily="18" charset="0"/>
              </a:rPr>
              <a:t> </a:t>
            </a:r>
            <a:r>
              <a:rPr lang="en-US" sz="2200" dirty="0" smtClean="0">
                <a:solidFill>
                  <a:srgbClr val="002060"/>
                </a:solidFill>
                <a:latin typeface="Times New Roman" pitchFamily="18" charset="0"/>
                <a:cs typeface="Times New Roman" pitchFamily="18" charset="0"/>
              </a:rPr>
              <a:t>         Nguyễn Thị Phương Thảo</a:t>
            </a:r>
          </a:p>
          <a:p>
            <a:pPr algn="l"/>
            <a:endParaRPr lang="en-US" sz="2200" dirty="0">
              <a:latin typeface="Times New Roman" pitchFamily="18" charset="0"/>
              <a:cs typeface="Times New Roman" pitchFamily="18" charset="0"/>
            </a:endParaRPr>
          </a:p>
          <a:p>
            <a:pPr algn="l"/>
            <a:endParaRPr lang="en-US" sz="2200" dirty="0" smtClean="0">
              <a:latin typeface="Times New Roman" pitchFamily="18" charset="0"/>
              <a:cs typeface="Times New Roman" pitchFamily="18" charset="0"/>
            </a:endParaRPr>
          </a:p>
          <a:p>
            <a:pPr algn="l"/>
            <a:endParaRPr lang="en-US" sz="2200" dirty="0">
              <a:latin typeface="Times New Roman" pitchFamily="18" charset="0"/>
              <a:cs typeface="Times New Roman" pitchFamily="18" charset="0"/>
            </a:endParaRPr>
          </a:p>
          <a:p>
            <a:pPr algn="l"/>
            <a:endParaRPr lang="en-US" sz="2200" dirty="0" smtClean="0">
              <a:latin typeface="Times New Roman" pitchFamily="18" charset="0"/>
              <a:cs typeface="Times New Roman" pitchFamily="18" charset="0"/>
            </a:endParaRPr>
          </a:p>
          <a:p>
            <a:pPr algn="l"/>
            <a:endParaRPr lang="en-US" sz="2200" dirty="0" smtClean="0">
              <a:latin typeface="Times New Roman" pitchFamily="18" charset="0"/>
              <a:cs typeface="Times New Roman" pitchFamily="18" charset="0"/>
            </a:endParaRPr>
          </a:p>
        </p:txBody>
      </p:sp>
      <p:sp>
        <p:nvSpPr>
          <p:cNvPr id="9" name="object 14"/>
          <p:cNvSpPr txBox="1">
            <a:spLocks noGrp="1"/>
          </p:cNvSpPr>
          <p:nvPr/>
        </p:nvSpPr>
        <p:spPr>
          <a:xfrm>
            <a:off x="10175494" y="6391631"/>
            <a:ext cx="231140" cy="203834"/>
          </a:xfrm>
          <a:prstGeom prst="rect">
            <a:avLst/>
          </a:prstGeom>
        </p:spPr>
        <p:txBody>
          <a:bodyPr vert="horz" wrap="square" lIns="0" tIns="0" rIns="0" bIns="0" rtlCol="0">
            <a:spAutoFit/>
          </a:bodyPr>
          <a:lstStyle>
            <a:defPPr>
              <a:defRPr lang="en-US"/>
            </a:defPPr>
            <a:lvl1pPr marL="0" algn="l" defTabSz="914400" rtl="0" eaLnBrk="1" latinLnBrk="0" hangingPunct="1">
              <a:defRPr sz="1400" b="0" i="0" kern="1200">
                <a:solidFill>
                  <a:srgbClr val="888888"/>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4935">
              <a:lnSpc>
                <a:spcPts val="1435"/>
              </a:lnSpc>
            </a:pPr>
            <a:fld id="{81D60167-4931-47E6-BA6A-407CBD079E47}" type="slidenum">
              <a:rPr dirty="0"/>
              <a:pPr marL="114935">
                <a:lnSpc>
                  <a:spcPts val="1435"/>
                </a:lnSpc>
              </a:pPr>
              <a:t>1</a:t>
            </a:fld>
            <a:endParaRPr dirty="0"/>
          </a:p>
        </p:txBody>
      </p:sp>
      <p:cxnSp>
        <p:nvCxnSpPr>
          <p:cNvPr id="10" name="Straight Connector 9"/>
          <p:cNvCxnSpPr/>
          <p:nvPr/>
        </p:nvCxnSpPr>
        <p:spPr>
          <a:xfrm>
            <a:off x="2623566" y="1281713"/>
            <a:ext cx="6477000" cy="0"/>
          </a:xfrm>
          <a:prstGeom prst="line">
            <a:avLst/>
          </a:prstGeom>
          <a:ln w="19050">
            <a:solidFill>
              <a:schemeClr val="accent1"/>
            </a:solidFill>
          </a:ln>
        </p:spPr>
        <p:style>
          <a:lnRef idx="2">
            <a:schemeClr val="accent1"/>
          </a:lnRef>
          <a:fillRef idx="0">
            <a:schemeClr val="accent1"/>
          </a:fillRef>
          <a:effectRef idx="1">
            <a:schemeClr val="accent1"/>
          </a:effectRef>
          <a:fontRef idx="minor">
            <a:schemeClr val="tx1"/>
          </a:fontRef>
        </p:style>
      </p:cxnSp>
      <p:pic>
        <p:nvPicPr>
          <p:cNvPr id="16" name="Picture 1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64897" y="2571948"/>
            <a:ext cx="5087659" cy="4023517"/>
          </a:xfrm>
          <a:prstGeom prst="rect">
            <a:avLst/>
          </a:prstGeom>
        </p:spPr>
      </p:pic>
    </p:spTree>
    <p:extLst>
      <p:ext uri="{BB962C8B-B14F-4D97-AF65-F5344CB8AC3E}">
        <p14:creationId xmlns:p14="http://schemas.microsoft.com/office/powerpoint/2010/main" xmlns="" val="519776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0"/>
            <a:ext cx="8229600" cy="3518912"/>
          </a:xfrm>
          <a:prstGeom prst="rect">
            <a:avLst/>
          </a:prstGeom>
        </p:spPr>
        <p:txBody>
          <a:bodyPr wrap="square">
            <a:spAutoFit/>
          </a:bodyPr>
          <a:lstStyle/>
          <a:p>
            <a:pPr>
              <a:spcAft>
                <a:spcPts val="800"/>
              </a:spcAft>
            </a:pPr>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3.4 Điều trị</a:t>
            </a:r>
          </a:p>
          <a:p>
            <a:pPr marL="342900" marR="0" lvl="0" indent="-34290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Phẫu thuật và xạ trị</a:t>
            </a:r>
          </a:p>
          <a:p>
            <a:pPr marL="342900" marR="0" lvl="0" indent="-34290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các thuốc ức chế tiết cortisol:</a:t>
            </a:r>
          </a:p>
          <a:p>
            <a:pPr marL="457200" marR="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Ketoconazol</a:t>
            </a:r>
          </a:p>
          <a:p>
            <a:pPr marL="457200" marR="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Metyparon</a:t>
            </a:r>
          </a:p>
          <a:p>
            <a:pPr marL="457200" marR="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Mitotan</a:t>
            </a:r>
          </a:p>
          <a:p>
            <a:pPr marL="457200" marR="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Reserpin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Bromocriptin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Cyproheptadin</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Điều trị u tiết ACTH lạc chỗ là cắt bỏ u,nếu u ác tính và di căn dùng thuốc để ngăn sự gia tăng cortisol</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62335" y="3550198"/>
            <a:ext cx="3286202" cy="3040673"/>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8500056" y="-1"/>
            <a:ext cx="3467905" cy="333313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2802194" y="4430125"/>
            <a:ext cx="4736696" cy="2115556"/>
          </a:xfrm>
          <a:prstGeom prst="rect">
            <a:avLst/>
          </a:prstGeom>
        </p:spPr>
      </p:pic>
      <p:sp>
        <p:nvSpPr>
          <p:cNvPr id="9" name="Rectangle 8"/>
          <p:cNvSpPr/>
          <p:nvPr/>
        </p:nvSpPr>
        <p:spPr>
          <a:xfrm>
            <a:off x="270455" y="3562890"/>
            <a:ext cx="8165621" cy="830997"/>
          </a:xfrm>
          <a:prstGeom prst="rect">
            <a:avLst/>
          </a:prstGeom>
        </p:spPr>
        <p:txBody>
          <a:bodyPr wrap="square">
            <a:spAutoFit/>
          </a:bodyPr>
          <a:lstStyle/>
          <a:p>
            <a:pPr marR="0" lvl="0" indent="-342900">
              <a:spcBef>
                <a:spcPts val="0"/>
              </a:spcBef>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Điều trị U tuyến thượng thận là phẫu thuật, nếu còn sót lại sau mỗ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Mitotan</a:t>
            </a:r>
            <a:endParaRPr lang="en-US"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338077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093" y="0"/>
            <a:ext cx="11882908" cy="3908762"/>
          </a:xfrm>
          <a:prstGeom prst="rect">
            <a:avLst/>
          </a:prstGeom>
        </p:spPr>
        <p:txBody>
          <a:bodyPr wrap="square">
            <a:spAutoFit/>
          </a:bodyPr>
          <a:lstStyle/>
          <a:p>
            <a:r>
              <a:rPr lang="en-US" sz="28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 Suy vỏ thượng thận</a:t>
            </a:r>
          </a:p>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4.1 Suy vỏ thượng thận cấp </a:t>
            </a:r>
          </a:p>
          <a:p>
            <a:r>
              <a:rPr lang="en-US" sz="28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 Nguyên nhân </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Thiếu cortisol</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Suy thận tiên phát (bệnh aldosteron)</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Đợt cấp có thể xảy ra trong :</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stress như chấn thương,phẫu thuật, nhiễm trùng...</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nhân suy vỏ thượng thận mạn tính ngừng đột ngột hormon vỏ thượng thận </a:t>
            </a:r>
          </a:p>
          <a:p>
            <a:pPr marL="228600" marR="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Sau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phẫu thuật cắt thượng thận hai bên và phá hủy tuyến yên đột ngột </a:t>
            </a:r>
          </a:p>
          <a:p>
            <a:pPr marL="228600" marR="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Sau tổn thương cả hai tuyến thượng thận do chấn thương...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09094" y="3792410"/>
            <a:ext cx="5133062" cy="2806089"/>
          </a:xfrm>
          <a:prstGeom prst="rect">
            <a:avLst/>
          </a:prstGeom>
        </p:spPr>
        <p:txBody>
          <a:bodyPr wrap="square">
            <a:spAutoFit/>
          </a:bodyPr>
          <a:lstStyle/>
          <a:p>
            <a:pPr marL="228600" marR="0">
              <a:lnSpc>
                <a:spcPct val="107000"/>
              </a:lnSpc>
              <a:spcBef>
                <a:spcPts val="0"/>
              </a:spcBef>
              <a:spcAft>
                <a:spcPts val="800"/>
              </a:spcAft>
            </a:pP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 Sinh lý bệnh</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Aldosteron có tác dụng bảo vệ trong trường hợp giảm thể tích máu và tăng kali huyết.</a:t>
            </a:r>
          </a:p>
          <a:p>
            <a:pPr marR="0" lvl="0" indent="-27432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Corticoid là glucocorticoid chính được bài tiết bởi lớp bó và lớp của vỏ thượng thận. </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118521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31" y="77273"/>
            <a:ext cx="12088969" cy="5734903"/>
          </a:xfrm>
          <a:prstGeom prst="rect">
            <a:avLst/>
          </a:prstGeom>
        </p:spPr>
        <p:txBody>
          <a:bodyPr wrap="square">
            <a:spAutoFit/>
          </a:bodyPr>
          <a:lstStyle/>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Cortisol làm tăng đường máu do ức chế bài tiết insulin và tăng tân tạo đường từ gan. Cortisol ức chế tổng hợp protein ở cơ tạo nguồn acid amin cho sự tân tạo đó.</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Androgen được sản xuất ở vỏ thượng thận nhiều nhất ở lớp bó, sản xuất các DHEAS và DHEA</a:t>
            </a:r>
          </a:p>
          <a:p>
            <a:pPr marR="0" lvl="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Testosteron và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androstenedion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là</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androgen được bài tiết bởi thượng thận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bài</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tiết trước androgen do tuyến sinh dục,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kích</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thích</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triển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hệ</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thống lông giới tính ở tuổi dậy thì.</a:t>
            </a:r>
          </a:p>
          <a:p>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 Triệu </a:t>
            </a:r>
            <a:r>
              <a:rPr lang="en-US" sz="2400" i="1"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chứng</a:t>
            </a: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2400" i="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Lâm</a:t>
            </a:r>
            <a:r>
              <a:rPr lang="en-US" sz="2400" i="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i="1"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sàng</a:t>
            </a:r>
            <a:endPar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Đau đầu, mệt mỏi, buồn nôn ... sốt tới 40°C hoặc hơn, huyết áp thấp. </a:t>
            </a:r>
          </a:p>
          <a:p>
            <a:pPr marR="0" lvl="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NK huyết do não mô cầu có thể gây suy thượng thận ,kèm theo có ban xuất huyết ngoài da</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Cận lâm sàng</a:t>
            </a:r>
          </a:p>
          <a:p>
            <a:pPr>
              <a:spcAft>
                <a:spcPts val="80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Số lượng bạch cầu ưa acid và calci máu có thể tăng, giảm natri và máu, tăng kali máu</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Nếu suy thượng thận cấp được khởi phát bởi nhiễm trùng thì cấy máu, cấy đờm hoặc cấy nước tiểu có thể dương tính </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Chẩn đoán dựa vào thử nghiệm kích thích bằng cosyntropin, ACTH huyết tương tăng ,nếu bệnh nhân có tổn thương thượng thận tiên phát (thường là ACTH &gt; 200 µ/ml)</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76170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5910" y="35102"/>
            <a:ext cx="12076090" cy="6104235"/>
          </a:xfrm>
          <a:prstGeom prst="rect">
            <a:avLst/>
          </a:prstGeom>
        </p:spPr>
        <p:txBody>
          <a:bodyPr wrap="square">
            <a:spAutoFit/>
          </a:bodyPr>
          <a:lstStyle/>
          <a:p>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 Điều trị</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Giai đoạn cấp tính </a:t>
            </a:r>
          </a:p>
          <a:p>
            <a:pPr marR="0" lvl="0" indent="-18288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Nếu nghi ngờ suy thượng thận cấp thì lấy máu định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lượng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ortisol</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và điều trị ngay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100 - 300 mg đường tĩnh mạch và truyền muối đẳng trương không cần chờ kết quả. </a:t>
            </a:r>
          </a:p>
          <a:p>
            <a:pPr marR="0" lvl="0" indent="-182880">
              <a:spcBef>
                <a:spcPts val="0"/>
              </a:spcBef>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Sau đó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phosphat hoặc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muối</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succinat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những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ngày tiếp theo chỉnh liều tùy theo bệnh cảnh lâm sàng. </a:t>
            </a:r>
          </a:p>
          <a:p>
            <a:pPr indent="-274320"/>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Giai đoạn hồi phục </a:t>
            </a:r>
          </a:p>
          <a:p>
            <a:pPr marR="0" lvl="0" indent="-18288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Khi</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bệnh nhân ăn được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uống 10 - 20 mg/ 6 giờ và giảm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liều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để</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duy trì ở mức phù hợp. </a:t>
            </a:r>
          </a:p>
          <a:p>
            <a:pPr marR="0" lvl="0" indent="-18288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Nhiều bệnh nhân cần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liều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 lần/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mg,dùng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orticoid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khoáng là không cần thiết khi đang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liều lớn, nhưng khi giảm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liều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thì cần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thêm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f</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ludrocortison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acetat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0" indent="-18288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Một số bệnh nhân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cần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fludrocortison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hoặc bị phù ở liều trên 0,05 mg chỉ 1- 2 lần/ tuần </a:t>
            </a:r>
          </a:p>
          <a:p>
            <a:pPr marR="0" lvl="0" indent="-18288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Bệnh nhân đã có một đợt cấp suy thượng thận thì cần phải thăm dò đánh giá mức độ suy thượng thận lâu dài và tìm nguyên nhân nếu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có</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47167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4854" y="92990"/>
            <a:ext cx="6458819" cy="461665"/>
          </a:xfrm>
          <a:prstGeom prst="rect">
            <a:avLst/>
          </a:prstGeom>
        </p:spPr>
        <p:txBody>
          <a:bodyPr wrap="square">
            <a:spAutoFit/>
          </a:bodyPr>
          <a:lstStyle/>
          <a:p>
            <a:r>
              <a:rPr lang="en-US" sz="2400" b="1" dirty="0" smtClean="0">
                <a:solidFill>
                  <a:srgbClr val="002060"/>
                </a:solidFill>
                <a:effectLst/>
                <a:latin typeface="Times New Roman" panose="02020603050405020304" pitchFamily="18" charset="0"/>
                <a:ea typeface="Calibri" panose="020F0502020204030204" pitchFamily="34" charset="0"/>
              </a:rPr>
              <a:t>4.2 Suy vỏ thượng thận mạn - </a:t>
            </a:r>
            <a:r>
              <a:rPr lang="en-US" sz="2400" b="1" dirty="0" err="1" smtClean="0">
                <a:solidFill>
                  <a:srgbClr val="002060"/>
                </a:solidFill>
                <a:effectLst/>
                <a:latin typeface="Times New Roman" panose="02020603050405020304" pitchFamily="18" charset="0"/>
                <a:ea typeface="Calibri" panose="020F0502020204030204" pitchFamily="34" charset="0"/>
              </a:rPr>
              <a:t>bệnh</a:t>
            </a:r>
            <a:r>
              <a:rPr lang="en-US" sz="2400" b="1" dirty="0" smtClean="0">
                <a:solidFill>
                  <a:srgbClr val="002060"/>
                </a:solidFill>
                <a:effectLst/>
                <a:latin typeface="Times New Roman" panose="02020603050405020304" pitchFamily="18" charset="0"/>
                <a:ea typeface="Calibri" panose="020F0502020204030204" pitchFamily="34" charset="0"/>
              </a:rPr>
              <a:t> </a:t>
            </a:r>
            <a:r>
              <a:rPr lang="en-US" sz="2400" b="1" dirty="0" smtClean="0">
                <a:solidFill>
                  <a:srgbClr val="002060"/>
                </a:solidFill>
                <a:effectLst/>
                <a:latin typeface="Times New Roman" panose="02020603050405020304" pitchFamily="18" charset="0"/>
                <a:ea typeface="Calibri" panose="020F0502020204030204" pitchFamily="34" charset="0"/>
              </a:rPr>
              <a:t>Addison</a:t>
            </a:r>
            <a:endParaRPr lang="en-US" sz="2400" b="1" dirty="0">
              <a:solidFill>
                <a:srgbClr val="002060"/>
              </a:solidFill>
            </a:endParaRPr>
          </a:p>
        </p:txBody>
      </p:sp>
      <p:sp>
        <p:nvSpPr>
          <p:cNvPr id="6" name="Rectangle 5"/>
          <p:cNvSpPr/>
          <p:nvPr/>
        </p:nvSpPr>
        <p:spPr>
          <a:xfrm>
            <a:off x="136366" y="793147"/>
            <a:ext cx="8172173" cy="3253711"/>
          </a:xfrm>
          <a:prstGeom prst="rect">
            <a:avLst/>
          </a:prstGeom>
        </p:spPr>
        <p:txBody>
          <a:bodyPr wrap="square">
            <a:spAutoFit/>
          </a:bodyPr>
          <a:lstStyle/>
          <a:p>
            <a:pPr marR="0" lvl="0" algn="just">
              <a:lnSpc>
                <a:spcPct val="107000"/>
              </a:lnSpc>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Do sự phá hủy hoặc rối loạn chức năng của vỏ thượng thận. </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Thiếu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hụt mạn tính cortisol, aldosteron và androgen thượng thận. Mất nước,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mất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Natri</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và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Kali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có thể xảy ra trong suy thượng thận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tiên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phát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Trái lại trong suy thượng thận thứ phát do suy tuyến yên ,sự sản xuất corticoid khoáng vẫn được duy trì nên không có tăng kali máu. Nếu ACTH không tăng thì không có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sạm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da</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marR="0" lvl="0" algn="just">
              <a:lnSpc>
                <a:spcPct val="107000"/>
              </a:lnSpc>
              <a:spcBef>
                <a:spcPts val="0"/>
              </a:spcBef>
              <a:spcAft>
                <a:spcPts val="80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Phá</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hủy tuyến thượng thận do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tự</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miễn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Rectangle 8"/>
          <p:cNvSpPr/>
          <p:nvPr/>
        </p:nvSpPr>
        <p:spPr>
          <a:xfrm>
            <a:off x="180610" y="3863666"/>
            <a:ext cx="11967145" cy="1569660"/>
          </a:xfrm>
          <a:prstGeom prst="rect">
            <a:avLst/>
          </a:prstGeom>
        </p:spPr>
        <p:txBody>
          <a:bodyPr wrap="square">
            <a:spAutoFit/>
          </a:bodyPr>
          <a:lstStyle/>
          <a:p>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b)Triệu chứng </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Triệu chứng : yếu, mệt mỏi, gầy, đau cơ và khớp, sạm da toàn thân, nhiều tàn nhang..., bệnh nhân dễ xúc động</a:t>
            </a:r>
          </a:p>
          <a:p>
            <a:pPr marR="0" lvl="0">
              <a:spcBef>
                <a:spcPts val="0"/>
              </a:spcBef>
              <a:spcAft>
                <a:spcPts val="80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Nếu hạ đường huyết thì bệnh nhân càng yếu và rối loạn tâm thần nặng hơn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397027" y="62184"/>
            <a:ext cx="3670478" cy="3937715"/>
          </a:xfrm>
          <a:prstGeom prst="rect">
            <a:avLst/>
          </a:prstGeom>
        </p:spPr>
      </p:pic>
      <p:sp>
        <p:nvSpPr>
          <p:cNvPr id="11" name="Rectangle 10"/>
          <p:cNvSpPr/>
          <p:nvPr/>
        </p:nvSpPr>
        <p:spPr>
          <a:xfrm>
            <a:off x="224854" y="395771"/>
            <a:ext cx="2226892" cy="468077"/>
          </a:xfrm>
          <a:prstGeom prst="rect">
            <a:avLst/>
          </a:prstGeom>
        </p:spPr>
        <p:txBody>
          <a:bodyPr wrap="none">
            <a:spAutoFit/>
          </a:bodyPr>
          <a:lstStyle/>
          <a:p>
            <a:pPr>
              <a:lnSpc>
                <a:spcPct val="107000"/>
              </a:lnSpc>
              <a:spcAft>
                <a:spcPts val="800"/>
              </a:spcAft>
            </a:pP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 Nguyên nhân </a:t>
            </a:r>
            <a:endParaRPr lang="en-US" sz="2400" i="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Rectangle 11"/>
          <p:cNvSpPr/>
          <p:nvPr/>
        </p:nvSpPr>
        <p:spPr>
          <a:xfrm>
            <a:off x="195358" y="5356579"/>
            <a:ext cx="11967145" cy="1277850"/>
          </a:xfrm>
          <a:prstGeom prst="rect">
            <a:avLst/>
          </a:prstGeom>
        </p:spPr>
        <p:txBody>
          <a:bodyPr wrap="square">
            <a:spAutoFit/>
          </a:bodyPr>
          <a:lstStyle/>
          <a:p>
            <a:pPr marR="0" lvl="0">
              <a:lnSpc>
                <a:spcPct val="107000"/>
              </a:lnSpc>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Có thể thấy biểu hiện của các bệnh tự miễn khác kèm theo</a:t>
            </a:r>
          </a:p>
          <a:p>
            <a:pPr marR="0" lvl="0">
              <a:lnSpc>
                <a:spcPct val="107000"/>
              </a:lnSpc>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Có khuynh hướng hạ huyết áp tư thế, 90% các trường hợp có hụyết áp tâm thu &lt; 110 mmHg, hiếm người có huyết áp &gt; 130 mmHg</a:t>
            </a:r>
          </a:p>
        </p:txBody>
      </p:sp>
    </p:spTree>
    <p:extLst>
      <p:ext uri="{BB962C8B-B14F-4D97-AF65-F5344CB8AC3E}">
        <p14:creationId xmlns:p14="http://schemas.microsoft.com/office/powerpoint/2010/main" xmlns="" val="18828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698" y="147485"/>
            <a:ext cx="11947301" cy="5678128"/>
          </a:xfrm>
          <a:prstGeom prst="rect">
            <a:avLst/>
          </a:prstGeom>
        </p:spPr>
        <p:txBody>
          <a:bodyPr wrap="square">
            <a:spAutoFit/>
          </a:bodyPr>
          <a:lstStyle/>
          <a:p>
            <a:r>
              <a:rPr lang="en-US" sz="2400" i="1"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Cận</a:t>
            </a: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lâm sàng </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Bạch cầu trung tính giảm, tăng lympho bào, giảm natri máu (90%) và kali máu tăng (65</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Đường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máu lúc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đói</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thấp</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Calci máu có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Cortisol huyết tương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thấp</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kháng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thể kháng thượng thận thấy trong huyết thanh (50%) ,kháng thể kháng tuyến giáp (45%)và kháng thể kháng các mô khác cũng có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thể</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gặp</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Chẩn đoán hình ảnh - chụp cắt lớp ổ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bụng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c)Điều trị </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Điều trị thay thế phối hợp glucocorticoid và mineralocorticoid,nhẹ có thể dùng hydrocortison đơn thuần là đủ</a:t>
            </a:r>
          </a:p>
          <a:p>
            <a:pPr marR="0" lvl="0">
              <a:spcBef>
                <a:spcPts val="0"/>
              </a:spcBef>
              <a:spcAft>
                <a:spcPts val="0"/>
              </a:spcAf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Hydrocortison là thuốc được lựa chọn, một số bệnh nhân đáp ứng tốt hơn với prednison </a:t>
            </a:r>
          </a:p>
          <a:p>
            <a:pPr marR="0" lvl="0">
              <a:spcBef>
                <a:spcPts val="0"/>
              </a:spcBef>
              <a:spcAft>
                <a:spcPts val="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Nhiều bệnh nhân phải thêm fludrocortison hoặc ăn thêm muối ,Fludrocortison acetat có tác dụng giữ muối mạnh, </a:t>
            </a: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ếu bệnh nhân có hạ huyết áp tư thế, tăng kali máu hoặc gầy sút thì tăng liều ,ngược lại nếu bệnh nhân phù hạ kali máu hoặc tăng huyết áp thì hạ liều</a:t>
            </a:r>
          </a:p>
          <a:p>
            <a:pPr>
              <a:spcAft>
                <a:spcPts val="800"/>
              </a:spcAft>
            </a:pP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Biện pháp chung : Điều trị ngay và tích cực tất cả các nhiễm trùng, đồng thời tăng liều hydrocortison cho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phù</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hợp</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TextBox 6"/>
          <p:cNvSpPr txBox="1"/>
          <p:nvPr/>
        </p:nvSpPr>
        <p:spPr>
          <a:xfrm>
            <a:off x="0" y="6147107"/>
            <a:ext cx="11642502" cy="584775"/>
          </a:xfrm>
          <a:prstGeom prst="rect">
            <a:avLst/>
          </a:prstGeom>
          <a:noFill/>
        </p:spPr>
        <p:txBody>
          <a:bodyPr wrap="square" rtlCol="0">
            <a:spAutoFit/>
          </a:bodyPr>
          <a:lstStyle/>
          <a:p>
            <a:pPr algn="just"/>
            <a:r>
              <a:rPr lang="en-US" sz="3200" b="1" i="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38100" dist="38100" dir="2700000" algn="tl">
                    <a:srgbClr val="000000">
                      <a:alpha val="43137"/>
                    </a:srgbClr>
                  </a:outerShdw>
                </a:effectLst>
              </a:rPr>
              <a:t>                </a:t>
            </a:r>
            <a:endParaRPr lang="en-US" dirty="0"/>
          </a:p>
        </p:txBody>
      </p:sp>
      <p:sp>
        <p:nvSpPr>
          <p:cNvPr id="8" name="TextBox 7"/>
          <p:cNvSpPr txBox="1"/>
          <p:nvPr/>
        </p:nvSpPr>
        <p:spPr>
          <a:xfrm>
            <a:off x="362479" y="5940637"/>
            <a:ext cx="10831132" cy="584774"/>
          </a:xfrm>
          <a:prstGeom prst="rect">
            <a:avLst/>
          </a:prstGeom>
          <a:noFill/>
        </p:spPr>
        <p:txBody>
          <a:bodyPr wrap="square" rtlCol="0">
            <a:spAutoFit/>
          </a:bodyPr>
          <a:lstStyle/>
          <a:p>
            <a:r>
              <a:rPr lang="en-US" sz="3200" dirty="0" smtClean="0">
                <a:solidFill>
                  <a:srgbClr val="FF0000"/>
                </a:solidFill>
                <a:latin typeface="Times New Roman" panose="02020603050405020304" pitchFamily="18" charset="0"/>
                <a:cs typeface="Times New Roman" panose="02020603050405020304" pitchFamily="18" charset="0"/>
              </a:rPr>
              <a:t>              CẢM ƠN THẦY VÀ CÁC BẠN ĐÃ LẮNG NGHE</a:t>
            </a:r>
            <a:endParaRPr lang="en-US"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22504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5007" y="14748"/>
            <a:ext cx="6787167" cy="3908762"/>
          </a:xfrm>
          <a:prstGeom prst="rect">
            <a:avLst/>
          </a:prstGeom>
          <a:noFill/>
        </p:spPr>
        <p:txBody>
          <a:bodyPr wrap="squar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1.Giải phẩu sinh lý vỏ thượng thận</a:t>
            </a:r>
          </a:p>
          <a:p>
            <a:r>
              <a:rPr lang="en-US" sz="2400" b="1" dirty="0">
                <a:solidFill>
                  <a:srgbClr val="002060"/>
                </a:solidFill>
                <a:latin typeface="Times New Roman" panose="02020603050405020304" pitchFamily="18" charset="0"/>
                <a:cs typeface="Times New Roman" panose="02020603050405020304" pitchFamily="18" charset="0"/>
              </a:rPr>
              <a:t>1.1 Giải phẩu</a:t>
            </a:r>
          </a:p>
          <a:p>
            <a:r>
              <a:rPr lang="en-US" sz="2400" dirty="0">
                <a:solidFill>
                  <a:srgbClr val="002060"/>
                </a:solidFill>
                <a:latin typeface="Times New Roman" panose="02020603050405020304" pitchFamily="18" charset="0"/>
                <a:cs typeface="Times New Roman" panose="02020603050405020304" pitchFamily="18" charset="0"/>
              </a:rPr>
              <a:t>- Tuyến thượng thận gồm hai tuyến nhỏ úp trên hai thận, mỗi tuyến nặng </a:t>
            </a:r>
            <a:r>
              <a:rPr lang="en-US" sz="2400" dirty="0" smtClean="0">
                <a:solidFill>
                  <a:srgbClr val="002060"/>
                </a:solidFill>
                <a:latin typeface="Times New Roman" panose="02020603050405020304" pitchFamily="18" charset="0"/>
                <a:cs typeface="Times New Roman" panose="02020603050405020304" pitchFamily="18" charset="0"/>
              </a:rPr>
              <a:t>4g ,</a:t>
            </a:r>
            <a:r>
              <a:rPr lang="en-US" sz="2400" dirty="0">
                <a:solidFill>
                  <a:srgbClr val="002060"/>
                </a:solidFill>
                <a:latin typeface="Times New Roman" panose="02020603050405020304" pitchFamily="18" charset="0"/>
                <a:cs typeface="Times New Roman" panose="02020603050405020304" pitchFamily="18" charset="0"/>
              </a:rPr>
              <a:t>có 2 phần: phần vỏ (80%) và phần tủy (20%)</a:t>
            </a:r>
          </a:p>
          <a:p>
            <a:r>
              <a:rPr lang="en-US" sz="2400" dirty="0">
                <a:solidFill>
                  <a:srgbClr val="002060"/>
                </a:solidFill>
                <a:latin typeface="Times New Roman" panose="02020603050405020304" pitchFamily="18" charset="0"/>
                <a:cs typeface="Times New Roman" panose="02020603050405020304" pitchFamily="18" charset="0"/>
              </a:rPr>
              <a:t>- Vỏ thượng </a:t>
            </a:r>
            <a:r>
              <a:rPr lang="en-US" sz="2400" dirty="0" smtClean="0">
                <a:solidFill>
                  <a:srgbClr val="002060"/>
                </a:solidFill>
                <a:latin typeface="Times New Roman" panose="02020603050405020304" pitchFamily="18" charset="0"/>
                <a:cs typeface="Times New Roman" panose="02020603050405020304" pitchFamily="18" charset="0"/>
              </a:rPr>
              <a:t>thận:</a:t>
            </a:r>
          </a:p>
          <a:p>
            <a:r>
              <a:rPr lang="en-US" sz="2400" dirty="0" smtClean="0">
                <a:solidFill>
                  <a:srgbClr val="002060"/>
                </a:solidFill>
                <a:latin typeface="Times New Roman" panose="02020603050405020304" pitchFamily="18" charset="0"/>
                <a:cs typeface="Times New Roman" panose="02020603050405020304" pitchFamily="18" charset="0"/>
              </a:rPr>
              <a:t>  + Lớp cầu: </a:t>
            </a:r>
            <a:r>
              <a:rPr lang="en-US" sz="2400" dirty="0" err="1" smtClean="0">
                <a:solidFill>
                  <a:srgbClr val="002060"/>
                </a:solidFill>
                <a:latin typeface="Times New Roman" panose="02020603050405020304" pitchFamily="18" charset="0"/>
                <a:cs typeface="Times New Roman" panose="02020603050405020304" pitchFamily="18" charset="0"/>
              </a:rPr>
              <a:t>sản</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xuất</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mineralocorticoid (aldosteron)</a:t>
            </a:r>
          </a:p>
          <a:p>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Lớp</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bó:sản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xuất</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glucocorticoid (cortisol)</a:t>
            </a:r>
          </a:p>
          <a:p>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Lớp</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dưới: bài tiết androgen</a:t>
            </a:r>
          </a:p>
          <a:p>
            <a:r>
              <a:rPr lang="en-US" sz="2400" dirty="0">
                <a:solidFill>
                  <a:srgbClr val="002060"/>
                </a:solidFill>
                <a:latin typeface="Times New Roman" panose="02020603050405020304" pitchFamily="18" charset="0"/>
                <a:cs typeface="Times New Roman" panose="02020603050405020304" pitchFamily="18" charset="0"/>
              </a:rPr>
              <a:t>- Tủy thượng thận: </a:t>
            </a:r>
            <a:r>
              <a:rPr lang="en-US" sz="2400" dirty="0" err="1">
                <a:solidFill>
                  <a:srgbClr val="002060"/>
                </a:solidFill>
                <a:latin typeface="Times New Roman" panose="02020603050405020304" pitchFamily="18" charset="0"/>
                <a:cs typeface="Times New Roman" panose="02020603050405020304" pitchFamily="18" charset="0"/>
              </a:rPr>
              <a:t>sản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xuất</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và bài tiết catecholamine</a:t>
            </a:r>
          </a:p>
        </p:txBody>
      </p:sp>
      <p:pic>
        <p:nvPicPr>
          <p:cNvPr id="8" name="Picture 7"/>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147569" y="-102405"/>
            <a:ext cx="4941195" cy="4122025"/>
          </a:xfrm>
          <a:prstGeom prst="rect">
            <a:avLst/>
          </a:prstGeom>
        </p:spPr>
      </p:pic>
      <p:sp>
        <p:nvSpPr>
          <p:cNvPr id="9" name="TextBox 8"/>
          <p:cNvSpPr txBox="1"/>
          <p:nvPr/>
        </p:nvSpPr>
        <p:spPr>
          <a:xfrm>
            <a:off x="405683" y="3706155"/>
            <a:ext cx="6671257" cy="830997"/>
          </a:xfrm>
          <a:prstGeom prst="rect">
            <a:avLst/>
          </a:prstGeom>
          <a:noFill/>
        </p:spPr>
        <p:txBody>
          <a:bodyPr wrap="square" rtlCol="0">
            <a:spAutoFit/>
          </a:bodyPr>
          <a:lstStyle/>
          <a:p>
            <a:r>
              <a:rPr lang="vi-VN" sz="2400" dirty="0" smtClean="0">
                <a:solidFill>
                  <a:srgbClr val="002060"/>
                </a:solidFill>
                <a:latin typeface="Times New Roman" panose="02020603050405020304" pitchFamily="18" charset="0"/>
                <a:cs typeface="Times New Roman" panose="02020603050405020304" pitchFamily="18" charset="0"/>
              </a:rPr>
              <a:t>Hormon vỏ thượng thận có nguồn gốc từ cholesterol tạo thành các steroid</a:t>
            </a:r>
            <a:endParaRPr lang="en-US" sz="2400" dirty="0">
              <a:solidFill>
                <a:srgbClr val="002060"/>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455071" y="3825920"/>
            <a:ext cx="4604197" cy="2847975"/>
          </a:xfrm>
          <a:prstGeom prst="rect">
            <a:avLst/>
          </a:prstGeom>
        </p:spPr>
      </p:pic>
      <p:sp>
        <p:nvSpPr>
          <p:cNvPr id="11" name="Rectangle 10"/>
          <p:cNvSpPr/>
          <p:nvPr/>
        </p:nvSpPr>
        <p:spPr>
          <a:xfrm>
            <a:off x="273987" y="4433916"/>
            <a:ext cx="6458756" cy="1569660"/>
          </a:xfrm>
          <a:prstGeom prst="rect">
            <a:avLst/>
          </a:prstGeom>
        </p:spPr>
        <p:txBody>
          <a:bodyPr wrap="square">
            <a:spAutoFit/>
          </a:bodyPr>
          <a:lstStyle/>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1.2 Nhóm mineralocorticoid</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tăng tái hấp thu ion Na, tăng bài tiết ion k,Cl ở ống thận kéo theo sự tái hấp thu nước,gây tăng V ngoại bào:</a:t>
            </a:r>
          </a:p>
        </p:txBody>
      </p:sp>
    </p:spTree>
    <p:extLst>
      <p:ext uri="{BB962C8B-B14F-4D97-AF65-F5344CB8AC3E}">
        <p14:creationId xmlns:p14="http://schemas.microsoft.com/office/powerpoint/2010/main" xmlns="" val="253352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76361" y="103236"/>
            <a:ext cx="11882907" cy="3416320"/>
          </a:xfrm>
          <a:prstGeom prst="rect">
            <a:avLst/>
          </a:prstGeom>
        </p:spPr>
        <p:txBody>
          <a:bodyPr wrap="square">
            <a:spAutoFit/>
          </a:bodyPr>
          <a:lstStyle/>
          <a:p>
            <a:pPr marL="228600" marR="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Aldosteron tăng cao làm tăng V ngoại bào lên 5-15% , huyết động mạch lên 15-25%</a:t>
            </a:r>
          </a:p>
          <a:p>
            <a:pPr marL="228600" marR="0">
              <a:spcBef>
                <a:spcPts val="0"/>
              </a:spcBef>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Aldosteron giảm gây mất Natrigiamr V ngoại bào và làm tăng ion k gây độc tim</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Tác dụng tương tự xảy ra tuyến nước bọt,tuyến mồ hôi</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dụng có vài trò quang trọng khi cơ thể hoạt động trong môi trường nóng,nhờ aldosteron   việc mất muối qua da sẽ giảm</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Điều hòa bài tiết:</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Khi natri máu cao, thì sẽ giảm aldosteron máu, natri được bài tiết ra ngoài và ngược lại</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Nồng độ k</a:t>
            </a:r>
            <a:r>
              <a:rPr lang="en-US" sz="2400" baseline="300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cao trong dịch ngoại bào làm tăng aldosteron</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Sự điều hòa thông qua hệ thống Renin-angiotensin-aldosteron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9" name="Rectangle 8"/>
          <p:cNvSpPr/>
          <p:nvPr/>
        </p:nvSpPr>
        <p:spPr>
          <a:xfrm>
            <a:off x="235353" y="3393661"/>
            <a:ext cx="11882907" cy="2369880"/>
          </a:xfrm>
          <a:prstGeom prst="rect">
            <a:avLst/>
          </a:prstGeom>
        </p:spPr>
        <p:txBody>
          <a:bodyPr wrap="square">
            <a:spAutoFit/>
          </a:bodyPr>
          <a:lstStyle/>
          <a:p>
            <a:r>
              <a:rPr lang="en-US" sz="28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1.3 Nhóm glucocorticoid</a:t>
            </a:r>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95% là do hoạt động của cortisol</a:t>
            </a:r>
          </a:p>
          <a:p>
            <a:pPr>
              <a:buFontTx/>
              <a:buChar char="-"/>
            </a:pP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Tác</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dụng trên chuyển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hóa</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Glucid: tăng tạo đường mới ở gan,giảm sử dụng glucose ở tế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bào</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glucose máu</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Protein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tăng thoái hóa protein ở hầu hết tế bào trừ tế bào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gan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tăng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chuyển acid amin vào gan và tăng tổng hợp protein ở gan,... giảm vận chuyển acid amin vào tế bào trừ gan</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xmlns="" val="31021889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2" y="222765"/>
            <a:ext cx="11985938" cy="6000874"/>
          </a:xfrm>
          <a:prstGeom prst="rect">
            <a:avLst/>
          </a:prstGeom>
        </p:spPr>
        <p:txBody>
          <a:bodyPr wrap="square">
            <a:spAutoFit/>
          </a:bodyPr>
          <a:lstStyle/>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Lipid:tăng thoái hóa lipid ở mô mỡ gây tăng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nồng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độ</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acid béo tự do,tăng sử dụng năng lượng,tăng oxy hóa acid béo ở mô</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chống stress:</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khi stress,cơ thể tăng lượng ACTH ,một lượng lớn cortisol được bài tiết ra bởi vỏ thượng thận (300mg/24h)</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 Do cortisol huy động nhanh acid amin và mô dự trữ cung cấp năng lượng cho tổ chức đồng thời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các</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a.a</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dùng để tổng hợp các chất duy trì cho sự sống tế bào</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chống viêm: cortisol làm giảm tất cả các giai đoạn của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quá</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trình</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viêm</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chống dị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ứng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cortisol</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ức chế sự giải phóng histamin trong các phản ứng kháng nguyên-kháng thể</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lên tế bào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máu</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giảm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số lượng bạch cầu ưa acid</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bạch</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cầu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lympho</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giảm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kích thước hạch và tuyến ức</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lên hệ thống miễn dịch:làm giảm kháng thể</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Tác dụng lên các tuyến ngoại khác: nồng độ cortisol tăng cao làm giảm chuyển T3 thành T4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và</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T4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thành T3</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giảm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nồng độ hormon sinh dục</a:t>
            </a:r>
          </a:p>
          <a:p>
            <a:pPr>
              <a:lnSpc>
                <a:spcPct val="107000"/>
              </a:lnSpc>
              <a:spcAft>
                <a:spcPts val="800"/>
              </a:spcAft>
            </a:pP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56247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6601" y="334850"/>
            <a:ext cx="11905399" cy="882678"/>
          </a:xfrm>
          <a:prstGeom prst="rect">
            <a:avLst/>
          </a:prstGeom>
        </p:spPr>
        <p:txBody>
          <a:bodyPr wrap="square">
            <a:spAutoFit/>
          </a:bodyPr>
          <a:lstStyle/>
          <a:p>
            <a:pPr>
              <a:lnSpc>
                <a:spcPct val="107000"/>
              </a:lnSpc>
              <a:spcAft>
                <a:spcPts val="800"/>
              </a:spcAft>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Điều hòa bài tiết: được điều hòa bởi ACTH của tuyến yên theo cơ chế điều hòa ngược, nhịp bài tiết tương đương nhau</a:t>
            </a:r>
            <a:endParaRPr lang="en-US"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286601" y="1127376"/>
            <a:ext cx="11618798" cy="4955203"/>
          </a:xfrm>
          <a:prstGeom prst="rect">
            <a:avLst/>
          </a:prstGeom>
          <a:noFill/>
        </p:spPr>
        <p:txBody>
          <a:bodyPr wrap="square" rtlCol="0">
            <a:spAutoFit/>
          </a:bodyPr>
          <a:lstStyle/>
          <a:p>
            <a:r>
              <a:rPr lang="en-US" sz="2800" b="1" dirty="0">
                <a:solidFill>
                  <a:srgbClr val="002060"/>
                </a:solidFill>
                <a:latin typeface="Times New Roman" panose="02020603050405020304" pitchFamily="18" charset="0"/>
                <a:cs typeface="Times New Roman" panose="02020603050405020304" pitchFamily="18" charset="0"/>
              </a:rPr>
              <a:t>1.4 Nhóm các hormon tủy thượng thận</a:t>
            </a:r>
          </a:p>
          <a:p>
            <a:r>
              <a:rPr lang="en-US" sz="2400" dirty="0">
                <a:solidFill>
                  <a:srgbClr val="002060"/>
                </a:solidFill>
                <a:latin typeface="Times New Roman" panose="02020603050405020304" pitchFamily="18" charset="0"/>
                <a:cs typeface="Times New Roman" panose="02020603050405020304" pitchFamily="18" charset="0"/>
              </a:rPr>
              <a:t>- Tác dụng của epinephrin,norepinephrin giống tác dụng của hệ TK giao cảm nhưng thời gian tác dụng kéo dài hơn, tác dụng rõ của catecholamin là lên tim mạch và huyết áp</a:t>
            </a:r>
          </a:p>
          <a:p>
            <a:r>
              <a:rPr lang="en-US" sz="2400" dirty="0">
                <a:solidFill>
                  <a:srgbClr val="002060"/>
                </a:solidFill>
                <a:latin typeface="Times New Roman" panose="02020603050405020304" pitchFamily="18" charset="0"/>
                <a:cs typeface="Times New Roman" panose="02020603050405020304" pitchFamily="18" charset="0"/>
              </a:rPr>
              <a:t>- Các cơ quan trong cơ thể đều có chất tiếp nhận epinephrin và </a:t>
            </a:r>
            <a:r>
              <a:rPr lang="en-US" sz="2400" dirty="0" err="1">
                <a:solidFill>
                  <a:srgbClr val="002060"/>
                </a:solidFill>
                <a:latin typeface="Times New Roman" panose="02020603050405020304" pitchFamily="18" charset="0"/>
                <a:cs typeface="Times New Roman" panose="02020603050405020304" pitchFamily="18" charset="0"/>
              </a:rPr>
              <a:t>norepinephrin</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các</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receptor chia làm 2 </a:t>
            </a:r>
            <a:r>
              <a:rPr lang="en-US" sz="2400" dirty="0" smtClean="0">
                <a:solidFill>
                  <a:srgbClr val="002060"/>
                </a:solidFill>
                <a:latin typeface="Times New Roman" panose="02020603050405020304" pitchFamily="18" charset="0"/>
                <a:cs typeface="Times New Roman" panose="02020603050405020304" pitchFamily="18" charset="0"/>
              </a:rPr>
              <a:t>loại: </a:t>
            </a:r>
            <a:r>
              <a:rPr lang="el-GR" sz="2400" dirty="0" smtClean="0">
                <a:solidFill>
                  <a:srgbClr val="002060"/>
                </a:solidFill>
                <a:latin typeface="Times New Roman" panose="02020603050405020304" pitchFamily="18" charset="0"/>
                <a:cs typeface="Times New Roman" panose="02020603050405020304" pitchFamily="18" charset="0"/>
              </a:rPr>
              <a:t>α</a:t>
            </a:r>
            <a:r>
              <a:rPr lang="en-US" sz="2400" dirty="0" smtClean="0">
                <a:solidFill>
                  <a:srgbClr val="002060"/>
                </a:solidFill>
                <a:latin typeface="Times New Roman" panose="02020603050405020304" pitchFamily="18" charset="0"/>
                <a:cs typeface="Times New Roman" panose="02020603050405020304" pitchFamily="18" charset="0"/>
              </a:rPr>
              <a:t>, </a:t>
            </a:r>
            <a:r>
              <a:rPr lang="el-GR" sz="2400" dirty="0" smtClean="0">
                <a:solidFill>
                  <a:srgbClr val="002060"/>
                </a:solidFill>
                <a:latin typeface="Times New Roman" panose="02020603050405020304" pitchFamily="18" charset="0"/>
                <a:cs typeface="Times New Roman" panose="02020603050405020304" pitchFamily="18" charset="0"/>
              </a:rPr>
              <a:t>β</a:t>
            </a:r>
            <a:r>
              <a:rPr lang="en-US" sz="2400" dirty="0" smtClean="0">
                <a:solidFill>
                  <a:srgbClr val="002060"/>
                </a:solidFill>
                <a:latin typeface="Times New Roman" panose="02020603050405020304" pitchFamily="18" charset="0"/>
                <a:cs typeface="Times New Roman" panose="02020603050405020304" pitchFamily="18" charset="0"/>
              </a:rPr>
              <a:t>1, </a:t>
            </a:r>
            <a:r>
              <a:rPr lang="el-GR" sz="2400" dirty="0" smtClean="0">
                <a:solidFill>
                  <a:srgbClr val="002060"/>
                </a:solidFill>
                <a:latin typeface="Times New Roman" panose="02020603050405020304" pitchFamily="18" charset="0"/>
                <a:cs typeface="Times New Roman" panose="02020603050405020304" pitchFamily="18" charset="0"/>
              </a:rPr>
              <a:t>β</a:t>
            </a:r>
            <a:r>
              <a:rPr lang="en-US" sz="2400" dirty="0" smtClean="0">
                <a:solidFill>
                  <a:srgbClr val="002060"/>
                </a:solidFill>
                <a:latin typeface="Times New Roman" panose="02020603050405020304" pitchFamily="18" charset="0"/>
                <a:cs typeface="Times New Roman" panose="02020603050405020304" pitchFamily="18" charset="0"/>
              </a:rPr>
              <a:t>2.</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 Epinephrin làm tim đập nhanh,tăng co bóp, trên mạch gây co mạch,tăng huyết áp tối đa,tối thiểu giảm nhẹ</a:t>
            </a:r>
          </a:p>
          <a:p>
            <a:r>
              <a:rPr lang="en-US" sz="2400" dirty="0">
                <a:solidFill>
                  <a:srgbClr val="002060"/>
                </a:solidFill>
                <a:latin typeface="Times New Roman" panose="02020603050405020304" pitchFamily="18" charset="0"/>
                <a:cs typeface="Times New Roman" panose="02020603050405020304" pitchFamily="18" charset="0"/>
              </a:rPr>
              <a:t>- Norepinephrin có tác dụng giống epinephrin nhưng trên mạch máu thì mạnh hơn,tăng huyết áp tối đa lẫn tối thiểu</a:t>
            </a:r>
          </a:p>
          <a:p>
            <a:r>
              <a:rPr lang="en-US" sz="2400" dirty="0">
                <a:solidFill>
                  <a:srgbClr val="002060"/>
                </a:solidFill>
                <a:latin typeface="Times New Roman" panose="02020603050405020304" pitchFamily="18" charset="0"/>
                <a:cs typeface="Times New Roman" panose="02020603050405020304" pitchFamily="18" charset="0"/>
              </a:rPr>
              <a:t>- Các catecholamin làm tăng chuyển hóa cơ thể, tăng tiêu thụ oxy ,tăng sinh nhiệt và tăng phân giải glycogen thành glucose</a:t>
            </a:r>
          </a:p>
          <a:p>
            <a:r>
              <a:rPr lang="en-US" sz="2400" dirty="0">
                <a:solidFill>
                  <a:srgbClr val="002060"/>
                </a:solidFill>
                <a:latin typeface="Times New Roman" panose="02020603050405020304" pitchFamily="18" charset="0"/>
                <a:cs typeface="Times New Roman" panose="02020603050405020304" pitchFamily="18" charset="0"/>
              </a:rPr>
              <a:t>- Điều hòa bài tiết: sự bài tiết hormon tủy thượng thận thông qua hệ thần kinh</a:t>
            </a:r>
          </a:p>
          <a:p>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87146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41667" y="0"/>
            <a:ext cx="12050333" cy="3908762"/>
          </a:xfrm>
          <a:prstGeom prst="rect">
            <a:avLst/>
          </a:prstGeom>
        </p:spPr>
        <p:txBody>
          <a:bodyPr wrap="square">
            <a:spAutoFit/>
          </a:bodyPr>
          <a:lstStyle/>
          <a:p>
            <a:r>
              <a:rPr lang="en-US" sz="28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2.Cường aldosteron vỏ thượng thận</a:t>
            </a:r>
            <a:endParaRPr lang="en-US" sz="28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2.1 Định nghĩa</a:t>
            </a:r>
            <a:endParaRPr lang="en-US" sz="24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Cường Aldosteron là một rối loạn nội tiết dẫn đến cao huyết áp.Tuyến thượng thận sản xuất một số hormon trong đó có aldosteron</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Tăng cường Aldosteron, tuyến thượng thận sản xuất quá nhiều khiến thải kali và giữ natri,natri dư giữ nước,tăng lượng máu và huyết áp</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2.2 Nguyên nhân</a:t>
            </a:r>
            <a:endParaRPr lang="en-US" sz="24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Hội chứng conn</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Hoạt động quá mức của hai tuyến thượng thận</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Tăng trưởng ung thư các lớp ngoài của tuyến thượng thận</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p:cNvSpPr txBox="1"/>
          <p:nvPr/>
        </p:nvSpPr>
        <p:spPr>
          <a:xfrm>
            <a:off x="141668" y="3797013"/>
            <a:ext cx="12153364" cy="2339102"/>
          </a:xfrm>
          <a:prstGeom prst="rect">
            <a:avLst/>
          </a:prstGeom>
          <a:noFill/>
        </p:spPr>
        <p:txBody>
          <a:bodyPr wrap="square" rtlCol="0">
            <a:spAutoFit/>
          </a:bodyPr>
          <a:lstStyle/>
          <a:p>
            <a:r>
              <a:rPr lang="en-US" sz="2400" b="1" dirty="0">
                <a:solidFill>
                  <a:srgbClr val="002060"/>
                </a:solidFill>
                <a:latin typeface="Times New Roman" panose="02020603050405020304" pitchFamily="18" charset="0"/>
                <a:cs typeface="Times New Roman" panose="02020603050405020304" pitchFamily="18" charset="0"/>
              </a:rPr>
              <a:t>2.3 Triệu </a:t>
            </a:r>
            <a:r>
              <a:rPr lang="en-US" sz="2400" b="1" dirty="0" smtClean="0">
                <a:solidFill>
                  <a:srgbClr val="002060"/>
                </a:solidFill>
                <a:latin typeface="Times New Roman" panose="02020603050405020304" pitchFamily="18" charset="0"/>
                <a:cs typeface="Times New Roman" panose="02020603050405020304" pitchFamily="18" charset="0"/>
              </a:rPr>
              <a:t>chứng</a:t>
            </a:r>
          </a:p>
          <a:p>
            <a:r>
              <a:rPr lang="en-US" sz="2800" i="1" dirty="0" smtClean="0">
                <a:solidFill>
                  <a:srgbClr val="002060"/>
                </a:solidFill>
                <a:latin typeface="Times New Roman" panose="02020603050405020304" pitchFamily="18" charset="0"/>
                <a:cs typeface="Times New Roman" panose="02020603050405020304" pitchFamily="18" charset="0"/>
              </a:rPr>
              <a:t>a) </a:t>
            </a:r>
            <a:r>
              <a:rPr lang="en-US" sz="2800" i="1" dirty="0" err="1" smtClean="0">
                <a:solidFill>
                  <a:srgbClr val="002060"/>
                </a:solidFill>
                <a:latin typeface="Times New Roman" panose="02020603050405020304" pitchFamily="18" charset="0"/>
                <a:cs typeface="Times New Roman" panose="02020603050405020304" pitchFamily="18" charset="0"/>
              </a:rPr>
              <a:t>Lâm</a:t>
            </a:r>
            <a:r>
              <a:rPr lang="en-US" sz="2800" i="1" dirty="0" smtClean="0">
                <a:solidFill>
                  <a:srgbClr val="002060"/>
                </a:solidFill>
                <a:latin typeface="Times New Roman" panose="02020603050405020304" pitchFamily="18" charset="0"/>
                <a:cs typeface="Times New Roman" panose="02020603050405020304" pitchFamily="18" charset="0"/>
              </a:rPr>
              <a:t> </a:t>
            </a:r>
            <a:r>
              <a:rPr lang="en-US" sz="2800" i="1" dirty="0" err="1" smtClean="0">
                <a:solidFill>
                  <a:srgbClr val="002060"/>
                </a:solidFill>
                <a:latin typeface="Times New Roman" panose="02020603050405020304" pitchFamily="18" charset="0"/>
                <a:cs typeface="Times New Roman" panose="02020603050405020304" pitchFamily="18" charset="0"/>
              </a:rPr>
              <a:t>sàng</a:t>
            </a:r>
            <a:r>
              <a:rPr lang="en-US" sz="2400" i="1"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Các</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err="1" smtClean="0">
                <a:solidFill>
                  <a:srgbClr val="002060"/>
                </a:solidFill>
                <a:latin typeface="Times New Roman" panose="02020603050405020304" pitchFamily="18" charset="0"/>
                <a:cs typeface="Times New Roman" panose="02020603050405020304" pitchFamily="18" charset="0"/>
              </a:rPr>
              <a:t>dấu</a:t>
            </a:r>
            <a:r>
              <a:rPr lang="en-US" sz="2400" dirty="0" smtClean="0">
                <a:solidFill>
                  <a:srgbClr val="002060"/>
                </a:solidFill>
                <a:latin typeface="Times New Roman" panose="02020603050405020304" pitchFamily="18" charset="0"/>
                <a:cs typeface="Times New Roman" panose="02020603050405020304" pitchFamily="18" charset="0"/>
              </a:rPr>
              <a:t> </a:t>
            </a:r>
            <a:r>
              <a:rPr lang="en-US" sz="2400" dirty="0">
                <a:solidFill>
                  <a:srgbClr val="002060"/>
                </a:solidFill>
                <a:latin typeface="Times New Roman" panose="02020603050405020304" pitchFamily="18" charset="0"/>
                <a:cs typeface="Times New Roman" panose="02020603050405020304" pitchFamily="18" charset="0"/>
              </a:rPr>
              <a:t>hiệu chính của cường </a:t>
            </a:r>
            <a:r>
              <a:rPr lang="en-US" sz="2400" dirty="0" err="1">
                <a:solidFill>
                  <a:srgbClr val="002060"/>
                </a:solidFill>
                <a:latin typeface="Times New Roman" panose="02020603050405020304" pitchFamily="18" charset="0"/>
                <a:cs typeface="Times New Roman" panose="02020603050405020304" pitchFamily="18" charset="0"/>
              </a:rPr>
              <a:t>aldosteron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smtClean="0">
                <a:solidFill>
                  <a:srgbClr val="002060"/>
                </a:solidFill>
                <a:latin typeface="Times New Roman" panose="02020603050405020304" pitchFamily="18" charset="0"/>
                <a:cs typeface="Times New Roman" panose="02020603050405020304" pitchFamily="18" charset="0"/>
              </a:rPr>
              <a:t>: </a:t>
            </a:r>
            <a:endParaRPr lang="en-US" sz="2400" dirty="0">
              <a:solidFill>
                <a:srgbClr val="002060"/>
              </a:solidFill>
              <a:latin typeface="Times New Roman" panose="02020603050405020304" pitchFamily="18" charset="0"/>
              <a:cs typeface="Times New Roman" panose="02020603050405020304" pitchFamily="18" charset="0"/>
            </a:endParaRPr>
          </a:p>
          <a:p>
            <a:r>
              <a:rPr lang="en-US" sz="2400" dirty="0">
                <a:solidFill>
                  <a:srgbClr val="002060"/>
                </a:solidFill>
                <a:latin typeface="Times New Roman" panose="02020603050405020304" pitchFamily="18" charset="0"/>
                <a:cs typeface="Times New Roman" panose="02020603050405020304" pitchFamily="18" charset="0"/>
              </a:rPr>
              <a:t>- Tăng hyết áp trung bình đến nặng</a:t>
            </a:r>
          </a:p>
          <a:p>
            <a:r>
              <a:rPr lang="en-US" sz="2400" dirty="0">
                <a:solidFill>
                  <a:srgbClr val="002060"/>
                </a:solidFill>
                <a:latin typeface="Times New Roman" panose="02020603050405020304" pitchFamily="18" charset="0"/>
                <a:cs typeface="Times New Roman" panose="02020603050405020304" pitchFamily="18" charset="0"/>
              </a:rPr>
              <a:t>- Tăng huyết áp mặc dù có dùng một số thuốc để kiếm soát</a:t>
            </a:r>
          </a:p>
          <a:p>
            <a:r>
              <a:rPr lang="en-US" sz="2400" dirty="0">
                <a:solidFill>
                  <a:srgbClr val="002060"/>
                </a:solidFill>
                <a:latin typeface="Times New Roman" panose="02020603050405020304" pitchFamily="18" charset="0"/>
                <a:cs typeface="Times New Roman" panose="02020603050405020304" pitchFamily="18" charset="0"/>
              </a:rPr>
              <a:t>- Tăng huyết áp cùng với mức kali máu thấp</a:t>
            </a:r>
          </a:p>
          <a:p>
            <a:endParaRPr lang="en-US" dirty="0"/>
          </a:p>
        </p:txBody>
      </p:sp>
    </p:spTree>
    <p:extLst>
      <p:ext uri="{BB962C8B-B14F-4D97-AF65-F5344CB8AC3E}">
        <p14:creationId xmlns:p14="http://schemas.microsoft.com/office/powerpoint/2010/main" xmlns="" val="1101266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6" y="0"/>
            <a:ext cx="11921544" cy="4411849"/>
          </a:xfrm>
          <a:prstGeom prst="rect">
            <a:avLst/>
          </a:prstGeom>
        </p:spPr>
        <p:txBody>
          <a:bodyPr wrap="square">
            <a:spAutoFit/>
          </a:bodyPr>
          <a:lstStyle/>
          <a:p>
            <a:pPr>
              <a:lnSpc>
                <a:spcPct val="107000"/>
              </a:lnSpc>
            </a:pP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 Cận lâm sàng</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Các xét nghiệm xác nhận</a:t>
            </a:r>
          </a:p>
          <a:p>
            <a:pPr marL="342900" marR="0" lvl="0" indent="-34290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Thử nghiệm Fludrocortisone(FST)</a:t>
            </a:r>
          </a:p>
          <a:p>
            <a:pPr marL="342900" marR="0" lvl="0" indent="-34290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Chụp cắt lớp vi tính ổ bụng (CT scan)</a:t>
            </a:r>
          </a:p>
          <a:p>
            <a:pPr>
              <a:lnSpc>
                <a:spcPct val="107000"/>
              </a:lnSpc>
              <a:spcAft>
                <a:spcPts val="800"/>
              </a:spcAft>
            </a:pPr>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2.4 Điều trị</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Điều trị cho khối u tuyến thượng thận: phẫu thuật cắt bỏ,chặn aldosteron bằng thuốc chặn aldosteron và thay đổi lối sống</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Điều trị hai tuyến thượng thận hoạt động quá mức: kết hợp thuốc và thay đổi lối sống </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Các thuốc đối kháng thụ thể mineralocorticoid:</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Spironolactone (Aldactone)</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Inspra</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245169" y="3825025"/>
            <a:ext cx="4138413" cy="3032975"/>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933764" y="4466788"/>
            <a:ext cx="3482394" cy="1867436"/>
          </a:xfrm>
          <a:prstGeom prst="rect">
            <a:avLst/>
          </a:prstGeom>
        </p:spPr>
      </p:pic>
    </p:spTree>
    <p:extLst>
      <p:ext uri="{BB962C8B-B14F-4D97-AF65-F5344CB8AC3E}">
        <p14:creationId xmlns:p14="http://schemas.microsoft.com/office/powerpoint/2010/main" xmlns="" val="237605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6214" y="605308"/>
            <a:ext cx="7701567" cy="3108543"/>
          </a:xfrm>
          <a:prstGeom prst="rect">
            <a:avLst/>
          </a:prstGeom>
        </p:spPr>
        <p:txBody>
          <a:bodyPr wrap="square">
            <a:spAutoFit/>
          </a:bodyPr>
          <a:lstStyle/>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3.1 Định nghĩa</a:t>
            </a:r>
            <a:endParaRPr lang="en-US" sz="2400" b="1"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Sự gia tăng mạn tính hormon glucocorticoid do nhiều nguyên nhân khác nhau</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Nguyên nhân thường gặp nhất là do thuốc</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Các nguyên nhân khác là do rối loạn tuyến yên,thượng thận hoặc sự tiết ACTH lạc chỗ</a:t>
            </a:r>
            <a:endParaRPr lang="en-US" sz="2400" dirty="0" smtClean="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Danh từ bệnh cushing để chỉ hội chứng cushing do tuyến yên tăng tiết ACTH</a:t>
            </a:r>
            <a:endParaRPr lang="en-US" sz="24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100256" y="811165"/>
            <a:ext cx="3966693" cy="5486399"/>
          </a:xfrm>
          <a:prstGeom prst="rect">
            <a:avLst/>
          </a:prstGeom>
        </p:spPr>
      </p:pic>
      <p:sp>
        <p:nvSpPr>
          <p:cNvPr id="6" name="TextBox 5"/>
          <p:cNvSpPr txBox="1"/>
          <p:nvPr/>
        </p:nvSpPr>
        <p:spPr>
          <a:xfrm>
            <a:off x="233485" y="88488"/>
            <a:ext cx="7290778" cy="800219"/>
          </a:xfrm>
          <a:prstGeom prst="rect">
            <a:avLst/>
          </a:prstGeom>
          <a:noFill/>
        </p:spPr>
        <p:txBody>
          <a:bodyPr wrap="none" rtlCol="0">
            <a:spAutoFit/>
          </a:bodyPr>
          <a:lstStyle/>
          <a:p>
            <a:r>
              <a:rPr lang="en-US" sz="2800" b="1" dirty="0">
                <a:solidFill>
                  <a:srgbClr val="002060"/>
                </a:solidFill>
                <a:latin typeface="Times New Roman" pitchFamily="18" charset="0"/>
                <a:cs typeface="Times New Roman" pitchFamily="18" charset="0"/>
              </a:rPr>
              <a:t>3. Cường vỏ thượng thận – hội </a:t>
            </a:r>
            <a:r>
              <a:rPr lang="en-US" sz="2800" b="1" dirty="0" err="1">
                <a:solidFill>
                  <a:srgbClr val="002060"/>
                </a:solidFill>
                <a:latin typeface="Times New Roman" pitchFamily="18" charset="0"/>
                <a:cs typeface="Times New Roman" pitchFamily="18" charset="0"/>
              </a:rPr>
              <a:t>chứng</a:t>
            </a:r>
            <a:r>
              <a:rPr lang="en-US" sz="2800" b="1" dirty="0">
                <a:solidFill>
                  <a:srgbClr val="002060"/>
                </a:solidFill>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Cushing</a:t>
            </a:r>
            <a:endParaRPr lang="en-US" sz="2800" b="1" dirty="0">
              <a:solidFill>
                <a:srgbClr val="002060"/>
              </a:solidFill>
              <a:latin typeface="Times New Roman" pitchFamily="18" charset="0"/>
              <a:cs typeface="Times New Roman" pitchFamily="18" charset="0"/>
            </a:endParaRPr>
          </a:p>
          <a:p>
            <a:endParaRPr lang="en-US" dirty="0"/>
          </a:p>
        </p:txBody>
      </p:sp>
      <p:sp>
        <p:nvSpPr>
          <p:cNvPr id="7" name="Rectangle 6"/>
          <p:cNvSpPr/>
          <p:nvPr/>
        </p:nvSpPr>
        <p:spPr>
          <a:xfrm>
            <a:off x="321973" y="3905268"/>
            <a:ext cx="7686401" cy="2369880"/>
          </a:xfrm>
          <a:prstGeom prst="rect">
            <a:avLst/>
          </a:prstGeom>
        </p:spPr>
        <p:txBody>
          <a:bodyPr wrap="square">
            <a:spAutoFit/>
          </a:bodyPr>
          <a:lstStyle/>
          <a:p>
            <a:r>
              <a:rPr lang="en-US" sz="24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3.2 Nguyên nhân</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Bệnh cushing: sự tăng tiết ACTH xảy rs từng đợt gây tăng tiết cortisol không tuân theo nhịp điệu trong ngày , 90%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bệnh</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cushing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do u tuyến của tuyến yên</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Hội chứng tiết ACTH lạc chỗ</a:t>
            </a:r>
          </a:p>
          <a:p>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U tuyến thượng thận</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785354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1729" y="0"/>
            <a:ext cx="12000272" cy="5186228"/>
          </a:xfrm>
          <a:prstGeom prst="rect">
            <a:avLst/>
          </a:prstGeom>
        </p:spPr>
        <p:txBody>
          <a:bodyPr wrap="square">
            <a:spAutoFit/>
          </a:bodyPr>
          <a:lstStyle/>
          <a:p>
            <a:r>
              <a:rPr lang="en-US" sz="2800" b="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3.3 triệu chứng</a:t>
            </a:r>
          </a:p>
          <a:p>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a) Lâm sàng </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Mập phì trung tâm,thay đổi ở da,rậm lông</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Tăng huyết áp</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Rối loạn sinh dục,rối loạn tâm lý</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Yếu cơ,loãng xương,sỏi thận</a:t>
            </a:r>
          </a:p>
          <a:p>
            <a:pPr marR="0" lvl="0" indent="-27432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Khát và tiểu nhiều</a:t>
            </a:r>
          </a:p>
          <a:p>
            <a:pPr>
              <a:lnSpc>
                <a:spcPct val="107000"/>
              </a:lnSpc>
              <a:spcAft>
                <a:spcPts val="800"/>
              </a:spcAft>
            </a:pPr>
            <a:r>
              <a:rPr lang="en-US" sz="2400" i="1"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 Cận lâm sàng –các xét nghiệm hội chứng cushing</a:t>
            </a:r>
          </a:p>
          <a:p>
            <a:pPr marL="342900"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Nghiệm pháp ức chế bằng Dexamethason qua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đêm</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kết</a:t>
            </a:r>
            <a:endPar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p>
            <a:pPr marR="0" lvl="0" indent="-274320">
              <a:spcBef>
                <a:spcPts val="0"/>
              </a:spcBef>
              <a:spcAft>
                <a:spcPts val="0"/>
              </a:spcAft>
            </a:pPr>
            <a:r>
              <a:rPr lang="en-US"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hợp đo cortisol trong nước tiểu</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Đo cortisol tự do trong nước tiểu</a:t>
            </a:r>
          </a:p>
          <a:p>
            <a:pPr marR="0" lvl="0" indent="-274320">
              <a:spcBef>
                <a:spcPts val="0"/>
              </a:spcBef>
              <a:spcAft>
                <a:spcPts val="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Khảo sát sự thay đổi nhịp điệu trong ngày</a:t>
            </a:r>
          </a:p>
          <a:p>
            <a:pPr marR="0" lvl="0" indent="-274320">
              <a:spcBef>
                <a:spcPts val="0"/>
              </a:spcBef>
              <a:spcAft>
                <a:spcPts val="800"/>
              </a:spcAft>
              <a:buFont typeface="Times New Roman" panose="02020603050405020304" pitchFamily="18" charset="0"/>
              <a:buChar char="-"/>
            </a:pP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Nghiệm pháp ức chế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bằng</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err="1"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Dexamethason</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liều thấp</a:t>
            </a:r>
            <a:endParaRPr lang="en-US"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669160" y="3675882"/>
            <a:ext cx="4522839" cy="312312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437090" y="232858"/>
            <a:ext cx="4550980" cy="2858072"/>
          </a:xfrm>
          <a:prstGeom prst="rect">
            <a:avLst/>
          </a:prstGeom>
        </p:spPr>
      </p:pic>
    </p:spTree>
    <p:extLst>
      <p:ext uri="{BB962C8B-B14F-4D97-AF65-F5344CB8AC3E}">
        <p14:creationId xmlns:p14="http://schemas.microsoft.com/office/powerpoint/2010/main" xmlns="" val="3474964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TotalTime>
  <Words>2254</Words>
  <Application>Microsoft Office PowerPoint</Application>
  <PresentationFormat>Custom</PresentationFormat>
  <Paragraphs>165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8.1X64 M1</dc:creator>
  <cp:lastModifiedBy>DELL</cp:lastModifiedBy>
  <cp:revision>40</cp:revision>
  <dcterms:created xsi:type="dcterms:W3CDTF">2017-03-04T07:34:47Z</dcterms:created>
  <dcterms:modified xsi:type="dcterms:W3CDTF">2017-03-05T06:04:51Z</dcterms:modified>
</cp:coreProperties>
</file>