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</p:sldMasterIdLst>
  <p:sldIdLst>
    <p:sldId id="269" r:id="rId4"/>
    <p:sldId id="278" r:id="rId5"/>
    <p:sldId id="270" r:id="rId6"/>
    <p:sldId id="271" r:id="rId7"/>
    <p:sldId id="272" r:id="rId8"/>
    <p:sldId id="273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7" r:id="rId17"/>
    <p:sldId id="267" r:id="rId18"/>
    <p:sldId id="268" r:id="rId19"/>
    <p:sldId id="274" r:id="rId20"/>
    <p:sldId id="276" r:id="rId21"/>
    <p:sldId id="275" r:id="rId22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2" autoAdjust="0"/>
    <p:restoredTop sz="94660"/>
  </p:normalViewPr>
  <p:slideViewPr>
    <p:cSldViewPr snapToGrid="0">
      <p:cViewPr>
        <p:scale>
          <a:sx n="40" d="100"/>
          <a:sy n="40" d="100"/>
        </p:scale>
        <p:origin x="-108" y="-9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1EF8-5DCB-484C-AC4C-4D452367587C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D85-7FFF-460F-9F6C-AA2D4868C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3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1EF8-5DCB-484C-AC4C-4D452367587C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D85-7FFF-460F-9F6C-AA2D4868C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8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1EF8-5DCB-484C-AC4C-4D452367587C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D85-7FFF-460F-9F6C-AA2D4868C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33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704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296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9010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798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602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8489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78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1EF8-5DCB-484C-AC4C-4D452367587C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D85-7FFF-460F-9F6C-AA2D4868C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1EF8-5DCB-484C-AC4C-4D452367587C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D85-7FFF-460F-9F6C-AA2D4868C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30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1EF8-5DCB-484C-AC4C-4D452367587C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D85-7FFF-460F-9F6C-AA2D4868C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1EF8-5DCB-484C-AC4C-4D452367587C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D85-7FFF-460F-9F6C-AA2D4868C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4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1EF8-5DCB-484C-AC4C-4D452367587C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D85-7FFF-460F-9F6C-AA2D4868C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01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1EF8-5DCB-484C-AC4C-4D452367587C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D85-7FFF-460F-9F6C-AA2D4868C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1EF8-5DCB-484C-AC4C-4D452367587C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D85-7FFF-460F-9F6C-AA2D4868C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63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1EF8-5DCB-484C-AC4C-4D452367587C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D85-7FFF-460F-9F6C-AA2D4868C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6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81EF8-5DCB-484C-AC4C-4D452367587C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A6D85-7FFF-460F-9F6C-AA2D4868C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8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868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1219170" rtl="0" eaLnBrk="1" latinLnBrk="1" hangingPunct="1">
        <a:spcBef>
          <a:spcPct val="0"/>
        </a:spcBef>
        <a:buNone/>
        <a:defRPr sz="4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53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1219170" rtl="0" eaLnBrk="1" latinLnBrk="1" hangingPunct="1">
        <a:spcBef>
          <a:spcPct val="0"/>
        </a:spcBef>
        <a:buNone/>
        <a:defRPr sz="4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1793" y="2382209"/>
            <a:ext cx="500656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SỎI</a:t>
            </a:r>
            <a:r>
              <a:rPr lang="en-US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endParaRPr lang="en-US" sz="8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25076" y="5006566"/>
            <a:ext cx="481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GVHD: MASTER. MD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PTH 350 J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139" y="127184"/>
            <a:ext cx="1045575" cy="88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24517" y="127184"/>
            <a:ext cx="51122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ĐẠI HỌC DUY TÂN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 DƯỢC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75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3600" b="1" i="1" u="sng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3600" b="1" i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3600" b="1" i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3600" b="1" i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1. </a:t>
            </a:r>
            <a:r>
              <a:rPr lang="en-US" sz="3600" b="1" i="1" u="sng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sz="3600" b="1" i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r>
              <a:rPr lang="en-US" sz="3600" b="1" i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86" y="116207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lân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Murphy (+).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nhẵn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Káº¿t quáº£ hÃ¬nh áº£nh cho thÄm khÃ¡m bá»nh nhÃ¢n sá»i máº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1325563"/>
            <a:ext cx="4032447" cy="534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12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2.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Cận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9013" y="1107373"/>
            <a:ext cx="12281012" cy="4351338"/>
          </a:xfrm>
        </p:spPr>
        <p:txBody>
          <a:bodyPr/>
          <a:lstStyle/>
          <a:p>
            <a:pPr lvl="1" algn="jus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vi-VN" altLang="vi-VN" sz="2350" dirty="0" smtClean="0">
                <a:solidFill>
                  <a:schemeClr val="accent1"/>
                </a:solidFill>
              </a:rPr>
              <a:t>Siêu âm: </a:t>
            </a:r>
            <a:r>
              <a:rPr lang="vi-VN" altLang="vi-VN" sz="2350" b="0" dirty="0" smtClean="0">
                <a:solidFill>
                  <a:schemeClr val="tx1"/>
                </a:solidFill>
              </a:rPr>
              <a:t>phát hiện được số lượng, vị trí, kích thước sỏi và những tổn thương kèm theo.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vi-VN" altLang="vi-VN" sz="2350" dirty="0" smtClean="0">
                <a:solidFill>
                  <a:schemeClr val="accent1"/>
                </a:solidFill>
              </a:rPr>
              <a:t>Chụp đường mật cản quang: </a:t>
            </a:r>
            <a:r>
              <a:rPr lang="vi-VN" altLang="vi-VN" sz="2350" b="0" dirty="0" smtClean="0">
                <a:solidFill>
                  <a:schemeClr val="tx1"/>
                </a:solidFill>
              </a:rPr>
              <a:t>Thấy hình ảnh sỏi ở đường mật.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vi-VN" altLang="vi-VN" sz="2350" dirty="0" smtClean="0">
                <a:solidFill>
                  <a:schemeClr val="accent1"/>
                </a:solidFill>
              </a:rPr>
              <a:t>CT scan: </a:t>
            </a:r>
            <a:r>
              <a:rPr lang="vi-VN" altLang="vi-VN" sz="2350" b="0" dirty="0" smtClean="0">
                <a:solidFill>
                  <a:schemeClr val="tx1"/>
                </a:solidFill>
              </a:rPr>
              <a:t>phát hiện sỏi đường mật tốt.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vi-VN" altLang="vi-VN" sz="2350" dirty="0" smtClean="0">
                <a:solidFill>
                  <a:schemeClr val="accent1"/>
                </a:solidFill>
              </a:rPr>
              <a:t>Xét nghiệm chức năng gan: </a:t>
            </a:r>
            <a:r>
              <a:rPr lang="vi-VN" altLang="vi-VN" sz="2350" b="0" dirty="0" smtClean="0">
                <a:solidFill>
                  <a:schemeClr val="tx1"/>
                </a:solidFill>
              </a:rPr>
              <a:t>Billirubin kết hợp tăng, AST, ALT tăng.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5" name="Picture 2" descr="Các xét nghiệm chẩn đoán sỏi m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67" y="3847771"/>
            <a:ext cx="7391399" cy="301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98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0515600" cy="1325563"/>
          </a:xfrm>
        </p:spPr>
        <p:txBody>
          <a:bodyPr>
            <a:noAutofit/>
          </a:bodyPr>
          <a:lstStyle/>
          <a:p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</a:t>
            </a:r>
            <a:r>
              <a:rPr lang="en-US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5683"/>
            <a:ext cx="10515600" cy="4351338"/>
          </a:xfrm>
        </p:spPr>
        <p:txBody>
          <a:bodyPr/>
          <a:lstStyle/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Viêm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endParaRPr lang="en-US" alt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Viêm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màng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endParaRPr lang="en-US" alt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Viêm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dạ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dày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tá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tràng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Xơ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ứ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9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b="1" i="1" u="sng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4477"/>
            <a:ext cx="12192000" cy="4351338"/>
          </a:xfrm>
        </p:spPr>
        <p:txBody>
          <a:bodyPr/>
          <a:lstStyle/>
          <a:p>
            <a:pPr lvl="1" algn="jus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thắt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Atropin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papaverin</a:t>
            </a:r>
            <a:r>
              <a:rPr lang="en-US" alt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3395" t="32427" r="13362" b="16901"/>
          <a:stretch/>
        </p:blipFill>
        <p:spPr>
          <a:xfrm>
            <a:off x="1293739" y="2362953"/>
            <a:ext cx="4153278" cy="36787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40492" y="6165402"/>
            <a:ext cx="2842788" cy="407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70.000Đ/</a:t>
            </a:r>
            <a:r>
              <a:rPr lang="en-US" dirty="0" err="1" smtClean="0"/>
              <a:t>hộp</a:t>
            </a:r>
            <a:r>
              <a:rPr lang="en-US" dirty="0" smtClean="0"/>
              <a:t>/10 </a:t>
            </a:r>
            <a:r>
              <a:rPr lang="en-US" dirty="0" err="1" smtClean="0"/>
              <a:t>vỉ</a:t>
            </a:r>
            <a:r>
              <a:rPr lang="en-US" dirty="0" smtClean="0"/>
              <a:t> x 25 </a:t>
            </a:r>
            <a:r>
              <a:rPr lang="en-US" dirty="0" err="1" smtClean="0"/>
              <a:t>viên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1701" y="2372012"/>
            <a:ext cx="3298059" cy="36696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529658" y="6242363"/>
            <a:ext cx="1239028" cy="407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93.000Đ/</a:t>
            </a:r>
            <a:r>
              <a:rPr lang="en-US" dirty="0" err="1" smtClean="0"/>
              <a:t>lọ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52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b="1" i="1" u="sng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4477"/>
            <a:ext cx="12192000" cy="4351338"/>
          </a:xfrm>
        </p:spPr>
        <p:txBody>
          <a:bodyPr/>
          <a:lstStyle/>
          <a:p>
            <a:pPr lvl="1" algn="jus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vi-V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alt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kháng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liều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. Do vi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Gram (-),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: Cephalosporin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3, quinolone,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aminosid</a:t>
            </a:r>
            <a:r>
              <a:rPr lang="en-US" alt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33" y="6038660"/>
            <a:ext cx="2842788" cy="407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100.000Đ/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hộp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/2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vỉ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x 10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viên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43235" y="6038660"/>
            <a:ext cx="2950137" cy="407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120.000Đ/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hộp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/10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vỉ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x 10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viên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21" y="2521293"/>
            <a:ext cx="4547009" cy="351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áº¿t quáº£ hÃ¬nh áº£nh cho ciprofloxacin giÃ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601" y="2755975"/>
            <a:ext cx="43529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98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sỏi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b="1" i="1" u="sng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3"/>
            <a:ext cx="121920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Chenodesoxycholic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ursodesoxycholic</a:t>
            </a:r>
            <a:r>
              <a:rPr lang="en-US" alt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Cholesterol </a:t>
            </a:r>
            <a:r>
              <a:rPr lang="en-US" alt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vi-V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cholesterol</a:t>
            </a:r>
            <a:r>
              <a:rPr lang="en-US" alt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tủa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sỏi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en-US" altLang="vi-VN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Đợi</a:t>
            </a:r>
            <a:r>
              <a:rPr lang="en-US" altLang="vi-VN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altLang="vi-VN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altLang="vi-VN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vi-VN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altLang="vi-VN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altLang="vi-VN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vi-VN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altLang="vi-VN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vi-VN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vi-VN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vi-VN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altLang="vi-VN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vi-VN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vi-VN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vi-VN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vi-VN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en-US" altLang="vi-VN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vi-VN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altLang="vi-VN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đinh</a:t>
            </a:r>
            <a:r>
              <a:rPr lang="en-US" altLang="vi-VN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vi-VN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vi-VN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vi-VN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sỏi</a:t>
            </a:r>
            <a:r>
              <a:rPr lang="en-US" altLang="vi-VN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altLang="vi-VN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altLang="vi-VN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altLang="vi-VN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sỏi</a:t>
            </a:r>
            <a:r>
              <a:rPr lang="en-US" altLang="vi-VN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altLang="vi-VN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(&lt;1 cm), </a:t>
            </a:r>
            <a:r>
              <a:rPr lang="en-US" altLang="vi-VN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altLang="vi-VN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altLang="vi-VN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altLang="vi-VN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altLang="vi-VN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altLang="vi-VN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sỏi</a:t>
            </a:r>
            <a:r>
              <a:rPr lang="en-US" altLang="vi-VN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vi-VN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tái</a:t>
            </a:r>
            <a:r>
              <a:rPr lang="en-US" altLang="vi-VN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vi-VN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vi-VN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mổ</a:t>
            </a:r>
            <a:r>
              <a:rPr lang="en-US" altLang="vi-VN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9983548" y="1606229"/>
            <a:ext cx="293336" cy="141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9268" r="-910" b="-3870"/>
          <a:stretch/>
        </p:blipFill>
        <p:spPr>
          <a:xfrm>
            <a:off x="7659232" y="3860404"/>
            <a:ext cx="3208584" cy="30080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93385" y="6456977"/>
            <a:ext cx="2860895" cy="384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360.000Đ/</a:t>
            </a:r>
            <a:r>
              <a:rPr lang="en-US" dirty="0" err="1" smtClean="0"/>
              <a:t>hộp</a:t>
            </a:r>
            <a:r>
              <a:rPr lang="en-US" dirty="0" smtClean="0"/>
              <a:t>/3 </a:t>
            </a:r>
            <a:r>
              <a:rPr lang="en-US" dirty="0" err="1" smtClean="0"/>
              <a:t>vỉ</a:t>
            </a:r>
            <a:r>
              <a:rPr lang="en-US" dirty="0" smtClean="0"/>
              <a:t> x 10 </a:t>
            </a:r>
            <a:r>
              <a:rPr lang="en-US" dirty="0" err="1" smtClean="0"/>
              <a:t>viên</a:t>
            </a:r>
            <a:endParaRPr lang="en-US" dirty="0"/>
          </a:p>
        </p:txBody>
      </p:sp>
      <p:pic>
        <p:nvPicPr>
          <p:cNvPr id="2050" name="Picture 2" descr="Káº¿t quáº£ hÃ¬nh áº£nh cho pms-ursodiol c 250m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r="26964" b="329"/>
          <a:stretch/>
        </p:blipFill>
        <p:spPr bwMode="auto">
          <a:xfrm>
            <a:off x="4460073" y="3969040"/>
            <a:ext cx="1920240" cy="239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42914" y="6446411"/>
            <a:ext cx="1558706" cy="384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13.000Đ/</a:t>
            </a:r>
            <a:r>
              <a:rPr lang="en-US" dirty="0" err="1" smtClean="0"/>
              <a:t>viên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93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b="1" i="1" u="sng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416" y="1173163"/>
            <a:ext cx="10515600" cy="4351338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vi-V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rãi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nay.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vi-V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Phẫu</a:t>
            </a:r>
            <a:r>
              <a:rPr lang="en-US" alt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sỏi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soi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tá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tràng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sỏi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sỏi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alt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vi-V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alt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soi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ổ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1026" name="Picture 2" descr="Káº¿t quáº£ hÃ¬nh áº£nh cho ná»i soi tháº­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498726"/>
            <a:ext cx="7581900" cy="435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76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US" sz="36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vi-VN" sz="3600" b="1" i="1" u="sng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altLang="vi-VN" sz="3600" b="1" i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600" b="1" i="1" u="sng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sỏi</a:t>
            </a:r>
            <a:r>
              <a:rPr lang="en-US" altLang="vi-VN" sz="3600" b="1" i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600" b="1" i="1" u="sng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vi-VN" sz="3600" b="1" i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600" b="1" i="1" u="sng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  <a:r>
              <a:rPr lang="en-US" altLang="vi-VN" sz="3600" b="1" i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600" b="1" i="1" u="sng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altLang="vi-VN" sz="3600" b="1" i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laser </a:t>
            </a:r>
            <a:r>
              <a:rPr lang="en-US" altLang="vi-VN" sz="3600" b="1" i="1" u="sng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3600" b="1" i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600" b="1" i="1" u="sng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vi-VN" sz="3600" b="1" i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600" b="1" i="1" u="sng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vi-VN" sz="3600" b="1" i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600" b="1" i="1" u="sng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599" y="1201738"/>
            <a:ext cx="1180147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vi-V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vi-V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sóng</a:t>
            </a:r>
            <a:r>
              <a:rPr lang="en-US" alt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  <a:r>
              <a:rPr lang="en-US" alt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alt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alt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laser </a:t>
            </a:r>
            <a:r>
              <a:rPr lang="en-US" alt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alt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alt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alt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alt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alt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sỏi</a:t>
            </a:r>
            <a:r>
              <a:rPr lang="en-US" alt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sỏi</a:t>
            </a:r>
            <a:r>
              <a:rPr lang="en-US" alt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vỡ</a:t>
            </a:r>
            <a:r>
              <a:rPr lang="en-US" alt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r>
              <a:rPr lang="en-US" alt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vi-V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vi-VN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vi-V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alt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sỏi</a:t>
            </a:r>
            <a:r>
              <a:rPr lang="en-US" alt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alt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sóng</a:t>
            </a:r>
            <a:r>
              <a:rPr lang="en-US" alt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  <a:r>
              <a:rPr lang="en-US" alt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alt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sỏi</a:t>
            </a:r>
            <a:r>
              <a:rPr lang="en-US" alt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alt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altLang="vi-VN" sz="22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alt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alt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phối</a:t>
            </a:r>
            <a:r>
              <a:rPr lang="en-US" alt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alt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soi</a:t>
            </a:r>
            <a:r>
              <a:rPr lang="en-US" alt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  <a:r>
              <a:rPr lang="en-US" alt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alt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alt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laser</a:t>
            </a:r>
          </a:p>
        </p:txBody>
      </p:sp>
      <p:pic>
        <p:nvPicPr>
          <p:cNvPr id="2050" name="Picture 2" descr="Káº¿t quáº£ hÃ¬nh áº£nh cho phÃ¡ sá»i máº­t báº±ng las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800" y="2519418"/>
            <a:ext cx="7391072" cy="43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11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  <a:r>
              <a:rPr lang="en-US" altLang="vi-VN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Phẫu</a:t>
            </a:r>
            <a:r>
              <a:rPr lang="en-US" altLang="vi-VN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altLang="vi-VN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600" b="1" i="1" u="sng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16013"/>
            <a:ext cx="121253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defRPr/>
            </a:pPr>
            <a:r>
              <a:rPr lang="en-US" altLang="vi-VN" sz="2400" b="1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Mổ</a:t>
            </a:r>
            <a:r>
              <a:rPr lang="en-US" altLang="vi-VN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altLang="vi-VN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altLang="vi-VN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vi-VN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vi-VN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vi-VN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altLang="vi-VN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altLang="vi-VN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vi-VN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just">
              <a:lnSpc>
                <a:spcPct val="150000"/>
              </a:lnSpc>
              <a:buFontTx/>
              <a:buChar char="-"/>
              <a:defRPr/>
            </a:pP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Viêm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hoại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50000"/>
              </a:lnSpc>
              <a:buFontTx/>
              <a:buChar char="-"/>
              <a:defRPr/>
            </a:pP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Viêm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mạc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50000"/>
              </a:lnSpc>
              <a:buFontTx/>
              <a:buChar char="-"/>
              <a:defRPr/>
            </a:pP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50000"/>
              </a:lnSpc>
              <a:buFontTx/>
              <a:buChar char="-"/>
              <a:defRPr/>
            </a:pP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dọa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vỡ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en-US" altLang="vi-VN" sz="2400" b="1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Mổ</a:t>
            </a:r>
            <a:r>
              <a:rPr lang="en-US" altLang="vi-VN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vi-VN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chưng</a:t>
            </a:r>
            <a:r>
              <a:rPr lang="en-US" altLang="vi-VN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vi-VN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vi-VN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vi-VN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vi-VN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vi-VN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vi-VN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just">
              <a:lnSpc>
                <a:spcPct val="150000"/>
              </a:lnSpc>
              <a:buFontTx/>
              <a:buChar char="-"/>
              <a:defRPr/>
            </a:pP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Viêm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50000"/>
              </a:lnSpc>
              <a:buFontTx/>
              <a:buChar char="-"/>
              <a:defRPr/>
            </a:pP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50000"/>
              </a:lnSpc>
              <a:buFontTx/>
              <a:buChar char="-"/>
              <a:defRPr/>
            </a:pP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tạng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50000"/>
              </a:lnSpc>
              <a:buFontTx/>
              <a:buChar char="-"/>
              <a:defRPr/>
            </a:pP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Tái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tái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phất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812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2869" y="634467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TƯ LIỆU THAM KHẢO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708" y="1452312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www.google.com.vn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769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747" y="765174"/>
            <a:ext cx="8852259" cy="62594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32722" y="1618407"/>
            <a:ext cx="2356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Nguyễn Thị Thu Hiền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52164" y="1618407"/>
            <a:ext cx="2078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Phạm Thị Thảo Vy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9136" y="3875359"/>
            <a:ext cx="1715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Hoàng Thị Yến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89366" y="5947646"/>
            <a:ext cx="1774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Huỳnh Bá Triều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68346" y="6132312"/>
            <a:ext cx="1809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Lê Tự Đỗ Trọng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8379" y="114979"/>
            <a:ext cx="7119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SINH</a:t>
            </a:r>
            <a:r>
              <a:rPr lang="vi-VN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vi-VN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VIÊN</a:t>
            </a:r>
            <a:r>
              <a:rPr lang="vi-VN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vi-VN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THỰC</a:t>
            </a:r>
            <a:r>
              <a:rPr lang="vi-VN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vi-VN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HIỆN: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912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NỘI DUNG:</a:t>
            </a:r>
            <a:endParaRPr lang="ko-KR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2159562" y="1179288"/>
            <a:ext cx="10032437" cy="3994316"/>
          </a:xfrm>
        </p:spPr>
        <p:txBody>
          <a:bodyPr/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IV.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endParaRPr lang="ko-KR" altLang="en-US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38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4340" y="1455854"/>
            <a:ext cx="11630952" cy="1224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alt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Sỏi mật (Gallstones Cholelithiasis) </a:t>
            </a:r>
            <a:r>
              <a:rPr lang="vi-VN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là sự hình thành và hiện diện của sỏi 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ở</a:t>
            </a:r>
            <a:r>
              <a:rPr lang="vi-VN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đường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vi-VN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mật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ngoài gan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66" r="-166" b="11280"/>
          <a:stretch/>
        </p:blipFill>
        <p:spPr>
          <a:xfrm>
            <a:off x="264340" y="2956601"/>
            <a:ext cx="5724525" cy="36480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700" y="2956601"/>
            <a:ext cx="5532592" cy="364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6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3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3600" b="1" i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6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r>
              <a:rPr lang="en-US" sz="3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cholesterol: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41792" y="1179288"/>
            <a:ext cx="76164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8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Cholesterol so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lecithin.</a:t>
            </a:r>
            <a:b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cholesterol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lecithin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vi-VN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/>
          </a:p>
          <a:p>
            <a:pPr lvl="0">
              <a:lnSpc>
                <a:spcPct val="150000"/>
              </a:lnSpc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7900052" y="1933300"/>
            <a:ext cx="370169" cy="20929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70221" y="2795114"/>
            <a:ext cx="454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r>
              <a:rPr lang="en-US" alt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Cholesterol</a:t>
            </a:r>
            <a:r>
              <a:rPr lang="en-US" alt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8986" y="4780273"/>
            <a:ext cx="778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altLang="vi-V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alt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r>
              <a:rPr lang="en-US" alt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alt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Cholesterol </a:t>
            </a:r>
            <a:r>
              <a:rPr lang="en-US" altLang="vi-V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tủa</a:t>
            </a:r>
            <a:r>
              <a:rPr lang="en-US" alt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alt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sỏi</a:t>
            </a:r>
            <a:r>
              <a:rPr lang="en-US" alt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3860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8575"/>
            <a:ext cx="12192000" cy="1179288"/>
          </a:xfrm>
        </p:spPr>
        <p:txBody>
          <a:bodyPr>
            <a:normAutofit/>
          </a:bodyPr>
          <a:lstStyle/>
          <a:p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6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3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3600" b="1" i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6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r>
              <a:rPr lang="en-US" sz="3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cholesterol:</a:t>
            </a:r>
          </a:p>
        </p:txBody>
      </p:sp>
      <p:sp>
        <p:nvSpPr>
          <p:cNvPr id="6" name="Rectangle 5"/>
          <p:cNvSpPr/>
          <p:nvPr/>
        </p:nvSpPr>
        <p:spPr>
          <a:xfrm>
            <a:off x="264340" y="1455854"/>
            <a:ext cx="11630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just">
              <a:lnSpc>
                <a:spcPct val="150000"/>
              </a:lnSpc>
              <a:buFontTx/>
              <a:buChar char="-"/>
              <a:defRPr/>
            </a:pP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giàu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calo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cholesterol</a:t>
            </a:r>
          </a:p>
          <a:p>
            <a:pPr lvl="1" algn="just">
              <a:lnSpc>
                <a:spcPct val="150000"/>
              </a:lnSpc>
              <a:buFontTx/>
              <a:buChar char="-"/>
              <a:defRPr/>
            </a:pP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Estrogen,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clofibrat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alt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cholesterol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50000"/>
              </a:lnSpc>
              <a:buFontTx/>
              <a:buChar char="-"/>
              <a:defRPr/>
            </a:pP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ruột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tái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50000"/>
              </a:lnSpc>
              <a:buFontTx/>
              <a:buChar char="-"/>
              <a:defRPr/>
            </a:pP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béo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trữ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cholesterol</a:t>
            </a:r>
          </a:p>
          <a:p>
            <a:pPr lvl="1" algn="just">
              <a:lnSpc>
                <a:spcPct val="150000"/>
              </a:lnSpc>
              <a:buFontTx/>
              <a:buChar char="-"/>
              <a:defRPr/>
            </a:pP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tái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cholesterol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nhầy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cholesterol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tủa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8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34685" y="2208501"/>
            <a:ext cx="293336" cy="141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804169" y="2724345"/>
            <a:ext cx="293336" cy="164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322665" y="3834876"/>
            <a:ext cx="303651" cy="194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029330" y="4377041"/>
            <a:ext cx="354226" cy="185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851304" y="4901939"/>
            <a:ext cx="293336" cy="191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b="1" i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8722"/>
            <a:ext cx="8383349" cy="4351338"/>
          </a:xfrm>
        </p:spPr>
        <p:txBody>
          <a:bodyPr/>
          <a:lstStyle/>
          <a:p>
            <a:pPr lvl="1" algn="jus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vi-V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men vi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bilirubin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bilirubinat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tủa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viêm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hoại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tủa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582747" y="1521428"/>
            <a:ext cx="293336" cy="141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8593742" y="1325563"/>
            <a:ext cx="45719" cy="21944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006435" y="2085958"/>
            <a:ext cx="111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Sỏi</a:t>
            </a:r>
            <a:r>
              <a:rPr lang="en-US" sz="2400" dirty="0" smtClean="0"/>
              <a:t> </a:t>
            </a:r>
            <a:r>
              <a:rPr lang="en-US" sz="2400" dirty="0" err="1" smtClean="0"/>
              <a:t>mật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414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3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600" b="1" i="1" u="sng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b="1" i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b="1" i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i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600" b="1" i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600" b="1" i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3600" b="1" i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b="1" i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3600" b="1" i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1730" y="1315642"/>
            <a:ext cx="12499498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350" dirty="0" smtClean="0">
                <a:latin typeface="Arial" panose="020B0604020202020204" pitchFamily="34" charset="0"/>
                <a:cs typeface="Arial" panose="020B0604020202020204" pitchFamily="34" charset="0"/>
              </a:rPr>
              <a:t>     - KST (</a:t>
            </a:r>
            <a:r>
              <a:rPr lang="en-US" sz="23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giun</a:t>
            </a:r>
            <a:r>
              <a:rPr lang="en-US" sz="23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đũa</a:t>
            </a:r>
            <a:r>
              <a:rPr lang="en-US" sz="235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3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23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3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50" dirty="0" smtClean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3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sz="23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ruột</a:t>
            </a:r>
            <a:r>
              <a:rPr lang="en-US" sz="23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sz="23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3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3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3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235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3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sỏi</a:t>
            </a:r>
            <a:r>
              <a:rPr lang="en-US" sz="23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endParaRPr lang="en-US" sz="23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en-US" sz="2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50" dirty="0" smtClean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en-US" altLang="vi-VN" sz="235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vi-VN" sz="2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35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vi-VN" sz="2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35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vi-VN" sz="2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35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vi-VN" sz="2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350" dirty="0" err="1">
                <a:latin typeface="Arial" panose="020B0604020202020204" pitchFamily="34" charset="0"/>
                <a:cs typeface="Arial" panose="020B0604020202020204" pitchFamily="34" charset="0"/>
              </a:rPr>
              <a:t>sỏi</a:t>
            </a:r>
            <a:r>
              <a:rPr lang="en-US" altLang="vi-VN" sz="2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35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vi-VN" sz="2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35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vi-VN" sz="2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35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altLang="vi-VN" sz="2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35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altLang="vi-VN" sz="2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35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vi-VN" sz="23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altLang="vi-VN" sz="23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35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altLang="vi-VN" sz="2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350" dirty="0" err="1"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altLang="vi-VN" sz="2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35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altLang="vi-VN" sz="2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350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altLang="vi-VN" sz="2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35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vi-VN" sz="2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35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altLang="vi-VN" sz="23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ight Arrow 3"/>
          <p:cNvSpPr/>
          <p:nvPr/>
        </p:nvSpPr>
        <p:spPr>
          <a:xfrm>
            <a:off x="10721609" y="1442013"/>
            <a:ext cx="293336" cy="141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235583" y="2041009"/>
            <a:ext cx="293336" cy="141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Káº¿t quáº£ hÃ¬nh áº£nh cho nhiá»m trÃ¹ng ÄÆ°á»ng máº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422" y="2885969"/>
            <a:ext cx="5524978" cy="367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70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001292" cy="1325563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1.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r>
              <a:rPr lang="en-US" sz="3600" b="1" i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6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88" y="1229201"/>
            <a:ext cx="11924962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2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quặn</a:t>
            </a: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ngột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dội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sườn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Sốt</a:t>
            </a: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12h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rét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run do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viêm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viêm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da: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24h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da,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tùy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283" y="4051903"/>
            <a:ext cx="4057650" cy="2571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878" y="4051903"/>
            <a:ext cx="3684388" cy="2518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088" y="4051903"/>
            <a:ext cx="3564768" cy="251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6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9&quot;/&gt;&lt;/object&gt;&lt;object type=&quot;3&quot; unique_id=&quot;10004&quot;&gt;&lt;property id=&quot;20148&quot; value=&quot;5&quot;/&gt;&lt;property id=&quot;20300&quot; value=&quot;Slide 2&quot;/&gt;&lt;property id=&quot;20307&quot; value=&quot;278&quot;/&gt;&lt;/object&gt;&lt;object type=&quot;3&quot; unique_id=&quot;10005&quot;&gt;&lt;property id=&quot;20148&quot; value=&quot;5&quot;/&gt;&lt;property id=&quot;20300&quot; value=&quot;Slide 3 - &amp;quot;NỘI DUNG:&amp;quot;&quot;/&gt;&lt;property id=&quot;20307&quot; value=&quot;270&quot;/&gt;&lt;/object&gt;&lt;object type=&quot;3&quot; unique_id=&quot;10006&quot;&gt;&lt;property id=&quot;20148&quot; value=&quot;5&quot;/&gt;&lt;property id=&quot;20300&quot; value=&quot;Slide 4 - &amp;quot; I. Định nghĩa:&amp;quot;&quot;/&gt;&lt;property id=&quot;20307&quot; value=&quot;271&quot;/&gt;&lt;/object&gt;&lt;object type=&quot;3&quot; unique_id=&quot;10007&quot;&gt;&lt;property id=&quot;20148&quot; value=&quot;5&quot;/&gt;&lt;property id=&quot;20300&quot; value=&quot;Slide 5 - &amp;quot;II. Nguyên nhân và cơ chế bệnh sinh:  1. Sự quá bão hòa cholesterol:&amp;quot;&quot;/&gt;&lt;property id=&quot;20307&quot; value=&quot;272&quot;/&gt;&lt;/object&gt;&lt;object type=&quot;3&quot; unique_id=&quot;10008&quot;&gt;&lt;property id=&quot;20148&quot; value=&quot;5&quot;/&gt;&lt;property id=&quot;20300&quot; value=&quot;Slide 6 - &amp;quot;II. Nguyên nhân và cơ chế bệnh sinh:  1, Sự quá bão hòa cholesterol:&amp;quot;&quot;/&gt;&lt;property id=&quot;20307&quot; value=&quot;273&quot;/&gt;&lt;/object&gt;&lt;object type=&quot;3&quot; unique_id=&quot;10009&quot;&gt;&lt;property id=&quot;20148&quot; value=&quot;5&quot;/&gt;&lt;property id=&quot;20300&quot; value=&quot;Slide 7 - &amp;quot;II. Nguyên nhân và cơ chế bệnh sinh:  2. Vai trò của nhiễm khuẩn:&amp;quot;&quot;/&gt;&lt;property id=&quot;20307&quot; value=&quot;260&quot;/&gt;&lt;/object&gt;&lt;object type=&quot;3&quot; unique_id=&quot;10010&quot;&gt;&lt;property id=&quot;20148&quot; value=&quot;5&quot;/&gt;&lt;property id=&quot;20300&quot; value=&quot;Slide 8 - &amp;quot;II. Nguyên nhân và cơ chế bệnh sinh:  3. Ký sinh trùng đường mật:&amp;quot;&quot;/&gt;&lt;property id=&quot;20307&quot; value=&quot;261&quot;/&gt;&lt;/object&gt;&lt;object type=&quot;3&quot; unique_id=&quot;10011&quot;&gt;&lt;property id=&quot;20148&quot; value=&quot;5&quot;/&gt;&lt;property id=&quot;20300&quot; value=&quot;Slide 9 - &amp;quot;III. Triệu chứng:   1. Lâm sàng: Trường hợp điển hình có 3 triệu chứng:&amp;quot;&quot;/&gt;&lt;property id=&quot;20307&quot; value=&quot;262&quot;/&gt;&lt;/object&gt;&lt;object type=&quot;3&quot; unique_id=&quot;10012&quot;&gt;&lt;property id=&quot;20148&quot; value=&quot;5&quot;/&gt;&lt;property id=&quot;20300&quot; value=&quot;Slide 10 - &amp;quot;III. Triệu chứng:   1. Lâm sàng:&amp;quot;&quot;/&gt;&lt;property id=&quot;20307&quot; value=&quot;263&quot;/&gt;&lt;/object&gt;&lt;object type=&quot;3&quot; unique_id=&quot;10013&quot;&gt;&lt;property id=&quot;20148&quot; value=&quot;5&quot;/&gt;&lt;property id=&quot;20300&quot; value=&quot;Slide 11 - &amp;quot;III. Triệu chứng:   2. Cận lâm sàng:&amp;quot;&quot;/&gt;&lt;property id=&quot;20307&quot; value=&quot;264&quot;/&gt;&lt;/object&gt;&lt;object type=&quot;3&quot; unique_id=&quot;10014&quot;&gt;&lt;property id=&quot;20148&quot; value=&quot;5&quot;/&gt;&lt;property id=&quot;20300&quot; value=&quot;Slide 12 - &amp;quot;IV. Biến chứng:  &amp;quot;&quot;/&gt;&lt;property id=&quot;20307&quot; value=&quot;265&quot;/&gt;&lt;/object&gt;&lt;object type=&quot;3&quot; unique_id=&quot;10015&quot;&gt;&lt;property id=&quot;20148&quot; value=&quot;5&quot;/&gt;&lt;property id=&quot;20300&quot; value=&quot;Slide 13 - &amp;quot;V. Điều trị:  1. Điều trị triệu chứng:&amp;quot;&quot;/&gt;&lt;property id=&quot;20307&quot; value=&quot;266&quot;/&gt;&lt;/object&gt;&lt;object type=&quot;3&quot; unique_id=&quot;10016&quot;&gt;&lt;property id=&quot;20148&quot; value=&quot;5&quot;/&gt;&lt;property id=&quot;20300&quot; value=&quot;Slide 14 - &amp;quot;V. Điều trị:  1. Điều trị triệu chứng:&amp;quot;&quot;/&gt;&lt;property id=&quot;20307&quot; value=&quot;277&quot;/&gt;&lt;/object&gt;&lt;object type=&quot;3&quot; unique_id=&quot;10017&quot;&gt;&lt;property id=&quot;20148&quot; value=&quot;5&quot;/&gt;&lt;property id=&quot;20300&quot; value=&quot;Slide 15 - &amp;quot;V. Điều trị:  2. Thuốc làm tan sỏi:&amp;quot;&quot;/&gt;&lt;property id=&quot;20307&quot; value=&quot;267&quot;/&gt;&lt;/object&gt;&lt;object type=&quot;3&quot; unique_id=&quot;10018&quot;&gt;&lt;property id=&quot;20148&quot; value=&quot;5&quot;/&gt;&lt;property id=&quot;20300&quot; value=&quot;Slide 16 - &amp;quot;V. Điều trị:  3. Nội soi:&amp;quot;&quot;/&gt;&lt;property id=&quot;20307&quot; value=&quot;268&quot;/&gt;&lt;/object&gt;&lt;object type=&quot;3&quot; unique_id=&quot;10019&quot;&gt;&lt;property id=&quot;20148&quot; value=&quot;5&quot;/&gt;&lt;property id=&quot;20300&quot; value=&quot;Slide 17 - &amp;quot;V. Điều trị:  4. Phá sỏi bằng siêu âm, laser và cơ học: &amp;quot;&quot;/&gt;&lt;property id=&quot;20307&quot; value=&quot;274&quot;/&gt;&lt;/object&gt;&lt;object type=&quot;3&quot; unique_id=&quot;10020&quot;&gt;&lt;property id=&quot;20148&quot; value=&quot;5&quot;/&gt;&lt;property id=&quot;20300&quot; value=&quot;Slide 18&quot;/&gt;&lt;property id=&quot;20307&quot; value=&quot;276&quot;/&gt;&lt;/object&gt;&lt;object type=&quot;3&quot; unique_id=&quot;10021&quot;&gt;&lt;property id=&quot;20148&quot; value=&quot;5&quot;/&gt;&lt;property id=&quot;20300&quot; value=&quot;Slide 19&quot;/&gt;&lt;property id=&quot;20307&quot; value=&quot;275&quot;/&gt;&lt;/object&gt;&lt;/object&gt;&lt;object type=&quot;8&quot; unique_id=&quot;1004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918</Words>
  <Application>Microsoft Office PowerPoint</Application>
  <PresentationFormat>Custom</PresentationFormat>
  <Paragraphs>89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1_Office Theme</vt:lpstr>
      <vt:lpstr>2_Office Theme</vt:lpstr>
      <vt:lpstr>PowerPoint Presentation</vt:lpstr>
      <vt:lpstr>PowerPoint Presentation</vt:lpstr>
      <vt:lpstr>NỘI DUNG:</vt:lpstr>
      <vt:lpstr> I. Định nghĩa:</vt:lpstr>
      <vt:lpstr>II. Nguyên nhân và cơ chế bệnh sinh:  1. Sự quá bão hòa cholesterol:</vt:lpstr>
      <vt:lpstr>II. Nguyên nhân và cơ chế bệnh sinh:  1, Sự quá bão hòa cholesterol:</vt:lpstr>
      <vt:lpstr>II. Nguyên nhân và cơ chế bệnh sinh:  2. Vai trò của nhiễm khuẩn:</vt:lpstr>
      <vt:lpstr>II. Nguyên nhân và cơ chế bệnh sinh:  3. Ký sinh trùng đường mật:</vt:lpstr>
      <vt:lpstr>III. Triệu chứng:   1. Lâm sàng: Trường hợp điển hình có 3 triệu chứng:</vt:lpstr>
      <vt:lpstr>III. Triệu chứng:   1. Lâm sàng:</vt:lpstr>
      <vt:lpstr>III. Triệu chứng:   2. Cận lâm sàng:</vt:lpstr>
      <vt:lpstr>IV. Biến chứng:  </vt:lpstr>
      <vt:lpstr>V. Điều trị:  1. Điều trị triệu chứng:</vt:lpstr>
      <vt:lpstr>V. Điều trị:  1. Điều trị triệu chứng:</vt:lpstr>
      <vt:lpstr>V. Điều trị:  2. Thuốc làm tan sỏi:</vt:lpstr>
      <vt:lpstr>V. Điều trị:  3. Nội soi:</vt:lpstr>
      <vt:lpstr>V. Điều trị:  4. Phá sỏi bằng siêu âm, laser và cơ học: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NỘI DUNG: I.Định nghĩa II. Nguyên nhân và cơ chế bệnh sinh III. Triệu chứng  IV. Biến chứng V. Điều trị</dc:title>
  <dc:creator>Trong</dc:creator>
  <cp:lastModifiedBy>AutoBVT</cp:lastModifiedBy>
  <cp:revision>31</cp:revision>
  <dcterms:created xsi:type="dcterms:W3CDTF">2018-04-27T08:18:29Z</dcterms:created>
  <dcterms:modified xsi:type="dcterms:W3CDTF">2018-05-11T07:43:06Z</dcterms:modified>
</cp:coreProperties>
</file>