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0" r:id="rId5"/>
    <p:sldId id="259" r:id="rId6"/>
    <p:sldId id="271" r:id="rId7"/>
    <p:sldId id="261" r:id="rId8"/>
    <p:sldId id="262" r:id="rId9"/>
    <p:sldId id="263" r:id="rId10"/>
    <p:sldId id="264" r:id="rId11"/>
    <p:sldId id="265" r:id="rId12"/>
    <p:sldId id="273" r:id="rId13"/>
    <p:sldId id="266" r:id="rId14"/>
    <p:sldId id="272" r:id="rId15"/>
    <p:sldId id="274"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2/24/2017</a:t>
            </a:fld>
            <a:endParaRPr lang="en-US"/>
          </a:p>
        </p:txBody>
      </p:sp>
      <p:sp>
        <p:nvSpPr>
          <p:cNvPr id="6" name="Holder 6"/>
          <p:cNvSpPr>
            <a:spLocks noGrp="1"/>
          </p:cNvSpPr>
          <p:nvPr>
            <p:ph type="sldNum" sz="quarter" idx="7"/>
          </p:nvPr>
        </p:nvSpPr>
        <p:spPr/>
        <p:txBody>
          <a:bodyPr lIns="0" tIns="0" rIns="0" bIns="0"/>
          <a:lstStyle>
            <a:lvl1pPr>
              <a:defRPr sz="1400" b="0" i="0">
                <a:solidFill>
                  <a:srgbClr val="888888"/>
                </a:solidFill>
                <a:latin typeface="Calibri"/>
                <a:cs typeface="Calibri"/>
              </a:defRPr>
            </a:lvl1pPr>
          </a:lstStyle>
          <a:p>
            <a:pPr marL="114935">
              <a:lnSpc>
                <a:spcPts val="143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2/24/2017</a:t>
            </a:fld>
            <a:endParaRPr lang="en-US"/>
          </a:p>
        </p:txBody>
      </p:sp>
      <p:sp>
        <p:nvSpPr>
          <p:cNvPr id="6" name="Holder 6"/>
          <p:cNvSpPr>
            <a:spLocks noGrp="1"/>
          </p:cNvSpPr>
          <p:nvPr>
            <p:ph type="sldNum" sz="quarter" idx="7"/>
          </p:nvPr>
        </p:nvSpPr>
        <p:spPr/>
        <p:txBody>
          <a:bodyPr lIns="0" tIns="0" rIns="0" bIns="0"/>
          <a:lstStyle>
            <a:lvl1pPr>
              <a:defRPr sz="1400" b="0" i="0">
                <a:solidFill>
                  <a:srgbClr val="888888"/>
                </a:solidFill>
                <a:latin typeface="Calibri"/>
                <a:cs typeface="Calibri"/>
              </a:defRPr>
            </a:lvl1pPr>
          </a:lstStyle>
          <a:p>
            <a:pPr marL="114935">
              <a:lnSpc>
                <a:spcPts val="143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2/24/2017</a:t>
            </a:fld>
            <a:endParaRPr lang="en-US"/>
          </a:p>
        </p:txBody>
      </p:sp>
      <p:sp>
        <p:nvSpPr>
          <p:cNvPr id="7" name="Holder 7"/>
          <p:cNvSpPr>
            <a:spLocks noGrp="1"/>
          </p:cNvSpPr>
          <p:nvPr>
            <p:ph type="sldNum" sz="quarter" idx="7"/>
          </p:nvPr>
        </p:nvSpPr>
        <p:spPr/>
        <p:txBody>
          <a:bodyPr lIns="0" tIns="0" rIns="0" bIns="0"/>
          <a:lstStyle>
            <a:lvl1pPr>
              <a:defRPr sz="1400" b="0" i="0">
                <a:solidFill>
                  <a:srgbClr val="888888"/>
                </a:solidFill>
                <a:latin typeface="Calibri"/>
                <a:cs typeface="Calibri"/>
              </a:defRPr>
            </a:lvl1pPr>
          </a:lstStyle>
          <a:p>
            <a:pPr marL="114935">
              <a:lnSpc>
                <a:spcPts val="143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2/24/2017</a:t>
            </a:fld>
            <a:endParaRPr lang="en-US"/>
          </a:p>
        </p:txBody>
      </p:sp>
      <p:sp>
        <p:nvSpPr>
          <p:cNvPr id="5" name="Holder 5"/>
          <p:cNvSpPr>
            <a:spLocks noGrp="1"/>
          </p:cNvSpPr>
          <p:nvPr>
            <p:ph type="sldNum" sz="quarter" idx="7"/>
          </p:nvPr>
        </p:nvSpPr>
        <p:spPr/>
        <p:txBody>
          <a:bodyPr lIns="0" tIns="0" rIns="0" bIns="0"/>
          <a:lstStyle>
            <a:lvl1pPr>
              <a:defRPr sz="1400" b="0" i="0">
                <a:solidFill>
                  <a:srgbClr val="888888"/>
                </a:solidFill>
                <a:latin typeface="Calibri"/>
                <a:cs typeface="Calibri"/>
              </a:defRPr>
            </a:lvl1pPr>
          </a:lstStyle>
          <a:p>
            <a:pPr marL="114935">
              <a:lnSpc>
                <a:spcPts val="143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2/24/2017</a:t>
            </a:fld>
            <a:endParaRPr lang="en-US"/>
          </a:p>
        </p:txBody>
      </p:sp>
      <p:sp>
        <p:nvSpPr>
          <p:cNvPr id="4" name="Holder 4"/>
          <p:cNvSpPr>
            <a:spLocks noGrp="1"/>
          </p:cNvSpPr>
          <p:nvPr>
            <p:ph type="sldNum" sz="quarter" idx="7"/>
          </p:nvPr>
        </p:nvSpPr>
        <p:spPr/>
        <p:txBody>
          <a:bodyPr lIns="0" tIns="0" rIns="0" bIns="0"/>
          <a:lstStyle>
            <a:lvl1pPr>
              <a:defRPr sz="1400" b="0" i="0">
                <a:solidFill>
                  <a:srgbClr val="888888"/>
                </a:solidFill>
                <a:latin typeface="Calibri"/>
                <a:cs typeface="Calibri"/>
              </a:defRPr>
            </a:lvl1pPr>
          </a:lstStyle>
          <a:p>
            <a:pPr marL="114935">
              <a:lnSpc>
                <a:spcPts val="143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a:p>
        </p:txBody>
      </p:sp>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2/24/2017</a:t>
            </a:fld>
            <a:endParaRPr lang="en-US"/>
          </a:p>
        </p:txBody>
      </p:sp>
      <p:sp>
        <p:nvSpPr>
          <p:cNvPr id="6" name="Holder 6"/>
          <p:cNvSpPr>
            <a:spLocks noGrp="1"/>
          </p:cNvSpPr>
          <p:nvPr>
            <p:ph type="sldNum" sz="quarter" idx="7"/>
          </p:nvPr>
        </p:nvSpPr>
        <p:spPr>
          <a:xfrm>
            <a:off x="8847328" y="6610375"/>
            <a:ext cx="231140" cy="203834"/>
          </a:xfrm>
          <a:prstGeom prst="rect">
            <a:avLst/>
          </a:prstGeom>
        </p:spPr>
        <p:txBody>
          <a:bodyPr wrap="square" lIns="0" tIns="0" rIns="0" bIns="0">
            <a:spAutoFit/>
          </a:bodyPr>
          <a:lstStyle>
            <a:lvl1pPr>
              <a:defRPr sz="1400" b="0" i="0">
                <a:solidFill>
                  <a:srgbClr val="888888"/>
                </a:solidFill>
                <a:latin typeface="Calibri"/>
                <a:cs typeface="Calibri"/>
              </a:defRPr>
            </a:lvl1pPr>
          </a:lstStyle>
          <a:p>
            <a:pPr marL="114935">
              <a:lnSpc>
                <a:spcPts val="143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061719" y="1072134"/>
            <a:ext cx="6550025" cy="856645"/>
          </a:xfrm>
          <a:prstGeom prst="rect">
            <a:avLst/>
          </a:prstGeom>
        </p:spPr>
        <p:txBody>
          <a:bodyPr vert="horz" wrap="square" lIns="0" tIns="0" rIns="0" bIns="0" rtlCol="0">
            <a:spAutoFit/>
          </a:bodyPr>
          <a:lstStyle/>
          <a:p>
            <a:pPr marL="1948814">
              <a:lnSpc>
                <a:spcPct val="100000"/>
              </a:lnSpc>
            </a:pPr>
            <a:endParaRPr sz="2800" b="1" spc="-5" smtClean="0">
              <a:latin typeface="Calibri"/>
              <a:cs typeface="Calibri"/>
            </a:endParaRPr>
          </a:p>
          <a:p>
            <a:pPr marL="12700">
              <a:lnSpc>
                <a:spcPct val="100000"/>
              </a:lnSpc>
              <a:spcBef>
                <a:spcPts val="1420"/>
              </a:spcBef>
            </a:pPr>
            <a:endParaRPr sz="1600">
              <a:latin typeface="Calibri"/>
              <a:cs typeface="Calibri"/>
            </a:endParaRPr>
          </a:p>
        </p:txBody>
      </p:sp>
      <p:sp>
        <p:nvSpPr>
          <p:cNvPr id="15" name="Title 14"/>
          <p:cNvSpPr>
            <a:spLocks noGrp="1"/>
          </p:cNvSpPr>
          <p:nvPr>
            <p:ph type="title"/>
          </p:nvPr>
        </p:nvSpPr>
        <p:spPr>
          <a:xfrm>
            <a:off x="457200" y="274320"/>
            <a:ext cx="8229600" cy="1015663"/>
          </a:xfrm>
        </p:spPr>
        <p:txBody>
          <a:bodyPr/>
          <a:lstStyle/>
          <a:p>
            <a:pPr algn="ctr"/>
            <a:r>
              <a:rPr lang="en-US" sz="2200" smtClean="0">
                <a:solidFill>
                  <a:srgbClr val="002060"/>
                </a:solidFill>
                <a:latin typeface="Times New Roman" pitchFamily="18" charset="0"/>
                <a:cs typeface="Times New Roman" pitchFamily="18" charset="0"/>
              </a:rPr>
              <a:t>TRƯỜNG ĐẠI HỌC DUY TÂN</a:t>
            </a:r>
            <a:br>
              <a:rPr lang="en-US" sz="2200" smtClean="0">
                <a:solidFill>
                  <a:srgbClr val="002060"/>
                </a:solidFill>
                <a:latin typeface="Times New Roman" pitchFamily="18" charset="0"/>
                <a:cs typeface="Times New Roman" pitchFamily="18" charset="0"/>
              </a:rPr>
            </a:br>
            <a:r>
              <a:rPr lang="en-US" sz="2200" smtClean="0">
                <a:solidFill>
                  <a:srgbClr val="002060"/>
                </a:solidFill>
                <a:latin typeface="Times New Roman" pitchFamily="18" charset="0"/>
                <a:cs typeface="Times New Roman" pitchFamily="18" charset="0"/>
              </a:rPr>
              <a:t>Khoa Dược</a:t>
            </a:r>
            <a:br>
              <a:rPr lang="en-US" sz="2200" smtClean="0">
                <a:solidFill>
                  <a:srgbClr val="002060"/>
                </a:solidFill>
                <a:latin typeface="Times New Roman" pitchFamily="18" charset="0"/>
                <a:cs typeface="Times New Roman" pitchFamily="18" charset="0"/>
              </a:rPr>
            </a:br>
            <a:r>
              <a:rPr lang="en-US" sz="2200" smtClean="0">
                <a:solidFill>
                  <a:srgbClr val="002060"/>
                </a:solidFill>
                <a:latin typeface="Times New Roman" pitchFamily="18" charset="0"/>
                <a:cs typeface="Times New Roman" pitchFamily="18" charset="0"/>
              </a:rPr>
              <a:t>Môn: Bệnh lý học</a:t>
            </a:r>
            <a:endParaRPr lang="en-US" sz="2200">
              <a:solidFill>
                <a:srgbClr val="002060"/>
              </a:solidFill>
              <a:latin typeface="Times New Roman" pitchFamily="18" charset="0"/>
              <a:cs typeface="Times New Roman" pitchFamily="18" charset="0"/>
            </a:endParaRPr>
          </a:p>
        </p:txBody>
      </p:sp>
      <p:sp>
        <p:nvSpPr>
          <p:cNvPr id="16" name="Text Placeholder 15"/>
          <p:cNvSpPr>
            <a:spLocks noGrp="1"/>
          </p:cNvSpPr>
          <p:nvPr>
            <p:ph type="body" idx="1"/>
          </p:nvPr>
        </p:nvSpPr>
        <p:spPr>
          <a:xfrm>
            <a:off x="457200" y="1912078"/>
            <a:ext cx="8229600" cy="5109091"/>
          </a:xfrm>
          <a:ln>
            <a:solidFill>
              <a:schemeClr val="bg1"/>
            </a:solidFill>
            <a:prstDash val="solid"/>
          </a:ln>
        </p:spPr>
        <p:txBody>
          <a:bodyPr/>
          <a:lstStyle/>
          <a:p>
            <a:pPr algn="ctr"/>
            <a:r>
              <a:rPr lang="en-US" sz="4600" smtClean="0">
                <a:solidFill>
                  <a:srgbClr val="002060"/>
                </a:solidFill>
                <a:latin typeface="Times New Roman" pitchFamily="18" charset="0"/>
                <a:cs typeface="Times New Roman" pitchFamily="18" charset="0"/>
              </a:rPr>
              <a:t>HỘI CHỨNG THẬN HƯ</a:t>
            </a:r>
          </a:p>
          <a:p>
            <a:pPr algn="l"/>
            <a:endParaRPr lang="en-US" sz="2200" smtClean="0">
              <a:latin typeface="Times New Roman" pitchFamily="18" charset="0"/>
              <a:cs typeface="Times New Roman" pitchFamily="18" charset="0"/>
            </a:endParaRPr>
          </a:p>
          <a:p>
            <a:pPr algn="l"/>
            <a:r>
              <a:rPr lang="en-US" sz="2200">
                <a:effectLst>
                  <a:outerShdw blurRad="38100" dist="38100" dir="2700000" algn="tl">
                    <a:srgbClr val="000000">
                      <a:alpha val="43137"/>
                    </a:srgbClr>
                  </a:outerShdw>
                </a:effectLst>
                <a:latin typeface="Times New Roman" pitchFamily="18" charset="0"/>
                <a:cs typeface="Times New Roman" pitchFamily="18" charset="0"/>
              </a:rPr>
              <a:t> </a:t>
            </a:r>
            <a:r>
              <a:rPr lang="en-US" sz="220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Nhóm 16:</a:t>
            </a:r>
            <a:endParaRPr lang="en-US" sz="240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          </a:t>
            </a:r>
          </a:p>
          <a:p>
            <a:pPr algn="l"/>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Trần </a:t>
            </a:r>
            <a:r>
              <a:rPr lang="en-US" sz="2200" smtClean="0">
                <a:solidFill>
                  <a:srgbClr val="002060"/>
                </a:solidFill>
                <a:latin typeface="Times New Roman" pitchFamily="18" charset="0"/>
                <a:cs typeface="Times New Roman" pitchFamily="18" charset="0"/>
              </a:rPr>
              <a:t>Thị Hoàn</a:t>
            </a:r>
          </a:p>
          <a:p>
            <a:pPr algn="l"/>
            <a:r>
              <a:rPr lang="en-US" sz="220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 Kiều </a:t>
            </a:r>
            <a:r>
              <a:rPr lang="en-US" sz="2200" smtClean="0">
                <a:solidFill>
                  <a:srgbClr val="002060"/>
                </a:solidFill>
                <a:latin typeface="Times New Roman" pitchFamily="18" charset="0"/>
                <a:cs typeface="Times New Roman" pitchFamily="18" charset="0"/>
              </a:rPr>
              <a:t>Thị Thanh Huyền</a:t>
            </a:r>
          </a:p>
          <a:p>
            <a:pPr algn="l"/>
            <a:r>
              <a:rPr lang="en-US" sz="220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Lê </a:t>
            </a:r>
            <a:r>
              <a:rPr lang="en-US" sz="2200" smtClean="0">
                <a:solidFill>
                  <a:srgbClr val="002060"/>
                </a:solidFill>
                <a:latin typeface="Times New Roman" pitchFamily="18" charset="0"/>
                <a:cs typeface="Times New Roman" pitchFamily="18" charset="0"/>
              </a:rPr>
              <a:t>Thị Khánh Ly</a:t>
            </a:r>
          </a:p>
          <a:p>
            <a:pPr algn="l"/>
            <a:r>
              <a:rPr lang="en-US" sz="220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Đặng </a:t>
            </a:r>
            <a:r>
              <a:rPr lang="en-US" sz="2200" smtClean="0">
                <a:solidFill>
                  <a:srgbClr val="002060"/>
                </a:solidFill>
                <a:latin typeface="Times New Roman" pitchFamily="18" charset="0"/>
                <a:cs typeface="Times New Roman" pitchFamily="18" charset="0"/>
              </a:rPr>
              <a:t>Ngọc My My</a:t>
            </a:r>
          </a:p>
          <a:p>
            <a:pPr algn="l"/>
            <a:r>
              <a:rPr lang="en-US" sz="220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Nguyễn </a:t>
            </a:r>
            <a:r>
              <a:rPr lang="en-US" sz="2200" smtClean="0">
                <a:solidFill>
                  <a:srgbClr val="002060"/>
                </a:solidFill>
                <a:latin typeface="Times New Roman" pitchFamily="18" charset="0"/>
                <a:cs typeface="Times New Roman" pitchFamily="18" charset="0"/>
              </a:rPr>
              <a:t>Thị Phương Thảo</a:t>
            </a:r>
          </a:p>
          <a:p>
            <a:pPr algn="l"/>
            <a:endParaRPr lang="en-US" sz="2200">
              <a:latin typeface="Times New Roman" pitchFamily="18" charset="0"/>
              <a:cs typeface="Times New Roman" pitchFamily="18" charset="0"/>
            </a:endParaRPr>
          </a:p>
          <a:p>
            <a:pPr algn="l"/>
            <a:endParaRPr lang="en-US" sz="2200" smtClean="0">
              <a:latin typeface="Times New Roman" pitchFamily="18" charset="0"/>
              <a:cs typeface="Times New Roman" pitchFamily="18" charset="0"/>
            </a:endParaRPr>
          </a:p>
          <a:p>
            <a:pPr algn="l"/>
            <a:endParaRPr lang="en-US" sz="2200">
              <a:latin typeface="Times New Roman" pitchFamily="18" charset="0"/>
              <a:cs typeface="Times New Roman" pitchFamily="18" charset="0"/>
            </a:endParaRPr>
          </a:p>
          <a:p>
            <a:pPr algn="l"/>
            <a:endParaRPr lang="en-US" sz="2200" smtClean="0">
              <a:latin typeface="Times New Roman" pitchFamily="18" charset="0"/>
              <a:cs typeface="Times New Roman" pitchFamily="18" charset="0"/>
            </a:endParaRPr>
          </a:p>
          <a:p>
            <a:pPr algn="l"/>
            <a:endParaRPr lang="en-US" sz="2200" smtClean="0">
              <a:latin typeface="Times New Roman" pitchFamily="18" charset="0"/>
              <a:cs typeface="Times New Roman" pitchFamily="18" charset="0"/>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14935">
              <a:lnSpc>
                <a:spcPts val="1435"/>
              </a:lnSpc>
            </a:pPr>
            <a:fld id="{81D60167-4931-47E6-BA6A-407CBD079E47}" type="slidenum">
              <a:rPr dirty="0"/>
              <a:t>1</a:t>
            </a:fld>
            <a:endParaRPr dirty="0"/>
          </a:p>
        </p:txBody>
      </p:sp>
      <p:cxnSp>
        <p:nvCxnSpPr>
          <p:cNvPr id="3" name="Straight Connector 2"/>
          <p:cNvCxnSpPr/>
          <p:nvPr/>
        </p:nvCxnSpPr>
        <p:spPr>
          <a:xfrm>
            <a:off x="1295400" y="1500457"/>
            <a:ext cx="6477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31" y="3048000"/>
            <a:ext cx="3810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40308" y="749808"/>
            <a:ext cx="7517892" cy="563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82686" y="785876"/>
            <a:ext cx="7475513" cy="45719"/>
          </a:xfrm>
          <a:custGeom>
            <a:avLst/>
            <a:gdLst/>
            <a:ahLst/>
            <a:cxnLst/>
            <a:rect l="l" t="t" r="r" b="b"/>
            <a:pathLst>
              <a:path w="6934834" h="1904">
                <a:moveTo>
                  <a:pt x="0" y="0"/>
                </a:moveTo>
                <a:lnTo>
                  <a:pt x="6934238" y="1650"/>
                </a:lnTo>
              </a:path>
            </a:pathLst>
          </a:custGeom>
          <a:ln w="25400">
            <a:solidFill>
              <a:srgbClr val="4F81BC"/>
            </a:solidFill>
          </a:ln>
        </p:spPr>
        <p:txBody>
          <a:bodyPr wrap="square" lIns="0" tIns="0" rIns="0" bIns="0" rtlCol="0"/>
          <a:lstStyle/>
          <a:p>
            <a:endParaRPr/>
          </a:p>
        </p:txBody>
      </p:sp>
      <p:sp>
        <p:nvSpPr>
          <p:cNvPr id="8" name="object 8"/>
          <p:cNvSpPr txBox="1"/>
          <p:nvPr/>
        </p:nvSpPr>
        <p:spPr>
          <a:xfrm>
            <a:off x="944483" y="367429"/>
            <a:ext cx="5466715" cy="5909310"/>
          </a:xfrm>
          <a:prstGeom prst="rect">
            <a:avLst/>
          </a:prstGeom>
        </p:spPr>
        <p:txBody>
          <a:bodyPr vert="horz" wrap="square" lIns="0" tIns="0" rIns="0" bIns="0" rtlCol="0">
            <a:spAutoFit/>
          </a:bodyPr>
          <a:lstStyle/>
          <a:p>
            <a:pPr marL="12700">
              <a:lnSpc>
                <a:spcPct val="100000"/>
              </a:lnSpc>
            </a:pPr>
            <a:r>
              <a:rPr lang="en-US" sz="2400" b="1" spc="-5" smtClean="0">
                <a:solidFill>
                  <a:srgbClr val="002060"/>
                </a:solidFill>
                <a:latin typeface="Calibri"/>
                <a:cs typeface="Calibri"/>
              </a:rPr>
              <a:t>  IV</a:t>
            </a:r>
            <a:r>
              <a:rPr lang="en-US" sz="2400" b="1" spc="-5" smtClean="0">
                <a:solidFill>
                  <a:srgbClr val="002060"/>
                </a:solidFill>
                <a:latin typeface="Calibri"/>
                <a:cs typeface="Calibri"/>
              </a:rPr>
              <a:t>.   </a:t>
            </a:r>
            <a:r>
              <a:rPr sz="2400" b="1" spc="-5" smtClean="0">
                <a:solidFill>
                  <a:srgbClr val="002060"/>
                </a:solidFill>
                <a:latin typeface="Calibri"/>
                <a:cs typeface="Calibri"/>
              </a:rPr>
              <a:t> </a:t>
            </a:r>
            <a:r>
              <a:rPr sz="2400" b="1" spc="-5" dirty="0">
                <a:solidFill>
                  <a:srgbClr val="002060"/>
                </a:solidFill>
                <a:latin typeface="Calibri"/>
                <a:cs typeface="Calibri"/>
              </a:rPr>
              <a:t>Điều</a:t>
            </a:r>
            <a:r>
              <a:rPr sz="2400" b="1" spc="-60" dirty="0">
                <a:solidFill>
                  <a:srgbClr val="002060"/>
                </a:solidFill>
                <a:latin typeface="Calibri"/>
                <a:cs typeface="Calibri"/>
              </a:rPr>
              <a:t> </a:t>
            </a:r>
            <a:r>
              <a:rPr sz="2400" b="1" spc="-10" dirty="0">
                <a:solidFill>
                  <a:srgbClr val="002060"/>
                </a:solidFill>
                <a:latin typeface="Calibri"/>
                <a:cs typeface="Calibri"/>
              </a:rPr>
              <a:t>trị</a:t>
            </a:r>
            <a:endParaRPr sz="2400">
              <a:solidFill>
                <a:srgbClr val="002060"/>
              </a:solidFill>
              <a:latin typeface="Calibri"/>
              <a:cs typeface="Calibri"/>
            </a:endParaRPr>
          </a:p>
          <a:p>
            <a:pPr marL="12700">
              <a:lnSpc>
                <a:spcPct val="100000"/>
              </a:lnSpc>
              <a:spcBef>
                <a:spcPts val="600"/>
              </a:spcBef>
            </a:pPr>
            <a:r>
              <a:rPr lang="en-US" sz="1600" spc="-5" smtClean="0">
                <a:solidFill>
                  <a:srgbClr val="002060"/>
                </a:solidFill>
                <a:latin typeface="Calibri"/>
                <a:cs typeface="Calibri"/>
              </a:rPr>
              <a:t>1</a:t>
            </a:r>
            <a:r>
              <a:rPr lang="en-US" spc="-5" smtClean="0">
                <a:solidFill>
                  <a:srgbClr val="002060"/>
                </a:solidFill>
                <a:latin typeface="Calibri"/>
                <a:cs typeface="Calibri"/>
              </a:rPr>
              <a:t>.    </a:t>
            </a:r>
            <a:r>
              <a:rPr spc="-5" smtClean="0">
                <a:solidFill>
                  <a:srgbClr val="002060"/>
                </a:solidFill>
                <a:latin typeface="Calibri"/>
                <a:cs typeface="Calibri"/>
              </a:rPr>
              <a:t> </a:t>
            </a:r>
            <a:r>
              <a:rPr sz="2000" spc="-5" dirty="0">
                <a:solidFill>
                  <a:srgbClr val="002060"/>
                </a:solidFill>
                <a:latin typeface="Calibri"/>
                <a:cs typeface="Calibri"/>
              </a:rPr>
              <a:t>Điều trị hội chứng thận hư </a:t>
            </a:r>
            <a:r>
              <a:rPr sz="2000" spc="-10" dirty="0">
                <a:solidFill>
                  <a:srgbClr val="002060"/>
                </a:solidFill>
                <a:latin typeface="Calibri"/>
                <a:cs typeface="Calibri"/>
              </a:rPr>
              <a:t>nguyên</a:t>
            </a:r>
            <a:r>
              <a:rPr sz="2000" spc="40" dirty="0">
                <a:solidFill>
                  <a:srgbClr val="002060"/>
                </a:solidFill>
                <a:latin typeface="Calibri"/>
                <a:cs typeface="Calibri"/>
              </a:rPr>
              <a:t> </a:t>
            </a:r>
            <a:r>
              <a:rPr sz="2000" spc="-5" dirty="0">
                <a:solidFill>
                  <a:srgbClr val="002060"/>
                </a:solidFill>
                <a:latin typeface="Calibri"/>
                <a:cs typeface="Calibri"/>
              </a:rPr>
              <a:t>phát</a:t>
            </a:r>
            <a:endParaRPr sz="2000">
              <a:solidFill>
                <a:srgbClr val="002060"/>
              </a:solidFill>
              <a:latin typeface="Calibri"/>
              <a:cs typeface="Calibri"/>
            </a:endParaRPr>
          </a:p>
          <a:p>
            <a:pPr marL="12700">
              <a:lnSpc>
                <a:spcPct val="100000"/>
              </a:lnSpc>
              <a:spcBef>
                <a:spcPts val="600"/>
              </a:spcBef>
            </a:pPr>
            <a:r>
              <a:rPr lang="en-US" sz="2000" b="1" i="1" spc="-5" smtClean="0">
                <a:solidFill>
                  <a:srgbClr val="002060"/>
                </a:solidFill>
                <a:latin typeface="Calibri"/>
                <a:cs typeface="Calibri"/>
              </a:rPr>
              <a:t>a.    </a:t>
            </a:r>
            <a:r>
              <a:rPr sz="2000" b="1" i="1" spc="-5" smtClean="0">
                <a:solidFill>
                  <a:srgbClr val="002060"/>
                </a:solidFill>
                <a:latin typeface="Calibri"/>
                <a:cs typeface="Calibri"/>
              </a:rPr>
              <a:t> </a:t>
            </a:r>
            <a:r>
              <a:rPr sz="2000" b="1" i="1" spc="-5" dirty="0">
                <a:solidFill>
                  <a:srgbClr val="002060"/>
                </a:solidFill>
                <a:latin typeface="Calibri"/>
                <a:cs typeface="Calibri"/>
              </a:rPr>
              <a:t>Điều trị triệu chứng</a:t>
            </a:r>
            <a:r>
              <a:rPr spc="-5" dirty="0">
                <a:solidFill>
                  <a:srgbClr val="002060"/>
                </a:solidFill>
                <a:latin typeface="Calibri"/>
                <a:cs typeface="Calibri"/>
              </a:rPr>
              <a:t> : giảm</a:t>
            </a:r>
            <a:r>
              <a:rPr spc="15" dirty="0">
                <a:solidFill>
                  <a:srgbClr val="002060"/>
                </a:solidFill>
                <a:latin typeface="Calibri"/>
                <a:cs typeface="Calibri"/>
              </a:rPr>
              <a:t> </a:t>
            </a:r>
            <a:r>
              <a:rPr spc="-5" dirty="0">
                <a:solidFill>
                  <a:srgbClr val="002060"/>
                </a:solidFill>
                <a:latin typeface="Calibri"/>
                <a:cs typeface="Calibri"/>
              </a:rPr>
              <a:t>phù</a:t>
            </a:r>
            <a:endParaRPr>
              <a:solidFill>
                <a:srgbClr val="002060"/>
              </a:solidFill>
              <a:latin typeface="Calibri"/>
              <a:cs typeface="Calibri"/>
            </a:endParaRPr>
          </a:p>
          <a:p>
            <a:pPr marL="469900">
              <a:lnSpc>
                <a:spcPct val="100000"/>
              </a:lnSpc>
              <a:spcBef>
                <a:spcPts val="600"/>
              </a:spcBef>
            </a:pPr>
            <a:r>
              <a:rPr spc="-5" dirty="0">
                <a:solidFill>
                  <a:srgbClr val="002060"/>
                </a:solidFill>
                <a:latin typeface="Calibri"/>
                <a:cs typeface="Calibri"/>
              </a:rPr>
              <a:t>- Chế </a:t>
            </a:r>
            <a:r>
              <a:rPr spc="-5">
                <a:solidFill>
                  <a:srgbClr val="002060"/>
                </a:solidFill>
                <a:latin typeface="Calibri"/>
                <a:cs typeface="Calibri"/>
              </a:rPr>
              <a:t>độ</a:t>
            </a:r>
            <a:r>
              <a:rPr spc="-55">
                <a:solidFill>
                  <a:srgbClr val="002060"/>
                </a:solidFill>
                <a:latin typeface="Calibri"/>
                <a:cs typeface="Calibri"/>
              </a:rPr>
              <a:t> </a:t>
            </a:r>
            <a:r>
              <a:rPr spc="-5" smtClean="0">
                <a:solidFill>
                  <a:srgbClr val="002060"/>
                </a:solidFill>
                <a:latin typeface="Calibri"/>
                <a:cs typeface="Calibri"/>
              </a:rPr>
              <a:t>ăn:</a:t>
            </a:r>
            <a:endParaRPr lang="en-US">
              <a:solidFill>
                <a:srgbClr val="002060"/>
              </a:solidFill>
              <a:latin typeface="Calibri"/>
              <a:cs typeface="Calibri"/>
            </a:endParaRPr>
          </a:p>
          <a:p>
            <a:pPr marL="755650" indent="-285750">
              <a:lnSpc>
                <a:spcPct val="100000"/>
              </a:lnSpc>
              <a:spcBef>
                <a:spcPts val="600"/>
              </a:spcBef>
              <a:buFont typeface="Arial" pitchFamily="34" charset="0"/>
              <a:buChar char="•"/>
            </a:pPr>
            <a:r>
              <a:rPr spc="-5" smtClean="0">
                <a:solidFill>
                  <a:srgbClr val="002060"/>
                </a:solidFill>
                <a:latin typeface="Calibri"/>
                <a:cs typeface="Calibri"/>
              </a:rPr>
              <a:t>Đảm </a:t>
            </a:r>
            <a:r>
              <a:rPr dirty="0">
                <a:solidFill>
                  <a:srgbClr val="002060"/>
                </a:solidFill>
                <a:latin typeface="Calibri"/>
                <a:cs typeface="Calibri"/>
              </a:rPr>
              <a:t>bảo </a:t>
            </a:r>
            <a:r>
              <a:rPr spc="-5" dirty="0">
                <a:solidFill>
                  <a:srgbClr val="002060"/>
                </a:solidFill>
                <a:latin typeface="Calibri"/>
                <a:cs typeface="Calibri"/>
              </a:rPr>
              <a:t>khẩu phần đủ </a:t>
            </a:r>
            <a:r>
              <a:rPr spc="-10" dirty="0">
                <a:solidFill>
                  <a:srgbClr val="002060"/>
                </a:solidFill>
                <a:latin typeface="Calibri"/>
                <a:cs typeface="Calibri"/>
              </a:rPr>
              <a:t>protein </a:t>
            </a:r>
            <a:r>
              <a:rPr spc="-5" dirty="0">
                <a:solidFill>
                  <a:srgbClr val="002060"/>
                </a:solidFill>
                <a:latin typeface="Calibri"/>
                <a:cs typeface="Calibri"/>
              </a:rPr>
              <a:t>ở bệnh </a:t>
            </a:r>
            <a:r>
              <a:rPr spc="-5">
                <a:solidFill>
                  <a:srgbClr val="002060"/>
                </a:solidFill>
                <a:latin typeface="Calibri"/>
                <a:cs typeface="Calibri"/>
              </a:rPr>
              <a:t>nhân </a:t>
            </a:r>
            <a:r>
              <a:rPr lang="en-US" spc="-5">
                <a:solidFill>
                  <a:srgbClr val="002060"/>
                </a:solidFill>
                <a:latin typeface="Calibri"/>
                <a:cs typeface="Calibri"/>
              </a:rPr>
              <a:t> </a:t>
            </a:r>
            <a:r>
              <a:rPr lang="en-US" spc="-5" smtClean="0">
                <a:solidFill>
                  <a:srgbClr val="002060"/>
                </a:solidFill>
                <a:latin typeface="Calibri"/>
                <a:cs typeface="Calibri"/>
              </a:rPr>
              <a:t>( 0,8-1g/kg/ngày)</a:t>
            </a:r>
            <a:endParaRPr lang="en-US">
              <a:solidFill>
                <a:srgbClr val="002060"/>
              </a:solidFill>
              <a:latin typeface="Calibri"/>
              <a:cs typeface="Calibri"/>
            </a:endParaRPr>
          </a:p>
          <a:p>
            <a:pPr marL="755650" indent="-285750">
              <a:lnSpc>
                <a:spcPct val="100000"/>
              </a:lnSpc>
              <a:spcBef>
                <a:spcPts val="600"/>
              </a:spcBef>
              <a:buFont typeface="Arial" pitchFamily="34" charset="0"/>
              <a:buChar char="•"/>
            </a:pPr>
            <a:r>
              <a:rPr lang="en-US" spc="-5" smtClean="0">
                <a:solidFill>
                  <a:srgbClr val="002060"/>
                </a:solidFill>
                <a:latin typeface="Calibri"/>
                <a:cs typeface="Calibri"/>
              </a:rPr>
              <a:t>L</a:t>
            </a:r>
            <a:r>
              <a:rPr spc="-5" smtClean="0">
                <a:solidFill>
                  <a:srgbClr val="002060"/>
                </a:solidFill>
                <a:latin typeface="Calibri"/>
                <a:cs typeface="Calibri"/>
              </a:rPr>
              <a:t>ượng </a:t>
            </a:r>
            <a:r>
              <a:rPr spc="-10" dirty="0">
                <a:solidFill>
                  <a:srgbClr val="002060"/>
                </a:solidFill>
                <a:latin typeface="Calibri"/>
                <a:cs typeface="Calibri"/>
              </a:rPr>
              <a:t>protein mất </a:t>
            </a:r>
            <a:r>
              <a:rPr spc="-5" dirty="0">
                <a:solidFill>
                  <a:srgbClr val="002060"/>
                </a:solidFill>
                <a:latin typeface="Calibri"/>
                <a:cs typeface="Calibri"/>
              </a:rPr>
              <a:t>qua </a:t>
            </a:r>
            <a:r>
              <a:rPr spc="-5">
                <a:solidFill>
                  <a:srgbClr val="002060"/>
                </a:solidFill>
                <a:latin typeface="Calibri"/>
                <a:cs typeface="Calibri"/>
              </a:rPr>
              <a:t>nước</a:t>
            </a:r>
            <a:r>
              <a:rPr>
                <a:solidFill>
                  <a:srgbClr val="002060"/>
                </a:solidFill>
                <a:latin typeface="Calibri"/>
                <a:cs typeface="Calibri"/>
              </a:rPr>
              <a:t> </a:t>
            </a:r>
            <a:r>
              <a:rPr spc="-5" smtClean="0">
                <a:solidFill>
                  <a:srgbClr val="002060"/>
                </a:solidFill>
                <a:latin typeface="Calibri"/>
                <a:cs typeface="Calibri"/>
              </a:rPr>
              <a:t>tiểu</a:t>
            </a:r>
            <a:r>
              <a:rPr lang="en-US" spc="-5">
                <a:solidFill>
                  <a:srgbClr val="002060"/>
                </a:solidFill>
                <a:latin typeface="Calibri"/>
                <a:cs typeface="Calibri"/>
              </a:rPr>
              <a:t>.</a:t>
            </a:r>
            <a:endParaRPr lang="en-US">
              <a:solidFill>
                <a:srgbClr val="002060"/>
              </a:solidFill>
              <a:latin typeface="Calibri"/>
              <a:cs typeface="Calibri"/>
            </a:endParaRPr>
          </a:p>
          <a:p>
            <a:pPr marL="755650" indent="-285750">
              <a:lnSpc>
                <a:spcPct val="100000"/>
              </a:lnSpc>
              <a:spcBef>
                <a:spcPts val="600"/>
              </a:spcBef>
              <a:buFont typeface="Arial" pitchFamily="34" charset="0"/>
              <a:buChar char="•"/>
            </a:pPr>
            <a:r>
              <a:rPr spc="-5" smtClean="0">
                <a:solidFill>
                  <a:srgbClr val="002060"/>
                </a:solidFill>
                <a:latin typeface="Calibri"/>
                <a:cs typeface="Calibri"/>
              </a:rPr>
              <a:t>Hạn </a:t>
            </a:r>
            <a:r>
              <a:rPr spc="-5" dirty="0">
                <a:solidFill>
                  <a:srgbClr val="002060"/>
                </a:solidFill>
                <a:latin typeface="Calibri"/>
                <a:cs typeface="Calibri"/>
              </a:rPr>
              <a:t>chế muối </a:t>
            </a:r>
            <a:r>
              <a:rPr spc="-20" dirty="0">
                <a:solidFill>
                  <a:srgbClr val="002060"/>
                </a:solidFill>
                <a:latin typeface="Calibri"/>
                <a:cs typeface="Calibri"/>
              </a:rPr>
              <a:t>và </a:t>
            </a:r>
            <a:r>
              <a:rPr spc="-5" dirty="0">
                <a:solidFill>
                  <a:srgbClr val="002060"/>
                </a:solidFill>
                <a:latin typeface="Calibri"/>
                <a:cs typeface="Calibri"/>
              </a:rPr>
              <a:t>nước </a:t>
            </a:r>
            <a:r>
              <a:rPr spc="-10" dirty="0">
                <a:solidFill>
                  <a:srgbClr val="002060"/>
                </a:solidFill>
                <a:latin typeface="Calibri"/>
                <a:cs typeface="Calibri"/>
              </a:rPr>
              <a:t>khi </a:t>
            </a:r>
            <a:r>
              <a:rPr spc="-15" dirty="0">
                <a:solidFill>
                  <a:srgbClr val="002060"/>
                </a:solidFill>
                <a:latin typeface="Calibri"/>
                <a:cs typeface="Calibri"/>
              </a:rPr>
              <a:t>có </a:t>
            </a:r>
            <a:r>
              <a:rPr spc="-5" dirty="0">
                <a:solidFill>
                  <a:srgbClr val="002060"/>
                </a:solidFill>
                <a:latin typeface="Calibri"/>
                <a:cs typeface="Calibri"/>
              </a:rPr>
              <a:t>phù nhiều</a:t>
            </a:r>
            <a:r>
              <a:rPr spc="95" dirty="0">
                <a:solidFill>
                  <a:srgbClr val="002060"/>
                </a:solidFill>
                <a:latin typeface="Calibri"/>
                <a:cs typeface="Calibri"/>
              </a:rPr>
              <a:t> </a:t>
            </a:r>
            <a:r>
              <a:rPr spc="-5" dirty="0">
                <a:solidFill>
                  <a:srgbClr val="002060"/>
                </a:solidFill>
                <a:latin typeface="Calibri"/>
                <a:cs typeface="Calibri"/>
              </a:rPr>
              <a:t>.</a:t>
            </a:r>
            <a:endParaRPr>
              <a:solidFill>
                <a:srgbClr val="002060"/>
              </a:solidFill>
              <a:latin typeface="Calibri"/>
              <a:cs typeface="Calibri"/>
            </a:endParaRPr>
          </a:p>
          <a:p>
            <a:pPr marL="756285" indent="-286385">
              <a:lnSpc>
                <a:spcPct val="100000"/>
              </a:lnSpc>
              <a:spcBef>
                <a:spcPts val="600"/>
              </a:spcBef>
              <a:buChar char="-"/>
              <a:tabLst>
                <a:tab pos="756285" algn="l"/>
                <a:tab pos="756920" algn="l"/>
              </a:tabLst>
            </a:pPr>
            <a:r>
              <a:rPr spc="-5" dirty="0">
                <a:solidFill>
                  <a:srgbClr val="002060"/>
                </a:solidFill>
                <a:latin typeface="Calibri"/>
                <a:cs typeface="Calibri"/>
              </a:rPr>
              <a:t>Bổ </a:t>
            </a:r>
            <a:r>
              <a:rPr spc="-10" dirty="0">
                <a:solidFill>
                  <a:srgbClr val="002060"/>
                </a:solidFill>
                <a:latin typeface="Calibri"/>
                <a:cs typeface="Calibri"/>
              </a:rPr>
              <a:t>xung các </a:t>
            </a:r>
            <a:r>
              <a:rPr spc="-5" dirty="0">
                <a:solidFill>
                  <a:srgbClr val="002060"/>
                </a:solidFill>
                <a:latin typeface="Calibri"/>
                <a:cs typeface="Calibri"/>
              </a:rPr>
              <a:t>dung dịch làm </a:t>
            </a:r>
            <a:r>
              <a:rPr spc="-10" dirty="0">
                <a:solidFill>
                  <a:srgbClr val="002060"/>
                </a:solidFill>
                <a:latin typeface="Calibri"/>
                <a:cs typeface="Calibri"/>
              </a:rPr>
              <a:t>tăng </a:t>
            </a:r>
            <a:r>
              <a:rPr spc="-5" dirty="0">
                <a:solidFill>
                  <a:srgbClr val="002060"/>
                </a:solidFill>
                <a:latin typeface="Calibri"/>
                <a:cs typeface="Calibri"/>
              </a:rPr>
              <a:t>áp </a:t>
            </a:r>
            <a:r>
              <a:rPr spc="-5">
                <a:solidFill>
                  <a:srgbClr val="002060"/>
                </a:solidFill>
                <a:latin typeface="Calibri"/>
                <a:cs typeface="Calibri"/>
              </a:rPr>
              <a:t>lực</a:t>
            </a:r>
            <a:r>
              <a:rPr spc="5">
                <a:solidFill>
                  <a:srgbClr val="002060"/>
                </a:solidFill>
                <a:latin typeface="Calibri"/>
                <a:cs typeface="Calibri"/>
              </a:rPr>
              <a:t> </a:t>
            </a:r>
            <a:r>
              <a:rPr spc="-20" smtClean="0">
                <a:solidFill>
                  <a:srgbClr val="002060"/>
                </a:solidFill>
                <a:latin typeface="Calibri"/>
                <a:cs typeface="Calibri"/>
              </a:rPr>
              <a:t>keo:</a:t>
            </a:r>
            <a:endParaRPr lang="en-US">
              <a:solidFill>
                <a:srgbClr val="002060"/>
              </a:solidFill>
              <a:latin typeface="Calibri"/>
              <a:cs typeface="Calibri"/>
            </a:endParaRPr>
          </a:p>
          <a:p>
            <a:pPr marL="755650" indent="-285750">
              <a:lnSpc>
                <a:spcPct val="100000"/>
              </a:lnSpc>
              <a:spcBef>
                <a:spcPts val="600"/>
              </a:spcBef>
              <a:buFont typeface="Arial" pitchFamily="34" charset="0"/>
              <a:buChar char="•"/>
              <a:tabLst>
                <a:tab pos="756285" algn="l"/>
                <a:tab pos="756920" algn="l"/>
              </a:tabLst>
            </a:pPr>
            <a:r>
              <a:rPr spc="-5" smtClean="0">
                <a:solidFill>
                  <a:srgbClr val="002060"/>
                </a:solidFill>
                <a:latin typeface="Calibri"/>
                <a:cs typeface="Calibri"/>
              </a:rPr>
              <a:t>Nếu </a:t>
            </a:r>
            <a:r>
              <a:rPr spc="-5" dirty="0">
                <a:solidFill>
                  <a:srgbClr val="002060"/>
                </a:solidFill>
                <a:latin typeface="Calibri"/>
                <a:cs typeface="Calibri"/>
              </a:rPr>
              <a:t>phù </a:t>
            </a:r>
            <a:r>
              <a:rPr spc="-5">
                <a:solidFill>
                  <a:srgbClr val="002060"/>
                </a:solidFill>
                <a:latin typeface="Calibri"/>
                <a:cs typeface="Calibri"/>
              </a:rPr>
              <a:t>nhiều </a:t>
            </a:r>
            <a:r>
              <a:rPr spc="-5" smtClean="0">
                <a:solidFill>
                  <a:srgbClr val="002060"/>
                </a:solidFill>
                <a:latin typeface="Calibri"/>
                <a:cs typeface="Calibri"/>
              </a:rPr>
              <a:t>(</a:t>
            </a:r>
            <a:r>
              <a:rPr spc="-10" smtClean="0">
                <a:solidFill>
                  <a:srgbClr val="002060"/>
                </a:solidFill>
                <a:latin typeface="Calibri"/>
                <a:cs typeface="Calibri"/>
              </a:rPr>
              <a:t>khi albumin</a:t>
            </a:r>
            <a:r>
              <a:rPr lang="en-US" spc="-10" smtClean="0">
                <a:solidFill>
                  <a:srgbClr val="002060"/>
                </a:solidFill>
                <a:latin typeface="Calibri"/>
                <a:cs typeface="Calibri"/>
              </a:rPr>
              <a:t> </a:t>
            </a:r>
            <a:r>
              <a:rPr spc="-5" smtClean="0">
                <a:solidFill>
                  <a:srgbClr val="002060"/>
                </a:solidFill>
                <a:latin typeface="Calibri"/>
                <a:cs typeface="Calibri"/>
              </a:rPr>
              <a:t>máu</a:t>
            </a:r>
            <a:r>
              <a:rPr lang="en-US" spc="-5" smtClean="0">
                <a:solidFill>
                  <a:srgbClr val="002060"/>
                </a:solidFill>
                <a:latin typeface="Calibri"/>
                <a:cs typeface="Calibri"/>
              </a:rPr>
              <a:t> &lt;</a:t>
            </a:r>
            <a:r>
              <a:rPr spc="-5" smtClean="0">
                <a:solidFill>
                  <a:srgbClr val="002060"/>
                </a:solidFill>
                <a:latin typeface="Calibri"/>
                <a:cs typeface="Calibri"/>
              </a:rPr>
              <a:t> </a:t>
            </a:r>
            <a:r>
              <a:rPr spc="-5" dirty="0">
                <a:solidFill>
                  <a:srgbClr val="002060"/>
                </a:solidFill>
                <a:latin typeface="Calibri"/>
                <a:cs typeface="Calibri"/>
              </a:rPr>
              <a:t>25 </a:t>
            </a:r>
            <a:r>
              <a:rPr spc="5">
                <a:solidFill>
                  <a:srgbClr val="002060"/>
                </a:solidFill>
                <a:latin typeface="Calibri"/>
                <a:cs typeface="Calibri"/>
              </a:rPr>
              <a:t>g/l</a:t>
            </a:r>
            <a:r>
              <a:rPr spc="5" smtClean="0">
                <a:solidFill>
                  <a:srgbClr val="002060"/>
                </a:solidFill>
                <a:latin typeface="Calibri"/>
                <a:cs typeface="Calibri"/>
              </a:rPr>
              <a:t>)</a:t>
            </a:r>
            <a:r>
              <a:rPr lang="en-US" spc="5" smtClean="0">
                <a:solidFill>
                  <a:srgbClr val="002060"/>
                </a:solidFill>
                <a:latin typeface="Calibri"/>
                <a:cs typeface="Calibri"/>
              </a:rPr>
              <a:t>:</a:t>
            </a:r>
            <a:r>
              <a:rPr spc="-10" smtClean="0">
                <a:solidFill>
                  <a:srgbClr val="002060"/>
                </a:solidFill>
                <a:latin typeface="Calibri"/>
                <a:cs typeface="Calibri"/>
              </a:rPr>
              <a:t> </a:t>
            </a:r>
            <a:r>
              <a:rPr spc="-5" dirty="0">
                <a:solidFill>
                  <a:srgbClr val="002060"/>
                </a:solidFill>
                <a:latin typeface="Calibri"/>
                <a:cs typeface="Calibri"/>
              </a:rPr>
              <a:t>dùng </a:t>
            </a:r>
            <a:r>
              <a:rPr spc="-10" dirty="0">
                <a:solidFill>
                  <a:srgbClr val="002060"/>
                </a:solidFill>
                <a:latin typeface="Calibri"/>
                <a:cs typeface="Calibri"/>
              </a:rPr>
              <a:t>Albumin 20% </a:t>
            </a:r>
            <a:r>
              <a:rPr spc="-5" dirty="0">
                <a:solidFill>
                  <a:srgbClr val="002060"/>
                </a:solidFill>
                <a:latin typeface="Calibri"/>
                <a:cs typeface="Calibri"/>
              </a:rPr>
              <a:t>hoặc  </a:t>
            </a:r>
            <a:r>
              <a:rPr spc="-10" dirty="0">
                <a:solidFill>
                  <a:srgbClr val="002060"/>
                </a:solidFill>
                <a:latin typeface="Calibri"/>
                <a:cs typeface="Calibri"/>
              </a:rPr>
              <a:t>25% </a:t>
            </a:r>
            <a:r>
              <a:rPr spc="-5" dirty="0">
                <a:solidFill>
                  <a:srgbClr val="002060"/>
                </a:solidFill>
                <a:latin typeface="Calibri"/>
                <a:cs typeface="Calibri"/>
              </a:rPr>
              <a:t>lọ </a:t>
            </a:r>
            <a:r>
              <a:rPr spc="-10" dirty="0">
                <a:solidFill>
                  <a:srgbClr val="002060"/>
                </a:solidFill>
                <a:latin typeface="Calibri"/>
                <a:cs typeface="Calibri"/>
              </a:rPr>
              <a:t>50</a:t>
            </a:r>
            <a:r>
              <a:rPr spc="-35" dirty="0">
                <a:solidFill>
                  <a:srgbClr val="002060"/>
                </a:solidFill>
                <a:latin typeface="Calibri"/>
                <a:cs typeface="Calibri"/>
              </a:rPr>
              <a:t> </a:t>
            </a:r>
            <a:r>
              <a:rPr spc="-5">
                <a:solidFill>
                  <a:srgbClr val="002060"/>
                </a:solidFill>
                <a:latin typeface="Calibri"/>
                <a:cs typeface="Calibri"/>
              </a:rPr>
              <a:t>ml</a:t>
            </a:r>
            <a:r>
              <a:rPr spc="-5" smtClean="0">
                <a:solidFill>
                  <a:srgbClr val="002060"/>
                </a:solidFill>
                <a:latin typeface="Calibri"/>
                <a:cs typeface="Calibri"/>
              </a:rPr>
              <a:t>,</a:t>
            </a:r>
            <a:r>
              <a:rPr lang="en-US" spc="-5" smtClean="0">
                <a:solidFill>
                  <a:srgbClr val="002060"/>
                </a:solidFill>
                <a:latin typeface="Calibri"/>
                <a:cs typeface="Calibri"/>
              </a:rPr>
              <a:t> </a:t>
            </a:r>
            <a:r>
              <a:rPr spc="-5" smtClean="0">
                <a:solidFill>
                  <a:srgbClr val="002060"/>
                </a:solidFill>
                <a:latin typeface="Calibri"/>
                <a:cs typeface="Calibri"/>
              </a:rPr>
              <a:t>100ml.</a:t>
            </a:r>
            <a:endParaRPr lang="en-US">
              <a:solidFill>
                <a:srgbClr val="002060"/>
              </a:solidFill>
              <a:latin typeface="Calibri"/>
              <a:cs typeface="Calibri"/>
            </a:endParaRPr>
          </a:p>
          <a:p>
            <a:pPr marL="755650" indent="-285750">
              <a:lnSpc>
                <a:spcPct val="100000"/>
              </a:lnSpc>
              <a:spcBef>
                <a:spcPts val="600"/>
              </a:spcBef>
              <a:buFont typeface="Arial" pitchFamily="34" charset="0"/>
              <a:buChar char="•"/>
              <a:tabLst>
                <a:tab pos="756285" algn="l"/>
                <a:tab pos="756920" algn="l"/>
              </a:tabLst>
            </a:pPr>
            <a:r>
              <a:rPr spc="-5" smtClean="0">
                <a:solidFill>
                  <a:srgbClr val="002060"/>
                </a:solidFill>
                <a:latin typeface="Calibri"/>
                <a:cs typeface="Calibri"/>
              </a:rPr>
              <a:t>Nếu </a:t>
            </a:r>
            <a:r>
              <a:rPr spc="-5" dirty="0">
                <a:solidFill>
                  <a:srgbClr val="002060"/>
                </a:solidFill>
                <a:latin typeface="Calibri"/>
                <a:cs typeface="Calibri"/>
              </a:rPr>
              <a:t>albumin &lt; </a:t>
            </a:r>
            <a:r>
              <a:rPr spc="5" dirty="0">
                <a:solidFill>
                  <a:srgbClr val="002060"/>
                </a:solidFill>
                <a:latin typeface="Calibri"/>
                <a:cs typeface="Calibri"/>
              </a:rPr>
              <a:t>20g/l </a:t>
            </a:r>
            <a:r>
              <a:rPr spc="-10" dirty="0">
                <a:solidFill>
                  <a:srgbClr val="002060"/>
                </a:solidFill>
                <a:latin typeface="Calibri"/>
                <a:cs typeface="Calibri"/>
              </a:rPr>
              <a:t>có </a:t>
            </a:r>
            <a:r>
              <a:rPr spc="-5" dirty="0">
                <a:solidFill>
                  <a:srgbClr val="002060"/>
                </a:solidFill>
                <a:latin typeface="Calibri"/>
                <a:cs typeface="Calibri"/>
              </a:rPr>
              <a:t>thể dùng </a:t>
            </a:r>
            <a:r>
              <a:rPr spc="-10" dirty="0">
                <a:solidFill>
                  <a:srgbClr val="002060"/>
                </a:solidFill>
                <a:latin typeface="Calibri"/>
                <a:cs typeface="Calibri"/>
              </a:rPr>
              <a:t>Albumin </a:t>
            </a:r>
            <a:r>
              <a:rPr spc="-5" dirty="0">
                <a:solidFill>
                  <a:srgbClr val="002060"/>
                </a:solidFill>
                <a:latin typeface="Calibri"/>
                <a:cs typeface="Calibri"/>
              </a:rPr>
              <a:t>20% loại  </a:t>
            </a:r>
            <a:r>
              <a:rPr spc="-10" dirty="0">
                <a:solidFill>
                  <a:srgbClr val="002060"/>
                </a:solidFill>
                <a:latin typeface="Calibri"/>
                <a:cs typeface="Calibri"/>
              </a:rPr>
              <a:t>100</a:t>
            </a:r>
            <a:r>
              <a:rPr spc="-65" dirty="0">
                <a:solidFill>
                  <a:srgbClr val="002060"/>
                </a:solidFill>
                <a:latin typeface="Calibri"/>
                <a:cs typeface="Calibri"/>
              </a:rPr>
              <a:t> </a:t>
            </a:r>
            <a:r>
              <a:rPr spc="-5" dirty="0">
                <a:solidFill>
                  <a:srgbClr val="002060"/>
                </a:solidFill>
                <a:latin typeface="Calibri"/>
                <a:cs typeface="Calibri"/>
              </a:rPr>
              <a:t>ml.</a:t>
            </a:r>
            <a:endParaRPr>
              <a:solidFill>
                <a:srgbClr val="002060"/>
              </a:solidFill>
              <a:latin typeface="Calibri"/>
              <a:cs typeface="Calibri"/>
            </a:endParaRPr>
          </a:p>
          <a:p>
            <a:pPr marL="756285" indent="-286385">
              <a:lnSpc>
                <a:spcPct val="100000"/>
              </a:lnSpc>
              <a:spcBef>
                <a:spcPts val="600"/>
              </a:spcBef>
              <a:buChar char="-"/>
              <a:tabLst>
                <a:tab pos="756285" algn="l"/>
                <a:tab pos="756920" algn="l"/>
              </a:tabLst>
            </a:pPr>
            <a:r>
              <a:rPr lang="en-US" spc="-5" smtClean="0">
                <a:solidFill>
                  <a:srgbClr val="002060"/>
                </a:solidFill>
                <a:latin typeface="Calibri"/>
                <a:cs typeface="Calibri"/>
              </a:rPr>
              <a:t>Thuốc l</a:t>
            </a:r>
            <a:r>
              <a:rPr spc="-5" smtClean="0">
                <a:solidFill>
                  <a:srgbClr val="002060"/>
                </a:solidFill>
                <a:latin typeface="Calibri"/>
                <a:cs typeface="Calibri"/>
              </a:rPr>
              <a:t>ợi</a:t>
            </a:r>
            <a:r>
              <a:rPr spc="-75" smtClean="0">
                <a:solidFill>
                  <a:srgbClr val="002060"/>
                </a:solidFill>
                <a:latin typeface="Calibri"/>
                <a:cs typeface="Calibri"/>
              </a:rPr>
              <a:t> </a:t>
            </a:r>
            <a:r>
              <a:rPr spc="-5">
                <a:solidFill>
                  <a:srgbClr val="002060"/>
                </a:solidFill>
                <a:latin typeface="Calibri"/>
                <a:cs typeface="Calibri"/>
              </a:rPr>
              <a:t>tiểu</a:t>
            </a:r>
            <a:r>
              <a:rPr spc="-5" smtClean="0">
                <a:solidFill>
                  <a:srgbClr val="002060"/>
                </a:solidFill>
                <a:latin typeface="Calibri"/>
                <a:cs typeface="Calibri"/>
              </a:rPr>
              <a:t>: </a:t>
            </a:r>
            <a:r>
              <a:rPr spc="-10" dirty="0">
                <a:solidFill>
                  <a:srgbClr val="002060"/>
                </a:solidFill>
                <a:latin typeface="Calibri"/>
                <a:cs typeface="Calibri"/>
              </a:rPr>
              <a:t>khi </a:t>
            </a:r>
            <a:r>
              <a:rPr spc="-5" dirty="0">
                <a:solidFill>
                  <a:srgbClr val="002060"/>
                </a:solidFill>
                <a:latin typeface="Calibri"/>
                <a:cs typeface="Calibri"/>
              </a:rPr>
              <a:t>đã </a:t>
            </a:r>
            <a:r>
              <a:rPr spc="-10" dirty="0">
                <a:solidFill>
                  <a:srgbClr val="002060"/>
                </a:solidFill>
                <a:latin typeface="Calibri"/>
                <a:cs typeface="Calibri"/>
              </a:rPr>
              <a:t>có </a:t>
            </a:r>
            <a:r>
              <a:rPr spc="-5" dirty="0">
                <a:solidFill>
                  <a:srgbClr val="002060"/>
                </a:solidFill>
                <a:latin typeface="Calibri"/>
                <a:cs typeface="Calibri"/>
              </a:rPr>
              <a:t>bù </a:t>
            </a:r>
            <a:r>
              <a:rPr spc="-10" dirty="0">
                <a:solidFill>
                  <a:srgbClr val="002060"/>
                </a:solidFill>
                <a:latin typeface="Calibri"/>
                <a:cs typeface="Calibri"/>
              </a:rPr>
              <a:t>protein </a:t>
            </a:r>
            <a:r>
              <a:rPr spc="-20" dirty="0">
                <a:solidFill>
                  <a:srgbClr val="002060"/>
                </a:solidFill>
                <a:latin typeface="Calibri"/>
                <a:cs typeface="Calibri"/>
              </a:rPr>
              <a:t>và </a:t>
            </a:r>
            <a:r>
              <a:rPr spc="-5" dirty="0">
                <a:solidFill>
                  <a:srgbClr val="002060"/>
                </a:solidFill>
                <a:latin typeface="Calibri"/>
                <a:cs typeface="Calibri"/>
              </a:rPr>
              <a:t>bệnh nhân không  </a:t>
            </a:r>
            <a:r>
              <a:rPr spc="-10" dirty="0">
                <a:solidFill>
                  <a:srgbClr val="002060"/>
                </a:solidFill>
                <a:latin typeface="Calibri"/>
                <a:cs typeface="Calibri"/>
              </a:rPr>
              <a:t>cơn </a:t>
            </a:r>
            <a:r>
              <a:rPr spc="-5" dirty="0">
                <a:solidFill>
                  <a:srgbClr val="002060"/>
                </a:solidFill>
                <a:latin typeface="Calibri"/>
                <a:cs typeface="Calibri"/>
              </a:rPr>
              <a:t>nguy </a:t>
            </a:r>
            <a:r>
              <a:rPr spc="-10" dirty="0">
                <a:solidFill>
                  <a:srgbClr val="002060"/>
                </a:solidFill>
                <a:latin typeface="Calibri"/>
                <a:cs typeface="Calibri"/>
              </a:rPr>
              <a:t>cơ </a:t>
            </a:r>
            <a:r>
              <a:rPr spc="-5" dirty="0">
                <a:solidFill>
                  <a:srgbClr val="002060"/>
                </a:solidFill>
                <a:latin typeface="Calibri"/>
                <a:cs typeface="Calibri"/>
              </a:rPr>
              <a:t>giảm thể tích tuần </a:t>
            </a:r>
            <a:r>
              <a:rPr spc="-15" dirty="0">
                <a:solidFill>
                  <a:srgbClr val="002060"/>
                </a:solidFill>
                <a:latin typeface="Calibri"/>
                <a:cs typeface="Calibri"/>
              </a:rPr>
              <a:t>hoàn.Ưu </a:t>
            </a:r>
            <a:r>
              <a:rPr spc="-5" dirty="0">
                <a:solidFill>
                  <a:srgbClr val="002060"/>
                </a:solidFill>
                <a:latin typeface="Calibri"/>
                <a:cs typeface="Calibri"/>
              </a:rPr>
              <a:t>tiên dùng </a:t>
            </a:r>
            <a:r>
              <a:rPr spc="-10" dirty="0">
                <a:solidFill>
                  <a:srgbClr val="002060"/>
                </a:solidFill>
                <a:latin typeface="Calibri"/>
                <a:cs typeface="Calibri"/>
              </a:rPr>
              <a:t>lợi  </a:t>
            </a:r>
            <a:r>
              <a:rPr spc="-5" dirty="0">
                <a:solidFill>
                  <a:srgbClr val="002060"/>
                </a:solidFill>
                <a:latin typeface="Calibri"/>
                <a:cs typeface="Calibri"/>
              </a:rPr>
              <a:t>tiểu loại </a:t>
            </a:r>
            <a:r>
              <a:rPr spc="-10" dirty="0">
                <a:solidFill>
                  <a:srgbClr val="002060"/>
                </a:solidFill>
                <a:latin typeface="Calibri"/>
                <a:cs typeface="Calibri"/>
              </a:rPr>
              <a:t>kháng aldosteron </a:t>
            </a:r>
            <a:r>
              <a:rPr dirty="0">
                <a:solidFill>
                  <a:srgbClr val="002060"/>
                </a:solidFill>
                <a:latin typeface="Calibri"/>
                <a:cs typeface="Calibri"/>
              </a:rPr>
              <a:t>như </a:t>
            </a:r>
            <a:r>
              <a:rPr spc="-10" dirty="0">
                <a:solidFill>
                  <a:srgbClr val="002060"/>
                </a:solidFill>
                <a:latin typeface="Calibri"/>
                <a:cs typeface="Calibri"/>
              </a:rPr>
              <a:t>spironolactone  (verospirone, </a:t>
            </a:r>
            <a:r>
              <a:rPr spc="-5" dirty="0">
                <a:solidFill>
                  <a:srgbClr val="002060"/>
                </a:solidFill>
                <a:latin typeface="Calibri"/>
                <a:cs typeface="Calibri"/>
              </a:rPr>
              <a:t>aldactone) </a:t>
            </a:r>
            <a:r>
              <a:rPr dirty="0">
                <a:solidFill>
                  <a:srgbClr val="002060"/>
                </a:solidFill>
                <a:latin typeface="Calibri"/>
                <a:cs typeface="Calibri"/>
              </a:rPr>
              <a:t>hoặc </a:t>
            </a:r>
            <a:r>
              <a:rPr spc="-5" dirty="0">
                <a:solidFill>
                  <a:srgbClr val="002060"/>
                </a:solidFill>
                <a:latin typeface="Calibri"/>
                <a:cs typeface="Calibri"/>
              </a:rPr>
              <a:t>phối hợp </a:t>
            </a:r>
            <a:r>
              <a:rPr spc="-10" dirty="0">
                <a:solidFill>
                  <a:srgbClr val="002060"/>
                </a:solidFill>
                <a:latin typeface="Calibri"/>
                <a:cs typeface="Calibri"/>
              </a:rPr>
              <a:t>với  </a:t>
            </a:r>
            <a:r>
              <a:rPr spc="-5" dirty="0">
                <a:solidFill>
                  <a:srgbClr val="002060"/>
                </a:solidFill>
                <a:latin typeface="Calibri"/>
                <a:cs typeface="Calibri"/>
              </a:rPr>
              <a:t>furosemide</a:t>
            </a:r>
            <a:r>
              <a:rPr sz="1600" spc="-5" dirty="0">
                <a:solidFill>
                  <a:srgbClr val="002060"/>
                </a:solidFill>
                <a:latin typeface="Calibri"/>
                <a:cs typeface="Calibri"/>
              </a:rPr>
              <a:t>...</a:t>
            </a:r>
            <a:endParaRPr sz="1600">
              <a:solidFill>
                <a:srgbClr val="002060"/>
              </a:solidFill>
              <a:latin typeface="Calibri"/>
              <a:cs typeface="Calibri"/>
            </a:endParaRPr>
          </a:p>
        </p:txBody>
      </p:sp>
      <p:sp>
        <p:nvSpPr>
          <p:cNvPr id="10" name="object 10"/>
          <p:cNvSpPr/>
          <p:nvPr/>
        </p:nvSpPr>
        <p:spPr>
          <a:xfrm>
            <a:off x="10256729" y="3981498"/>
            <a:ext cx="1311909" cy="2261870"/>
          </a:xfrm>
          <a:prstGeom prst="rect">
            <a:avLst/>
          </a:prstGeom>
          <a:blipFill>
            <a:blip r:embed="rId3" cstate="print"/>
            <a:stretch>
              <a:fillRect/>
            </a:stretch>
          </a:blipFill>
        </p:spPr>
        <p:txBody>
          <a:bodyPr wrap="square" lIns="0" tIns="0" rIns="0" bIns="0" rtlCol="0"/>
          <a:lstStyle/>
          <a:p>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016" y="850118"/>
            <a:ext cx="1674556" cy="300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198" y="4099773"/>
            <a:ext cx="2643948" cy="216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0" y="490602"/>
            <a:ext cx="7772400" cy="1127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9600" y="533400"/>
            <a:ext cx="7772399" cy="45719"/>
          </a:xfrm>
          <a:custGeom>
            <a:avLst/>
            <a:gdLst/>
            <a:ahLst/>
            <a:cxnLst/>
            <a:rect l="l" t="t" r="r" b="b"/>
            <a:pathLst>
              <a:path w="6934834" h="1904">
                <a:moveTo>
                  <a:pt x="0" y="0"/>
                </a:moveTo>
                <a:lnTo>
                  <a:pt x="6934238" y="1650"/>
                </a:lnTo>
              </a:path>
            </a:pathLst>
          </a:custGeom>
          <a:ln w="25400">
            <a:solidFill>
              <a:srgbClr val="4F81BC"/>
            </a:solidFill>
          </a:ln>
        </p:spPr>
        <p:txBody>
          <a:bodyPr wrap="square" lIns="0" tIns="0" rIns="0" bIns="0" rtlCol="0"/>
          <a:lstStyle/>
          <a:p>
            <a:endParaRPr/>
          </a:p>
        </p:txBody>
      </p:sp>
      <p:sp>
        <p:nvSpPr>
          <p:cNvPr id="8" name="object 8"/>
          <p:cNvSpPr txBox="1"/>
          <p:nvPr/>
        </p:nvSpPr>
        <p:spPr>
          <a:xfrm>
            <a:off x="629433" y="304800"/>
            <a:ext cx="4348481" cy="6709529"/>
          </a:xfrm>
          <a:prstGeom prst="rect">
            <a:avLst/>
          </a:prstGeom>
        </p:spPr>
        <p:txBody>
          <a:bodyPr vert="horz" wrap="square" lIns="0" tIns="0" rIns="0" bIns="0" rtlCol="0">
            <a:spAutoFit/>
          </a:bodyPr>
          <a:lstStyle/>
          <a:p>
            <a:pPr marL="12700">
              <a:lnSpc>
                <a:spcPct val="100000"/>
              </a:lnSpc>
            </a:pPr>
            <a:endParaRPr lang="en-US" sz="2400" spc="-5" smtClean="0">
              <a:solidFill>
                <a:srgbClr val="002060"/>
              </a:solidFill>
              <a:latin typeface="Calibri"/>
              <a:cs typeface="Calibri"/>
            </a:endParaRPr>
          </a:p>
          <a:p>
            <a:pPr marL="12700">
              <a:lnSpc>
                <a:spcPct val="100000"/>
              </a:lnSpc>
            </a:pPr>
            <a:r>
              <a:rPr lang="en-US" sz="2000" b="1" spc="-5" smtClean="0">
                <a:solidFill>
                  <a:srgbClr val="002060"/>
                </a:solidFill>
                <a:latin typeface="Calibri"/>
                <a:cs typeface="Calibri"/>
              </a:rPr>
              <a:t>b</a:t>
            </a:r>
            <a:r>
              <a:rPr lang="en-US" sz="2000" b="1" i="1" spc="-5" smtClean="0">
                <a:solidFill>
                  <a:srgbClr val="002060"/>
                </a:solidFill>
                <a:latin typeface="Times New Roman" pitchFamily="18" charset="0"/>
                <a:cs typeface="Times New Roman" pitchFamily="18" charset="0"/>
              </a:rPr>
              <a:t>.   </a:t>
            </a:r>
            <a:r>
              <a:rPr sz="2000" b="1" i="1" spc="-5" smtClean="0">
                <a:solidFill>
                  <a:srgbClr val="002060"/>
                </a:solidFill>
                <a:latin typeface="Times New Roman" pitchFamily="18" charset="0"/>
                <a:cs typeface="Times New Roman" pitchFamily="18" charset="0"/>
              </a:rPr>
              <a:t> </a:t>
            </a:r>
            <a:r>
              <a:rPr sz="2000" b="1" i="1" spc="-5" dirty="0">
                <a:solidFill>
                  <a:srgbClr val="002060"/>
                </a:solidFill>
                <a:latin typeface="Times New Roman" pitchFamily="18" charset="0"/>
                <a:cs typeface="Times New Roman" pitchFamily="18" charset="0"/>
              </a:rPr>
              <a:t>Điều trị đặc hiệu</a:t>
            </a:r>
            <a:r>
              <a:rPr sz="2000" b="1" spc="-5" dirty="0">
                <a:solidFill>
                  <a:srgbClr val="943735"/>
                </a:solidFill>
                <a:latin typeface="Times New Roman" pitchFamily="18" charset="0"/>
                <a:cs typeface="Times New Roman" pitchFamily="18" charset="0"/>
              </a:rPr>
              <a:t>:</a:t>
            </a:r>
            <a:endParaRPr sz="2000" b="1">
              <a:latin typeface="Times New Roman" pitchFamily="18" charset="0"/>
              <a:cs typeface="Times New Roman" pitchFamily="18" charset="0"/>
            </a:endParaRPr>
          </a:p>
          <a:p>
            <a:pPr marL="298450" marR="5080" indent="-285750">
              <a:lnSpc>
                <a:spcPct val="100000"/>
              </a:lnSpc>
              <a:spcBef>
                <a:spcPts val="600"/>
              </a:spcBef>
              <a:buFontTx/>
              <a:buChar char="-"/>
              <a:tabLst>
                <a:tab pos="299085" algn="l"/>
                <a:tab pos="299720" algn="l"/>
                <a:tab pos="1524000" algn="l"/>
                <a:tab pos="2356485" algn="l"/>
              </a:tabLst>
            </a:pPr>
            <a:r>
              <a:rPr spc="-5" smtClean="0">
                <a:solidFill>
                  <a:srgbClr val="002060"/>
                </a:solidFill>
                <a:latin typeface="Calibri (Body)"/>
                <a:cs typeface="Times New Roman" pitchFamily="18" charset="0"/>
              </a:rPr>
              <a:t>Corticoid</a:t>
            </a:r>
            <a:r>
              <a:rPr lang="en-US" spc="-5" smtClean="0">
                <a:solidFill>
                  <a:srgbClr val="002060"/>
                </a:solidFill>
                <a:latin typeface="Calibri (Body)"/>
                <a:cs typeface="Times New Roman" pitchFamily="18" charset="0"/>
              </a:rPr>
              <a:t>:</a:t>
            </a:r>
          </a:p>
          <a:p>
            <a:pPr marL="298450" marR="5080" indent="-285750">
              <a:lnSpc>
                <a:spcPct val="100000"/>
              </a:lnSpc>
              <a:spcBef>
                <a:spcPts val="600"/>
              </a:spcBef>
              <a:buFont typeface="Arial" pitchFamily="34" charset="0"/>
              <a:buChar char="•"/>
              <a:tabLst>
                <a:tab pos="299085" algn="l"/>
                <a:tab pos="299720" algn="l"/>
                <a:tab pos="1524000" algn="l"/>
                <a:tab pos="2356485" algn="l"/>
              </a:tabLst>
            </a:pPr>
            <a:r>
              <a:rPr lang="en-US" spc="-5" smtClean="0">
                <a:solidFill>
                  <a:srgbClr val="002060"/>
                </a:solidFill>
                <a:latin typeface="Calibri (Body)"/>
                <a:cs typeface="Times New Roman" pitchFamily="18" charset="0"/>
              </a:rPr>
              <a:t>Prednisolone ( viên 5mg)</a:t>
            </a:r>
          </a:p>
          <a:p>
            <a:pPr marL="298450" marR="5080" indent="-285750">
              <a:lnSpc>
                <a:spcPct val="100000"/>
              </a:lnSpc>
              <a:spcBef>
                <a:spcPts val="600"/>
              </a:spcBef>
              <a:buFont typeface="Arial" pitchFamily="34" charset="0"/>
              <a:buChar char="•"/>
              <a:tabLst>
                <a:tab pos="299085" algn="l"/>
                <a:tab pos="299720" algn="l"/>
                <a:tab pos="1524000" algn="l"/>
                <a:tab pos="2356485" algn="l"/>
              </a:tabLst>
            </a:pPr>
            <a:r>
              <a:rPr lang="en-US" spc="-5" smtClean="0">
                <a:solidFill>
                  <a:srgbClr val="002060"/>
                </a:solidFill>
                <a:latin typeface="Calibri (Body)"/>
                <a:cs typeface="Times New Roman" pitchFamily="18" charset="0"/>
              </a:rPr>
              <a:t>Prednisone</a:t>
            </a:r>
          </a:p>
          <a:p>
            <a:pPr marL="298450" marR="5080" indent="-285750">
              <a:lnSpc>
                <a:spcPct val="100000"/>
              </a:lnSpc>
              <a:spcBef>
                <a:spcPts val="600"/>
              </a:spcBef>
              <a:buFont typeface="Arial" pitchFamily="34" charset="0"/>
              <a:buChar char="•"/>
              <a:tabLst>
                <a:tab pos="299085" algn="l"/>
                <a:tab pos="299720" algn="l"/>
                <a:tab pos="1524000" algn="l"/>
                <a:tab pos="2356485" algn="l"/>
              </a:tabLst>
            </a:pPr>
            <a:r>
              <a:rPr lang="en-US" spc="-5" smtClean="0">
                <a:solidFill>
                  <a:srgbClr val="002060"/>
                </a:solidFill>
                <a:latin typeface="Calibri (Body)"/>
                <a:cs typeface="Times New Roman" pitchFamily="18" charset="0"/>
              </a:rPr>
              <a:t>Methylprednisolone ( viên 4mg)</a:t>
            </a:r>
            <a:endParaRPr lang="en-US" spc="-5">
              <a:solidFill>
                <a:srgbClr val="002060"/>
              </a:solidFill>
              <a:latin typeface="Calibri (Body)"/>
              <a:cs typeface="Times New Roman" pitchFamily="18" charset="0"/>
            </a:endParaRPr>
          </a:p>
          <a:p>
            <a:pPr marL="298450" marR="5080" indent="-285750">
              <a:lnSpc>
                <a:spcPct val="100000"/>
              </a:lnSpc>
              <a:spcBef>
                <a:spcPts val="600"/>
              </a:spcBef>
              <a:buFont typeface="Arial" pitchFamily="34" charset="0"/>
              <a:buChar char="•"/>
              <a:tabLst>
                <a:tab pos="299085" algn="l"/>
                <a:tab pos="299720" algn="l"/>
                <a:tab pos="1524000" algn="l"/>
                <a:tab pos="2356485" algn="l"/>
              </a:tabLst>
            </a:pPr>
            <a:endParaRPr lang="en-US" sz="1600" spc="-5" smtClean="0">
              <a:solidFill>
                <a:srgbClr val="002060"/>
              </a:solidFill>
              <a:latin typeface="Calibri (Body)"/>
              <a:cs typeface="Times New Roman" pitchFamily="18" charset="0"/>
            </a:endParaRPr>
          </a:p>
          <a:p>
            <a:r>
              <a:rPr lang="en-US" sz="1600" smtClean="0">
                <a:latin typeface="Calibri (Body)"/>
                <a:cs typeface="Times New Roman" pitchFamily="18" charset="0"/>
              </a:rPr>
              <a:t>-</a:t>
            </a:r>
            <a:r>
              <a:rPr lang="vi-VN" smtClean="0">
                <a:solidFill>
                  <a:srgbClr val="002060"/>
                </a:solidFill>
                <a:latin typeface="Calibri (Body)"/>
                <a:cs typeface="Times New Roman" pitchFamily="18" charset="0"/>
              </a:rPr>
              <a:t>Liều </a:t>
            </a:r>
            <a:r>
              <a:rPr lang="vi-VN">
                <a:solidFill>
                  <a:srgbClr val="002060"/>
                </a:solidFill>
                <a:latin typeface="Calibri (Body)"/>
                <a:cs typeface="Times New Roman" pitchFamily="18" charset="0"/>
              </a:rPr>
              <a:t>tấn công: 1-2mg/kg/24 giờ kéo dài 1-2 tháng, uống cả liều một lần vào trước 8 giờ sáng (liều tấn công corticoid không được vượt quá 80mg prednisolon/24 giờ).</a:t>
            </a:r>
          </a:p>
          <a:p>
            <a:r>
              <a:rPr lang="en-US">
                <a:solidFill>
                  <a:srgbClr val="002060"/>
                </a:solidFill>
                <a:latin typeface="Calibri (Body)"/>
                <a:cs typeface="Times New Roman" pitchFamily="18" charset="0"/>
              </a:rPr>
              <a:t>-</a:t>
            </a:r>
            <a:r>
              <a:rPr lang="vi-VN" smtClean="0">
                <a:solidFill>
                  <a:srgbClr val="002060"/>
                </a:solidFill>
                <a:latin typeface="Calibri (Body)"/>
                <a:cs typeface="Times New Roman" pitchFamily="18" charset="0"/>
              </a:rPr>
              <a:t> </a:t>
            </a:r>
            <a:r>
              <a:rPr lang="vi-VN">
                <a:solidFill>
                  <a:srgbClr val="002060"/>
                </a:solidFill>
                <a:latin typeface="Calibri (Body)"/>
                <a:cs typeface="Times New Roman" pitchFamily="18" charset="0"/>
              </a:rPr>
              <a:t>Liều củng cố: bằng 1/2 liều tấn công, kéo dài 4-6 tháng (0,5mg/kg/24 giờ).</a:t>
            </a:r>
          </a:p>
          <a:p>
            <a:r>
              <a:rPr lang="en-US">
                <a:solidFill>
                  <a:srgbClr val="002060"/>
                </a:solidFill>
                <a:latin typeface="Calibri (Body)"/>
                <a:cs typeface="Times New Roman" pitchFamily="18" charset="0"/>
              </a:rPr>
              <a:t>-</a:t>
            </a:r>
            <a:r>
              <a:rPr lang="vi-VN" smtClean="0">
                <a:solidFill>
                  <a:srgbClr val="002060"/>
                </a:solidFill>
                <a:latin typeface="Calibri (Body)"/>
                <a:cs typeface="Times New Roman" pitchFamily="18" charset="0"/>
              </a:rPr>
              <a:t> </a:t>
            </a:r>
            <a:r>
              <a:rPr lang="vi-VN">
                <a:solidFill>
                  <a:srgbClr val="002060"/>
                </a:solidFill>
                <a:latin typeface="Calibri (Body)"/>
                <a:cs typeface="Times New Roman" pitchFamily="18" charset="0"/>
              </a:rPr>
              <a:t>Liều duy trì: 5-10mg/24 giờ cách ngày, kéo dài hàng năm.</a:t>
            </a:r>
          </a:p>
          <a:p>
            <a:r>
              <a:rPr lang="en-US">
                <a:solidFill>
                  <a:srgbClr val="002060"/>
                </a:solidFill>
                <a:latin typeface="Calibri (Body)"/>
                <a:cs typeface="Times New Roman" pitchFamily="18" charset="0"/>
              </a:rPr>
              <a:t>-</a:t>
            </a:r>
            <a:r>
              <a:rPr lang="vi-VN" smtClean="0">
                <a:solidFill>
                  <a:srgbClr val="002060"/>
                </a:solidFill>
                <a:latin typeface="Calibri (Body)"/>
                <a:cs typeface="Times New Roman" pitchFamily="18" charset="0"/>
              </a:rPr>
              <a:t> </a:t>
            </a:r>
            <a:r>
              <a:rPr lang="vi-VN">
                <a:solidFill>
                  <a:srgbClr val="002060"/>
                </a:solidFill>
                <a:latin typeface="Calibri (Body)"/>
                <a:cs typeface="Times New Roman" pitchFamily="18" charset="0"/>
              </a:rPr>
              <a:t>Cần theo dõi các biến chứng như: nhiễm khuẩn, tăng huyết áp, đái tháo đường, xuất huyết tiêu hóa, rối loạn tâm thần, hội chứng giả Cushing,…</a:t>
            </a:r>
          </a:p>
          <a:p>
            <a:pPr marL="12700" marR="5080">
              <a:lnSpc>
                <a:spcPct val="100000"/>
              </a:lnSpc>
              <a:spcBef>
                <a:spcPts val="600"/>
              </a:spcBef>
              <a:tabLst>
                <a:tab pos="299085" algn="l"/>
                <a:tab pos="299720" algn="l"/>
                <a:tab pos="1524000" algn="l"/>
                <a:tab pos="2356485" algn="l"/>
              </a:tabLst>
            </a:pPr>
            <a:endParaRPr lang="en-US" sz="1600" spc="-5" smtClean="0">
              <a:solidFill>
                <a:srgbClr val="002060"/>
              </a:solidFill>
              <a:latin typeface="Calibri (Body)"/>
              <a:cs typeface="Calibri"/>
            </a:endParaRPr>
          </a:p>
          <a:p>
            <a:pPr marL="12700" marR="5080">
              <a:lnSpc>
                <a:spcPct val="100000"/>
              </a:lnSpc>
              <a:spcBef>
                <a:spcPts val="600"/>
              </a:spcBef>
              <a:tabLst>
                <a:tab pos="299085" algn="l"/>
                <a:tab pos="299720" algn="l"/>
                <a:tab pos="1524000" algn="l"/>
                <a:tab pos="2356485" algn="l"/>
              </a:tabLst>
            </a:pPr>
            <a:r>
              <a:rPr lang="en-US" sz="1600" spc="-5">
                <a:solidFill>
                  <a:srgbClr val="002060"/>
                </a:solidFill>
                <a:latin typeface="Calibri (Body)"/>
                <a:cs typeface="Calibri"/>
              </a:rPr>
              <a:t> </a:t>
            </a:r>
            <a:r>
              <a:rPr lang="en-US" sz="1600" spc="-5" smtClean="0">
                <a:solidFill>
                  <a:srgbClr val="002060"/>
                </a:solidFill>
                <a:latin typeface="Calibri (Body)"/>
                <a:cs typeface="Calibri"/>
              </a:rPr>
              <a:t>                   </a:t>
            </a:r>
            <a:endParaRPr lang="en-US" sz="1600" spc="-5" smtClean="0">
              <a:solidFill>
                <a:srgbClr val="002060"/>
              </a:solidFill>
              <a:latin typeface="Calibri (Body)"/>
              <a:cs typeface="Calibri"/>
            </a:endParaRPr>
          </a:p>
          <a:p>
            <a:pPr marL="12700" marR="5080">
              <a:lnSpc>
                <a:spcPct val="100000"/>
              </a:lnSpc>
              <a:spcBef>
                <a:spcPts val="600"/>
              </a:spcBef>
              <a:tabLst>
                <a:tab pos="299085" algn="l"/>
                <a:tab pos="299720" algn="l"/>
                <a:tab pos="1524000" algn="l"/>
                <a:tab pos="2356485" algn="l"/>
              </a:tabLst>
            </a:pPr>
            <a:r>
              <a:rPr sz="1600" spc="-5">
                <a:solidFill>
                  <a:srgbClr val="002060"/>
                </a:solidFill>
                <a:latin typeface="Calibri"/>
                <a:cs typeface="Calibri"/>
              </a:rPr>
              <a:t>	</a:t>
            </a:r>
            <a:r>
              <a:rPr sz="1600" spc="-5" smtClean="0">
                <a:solidFill>
                  <a:srgbClr val="002060"/>
                </a:solidFill>
                <a:latin typeface="Calibri"/>
                <a:cs typeface="Calibri"/>
              </a:rPr>
              <a:t>  </a:t>
            </a:r>
            <a:r>
              <a:rPr lang="en-US" sz="1600" spc="-5" smtClean="0">
                <a:solidFill>
                  <a:srgbClr val="002060"/>
                </a:solidFill>
                <a:latin typeface="Calibri"/>
                <a:cs typeface="Calibri"/>
              </a:rPr>
              <a:t>          </a:t>
            </a:r>
            <a:endParaRPr sz="1600">
              <a:solidFill>
                <a:srgbClr val="002060"/>
              </a:solidFill>
              <a:latin typeface="Calibri"/>
              <a:cs typeface="Calibri"/>
            </a:endParaRPr>
          </a:p>
        </p:txBody>
      </p:sp>
      <p:sp>
        <p:nvSpPr>
          <p:cNvPr id="9" name="object 9"/>
          <p:cNvSpPr txBox="1"/>
          <p:nvPr/>
        </p:nvSpPr>
        <p:spPr>
          <a:xfrm>
            <a:off x="4191000" y="1386254"/>
            <a:ext cx="1078866" cy="246221"/>
          </a:xfrm>
          <a:prstGeom prst="rect">
            <a:avLst/>
          </a:prstGeom>
        </p:spPr>
        <p:txBody>
          <a:bodyPr vert="horz" wrap="square" lIns="0" tIns="0" rIns="0" bIns="0" rtlCol="0">
            <a:spAutoFit/>
          </a:bodyPr>
          <a:lstStyle/>
          <a:p>
            <a:pPr marL="17145" marR="5080" indent="-5080">
              <a:lnSpc>
                <a:spcPct val="100000"/>
              </a:lnSpc>
              <a:tabLst>
                <a:tab pos="636270" algn="l"/>
              </a:tabLst>
            </a:pPr>
            <a:endParaRPr sz="1600">
              <a:solidFill>
                <a:srgbClr val="002060"/>
              </a:solidFill>
              <a:latin typeface="Calibri"/>
              <a:cs typeface="Calibri"/>
            </a:endParaRPr>
          </a:p>
        </p:txBody>
      </p:sp>
      <p:sp>
        <p:nvSpPr>
          <p:cNvPr id="10" name="object 10"/>
          <p:cNvSpPr txBox="1"/>
          <p:nvPr/>
        </p:nvSpPr>
        <p:spPr>
          <a:xfrm>
            <a:off x="609600" y="3409499"/>
            <a:ext cx="4516217" cy="246221"/>
          </a:xfrm>
          <a:prstGeom prst="rect">
            <a:avLst/>
          </a:prstGeom>
        </p:spPr>
        <p:txBody>
          <a:bodyPr vert="horz" wrap="square" lIns="0" tIns="0" rIns="0" bIns="0" rtlCol="0">
            <a:spAutoFit/>
          </a:bodyPr>
          <a:lstStyle/>
          <a:p>
            <a:pPr marL="12700" marR="5715" algn="just">
              <a:lnSpc>
                <a:spcPct val="100000"/>
              </a:lnSpc>
              <a:spcBef>
                <a:spcPts val="600"/>
              </a:spcBef>
              <a:tabLst>
                <a:tab pos="299720" algn="l"/>
              </a:tabLst>
            </a:pPr>
            <a:r>
              <a:rPr lang="en-US" sz="1600" spc="-5" smtClean="0">
                <a:solidFill>
                  <a:srgbClr val="002060"/>
                </a:solidFill>
                <a:latin typeface="Calibri"/>
                <a:cs typeface="Calibri"/>
              </a:rPr>
              <a:t>                                                                                                                                                              </a:t>
            </a:r>
            <a:r>
              <a:rPr sz="1600" spc="-5" smtClean="0">
                <a:solidFill>
                  <a:srgbClr val="002060"/>
                </a:solidFill>
                <a:latin typeface="Calibri"/>
                <a:cs typeface="Calibri"/>
              </a:rPr>
              <a:t> </a:t>
            </a:r>
            <a:r>
              <a:rPr lang="en-US" sz="1600" spc="-5" smtClean="0">
                <a:solidFill>
                  <a:srgbClr val="002060"/>
                </a:solidFill>
                <a:latin typeface="Calibri"/>
                <a:cs typeface="Calibri"/>
              </a:rPr>
              <a:t>                 </a:t>
            </a:r>
            <a:endParaRPr sz="1600">
              <a:solidFill>
                <a:srgbClr val="002060"/>
              </a:solidFill>
              <a:latin typeface="Calibri"/>
              <a:cs typeface="Calibri"/>
            </a:endParaRPr>
          </a:p>
        </p:txBody>
      </p:sp>
      <p:sp>
        <p:nvSpPr>
          <p:cNvPr id="14" name="object 14"/>
          <p:cNvSpPr txBox="1"/>
          <p:nvPr/>
        </p:nvSpPr>
        <p:spPr>
          <a:xfrm>
            <a:off x="8860028" y="6610375"/>
            <a:ext cx="205740" cy="361574"/>
          </a:xfrm>
          <a:prstGeom prst="rect">
            <a:avLst/>
          </a:prstGeom>
        </p:spPr>
        <p:txBody>
          <a:bodyPr vert="horz" wrap="square" lIns="0" tIns="0" rIns="0" bIns="0" rtlCol="0">
            <a:spAutoFit/>
          </a:bodyPr>
          <a:lstStyle/>
          <a:p>
            <a:pPr marL="12700">
              <a:lnSpc>
                <a:spcPts val="1435"/>
              </a:lnSpc>
            </a:pPr>
            <a:r>
              <a:rPr sz="1400" spc="-5" smtClean="0">
                <a:solidFill>
                  <a:srgbClr val="888888"/>
                </a:solidFill>
                <a:latin typeface="Calibri"/>
                <a:cs typeface="Calibri"/>
              </a:rPr>
              <a:t>1</a:t>
            </a:r>
            <a:r>
              <a:rPr lang="en-US" sz="1400" spc="-5" smtClean="0">
                <a:solidFill>
                  <a:srgbClr val="888888"/>
                </a:solidFill>
                <a:latin typeface="Calibri"/>
                <a:cs typeface="Calibri"/>
              </a:rPr>
              <a:t>1</a:t>
            </a:r>
          </a:p>
          <a:p>
            <a:pPr marL="12700">
              <a:lnSpc>
                <a:spcPts val="1435"/>
              </a:lnSpc>
            </a:pPr>
            <a:endParaRPr sz="1400">
              <a:latin typeface="Calibri"/>
              <a:cs typeface="Calibri"/>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361" y="779745"/>
            <a:ext cx="19050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561" y="3409499"/>
            <a:ext cx="3890600" cy="236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0" y="490602"/>
            <a:ext cx="7772400" cy="1127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9600" y="533400"/>
            <a:ext cx="7772399" cy="45719"/>
          </a:xfrm>
          <a:custGeom>
            <a:avLst/>
            <a:gdLst/>
            <a:ahLst/>
            <a:cxnLst/>
            <a:rect l="l" t="t" r="r" b="b"/>
            <a:pathLst>
              <a:path w="6934834" h="1904">
                <a:moveTo>
                  <a:pt x="0" y="0"/>
                </a:moveTo>
                <a:lnTo>
                  <a:pt x="6934238" y="1650"/>
                </a:lnTo>
              </a:path>
            </a:pathLst>
          </a:custGeom>
          <a:ln w="25400">
            <a:solidFill>
              <a:srgbClr val="4F81BC"/>
            </a:solidFill>
          </a:ln>
        </p:spPr>
        <p:txBody>
          <a:bodyPr wrap="square" lIns="0" tIns="0" rIns="0" bIns="0" rtlCol="0"/>
          <a:lstStyle/>
          <a:p>
            <a:endParaRPr/>
          </a:p>
        </p:txBody>
      </p:sp>
      <p:sp>
        <p:nvSpPr>
          <p:cNvPr id="9" name="object 9"/>
          <p:cNvSpPr txBox="1"/>
          <p:nvPr/>
        </p:nvSpPr>
        <p:spPr>
          <a:xfrm>
            <a:off x="4191000" y="1386254"/>
            <a:ext cx="1078866" cy="246221"/>
          </a:xfrm>
          <a:prstGeom prst="rect">
            <a:avLst/>
          </a:prstGeom>
        </p:spPr>
        <p:txBody>
          <a:bodyPr vert="horz" wrap="square" lIns="0" tIns="0" rIns="0" bIns="0" rtlCol="0">
            <a:spAutoFit/>
          </a:bodyPr>
          <a:lstStyle/>
          <a:p>
            <a:pPr marL="17145" marR="5080" indent="-5080">
              <a:lnSpc>
                <a:spcPct val="100000"/>
              </a:lnSpc>
              <a:tabLst>
                <a:tab pos="636270" algn="l"/>
              </a:tabLst>
            </a:pPr>
            <a:endParaRPr sz="1600">
              <a:solidFill>
                <a:srgbClr val="002060"/>
              </a:solidFill>
              <a:latin typeface="Calibri"/>
              <a:cs typeface="Calibri"/>
            </a:endParaRPr>
          </a:p>
        </p:txBody>
      </p:sp>
      <p:sp>
        <p:nvSpPr>
          <p:cNvPr id="10" name="object 10"/>
          <p:cNvSpPr txBox="1"/>
          <p:nvPr/>
        </p:nvSpPr>
        <p:spPr>
          <a:xfrm>
            <a:off x="533400" y="787897"/>
            <a:ext cx="5257800" cy="4985980"/>
          </a:xfrm>
          <a:prstGeom prst="rect">
            <a:avLst/>
          </a:prstGeom>
        </p:spPr>
        <p:txBody>
          <a:bodyPr vert="horz" wrap="square" lIns="0" tIns="0" rIns="0" bIns="0" rtlCol="0">
            <a:spAutoFit/>
          </a:bodyPr>
          <a:lstStyle/>
          <a:p>
            <a:pPr marL="12700" marR="5715" algn="just">
              <a:lnSpc>
                <a:spcPct val="100000"/>
              </a:lnSpc>
              <a:spcBef>
                <a:spcPts val="600"/>
              </a:spcBef>
              <a:tabLst>
                <a:tab pos="299720" algn="l"/>
              </a:tabLst>
            </a:pPr>
            <a:r>
              <a:rPr lang="en-US" sz="1600" spc="-5" smtClean="0">
                <a:solidFill>
                  <a:srgbClr val="002060"/>
                </a:solidFill>
                <a:latin typeface="Calibri"/>
                <a:cs typeface="Calibri"/>
              </a:rPr>
              <a:t> -   </a:t>
            </a:r>
            <a:r>
              <a:rPr sz="2000" spc="-5" smtClean="0">
                <a:solidFill>
                  <a:srgbClr val="002060"/>
                </a:solidFill>
                <a:latin typeface="Calibri (Body)"/>
                <a:cs typeface="Calibri"/>
              </a:rPr>
              <a:t>Thuốc </a:t>
            </a:r>
            <a:r>
              <a:rPr sz="2000" spc="-5" dirty="0">
                <a:solidFill>
                  <a:srgbClr val="002060"/>
                </a:solidFill>
                <a:latin typeface="Calibri (Body)"/>
                <a:cs typeface="Calibri"/>
              </a:rPr>
              <a:t>ức chế </a:t>
            </a:r>
            <a:r>
              <a:rPr sz="2000" dirty="0">
                <a:solidFill>
                  <a:srgbClr val="002060"/>
                </a:solidFill>
                <a:latin typeface="Calibri (Body)"/>
                <a:cs typeface="Calibri"/>
              </a:rPr>
              <a:t>miễn </a:t>
            </a:r>
            <a:r>
              <a:rPr sz="2000" spc="-5">
                <a:solidFill>
                  <a:srgbClr val="002060"/>
                </a:solidFill>
                <a:latin typeface="Calibri (Body)"/>
                <a:cs typeface="Calibri"/>
              </a:rPr>
              <a:t>dịch </a:t>
            </a:r>
            <a:r>
              <a:rPr sz="2000" spc="-5" smtClean="0">
                <a:solidFill>
                  <a:srgbClr val="002060"/>
                </a:solidFill>
                <a:latin typeface="Calibri (Body)"/>
                <a:cs typeface="Calibri"/>
              </a:rPr>
              <a:t>khác</a:t>
            </a:r>
            <a:r>
              <a:rPr lang="en-US" sz="2000" spc="-5" smtClean="0">
                <a:solidFill>
                  <a:srgbClr val="002060"/>
                </a:solidFill>
                <a:latin typeface="Calibri (Body)"/>
                <a:cs typeface="Calibri"/>
              </a:rPr>
              <a:t>: </a:t>
            </a:r>
            <a:r>
              <a:rPr lang="en-US" sz="2000" spc="-25" smtClean="0">
                <a:solidFill>
                  <a:srgbClr val="002060"/>
                </a:solidFill>
                <a:latin typeface="Calibri (Body)"/>
                <a:cs typeface="Calibri"/>
              </a:rPr>
              <a:t>t</a:t>
            </a:r>
            <a:r>
              <a:rPr sz="2000" spc="-25" smtClean="0">
                <a:solidFill>
                  <a:srgbClr val="002060"/>
                </a:solidFill>
                <a:latin typeface="Calibri (Body)"/>
                <a:cs typeface="Calibri"/>
              </a:rPr>
              <a:t>rong </a:t>
            </a:r>
            <a:r>
              <a:rPr sz="2000" spc="-5" dirty="0">
                <a:solidFill>
                  <a:srgbClr val="002060"/>
                </a:solidFill>
                <a:latin typeface="Calibri (Body)"/>
                <a:cs typeface="Calibri"/>
              </a:rPr>
              <a:t>trường  hợp đáp ứng </a:t>
            </a:r>
            <a:r>
              <a:rPr sz="2000" spc="-25" dirty="0">
                <a:solidFill>
                  <a:srgbClr val="002060"/>
                </a:solidFill>
                <a:latin typeface="Calibri (Body)"/>
                <a:cs typeface="Calibri"/>
              </a:rPr>
              <a:t>kém </a:t>
            </a:r>
            <a:r>
              <a:rPr sz="2000" spc="-10" dirty="0">
                <a:solidFill>
                  <a:srgbClr val="002060"/>
                </a:solidFill>
                <a:latin typeface="Calibri (Body)"/>
                <a:cs typeface="Calibri"/>
              </a:rPr>
              <a:t>với corticoid, </a:t>
            </a:r>
            <a:r>
              <a:rPr sz="2000" spc="-5" dirty="0">
                <a:solidFill>
                  <a:srgbClr val="002060"/>
                </a:solidFill>
                <a:latin typeface="Calibri (Body)"/>
                <a:cs typeface="Calibri"/>
              </a:rPr>
              <a:t>không đáp  </a:t>
            </a:r>
            <a:r>
              <a:rPr sz="2000" dirty="0">
                <a:solidFill>
                  <a:srgbClr val="002060"/>
                </a:solidFill>
                <a:latin typeface="Calibri (Body)"/>
                <a:cs typeface="Calibri"/>
              </a:rPr>
              <a:t>ứng, </a:t>
            </a:r>
            <a:r>
              <a:rPr sz="2000" spc="-15" dirty="0">
                <a:solidFill>
                  <a:srgbClr val="002060"/>
                </a:solidFill>
                <a:latin typeface="Calibri (Body)"/>
                <a:cs typeface="Calibri"/>
              </a:rPr>
              <a:t>hay </a:t>
            </a:r>
            <a:r>
              <a:rPr sz="2000" spc="-10" dirty="0">
                <a:solidFill>
                  <a:srgbClr val="002060"/>
                </a:solidFill>
                <a:latin typeface="Calibri (Body)"/>
                <a:cs typeface="Calibri"/>
              </a:rPr>
              <a:t>tái </a:t>
            </a:r>
            <a:r>
              <a:rPr sz="2000" spc="-5" dirty="0">
                <a:solidFill>
                  <a:srgbClr val="002060"/>
                </a:solidFill>
                <a:latin typeface="Calibri (Body)"/>
                <a:cs typeface="Calibri"/>
              </a:rPr>
              <a:t>phát hoặc </a:t>
            </a:r>
            <a:r>
              <a:rPr sz="2000" spc="-10" dirty="0">
                <a:solidFill>
                  <a:srgbClr val="002060"/>
                </a:solidFill>
                <a:latin typeface="Calibri (Body)"/>
                <a:cs typeface="Calibri"/>
              </a:rPr>
              <a:t>có suy </a:t>
            </a:r>
            <a:r>
              <a:rPr sz="2000" spc="-5" dirty="0">
                <a:solidFill>
                  <a:srgbClr val="002060"/>
                </a:solidFill>
                <a:latin typeface="Calibri (Body)"/>
                <a:cs typeface="Calibri"/>
              </a:rPr>
              <a:t>thận …</a:t>
            </a:r>
            <a:endParaRPr sz="2000">
              <a:solidFill>
                <a:srgbClr val="002060"/>
              </a:solidFill>
              <a:latin typeface="Calibri (Body)"/>
              <a:cs typeface="Calibri"/>
            </a:endParaRPr>
          </a:p>
          <a:p>
            <a:pPr marL="755650" indent="-285750">
              <a:lnSpc>
                <a:spcPct val="100000"/>
              </a:lnSpc>
              <a:buFont typeface="Arial" pitchFamily="34" charset="0"/>
              <a:buChar char="•"/>
              <a:tabLst>
                <a:tab pos="756285" algn="l"/>
              </a:tabLst>
            </a:pPr>
            <a:r>
              <a:rPr sz="2000" spc="-5" dirty="0">
                <a:solidFill>
                  <a:srgbClr val="002060"/>
                </a:solidFill>
                <a:latin typeface="Calibri (Body)"/>
                <a:cs typeface="Calibri"/>
              </a:rPr>
              <a:t>	Cyclophosphamide (50</a:t>
            </a:r>
            <a:r>
              <a:rPr sz="2000" spc="-55" dirty="0">
                <a:solidFill>
                  <a:srgbClr val="002060"/>
                </a:solidFill>
                <a:latin typeface="Calibri (Body)"/>
                <a:cs typeface="Calibri"/>
              </a:rPr>
              <a:t> </a:t>
            </a:r>
            <a:r>
              <a:rPr sz="2000" spc="-5" dirty="0">
                <a:solidFill>
                  <a:srgbClr val="002060"/>
                </a:solidFill>
                <a:latin typeface="Calibri (Body)"/>
                <a:cs typeface="Calibri"/>
              </a:rPr>
              <a:t>mg)</a:t>
            </a:r>
            <a:endParaRPr sz="2000">
              <a:solidFill>
                <a:srgbClr val="002060"/>
              </a:solidFill>
              <a:latin typeface="Calibri (Body)"/>
              <a:cs typeface="Calibri"/>
            </a:endParaRPr>
          </a:p>
          <a:p>
            <a:pPr marL="1390015">
              <a:lnSpc>
                <a:spcPct val="100000"/>
              </a:lnSpc>
            </a:pPr>
            <a:r>
              <a:rPr sz="2000" spc="-5" dirty="0">
                <a:solidFill>
                  <a:srgbClr val="002060"/>
                </a:solidFill>
                <a:latin typeface="Calibri (Body)"/>
                <a:cs typeface="Calibri"/>
              </a:rPr>
              <a:t>dùng </a:t>
            </a:r>
            <a:r>
              <a:rPr sz="2000" dirty="0">
                <a:solidFill>
                  <a:srgbClr val="002060"/>
                </a:solidFill>
                <a:latin typeface="Calibri (Body)"/>
                <a:cs typeface="Calibri"/>
              </a:rPr>
              <a:t>liều</a:t>
            </a:r>
            <a:r>
              <a:rPr sz="2000" spc="-30" dirty="0">
                <a:solidFill>
                  <a:srgbClr val="002060"/>
                </a:solidFill>
                <a:latin typeface="Calibri (Body)"/>
                <a:cs typeface="Calibri"/>
              </a:rPr>
              <a:t> </a:t>
            </a:r>
            <a:r>
              <a:rPr sz="2000" spc="-10" dirty="0">
                <a:solidFill>
                  <a:srgbClr val="002060"/>
                </a:solidFill>
                <a:latin typeface="Calibri (Body)"/>
                <a:cs typeface="Calibri"/>
              </a:rPr>
              <a:t>2-2,5mg/Kg/ngày...</a:t>
            </a:r>
            <a:endParaRPr sz="2000">
              <a:solidFill>
                <a:srgbClr val="002060"/>
              </a:solidFill>
              <a:latin typeface="Calibri (Body)"/>
              <a:cs typeface="Calibri"/>
            </a:endParaRPr>
          </a:p>
          <a:p>
            <a:pPr marL="755650" indent="-285750">
              <a:lnSpc>
                <a:spcPct val="100000"/>
              </a:lnSpc>
              <a:buFont typeface="Arial" pitchFamily="34" charset="0"/>
              <a:buChar char="•"/>
              <a:tabLst>
                <a:tab pos="756285" algn="l"/>
              </a:tabLst>
            </a:pPr>
            <a:r>
              <a:rPr sz="2000" spc="-5">
                <a:solidFill>
                  <a:srgbClr val="002060"/>
                </a:solidFill>
                <a:latin typeface="Calibri (Body)"/>
                <a:cs typeface="Calibri"/>
              </a:rPr>
              <a:t>	</a:t>
            </a:r>
            <a:r>
              <a:rPr sz="2000" spc="-10" smtClean="0">
                <a:solidFill>
                  <a:srgbClr val="002060"/>
                </a:solidFill>
                <a:latin typeface="Calibri (Body)"/>
                <a:cs typeface="Calibri"/>
              </a:rPr>
              <a:t>Chlorambucil</a:t>
            </a:r>
            <a:r>
              <a:rPr lang="en-US" sz="2000" spc="-10" smtClean="0">
                <a:solidFill>
                  <a:srgbClr val="002060"/>
                </a:solidFill>
                <a:latin typeface="Calibri (Body)"/>
                <a:cs typeface="Calibri"/>
              </a:rPr>
              <a:t>  </a:t>
            </a:r>
            <a:r>
              <a:rPr sz="2000" spc="-60" smtClean="0">
                <a:solidFill>
                  <a:srgbClr val="002060"/>
                </a:solidFill>
                <a:latin typeface="Calibri (Body)"/>
                <a:cs typeface="Calibri"/>
              </a:rPr>
              <a:t> </a:t>
            </a:r>
            <a:r>
              <a:rPr lang="en-US" sz="2000" spc="-60" smtClean="0">
                <a:solidFill>
                  <a:srgbClr val="002060"/>
                </a:solidFill>
                <a:latin typeface="Calibri (Body)"/>
                <a:cs typeface="Calibri"/>
              </a:rPr>
              <a:t>(</a:t>
            </a:r>
            <a:r>
              <a:rPr sz="2000" spc="-5" smtClean="0">
                <a:solidFill>
                  <a:srgbClr val="002060"/>
                </a:solidFill>
                <a:latin typeface="Calibri (Body)"/>
                <a:cs typeface="Calibri"/>
              </a:rPr>
              <a:t>2mg</a:t>
            </a:r>
            <a:r>
              <a:rPr lang="en-US" sz="2000" spc="-5" smtClean="0">
                <a:solidFill>
                  <a:srgbClr val="002060"/>
                </a:solidFill>
                <a:latin typeface="Calibri (Body)"/>
                <a:cs typeface="Calibri"/>
              </a:rPr>
              <a:t>)</a:t>
            </a:r>
            <a:endParaRPr sz="2000">
              <a:solidFill>
                <a:srgbClr val="002060"/>
              </a:solidFill>
              <a:latin typeface="Calibri (Body)"/>
              <a:cs typeface="Calibri"/>
            </a:endParaRPr>
          </a:p>
          <a:p>
            <a:pPr marL="1390015">
              <a:lnSpc>
                <a:spcPct val="100000"/>
              </a:lnSpc>
            </a:pPr>
            <a:r>
              <a:rPr sz="2000" spc="-5" dirty="0">
                <a:solidFill>
                  <a:srgbClr val="002060"/>
                </a:solidFill>
                <a:latin typeface="Calibri (Body)"/>
                <a:cs typeface="Calibri"/>
              </a:rPr>
              <a:t>dùng liều</a:t>
            </a:r>
            <a:r>
              <a:rPr sz="2000" spc="-95" dirty="0">
                <a:solidFill>
                  <a:srgbClr val="002060"/>
                </a:solidFill>
                <a:latin typeface="Calibri (Body)"/>
                <a:cs typeface="Calibri"/>
              </a:rPr>
              <a:t> </a:t>
            </a:r>
            <a:r>
              <a:rPr sz="2000" spc="-5" dirty="0">
                <a:solidFill>
                  <a:srgbClr val="002060"/>
                </a:solidFill>
                <a:latin typeface="Calibri (Body)"/>
                <a:cs typeface="Calibri"/>
              </a:rPr>
              <a:t>0,15-0,2/mg/kg/ngày...</a:t>
            </a:r>
            <a:endParaRPr sz="2000">
              <a:solidFill>
                <a:srgbClr val="002060"/>
              </a:solidFill>
              <a:latin typeface="Calibri (Body)"/>
              <a:cs typeface="Calibri"/>
            </a:endParaRPr>
          </a:p>
          <a:p>
            <a:pPr marL="755650" indent="-285750">
              <a:lnSpc>
                <a:spcPct val="100000"/>
              </a:lnSpc>
              <a:buFont typeface="Arial" pitchFamily="34" charset="0"/>
              <a:buChar char="•"/>
              <a:tabLst>
                <a:tab pos="756285" algn="l"/>
              </a:tabLst>
            </a:pPr>
            <a:r>
              <a:rPr sz="2000" spc="-5" dirty="0">
                <a:solidFill>
                  <a:srgbClr val="002060"/>
                </a:solidFill>
                <a:latin typeface="Calibri (Body)"/>
                <a:cs typeface="Calibri"/>
              </a:rPr>
              <a:t>	</a:t>
            </a:r>
            <a:r>
              <a:rPr sz="2000" spc="-10" dirty="0">
                <a:solidFill>
                  <a:srgbClr val="002060"/>
                </a:solidFill>
                <a:latin typeface="Calibri (Body)"/>
                <a:cs typeface="Calibri"/>
              </a:rPr>
              <a:t>Azathioprine </a:t>
            </a:r>
            <a:r>
              <a:rPr sz="2000" spc="-5" dirty="0">
                <a:solidFill>
                  <a:srgbClr val="002060"/>
                </a:solidFill>
                <a:latin typeface="Calibri (Body)"/>
                <a:cs typeface="Calibri"/>
              </a:rPr>
              <a:t>(50</a:t>
            </a:r>
            <a:r>
              <a:rPr sz="2000" spc="-20" dirty="0">
                <a:solidFill>
                  <a:srgbClr val="002060"/>
                </a:solidFill>
                <a:latin typeface="Calibri (Body)"/>
                <a:cs typeface="Calibri"/>
              </a:rPr>
              <a:t> </a:t>
            </a:r>
            <a:r>
              <a:rPr sz="2000" spc="-5">
                <a:solidFill>
                  <a:srgbClr val="002060"/>
                </a:solidFill>
                <a:latin typeface="Calibri (Body)"/>
                <a:cs typeface="Calibri"/>
              </a:rPr>
              <a:t>mg</a:t>
            </a:r>
            <a:r>
              <a:rPr sz="2000" spc="-5" smtClean="0">
                <a:solidFill>
                  <a:srgbClr val="002060"/>
                </a:solidFill>
                <a:latin typeface="Calibri (Body)"/>
                <a:cs typeface="Calibri"/>
              </a:rPr>
              <a:t>)</a:t>
            </a:r>
            <a:endParaRPr sz="2000">
              <a:solidFill>
                <a:srgbClr val="002060"/>
              </a:solidFill>
              <a:latin typeface="Calibri (Body)"/>
              <a:cs typeface="Calibri"/>
            </a:endParaRPr>
          </a:p>
          <a:p>
            <a:pPr marL="1390015">
              <a:lnSpc>
                <a:spcPct val="100000"/>
              </a:lnSpc>
            </a:pPr>
            <a:r>
              <a:rPr sz="2000" spc="-5" dirty="0">
                <a:solidFill>
                  <a:srgbClr val="002060"/>
                </a:solidFill>
                <a:latin typeface="Calibri (Body)"/>
                <a:cs typeface="Calibri"/>
              </a:rPr>
              <a:t>dùng liều</a:t>
            </a:r>
            <a:r>
              <a:rPr sz="2000" spc="-90" dirty="0">
                <a:solidFill>
                  <a:srgbClr val="002060"/>
                </a:solidFill>
                <a:latin typeface="Calibri (Body)"/>
                <a:cs typeface="Calibri"/>
              </a:rPr>
              <a:t> </a:t>
            </a:r>
            <a:r>
              <a:rPr sz="2000" spc="-5" dirty="0">
                <a:solidFill>
                  <a:srgbClr val="002060"/>
                </a:solidFill>
                <a:latin typeface="Calibri (Body)"/>
                <a:cs typeface="Calibri"/>
              </a:rPr>
              <a:t>1-2mg/kg/ngày...</a:t>
            </a:r>
            <a:endParaRPr sz="2000">
              <a:solidFill>
                <a:srgbClr val="002060"/>
              </a:solidFill>
              <a:latin typeface="Calibri (Body)"/>
              <a:cs typeface="Calibri"/>
            </a:endParaRPr>
          </a:p>
          <a:p>
            <a:pPr marL="755650" indent="-285750">
              <a:lnSpc>
                <a:spcPct val="100000"/>
              </a:lnSpc>
              <a:buFont typeface="Arial" pitchFamily="34" charset="0"/>
              <a:buChar char="•"/>
              <a:tabLst>
                <a:tab pos="756285" algn="l"/>
              </a:tabLst>
            </a:pPr>
            <a:r>
              <a:rPr sz="2000" spc="-5" dirty="0">
                <a:solidFill>
                  <a:srgbClr val="002060"/>
                </a:solidFill>
                <a:latin typeface="Calibri (Body)"/>
                <a:cs typeface="Calibri"/>
              </a:rPr>
              <a:t>	Cyclosporine A </a:t>
            </a:r>
            <a:r>
              <a:rPr sz="2000" spc="-10" dirty="0">
                <a:solidFill>
                  <a:srgbClr val="002060"/>
                </a:solidFill>
                <a:latin typeface="Calibri (Body)"/>
                <a:cs typeface="Calibri"/>
              </a:rPr>
              <a:t>(</a:t>
            </a:r>
            <a:r>
              <a:rPr sz="2000" spc="-10">
                <a:solidFill>
                  <a:srgbClr val="002060"/>
                </a:solidFill>
                <a:latin typeface="Calibri (Body)"/>
                <a:cs typeface="Calibri"/>
              </a:rPr>
              <a:t>25</a:t>
            </a:r>
            <a:r>
              <a:rPr sz="2000" spc="-25">
                <a:solidFill>
                  <a:srgbClr val="002060"/>
                </a:solidFill>
                <a:latin typeface="Calibri (Body)"/>
                <a:cs typeface="Calibri"/>
              </a:rPr>
              <a:t> </a:t>
            </a:r>
            <a:r>
              <a:rPr sz="2000" spc="-5" smtClean="0">
                <a:solidFill>
                  <a:srgbClr val="002060"/>
                </a:solidFill>
                <a:latin typeface="Calibri (Body)"/>
                <a:cs typeface="Calibri"/>
              </a:rPr>
              <a:t>mg,50mg,100mg)</a:t>
            </a:r>
            <a:endParaRPr lang="en-US" sz="2000">
              <a:solidFill>
                <a:srgbClr val="002060"/>
              </a:solidFill>
              <a:latin typeface="Calibri (Body)"/>
              <a:cs typeface="Calibri"/>
            </a:endParaRPr>
          </a:p>
          <a:p>
            <a:pPr marL="469900">
              <a:lnSpc>
                <a:spcPct val="100000"/>
              </a:lnSpc>
              <a:tabLst>
                <a:tab pos="756285" algn="l"/>
              </a:tabLst>
            </a:pPr>
            <a:r>
              <a:rPr lang="en-US" sz="2000" spc="-5">
                <a:solidFill>
                  <a:srgbClr val="002060"/>
                </a:solidFill>
                <a:latin typeface="Calibri (Body)"/>
                <a:cs typeface="Calibri"/>
              </a:rPr>
              <a:t> </a:t>
            </a:r>
            <a:r>
              <a:rPr lang="en-US" sz="2000" spc="-5" smtClean="0">
                <a:solidFill>
                  <a:srgbClr val="002060"/>
                </a:solidFill>
                <a:latin typeface="Calibri (Body)"/>
                <a:cs typeface="Calibri"/>
              </a:rPr>
              <a:t>            </a:t>
            </a:r>
            <a:r>
              <a:rPr sz="2000" spc="-5" smtClean="0">
                <a:solidFill>
                  <a:srgbClr val="002060"/>
                </a:solidFill>
                <a:latin typeface="Calibri (Body)"/>
                <a:cs typeface="Calibri"/>
              </a:rPr>
              <a:t>dùng </a:t>
            </a:r>
            <a:r>
              <a:rPr sz="2000" spc="-5" dirty="0">
                <a:solidFill>
                  <a:srgbClr val="002060"/>
                </a:solidFill>
                <a:latin typeface="Calibri (Body)"/>
                <a:cs typeface="Calibri"/>
              </a:rPr>
              <a:t>liều</a:t>
            </a:r>
            <a:r>
              <a:rPr sz="2000" spc="-75" dirty="0">
                <a:solidFill>
                  <a:srgbClr val="002060"/>
                </a:solidFill>
                <a:latin typeface="Calibri (Body)"/>
                <a:cs typeface="Calibri"/>
              </a:rPr>
              <a:t> </a:t>
            </a:r>
            <a:r>
              <a:rPr sz="2000" spc="-5">
                <a:solidFill>
                  <a:srgbClr val="002060"/>
                </a:solidFill>
                <a:latin typeface="Calibri (Body)"/>
                <a:cs typeface="Calibri"/>
              </a:rPr>
              <a:t>3-5mg/kg/ngày</a:t>
            </a:r>
            <a:r>
              <a:rPr sz="2000" spc="-5" smtClean="0">
                <a:solidFill>
                  <a:srgbClr val="002060"/>
                </a:solidFill>
                <a:latin typeface="Calibri (Body)"/>
                <a:cs typeface="Calibri"/>
              </a:rPr>
              <a:t>...</a:t>
            </a:r>
            <a:endParaRPr sz="2000" smtClean="0">
              <a:solidFill>
                <a:srgbClr val="002060"/>
              </a:solidFill>
              <a:latin typeface="Calibri (Body)"/>
              <a:cs typeface="Calibri"/>
            </a:endParaRPr>
          </a:p>
          <a:p>
            <a:pPr marL="755015" marR="5080" indent="-285750">
              <a:lnSpc>
                <a:spcPct val="100000"/>
              </a:lnSpc>
              <a:buFont typeface="Arial" pitchFamily="34" charset="0"/>
              <a:buChar char="•"/>
              <a:tabLst>
                <a:tab pos="756285" algn="l"/>
                <a:tab pos="2336800" algn="l"/>
                <a:tab pos="3213100" algn="l"/>
                <a:tab pos="3871595" algn="l"/>
              </a:tabLst>
            </a:pPr>
            <a:r>
              <a:rPr sz="2000" spc="-5" smtClean="0">
                <a:solidFill>
                  <a:srgbClr val="002060"/>
                </a:solidFill>
                <a:latin typeface="Calibri (Body)"/>
                <a:cs typeface="Calibri"/>
              </a:rPr>
              <a:t>	M</a:t>
            </a:r>
            <a:r>
              <a:rPr sz="2000" spc="-30" smtClean="0">
                <a:solidFill>
                  <a:srgbClr val="002060"/>
                </a:solidFill>
                <a:latin typeface="Calibri (Body)"/>
                <a:cs typeface="Calibri"/>
              </a:rPr>
              <a:t>y</a:t>
            </a:r>
            <a:r>
              <a:rPr sz="2000" spc="-20" smtClean="0">
                <a:solidFill>
                  <a:srgbClr val="002060"/>
                </a:solidFill>
                <a:latin typeface="Calibri (Body)"/>
                <a:cs typeface="Calibri"/>
              </a:rPr>
              <a:t>c</a:t>
            </a:r>
            <a:r>
              <a:rPr sz="2000" spc="-10" smtClean="0">
                <a:solidFill>
                  <a:srgbClr val="002060"/>
                </a:solidFill>
                <a:latin typeface="Calibri (Body)"/>
                <a:cs typeface="Calibri"/>
              </a:rPr>
              <a:t>ophe</a:t>
            </a:r>
            <a:r>
              <a:rPr sz="2000" spc="0" smtClean="0">
                <a:solidFill>
                  <a:srgbClr val="002060"/>
                </a:solidFill>
                <a:latin typeface="Calibri (Body)"/>
                <a:cs typeface="Calibri"/>
              </a:rPr>
              <a:t>n</a:t>
            </a:r>
            <a:r>
              <a:rPr sz="2000" spc="-10" smtClean="0">
                <a:solidFill>
                  <a:srgbClr val="002060"/>
                </a:solidFill>
                <a:latin typeface="Calibri (Body)"/>
                <a:cs typeface="Calibri"/>
              </a:rPr>
              <a:t>ola</a:t>
            </a:r>
            <a:r>
              <a:rPr sz="2000" spc="-15" smtClean="0">
                <a:solidFill>
                  <a:srgbClr val="002060"/>
                </a:solidFill>
                <a:latin typeface="Calibri (Body)"/>
                <a:cs typeface="Calibri"/>
              </a:rPr>
              <a:t>t</a:t>
            </a:r>
            <a:r>
              <a:rPr lang="en-US" sz="2000" spc="-5">
                <a:solidFill>
                  <a:srgbClr val="002060"/>
                </a:solidFill>
                <a:latin typeface="Calibri (Body)"/>
                <a:cs typeface="Calibri"/>
              </a:rPr>
              <a:t> </a:t>
            </a:r>
            <a:r>
              <a:rPr sz="2000" spc="-5" smtClean="0">
                <a:solidFill>
                  <a:srgbClr val="002060"/>
                </a:solidFill>
                <a:latin typeface="Calibri (Body)"/>
                <a:cs typeface="Calibri"/>
              </a:rPr>
              <a:t>mo</a:t>
            </a:r>
            <a:r>
              <a:rPr sz="2000" spc="-45" smtClean="0">
                <a:solidFill>
                  <a:srgbClr val="002060"/>
                </a:solidFill>
                <a:latin typeface="Calibri (Body)"/>
                <a:cs typeface="Calibri"/>
              </a:rPr>
              <a:t>f</a:t>
            </a:r>
            <a:r>
              <a:rPr sz="2000" spc="-20" smtClean="0">
                <a:solidFill>
                  <a:srgbClr val="002060"/>
                </a:solidFill>
                <a:latin typeface="Calibri (Body)"/>
                <a:cs typeface="Calibri"/>
              </a:rPr>
              <a:t>e</a:t>
            </a:r>
            <a:r>
              <a:rPr sz="2000" spc="-5" smtClean="0">
                <a:solidFill>
                  <a:srgbClr val="002060"/>
                </a:solidFill>
                <a:latin typeface="Calibri (Body)"/>
                <a:cs typeface="Calibri"/>
              </a:rPr>
              <a:t>til</a:t>
            </a:r>
            <a:r>
              <a:rPr lang="en-US" sz="2000">
                <a:solidFill>
                  <a:srgbClr val="002060"/>
                </a:solidFill>
                <a:latin typeface="Calibri (Body)"/>
                <a:cs typeface="Calibri"/>
              </a:rPr>
              <a:t> </a:t>
            </a:r>
            <a:r>
              <a:rPr sz="2000" spc="-10" smtClean="0">
                <a:solidFill>
                  <a:srgbClr val="002060"/>
                </a:solidFill>
                <a:latin typeface="Calibri (Body)"/>
                <a:cs typeface="Calibri"/>
              </a:rPr>
              <a:t>(2</a:t>
            </a:r>
            <a:r>
              <a:rPr sz="2000" smtClean="0">
                <a:solidFill>
                  <a:srgbClr val="002060"/>
                </a:solidFill>
                <a:latin typeface="Calibri (Body)"/>
                <a:cs typeface="Calibri"/>
              </a:rPr>
              <a:t>5</a:t>
            </a:r>
            <a:r>
              <a:rPr sz="2000" spc="-5" smtClean="0">
                <a:solidFill>
                  <a:srgbClr val="002060"/>
                </a:solidFill>
                <a:latin typeface="Calibri (Body)"/>
                <a:cs typeface="Calibri"/>
              </a:rPr>
              <a:t>0m</a:t>
            </a:r>
            <a:r>
              <a:rPr sz="2000" spc="0" smtClean="0">
                <a:solidFill>
                  <a:srgbClr val="002060"/>
                </a:solidFill>
                <a:latin typeface="Calibri (Body)"/>
                <a:cs typeface="Calibri"/>
              </a:rPr>
              <a:t>g</a:t>
            </a:r>
            <a:r>
              <a:rPr sz="2000" spc="-5" smtClean="0">
                <a:solidFill>
                  <a:srgbClr val="002060"/>
                </a:solidFill>
                <a:latin typeface="Calibri (Body)"/>
                <a:cs typeface="Calibri"/>
              </a:rPr>
              <a:t>,  500mg)</a:t>
            </a:r>
            <a:r>
              <a:rPr lang="en-US" sz="2000" spc="-5">
                <a:solidFill>
                  <a:srgbClr val="002060"/>
                </a:solidFill>
                <a:latin typeface="Calibri (Body)"/>
                <a:cs typeface="Calibri"/>
              </a:rPr>
              <a:t> </a:t>
            </a:r>
            <a:r>
              <a:rPr lang="en-US" sz="2000" spc="-5" smtClean="0">
                <a:solidFill>
                  <a:srgbClr val="002060"/>
                </a:solidFill>
                <a:latin typeface="Calibri (Body)"/>
                <a:cs typeface="Calibri"/>
              </a:rPr>
              <a:t>                                                                                                         </a:t>
            </a:r>
          </a:p>
          <a:p>
            <a:pPr marL="469265" marR="5080">
              <a:lnSpc>
                <a:spcPct val="100000"/>
              </a:lnSpc>
              <a:tabLst>
                <a:tab pos="756285" algn="l"/>
                <a:tab pos="2336800" algn="l"/>
                <a:tab pos="3213100" algn="l"/>
                <a:tab pos="3871595" algn="l"/>
              </a:tabLst>
            </a:pPr>
            <a:r>
              <a:rPr lang="en-US" sz="2000" spc="-5" smtClean="0">
                <a:solidFill>
                  <a:srgbClr val="002060"/>
                </a:solidFill>
                <a:latin typeface="Calibri (Body)"/>
                <a:cs typeface="Calibri"/>
              </a:rPr>
              <a:t>              dùng liều 1-2g/ngày</a:t>
            </a:r>
            <a:endParaRPr lang="en-US" sz="2000" spc="-5">
              <a:solidFill>
                <a:srgbClr val="002060"/>
              </a:solidFill>
              <a:latin typeface="Calibri (Body)"/>
              <a:cs typeface="Calibri"/>
            </a:endParaRPr>
          </a:p>
          <a:p>
            <a:pPr marL="469265" marR="5080">
              <a:lnSpc>
                <a:spcPct val="100000"/>
              </a:lnSpc>
              <a:tabLst>
                <a:tab pos="756285" algn="l"/>
                <a:tab pos="2336800" algn="l"/>
                <a:tab pos="3213100" algn="l"/>
                <a:tab pos="3871595" algn="l"/>
              </a:tabLst>
            </a:pPr>
            <a:endParaRPr lang="en-US" sz="1600" spc="-5">
              <a:solidFill>
                <a:srgbClr val="002060"/>
              </a:solidFill>
              <a:latin typeface="Calibri"/>
              <a:cs typeface="Calibri"/>
            </a:endParaRPr>
          </a:p>
          <a:p>
            <a:pPr marL="469265" marR="5080">
              <a:lnSpc>
                <a:spcPct val="100000"/>
              </a:lnSpc>
              <a:tabLst>
                <a:tab pos="756285" algn="l"/>
                <a:tab pos="2336800" algn="l"/>
                <a:tab pos="3213100" algn="l"/>
                <a:tab pos="3871595" algn="l"/>
              </a:tabLst>
            </a:pPr>
            <a:endParaRPr lang="en-US" sz="1600" spc="-5" smtClean="0">
              <a:solidFill>
                <a:srgbClr val="002060"/>
              </a:solidFill>
              <a:latin typeface="Calibri"/>
              <a:cs typeface="Calibri"/>
            </a:endParaRPr>
          </a:p>
          <a:p>
            <a:pPr marL="469265" marR="5080">
              <a:lnSpc>
                <a:spcPct val="100000"/>
              </a:lnSpc>
              <a:tabLst>
                <a:tab pos="756285" algn="l"/>
                <a:tab pos="2336800" algn="l"/>
                <a:tab pos="3213100" algn="l"/>
                <a:tab pos="3871595" algn="l"/>
              </a:tabLst>
            </a:pPr>
            <a:endParaRPr lang="en-US" sz="1600" spc="-5">
              <a:solidFill>
                <a:srgbClr val="002060"/>
              </a:solidFill>
              <a:latin typeface="Calibri"/>
              <a:cs typeface="Calibri"/>
            </a:endParaRPr>
          </a:p>
          <a:p>
            <a:pPr marL="469265" marR="5080">
              <a:lnSpc>
                <a:spcPct val="100000"/>
              </a:lnSpc>
              <a:tabLst>
                <a:tab pos="756285" algn="l"/>
                <a:tab pos="2336800" algn="l"/>
                <a:tab pos="3213100" algn="l"/>
                <a:tab pos="3871595" algn="l"/>
              </a:tabLst>
            </a:pPr>
            <a:r>
              <a:rPr lang="en-US" sz="1600" spc="-5" smtClean="0">
                <a:solidFill>
                  <a:srgbClr val="002060"/>
                </a:solidFill>
                <a:latin typeface="Calibri"/>
                <a:cs typeface="Calibri"/>
              </a:rPr>
              <a:t>                                                                                                                                                                     </a:t>
            </a:r>
            <a:r>
              <a:rPr sz="1600" spc="-5" smtClean="0">
                <a:solidFill>
                  <a:srgbClr val="002060"/>
                </a:solidFill>
                <a:latin typeface="Calibri"/>
                <a:cs typeface="Calibri"/>
              </a:rPr>
              <a:t> </a:t>
            </a:r>
            <a:r>
              <a:rPr lang="en-US" sz="1600" spc="-5" smtClean="0">
                <a:solidFill>
                  <a:srgbClr val="002060"/>
                </a:solidFill>
                <a:latin typeface="Calibri"/>
                <a:cs typeface="Calibri"/>
              </a:rPr>
              <a:t>                 </a:t>
            </a:r>
            <a:endParaRPr sz="1600">
              <a:solidFill>
                <a:srgbClr val="002060"/>
              </a:solidFill>
              <a:latin typeface="Calibri"/>
              <a:cs typeface="Calibri"/>
            </a:endParaRPr>
          </a:p>
        </p:txBody>
      </p:sp>
      <p:sp>
        <p:nvSpPr>
          <p:cNvPr id="12" name="object 12"/>
          <p:cNvSpPr/>
          <p:nvPr/>
        </p:nvSpPr>
        <p:spPr>
          <a:xfrm>
            <a:off x="6548288" y="762000"/>
            <a:ext cx="1650001" cy="2385164"/>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6699329" y="3762705"/>
            <a:ext cx="1498960" cy="2362200"/>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8860028" y="6610375"/>
            <a:ext cx="205740" cy="361574"/>
          </a:xfrm>
          <a:prstGeom prst="rect">
            <a:avLst/>
          </a:prstGeom>
        </p:spPr>
        <p:txBody>
          <a:bodyPr vert="horz" wrap="square" lIns="0" tIns="0" rIns="0" bIns="0" rtlCol="0">
            <a:spAutoFit/>
          </a:bodyPr>
          <a:lstStyle/>
          <a:p>
            <a:pPr marL="12700">
              <a:lnSpc>
                <a:spcPts val="1435"/>
              </a:lnSpc>
            </a:pPr>
            <a:endParaRPr lang="en-US" sz="1400" spc="-5" smtClean="0">
              <a:solidFill>
                <a:srgbClr val="888888"/>
              </a:solidFill>
              <a:latin typeface="Calibri"/>
              <a:cs typeface="Calibri"/>
            </a:endParaRPr>
          </a:p>
          <a:p>
            <a:pPr marL="12700">
              <a:lnSpc>
                <a:spcPts val="1435"/>
              </a:lnSpc>
            </a:pPr>
            <a:endParaRPr sz="1400">
              <a:latin typeface="Calibri"/>
              <a:cs typeface="Calibri"/>
            </a:endParaRPr>
          </a:p>
        </p:txBody>
      </p:sp>
    </p:spTree>
    <p:extLst>
      <p:ext uri="{BB962C8B-B14F-4D97-AF65-F5344CB8AC3E}">
        <p14:creationId xmlns:p14="http://schemas.microsoft.com/office/powerpoint/2010/main" val="177893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40308" y="749808"/>
            <a:ext cx="7019544" cy="1127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82687" y="785876"/>
            <a:ext cx="6934834" cy="1905"/>
          </a:xfrm>
          <a:custGeom>
            <a:avLst/>
            <a:gdLst/>
            <a:ahLst/>
            <a:cxnLst/>
            <a:rect l="l" t="t" r="r" b="b"/>
            <a:pathLst>
              <a:path w="6934834" h="1904">
                <a:moveTo>
                  <a:pt x="0" y="0"/>
                </a:moveTo>
                <a:lnTo>
                  <a:pt x="6934238" y="1650"/>
                </a:lnTo>
              </a:path>
            </a:pathLst>
          </a:custGeom>
          <a:ln w="25400">
            <a:solidFill>
              <a:srgbClr val="4F81BC"/>
            </a:solidFill>
          </a:ln>
        </p:spPr>
        <p:txBody>
          <a:bodyPr wrap="square" lIns="0" tIns="0" rIns="0" bIns="0" rtlCol="0"/>
          <a:lstStyle/>
          <a:p>
            <a:endParaRPr/>
          </a:p>
        </p:txBody>
      </p:sp>
      <p:sp>
        <p:nvSpPr>
          <p:cNvPr id="8" name="object 8"/>
          <p:cNvSpPr txBox="1"/>
          <p:nvPr/>
        </p:nvSpPr>
        <p:spPr>
          <a:xfrm>
            <a:off x="1058726" y="889723"/>
            <a:ext cx="6858795" cy="4601260"/>
          </a:xfrm>
          <a:prstGeom prst="rect">
            <a:avLst/>
          </a:prstGeom>
        </p:spPr>
        <p:txBody>
          <a:bodyPr vert="horz" wrap="square" lIns="0" tIns="0" rIns="0" bIns="0" rtlCol="0">
            <a:spAutoFit/>
          </a:bodyPr>
          <a:lstStyle/>
          <a:p>
            <a:pPr marL="12700">
              <a:lnSpc>
                <a:spcPct val="100000"/>
              </a:lnSpc>
            </a:pPr>
            <a:r>
              <a:rPr lang="en-US" sz="2000" b="1" i="1" spc="-5" smtClean="0">
                <a:solidFill>
                  <a:srgbClr val="002060"/>
                </a:solidFill>
                <a:latin typeface="Calibri"/>
                <a:cs typeface="Calibri"/>
              </a:rPr>
              <a:t>c.  </a:t>
            </a:r>
            <a:r>
              <a:rPr sz="2000" b="1" i="1" spc="-5" smtClean="0">
                <a:solidFill>
                  <a:srgbClr val="002060"/>
                </a:solidFill>
                <a:latin typeface="Calibri"/>
                <a:cs typeface="Calibri"/>
              </a:rPr>
              <a:t>  </a:t>
            </a:r>
            <a:r>
              <a:rPr sz="2000" b="1" i="1" spc="-5" dirty="0">
                <a:solidFill>
                  <a:srgbClr val="002060"/>
                </a:solidFill>
                <a:latin typeface="Calibri"/>
                <a:cs typeface="Calibri"/>
              </a:rPr>
              <a:t>Điều trị </a:t>
            </a:r>
            <a:r>
              <a:rPr sz="2000" b="1" i="1" spc="-5">
                <a:solidFill>
                  <a:srgbClr val="002060"/>
                </a:solidFill>
                <a:latin typeface="Calibri"/>
                <a:cs typeface="Calibri"/>
              </a:rPr>
              <a:t>biến</a:t>
            </a:r>
            <a:r>
              <a:rPr sz="2000" b="1" i="1" spc="-10">
                <a:solidFill>
                  <a:srgbClr val="002060"/>
                </a:solidFill>
                <a:latin typeface="Calibri"/>
                <a:cs typeface="Calibri"/>
              </a:rPr>
              <a:t> </a:t>
            </a:r>
            <a:r>
              <a:rPr sz="2000" b="1" i="1" spc="-5" smtClean="0">
                <a:solidFill>
                  <a:srgbClr val="002060"/>
                </a:solidFill>
                <a:latin typeface="Calibri"/>
                <a:cs typeface="Calibri"/>
              </a:rPr>
              <a:t>chứng</a:t>
            </a:r>
            <a:r>
              <a:rPr lang="en-US" sz="2000" b="1" i="1" spc="-5" smtClean="0">
                <a:solidFill>
                  <a:srgbClr val="002060"/>
                </a:solidFill>
                <a:latin typeface="Calibri"/>
                <a:cs typeface="Calibri"/>
              </a:rPr>
              <a:t>: </a:t>
            </a:r>
            <a:endParaRPr sz="2000" b="1" i="1">
              <a:solidFill>
                <a:srgbClr val="002060"/>
              </a:solidFill>
              <a:latin typeface="Calibri"/>
              <a:cs typeface="Calibri"/>
            </a:endParaRPr>
          </a:p>
          <a:p>
            <a:pPr marL="299085" marR="5080" indent="-286385" algn="just">
              <a:lnSpc>
                <a:spcPct val="100000"/>
              </a:lnSpc>
              <a:spcBef>
                <a:spcPts val="600"/>
              </a:spcBef>
              <a:buFont typeface="Arial"/>
              <a:buChar char="•"/>
              <a:tabLst>
                <a:tab pos="299720" algn="l"/>
              </a:tabLst>
            </a:pPr>
            <a:r>
              <a:rPr sz="2000" spc="-5" dirty="0">
                <a:solidFill>
                  <a:srgbClr val="002060"/>
                </a:solidFill>
                <a:latin typeface="Calibri"/>
                <a:cs typeface="Calibri"/>
              </a:rPr>
              <a:t>Điều trị nhiễm </a:t>
            </a:r>
            <a:r>
              <a:rPr sz="2000" dirty="0">
                <a:solidFill>
                  <a:srgbClr val="002060"/>
                </a:solidFill>
                <a:latin typeface="Calibri"/>
                <a:cs typeface="Calibri"/>
              </a:rPr>
              <a:t>trùng: </a:t>
            </a:r>
            <a:r>
              <a:rPr sz="2000" spc="-5" dirty="0">
                <a:solidFill>
                  <a:srgbClr val="002060"/>
                </a:solidFill>
                <a:latin typeface="Calibri"/>
                <a:cs typeface="Calibri"/>
              </a:rPr>
              <a:t>Dựa </a:t>
            </a:r>
            <a:r>
              <a:rPr sz="2000" spc="-15" dirty="0">
                <a:solidFill>
                  <a:srgbClr val="002060"/>
                </a:solidFill>
                <a:latin typeface="Calibri"/>
                <a:cs typeface="Calibri"/>
              </a:rPr>
              <a:t>vào </a:t>
            </a:r>
            <a:r>
              <a:rPr sz="2000" spc="-5" dirty="0">
                <a:solidFill>
                  <a:srgbClr val="002060"/>
                </a:solidFill>
                <a:latin typeface="Calibri"/>
                <a:cs typeface="Calibri"/>
              </a:rPr>
              <a:t>kháng sinh </a:t>
            </a:r>
            <a:r>
              <a:rPr sz="2000" dirty="0">
                <a:solidFill>
                  <a:srgbClr val="002060"/>
                </a:solidFill>
                <a:latin typeface="Calibri"/>
                <a:cs typeface="Calibri"/>
              </a:rPr>
              <a:t>đồ để </a:t>
            </a:r>
            <a:r>
              <a:rPr sz="2000" spc="-5" dirty="0">
                <a:solidFill>
                  <a:srgbClr val="002060"/>
                </a:solidFill>
                <a:latin typeface="Calibri"/>
                <a:cs typeface="Calibri"/>
              </a:rPr>
              <a:t>cho kháng </a:t>
            </a:r>
            <a:r>
              <a:rPr sz="2000" spc="-10" dirty="0">
                <a:solidFill>
                  <a:srgbClr val="002060"/>
                </a:solidFill>
                <a:latin typeface="Calibri"/>
                <a:cs typeface="Calibri"/>
              </a:rPr>
              <a:t>sinh </a:t>
            </a:r>
            <a:r>
              <a:rPr sz="2000" spc="-5" dirty="0">
                <a:solidFill>
                  <a:srgbClr val="002060"/>
                </a:solidFill>
                <a:latin typeface="Calibri"/>
                <a:cs typeface="Calibri"/>
              </a:rPr>
              <a:t>phù hợp. Nếu  </a:t>
            </a:r>
            <a:r>
              <a:rPr sz="2000" spc="-10" dirty="0">
                <a:solidFill>
                  <a:srgbClr val="002060"/>
                </a:solidFill>
                <a:latin typeface="Calibri"/>
                <a:cs typeface="Calibri"/>
              </a:rPr>
              <a:t>cần thiết cần </a:t>
            </a:r>
            <a:r>
              <a:rPr sz="2000" spc="-5" dirty="0">
                <a:solidFill>
                  <a:srgbClr val="002060"/>
                </a:solidFill>
                <a:latin typeface="Calibri"/>
                <a:cs typeface="Calibri"/>
              </a:rPr>
              <a:t>giảm liều hoặc ngừng </a:t>
            </a:r>
            <a:r>
              <a:rPr sz="2000" spc="-10" dirty="0">
                <a:solidFill>
                  <a:srgbClr val="002060"/>
                </a:solidFill>
                <a:latin typeface="Calibri"/>
                <a:cs typeface="Calibri"/>
              </a:rPr>
              <a:t>corticoid </a:t>
            </a:r>
            <a:r>
              <a:rPr sz="2000" spc="-20" dirty="0">
                <a:solidFill>
                  <a:srgbClr val="002060"/>
                </a:solidFill>
                <a:latin typeface="Calibri"/>
                <a:cs typeface="Calibri"/>
              </a:rPr>
              <a:t>và </a:t>
            </a:r>
            <a:r>
              <a:rPr sz="2000" spc="-5" dirty="0">
                <a:solidFill>
                  <a:srgbClr val="002060"/>
                </a:solidFill>
                <a:latin typeface="Calibri"/>
                <a:cs typeface="Calibri"/>
              </a:rPr>
              <a:t>ức chế miễn dịch nếu nhiễm  trùng </a:t>
            </a:r>
            <a:r>
              <a:rPr sz="2000" dirty="0">
                <a:solidFill>
                  <a:srgbClr val="002060"/>
                </a:solidFill>
                <a:latin typeface="Calibri"/>
                <a:cs typeface="Calibri"/>
              </a:rPr>
              <a:t>nặng, </a:t>
            </a:r>
            <a:r>
              <a:rPr sz="2000" spc="-5" dirty="0">
                <a:solidFill>
                  <a:srgbClr val="002060"/>
                </a:solidFill>
                <a:latin typeface="Calibri"/>
                <a:cs typeface="Calibri"/>
              </a:rPr>
              <a:t>khó kiểm</a:t>
            </a:r>
            <a:r>
              <a:rPr sz="2000" spc="-30" dirty="0">
                <a:solidFill>
                  <a:srgbClr val="002060"/>
                </a:solidFill>
                <a:latin typeface="Calibri"/>
                <a:cs typeface="Calibri"/>
              </a:rPr>
              <a:t> </a:t>
            </a:r>
            <a:r>
              <a:rPr sz="2000" spc="-5" dirty="0">
                <a:solidFill>
                  <a:srgbClr val="002060"/>
                </a:solidFill>
                <a:latin typeface="Calibri"/>
                <a:cs typeface="Calibri"/>
              </a:rPr>
              <a:t>soát.</a:t>
            </a:r>
            <a:endParaRPr sz="2000">
              <a:solidFill>
                <a:srgbClr val="002060"/>
              </a:solidFill>
              <a:latin typeface="Calibri"/>
              <a:cs typeface="Calibri"/>
            </a:endParaRPr>
          </a:p>
          <a:p>
            <a:pPr marL="299085" marR="5080" indent="-286385">
              <a:lnSpc>
                <a:spcPct val="100000"/>
              </a:lnSpc>
              <a:spcBef>
                <a:spcPts val="600"/>
              </a:spcBef>
              <a:buFont typeface="Arial"/>
              <a:buChar char="•"/>
              <a:tabLst>
                <a:tab pos="299085" algn="l"/>
                <a:tab pos="299720" algn="l"/>
              </a:tabLst>
            </a:pPr>
            <a:r>
              <a:rPr sz="2000" spc="-5" dirty="0">
                <a:solidFill>
                  <a:srgbClr val="002060"/>
                </a:solidFill>
                <a:latin typeface="Calibri"/>
                <a:cs typeface="Calibri"/>
              </a:rPr>
              <a:t>Điều trị dự phòng một số </a:t>
            </a:r>
            <a:r>
              <a:rPr sz="2000" spc="-10" dirty="0">
                <a:solidFill>
                  <a:srgbClr val="002060"/>
                </a:solidFill>
                <a:latin typeface="Calibri"/>
                <a:cs typeface="Calibri"/>
              </a:rPr>
              <a:t>tác </a:t>
            </a:r>
            <a:r>
              <a:rPr sz="2000" spc="-5" dirty="0">
                <a:solidFill>
                  <a:srgbClr val="002060"/>
                </a:solidFill>
                <a:latin typeface="Calibri"/>
                <a:cs typeface="Calibri"/>
              </a:rPr>
              <a:t>dụng phụ như </a:t>
            </a:r>
            <a:r>
              <a:rPr sz="2000" spc="-10" dirty="0">
                <a:solidFill>
                  <a:srgbClr val="002060"/>
                </a:solidFill>
                <a:latin typeface="Calibri"/>
                <a:cs typeface="Calibri"/>
              </a:rPr>
              <a:t>loét </a:t>
            </a:r>
            <a:r>
              <a:rPr sz="2000" dirty="0">
                <a:solidFill>
                  <a:srgbClr val="002060"/>
                </a:solidFill>
                <a:latin typeface="Calibri"/>
                <a:cs typeface="Calibri"/>
              </a:rPr>
              <a:t>dạ </a:t>
            </a:r>
            <a:r>
              <a:rPr sz="2000" spc="-15" dirty="0">
                <a:solidFill>
                  <a:srgbClr val="002060"/>
                </a:solidFill>
                <a:latin typeface="Calibri"/>
                <a:cs typeface="Calibri"/>
              </a:rPr>
              <a:t>dày </a:t>
            </a:r>
            <a:r>
              <a:rPr sz="2000" spc="-15">
                <a:solidFill>
                  <a:srgbClr val="002060"/>
                </a:solidFill>
                <a:latin typeface="Calibri"/>
                <a:cs typeface="Calibri"/>
              </a:rPr>
              <a:t>tá </a:t>
            </a:r>
            <a:r>
              <a:rPr sz="2000" spc="-15" smtClean="0">
                <a:solidFill>
                  <a:srgbClr val="002060"/>
                </a:solidFill>
                <a:latin typeface="Calibri"/>
                <a:cs typeface="Calibri"/>
              </a:rPr>
              <a:t>tràng</a:t>
            </a:r>
            <a:r>
              <a:rPr lang="en-US" sz="2000" spc="-15" smtClean="0">
                <a:solidFill>
                  <a:srgbClr val="002060"/>
                </a:solidFill>
                <a:latin typeface="Calibri"/>
                <a:cs typeface="Calibri"/>
              </a:rPr>
              <a:t>,</a:t>
            </a:r>
            <a:r>
              <a:rPr sz="2000" spc="-15" smtClean="0">
                <a:solidFill>
                  <a:srgbClr val="002060"/>
                </a:solidFill>
                <a:latin typeface="Calibri"/>
                <a:cs typeface="Calibri"/>
              </a:rPr>
              <a:t> </a:t>
            </a:r>
            <a:r>
              <a:rPr sz="2000" spc="-5" smtClean="0">
                <a:solidFill>
                  <a:srgbClr val="002060"/>
                </a:solidFill>
                <a:latin typeface="Calibri"/>
                <a:cs typeface="Calibri"/>
              </a:rPr>
              <a:t>loãng  </a:t>
            </a:r>
            <a:r>
              <a:rPr sz="2000" spc="-5" dirty="0">
                <a:solidFill>
                  <a:srgbClr val="002060"/>
                </a:solidFill>
                <a:latin typeface="Calibri"/>
                <a:cs typeface="Calibri"/>
              </a:rPr>
              <a:t>xương…</a:t>
            </a:r>
            <a:endParaRPr sz="2000">
              <a:solidFill>
                <a:srgbClr val="002060"/>
              </a:solidFill>
              <a:latin typeface="Calibri"/>
              <a:cs typeface="Calibri"/>
            </a:endParaRPr>
          </a:p>
          <a:p>
            <a:pPr marL="299085" marR="5080" indent="-286385">
              <a:lnSpc>
                <a:spcPct val="100000"/>
              </a:lnSpc>
              <a:spcBef>
                <a:spcPts val="600"/>
              </a:spcBef>
              <a:buFont typeface="Arial"/>
              <a:buChar char="•"/>
              <a:tabLst>
                <a:tab pos="299085" algn="l"/>
                <a:tab pos="299720" algn="l"/>
              </a:tabLst>
            </a:pPr>
            <a:r>
              <a:rPr sz="2000" spc="-5" dirty="0">
                <a:solidFill>
                  <a:srgbClr val="002060"/>
                </a:solidFill>
                <a:latin typeface="Calibri"/>
                <a:cs typeface="Calibri"/>
              </a:rPr>
              <a:t>Điều trị </a:t>
            </a:r>
            <a:r>
              <a:rPr sz="2000" spc="-10" dirty="0">
                <a:solidFill>
                  <a:srgbClr val="002060"/>
                </a:solidFill>
                <a:latin typeface="Calibri"/>
                <a:cs typeface="Calibri"/>
              </a:rPr>
              <a:t>tăng huyết </a:t>
            </a:r>
            <a:r>
              <a:rPr sz="2000" spc="-5" dirty="0">
                <a:solidFill>
                  <a:srgbClr val="002060"/>
                </a:solidFill>
                <a:latin typeface="Calibri"/>
                <a:cs typeface="Calibri"/>
              </a:rPr>
              <a:t>áp, </a:t>
            </a:r>
            <a:r>
              <a:rPr sz="2000" spc="-10" dirty="0">
                <a:solidFill>
                  <a:srgbClr val="002060"/>
                </a:solidFill>
                <a:latin typeface="Calibri"/>
                <a:cs typeface="Calibri"/>
              </a:rPr>
              <a:t>rối </a:t>
            </a:r>
            <a:r>
              <a:rPr sz="2000" spc="-5" dirty="0">
                <a:solidFill>
                  <a:srgbClr val="002060"/>
                </a:solidFill>
                <a:latin typeface="Calibri"/>
                <a:cs typeface="Calibri"/>
              </a:rPr>
              <a:t>loạn mỡ máu, dự phòng </a:t>
            </a:r>
            <a:r>
              <a:rPr sz="2000" spc="-10" dirty="0">
                <a:solidFill>
                  <a:srgbClr val="002060"/>
                </a:solidFill>
                <a:latin typeface="Calibri"/>
                <a:cs typeface="Calibri"/>
              </a:rPr>
              <a:t>tắc </a:t>
            </a:r>
            <a:r>
              <a:rPr sz="2000" spc="-5" dirty="0">
                <a:solidFill>
                  <a:srgbClr val="002060"/>
                </a:solidFill>
                <a:latin typeface="Calibri"/>
                <a:cs typeface="Calibri"/>
              </a:rPr>
              <a:t>mạch đặc </a:t>
            </a:r>
            <a:r>
              <a:rPr sz="2000" spc="-10" dirty="0">
                <a:solidFill>
                  <a:srgbClr val="002060"/>
                </a:solidFill>
                <a:latin typeface="Calibri"/>
                <a:cs typeface="Calibri"/>
              </a:rPr>
              <a:t>biệt khi  </a:t>
            </a:r>
            <a:r>
              <a:rPr sz="2000" spc="-5" dirty="0">
                <a:solidFill>
                  <a:srgbClr val="002060"/>
                </a:solidFill>
                <a:latin typeface="Calibri"/>
                <a:cs typeface="Calibri"/>
              </a:rPr>
              <a:t>albumin máu giảm</a:t>
            </a:r>
            <a:r>
              <a:rPr sz="2000" spc="-100" dirty="0">
                <a:solidFill>
                  <a:srgbClr val="002060"/>
                </a:solidFill>
                <a:latin typeface="Calibri"/>
                <a:cs typeface="Calibri"/>
              </a:rPr>
              <a:t> </a:t>
            </a:r>
            <a:r>
              <a:rPr sz="2000" spc="-5" dirty="0">
                <a:solidFill>
                  <a:srgbClr val="002060"/>
                </a:solidFill>
                <a:latin typeface="Calibri"/>
                <a:cs typeface="Calibri"/>
              </a:rPr>
              <a:t>nặng</a:t>
            </a:r>
            <a:endParaRPr sz="2000">
              <a:solidFill>
                <a:srgbClr val="002060"/>
              </a:solidFill>
              <a:latin typeface="Calibri"/>
              <a:cs typeface="Calibri"/>
            </a:endParaRPr>
          </a:p>
          <a:p>
            <a:pPr marL="299085" marR="6350" indent="-286385">
              <a:lnSpc>
                <a:spcPct val="100000"/>
              </a:lnSpc>
              <a:spcBef>
                <a:spcPts val="600"/>
              </a:spcBef>
              <a:buFont typeface="Arial"/>
              <a:buChar char="•"/>
              <a:tabLst>
                <a:tab pos="299085" algn="l"/>
                <a:tab pos="299720" algn="l"/>
              </a:tabLst>
            </a:pPr>
            <a:r>
              <a:rPr sz="2000" spc="-5" dirty="0">
                <a:solidFill>
                  <a:srgbClr val="002060"/>
                </a:solidFill>
                <a:latin typeface="Calibri"/>
                <a:cs typeface="Calibri"/>
              </a:rPr>
              <a:t>Điều trị </a:t>
            </a:r>
            <a:r>
              <a:rPr sz="2000" spc="-10" dirty="0">
                <a:solidFill>
                  <a:srgbClr val="002060"/>
                </a:solidFill>
                <a:latin typeface="Calibri"/>
                <a:cs typeface="Calibri"/>
              </a:rPr>
              <a:t>suy </a:t>
            </a:r>
            <a:r>
              <a:rPr sz="2000" spc="-5" dirty="0">
                <a:solidFill>
                  <a:srgbClr val="002060"/>
                </a:solidFill>
                <a:latin typeface="Calibri"/>
                <a:cs typeface="Calibri"/>
              </a:rPr>
              <a:t>thận </a:t>
            </a:r>
            <a:r>
              <a:rPr sz="2000" spc="-10" dirty="0">
                <a:solidFill>
                  <a:srgbClr val="002060"/>
                </a:solidFill>
                <a:latin typeface="Calibri"/>
                <a:cs typeface="Calibri"/>
              </a:rPr>
              <a:t>cấp </a:t>
            </a:r>
            <a:r>
              <a:rPr sz="2000" spc="-5" dirty="0">
                <a:solidFill>
                  <a:srgbClr val="002060"/>
                </a:solidFill>
                <a:latin typeface="Calibri"/>
                <a:cs typeface="Calibri"/>
              </a:rPr>
              <a:t>: </a:t>
            </a:r>
            <a:r>
              <a:rPr sz="2000" spc="-10" dirty="0">
                <a:solidFill>
                  <a:srgbClr val="002060"/>
                </a:solidFill>
                <a:latin typeface="Calibri"/>
                <a:cs typeface="Calibri"/>
              </a:rPr>
              <a:t>cân bằng </a:t>
            </a:r>
            <a:r>
              <a:rPr sz="2000" spc="-5" dirty="0">
                <a:solidFill>
                  <a:srgbClr val="002060"/>
                </a:solidFill>
                <a:latin typeface="Calibri"/>
                <a:cs typeface="Calibri"/>
              </a:rPr>
              <a:t>nước, điện giải, đảm bảo bù đủ albumin</a:t>
            </a:r>
            <a:r>
              <a:rPr sz="2000" spc="-5">
                <a:solidFill>
                  <a:srgbClr val="002060"/>
                </a:solidFill>
                <a:latin typeface="Calibri"/>
                <a:cs typeface="Calibri"/>
              </a:rPr>
              <a:t>. </a:t>
            </a:r>
            <a:endParaRPr lang="en-US" sz="2000" spc="-5" smtClean="0">
              <a:solidFill>
                <a:srgbClr val="002060"/>
              </a:solidFill>
              <a:latin typeface="Calibri"/>
              <a:cs typeface="Calibri"/>
            </a:endParaRPr>
          </a:p>
          <a:p>
            <a:pPr marL="12700" marR="6350">
              <a:lnSpc>
                <a:spcPct val="100000"/>
              </a:lnSpc>
              <a:spcBef>
                <a:spcPts val="600"/>
              </a:spcBef>
              <a:tabLst>
                <a:tab pos="299085" algn="l"/>
                <a:tab pos="299720" algn="l"/>
              </a:tabLst>
            </a:pPr>
            <a:endParaRPr lang="en-US" sz="2000" spc="-5" smtClean="0">
              <a:solidFill>
                <a:srgbClr val="002060"/>
              </a:solidFill>
              <a:latin typeface="Calibri"/>
              <a:cs typeface="Calibri"/>
            </a:endParaRPr>
          </a:p>
          <a:p>
            <a:pPr marL="12700" marR="6350">
              <a:lnSpc>
                <a:spcPct val="100000"/>
              </a:lnSpc>
              <a:spcBef>
                <a:spcPts val="600"/>
              </a:spcBef>
              <a:tabLst>
                <a:tab pos="299085" algn="l"/>
                <a:tab pos="299720" algn="l"/>
              </a:tabLst>
            </a:pPr>
            <a:r>
              <a:rPr lang="en-US" sz="2000" spc="-5" smtClean="0">
                <a:solidFill>
                  <a:srgbClr val="002060"/>
                </a:solidFill>
                <a:latin typeface="Calibri"/>
                <a:cs typeface="Calibri"/>
              </a:rPr>
              <a:t>2.</a:t>
            </a:r>
            <a:r>
              <a:rPr sz="2000" spc="-5" smtClean="0">
                <a:solidFill>
                  <a:srgbClr val="002060"/>
                </a:solidFill>
                <a:latin typeface="Calibri"/>
                <a:cs typeface="Calibri"/>
              </a:rPr>
              <a:t> </a:t>
            </a:r>
            <a:r>
              <a:rPr sz="2000" spc="-5" dirty="0">
                <a:solidFill>
                  <a:srgbClr val="002060"/>
                </a:solidFill>
                <a:latin typeface="Calibri"/>
                <a:cs typeface="Calibri"/>
              </a:rPr>
              <a:t>Điều trị hội chứng thận hư thứ </a:t>
            </a:r>
            <a:r>
              <a:rPr sz="2000" spc="-5">
                <a:solidFill>
                  <a:srgbClr val="002060"/>
                </a:solidFill>
                <a:latin typeface="Calibri"/>
                <a:cs typeface="Calibri"/>
              </a:rPr>
              <a:t>phát</a:t>
            </a:r>
            <a:r>
              <a:rPr sz="2000" spc="-5" smtClean="0">
                <a:solidFill>
                  <a:srgbClr val="002060"/>
                </a:solidFill>
                <a:latin typeface="Calibri"/>
                <a:cs typeface="Calibri"/>
              </a:rPr>
              <a:t>:</a:t>
            </a:r>
            <a:r>
              <a:rPr lang="en-US" sz="2000" spc="-5">
                <a:solidFill>
                  <a:srgbClr val="002060"/>
                </a:solidFill>
                <a:latin typeface="Calibri"/>
                <a:cs typeface="Calibri"/>
              </a:rPr>
              <a:t> </a:t>
            </a:r>
            <a:r>
              <a:rPr lang="en-US" sz="2000" spc="-5">
                <a:solidFill>
                  <a:srgbClr val="002060"/>
                </a:solidFill>
                <a:latin typeface="Calibri"/>
                <a:cs typeface="Calibri"/>
              </a:rPr>
              <a:t> </a:t>
            </a:r>
            <a:r>
              <a:rPr lang="en-US" sz="2000" spc="-5" smtClean="0">
                <a:solidFill>
                  <a:srgbClr val="002060"/>
                </a:solidFill>
                <a:cs typeface="Calibri"/>
              </a:rPr>
              <a:t>tùy theo </a:t>
            </a:r>
            <a:r>
              <a:rPr lang="en-US" sz="2000" smtClean="0">
                <a:solidFill>
                  <a:srgbClr val="002060"/>
                </a:solidFill>
                <a:cs typeface="Times New Roman"/>
              </a:rPr>
              <a:t>nguyên nhân gây bệnh</a:t>
            </a:r>
            <a:endParaRPr sz="2000">
              <a:solidFill>
                <a:srgbClr val="002060"/>
              </a:solidFill>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435"/>
              </a:lnSpc>
            </a:pPr>
            <a:fld id="{81D60167-4931-47E6-BA6A-407CBD079E47}" type="slidenum">
              <a:rPr dirty="0"/>
              <a:t>13</a:t>
            </a:fld>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40308" y="749808"/>
            <a:ext cx="7019544" cy="1127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82687" y="785876"/>
            <a:ext cx="6934834" cy="1905"/>
          </a:xfrm>
          <a:custGeom>
            <a:avLst/>
            <a:gdLst/>
            <a:ahLst/>
            <a:cxnLst/>
            <a:rect l="l" t="t" r="r" b="b"/>
            <a:pathLst>
              <a:path w="6934834" h="1904">
                <a:moveTo>
                  <a:pt x="0" y="0"/>
                </a:moveTo>
                <a:lnTo>
                  <a:pt x="6934238" y="1650"/>
                </a:lnTo>
              </a:path>
            </a:pathLst>
          </a:custGeom>
          <a:ln w="25400">
            <a:solidFill>
              <a:srgbClr val="4F81BC"/>
            </a:solidFill>
          </a:ln>
        </p:spPr>
        <p:txBody>
          <a:bodyPr wrap="square" lIns="0" tIns="0" rIns="0" bIns="0" rtlCol="0"/>
          <a:lstStyle/>
          <a:p>
            <a:endParaRPr/>
          </a:p>
        </p:txBody>
      </p:sp>
      <p:sp>
        <p:nvSpPr>
          <p:cNvPr id="10" name="object 10"/>
          <p:cNvSpPr txBox="1">
            <a:spLocks noGrp="1"/>
          </p:cNvSpPr>
          <p:nvPr>
            <p:ph type="sldNum" sz="quarter" idx="7"/>
          </p:nvPr>
        </p:nvSpPr>
        <p:spPr>
          <a:xfrm>
            <a:off x="8847328" y="6610375"/>
            <a:ext cx="231140" cy="182038"/>
          </a:xfrm>
          <a:prstGeom prst="rect">
            <a:avLst/>
          </a:prstGeom>
        </p:spPr>
        <p:txBody>
          <a:bodyPr vert="horz" wrap="square" lIns="0" tIns="0" rIns="0" bIns="0" rtlCol="0">
            <a:spAutoFit/>
          </a:bodyPr>
          <a:lstStyle/>
          <a:p>
            <a:pPr marL="25400">
              <a:lnSpc>
                <a:spcPts val="1435"/>
              </a:lnSpc>
            </a:pPr>
            <a:endParaRPr dirty="0"/>
          </a:p>
        </p:txBody>
      </p:sp>
      <p:sp>
        <p:nvSpPr>
          <p:cNvPr id="2" name="Rectangle 1"/>
          <p:cNvSpPr/>
          <p:nvPr/>
        </p:nvSpPr>
        <p:spPr>
          <a:xfrm>
            <a:off x="1447800" y="152400"/>
            <a:ext cx="3200400" cy="461665"/>
          </a:xfrm>
          <a:prstGeom prst="rect">
            <a:avLst/>
          </a:prstGeom>
        </p:spPr>
        <p:txBody>
          <a:bodyPr wrap="square">
            <a:spAutoFit/>
          </a:bodyPr>
          <a:lstStyle/>
          <a:p>
            <a:pPr marL="32384">
              <a:lnSpc>
                <a:spcPct val="100000"/>
              </a:lnSpc>
            </a:pPr>
            <a:r>
              <a:rPr lang="en-US" sz="2400" b="1" spc="-5">
                <a:solidFill>
                  <a:srgbClr val="002060"/>
                </a:solidFill>
                <a:cs typeface="Calibri"/>
              </a:rPr>
              <a:t>V.  Phòng</a:t>
            </a:r>
            <a:r>
              <a:rPr lang="en-US" sz="2400" b="1" spc="-40">
                <a:solidFill>
                  <a:srgbClr val="002060"/>
                </a:solidFill>
                <a:cs typeface="Calibri"/>
              </a:rPr>
              <a:t> </a:t>
            </a:r>
            <a:r>
              <a:rPr lang="en-US" sz="2400" b="1" spc="-5">
                <a:solidFill>
                  <a:srgbClr val="002060"/>
                </a:solidFill>
                <a:cs typeface="Calibri"/>
              </a:rPr>
              <a:t>bệnh</a:t>
            </a:r>
            <a:endParaRPr lang="en-US" sz="2400">
              <a:solidFill>
                <a:srgbClr val="002060"/>
              </a:solidFill>
              <a:cs typeface="Calibri"/>
            </a:endParaRPr>
          </a:p>
        </p:txBody>
      </p:sp>
      <p:sp>
        <p:nvSpPr>
          <p:cNvPr id="5" name="Rectangle 4"/>
          <p:cNvSpPr/>
          <p:nvPr/>
        </p:nvSpPr>
        <p:spPr>
          <a:xfrm>
            <a:off x="876300" y="990601"/>
            <a:ext cx="7353300" cy="5601533"/>
          </a:xfrm>
          <a:prstGeom prst="rect">
            <a:avLst/>
          </a:prstGeom>
        </p:spPr>
        <p:txBody>
          <a:bodyPr wrap="square">
            <a:spAutoFit/>
          </a:bodyPr>
          <a:lstStyle/>
          <a:p>
            <a:pPr marL="318770" indent="-286385">
              <a:lnSpc>
                <a:spcPct val="100000"/>
              </a:lnSpc>
              <a:spcBef>
                <a:spcPts val="600"/>
              </a:spcBef>
              <a:buFont typeface="Arial"/>
              <a:buChar char="•"/>
              <a:tabLst>
                <a:tab pos="318770" algn="l"/>
                <a:tab pos="319405" algn="l"/>
              </a:tabLst>
            </a:pPr>
            <a:r>
              <a:rPr lang="vi-VN" spc="-5">
                <a:solidFill>
                  <a:srgbClr val="002060"/>
                </a:solidFill>
                <a:latin typeface="Calibri"/>
                <a:cs typeface="Calibri"/>
              </a:rPr>
              <a:t>Bệnh </a:t>
            </a:r>
            <a:r>
              <a:rPr lang="vi-VN" spc="-10">
                <a:solidFill>
                  <a:srgbClr val="002060"/>
                </a:solidFill>
                <a:latin typeface="Calibri"/>
                <a:cs typeface="Calibri"/>
              </a:rPr>
              <a:t>có </a:t>
            </a:r>
            <a:r>
              <a:rPr lang="vi-VN" spc="-5">
                <a:solidFill>
                  <a:srgbClr val="002060"/>
                </a:solidFill>
                <a:latin typeface="Calibri"/>
                <a:cs typeface="Calibri"/>
              </a:rPr>
              <a:t>tính chất mạn tính, </a:t>
            </a:r>
            <a:r>
              <a:rPr lang="vi-VN" spc="-10">
                <a:solidFill>
                  <a:srgbClr val="002060"/>
                </a:solidFill>
                <a:latin typeface="Calibri"/>
                <a:cs typeface="Calibri"/>
              </a:rPr>
              <a:t>có </a:t>
            </a:r>
            <a:r>
              <a:rPr lang="vi-VN" spc="-5">
                <a:solidFill>
                  <a:srgbClr val="002060"/>
                </a:solidFill>
                <a:latin typeface="Calibri"/>
                <a:cs typeface="Calibri"/>
              </a:rPr>
              <a:t>thể </a:t>
            </a:r>
            <a:r>
              <a:rPr lang="vi-VN" spc="-10">
                <a:solidFill>
                  <a:srgbClr val="002060"/>
                </a:solidFill>
                <a:latin typeface="Calibri"/>
                <a:cs typeface="Calibri"/>
              </a:rPr>
              <a:t>tái</a:t>
            </a:r>
            <a:r>
              <a:rPr lang="vi-VN" spc="15">
                <a:solidFill>
                  <a:srgbClr val="002060"/>
                </a:solidFill>
                <a:latin typeface="Calibri"/>
                <a:cs typeface="Calibri"/>
              </a:rPr>
              <a:t> </a:t>
            </a:r>
            <a:r>
              <a:rPr lang="vi-VN" spc="-5">
                <a:solidFill>
                  <a:srgbClr val="002060"/>
                </a:solidFill>
                <a:latin typeface="Calibri"/>
                <a:cs typeface="Calibri"/>
              </a:rPr>
              <a:t>phát</a:t>
            </a:r>
            <a:endParaRPr lang="vi-VN">
              <a:solidFill>
                <a:srgbClr val="002060"/>
              </a:solidFill>
              <a:latin typeface="Calibri"/>
              <a:cs typeface="Calibri"/>
            </a:endParaRPr>
          </a:p>
          <a:p>
            <a:pPr marL="318770" indent="-286385">
              <a:lnSpc>
                <a:spcPct val="100000"/>
              </a:lnSpc>
              <a:spcBef>
                <a:spcPts val="600"/>
              </a:spcBef>
              <a:buFont typeface="Arial"/>
              <a:buChar char="•"/>
              <a:tabLst>
                <a:tab pos="318770" algn="l"/>
                <a:tab pos="319405" algn="l"/>
              </a:tabLst>
            </a:pPr>
            <a:r>
              <a:rPr lang="vi-VN" spc="-5">
                <a:solidFill>
                  <a:srgbClr val="002060"/>
                </a:solidFill>
                <a:latin typeface="Calibri"/>
                <a:cs typeface="Calibri"/>
              </a:rPr>
              <a:t>Cần theo dõi </a:t>
            </a:r>
            <a:r>
              <a:rPr lang="vi-VN" spc="-20">
                <a:solidFill>
                  <a:srgbClr val="002060"/>
                </a:solidFill>
                <a:latin typeface="Calibri"/>
                <a:cs typeface="Calibri"/>
              </a:rPr>
              <a:t>và </a:t>
            </a:r>
            <a:r>
              <a:rPr lang="vi-VN" spc="-5">
                <a:solidFill>
                  <a:srgbClr val="002060"/>
                </a:solidFill>
                <a:latin typeface="Calibri"/>
                <a:cs typeface="Calibri"/>
              </a:rPr>
              <a:t>điều trị lâu</a:t>
            </a:r>
            <a:r>
              <a:rPr lang="vi-VN" spc="25">
                <a:solidFill>
                  <a:srgbClr val="002060"/>
                </a:solidFill>
                <a:latin typeface="Calibri"/>
                <a:cs typeface="Calibri"/>
              </a:rPr>
              <a:t> </a:t>
            </a:r>
            <a:r>
              <a:rPr lang="vi-VN" spc="-5">
                <a:solidFill>
                  <a:srgbClr val="002060"/>
                </a:solidFill>
                <a:latin typeface="Calibri"/>
                <a:cs typeface="Calibri"/>
              </a:rPr>
              <a:t>dài</a:t>
            </a:r>
            <a:endParaRPr lang="vi-VN">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r>
              <a:rPr lang="vi-VN" spc="-5">
                <a:solidFill>
                  <a:srgbClr val="002060"/>
                </a:solidFill>
                <a:latin typeface="Calibri"/>
                <a:cs typeface="Calibri"/>
              </a:rPr>
              <a:t>Không sử dụng </a:t>
            </a:r>
            <a:r>
              <a:rPr lang="vi-VN" spc="-10">
                <a:solidFill>
                  <a:srgbClr val="002060"/>
                </a:solidFill>
                <a:latin typeface="Calibri"/>
                <a:cs typeface="Calibri"/>
              </a:rPr>
              <a:t>các </a:t>
            </a:r>
            <a:r>
              <a:rPr lang="vi-VN" spc="-5">
                <a:solidFill>
                  <a:srgbClr val="002060"/>
                </a:solidFill>
                <a:latin typeface="Calibri"/>
                <a:cs typeface="Calibri"/>
              </a:rPr>
              <a:t>loại thuốc </a:t>
            </a:r>
            <a:r>
              <a:rPr lang="vi-VN" spc="-20">
                <a:solidFill>
                  <a:srgbClr val="002060"/>
                </a:solidFill>
                <a:latin typeface="Calibri"/>
                <a:cs typeface="Calibri"/>
              </a:rPr>
              <a:t>và </a:t>
            </a:r>
            <a:r>
              <a:rPr lang="vi-VN" spc="-10">
                <a:solidFill>
                  <a:srgbClr val="002060"/>
                </a:solidFill>
                <a:latin typeface="Calibri"/>
                <a:cs typeface="Calibri"/>
              </a:rPr>
              <a:t>các </a:t>
            </a:r>
            <a:r>
              <a:rPr lang="vi-VN" spc="-5">
                <a:solidFill>
                  <a:srgbClr val="002060"/>
                </a:solidFill>
                <a:latin typeface="Calibri"/>
                <a:cs typeface="Calibri"/>
              </a:rPr>
              <a:t>chất  không </a:t>
            </a:r>
            <a:r>
              <a:rPr lang="vi-VN" spc="-20">
                <a:solidFill>
                  <a:srgbClr val="002060"/>
                </a:solidFill>
                <a:latin typeface="Calibri"/>
                <a:cs typeface="Calibri"/>
              </a:rPr>
              <a:t>rõ </a:t>
            </a:r>
            <a:r>
              <a:rPr lang="vi-VN" spc="-5">
                <a:solidFill>
                  <a:srgbClr val="002060"/>
                </a:solidFill>
                <a:latin typeface="Calibri"/>
                <a:cs typeface="Calibri"/>
              </a:rPr>
              <a:t>nguồn gốc, </a:t>
            </a:r>
            <a:r>
              <a:rPr lang="vi-VN" spc="-15">
                <a:solidFill>
                  <a:srgbClr val="002060"/>
                </a:solidFill>
                <a:latin typeface="Calibri"/>
                <a:cs typeface="Calibri"/>
              </a:rPr>
              <a:t>gây </a:t>
            </a:r>
            <a:r>
              <a:rPr lang="vi-VN" spc="-5">
                <a:solidFill>
                  <a:srgbClr val="002060"/>
                </a:solidFill>
                <a:latin typeface="Calibri"/>
                <a:cs typeface="Calibri"/>
              </a:rPr>
              <a:t>độc cho</a:t>
            </a:r>
            <a:r>
              <a:rPr lang="vi-VN" spc="50">
                <a:solidFill>
                  <a:srgbClr val="002060"/>
                </a:solidFill>
                <a:latin typeface="Calibri"/>
                <a:cs typeface="Calibri"/>
              </a:rPr>
              <a:t> </a:t>
            </a:r>
            <a:r>
              <a:rPr lang="vi-VN" spc="-5">
                <a:solidFill>
                  <a:srgbClr val="002060"/>
                </a:solidFill>
                <a:latin typeface="Calibri"/>
                <a:cs typeface="Calibri"/>
              </a:rPr>
              <a:t>thận</a:t>
            </a:r>
            <a:r>
              <a:rPr lang="vi-VN" spc="-5" smtClean="0">
                <a:solidFill>
                  <a:srgbClr val="002060"/>
                </a:solidFill>
                <a:latin typeface="Calibri"/>
                <a:cs typeface="Calibri"/>
              </a:rPr>
              <a:t>.</a:t>
            </a:r>
            <a:endParaRPr lang="en-US" spc="-5" smtClean="0">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smtClean="0">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smtClean="0">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smtClean="0">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smtClean="0">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smtClean="0">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en-US" spc="-5">
              <a:solidFill>
                <a:srgbClr val="002060"/>
              </a:solidFill>
              <a:latin typeface="Calibri"/>
              <a:cs typeface="Calibri"/>
            </a:endParaRPr>
          </a:p>
          <a:p>
            <a:pPr marL="318770" marR="2814955" indent="-286385">
              <a:lnSpc>
                <a:spcPct val="100000"/>
              </a:lnSpc>
              <a:spcBef>
                <a:spcPts val="600"/>
              </a:spcBef>
              <a:buFont typeface="Arial"/>
              <a:buChar char="•"/>
              <a:tabLst>
                <a:tab pos="318770" algn="l"/>
                <a:tab pos="319405" algn="l"/>
              </a:tabLst>
            </a:pPr>
            <a:endParaRPr lang="vi-VN">
              <a:solidFill>
                <a:srgbClr val="002060"/>
              </a:solidFill>
              <a:latin typeface="Calibri"/>
              <a:cs typeface="Calibri"/>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87" y="2971800"/>
            <a:ext cx="3633850" cy="272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75827"/>
            <a:ext cx="3505200" cy="225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889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
            <a:ext cx="8305800" cy="677108"/>
          </a:xfrm>
        </p:spPr>
        <p:txBody>
          <a:bodyPr/>
          <a:lstStyle/>
          <a:p>
            <a:endParaRPr lang="en-US" sz="4400">
              <a:solidFill>
                <a:srgbClr val="002060"/>
              </a:solidFill>
            </a:endParaRPr>
          </a:p>
        </p:txBody>
      </p:sp>
      <p:sp>
        <p:nvSpPr>
          <p:cNvPr id="3" name="Rectangle 2"/>
          <p:cNvSpPr/>
          <p:nvPr/>
        </p:nvSpPr>
        <p:spPr>
          <a:xfrm>
            <a:off x="435264" y="1143000"/>
            <a:ext cx="8458200" cy="3416320"/>
          </a:xfrm>
          <a:prstGeom prst="rect">
            <a:avLst/>
          </a:prstGeom>
          <a:noFill/>
        </p:spPr>
        <p:txBody>
          <a:bodyPr wrap="square" lIns="91440" tIns="45720" rIns="91440" bIns="45720">
            <a:spAutoFit/>
          </a:bodyPr>
          <a:lstStyle/>
          <a:p>
            <a:pPr algn="ctr"/>
            <a:r>
              <a:rPr lang="en-US" sz="5400" b="1" i="1" cap="none" spc="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CẢM ƠN THẦY CÔ VÀ CÁC BẠN ĐÃ LẮNG NGE</a:t>
            </a:r>
          </a:p>
          <a:p>
            <a:pPr algn="ctr"/>
            <a:endParaRPr lang="en-US" sz="5400" b="1" i="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endParaRPr>
          </a:p>
          <a:p>
            <a:pPr algn="ctr"/>
            <a:endParaRPr 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863" y="3342361"/>
            <a:ext cx="4699001" cy="281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55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553998"/>
          </a:xfrm>
        </p:spPr>
        <p:txBody>
          <a:bodyPr/>
          <a:lstStyle/>
          <a:p>
            <a:pPr algn="ctr"/>
            <a:r>
              <a:rPr lang="en-US" sz="3600" smtClean="0">
                <a:solidFill>
                  <a:srgbClr val="002060"/>
                </a:solidFill>
                <a:latin typeface="Times New Roman" pitchFamily="18" charset="0"/>
                <a:cs typeface="Times New Roman" pitchFamily="18" charset="0"/>
              </a:rPr>
              <a:t>Nội dung:</a:t>
            </a:r>
            <a:endParaRPr lang="en-US" sz="3600">
              <a:solidFill>
                <a:srgbClr val="002060"/>
              </a:solidFill>
              <a:latin typeface="Times New Roman" pitchFamily="18" charset="0"/>
              <a:cs typeface="Times New Roman" pitchFamily="18" charset="0"/>
            </a:endParaRPr>
          </a:p>
        </p:txBody>
      </p:sp>
      <p:sp>
        <p:nvSpPr>
          <p:cNvPr id="3" name="Subtitle 2"/>
          <p:cNvSpPr>
            <a:spLocks noGrp="1"/>
          </p:cNvSpPr>
          <p:nvPr>
            <p:ph type="subTitle" idx="4"/>
          </p:nvPr>
        </p:nvSpPr>
        <p:spPr>
          <a:xfrm>
            <a:off x="1224419" y="1371600"/>
            <a:ext cx="6781800" cy="6463308"/>
          </a:xfrm>
        </p:spPr>
        <p:txBody>
          <a:bodyPr/>
          <a:lstStyle/>
          <a:p>
            <a:pPr marL="400050" indent="-400050">
              <a:lnSpc>
                <a:spcPct val="150000"/>
              </a:lnSpc>
              <a:buAutoNum type="romanUcPeriod"/>
            </a:pPr>
            <a:r>
              <a:rPr lang="en-US" sz="2800" smtClean="0">
                <a:solidFill>
                  <a:srgbClr val="002060"/>
                </a:solidFill>
                <a:latin typeface="Times New Roman" pitchFamily="18" charset="0"/>
                <a:cs typeface="Times New Roman" pitchFamily="18" charset="0"/>
              </a:rPr>
              <a:t>Định nghĩa &amp; nguyên nhân</a:t>
            </a:r>
          </a:p>
          <a:p>
            <a:pPr marL="400050" indent="-400050">
              <a:lnSpc>
                <a:spcPct val="150000"/>
              </a:lnSpc>
              <a:buAutoNum type="romanUcPeriod"/>
            </a:pPr>
            <a:r>
              <a:rPr lang="en-US" sz="2800" smtClean="0">
                <a:solidFill>
                  <a:srgbClr val="002060"/>
                </a:solidFill>
                <a:latin typeface="Times New Roman" pitchFamily="18" charset="0"/>
                <a:cs typeface="Times New Roman" pitchFamily="18" charset="0"/>
              </a:rPr>
              <a:t>Sinh lý bệnh</a:t>
            </a:r>
          </a:p>
          <a:p>
            <a:pPr marL="400050" indent="-400050">
              <a:lnSpc>
                <a:spcPct val="150000"/>
              </a:lnSpc>
              <a:buAutoNum type="romanUcPeriod"/>
            </a:pPr>
            <a:r>
              <a:rPr lang="en-US" sz="2800" smtClean="0">
                <a:solidFill>
                  <a:srgbClr val="002060"/>
                </a:solidFill>
                <a:latin typeface="Times New Roman" pitchFamily="18" charset="0"/>
                <a:cs typeface="Times New Roman" pitchFamily="18" charset="0"/>
              </a:rPr>
              <a:t>Triệu chứng</a:t>
            </a:r>
          </a:p>
          <a:p>
            <a:pPr marL="400050" indent="-400050">
              <a:lnSpc>
                <a:spcPct val="150000"/>
              </a:lnSpc>
              <a:buAutoNum type="romanUcPeriod"/>
            </a:pPr>
            <a:r>
              <a:rPr lang="en-US" sz="2800" smtClean="0">
                <a:solidFill>
                  <a:srgbClr val="002060"/>
                </a:solidFill>
                <a:latin typeface="Times New Roman" pitchFamily="18" charset="0"/>
                <a:cs typeface="Times New Roman" pitchFamily="18" charset="0"/>
              </a:rPr>
              <a:t>Điều </a:t>
            </a:r>
            <a:r>
              <a:rPr lang="en-US" sz="2800" smtClean="0">
                <a:solidFill>
                  <a:srgbClr val="002060"/>
                </a:solidFill>
                <a:latin typeface="Times New Roman" pitchFamily="18" charset="0"/>
                <a:cs typeface="Times New Roman" pitchFamily="18" charset="0"/>
              </a:rPr>
              <a:t>trị</a:t>
            </a:r>
            <a:endParaRPr lang="en-US" sz="2800" smtClean="0">
              <a:solidFill>
                <a:srgbClr val="002060"/>
              </a:solidFill>
              <a:latin typeface="Times New Roman" pitchFamily="18" charset="0"/>
              <a:cs typeface="Times New Roman" pitchFamily="18" charset="0"/>
            </a:endParaRPr>
          </a:p>
          <a:p>
            <a:pPr>
              <a:lnSpc>
                <a:spcPct val="150000"/>
              </a:lnSpc>
            </a:pPr>
            <a:r>
              <a:rPr lang="en-US" sz="280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a. </a:t>
            </a:r>
            <a:r>
              <a:rPr lang="en-US" sz="2800" smtClean="0">
                <a:solidFill>
                  <a:srgbClr val="002060"/>
                </a:solidFill>
                <a:latin typeface="Times New Roman" pitchFamily="18" charset="0"/>
                <a:cs typeface="Times New Roman" pitchFamily="18" charset="0"/>
              </a:rPr>
              <a:t>Điều trị </a:t>
            </a:r>
            <a:r>
              <a:rPr lang="en-US" sz="2800" smtClean="0">
                <a:solidFill>
                  <a:srgbClr val="002060"/>
                </a:solidFill>
                <a:latin typeface="Times New Roman" pitchFamily="18" charset="0"/>
                <a:cs typeface="Times New Roman" pitchFamily="18" charset="0"/>
              </a:rPr>
              <a:t>triệu chứng</a:t>
            </a:r>
            <a:endParaRPr lang="en-US" sz="2800" smtClean="0">
              <a:solidFill>
                <a:srgbClr val="002060"/>
              </a:solidFill>
              <a:latin typeface="Times New Roman" pitchFamily="18" charset="0"/>
              <a:cs typeface="Times New Roman" pitchFamily="18" charset="0"/>
            </a:endParaRPr>
          </a:p>
          <a:p>
            <a:pPr>
              <a:lnSpc>
                <a:spcPct val="150000"/>
              </a:lnSpc>
            </a:pPr>
            <a:r>
              <a:rPr lang="en-US" sz="280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       b. Điều trị đặc hiệu</a:t>
            </a:r>
          </a:p>
          <a:p>
            <a:pPr>
              <a:lnSpc>
                <a:spcPct val="150000"/>
              </a:lnSpc>
            </a:pPr>
            <a:r>
              <a:rPr lang="en-US" sz="280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       c. Điều trị biến chứng</a:t>
            </a:r>
          </a:p>
          <a:p>
            <a:pPr marL="571500" indent="-571500">
              <a:lnSpc>
                <a:spcPct val="150000"/>
              </a:lnSpc>
              <a:buAutoNum type="romanUcPeriod" startAt="5"/>
            </a:pPr>
            <a:r>
              <a:rPr lang="en-US" sz="2800" smtClean="0">
                <a:solidFill>
                  <a:srgbClr val="002060"/>
                </a:solidFill>
                <a:latin typeface="Times New Roman" pitchFamily="18" charset="0"/>
                <a:cs typeface="Times New Roman" pitchFamily="18" charset="0"/>
              </a:rPr>
              <a:t>Phòng bệnh</a:t>
            </a:r>
          </a:p>
          <a:p>
            <a:endParaRPr lang="en-US" sz="2800">
              <a:solidFill>
                <a:srgbClr val="002060"/>
              </a:solidFill>
              <a:latin typeface="Times New Roman" pitchFamily="18" charset="0"/>
              <a:cs typeface="Times New Roman" pitchFamily="18" charset="0"/>
            </a:endParaRPr>
          </a:p>
          <a:p>
            <a:endParaRPr lang="en-US" sz="2800" smtClean="0">
              <a:solidFill>
                <a:srgbClr val="002060"/>
              </a:solidFill>
              <a:latin typeface="Times New Roman" pitchFamily="18" charset="0"/>
              <a:cs typeface="Times New Roman" pitchFamily="18" charset="0"/>
            </a:endParaRPr>
          </a:p>
          <a:p>
            <a:r>
              <a:rPr lang="en-US" sz="2800" smtClean="0">
                <a:solidFill>
                  <a:srgbClr val="002060"/>
                </a:solidFill>
                <a:latin typeface="Times New Roman" pitchFamily="18" charset="0"/>
                <a:cs typeface="Times New Roman" pitchFamily="18" charset="0"/>
              </a:rPr>
              <a:t> </a:t>
            </a:r>
            <a:endParaRPr lang="en-US" sz="2800">
              <a:solidFill>
                <a:srgbClr val="002060"/>
              </a:solidFill>
              <a:latin typeface="Times New Roman" pitchFamily="18" charset="0"/>
              <a:cs typeface="Times New Roman" pitchFamily="18" charset="0"/>
            </a:endParaRPr>
          </a:p>
        </p:txBody>
      </p:sp>
      <p:cxnSp>
        <p:nvCxnSpPr>
          <p:cNvPr id="6" name="Straight Connector 5"/>
          <p:cNvCxnSpPr/>
          <p:nvPr/>
        </p:nvCxnSpPr>
        <p:spPr>
          <a:xfrm>
            <a:off x="1219200" y="1219200"/>
            <a:ext cx="6781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305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14935">
              <a:lnSpc>
                <a:spcPts val="1435"/>
              </a:lnSpc>
            </a:pPr>
            <a:fld id="{81D60167-4931-47E6-BA6A-407CBD079E47}" type="slidenum">
              <a:rPr dirty="0"/>
              <a:t>3</a:t>
            </a:fld>
            <a:endParaRPr dirty="0"/>
          </a:p>
        </p:txBody>
      </p:sp>
      <p:sp>
        <p:nvSpPr>
          <p:cNvPr id="8" name="object 8"/>
          <p:cNvSpPr txBox="1"/>
          <p:nvPr/>
        </p:nvSpPr>
        <p:spPr>
          <a:xfrm>
            <a:off x="304800" y="152400"/>
            <a:ext cx="8610600" cy="6524863"/>
          </a:xfrm>
          <a:prstGeom prst="rect">
            <a:avLst/>
          </a:prstGeom>
        </p:spPr>
        <p:txBody>
          <a:bodyPr vert="horz" wrap="square" lIns="0" tIns="0" rIns="0" bIns="0" rtlCol="0">
            <a:spAutoFit/>
          </a:bodyPr>
          <a:lstStyle/>
          <a:p>
            <a:pPr marL="12700">
              <a:lnSpc>
                <a:spcPct val="100000"/>
              </a:lnSpc>
              <a:tabLst>
                <a:tab pos="215900" algn="l"/>
              </a:tabLst>
            </a:pPr>
            <a:r>
              <a:rPr lang="en-US" sz="2400" b="1" spc="-5" smtClean="0">
                <a:solidFill>
                  <a:srgbClr val="002060"/>
                </a:solidFill>
                <a:latin typeface="+mj-lt"/>
                <a:cs typeface="Calibri"/>
              </a:rPr>
              <a:t>         I.  </a:t>
            </a:r>
            <a:r>
              <a:rPr sz="2400" b="1" spc="-5" smtClean="0">
                <a:solidFill>
                  <a:srgbClr val="002060"/>
                </a:solidFill>
                <a:latin typeface="+mj-lt"/>
                <a:cs typeface="Calibri"/>
              </a:rPr>
              <a:t>Định </a:t>
            </a:r>
            <a:r>
              <a:rPr sz="2400" b="1" spc="-5">
                <a:solidFill>
                  <a:srgbClr val="002060"/>
                </a:solidFill>
                <a:latin typeface="+mj-lt"/>
                <a:cs typeface="Calibri"/>
              </a:rPr>
              <a:t>nghĩa </a:t>
            </a:r>
            <a:r>
              <a:rPr lang="en-US" sz="2400" b="1" spc="-5" smtClean="0">
                <a:solidFill>
                  <a:srgbClr val="002060"/>
                </a:solidFill>
                <a:latin typeface="+mj-lt"/>
                <a:cs typeface="Calibri"/>
              </a:rPr>
              <a:t>&amp; </a:t>
            </a:r>
            <a:r>
              <a:rPr sz="2400" b="1" spc="-10" smtClean="0">
                <a:solidFill>
                  <a:srgbClr val="002060"/>
                </a:solidFill>
                <a:latin typeface="+mj-lt"/>
                <a:cs typeface="Calibri"/>
              </a:rPr>
              <a:t>nguyên </a:t>
            </a:r>
            <a:r>
              <a:rPr sz="2400" b="1" spc="-5" smtClean="0">
                <a:solidFill>
                  <a:srgbClr val="002060"/>
                </a:solidFill>
                <a:latin typeface="+mj-lt"/>
                <a:cs typeface="Calibri"/>
              </a:rPr>
              <a:t>nhân </a:t>
            </a:r>
            <a:r>
              <a:rPr sz="2400" b="1" spc="-20" smtClean="0">
                <a:solidFill>
                  <a:srgbClr val="002060"/>
                </a:solidFill>
                <a:latin typeface="+mj-lt"/>
                <a:cs typeface="Calibri"/>
              </a:rPr>
              <a:t>gây</a:t>
            </a:r>
            <a:r>
              <a:rPr sz="2400" b="1" spc="95" smtClean="0">
                <a:solidFill>
                  <a:srgbClr val="002060"/>
                </a:solidFill>
                <a:latin typeface="+mj-lt"/>
                <a:cs typeface="Calibri"/>
              </a:rPr>
              <a:t> </a:t>
            </a:r>
            <a:r>
              <a:rPr sz="2400" b="1" spc="-5" smtClean="0">
                <a:solidFill>
                  <a:srgbClr val="002060"/>
                </a:solidFill>
                <a:latin typeface="+mj-lt"/>
                <a:cs typeface="Calibri"/>
              </a:rPr>
              <a:t>bệnh</a:t>
            </a:r>
            <a:endParaRPr lang="en-US" sz="2400" b="1" spc="-5" smtClean="0">
              <a:solidFill>
                <a:srgbClr val="002060"/>
              </a:solidFill>
              <a:latin typeface="+mj-lt"/>
              <a:cs typeface="Calibri"/>
            </a:endParaRPr>
          </a:p>
          <a:p>
            <a:pPr marL="12700">
              <a:lnSpc>
                <a:spcPct val="100000"/>
              </a:lnSpc>
              <a:tabLst>
                <a:tab pos="215900" algn="l"/>
              </a:tabLst>
            </a:pPr>
            <a:endParaRPr sz="2400" smtClean="0">
              <a:solidFill>
                <a:srgbClr val="002060"/>
              </a:solidFill>
              <a:latin typeface="+mj-lt"/>
              <a:cs typeface="Calibri"/>
            </a:endParaRPr>
          </a:p>
          <a:p>
            <a:pPr>
              <a:spcBef>
                <a:spcPts val="600"/>
              </a:spcBef>
              <a:tabLst>
                <a:tab pos="469265" algn="l"/>
                <a:tab pos="469900" algn="l"/>
              </a:tabLst>
            </a:pPr>
            <a:r>
              <a:rPr lang="en-US" spc="-5" smtClean="0">
                <a:solidFill>
                  <a:srgbClr val="002060"/>
                </a:solidFill>
                <a:cs typeface="Calibri"/>
              </a:rPr>
              <a:t> </a:t>
            </a:r>
            <a:r>
              <a:rPr lang="en-US" b="1" i="1" spc="-5" smtClean="0">
                <a:solidFill>
                  <a:srgbClr val="002060"/>
                </a:solidFill>
                <a:cs typeface="Calibri"/>
              </a:rPr>
              <a:t>1.  </a:t>
            </a:r>
            <a:r>
              <a:rPr b="1" i="1" spc="-5" smtClean="0">
                <a:solidFill>
                  <a:srgbClr val="002060"/>
                </a:solidFill>
                <a:latin typeface="Calibri (Body)"/>
                <a:cs typeface="Calibri"/>
              </a:rPr>
              <a:t>Định</a:t>
            </a:r>
            <a:r>
              <a:rPr b="1" i="1" spc="-85" smtClean="0">
                <a:solidFill>
                  <a:srgbClr val="002060"/>
                </a:solidFill>
                <a:latin typeface="Calibri (Body)"/>
                <a:cs typeface="Calibri"/>
              </a:rPr>
              <a:t> </a:t>
            </a:r>
            <a:r>
              <a:rPr b="1" i="1" spc="-5" smtClean="0">
                <a:solidFill>
                  <a:srgbClr val="002060"/>
                </a:solidFill>
                <a:latin typeface="Calibri (Body)"/>
                <a:cs typeface="Calibri"/>
              </a:rPr>
              <a:t>nghĩa</a:t>
            </a:r>
            <a:endParaRPr b="1" i="1" smtClean="0">
              <a:solidFill>
                <a:srgbClr val="002060"/>
              </a:solidFill>
              <a:latin typeface="Calibri (Body)"/>
              <a:cs typeface="Calibri"/>
            </a:endParaRPr>
          </a:p>
          <a:p>
            <a:pPr marL="469900" marR="5080" algn="just">
              <a:lnSpc>
                <a:spcPct val="100000"/>
              </a:lnSpc>
              <a:spcBef>
                <a:spcPts val="600"/>
              </a:spcBef>
            </a:pPr>
            <a:r>
              <a:rPr lang="en-US" spc="-5" smtClean="0">
                <a:solidFill>
                  <a:srgbClr val="002060"/>
                </a:solidFill>
                <a:effectLst>
                  <a:outerShdw blurRad="38100" dist="38100" dir="2700000" algn="tl">
                    <a:srgbClr val="000000">
                      <a:alpha val="43137"/>
                    </a:srgbClr>
                  </a:outerShdw>
                </a:effectLst>
                <a:latin typeface="Calibri (Body)"/>
                <a:cs typeface="Calibri"/>
              </a:rPr>
              <a:t> -</a:t>
            </a:r>
            <a:r>
              <a:rPr spc="-5" smtClean="0">
                <a:solidFill>
                  <a:srgbClr val="002060"/>
                </a:solidFill>
                <a:latin typeface="Calibri (Body)"/>
                <a:cs typeface="Calibri"/>
              </a:rPr>
              <a:t>Hội </a:t>
            </a:r>
            <a:r>
              <a:rPr spc="-5" dirty="0">
                <a:solidFill>
                  <a:srgbClr val="002060"/>
                </a:solidFill>
                <a:latin typeface="Calibri (Body)"/>
                <a:cs typeface="Calibri"/>
              </a:rPr>
              <a:t>chứng thận hư </a:t>
            </a:r>
            <a:r>
              <a:rPr dirty="0">
                <a:solidFill>
                  <a:srgbClr val="002060"/>
                </a:solidFill>
                <a:latin typeface="Calibri (Body)"/>
                <a:cs typeface="Calibri"/>
              </a:rPr>
              <a:t>là </a:t>
            </a:r>
            <a:r>
              <a:rPr spc="-5" dirty="0">
                <a:solidFill>
                  <a:srgbClr val="002060"/>
                </a:solidFill>
                <a:latin typeface="Calibri (Body)"/>
                <a:cs typeface="Calibri"/>
              </a:rPr>
              <a:t>một </a:t>
            </a:r>
            <a:r>
              <a:rPr dirty="0">
                <a:solidFill>
                  <a:srgbClr val="002060"/>
                </a:solidFill>
                <a:latin typeface="Calibri (Body)"/>
                <a:cs typeface="Calibri"/>
              </a:rPr>
              <a:t>hội </a:t>
            </a:r>
            <a:r>
              <a:rPr spc="-5" dirty="0">
                <a:solidFill>
                  <a:srgbClr val="002060"/>
                </a:solidFill>
                <a:latin typeface="Calibri (Body)"/>
                <a:cs typeface="Calibri"/>
              </a:rPr>
              <a:t>chứng lâm sàng </a:t>
            </a:r>
            <a:r>
              <a:rPr spc="-20" dirty="0">
                <a:solidFill>
                  <a:srgbClr val="002060"/>
                </a:solidFill>
                <a:latin typeface="Calibri (Body)"/>
                <a:cs typeface="Calibri"/>
              </a:rPr>
              <a:t>và </a:t>
            </a:r>
            <a:r>
              <a:rPr spc="-5">
                <a:solidFill>
                  <a:srgbClr val="002060"/>
                </a:solidFill>
                <a:latin typeface="Calibri (Body)"/>
                <a:cs typeface="Calibri"/>
              </a:rPr>
              <a:t>sinh </a:t>
            </a:r>
            <a:r>
              <a:rPr spc="-5" smtClean="0">
                <a:solidFill>
                  <a:srgbClr val="002060"/>
                </a:solidFill>
                <a:latin typeface="Calibri (Body)"/>
                <a:cs typeface="Calibri"/>
              </a:rPr>
              <a:t>hóa</a:t>
            </a:r>
            <a:endParaRPr lang="en-US" spc="-5" smtClean="0">
              <a:solidFill>
                <a:srgbClr val="002060"/>
              </a:solidFill>
              <a:latin typeface="Calibri (Body)"/>
              <a:cs typeface="Calibri"/>
            </a:endParaRPr>
          </a:p>
          <a:p>
            <a:pPr marL="469900" marR="5080" algn="just">
              <a:lnSpc>
                <a:spcPct val="100000"/>
              </a:lnSpc>
              <a:spcBef>
                <a:spcPts val="600"/>
              </a:spcBef>
            </a:pPr>
            <a:r>
              <a:rPr lang="en-US" spc="-5" smtClean="0">
                <a:solidFill>
                  <a:srgbClr val="002060"/>
                </a:solidFill>
                <a:latin typeface="Calibri (Body)"/>
                <a:cs typeface="Calibri"/>
              </a:rPr>
              <a:t> -</a:t>
            </a:r>
            <a:r>
              <a:rPr lang="en-US" spc="-5" smtClean="0">
                <a:solidFill>
                  <a:srgbClr val="002060"/>
                </a:solidFill>
                <a:latin typeface="Calibri (Body)"/>
                <a:cs typeface="Calibri"/>
              </a:rPr>
              <a:t>X</a:t>
            </a:r>
            <a:r>
              <a:rPr spc="-10" smtClean="0">
                <a:solidFill>
                  <a:srgbClr val="002060"/>
                </a:solidFill>
                <a:latin typeface="Calibri (Body)"/>
                <a:cs typeface="Calibri"/>
              </a:rPr>
              <a:t>uất </a:t>
            </a:r>
            <a:r>
              <a:rPr spc="-5" dirty="0">
                <a:solidFill>
                  <a:srgbClr val="002060"/>
                </a:solidFill>
                <a:latin typeface="Calibri (Body)"/>
                <a:cs typeface="Calibri"/>
              </a:rPr>
              <a:t>hiện </a:t>
            </a:r>
            <a:r>
              <a:rPr spc="-10" dirty="0">
                <a:solidFill>
                  <a:srgbClr val="002060"/>
                </a:solidFill>
                <a:latin typeface="Calibri (Body)"/>
                <a:cs typeface="Calibri"/>
              </a:rPr>
              <a:t>khi </a:t>
            </a:r>
            <a:r>
              <a:rPr spc="-20" dirty="0">
                <a:solidFill>
                  <a:srgbClr val="002060"/>
                </a:solidFill>
                <a:latin typeface="Calibri (Body)"/>
                <a:cs typeface="Calibri"/>
              </a:rPr>
              <a:t>có  </a:t>
            </a:r>
            <a:r>
              <a:rPr spc="-10" dirty="0">
                <a:solidFill>
                  <a:srgbClr val="002060"/>
                </a:solidFill>
                <a:latin typeface="Calibri (Body)"/>
                <a:cs typeface="Calibri"/>
              </a:rPr>
              <a:t>tổn </a:t>
            </a:r>
            <a:r>
              <a:rPr spc="-5" dirty="0">
                <a:solidFill>
                  <a:srgbClr val="002060"/>
                </a:solidFill>
                <a:latin typeface="Calibri (Body)"/>
                <a:cs typeface="Calibri"/>
              </a:rPr>
              <a:t>thương ở </a:t>
            </a:r>
            <a:r>
              <a:rPr spc="-10" dirty="0">
                <a:solidFill>
                  <a:srgbClr val="002060"/>
                </a:solidFill>
                <a:latin typeface="Calibri (Body)"/>
                <a:cs typeface="Calibri"/>
              </a:rPr>
              <a:t>cầu </a:t>
            </a:r>
            <a:r>
              <a:rPr spc="-5" dirty="0">
                <a:solidFill>
                  <a:srgbClr val="002060"/>
                </a:solidFill>
                <a:latin typeface="Calibri (Body)"/>
                <a:cs typeface="Calibri"/>
              </a:rPr>
              <a:t>thận do nhiều tình </a:t>
            </a:r>
            <a:r>
              <a:rPr spc="-15" dirty="0">
                <a:solidFill>
                  <a:srgbClr val="002060"/>
                </a:solidFill>
                <a:latin typeface="Calibri (Body)"/>
                <a:cs typeface="Calibri"/>
              </a:rPr>
              <a:t>trạng </a:t>
            </a:r>
            <a:r>
              <a:rPr spc="-5" dirty="0">
                <a:solidFill>
                  <a:srgbClr val="002060"/>
                </a:solidFill>
                <a:latin typeface="Calibri (Body)"/>
                <a:cs typeface="Calibri"/>
              </a:rPr>
              <a:t>bệnh </a:t>
            </a:r>
            <a:r>
              <a:rPr dirty="0">
                <a:solidFill>
                  <a:srgbClr val="002060"/>
                </a:solidFill>
                <a:latin typeface="Calibri (Body)"/>
                <a:cs typeface="Calibri"/>
              </a:rPr>
              <a:t>lý </a:t>
            </a:r>
            <a:r>
              <a:rPr spc="-5">
                <a:solidFill>
                  <a:srgbClr val="002060"/>
                </a:solidFill>
                <a:latin typeface="Calibri (Body)"/>
                <a:cs typeface="Calibri"/>
              </a:rPr>
              <a:t>khác </a:t>
            </a:r>
            <a:r>
              <a:rPr spc="-5" smtClean="0">
                <a:solidFill>
                  <a:srgbClr val="002060"/>
                </a:solidFill>
                <a:latin typeface="Calibri (Body)"/>
                <a:cs typeface="Calibri"/>
              </a:rPr>
              <a:t>nhau</a:t>
            </a:r>
            <a:endParaRPr lang="en-US" spc="-5">
              <a:solidFill>
                <a:srgbClr val="002060"/>
              </a:solidFill>
              <a:latin typeface="Calibri (Body)"/>
              <a:cs typeface="Calibri"/>
            </a:endParaRPr>
          </a:p>
          <a:p>
            <a:pPr marL="469900" marR="5080" algn="just">
              <a:lnSpc>
                <a:spcPct val="100000"/>
              </a:lnSpc>
              <a:spcBef>
                <a:spcPts val="600"/>
              </a:spcBef>
            </a:pPr>
            <a:r>
              <a:rPr lang="en-US" spc="-5" smtClean="0">
                <a:solidFill>
                  <a:srgbClr val="002060"/>
                </a:solidFill>
                <a:latin typeface="Calibri (Body)"/>
                <a:cs typeface="Calibri"/>
              </a:rPr>
              <a:t> -</a:t>
            </a:r>
            <a:r>
              <a:rPr lang="en-US" spc="-5" smtClean="0">
                <a:solidFill>
                  <a:srgbClr val="002060"/>
                </a:solidFill>
                <a:latin typeface="Calibri (Body)"/>
                <a:cs typeface="Calibri"/>
              </a:rPr>
              <a:t>Đ</a:t>
            </a:r>
            <a:r>
              <a:rPr spc="-5" smtClean="0">
                <a:solidFill>
                  <a:srgbClr val="002060"/>
                </a:solidFill>
                <a:latin typeface="Calibri (Body)"/>
                <a:cs typeface="Calibri"/>
              </a:rPr>
              <a:t>ặc  </a:t>
            </a:r>
            <a:r>
              <a:rPr spc="-5" dirty="0">
                <a:solidFill>
                  <a:srgbClr val="002060"/>
                </a:solidFill>
                <a:latin typeface="Calibri (Body)"/>
                <a:cs typeface="Calibri"/>
              </a:rPr>
              <a:t>trưng bởi phù, </a:t>
            </a:r>
            <a:r>
              <a:rPr spc="-10" dirty="0">
                <a:solidFill>
                  <a:srgbClr val="002060"/>
                </a:solidFill>
                <a:latin typeface="Calibri (Body)"/>
                <a:cs typeface="Calibri"/>
              </a:rPr>
              <a:t>protein </a:t>
            </a:r>
            <a:r>
              <a:rPr spc="-5" dirty="0">
                <a:solidFill>
                  <a:srgbClr val="002060"/>
                </a:solidFill>
                <a:latin typeface="Calibri (Body)"/>
                <a:cs typeface="Calibri"/>
              </a:rPr>
              <a:t>niệu </a:t>
            </a:r>
            <a:r>
              <a:rPr spc="-15" dirty="0">
                <a:solidFill>
                  <a:srgbClr val="002060"/>
                </a:solidFill>
                <a:latin typeface="Calibri (Body)"/>
                <a:cs typeface="Calibri"/>
              </a:rPr>
              <a:t>cao, </a:t>
            </a:r>
            <a:r>
              <a:rPr spc="-10" dirty="0">
                <a:solidFill>
                  <a:srgbClr val="002060"/>
                </a:solidFill>
                <a:latin typeface="Calibri (Body)"/>
                <a:cs typeface="Calibri"/>
              </a:rPr>
              <a:t>protein </a:t>
            </a:r>
            <a:r>
              <a:rPr spc="-5" dirty="0">
                <a:solidFill>
                  <a:srgbClr val="002060"/>
                </a:solidFill>
                <a:latin typeface="Calibri (Body)"/>
                <a:cs typeface="Calibri"/>
              </a:rPr>
              <a:t>máu giảm, </a:t>
            </a:r>
            <a:r>
              <a:rPr spc="-10" dirty="0">
                <a:solidFill>
                  <a:srgbClr val="002060"/>
                </a:solidFill>
                <a:latin typeface="Calibri (Body)"/>
                <a:cs typeface="Calibri"/>
              </a:rPr>
              <a:t>rối </a:t>
            </a:r>
            <a:r>
              <a:rPr spc="-5" dirty="0">
                <a:solidFill>
                  <a:srgbClr val="002060"/>
                </a:solidFill>
                <a:latin typeface="Calibri (Body)"/>
                <a:cs typeface="Calibri"/>
              </a:rPr>
              <a:t>loạn </a:t>
            </a:r>
            <a:r>
              <a:rPr spc="-10" dirty="0">
                <a:solidFill>
                  <a:srgbClr val="002060"/>
                </a:solidFill>
                <a:latin typeface="Calibri (Body)"/>
                <a:cs typeface="Calibri"/>
              </a:rPr>
              <a:t>lipid </a:t>
            </a:r>
            <a:r>
              <a:rPr spc="-5" dirty="0">
                <a:solidFill>
                  <a:srgbClr val="002060"/>
                </a:solidFill>
                <a:latin typeface="Calibri (Body)"/>
                <a:cs typeface="Calibri"/>
              </a:rPr>
              <a:t>máu </a:t>
            </a:r>
            <a:r>
              <a:rPr spc="-20" dirty="0">
                <a:solidFill>
                  <a:srgbClr val="002060"/>
                </a:solidFill>
                <a:latin typeface="Calibri (Body)"/>
                <a:cs typeface="Calibri"/>
              </a:rPr>
              <a:t>và có  </a:t>
            </a:r>
            <a:r>
              <a:rPr spc="-5">
                <a:solidFill>
                  <a:srgbClr val="002060"/>
                </a:solidFill>
                <a:latin typeface="Calibri (Body)"/>
                <a:cs typeface="Calibri"/>
              </a:rPr>
              <a:t>thể </a:t>
            </a:r>
            <a:r>
              <a:rPr lang="en-US" spc="-5" smtClean="0">
                <a:solidFill>
                  <a:srgbClr val="002060"/>
                </a:solidFill>
                <a:latin typeface="Calibri (Body)"/>
                <a:cs typeface="Calibri"/>
              </a:rPr>
              <a:t>       </a:t>
            </a:r>
            <a:r>
              <a:rPr spc="-5" smtClean="0">
                <a:solidFill>
                  <a:srgbClr val="002060"/>
                </a:solidFill>
                <a:latin typeface="Calibri (Body)"/>
                <a:cs typeface="Calibri"/>
              </a:rPr>
              <a:t>đái </a:t>
            </a:r>
            <a:r>
              <a:rPr spc="-25" dirty="0">
                <a:solidFill>
                  <a:srgbClr val="002060"/>
                </a:solidFill>
                <a:latin typeface="Calibri (Body)"/>
                <a:cs typeface="Calibri"/>
              </a:rPr>
              <a:t>ra</a:t>
            </a:r>
            <a:r>
              <a:rPr spc="-60" dirty="0">
                <a:solidFill>
                  <a:srgbClr val="002060"/>
                </a:solidFill>
                <a:latin typeface="Calibri (Body)"/>
                <a:cs typeface="Calibri"/>
              </a:rPr>
              <a:t> </a:t>
            </a:r>
            <a:r>
              <a:rPr spc="-5" dirty="0">
                <a:solidFill>
                  <a:srgbClr val="002060"/>
                </a:solidFill>
                <a:latin typeface="Calibri (Body)"/>
                <a:cs typeface="Calibri"/>
              </a:rPr>
              <a:t>mỡ.</a:t>
            </a:r>
            <a:endParaRPr>
              <a:solidFill>
                <a:srgbClr val="002060"/>
              </a:solidFill>
              <a:latin typeface="Calibri (Body)"/>
              <a:cs typeface="Calibri"/>
            </a:endParaRPr>
          </a:p>
          <a:p>
            <a:pPr marL="12700" lvl="1">
              <a:lnSpc>
                <a:spcPct val="100000"/>
              </a:lnSpc>
              <a:spcBef>
                <a:spcPts val="600"/>
              </a:spcBef>
              <a:tabLst>
                <a:tab pos="469265" algn="l"/>
                <a:tab pos="469900" algn="l"/>
              </a:tabLst>
            </a:pPr>
            <a:r>
              <a:rPr lang="en-US" b="1" i="1" spc="-10" smtClean="0">
                <a:solidFill>
                  <a:srgbClr val="002060"/>
                </a:solidFill>
                <a:latin typeface="Calibri (Body)"/>
                <a:cs typeface="Calibri"/>
              </a:rPr>
              <a:t>2.  </a:t>
            </a:r>
            <a:r>
              <a:rPr b="1" i="1" spc="-10" smtClean="0">
                <a:solidFill>
                  <a:srgbClr val="002060"/>
                </a:solidFill>
                <a:latin typeface="Calibri (Body)"/>
                <a:cs typeface="Calibri"/>
              </a:rPr>
              <a:t>Nguyên</a:t>
            </a:r>
            <a:r>
              <a:rPr b="1" i="1" spc="-60" smtClean="0">
                <a:solidFill>
                  <a:srgbClr val="002060"/>
                </a:solidFill>
                <a:latin typeface="Calibri (Body)"/>
                <a:cs typeface="Calibri"/>
              </a:rPr>
              <a:t> </a:t>
            </a:r>
            <a:r>
              <a:rPr b="1" i="1" spc="-5" dirty="0">
                <a:solidFill>
                  <a:srgbClr val="002060"/>
                </a:solidFill>
                <a:latin typeface="Calibri (Body)"/>
                <a:cs typeface="Calibri"/>
              </a:rPr>
              <a:t>nhân</a:t>
            </a:r>
            <a:endParaRPr b="1" i="1">
              <a:solidFill>
                <a:srgbClr val="002060"/>
              </a:solidFill>
              <a:latin typeface="Calibri (Body)"/>
              <a:cs typeface="Calibri"/>
            </a:endParaRPr>
          </a:p>
          <a:p>
            <a:pPr marL="12700" lvl="2">
              <a:lnSpc>
                <a:spcPct val="100000"/>
              </a:lnSpc>
              <a:spcBef>
                <a:spcPts val="600"/>
              </a:spcBef>
              <a:tabLst>
                <a:tab pos="520700" algn="l"/>
              </a:tabLst>
            </a:pPr>
            <a:r>
              <a:rPr lang="en-US" spc="-5" smtClean="0">
                <a:solidFill>
                  <a:srgbClr val="002060"/>
                </a:solidFill>
                <a:latin typeface="Calibri (Body)"/>
                <a:cs typeface="Calibri"/>
              </a:rPr>
              <a:t>a.       </a:t>
            </a:r>
            <a:r>
              <a:rPr spc="-5" smtClean="0">
                <a:solidFill>
                  <a:srgbClr val="002060"/>
                </a:solidFill>
                <a:latin typeface="Calibri (Body)"/>
                <a:cs typeface="Calibri"/>
              </a:rPr>
              <a:t>Nguyên </a:t>
            </a:r>
            <a:r>
              <a:rPr spc="-5" dirty="0">
                <a:solidFill>
                  <a:srgbClr val="002060"/>
                </a:solidFill>
                <a:latin typeface="Calibri (Body)"/>
                <a:cs typeface="Calibri"/>
              </a:rPr>
              <a:t>nhân </a:t>
            </a:r>
            <a:r>
              <a:rPr spc="-10" dirty="0">
                <a:solidFill>
                  <a:srgbClr val="002060"/>
                </a:solidFill>
                <a:latin typeface="Calibri (Body)"/>
                <a:cs typeface="Calibri"/>
              </a:rPr>
              <a:t>nguyên</a:t>
            </a:r>
            <a:r>
              <a:rPr spc="-40" dirty="0">
                <a:solidFill>
                  <a:srgbClr val="002060"/>
                </a:solidFill>
                <a:latin typeface="Calibri (Body)"/>
                <a:cs typeface="Calibri"/>
              </a:rPr>
              <a:t> </a:t>
            </a:r>
            <a:r>
              <a:rPr spc="-5">
                <a:solidFill>
                  <a:srgbClr val="002060"/>
                </a:solidFill>
                <a:latin typeface="Calibri (Body)"/>
                <a:cs typeface="Calibri"/>
              </a:rPr>
              <a:t>phát</a:t>
            </a:r>
            <a:r>
              <a:rPr spc="-5" smtClean="0">
                <a:solidFill>
                  <a:srgbClr val="002060"/>
                </a:solidFill>
                <a:latin typeface="Calibri (Body)"/>
                <a:cs typeface="Calibri"/>
              </a:rPr>
              <a:t>:</a:t>
            </a:r>
            <a:r>
              <a:rPr lang="en-US" spc="-5" smtClean="0">
                <a:solidFill>
                  <a:srgbClr val="002060"/>
                </a:solidFill>
                <a:latin typeface="Calibri (Body)"/>
                <a:cs typeface="Calibri"/>
              </a:rPr>
              <a:t> chiếm trên 90%</a:t>
            </a:r>
            <a:endParaRPr>
              <a:solidFill>
                <a:srgbClr val="002060"/>
              </a:solidFill>
              <a:latin typeface="Calibri (Body)"/>
              <a:cs typeface="Calibri"/>
            </a:endParaRPr>
          </a:p>
          <a:p>
            <a:pPr marL="469900" lvl="3" algn="just">
              <a:lnSpc>
                <a:spcPct val="100000"/>
              </a:lnSpc>
              <a:spcBef>
                <a:spcPts val="600"/>
              </a:spcBef>
              <a:buChar char="-"/>
              <a:tabLst>
                <a:tab pos="624205" algn="l"/>
              </a:tabLst>
            </a:pPr>
            <a:r>
              <a:rPr spc="-5" dirty="0">
                <a:solidFill>
                  <a:srgbClr val="002060"/>
                </a:solidFill>
                <a:latin typeface="Calibri (Body)"/>
                <a:cs typeface="Calibri"/>
              </a:rPr>
              <a:t>Bệnh </a:t>
            </a:r>
            <a:r>
              <a:rPr spc="-10" dirty="0">
                <a:solidFill>
                  <a:srgbClr val="002060"/>
                </a:solidFill>
                <a:latin typeface="Calibri (Body)"/>
                <a:cs typeface="Calibri"/>
              </a:rPr>
              <a:t>cầu </a:t>
            </a:r>
            <a:r>
              <a:rPr spc="-5" dirty="0">
                <a:solidFill>
                  <a:srgbClr val="002060"/>
                </a:solidFill>
                <a:latin typeface="Calibri (Body)"/>
                <a:cs typeface="Calibri"/>
              </a:rPr>
              <a:t>thận </a:t>
            </a:r>
            <a:r>
              <a:rPr spc="-10" dirty="0">
                <a:solidFill>
                  <a:srgbClr val="002060"/>
                </a:solidFill>
                <a:latin typeface="Calibri (Body)"/>
                <a:cs typeface="Calibri"/>
              </a:rPr>
              <a:t>thay </a:t>
            </a:r>
            <a:r>
              <a:rPr spc="-5" dirty="0">
                <a:solidFill>
                  <a:srgbClr val="002060"/>
                </a:solidFill>
                <a:latin typeface="Calibri (Body)"/>
                <a:cs typeface="Calibri"/>
              </a:rPr>
              <a:t>đổi tối</a:t>
            </a:r>
            <a:r>
              <a:rPr spc="-25" dirty="0">
                <a:solidFill>
                  <a:srgbClr val="002060"/>
                </a:solidFill>
                <a:latin typeface="Calibri (Body)"/>
                <a:cs typeface="Calibri"/>
              </a:rPr>
              <a:t> </a:t>
            </a:r>
            <a:r>
              <a:rPr spc="-5" dirty="0">
                <a:solidFill>
                  <a:srgbClr val="002060"/>
                </a:solidFill>
                <a:latin typeface="Calibri (Body)"/>
                <a:cs typeface="Calibri"/>
              </a:rPr>
              <a:t>thiểu</a:t>
            </a:r>
            <a:endParaRPr>
              <a:solidFill>
                <a:srgbClr val="002060"/>
              </a:solidFill>
              <a:latin typeface="Calibri (Body)"/>
              <a:cs typeface="Calibri"/>
            </a:endParaRPr>
          </a:p>
          <a:p>
            <a:pPr marL="469900" marR="6350" lvl="3">
              <a:lnSpc>
                <a:spcPct val="100000"/>
              </a:lnSpc>
              <a:spcBef>
                <a:spcPts val="600"/>
              </a:spcBef>
              <a:buChar char="-"/>
              <a:tabLst>
                <a:tab pos="629920" algn="l"/>
              </a:tabLst>
            </a:pPr>
            <a:r>
              <a:rPr spc="-5" dirty="0">
                <a:solidFill>
                  <a:srgbClr val="002060"/>
                </a:solidFill>
                <a:latin typeface="Calibri (Body)"/>
                <a:cs typeface="Calibri"/>
              </a:rPr>
              <a:t>Viêm </a:t>
            </a:r>
            <a:r>
              <a:rPr spc="-10" dirty="0">
                <a:solidFill>
                  <a:srgbClr val="002060"/>
                </a:solidFill>
                <a:latin typeface="Calibri (Body)"/>
                <a:cs typeface="Calibri"/>
              </a:rPr>
              <a:t>cầu </a:t>
            </a:r>
            <a:r>
              <a:rPr spc="-5">
                <a:solidFill>
                  <a:srgbClr val="002060"/>
                </a:solidFill>
                <a:latin typeface="Calibri (Body)"/>
                <a:cs typeface="Calibri"/>
              </a:rPr>
              <a:t>thận </a:t>
            </a:r>
            <a:r>
              <a:rPr spc="-5" smtClean="0">
                <a:solidFill>
                  <a:srgbClr val="002060"/>
                </a:solidFill>
                <a:latin typeface="Calibri (Body)"/>
                <a:cs typeface="Calibri"/>
              </a:rPr>
              <a:t>màng</a:t>
            </a:r>
            <a:r>
              <a:rPr lang="en-US" spc="-5" smtClean="0">
                <a:solidFill>
                  <a:srgbClr val="002060"/>
                </a:solidFill>
                <a:latin typeface="Calibri (Body)"/>
                <a:cs typeface="Calibri"/>
              </a:rPr>
              <a:t> (</a:t>
            </a:r>
            <a:r>
              <a:rPr spc="-10" smtClean="0">
                <a:solidFill>
                  <a:srgbClr val="002060"/>
                </a:solidFill>
                <a:latin typeface="Calibri (Body)"/>
                <a:cs typeface="Calibri"/>
              </a:rPr>
              <a:t>là </a:t>
            </a:r>
            <a:r>
              <a:rPr spc="-10" dirty="0">
                <a:solidFill>
                  <a:srgbClr val="002060"/>
                </a:solidFill>
                <a:latin typeface="Calibri (Body)"/>
                <a:cs typeface="Calibri"/>
              </a:rPr>
              <a:t>nguyên </a:t>
            </a:r>
            <a:r>
              <a:rPr spc="-5" dirty="0">
                <a:solidFill>
                  <a:srgbClr val="002060"/>
                </a:solidFill>
                <a:latin typeface="Calibri (Body)"/>
                <a:cs typeface="Calibri"/>
              </a:rPr>
              <a:t>nhân </a:t>
            </a:r>
            <a:r>
              <a:rPr spc="-25" dirty="0">
                <a:solidFill>
                  <a:srgbClr val="002060"/>
                </a:solidFill>
                <a:latin typeface="Calibri (Body)"/>
                <a:cs typeface="Calibri"/>
              </a:rPr>
              <a:t>gây </a:t>
            </a:r>
            <a:r>
              <a:rPr spc="-5" dirty="0">
                <a:solidFill>
                  <a:srgbClr val="002060"/>
                </a:solidFill>
                <a:latin typeface="Calibri (Body)"/>
                <a:cs typeface="Calibri"/>
              </a:rPr>
              <a:t>hội chứng </a:t>
            </a:r>
            <a:r>
              <a:rPr spc="-10" dirty="0">
                <a:solidFill>
                  <a:srgbClr val="002060"/>
                </a:solidFill>
                <a:latin typeface="Calibri (Body)"/>
                <a:cs typeface="Calibri"/>
              </a:rPr>
              <a:t>thận </a:t>
            </a:r>
            <a:r>
              <a:rPr spc="-5" dirty="0">
                <a:solidFill>
                  <a:srgbClr val="002060"/>
                </a:solidFill>
                <a:latin typeface="Calibri (Body)"/>
                <a:cs typeface="Calibri"/>
              </a:rPr>
              <a:t>hư thường </a:t>
            </a:r>
            <a:r>
              <a:rPr spc="-15" dirty="0">
                <a:solidFill>
                  <a:srgbClr val="002060"/>
                </a:solidFill>
                <a:latin typeface="Calibri (Body)"/>
                <a:cs typeface="Calibri"/>
              </a:rPr>
              <a:t>gặp </a:t>
            </a:r>
            <a:r>
              <a:rPr spc="-5" dirty="0">
                <a:solidFill>
                  <a:srgbClr val="002060"/>
                </a:solidFill>
                <a:latin typeface="Calibri (Body)"/>
                <a:cs typeface="Calibri"/>
              </a:rPr>
              <a:t>ở  người trưởng thành </a:t>
            </a:r>
            <a:r>
              <a:rPr spc="-10" dirty="0">
                <a:solidFill>
                  <a:srgbClr val="002060"/>
                </a:solidFill>
                <a:latin typeface="Calibri (Body)"/>
                <a:cs typeface="Calibri"/>
              </a:rPr>
              <a:t>tại các </a:t>
            </a:r>
            <a:r>
              <a:rPr spc="-5" dirty="0">
                <a:solidFill>
                  <a:srgbClr val="002060"/>
                </a:solidFill>
                <a:latin typeface="Calibri (Body)"/>
                <a:cs typeface="Calibri"/>
              </a:rPr>
              <a:t>nước đang </a:t>
            </a:r>
            <a:r>
              <a:rPr spc="-5">
                <a:solidFill>
                  <a:srgbClr val="002060"/>
                </a:solidFill>
                <a:latin typeface="Calibri (Body)"/>
                <a:cs typeface="Calibri"/>
              </a:rPr>
              <a:t>phát</a:t>
            </a:r>
            <a:r>
              <a:rPr spc="20">
                <a:solidFill>
                  <a:srgbClr val="002060"/>
                </a:solidFill>
                <a:latin typeface="Calibri (Body)"/>
                <a:cs typeface="Calibri"/>
              </a:rPr>
              <a:t> </a:t>
            </a:r>
            <a:r>
              <a:rPr spc="-5" smtClean="0">
                <a:solidFill>
                  <a:srgbClr val="002060"/>
                </a:solidFill>
                <a:latin typeface="Calibri (Body)"/>
                <a:cs typeface="Calibri"/>
              </a:rPr>
              <a:t>triển</a:t>
            </a:r>
            <a:r>
              <a:rPr lang="en-US" spc="-5" smtClean="0">
                <a:solidFill>
                  <a:srgbClr val="002060"/>
                </a:solidFill>
                <a:latin typeface="Calibri (Body)"/>
                <a:cs typeface="Calibri"/>
              </a:rPr>
              <a:t>)</a:t>
            </a:r>
            <a:endParaRPr>
              <a:solidFill>
                <a:srgbClr val="002060"/>
              </a:solidFill>
              <a:latin typeface="Calibri (Body)"/>
              <a:cs typeface="Calibri"/>
            </a:endParaRPr>
          </a:p>
          <a:p>
            <a:pPr marL="623570" lvl="3" indent="-153670" algn="just">
              <a:lnSpc>
                <a:spcPct val="100000"/>
              </a:lnSpc>
              <a:spcBef>
                <a:spcPts val="600"/>
              </a:spcBef>
              <a:buChar char="-"/>
              <a:tabLst>
                <a:tab pos="624205" algn="l"/>
              </a:tabLst>
            </a:pPr>
            <a:r>
              <a:rPr spc="-20" dirty="0">
                <a:solidFill>
                  <a:srgbClr val="002060"/>
                </a:solidFill>
                <a:latin typeface="Calibri (Body)"/>
                <a:cs typeface="Calibri"/>
              </a:rPr>
              <a:t>Xơ </a:t>
            </a:r>
            <a:r>
              <a:rPr spc="-5" dirty="0">
                <a:solidFill>
                  <a:srgbClr val="002060"/>
                </a:solidFill>
                <a:latin typeface="Calibri (Body)"/>
                <a:cs typeface="Calibri"/>
              </a:rPr>
              <a:t>hóa </a:t>
            </a:r>
            <a:r>
              <a:rPr spc="-10" dirty="0">
                <a:solidFill>
                  <a:srgbClr val="002060"/>
                </a:solidFill>
                <a:latin typeface="Calibri (Body)"/>
                <a:cs typeface="Calibri"/>
              </a:rPr>
              <a:t>cầu </a:t>
            </a:r>
            <a:r>
              <a:rPr spc="-5" dirty="0">
                <a:solidFill>
                  <a:srgbClr val="002060"/>
                </a:solidFill>
                <a:latin typeface="Calibri (Body)"/>
                <a:cs typeface="Calibri"/>
              </a:rPr>
              <a:t>thận ổ cục</a:t>
            </a:r>
            <a:r>
              <a:rPr spc="-15" dirty="0">
                <a:solidFill>
                  <a:srgbClr val="002060"/>
                </a:solidFill>
                <a:latin typeface="Calibri (Body)"/>
                <a:cs typeface="Calibri"/>
              </a:rPr>
              <a:t> </a:t>
            </a:r>
            <a:r>
              <a:rPr spc="-5" dirty="0">
                <a:solidFill>
                  <a:srgbClr val="002060"/>
                </a:solidFill>
                <a:latin typeface="Calibri (Body)"/>
                <a:cs typeface="Calibri"/>
              </a:rPr>
              <a:t>bộ</a:t>
            </a:r>
            <a:endParaRPr>
              <a:solidFill>
                <a:srgbClr val="002060"/>
              </a:solidFill>
              <a:latin typeface="Calibri (Body)"/>
              <a:cs typeface="Calibri"/>
            </a:endParaRPr>
          </a:p>
          <a:p>
            <a:pPr marL="623570" lvl="3" indent="-153670" algn="just">
              <a:lnSpc>
                <a:spcPct val="100000"/>
              </a:lnSpc>
              <a:spcBef>
                <a:spcPts val="600"/>
              </a:spcBef>
              <a:buChar char="-"/>
              <a:tabLst>
                <a:tab pos="624205" algn="l"/>
              </a:tabLst>
            </a:pPr>
            <a:r>
              <a:rPr spc="-5" dirty="0">
                <a:solidFill>
                  <a:srgbClr val="002060"/>
                </a:solidFill>
                <a:latin typeface="Calibri (Body)"/>
                <a:cs typeface="Calibri"/>
              </a:rPr>
              <a:t>Viêm </a:t>
            </a:r>
            <a:r>
              <a:rPr spc="-10" dirty="0">
                <a:solidFill>
                  <a:srgbClr val="002060"/>
                </a:solidFill>
                <a:latin typeface="Calibri (Body)"/>
                <a:cs typeface="Calibri"/>
              </a:rPr>
              <a:t>cầu </a:t>
            </a:r>
            <a:r>
              <a:rPr spc="-5" dirty="0">
                <a:solidFill>
                  <a:srgbClr val="002060"/>
                </a:solidFill>
                <a:latin typeface="Calibri (Body)"/>
                <a:cs typeface="Calibri"/>
              </a:rPr>
              <a:t>thận màng </a:t>
            </a:r>
            <a:r>
              <a:rPr spc="-10" dirty="0">
                <a:solidFill>
                  <a:srgbClr val="002060"/>
                </a:solidFill>
                <a:latin typeface="Calibri (Body)"/>
                <a:cs typeface="Calibri"/>
              </a:rPr>
              <a:t>tăng</a:t>
            </a:r>
            <a:r>
              <a:rPr spc="-15" dirty="0">
                <a:solidFill>
                  <a:srgbClr val="002060"/>
                </a:solidFill>
                <a:latin typeface="Calibri (Body)"/>
                <a:cs typeface="Calibri"/>
              </a:rPr>
              <a:t> </a:t>
            </a:r>
            <a:r>
              <a:rPr spc="-10" dirty="0">
                <a:solidFill>
                  <a:srgbClr val="002060"/>
                </a:solidFill>
                <a:latin typeface="Calibri (Body)"/>
                <a:cs typeface="Calibri"/>
              </a:rPr>
              <a:t>sinh</a:t>
            </a:r>
            <a:endParaRPr>
              <a:solidFill>
                <a:srgbClr val="002060"/>
              </a:solidFill>
              <a:latin typeface="Calibri (Body)"/>
              <a:cs typeface="Calibri"/>
            </a:endParaRPr>
          </a:p>
          <a:p>
            <a:pPr marL="623570" lvl="3" indent="-153670" algn="just">
              <a:lnSpc>
                <a:spcPct val="100000"/>
              </a:lnSpc>
              <a:spcBef>
                <a:spcPts val="600"/>
              </a:spcBef>
              <a:buChar char="-"/>
              <a:tabLst>
                <a:tab pos="624205" algn="l"/>
              </a:tabLst>
            </a:pPr>
            <a:r>
              <a:rPr spc="-5" dirty="0">
                <a:solidFill>
                  <a:srgbClr val="002060"/>
                </a:solidFill>
                <a:latin typeface="Calibri (Body)"/>
                <a:cs typeface="Calibri"/>
              </a:rPr>
              <a:t>Viêm </a:t>
            </a:r>
            <a:r>
              <a:rPr spc="-10" dirty="0">
                <a:solidFill>
                  <a:srgbClr val="002060"/>
                </a:solidFill>
                <a:latin typeface="Calibri (Body)"/>
                <a:cs typeface="Calibri"/>
              </a:rPr>
              <a:t>cầu </a:t>
            </a:r>
            <a:r>
              <a:rPr spc="-5" dirty="0">
                <a:solidFill>
                  <a:srgbClr val="002060"/>
                </a:solidFill>
                <a:latin typeface="Calibri (Body)"/>
                <a:cs typeface="Calibri"/>
              </a:rPr>
              <a:t>thận </a:t>
            </a:r>
            <a:r>
              <a:rPr spc="-10" dirty="0">
                <a:solidFill>
                  <a:srgbClr val="002060"/>
                </a:solidFill>
                <a:latin typeface="Calibri (Body)"/>
                <a:cs typeface="Calibri"/>
              </a:rPr>
              <a:t>tăng </a:t>
            </a:r>
            <a:r>
              <a:rPr spc="-5" dirty="0">
                <a:solidFill>
                  <a:srgbClr val="002060"/>
                </a:solidFill>
                <a:latin typeface="Calibri (Body)"/>
                <a:cs typeface="Calibri"/>
              </a:rPr>
              <a:t>sinh gian</a:t>
            </a:r>
            <a:r>
              <a:rPr spc="-40" dirty="0">
                <a:solidFill>
                  <a:srgbClr val="002060"/>
                </a:solidFill>
                <a:latin typeface="Calibri (Body)"/>
                <a:cs typeface="Calibri"/>
              </a:rPr>
              <a:t> </a:t>
            </a:r>
            <a:r>
              <a:rPr spc="-5" dirty="0">
                <a:solidFill>
                  <a:srgbClr val="002060"/>
                </a:solidFill>
                <a:latin typeface="Calibri (Body)"/>
                <a:cs typeface="Calibri"/>
              </a:rPr>
              <a:t>mạch</a:t>
            </a:r>
            <a:endParaRPr>
              <a:solidFill>
                <a:srgbClr val="002060"/>
              </a:solidFill>
              <a:latin typeface="Calibri (Body)"/>
              <a:cs typeface="Calibri"/>
            </a:endParaRPr>
          </a:p>
          <a:p>
            <a:pPr marL="623570" lvl="3" indent="-153670" algn="just">
              <a:lnSpc>
                <a:spcPct val="100000"/>
              </a:lnSpc>
              <a:spcBef>
                <a:spcPts val="600"/>
              </a:spcBef>
              <a:buChar char="-"/>
              <a:tabLst>
                <a:tab pos="624205" algn="l"/>
              </a:tabLst>
            </a:pPr>
            <a:r>
              <a:rPr spc="-5" dirty="0">
                <a:solidFill>
                  <a:srgbClr val="002060"/>
                </a:solidFill>
                <a:latin typeface="Calibri (Body)"/>
                <a:cs typeface="Calibri"/>
              </a:rPr>
              <a:t>Viêm </a:t>
            </a:r>
            <a:r>
              <a:rPr spc="-10" dirty="0">
                <a:solidFill>
                  <a:srgbClr val="002060"/>
                </a:solidFill>
                <a:latin typeface="Calibri (Body)"/>
                <a:cs typeface="Calibri"/>
              </a:rPr>
              <a:t>cầu </a:t>
            </a:r>
            <a:r>
              <a:rPr spc="-5" dirty="0">
                <a:solidFill>
                  <a:srgbClr val="002060"/>
                </a:solidFill>
                <a:latin typeface="Calibri (Body)"/>
                <a:cs typeface="Calibri"/>
              </a:rPr>
              <a:t>thận </a:t>
            </a:r>
            <a:r>
              <a:rPr spc="-10" dirty="0">
                <a:solidFill>
                  <a:srgbClr val="002060"/>
                </a:solidFill>
                <a:latin typeface="Calibri (Body)"/>
                <a:cs typeface="Calibri"/>
              </a:rPr>
              <a:t>tăng </a:t>
            </a:r>
            <a:r>
              <a:rPr spc="-5" dirty="0">
                <a:solidFill>
                  <a:srgbClr val="002060"/>
                </a:solidFill>
                <a:latin typeface="Calibri (Body)"/>
                <a:cs typeface="Calibri"/>
              </a:rPr>
              <a:t>sinh ngoại</a:t>
            </a:r>
            <a:r>
              <a:rPr spc="-30" dirty="0">
                <a:solidFill>
                  <a:srgbClr val="002060"/>
                </a:solidFill>
                <a:latin typeface="Calibri (Body)"/>
                <a:cs typeface="Calibri"/>
              </a:rPr>
              <a:t> </a:t>
            </a:r>
            <a:r>
              <a:rPr spc="-5" dirty="0">
                <a:solidFill>
                  <a:srgbClr val="002060"/>
                </a:solidFill>
                <a:latin typeface="Calibri (Body)"/>
                <a:cs typeface="Calibri"/>
              </a:rPr>
              <a:t>mạch</a:t>
            </a:r>
            <a:endParaRPr>
              <a:solidFill>
                <a:srgbClr val="002060"/>
              </a:solidFill>
              <a:latin typeface="Calibri (Body)"/>
              <a:cs typeface="Calibri"/>
            </a:endParaRPr>
          </a:p>
          <a:p>
            <a:pPr marL="12700">
              <a:lnSpc>
                <a:spcPct val="100000"/>
              </a:lnSpc>
              <a:spcBef>
                <a:spcPts val="600"/>
              </a:spcBef>
            </a:pPr>
            <a:r>
              <a:rPr lang="en-US" spc="-5" smtClean="0">
                <a:solidFill>
                  <a:srgbClr val="002060"/>
                </a:solidFill>
                <a:latin typeface="Calibri (Body)"/>
                <a:cs typeface="Calibri"/>
              </a:rPr>
              <a:t>b.       </a:t>
            </a:r>
            <a:r>
              <a:rPr spc="-5" smtClean="0">
                <a:solidFill>
                  <a:srgbClr val="002060"/>
                </a:solidFill>
                <a:latin typeface="Calibri (Body)"/>
                <a:cs typeface="Calibri"/>
              </a:rPr>
              <a:t>Nguyên </a:t>
            </a:r>
            <a:r>
              <a:rPr spc="-5" dirty="0">
                <a:solidFill>
                  <a:srgbClr val="002060"/>
                </a:solidFill>
                <a:latin typeface="Calibri (Body)"/>
                <a:cs typeface="Calibri"/>
              </a:rPr>
              <a:t>nhân thứ</a:t>
            </a:r>
            <a:r>
              <a:rPr spc="-55" dirty="0">
                <a:solidFill>
                  <a:srgbClr val="002060"/>
                </a:solidFill>
                <a:latin typeface="Calibri (Body)"/>
                <a:cs typeface="Calibri"/>
              </a:rPr>
              <a:t> </a:t>
            </a:r>
            <a:r>
              <a:rPr spc="-5" dirty="0">
                <a:solidFill>
                  <a:srgbClr val="002060"/>
                </a:solidFill>
                <a:latin typeface="Calibri (Body)"/>
                <a:cs typeface="Calibri"/>
              </a:rPr>
              <a:t>phát:</a:t>
            </a:r>
            <a:endParaRPr>
              <a:solidFill>
                <a:srgbClr val="002060"/>
              </a:solidFill>
              <a:latin typeface="Calibri (Body)"/>
              <a:cs typeface="Calibri"/>
            </a:endParaRPr>
          </a:p>
          <a:p>
            <a:pPr marL="469900" marR="5715">
              <a:lnSpc>
                <a:spcPct val="100000"/>
              </a:lnSpc>
              <a:spcBef>
                <a:spcPts val="600"/>
              </a:spcBef>
            </a:pPr>
            <a:r>
              <a:rPr spc="-5" dirty="0">
                <a:solidFill>
                  <a:srgbClr val="002060"/>
                </a:solidFill>
                <a:latin typeface="Calibri (Body)"/>
                <a:cs typeface="Calibri"/>
              </a:rPr>
              <a:t>Bệnh </a:t>
            </a:r>
            <a:r>
              <a:rPr dirty="0">
                <a:solidFill>
                  <a:srgbClr val="002060"/>
                </a:solidFill>
                <a:latin typeface="Calibri (Body)"/>
                <a:cs typeface="Calibri"/>
              </a:rPr>
              <a:t>lý </a:t>
            </a:r>
            <a:r>
              <a:rPr spc="-5" dirty="0">
                <a:solidFill>
                  <a:srgbClr val="002060"/>
                </a:solidFill>
                <a:latin typeface="Calibri (Body)"/>
                <a:cs typeface="Calibri"/>
              </a:rPr>
              <a:t>di </a:t>
            </a:r>
            <a:r>
              <a:rPr spc="-5">
                <a:solidFill>
                  <a:srgbClr val="002060"/>
                </a:solidFill>
                <a:latin typeface="Calibri (Body)"/>
                <a:cs typeface="Calibri"/>
              </a:rPr>
              <a:t>truyền </a:t>
            </a:r>
            <a:r>
              <a:rPr spc="-5" smtClean="0">
                <a:solidFill>
                  <a:srgbClr val="002060"/>
                </a:solidFill>
                <a:latin typeface="Calibri (Body)"/>
                <a:cs typeface="Calibri"/>
              </a:rPr>
              <a:t>bệnh </a:t>
            </a:r>
            <a:r>
              <a:rPr dirty="0">
                <a:solidFill>
                  <a:srgbClr val="002060"/>
                </a:solidFill>
                <a:latin typeface="Calibri (Body)"/>
                <a:cs typeface="Calibri"/>
              </a:rPr>
              <a:t>lý </a:t>
            </a:r>
            <a:r>
              <a:rPr spc="-10" dirty="0">
                <a:solidFill>
                  <a:srgbClr val="002060"/>
                </a:solidFill>
                <a:latin typeface="Calibri (Body)"/>
                <a:cs typeface="Calibri"/>
              </a:rPr>
              <a:t>chuyển </a:t>
            </a:r>
            <a:r>
              <a:rPr spc="-5" dirty="0">
                <a:solidFill>
                  <a:srgbClr val="002060"/>
                </a:solidFill>
                <a:latin typeface="Calibri (Body)"/>
                <a:cs typeface="Calibri"/>
              </a:rPr>
              <a:t>hóa bệnh </a:t>
            </a:r>
            <a:r>
              <a:rPr dirty="0">
                <a:solidFill>
                  <a:srgbClr val="002060"/>
                </a:solidFill>
                <a:latin typeface="Calibri (Body)"/>
                <a:cs typeface="Calibri"/>
              </a:rPr>
              <a:t>tự </a:t>
            </a:r>
            <a:r>
              <a:rPr spc="-5" dirty="0">
                <a:solidFill>
                  <a:srgbClr val="002060"/>
                </a:solidFill>
                <a:latin typeface="Calibri (Body)"/>
                <a:cs typeface="Calibri"/>
              </a:rPr>
              <a:t>miễn, bệnh ác tính, bệnh  nhiễm </a:t>
            </a:r>
            <a:r>
              <a:rPr dirty="0">
                <a:solidFill>
                  <a:srgbClr val="002060"/>
                </a:solidFill>
                <a:latin typeface="Calibri (Body)"/>
                <a:cs typeface="Calibri"/>
              </a:rPr>
              <a:t>trùng, </a:t>
            </a:r>
            <a:r>
              <a:rPr spc="-5" dirty="0">
                <a:solidFill>
                  <a:srgbClr val="002060"/>
                </a:solidFill>
                <a:latin typeface="Calibri (Body)"/>
                <a:cs typeface="Calibri"/>
              </a:rPr>
              <a:t>nhiễm </a:t>
            </a:r>
            <a:r>
              <a:rPr spc="-10" dirty="0">
                <a:solidFill>
                  <a:srgbClr val="002060"/>
                </a:solidFill>
                <a:latin typeface="Calibri (Body)"/>
                <a:cs typeface="Calibri"/>
              </a:rPr>
              <a:t>ký </a:t>
            </a:r>
            <a:r>
              <a:rPr spc="-5" dirty="0">
                <a:solidFill>
                  <a:srgbClr val="002060"/>
                </a:solidFill>
                <a:latin typeface="Calibri (Body)"/>
                <a:cs typeface="Calibri"/>
              </a:rPr>
              <a:t>sinh </a:t>
            </a:r>
            <a:r>
              <a:rPr dirty="0">
                <a:solidFill>
                  <a:srgbClr val="002060"/>
                </a:solidFill>
                <a:latin typeface="Calibri (Body)"/>
                <a:cs typeface="Calibri"/>
              </a:rPr>
              <a:t>trùng, </a:t>
            </a:r>
            <a:r>
              <a:rPr spc="-5" dirty="0">
                <a:solidFill>
                  <a:srgbClr val="002060"/>
                </a:solidFill>
                <a:latin typeface="Calibri (Body)"/>
                <a:cs typeface="Calibri"/>
              </a:rPr>
              <a:t>thuốc, độc</a:t>
            </a:r>
            <a:r>
              <a:rPr spc="35" dirty="0">
                <a:solidFill>
                  <a:srgbClr val="002060"/>
                </a:solidFill>
                <a:latin typeface="Calibri (Body)"/>
                <a:cs typeface="Calibri"/>
              </a:rPr>
              <a:t> </a:t>
            </a:r>
            <a:r>
              <a:rPr spc="-5" dirty="0">
                <a:solidFill>
                  <a:srgbClr val="002060"/>
                </a:solidFill>
                <a:latin typeface="Calibri (Body)"/>
                <a:cs typeface="Calibri"/>
              </a:rPr>
              <a:t>chất…</a:t>
            </a:r>
            <a:endParaRPr>
              <a:solidFill>
                <a:srgbClr val="002060"/>
              </a:solidFill>
              <a:latin typeface="Calibri (Body)"/>
              <a:cs typeface="Calibri"/>
            </a:endParaRPr>
          </a:p>
        </p:txBody>
      </p:sp>
      <p:cxnSp>
        <p:nvCxnSpPr>
          <p:cNvPr id="3" name="Straight Connector 2"/>
          <p:cNvCxnSpPr/>
          <p:nvPr/>
        </p:nvCxnSpPr>
        <p:spPr>
          <a:xfrm>
            <a:off x="838200" y="609600"/>
            <a:ext cx="73152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7620000" cy="381000"/>
          </a:xfrm>
        </p:spPr>
        <p:txBody>
          <a:bodyPr/>
          <a:lstStyle/>
          <a:p>
            <a:r>
              <a:rPr lang="en-US" sz="2400" b="1" smtClean="0">
                <a:solidFill>
                  <a:srgbClr val="002060"/>
                </a:solidFill>
              </a:rPr>
              <a:t>II. Sinh lý bệnh</a:t>
            </a:r>
            <a:endParaRPr lang="en-US" sz="2400" b="1">
              <a:solidFill>
                <a:srgbClr val="002060"/>
              </a:solidFill>
            </a:endParaRPr>
          </a:p>
        </p:txBody>
      </p:sp>
      <p:sp>
        <p:nvSpPr>
          <p:cNvPr id="3" name="Subtitle 2"/>
          <p:cNvSpPr>
            <a:spLocks noGrp="1"/>
          </p:cNvSpPr>
          <p:nvPr>
            <p:ph type="subTitle" idx="4"/>
          </p:nvPr>
        </p:nvSpPr>
        <p:spPr>
          <a:xfrm>
            <a:off x="762000" y="838200"/>
            <a:ext cx="7391400" cy="5867400"/>
          </a:xfrm>
        </p:spPr>
        <p:txBody>
          <a:bodyPr/>
          <a:lstStyle/>
          <a:p>
            <a:r>
              <a:rPr lang="en-US">
                <a:solidFill>
                  <a:srgbClr val="002060"/>
                </a:solidFill>
                <a:latin typeface="Calibri (Body)"/>
              </a:rPr>
              <a:t>-</a:t>
            </a:r>
            <a:r>
              <a:rPr lang="vi-VN" smtClean="0">
                <a:solidFill>
                  <a:srgbClr val="002060"/>
                </a:solidFill>
                <a:latin typeface="Calibri (Body)"/>
              </a:rPr>
              <a:t>Bình thường</a:t>
            </a:r>
            <a:r>
              <a:rPr lang="en-US" smtClean="0">
                <a:solidFill>
                  <a:srgbClr val="002060"/>
                </a:solidFill>
                <a:latin typeface="Calibri (Body)"/>
              </a:rPr>
              <a:t>:</a:t>
            </a:r>
            <a:r>
              <a:rPr lang="vi-VN" smtClean="0">
                <a:solidFill>
                  <a:srgbClr val="002060"/>
                </a:solidFill>
                <a:latin typeface="Calibri (Body)"/>
              </a:rPr>
              <a:t> </a:t>
            </a:r>
            <a:r>
              <a:rPr lang="vi-VN">
                <a:solidFill>
                  <a:srgbClr val="002060"/>
                </a:solidFill>
                <a:latin typeface="Calibri (Body)"/>
              </a:rPr>
              <a:t>màng lọc cầu thận mang điện tích âm và kích thước lỗ lọc nhỏ nên không cho đạm đi qua vào nước tiểu. Trong hội chứng thận hư, màng lọc cầu thận tổn thương làm tăng tính thấm và tăng kích thước các lỗ lọc gây thoát đạm vào nước tiểu. Tiểu đạm lượng nhiều &gt; </a:t>
            </a:r>
            <a:r>
              <a:rPr lang="vi-VN">
                <a:solidFill>
                  <a:srgbClr val="002060"/>
                </a:solidFill>
                <a:latin typeface="Calibri (Body)"/>
              </a:rPr>
              <a:t>3 </a:t>
            </a:r>
            <a:r>
              <a:rPr lang="vi-VN" smtClean="0">
                <a:solidFill>
                  <a:srgbClr val="002060"/>
                </a:solidFill>
                <a:latin typeface="Calibri (Body)"/>
              </a:rPr>
              <a:t>G/1,73 m2 </a:t>
            </a:r>
            <a:r>
              <a:rPr lang="vi-VN">
                <a:solidFill>
                  <a:srgbClr val="002060"/>
                </a:solidFill>
                <a:latin typeface="Calibri (Body)"/>
              </a:rPr>
              <a:t>da trong 24 giờ, chủ yếu </a:t>
            </a:r>
            <a:r>
              <a:rPr lang="vi-VN">
                <a:solidFill>
                  <a:srgbClr val="002060"/>
                </a:solidFill>
                <a:latin typeface="Calibri (Body)"/>
              </a:rPr>
              <a:t>là </a:t>
            </a:r>
            <a:r>
              <a:rPr lang="vi-VN" smtClean="0">
                <a:solidFill>
                  <a:srgbClr val="002060"/>
                </a:solidFill>
                <a:latin typeface="Calibri (Body)"/>
              </a:rPr>
              <a:t>albumin.</a:t>
            </a:r>
            <a:r>
              <a:rPr lang="vi-VN">
                <a:solidFill>
                  <a:srgbClr val="002060"/>
                </a:solidFill>
                <a:latin typeface="Calibri (Body)"/>
              </a:rPr>
              <a:t> </a:t>
            </a:r>
            <a:r>
              <a:rPr lang="vi-VN">
                <a:solidFill>
                  <a:srgbClr val="002060"/>
                </a:solidFill>
                <a:latin typeface="Calibri (Body)"/>
              </a:rPr>
              <a:t/>
            </a:r>
            <a:br>
              <a:rPr lang="vi-VN">
                <a:solidFill>
                  <a:srgbClr val="002060"/>
                </a:solidFill>
                <a:latin typeface="Calibri (Body)"/>
              </a:rPr>
            </a:br>
            <a:r>
              <a:rPr lang="vi-VN">
                <a:solidFill>
                  <a:srgbClr val="002060"/>
                </a:solidFill>
                <a:latin typeface="Calibri (Body)"/>
              </a:rPr>
              <a:t/>
            </a:r>
            <a:br>
              <a:rPr lang="vi-VN">
                <a:solidFill>
                  <a:srgbClr val="002060"/>
                </a:solidFill>
                <a:latin typeface="Calibri (Body)"/>
              </a:rPr>
            </a:br>
            <a:r>
              <a:rPr lang="en-US">
                <a:solidFill>
                  <a:srgbClr val="002060"/>
                </a:solidFill>
                <a:latin typeface="Calibri (Body)"/>
              </a:rPr>
              <a:t>-</a:t>
            </a:r>
            <a:r>
              <a:rPr lang="vi-VN" smtClean="0">
                <a:solidFill>
                  <a:srgbClr val="002060"/>
                </a:solidFill>
                <a:latin typeface="Calibri (Body)"/>
              </a:rPr>
              <a:t> </a:t>
            </a:r>
            <a:r>
              <a:rPr lang="vi-VN">
                <a:solidFill>
                  <a:srgbClr val="002060"/>
                </a:solidFill>
                <a:latin typeface="Calibri (Body)"/>
              </a:rPr>
              <a:t>Bình </a:t>
            </a:r>
            <a:r>
              <a:rPr lang="vi-VN" smtClean="0">
                <a:solidFill>
                  <a:srgbClr val="002060"/>
                </a:solidFill>
                <a:latin typeface="Calibri (Body)"/>
              </a:rPr>
              <a:t>thường</a:t>
            </a:r>
            <a:r>
              <a:rPr lang="en-US" smtClean="0">
                <a:solidFill>
                  <a:srgbClr val="002060"/>
                </a:solidFill>
                <a:latin typeface="Calibri (Body)"/>
              </a:rPr>
              <a:t>:</a:t>
            </a:r>
            <a:r>
              <a:rPr lang="vi-VN" smtClean="0">
                <a:solidFill>
                  <a:srgbClr val="002060"/>
                </a:solidFill>
                <a:latin typeface="Calibri (Body)"/>
              </a:rPr>
              <a:t> </a:t>
            </a:r>
            <a:r>
              <a:rPr lang="vi-VN">
                <a:solidFill>
                  <a:srgbClr val="002060"/>
                </a:solidFill>
                <a:latin typeface="Calibri (Body)"/>
              </a:rPr>
              <a:t>gan tổng hợp 10-12 g albumin/ngày. Do mất nhiều albumin trong nước tiểu vượt quá khả năng sinh tổng hợp albumin của gan sẽ làm giảm albumin máu &lt; 30 g/L. Tuy nhiên điều này còn phụ thuộc vào các yếu tố tuổi, tình trạng dinh dưỡng, bệnh lý tại gan. </a:t>
            </a:r>
            <a:r>
              <a:rPr lang="vi-VN">
                <a:solidFill>
                  <a:srgbClr val="002060"/>
                </a:solidFill>
                <a:latin typeface="Calibri (Body)"/>
              </a:rPr>
              <a:t/>
            </a:r>
            <a:br>
              <a:rPr lang="vi-VN">
                <a:solidFill>
                  <a:srgbClr val="002060"/>
                </a:solidFill>
                <a:latin typeface="Calibri (Body)"/>
              </a:rPr>
            </a:br>
            <a:r>
              <a:rPr lang="vi-VN">
                <a:solidFill>
                  <a:srgbClr val="002060"/>
                </a:solidFill>
                <a:latin typeface="Calibri (Body)"/>
              </a:rPr>
              <a:t/>
            </a:r>
            <a:br>
              <a:rPr lang="vi-VN">
                <a:solidFill>
                  <a:srgbClr val="002060"/>
                </a:solidFill>
                <a:latin typeface="Calibri (Body)"/>
              </a:rPr>
            </a:br>
            <a:r>
              <a:rPr lang="en-US">
                <a:solidFill>
                  <a:srgbClr val="002060"/>
                </a:solidFill>
                <a:latin typeface="Calibri (Body)"/>
              </a:rPr>
              <a:t>-</a:t>
            </a:r>
            <a:r>
              <a:rPr lang="vi-VN" smtClean="0">
                <a:solidFill>
                  <a:srgbClr val="002060"/>
                </a:solidFill>
                <a:latin typeface="Calibri (Body)"/>
              </a:rPr>
              <a:t> </a:t>
            </a:r>
            <a:r>
              <a:rPr lang="vi-VN">
                <a:solidFill>
                  <a:srgbClr val="002060"/>
                </a:solidFill>
                <a:latin typeface="Calibri (Body)"/>
              </a:rPr>
              <a:t>Tăng lipid máu rất thường gặp trong hội chứng thận hư và tỉ lệ nghịch với mức độ giảm albumin máu, do giảm áp lực keo làm kích thích sinh tổng hợp lipid tại gan. </a:t>
            </a:r>
            <a:r>
              <a:rPr lang="vi-VN">
                <a:solidFill>
                  <a:srgbClr val="002060"/>
                </a:solidFill>
                <a:latin typeface="Calibri (Body)"/>
              </a:rPr>
              <a:t/>
            </a:r>
            <a:br>
              <a:rPr lang="vi-VN">
                <a:solidFill>
                  <a:srgbClr val="002060"/>
                </a:solidFill>
                <a:latin typeface="Calibri (Body)"/>
              </a:rPr>
            </a:br>
            <a:r>
              <a:rPr lang="vi-VN">
                <a:solidFill>
                  <a:srgbClr val="002060"/>
                </a:solidFill>
                <a:latin typeface="Calibri (Body)"/>
              </a:rPr>
              <a:t/>
            </a:r>
            <a:br>
              <a:rPr lang="vi-VN">
                <a:solidFill>
                  <a:srgbClr val="002060"/>
                </a:solidFill>
                <a:latin typeface="Calibri (Body)"/>
              </a:rPr>
            </a:br>
            <a:r>
              <a:rPr lang="en-US" smtClean="0">
                <a:solidFill>
                  <a:srgbClr val="002060"/>
                </a:solidFill>
                <a:latin typeface="Calibri (Body)"/>
              </a:rPr>
              <a:t>- </a:t>
            </a:r>
            <a:r>
              <a:rPr lang="vi-VN" smtClean="0">
                <a:solidFill>
                  <a:srgbClr val="002060"/>
                </a:solidFill>
                <a:latin typeface="Calibri (Body)"/>
              </a:rPr>
              <a:t>Phù </a:t>
            </a:r>
            <a:r>
              <a:rPr lang="vi-VN">
                <a:solidFill>
                  <a:srgbClr val="002060"/>
                </a:solidFill>
                <a:latin typeface="Calibri (Body)"/>
              </a:rPr>
              <a:t>do giảm albumin máu làm giảm áp lực keo huyết tương khiến dịch thoát ra ngoài mô kẽ gây phù. Dịch thoát ra mô kẽ nhiều làm giảm thể tích máu lưu thông hiệu quả, do đó kích thích hệ rennin-angiotensin-aldosterone, tăng tiết hocmon kháng lợi niệu ADH, giảm tiết hoặc giảm đáp ứng của thận với hocmon lợi niệu natri. Hậu quả là tăng tái hấp thu muối nước làm phù nặng thêm. </a:t>
            </a:r>
            <a:endParaRPr lang="en-US">
              <a:solidFill>
                <a:srgbClr val="002060"/>
              </a:solidFill>
              <a:latin typeface="Calibri (Body)"/>
            </a:endParaRPr>
          </a:p>
        </p:txBody>
      </p:sp>
      <p:cxnSp>
        <p:nvCxnSpPr>
          <p:cNvPr id="5" name="Straight Connector 4"/>
          <p:cNvCxnSpPr/>
          <p:nvPr/>
        </p:nvCxnSpPr>
        <p:spPr>
          <a:xfrm>
            <a:off x="762000" y="533400"/>
            <a:ext cx="7620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57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533400" y="457201"/>
            <a:ext cx="8229600" cy="615553"/>
          </a:xfrm>
          <a:prstGeom prst="rect">
            <a:avLst/>
          </a:prstGeom>
        </p:spPr>
        <p:txBody>
          <a:bodyPr vert="horz" wrap="square" lIns="0" tIns="0" rIns="0" bIns="0" rtlCol="0">
            <a:spAutoFit/>
          </a:bodyPr>
          <a:lstStyle/>
          <a:p>
            <a:pPr marL="12700" marR="5080">
              <a:lnSpc>
                <a:spcPct val="100000"/>
              </a:lnSpc>
            </a:pPr>
            <a:r>
              <a:rPr sz="2000" spc="-5" dirty="0">
                <a:solidFill>
                  <a:srgbClr val="002060"/>
                </a:solidFill>
                <a:cs typeface="Calibri"/>
              </a:rPr>
              <a:t>- </a:t>
            </a:r>
            <a:r>
              <a:rPr sz="2000" spc="-5" dirty="0">
                <a:solidFill>
                  <a:srgbClr val="002060"/>
                </a:solidFill>
                <a:latin typeface="Calibri (Body)"/>
                <a:cs typeface="Calibri"/>
              </a:rPr>
              <a:t>Một số bệnh nhân bị </a:t>
            </a:r>
            <a:r>
              <a:rPr sz="2000" spc="-10" dirty="0">
                <a:solidFill>
                  <a:srgbClr val="002060"/>
                </a:solidFill>
                <a:latin typeface="Calibri (Body)"/>
                <a:cs typeface="Calibri"/>
              </a:rPr>
              <a:t>mất </a:t>
            </a:r>
            <a:r>
              <a:rPr sz="2000" spc="-5" dirty="0">
                <a:solidFill>
                  <a:srgbClr val="002060"/>
                </a:solidFill>
                <a:latin typeface="Calibri (Body)"/>
                <a:cs typeface="Calibri"/>
              </a:rPr>
              <a:t>IgG nặng </a:t>
            </a:r>
            <a:r>
              <a:rPr sz="2000" spc="-10" dirty="0">
                <a:solidFill>
                  <a:srgbClr val="002060"/>
                </a:solidFill>
                <a:latin typeface="Calibri (Body)"/>
                <a:cs typeface="Calibri"/>
              </a:rPr>
              <a:t>có </a:t>
            </a:r>
            <a:r>
              <a:rPr sz="2000" spc="-5" dirty="0">
                <a:solidFill>
                  <a:srgbClr val="002060"/>
                </a:solidFill>
                <a:latin typeface="Calibri (Body)"/>
                <a:cs typeface="Calibri"/>
              </a:rPr>
              <a:t>thể dẫn tới hậu quả giảm </a:t>
            </a:r>
            <a:r>
              <a:rPr sz="2000" spc="-10" dirty="0">
                <a:solidFill>
                  <a:srgbClr val="002060"/>
                </a:solidFill>
                <a:latin typeface="Calibri (Body)"/>
                <a:cs typeface="Calibri"/>
              </a:rPr>
              <a:t>khả </a:t>
            </a:r>
            <a:r>
              <a:rPr sz="2000" spc="-5" dirty="0">
                <a:solidFill>
                  <a:srgbClr val="002060"/>
                </a:solidFill>
                <a:latin typeface="Calibri (Body)"/>
                <a:cs typeface="Calibri"/>
              </a:rPr>
              <a:t>năng miễn  dịch </a:t>
            </a:r>
            <a:r>
              <a:rPr sz="2000" spc="-20" dirty="0">
                <a:solidFill>
                  <a:srgbClr val="002060"/>
                </a:solidFill>
                <a:latin typeface="Calibri (Body)"/>
                <a:cs typeface="Calibri"/>
              </a:rPr>
              <a:t>và </a:t>
            </a:r>
            <a:r>
              <a:rPr sz="2000" spc="-5" dirty="0">
                <a:solidFill>
                  <a:srgbClr val="002060"/>
                </a:solidFill>
                <a:latin typeface="Calibri (Body)"/>
                <a:cs typeface="Calibri"/>
              </a:rPr>
              <a:t>dễ bị nhiễm</a:t>
            </a:r>
            <a:r>
              <a:rPr sz="2000" spc="-40" dirty="0">
                <a:solidFill>
                  <a:srgbClr val="002060"/>
                </a:solidFill>
                <a:latin typeface="Calibri (Body)"/>
                <a:cs typeface="Calibri"/>
              </a:rPr>
              <a:t> </a:t>
            </a:r>
            <a:r>
              <a:rPr sz="2000" spc="-5" dirty="0">
                <a:solidFill>
                  <a:srgbClr val="002060"/>
                </a:solidFill>
                <a:latin typeface="Calibri (Body)"/>
                <a:cs typeface="Calibri"/>
              </a:rPr>
              <a:t>khuẩn</a:t>
            </a:r>
            <a:r>
              <a:rPr sz="2000" spc="-5" dirty="0">
                <a:solidFill>
                  <a:srgbClr val="002060"/>
                </a:solidFill>
                <a:cs typeface="Calibri"/>
              </a:rPr>
              <a:t>.</a:t>
            </a:r>
            <a:endParaRPr sz="2000">
              <a:solidFill>
                <a:srgbClr val="002060"/>
              </a:solidFill>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14935">
              <a:lnSpc>
                <a:spcPts val="1435"/>
              </a:lnSpc>
            </a:pPr>
            <a:fld id="{81D60167-4931-47E6-BA6A-407CBD079E47}" type="slidenum">
              <a:rPr dirty="0"/>
              <a:t>5</a:t>
            </a:fld>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503669" cy="496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696200" cy="646331"/>
          </a:xfrm>
        </p:spPr>
        <p:txBody>
          <a:bodyPr/>
          <a:lstStyle/>
          <a:p>
            <a:pPr marL="1377950" indent="-1377950"/>
            <a:r>
              <a:rPr lang="en-US" sz="2400" b="1" spc="-5">
                <a:solidFill>
                  <a:srgbClr val="002060"/>
                </a:solidFill>
                <a:cs typeface="Calibri"/>
              </a:rPr>
              <a:t>III.  </a:t>
            </a:r>
            <a:r>
              <a:rPr lang="en-US" sz="2400" b="1" spc="-20">
                <a:solidFill>
                  <a:srgbClr val="002060"/>
                </a:solidFill>
                <a:cs typeface="Calibri"/>
              </a:rPr>
              <a:t>Triệu</a:t>
            </a:r>
            <a:r>
              <a:rPr lang="en-US" sz="2400" b="1" spc="-60">
                <a:solidFill>
                  <a:srgbClr val="002060"/>
                </a:solidFill>
                <a:cs typeface="Calibri"/>
              </a:rPr>
              <a:t> </a:t>
            </a:r>
            <a:r>
              <a:rPr lang="en-US" sz="2400" b="1" spc="-10">
                <a:solidFill>
                  <a:srgbClr val="002060"/>
                </a:solidFill>
                <a:cs typeface="Calibri"/>
              </a:rPr>
              <a:t>chứng</a:t>
            </a:r>
            <a:r>
              <a:rPr lang="en-US">
                <a:cs typeface="Calibri"/>
              </a:rPr>
              <a:t/>
            </a:r>
            <a:br>
              <a:rPr lang="en-US">
                <a:cs typeface="Calibri"/>
              </a:rPr>
            </a:br>
            <a:endParaRPr lang="en-US"/>
          </a:p>
        </p:txBody>
      </p:sp>
      <p:sp>
        <p:nvSpPr>
          <p:cNvPr id="3" name="Subtitle 2"/>
          <p:cNvSpPr>
            <a:spLocks noGrp="1"/>
          </p:cNvSpPr>
          <p:nvPr>
            <p:ph type="subTitle" idx="4"/>
          </p:nvPr>
        </p:nvSpPr>
        <p:spPr>
          <a:xfrm>
            <a:off x="228600" y="685800"/>
            <a:ext cx="5029200" cy="6172200"/>
          </a:xfrm>
        </p:spPr>
        <p:txBody>
          <a:bodyPr/>
          <a:lstStyle/>
          <a:p>
            <a:pPr marL="12700">
              <a:lnSpc>
                <a:spcPct val="100000"/>
              </a:lnSpc>
              <a:spcBef>
                <a:spcPts val="600"/>
              </a:spcBef>
            </a:pPr>
            <a:r>
              <a:rPr lang="vi-VN" sz="1600" spc="-5">
                <a:solidFill>
                  <a:srgbClr val="002060"/>
                </a:solidFill>
                <a:latin typeface="Calibri"/>
                <a:cs typeface="Calibri"/>
              </a:rPr>
              <a:t>1</a:t>
            </a:r>
            <a:r>
              <a:rPr lang="vi-VN" sz="2000" spc="-5">
                <a:solidFill>
                  <a:srgbClr val="002060"/>
                </a:solidFill>
                <a:latin typeface="Calibri"/>
                <a:cs typeface="Calibri"/>
              </a:rPr>
              <a:t>.    </a:t>
            </a:r>
            <a:r>
              <a:rPr lang="vi-VN" sz="2000" b="1" i="1" spc="-25">
                <a:solidFill>
                  <a:srgbClr val="002060"/>
                </a:solidFill>
                <a:latin typeface="Calibri"/>
                <a:cs typeface="Calibri"/>
              </a:rPr>
              <a:t>Triệu </a:t>
            </a:r>
            <a:r>
              <a:rPr lang="vi-VN" sz="2000" b="1" i="1" spc="-5">
                <a:solidFill>
                  <a:srgbClr val="002060"/>
                </a:solidFill>
                <a:latin typeface="Calibri"/>
                <a:cs typeface="Calibri"/>
              </a:rPr>
              <a:t>chứng lâm</a:t>
            </a:r>
            <a:r>
              <a:rPr lang="vi-VN" sz="2000" b="1" i="1" spc="-10">
                <a:solidFill>
                  <a:srgbClr val="002060"/>
                </a:solidFill>
                <a:latin typeface="Calibri"/>
                <a:cs typeface="Calibri"/>
              </a:rPr>
              <a:t> </a:t>
            </a:r>
            <a:r>
              <a:rPr lang="vi-VN" sz="2000" b="1" i="1" spc="-5">
                <a:solidFill>
                  <a:srgbClr val="002060"/>
                </a:solidFill>
                <a:latin typeface="Calibri"/>
                <a:cs typeface="Calibri"/>
              </a:rPr>
              <a:t>sàng</a:t>
            </a:r>
            <a:endParaRPr lang="vi-VN" sz="2000" b="1" i="1">
              <a:solidFill>
                <a:srgbClr val="002060"/>
              </a:solidFill>
              <a:latin typeface="Calibri"/>
              <a:cs typeface="Calibri"/>
            </a:endParaRPr>
          </a:p>
          <a:p>
            <a:pPr marL="469900" marR="5080" indent="-457200" algn="just">
              <a:lnSpc>
                <a:spcPct val="100000"/>
              </a:lnSpc>
              <a:spcBef>
                <a:spcPts val="600"/>
              </a:spcBef>
              <a:buAutoNum type="alphaLcPeriod"/>
              <a:tabLst>
                <a:tab pos="299720" algn="l"/>
              </a:tabLst>
            </a:pPr>
            <a:r>
              <a:rPr lang="vi-VN" spc="-5" smtClean="0">
                <a:solidFill>
                  <a:srgbClr val="002060"/>
                </a:solidFill>
                <a:latin typeface="Calibri (Body)"/>
                <a:cs typeface="Calibri"/>
              </a:rPr>
              <a:t>Hội </a:t>
            </a:r>
            <a:r>
              <a:rPr lang="vi-VN" spc="-5">
                <a:solidFill>
                  <a:srgbClr val="002060"/>
                </a:solidFill>
                <a:latin typeface="Calibri (Body)"/>
                <a:cs typeface="Calibri"/>
              </a:rPr>
              <a:t>chứng thận hư thể đơn thuần : </a:t>
            </a:r>
            <a:r>
              <a:rPr lang="vi-VN" spc="-10">
                <a:solidFill>
                  <a:srgbClr val="002060"/>
                </a:solidFill>
                <a:latin typeface="Calibri (Body)"/>
                <a:cs typeface="Calibri"/>
              </a:rPr>
              <a:t>có </a:t>
            </a:r>
            <a:r>
              <a:rPr lang="vi-VN" spc="-15">
                <a:solidFill>
                  <a:srgbClr val="002060"/>
                </a:solidFill>
                <a:latin typeface="Calibri (Body)"/>
                <a:cs typeface="Calibri"/>
              </a:rPr>
              <a:t>đầy  </a:t>
            </a:r>
            <a:r>
              <a:rPr lang="vi-VN" spc="-5">
                <a:solidFill>
                  <a:srgbClr val="002060"/>
                </a:solidFill>
                <a:latin typeface="Calibri (Body)"/>
                <a:cs typeface="Calibri"/>
              </a:rPr>
              <a:t>đủ </a:t>
            </a:r>
            <a:r>
              <a:rPr lang="vi-VN" spc="-10">
                <a:solidFill>
                  <a:srgbClr val="002060"/>
                </a:solidFill>
                <a:latin typeface="Calibri (Body)"/>
                <a:cs typeface="Calibri"/>
              </a:rPr>
              <a:t>các </a:t>
            </a:r>
            <a:r>
              <a:rPr lang="vi-VN" spc="-5">
                <a:solidFill>
                  <a:srgbClr val="002060"/>
                </a:solidFill>
                <a:latin typeface="Calibri (Body)"/>
                <a:cs typeface="Calibri"/>
              </a:rPr>
              <a:t>tiêu chuẩn chẩn đoán </a:t>
            </a:r>
            <a:r>
              <a:rPr lang="vi-VN">
                <a:solidFill>
                  <a:srgbClr val="002060"/>
                </a:solidFill>
                <a:latin typeface="Calibri (Body)"/>
                <a:cs typeface="Calibri"/>
              </a:rPr>
              <a:t>hội </a:t>
            </a:r>
            <a:r>
              <a:rPr lang="vi-VN" spc="-5">
                <a:solidFill>
                  <a:srgbClr val="002060"/>
                </a:solidFill>
                <a:latin typeface="Calibri (Body)"/>
                <a:cs typeface="Calibri"/>
              </a:rPr>
              <a:t>chứng  </a:t>
            </a:r>
            <a:r>
              <a:rPr lang="vi-VN" spc="-5">
                <a:solidFill>
                  <a:srgbClr val="002060"/>
                </a:solidFill>
                <a:latin typeface="Calibri (Body)"/>
                <a:cs typeface="Calibri"/>
              </a:rPr>
              <a:t>thận</a:t>
            </a:r>
            <a:r>
              <a:rPr lang="vi-VN" spc="-95">
                <a:solidFill>
                  <a:srgbClr val="002060"/>
                </a:solidFill>
                <a:latin typeface="Calibri (Body)"/>
                <a:cs typeface="Calibri"/>
              </a:rPr>
              <a:t> </a:t>
            </a:r>
            <a:r>
              <a:rPr lang="vi-VN" spc="-5" smtClean="0">
                <a:solidFill>
                  <a:srgbClr val="002060"/>
                </a:solidFill>
                <a:latin typeface="Calibri (Body)"/>
                <a:cs typeface="Calibri"/>
              </a:rPr>
              <a:t>hư</a:t>
            </a:r>
            <a:endParaRPr lang="vi-VN">
              <a:solidFill>
                <a:srgbClr val="002060"/>
              </a:solidFill>
              <a:latin typeface="Calibri (Body)"/>
              <a:cs typeface="Calibri"/>
            </a:endParaRPr>
          </a:p>
          <a:p>
            <a:pPr marL="755650" lvl="1" indent="-285750">
              <a:lnSpc>
                <a:spcPct val="100000"/>
              </a:lnSpc>
              <a:spcBef>
                <a:spcPts val="600"/>
              </a:spcBef>
              <a:buFont typeface="Arial" pitchFamily="34" charset="0"/>
              <a:buChar char="•"/>
              <a:tabLst>
                <a:tab pos="812165" algn="l"/>
                <a:tab pos="812800" algn="l"/>
              </a:tabLst>
            </a:pPr>
            <a:r>
              <a:rPr lang="vi-VN" spc="-5">
                <a:solidFill>
                  <a:srgbClr val="002060"/>
                </a:solidFill>
                <a:latin typeface="Calibri (Body)"/>
                <a:cs typeface="Calibri"/>
              </a:rPr>
              <a:t>Phù: là triệu chứng thường gặp nhất cũng như biểu hiện đầu tiên của BN.</a:t>
            </a:r>
            <a:endParaRPr lang="vi-VN">
              <a:solidFill>
                <a:srgbClr val="002060"/>
              </a:solidFill>
              <a:latin typeface="Calibri (Body)"/>
              <a:cs typeface="Calibri"/>
            </a:endParaRPr>
          </a:p>
          <a:p>
            <a:pPr marL="755650" lvl="1" indent="-285750">
              <a:lnSpc>
                <a:spcPct val="100000"/>
              </a:lnSpc>
              <a:spcBef>
                <a:spcPts val="600"/>
              </a:spcBef>
              <a:buFont typeface="Arial" pitchFamily="34" charset="0"/>
              <a:buChar char="•"/>
              <a:tabLst>
                <a:tab pos="812165" algn="l"/>
                <a:tab pos="812800" algn="l"/>
              </a:tabLst>
            </a:pPr>
            <a:r>
              <a:rPr lang="vi-VN" spc="-10">
                <a:solidFill>
                  <a:srgbClr val="002060"/>
                </a:solidFill>
                <a:latin typeface="Calibri (Body)"/>
                <a:cs typeface="Calibri"/>
              </a:rPr>
              <a:t>Protein </a:t>
            </a:r>
            <a:r>
              <a:rPr lang="vi-VN" spc="-5">
                <a:solidFill>
                  <a:srgbClr val="002060"/>
                </a:solidFill>
                <a:latin typeface="Calibri (Body)"/>
                <a:cs typeface="Calibri"/>
              </a:rPr>
              <a:t>niệu &gt; 3,5 </a:t>
            </a:r>
            <a:r>
              <a:rPr lang="vi-VN" spc="10">
                <a:solidFill>
                  <a:srgbClr val="002060"/>
                </a:solidFill>
                <a:latin typeface="Calibri (Body)"/>
                <a:cs typeface="Calibri"/>
              </a:rPr>
              <a:t>g/24</a:t>
            </a:r>
            <a:r>
              <a:rPr lang="vi-VN" spc="-15">
                <a:solidFill>
                  <a:srgbClr val="002060"/>
                </a:solidFill>
                <a:latin typeface="Calibri (Body)"/>
                <a:cs typeface="Calibri"/>
              </a:rPr>
              <a:t> </a:t>
            </a:r>
            <a:r>
              <a:rPr lang="vi-VN">
                <a:solidFill>
                  <a:srgbClr val="002060"/>
                </a:solidFill>
                <a:latin typeface="Calibri (Body)"/>
                <a:cs typeface="Calibri"/>
              </a:rPr>
              <a:t>giờ.</a:t>
            </a:r>
          </a:p>
          <a:p>
            <a:pPr marL="755650" marR="5715" lvl="1" indent="-285750">
              <a:lnSpc>
                <a:spcPct val="100000"/>
              </a:lnSpc>
              <a:spcBef>
                <a:spcPts val="600"/>
              </a:spcBef>
              <a:buFont typeface="Arial" pitchFamily="34" charset="0"/>
              <a:buChar char="•"/>
              <a:tabLst>
                <a:tab pos="812165" algn="l"/>
                <a:tab pos="812800" algn="l"/>
                <a:tab pos="1550035" algn="l"/>
                <a:tab pos="2052955" algn="l"/>
                <a:tab pos="2591435" algn="l"/>
                <a:tab pos="3121660" algn="l"/>
                <a:tab pos="3464560" algn="l"/>
              </a:tabLst>
            </a:pPr>
            <a:r>
              <a:rPr lang="vi-VN" spc="-5">
                <a:solidFill>
                  <a:srgbClr val="002060"/>
                </a:solidFill>
                <a:latin typeface="Calibri (Body)"/>
                <a:cs typeface="Calibri"/>
              </a:rPr>
              <a:t>P</a:t>
            </a:r>
            <a:r>
              <a:rPr lang="vi-VN" spc="-30">
                <a:solidFill>
                  <a:srgbClr val="002060"/>
                </a:solidFill>
                <a:latin typeface="Calibri (Body)"/>
                <a:cs typeface="Calibri"/>
              </a:rPr>
              <a:t>r</a:t>
            </a:r>
            <a:r>
              <a:rPr lang="vi-VN" spc="-10">
                <a:solidFill>
                  <a:srgbClr val="002060"/>
                </a:solidFill>
                <a:latin typeface="Calibri (Body)"/>
                <a:cs typeface="Calibri"/>
              </a:rPr>
              <a:t>o</a:t>
            </a:r>
            <a:r>
              <a:rPr lang="vi-VN" spc="-15">
                <a:solidFill>
                  <a:srgbClr val="002060"/>
                </a:solidFill>
                <a:latin typeface="Calibri (Body)"/>
                <a:cs typeface="Calibri"/>
              </a:rPr>
              <a:t>t</a:t>
            </a:r>
            <a:r>
              <a:rPr lang="vi-VN" spc="-5">
                <a:solidFill>
                  <a:srgbClr val="002060"/>
                </a:solidFill>
                <a:latin typeface="Calibri (Body)"/>
                <a:cs typeface="Calibri"/>
              </a:rPr>
              <a:t>ein</a:t>
            </a:r>
            <a:r>
              <a:rPr lang="vi-VN">
                <a:solidFill>
                  <a:srgbClr val="002060"/>
                </a:solidFill>
                <a:latin typeface="Calibri (Body)"/>
                <a:cs typeface="Calibri"/>
              </a:rPr>
              <a:t>	</a:t>
            </a:r>
            <a:r>
              <a:rPr lang="vi-VN" spc="-5">
                <a:solidFill>
                  <a:srgbClr val="002060"/>
                </a:solidFill>
                <a:latin typeface="Calibri (Body)"/>
                <a:cs typeface="Calibri"/>
              </a:rPr>
              <a:t>máu</a:t>
            </a:r>
            <a:r>
              <a:rPr lang="vi-VN">
                <a:solidFill>
                  <a:srgbClr val="002060"/>
                </a:solidFill>
                <a:latin typeface="Calibri (Body)"/>
                <a:cs typeface="Calibri"/>
              </a:rPr>
              <a:t>	</a:t>
            </a:r>
            <a:r>
              <a:rPr lang="vi-VN" spc="-5">
                <a:solidFill>
                  <a:srgbClr val="002060"/>
                </a:solidFill>
                <a:latin typeface="Calibri (Body)"/>
                <a:cs typeface="Calibri"/>
              </a:rPr>
              <a:t>g</a:t>
            </a:r>
            <a:r>
              <a:rPr lang="vi-VN">
                <a:solidFill>
                  <a:srgbClr val="002060"/>
                </a:solidFill>
                <a:latin typeface="Calibri (Body)"/>
                <a:cs typeface="Calibri"/>
              </a:rPr>
              <a:t>i</a:t>
            </a:r>
            <a:r>
              <a:rPr lang="vi-VN" spc="-15">
                <a:solidFill>
                  <a:srgbClr val="002060"/>
                </a:solidFill>
                <a:latin typeface="Calibri (Body)"/>
                <a:cs typeface="Calibri"/>
              </a:rPr>
              <a:t>ả</a:t>
            </a:r>
            <a:r>
              <a:rPr lang="vi-VN" spc="-5">
                <a:solidFill>
                  <a:srgbClr val="002060"/>
                </a:solidFill>
                <a:latin typeface="Calibri (Body)"/>
                <a:cs typeface="Calibri"/>
              </a:rPr>
              <a:t>m</a:t>
            </a:r>
            <a:r>
              <a:rPr lang="vi-VN">
                <a:solidFill>
                  <a:srgbClr val="002060"/>
                </a:solidFill>
                <a:latin typeface="Calibri (Body)"/>
                <a:cs typeface="Calibri"/>
              </a:rPr>
              <a:t>	</a:t>
            </a:r>
            <a:r>
              <a:rPr lang="vi-VN" spc="-5">
                <a:solidFill>
                  <a:srgbClr val="002060"/>
                </a:solidFill>
                <a:latin typeface="Calibri (Body)"/>
                <a:cs typeface="Calibri"/>
              </a:rPr>
              <a:t>dưới</a:t>
            </a:r>
            <a:r>
              <a:rPr lang="vi-VN">
                <a:solidFill>
                  <a:srgbClr val="002060"/>
                </a:solidFill>
                <a:latin typeface="Calibri (Body)"/>
                <a:cs typeface="Calibri"/>
              </a:rPr>
              <a:t>	</a:t>
            </a:r>
            <a:r>
              <a:rPr lang="vi-VN" spc="-10">
                <a:solidFill>
                  <a:srgbClr val="002060"/>
                </a:solidFill>
                <a:latin typeface="Calibri (Body)"/>
                <a:cs typeface="Calibri"/>
              </a:rPr>
              <a:t>6</a:t>
            </a:r>
            <a:r>
              <a:rPr lang="vi-VN" spc="-5">
                <a:solidFill>
                  <a:srgbClr val="002060"/>
                </a:solidFill>
                <a:latin typeface="Calibri (Body)"/>
                <a:cs typeface="Calibri"/>
              </a:rPr>
              <a:t>0</a:t>
            </a:r>
            <a:r>
              <a:rPr lang="vi-VN">
                <a:solidFill>
                  <a:srgbClr val="002060"/>
                </a:solidFill>
                <a:latin typeface="Calibri (Body)"/>
                <a:cs typeface="Calibri"/>
              </a:rPr>
              <a:t>	</a:t>
            </a:r>
            <a:r>
              <a:rPr lang="vi-VN" spc="50">
                <a:solidFill>
                  <a:srgbClr val="002060"/>
                </a:solidFill>
                <a:latin typeface="Calibri (Body)"/>
                <a:cs typeface="Calibri"/>
              </a:rPr>
              <a:t>g</a:t>
            </a:r>
            <a:r>
              <a:rPr lang="vi-VN" spc="-5">
                <a:solidFill>
                  <a:srgbClr val="002060"/>
                </a:solidFill>
                <a:latin typeface="Calibri (Body)"/>
                <a:cs typeface="Calibri"/>
              </a:rPr>
              <a:t>/</a:t>
            </a:r>
            <a:r>
              <a:rPr lang="vi-VN" spc="-20">
                <a:solidFill>
                  <a:srgbClr val="002060"/>
                </a:solidFill>
                <a:latin typeface="Calibri (Body)"/>
                <a:cs typeface="Calibri"/>
              </a:rPr>
              <a:t>l</a:t>
            </a:r>
            <a:r>
              <a:rPr lang="vi-VN" spc="-5">
                <a:solidFill>
                  <a:srgbClr val="002060"/>
                </a:solidFill>
                <a:latin typeface="Calibri (Body)"/>
                <a:cs typeface="Calibri"/>
              </a:rPr>
              <a:t>í</a:t>
            </a:r>
            <a:r>
              <a:rPr lang="vi-VN" spc="-15">
                <a:solidFill>
                  <a:srgbClr val="002060"/>
                </a:solidFill>
                <a:latin typeface="Calibri (Body)"/>
                <a:cs typeface="Calibri"/>
              </a:rPr>
              <a:t>t</a:t>
            </a:r>
            <a:r>
              <a:rPr lang="vi-VN" spc="-5">
                <a:solidFill>
                  <a:srgbClr val="002060"/>
                </a:solidFill>
                <a:latin typeface="Calibri (Body)"/>
                <a:cs typeface="Calibri"/>
              </a:rPr>
              <a:t>,  albumin máu giảm dưới 30</a:t>
            </a:r>
            <a:r>
              <a:rPr lang="vi-VN" spc="-70">
                <a:solidFill>
                  <a:srgbClr val="002060"/>
                </a:solidFill>
                <a:latin typeface="Calibri (Body)"/>
                <a:cs typeface="Calibri"/>
              </a:rPr>
              <a:t> </a:t>
            </a:r>
            <a:r>
              <a:rPr lang="vi-VN" spc="10">
                <a:solidFill>
                  <a:srgbClr val="002060"/>
                </a:solidFill>
                <a:latin typeface="Calibri (Body)"/>
                <a:cs typeface="Calibri"/>
              </a:rPr>
              <a:t>g/lít.</a:t>
            </a:r>
            <a:endParaRPr lang="vi-VN">
              <a:solidFill>
                <a:srgbClr val="002060"/>
              </a:solidFill>
              <a:latin typeface="Calibri (Body)"/>
              <a:cs typeface="Calibri"/>
            </a:endParaRPr>
          </a:p>
          <a:p>
            <a:pPr marL="755650" lvl="1" indent="-285750">
              <a:lnSpc>
                <a:spcPct val="100000"/>
              </a:lnSpc>
              <a:spcBef>
                <a:spcPts val="600"/>
              </a:spcBef>
              <a:buFont typeface="Arial" pitchFamily="34" charset="0"/>
              <a:buChar char="•"/>
              <a:tabLst>
                <a:tab pos="812165" algn="l"/>
                <a:tab pos="812800" algn="l"/>
              </a:tabLst>
            </a:pPr>
            <a:r>
              <a:rPr lang="vi-VN" spc="-35">
                <a:solidFill>
                  <a:srgbClr val="002060"/>
                </a:solidFill>
                <a:latin typeface="Calibri (Body)"/>
                <a:cs typeface="Calibri"/>
              </a:rPr>
              <a:t>Tăng </a:t>
            </a:r>
            <a:r>
              <a:rPr lang="vi-VN" spc="-10">
                <a:solidFill>
                  <a:srgbClr val="002060"/>
                </a:solidFill>
                <a:latin typeface="Calibri (Body)"/>
                <a:cs typeface="Calibri"/>
              </a:rPr>
              <a:t>cholesterol </a:t>
            </a:r>
            <a:r>
              <a:rPr lang="vi-VN" spc="-5">
                <a:solidFill>
                  <a:srgbClr val="002060"/>
                </a:solidFill>
                <a:latin typeface="Calibri (Body)"/>
                <a:cs typeface="Calibri"/>
              </a:rPr>
              <a:t>máu ≥ </a:t>
            </a:r>
            <a:r>
              <a:rPr lang="vi-VN" spc="-10">
                <a:solidFill>
                  <a:srgbClr val="002060"/>
                </a:solidFill>
                <a:latin typeface="Calibri (Body)"/>
                <a:cs typeface="Calibri"/>
              </a:rPr>
              <a:t>6,5</a:t>
            </a:r>
            <a:r>
              <a:rPr lang="vi-VN" spc="65">
                <a:solidFill>
                  <a:srgbClr val="002060"/>
                </a:solidFill>
                <a:latin typeface="Calibri (Body)"/>
                <a:cs typeface="Calibri"/>
              </a:rPr>
              <a:t> </a:t>
            </a:r>
            <a:r>
              <a:rPr lang="vi-VN" spc="-5">
                <a:solidFill>
                  <a:srgbClr val="002060"/>
                </a:solidFill>
                <a:latin typeface="Calibri (Body)"/>
                <a:cs typeface="Calibri"/>
              </a:rPr>
              <a:t>mmol/lít.</a:t>
            </a:r>
            <a:endParaRPr lang="vi-VN">
              <a:solidFill>
                <a:srgbClr val="002060"/>
              </a:solidFill>
              <a:latin typeface="Calibri (Body)"/>
              <a:cs typeface="Calibri"/>
            </a:endParaRPr>
          </a:p>
          <a:p>
            <a:pPr marL="755650" marR="6985" lvl="1" indent="-285750">
              <a:lnSpc>
                <a:spcPct val="100000"/>
              </a:lnSpc>
              <a:spcBef>
                <a:spcPts val="600"/>
              </a:spcBef>
              <a:buFont typeface="Arial" pitchFamily="34" charset="0"/>
              <a:buChar char="•"/>
              <a:tabLst>
                <a:tab pos="812165" algn="l"/>
                <a:tab pos="812800" algn="l"/>
              </a:tabLst>
            </a:pPr>
            <a:r>
              <a:rPr lang="vi-VN" spc="-5">
                <a:solidFill>
                  <a:srgbClr val="002060"/>
                </a:solidFill>
                <a:latin typeface="Calibri (Body)"/>
                <a:cs typeface="Calibri"/>
              </a:rPr>
              <a:t>Có </a:t>
            </a:r>
            <a:r>
              <a:rPr lang="vi-VN" spc="-10">
                <a:solidFill>
                  <a:srgbClr val="002060"/>
                </a:solidFill>
                <a:latin typeface="Calibri (Body)"/>
                <a:cs typeface="Calibri"/>
              </a:rPr>
              <a:t>hạt mỡ </a:t>
            </a:r>
            <a:r>
              <a:rPr lang="vi-VN" spc="-5">
                <a:solidFill>
                  <a:srgbClr val="002060"/>
                </a:solidFill>
                <a:latin typeface="Calibri (Body)"/>
                <a:cs typeface="Calibri"/>
              </a:rPr>
              <a:t>lưỡng chiết, trụ </a:t>
            </a:r>
            <a:r>
              <a:rPr lang="vi-VN" spc="-10">
                <a:solidFill>
                  <a:srgbClr val="002060"/>
                </a:solidFill>
                <a:latin typeface="Calibri (Body)"/>
                <a:cs typeface="Calibri"/>
              </a:rPr>
              <a:t>mỡ trong  </a:t>
            </a:r>
            <a:r>
              <a:rPr lang="vi-VN" spc="-5">
                <a:solidFill>
                  <a:srgbClr val="002060"/>
                </a:solidFill>
                <a:latin typeface="Calibri (Body)"/>
                <a:cs typeface="Calibri"/>
              </a:rPr>
              <a:t>nước</a:t>
            </a:r>
            <a:r>
              <a:rPr lang="vi-VN" spc="-65">
                <a:solidFill>
                  <a:srgbClr val="002060"/>
                </a:solidFill>
                <a:latin typeface="Calibri (Body)"/>
                <a:cs typeface="Calibri"/>
              </a:rPr>
              <a:t> </a:t>
            </a:r>
            <a:r>
              <a:rPr lang="vi-VN" spc="-5">
                <a:solidFill>
                  <a:srgbClr val="002060"/>
                </a:solidFill>
                <a:latin typeface="Calibri (Body)"/>
                <a:cs typeface="Calibri"/>
              </a:rPr>
              <a:t>tiểu.</a:t>
            </a:r>
            <a:endParaRPr lang="vi-VN">
              <a:solidFill>
                <a:srgbClr val="002060"/>
              </a:solidFill>
              <a:latin typeface="Calibri (Body)"/>
              <a:cs typeface="Calibri"/>
            </a:endParaRPr>
          </a:p>
          <a:p>
            <a:pPr marL="755650" marR="6350" lvl="1" indent="-285750">
              <a:lnSpc>
                <a:spcPct val="100000"/>
              </a:lnSpc>
              <a:spcBef>
                <a:spcPts val="600"/>
              </a:spcBef>
              <a:buFont typeface="Arial" pitchFamily="34" charset="0"/>
              <a:buChar char="•"/>
              <a:tabLst>
                <a:tab pos="812165" algn="l"/>
                <a:tab pos="812800" algn="l"/>
              </a:tabLst>
            </a:pPr>
            <a:r>
              <a:rPr lang="vi-VN" spc="-5">
                <a:solidFill>
                  <a:srgbClr val="002060"/>
                </a:solidFill>
                <a:latin typeface="Calibri (Body)"/>
                <a:cs typeface="Calibri"/>
              </a:rPr>
              <a:t>Không </a:t>
            </a:r>
            <a:r>
              <a:rPr lang="vi-VN" spc="-10">
                <a:solidFill>
                  <a:srgbClr val="002060"/>
                </a:solidFill>
                <a:latin typeface="Calibri (Body)"/>
                <a:cs typeface="Calibri"/>
              </a:rPr>
              <a:t>có tăng huyết </a:t>
            </a:r>
            <a:r>
              <a:rPr lang="vi-VN" spc="-5">
                <a:solidFill>
                  <a:srgbClr val="002060"/>
                </a:solidFill>
                <a:latin typeface="Calibri (Body)"/>
                <a:cs typeface="Calibri"/>
              </a:rPr>
              <a:t>áp, đái </a:t>
            </a:r>
            <a:r>
              <a:rPr lang="vi-VN" spc="-5">
                <a:solidFill>
                  <a:srgbClr val="002060"/>
                </a:solidFill>
                <a:latin typeface="Calibri (Body)"/>
                <a:cs typeface="Calibri"/>
              </a:rPr>
              <a:t>máu </a:t>
            </a:r>
            <a:r>
              <a:rPr lang="vi-VN" spc="-5" smtClean="0">
                <a:solidFill>
                  <a:srgbClr val="002060"/>
                </a:solidFill>
                <a:latin typeface="Calibri (Body)"/>
                <a:cs typeface="Calibri"/>
              </a:rPr>
              <a:t>hoặc </a:t>
            </a:r>
            <a:r>
              <a:rPr lang="vi-VN" spc="-10">
                <a:solidFill>
                  <a:srgbClr val="002060"/>
                </a:solidFill>
                <a:latin typeface="Calibri (Body)"/>
                <a:cs typeface="Calibri"/>
              </a:rPr>
              <a:t>suy </a:t>
            </a:r>
            <a:r>
              <a:rPr lang="vi-VN" spc="-5">
                <a:solidFill>
                  <a:srgbClr val="002060"/>
                </a:solidFill>
                <a:latin typeface="Calibri (Body)"/>
                <a:cs typeface="Calibri"/>
              </a:rPr>
              <a:t>thận </a:t>
            </a:r>
            <a:r>
              <a:rPr lang="vi-VN" spc="-25">
                <a:solidFill>
                  <a:srgbClr val="002060"/>
                </a:solidFill>
                <a:latin typeface="Calibri (Body)"/>
                <a:cs typeface="Calibri"/>
              </a:rPr>
              <a:t>kèm</a:t>
            </a:r>
            <a:r>
              <a:rPr lang="vi-VN" spc="-15">
                <a:solidFill>
                  <a:srgbClr val="002060"/>
                </a:solidFill>
                <a:latin typeface="Calibri (Body)"/>
                <a:cs typeface="Calibri"/>
              </a:rPr>
              <a:t> </a:t>
            </a:r>
            <a:r>
              <a:rPr lang="vi-VN" spc="-5">
                <a:solidFill>
                  <a:srgbClr val="002060"/>
                </a:solidFill>
                <a:latin typeface="Calibri (Body)"/>
                <a:cs typeface="Calibri"/>
              </a:rPr>
              <a:t>theo</a:t>
            </a:r>
            <a:r>
              <a:rPr lang="vi-VN" spc="-5" smtClean="0">
                <a:solidFill>
                  <a:srgbClr val="002060"/>
                </a:solidFill>
                <a:latin typeface="Calibri (Body)"/>
                <a:cs typeface="Calibri"/>
              </a:rPr>
              <a:t>.</a:t>
            </a:r>
            <a:endParaRPr lang="vi-VN">
              <a:solidFill>
                <a:srgbClr val="002060"/>
              </a:solidFill>
              <a:latin typeface="Calibri (Body)"/>
              <a:cs typeface="Calibri"/>
            </a:endParaRPr>
          </a:p>
          <a:p>
            <a:pPr marL="12700" marR="5080" algn="just">
              <a:lnSpc>
                <a:spcPct val="100000"/>
              </a:lnSpc>
              <a:spcBef>
                <a:spcPts val="600"/>
              </a:spcBef>
              <a:tabLst>
                <a:tab pos="345440" algn="l"/>
              </a:tabLst>
            </a:pPr>
            <a:r>
              <a:rPr lang="vi-VN" spc="-5">
                <a:solidFill>
                  <a:srgbClr val="002060"/>
                </a:solidFill>
                <a:latin typeface="Calibri (Body)"/>
                <a:cs typeface="Calibri"/>
              </a:rPr>
              <a:t>b</a:t>
            </a:r>
            <a:r>
              <a:rPr lang="vi-VN" spc="-5">
                <a:solidFill>
                  <a:srgbClr val="002060"/>
                </a:solidFill>
                <a:latin typeface="Calibri (Body)"/>
                <a:cs typeface="Calibri"/>
              </a:rPr>
              <a:t>.    </a:t>
            </a:r>
            <a:r>
              <a:rPr lang="vi-VN" spc="-5" smtClean="0">
                <a:solidFill>
                  <a:srgbClr val="002060"/>
                </a:solidFill>
                <a:latin typeface="Calibri (Body)"/>
                <a:cs typeface="Calibri"/>
              </a:rPr>
              <a:t>Hội </a:t>
            </a:r>
            <a:r>
              <a:rPr lang="vi-VN" spc="-5">
                <a:solidFill>
                  <a:srgbClr val="002060"/>
                </a:solidFill>
                <a:latin typeface="Calibri (Body)"/>
                <a:cs typeface="Calibri"/>
              </a:rPr>
              <a:t>chứng thận </a:t>
            </a:r>
            <a:r>
              <a:rPr lang="vi-VN" spc="-10">
                <a:solidFill>
                  <a:srgbClr val="002060"/>
                </a:solidFill>
                <a:latin typeface="Calibri (Body)"/>
                <a:cs typeface="Calibri"/>
              </a:rPr>
              <a:t>hư </a:t>
            </a:r>
            <a:r>
              <a:rPr lang="vi-VN" spc="-5">
                <a:solidFill>
                  <a:srgbClr val="002060"/>
                </a:solidFill>
                <a:latin typeface="Calibri (Body)"/>
                <a:cs typeface="Calibri"/>
              </a:rPr>
              <a:t>thể không đơn thuần:  ngoài </a:t>
            </a:r>
            <a:r>
              <a:rPr lang="vi-VN" spc="-10">
                <a:solidFill>
                  <a:srgbClr val="002060"/>
                </a:solidFill>
                <a:latin typeface="Calibri (Body)"/>
                <a:cs typeface="Calibri"/>
              </a:rPr>
              <a:t>các </a:t>
            </a:r>
            <a:r>
              <a:rPr lang="vi-VN" spc="-5">
                <a:solidFill>
                  <a:srgbClr val="002060"/>
                </a:solidFill>
                <a:latin typeface="Calibri (Body)"/>
                <a:cs typeface="Calibri"/>
              </a:rPr>
              <a:t>tiêu chuẩn chẩn đoán </a:t>
            </a:r>
            <a:r>
              <a:rPr lang="vi-VN">
                <a:solidFill>
                  <a:srgbClr val="002060"/>
                </a:solidFill>
                <a:latin typeface="Calibri (Body)"/>
                <a:cs typeface="Calibri"/>
              </a:rPr>
              <a:t>hội </a:t>
            </a:r>
            <a:r>
              <a:rPr lang="vi-VN" spc="-5">
                <a:solidFill>
                  <a:srgbClr val="002060"/>
                </a:solidFill>
                <a:latin typeface="Calibri (Body)"/>
                <a:cs typeface="Calibri"/>
              </a:rPr>
              <a:t>chứng  thận hư, </a:t>
            </a:r>
            <a:r>
              <a:rPr lang="vi-VN" spc="-10">
                <a:solidFill>
                  <a:srgbClr val="002060"/>
                </a:solidFill>
                <a:latin typeface="Calibri (Body)"/>
                <a:cs typeface="Calibri"/>
              </a:rPr>
              <a:t>còn </a:t>
            </a:r>
            <a:r>
              <a:rPr lang="vi-VN" spc="-5">
                <a:solidFill>
                  <a:srgbClr val="002060"/>
                </a:solidFill>
                <a:latin typeface="Calibri (Body)"/>
                <a:cs typeface="Calibri"/>
              </a:rPr>
              <a:t>phối hợp </a:t>
            </a:r>
            <a:r>
              <a:rPr lang="vi-VN" spc="-10">
                <a:solidFill>
                  <a:srgbClr val="002060"/>
                </a:solidFill>
                <a:latin typeface="Calibri (Body)"/>
                <a:cs typeface="Calibri"/>
              </a:rPr>
              <a:t>với tăng huyết </a:t>
            </a:r>
            <a:r>
              <a:rPr lang="vi-VN" spc="-5">
                <a:solidFill>
                  <a:srgbClr val="002060"/>
                </a:solidFill>
                <a:latin typeface="Calibri (Body)"/>
                <a:cs typeface="Calibri"/>
              </a:rPr>
              <a:t>áp,  đái máu đại thể hoặc vi thể, hoặc </a:t>
            </a:r>
            <a:r>
              <a:rPr lang="vi-VN" spc="-10">
                <a:solidFill>
                  <a:srgbClr val="002060"/>
                </a:solidFill>
                <a:latin typeface="Calibri (Body)"/>
                <a:cs typeface="Calibri"/>
              </a:rPr>
              <a:t>suy </a:t>
            </a:r>
            <a:r>
              <a:rPr lang="vi-VN" spc="-5">
                <a:solidFill>
                  <a:srgbClr val="002060"/>
                </a:solidFill>
                <a:latin typeface="Calibri (Body)"/>
                <a:cs typeface="Calibri"/>
              </a:rPr>
              <a:t>thận  </a:t>
            </a:r>
            <a:r>
              <a:rPr lang="vi-VN" spc="-25">
                <a:solidFill>
                  <a:srgbClr val="002060"/>
                </a:solidFill>
                <a:latin typeface="Calibri (Body)"/>
                <a:cs typeface="Calibri"/>
              </a:rPr>
              <a:t>kèm</a:t>
            </a:r>
            <a:r>
              <a:rPr lang="vi-VN" spc="-70">
                <a:solidFill>
                  <a:srgbClr val="002060"/>
                </a:solidFill>
                <a:latin typeface="Calibri (Body)"/>
                <a:cs typeface="Calibri"/>
              </a:rPr>
              <a:t> </a:t>
            </a:r>
            <a:r>
              <a:rPr lang="vi-VN" spc="-5">
                <a:solidFill>
                  <a:srgbClr val="002060"/>
                </a:solidFill>
                <a:latin typeface="Calibri (Body)"/>
                <a:cs typeface="Calibri"/>
              </a:rPr>
              <a:t>theo.</a:t>
            </a:r>
            <a:endParaRPr lang="vi-VN">
              <a:solidFill>
                <a:srgbClr val="002060"/>
              </a:solidFill>
              <a:latin typeface="Calibri (Body)"/>
              <a:cs typeface="Calibri"/>
            </a:endParaRPr>
          </a:p>
          <a:p>
            <a:endParaRPr lang="en-US" sz="1900">
              <a:solidFill>
                <a:srgbClr val="002060"/>
              </a:solidFill>
              <a:latin typeface="Calibri (Body)"/>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3588058"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43395" y="4114800"/>
            <a:ext cx="36004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57200" y="609600"/>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343395" y="3657600"/>
            <a:ext cx="3578663"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mtClean="0"/>
              <a:t>Phù mắt và phù mí</a:t>
            </a:r>
            <a:endParaRPr lang="en-US"/>
          </a:p>
        </p:txBody>
      </p:sp>
      <p:sp>
        <p:nvSpPr>
          <p:cNvPr id="7" name="Rectangle 6"/>
          <p:cNvSpPr/>
          <p:nvPr/>
        </p:nvSpPr>
        <p:spPr>
          <a:xfrm>
            <a:off x="5343395" y="6248400"/>
            <a:ext cx="360045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mtClean="0"/>
              <a:t>Phù chi trên</a:t>
            </a:r>
            <a:endParaRPr lang="en-US"/>
          </a:p>
        </p:txBody>
      </p:sp>
    </p:spTree>
    <p:extLst>
      <p:ext uri="{BB962C8B-B14F-4D97-AF65-F5344CB8AC3E}">
        <p14:creationId xmlns:p14="http://schemas.microsoft.com/office/powerpoint/2010/main" val="76480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475290" y="300735"/>
            <a:ext cx="1835150" cy="161583"/>
          </a:xfrm>
          <a:prstGeom prst="rect">
            <a:avLst/>
          </a:prstGeom>
        </p:spPr>
        <p:txBody>
          <a:bodyPr vert="horz" wrap="square" lIns="0" tIns="0" rIns="0" bIns="0" rtlCol="0">
            <a:spAutoFit/>
          </a:bodyPr>
          <a:lstStyle/>
          <a:p>
            <a:pPr algn="ctr">
              <a:lnSpc>
                <a:spcPct val="100000"/>
              </a:lnSpc>
              <a:tabLst>
                <a:tab pos="577215" algn="l"/>
                <a:tab pos="825500" algn="l"/>
                <a:tab pos="1417955" algn="l"/>
              </a:tabLst>
            </a:pPr>
            <a:r>
              <a:rPr sz="1050" b="1" spc="155" smtClean="0">
                <a:solidFill>
                  <a:srgbClr val="800000"/>
                </a:solidFill>
                <a:latin typeface="Calibri"/>
                <a:cs typeface="Calibri"/>
              </a:rPr>
              <a:t> </a:t>
            </a:r>
            <a:endParaRPr sz="1050">
              <a:latin typeface="Calibri"/>
              <a:cs typeface="Calibri"/>
            </a:endParaRPr>
          </a:p>
        </p:txBody>
      </p:sp>
      <p:sp>
        <p:nvSpPr>
          <p:cNvPr id="10" name="object 10"/>
          <p:cNvSpPr txBox="1"/>
          <p:nvPr/>
        </p:nvSpPr>
        <p:spPr>
          <a:xfrm>
            <a:off x="306888" y="462318"/>
            <a:ext cx="4168402" cy="5416868"/>
          </a:xfrm>
          <a:prstGeom prst="rect">
            <a:avLst/>
          </a:prstGeom>
        </p:spPr>
        <p:txBody>
          <a:bodyPr vert="horz" wrap="square" lIns="0" tIns="0" rIns="0" bIns="0" rtlCol="0">
            <a:spAutoFit/>
          </a:bodyPr>
          <a:lstStyle/>
          <a:p>
            <a:pPr marL="12700" lvl="1">
              <a:lnSpc>
                <a:spcPct val="100000"/>
              </a:lnSpc>
              <a:tabLst>
                <a:tab pos="469265" algn="l"/>
                <a:tab pos="469900" algn="l"/>
              </a:tabLst>
            </a:pPr>
            <a:r>
              <a:rPr lang="en-US" sz="2400" i="1" spc="-25" smtClean="0">
                <a:solidFill>
                  <a:srgbClr val="002060"/>
                </a:solidFill>
                <a:latin typeface="Calibri"/>
                <a:cs typeface="Calibri"/>
              </a:rPr>
              <a:t>          2.</a:t>
            </a:r>
            <a:r>
              <a:rPr sz="2400" b="1" i="1" spc="-25" smtClean="0">
                <a:solidFill>
                  <a:srgbClr val="002060"/>
                </a:solidFill>
                <a:latin typeface="Calibri"/>
                <a:cs typeface="Calibri"/>
              </a:rPr>
              <a:t>Triệu </a:t>
            </a:r>
            <a:r>
              <a:rPr sz="2400" b="1" i="1" spc="-5" dirty="0">
                <a:solidFill>
                  <a:srgbClr val="002060"/>
                </a:solidFill>
                <a:latin typeface="Calibri"/>
                <a:cs typeface="Calibri"/>
              </a:rPr>
              <a:t>chứng </a:t>
            </a:r>
            <a:r>
              <a:rPr sz="2400" b="1" i="1" spc="-10" dirty="0">
                <a:solidFill>
                  <a:srgbClr val="002060"/>
                </a:solidFill>
                <a:latin typeface="Calibri"/>
                <a:cs typeface="Calibri"/>
              </a:rPr>
              <a:t>cận </a:t>
            </a:r>
            <a:r>
              <a:rPr sz="2400" b="1" i="1" spc="-5">
                <a:solidFill>
                  <a:srgbClr val="002060"/>
                </a:solidFill>
                <a:latin typeface="Calibri"/>
                <a:cs typeface="Calibri"/>
              </a:rPr>
              <a:t>lâm</a:t>
            </a:r>
            <a:r>
              <a:rPr sz="2400" b="1" i="1" spc="-15">
                <a:solidFill>
                  <a:srgbClr val="002060"/>
                </a:solidFill>
                <a:latin typeface="Calibri"/>
                <a:cs typeface="Calibri"/>
              </a:rPr>
              <a:t> </a:t>
            </a:r>
            <a:r>
              <a:rPr sz="2400" b="1" i="1" spc="-5" smtClean="0">
                <a:solidFill>
                  <a:srgbClr val="002060"/>
                </a:solidFill>
                <a:latin typeface="Calibri"/>
                <a:cs typeface="Calibri"/>
              </a:rPr>
              <a:t>sàng</a:t>
            </a:r>
            <a:endParaRPr lang="en-US" sz="2400" b="1" i="1" spc="-5" smtClean="0">
              <a:solidFill>
                <a:srgbClr val="002060"/>
              </a:solidFill>
              <a:latin typeface="Calibri"/>
              <a:cs typeface="Calibri"/>
            </a:endParaRPr>
          </a:p>
          <a:p>
            <a:pPr marL="12700" lvl="1">
              <a:lnSpc>
                <a:spcPct val="100000"/>
              </a:lnSpc>
              <a:tabLst>
                <a:tab pos="469265" algn="l"/>
                <a:tab pos="469900" algn="l"/>
              </a:tabLst>
            </a:pPr>
            <a:endParaRPr sz="2400" i="1">
              <a:solidFill>
                <a:srgbClr val="002060"/>
              </a:solidFill>
              <a:latin typeface="Calibri"/>
              <a:cs typeface="Calibri"/>
            </a:endParaRPr>
          </a:p>
          <a:p>
            <a:pPr marL="755650" lvl="2" indent="-285750">
              <a:lnSpc>
                <a:spcPct val="100000"/>
              </a:lnSpc>
              <a:spcBef>
                <a:spcPts val="600"/>
              </a:spcBef>
              <a:buFont typeface="Arial" pitchFamily="34" charset="0"/>
              <a:buChar char="•"/>
              <a:tabLst>
                <a:tab pos="578485" algn="l"/>
              </a:tabLst>
            </a:pPr>
            <a:r>
              <a:rPr sz="2400" spc="-10" dirty="0">
                <a:solidFill>
                  <a:srgbClr val="002060"/>
                </a:solidFill>
                <a:latin typeface="Calibri"/>
                <a:cs typeface="Calibri"/>
              </a:rPr>
              <a:t>Protein </a:t>
            </a:r>
            <a:r>
              <a:rPr sz="2400" spc="-5" dirty="0">
                <a:solidFill>
                  <a:srgbClr val="002060"/>
                </a:solidFill>
                <a:latin typeface="Calibri"/>
                <a:cs typeface="Calibri"/>
              </a:rPr>
              <a:t>niệu &gt; </a:t>
            </a:r>
            <a:r>
              <a:rPr sz="2400" spc="-5">
                <a:solidFill>
                  <a:srgbClr val="002060"/>
                </a:solidFill>
                <a:latin typeface="Calibri"/>
                <a:cs typeface="Calibri"/>
              </a:rPr>
              <a:t>3,5 </a:t>
            </a:r>
            <a:r>
              <a:rPr sz="2400" spc="10" smtClean="0">
                <a:solidFill>
                  <a:srgbClr val="002060"/>
                </a:solidFill>
                <a:latin typeface="Calibri"/>
                <a:cs typeface="Calibri"/>
              </a:rPr>
              <a:t>g/24</a:t>
            </a:r>
            <a:r>
              <a:rPr lang="en-US" sz="2400" spc="-15">
                <a:solidFill>
                  <a:srgbClr val="002060"/>
                </a:solidFill>
                <a:latin typeface="Calibri"/>
                <a:cs typeface="Calibri"/>
              </a:rPr>
              <a:t>h</a:t>
            </a:r>
            <a:endParaRPr sz="2400">
              <a:solidFill>
                <a:srgbClr val="002060"/>
              </a:solidFill>
              <a:latin typeface="Calibri"/>
              <a:cs typeface="Calibri"/>
            </a:endParaRPr>
          </a:p>
          <a:p>
            <a:pPr marL="755650" lvl="2" indent="-285750">
              <a:lnSpc>
                <a:spcPct val="100000"/>
              </a:lnSpc>
              <a:spcBef>
                <a:spcPts val="600"/>
              </a:spcBef>
              <a:buFont typeface="Arial" pitchFamily="34" charset="0"/>
              <a:buChar char="•"/>
              <a:tabLst>
                <a:tab pos="624205" algn="l"/>
              </a:tabLst>
            </a:pPr>
            <a:r>
              <a:rPr sz="2400" spc="-10" dirty="0">
                <a:solidFill>
                  <a:srgbClr val="002060"/>
                </a:solidFill>
                <a:latin typeface="Calibri"/>
                <a:cs typeface="Calibri"/>
              </a:rPr>
              <a:t>Protein </a:t>
            </a:r>
            <a:r>
              <a:rPr sz="2400" spc="-5" dirty="0">
                <a:solidFill>
                  <a:srgbClr val="002060"/>
                </a:solidFill>
                <a:latin typeface="Calibri"/>
                <a:cs typeface="Calibri"/>
              </a:rPr>
              <a:t>máu </a:t>
            </a:r>
            <a:r>
              <a:rPr sz="2400" spc="-5">
                <a:solidFill>
                  <a:srgbClr val="002060"/>
                </a:solidFill>
                <a:latin typeface="Calibri"/>
                <a:cs typeface="Calibri"/>
              </a:rPr>
              <a:t>giảm </a:t>
            </a:r>
            <a:r>
              <a:rPr lang="en-US" sz="2400" spc="-5">
                <a:solidFill>
                  <a:srgbClr val="002060"/>
                </a:solidFill>
                <a:latin typeface="Calibri"/>
                <a:cs typeface="Calibri"/>
              </a:rPr>
              <a:t>&lt;</a:t>
            </a:r>
            <a:r>
              <a:rPr sz="2400" spc="-5" smtClean="0">
                <a:solidFill>
                  <a:srgbClr val="002060"/>
                </a:solidFill>
                <a:latin typeface="Calibri"/>
                <a:cs typeface="Calibri"/>
              </a:rPr>
              <a:t> </a:t>
            </a:r>
            <a:r>
              <a:rPr sz="2400" spc="-5" dirty="0">
                <a:solidFill>
                  <a:srgbClr val="002060"/>
                </a:solidFill>
                <a:latin typeface="Calibri"/>
                <a:cs typeface="Calibri"/>
              </a:rPr>
              <a:t>60</a:t>
            </a:r>
            <a:r>
              <a:rPr sz="2400" spc="-35" dirty="0">
                <a:solidFill>
                  <a:srgbClr val="002060"/>
                </a:solidFill>
                <a:latin typeface="Calibri"/>
                <a:cs typeface="Calibri"/>
              </a:rPr>
              <a:t> </a:t>
            </a:r>
            <a:r>
              <a:rPr sz="2400" spc="10" dirty="0">
                <a:solidFill>
                  <a:srgbClr val="002060"/>
                </a:solidFill>
                <a:latin typeface="Calibri"/>
                <a:cs typeface="Calibri"/>
              </a:rPr>
              <a:t>g/lít</a:t>
            </a:r>
            <a:endParaRPr sz="2400">
              <a:solidFill>
                <a:srgbClr val="002060"/>
              </a:solidFill>
              <a:latin typeface="Calibri"/>
              <a:cs typeface="Calibri"/>
            </a:endParaRPr>
          </a:p>
          <a:p>
            <a:pPr marL="755650" lvl="2" indent="-285750">
              <a:lnSpc>
                <a:spcPct val="100000"/>
              </a:lnSpc>
              <a:spcBef>
                <a:spcPts val="600"/>
              </a:spcBef>
              <a:buFont typeface="Arial" pitchFamily="34" charset="0"/>
              <a:buChar char="•"/>
              <a:tabLst>
                <a:tab pos="578485" algn="l"/>
              </a:tabLst>
            </a:pPr>
            <a:r>
              <a:rPr sz="2400" spc="-5" dirty="0">
                <a:solidFill>
                  <a:srgbClr val="002060"/>
                </a:solidFill>
                <a:latin typeface="Calibri"/>
                <a:cs typeface="Calibri"/>
              </a:rPr>
              <a:t>Albumin máu </a:t>
            </a:r>
            <a:r>
              <a:rPr sz="2400" spc="-5">
                <a:solidFill>
                  <a:srgbClr val="002060"/>
                </a:solidFill>
                <a:latin typeface="Calibri"/>
                <a:cs typeface="Calibri"/>
              </a:rPr>
              <a:t>giảm </a:t>
            </a:r>
            <a:r>
              <a:rPr lang="en-US" sz="2400" spc="-5" smtClean="0">
                <a:solidFill>
                  <a:srgbClr val="002060"/>
                </a:solidFill>
                <a:latin typeface="Calibri"/>
                <a:cs typeface="Calibri"/>
              </a:rPr>
              <a:t>&lt; </a:t>
            </a:r>
            <a:r>
              <a:rPr sz="2400" spc="-5" smtClean="0">
                <a:solidFill>
                  <a:srgbClr val="002060"/>
                </a:solidFill>
                <a:latin typeface="Calibri"/>
                <a:cs typeface="Calibri"/>
              </a:rPr>
              <a:t>30</a:t>
            </a:r>
            <a:r>
              <a:rPr sz="2400" spc="-45" smtClean="0">
                <a:solidFill>
                  <a:srgbClr val="002060"/>
                </a:solidFill>
                <a:latin typeface="Calibri"/>
                <a:cs typeface="Calibri"/>
              </a:rPr>
              <a:t> </a:t>
            </a:r>
            <a:r>
              <a:rPr sz="2400" spc="5" dirty="0">
                <a:solidFill>
                  <a:srgbClr val="002060"/>
                </a:solidFill>
                <a:latin typeface="Calibri"/>
                <a:cs typeface="Calibri"/>
              </a:rPr>
              <a:t>g/lít;</a:t>
            </a:r>
            <a:endParaRPr sz="2400">
              <a:solidFill>
                <a:srgbClr val="002060"/>
              </a:solidFill>
              <a:latin typeface="Calibri"/>
              <a:cs typeface="Calibri"/>
            </a:endParaRPr>
          </a:p>
          <a:p>
            <a:pPr marL="755650" lvl="2" indent="-285750">
              <a:lnSpc>
                <a:spcPct val="100000"/>
              </a:lnSpc>
              <a:spcBef>
                <a:spcPts val="600"/>
              </a:spcBef>
              <a:buFont typeface="Arial" pitchFamily="34" charset="0"/>
              <a:buChar char="•"/>
              <a:tabLst>
                <a:tab pos="578485" algn="l"/>
              </a:tabLst>
            </a:pPr>
            <a:r>
              <a:rPr sz="2400" spc="-35" dirty="0">
                <a:solidFill>
                  <a:srgbClr val="002060"/>
                </a:solidFill>
                <a:latin typeface="Calibri"/>
                <a:cs typeface="Calibri"/>
              </a:rPr>
              <a:t>Tăng </a:t>
            </a:r>
            <a:r>
              <a:rPr sz="2400" spc="-10" dirty="0">
                <a:solidFill>
                  <a:srgbClr val="002060"/>
                </a:solidFill>
                <a:latin typeface="Calibri"/>
                <a:cs typeface="Calibri"/>
              </a:rPr>
              <a:t>cholesterol </a:t>
            </a:r>
            <a:r>
              <a:rPr sz="2400" spc="-5" dirty="0">
                <a:solidFill>
                  <a:srgbClr val="002060"/>
                </a:solidFill>
                <a:latin typeface="Calibri"/>
                <a:cs typeface="Calibri"/>
              </a:rPr>
              <a:t>máu ≥ 6,5</a:t>
            </a:r>
            <a:r>
              <a:rPr sz="2400" spc="50" dirty="0">
                <a:solidFill>
                  <a:srgbClr val="002060"/>
                </a:solidFill>
                <a:latin typeface="Calibri"/>
                <a:cs typeface="Calibri"/>
              </a:rPr>
              <a:t> </a:t>
            </a:r>
            <a:r>
              <a:rPr sz="2400" spc="-5" dirty="0">
                <a:solidFill>
                  <a:srgbClr val="002060"/>
                </a:solidFill>
                <a:latin typeface="Calibri"/>
                <a:cs typeface="Calibri"/>
              </a:rPr>
              <a:t>mmol/lít;</a:t>
            </a:r>
            <a:endParaRPr sz="2400">
              <a:solidFill>
                <a:srgbClr val="002060"/>
              </a:solidFill>
              <a:latin typeface="Calibri"/>
              <a:cs typeface="Calibri"/>
            </a:endParaRPr>
          </a:p>
          <a:p>
            <a:pPr marL="755650" lvl="2" indent="-285750">
              <a:lnSpc>
                <a:spcPct val="100000"/>
              </a:lnSpc>
              <a:spcBef>
                <a:spcPts val="600"/>
              </a:spcBef>
              <a:buFont typeface="Arial" pitchFamily="34" charset="0"/>
              <a:buChar char="•"/>
              <a:tabLst>
                <a:tab pos="578485" algn="l"/>
              </a:tabLst>
            </a:pPr>
            <a:r>
              <a:rPr sz="2400" spc="-5" dirty="0">
                <a:solidFill>
                  <a:srgbClr val="002060"/>
                </a:solidFill>
                <a:latin typeface="Calibri"/>
                <a:cs typeface="Calibri"/>
              </a:rPr>
              <a:t>Có </a:t>
            </a:r>
            <a:r>
              <a:rPr sz="2400" spc="-10" dirty="0">
                <a:solidFill>
                  <a:srgbClr val="002060"/>
                </a:solidFill>
                <a:latin typeface="Calibri"/>
                <a:cs typeface="Calibri"/>
              </a:rPr>
              <a:t>hạt mỡ </a:t>
            </a:r>
            <a:r>
              <a:rPr sz="2400" spc="-5" dirty="0">
                <a:solidFill>
                  <a:srgbClr val="002060"/>
                </a:solidFill>
                <a:latin typeface="Calibri"/>
                <a:cs typeface="Calibri"/>
              </a:rPr>
              <a:t>lưỡng chiết, trụ </a:t>
            </a:r>
            <a:r>
              <a:rPr sz="2400" spc="-10" dirty="0">
                <a:solidFill>
                  <a:srgbClr val="002060"/>
                </a:solidFill>
                <a:latin typeface="Calibri"/>
                <a:cs typeface="Calibri"/>
              </a:rPr>
              <a:t>mỡ trong </a:t>
            </a:r>
            <a:r>
              <a:rPr sz="2400" spc="-5">
                <a:solidFill>
                  <a:srgbClr val="002060"/>
                </a:solidFill>
                <a:latin typeface="Calibri"/>
                <a:cs typeface="Calibri"/>
              </a:rPr>
              <a:t>nước</a:t>
            </a:r>
            <a:r>
              <a:rPr sz="2400" spc="65">
                <a:solidFill>
                  <a:srgbClr val="002060"/>
                </a:solidFill>
                <a:latin typeface="Calibri"/>
                <a:cs typeface="Calibri"/>
              </a:rPr>
              <a:t> </a:t>
            </a:r>
            <a:r>
              <a:rPr sz="2400" spc="-5" smtClean="0">
                <a:solidFill>
                  <a:srgbClr val="002060"/>
                </a:solidFill>
                <a:latin typeface="Calibri"/>
                <a:cs typeface="Calibri"/>
              </a:rPr>
              <a:t>tiểu</a:t>
            </a:r>
            <a:endParaRPr lang="en-US" sz="2400" spc="-5" smtClean="0">
              <a:solidFill>
                <a:srgbClr val="002060"/>
              </a:solidFill>
              <a:latin typeface="Calibri"/>
              <a:cs typeface="Calibri"/>
            </a:endParaRPr>
          </a:p>
          <a:p>
            <a:pPr marL="755650" lvl="2" indent="-285750">
              <a:lnSpc>
                <a:spcPct val="100000"/>
              </a:lnSpc>
              <a:spcBef>
                <a:spcPts val="600"/>
              </a:spcBef>
              <a:buFont typeface="Arial" pitchFamily="34" charset="0"/>
              <a:buChar char="•"/>
              <a:tabLst>
                <a:tab pos="578485" algn="l"/>
              </a:tabLst>
            </a:pPr>
            <a:endParaRPr lang="en-US" sz="2400" spc="-5">
              <a:solidFill>
                <a:srgbClr val="002060"/>
              </a:solidFill>
              <a:latin typeface="Calibri"/>
              <a:cs typeface="Calibri"/>
            </a:endParaRPr>
          </a:p>
          <a:p>
            <a:pPr marL="755650" lvl="2" indent="-285750">
              <a:lnSpc>
                <a:spcPct val="100000"/>
              </a:lnSpc>
              <a:spcBef>
                <a:spcPts val="600"/>
              </a:spcBef>
              <a:buFont typeface="Arial" pitchFamily="34" charset="0"/>
              <a:buChar char="•"/>
              <a:tabLst>
                <a:tab pos="578485" algn="l"/>
              </a:tabLst>
            </a:pPr>
            <a:endParaRPr lang="en-US" sz="2400" spc="-5" smtClean="0">
              <a:solidFill>
                <a:srgbClr val="002060"/>
              </a:solidFill>
              <a:latin typeface="Calibri"/>
              <a:cs typeface="Calibri"/>
            </a:endParaRPr>
          </a:p>
          <a:p>
            <a:pPr marL="469900" lvl="2">
              <a:lnSpc>
                <a:spcPct val="100000"/>
              </a:lnSpc>
              <a:spcBef>
                <a:spcPts val="600"/>
              </a:spcBef>
              <a:tabLst>
                <a:tab pos="578485" algn="l"/>
              </a:tabLst>
            </a:pPr>
            <a:endParaRPr sz="2400">
              <a:solidFill>
                <a:srgbClr val="002060"/>
              </a:solidFill>
              <a:latin typeface="Calibri"/>
              <a:cs typeface="Calibri"/>
            </a:endParaRPr>
          </a:p>
        </p:txBody>
      </p:sp>
      <p:sp>
        <p:nvSpPr>
          <p:cNvPr id="11" name="object 11"/>
          <p:cNvSpPr/>
          <p:nvPr/>
        </p:nvSpPr>
        <p:spPr>
          <a:xfrm>
            <a:off x="4475290" y="914399"/>
            <a:ext cx="4363910" cy="4191001"/>
          </a:xfrm>
          <a:prstGeom prst="rect">
            <a:avLst/>
          </a:prstGeom>
          <a:blipFill>
            <a:blip r:embed="rId2"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14935">
              <a:lnSpc>
                <a:spcPts val="1435"/>
              </a:lnSpc>
            </a:pPr>
            <a:fld id="{81D60167-4931-47E6-BA6A-407CBD079E47}" type="slidenum">
              <a:rPr dirty="0"/>
              <a:t>7</a:t>
            </a:fld>
            <a:endParaRPr dirty="0"/>
          </a:p>
        </p:txBody>
      </p:sp>
      <p:cxnSp>
        <p:nvCxnSpPr>
          <p:cNvPr id="3" name="Straight Connector 2"/>
          <p:cNvCxnSpPr/>
          <p:nvPr/>
        </p:nvCxnSpPr>
        <p:spPr>
          <a:xfrm>
            <a:off x="914400" y="838200"/>
            <a:ext cx="7239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5301234" y="300735"/>
            <a:ext cx="1778635" cy="161583"/>
          </a:xfrm>
          <a:prstGeom prst="rect">
            <a:avLst/>
          </a:prstGeom>
        </p:spPr>
        <p:txBody>
          <a:bodyPr vert="horz" wrap="square" lIns="0" tIns="0" rIns="0" bIns="0" rtlCol="0">
            <a:spAutoFit/>
          </a:bodyPr>
          <a:lstStyle/>
          <a:p>
            <a:pPr marL="12700">
              <a:lnSpc>
                <a:spcPct val="100000"/>
              </a:lnSpc>
              <a:tabLst>
                <a:tab pos="604520" algn="l"/>
              </a:tabLst>
            </a:pPr>
            <a:r>
              <a:rPr sz="1050" b="1">
                <a:solidFill>
                  <a:srgbClr val="800000"/>
                </a:solidFill>
                <a:latin typeface="Calibri"/>
                <a:cs typeface="Calibri"/>
              </a:rPr>
              <a:t>	</a:t>
            </a:r>
            <a:endParaRPr sz="1050">
              <a:latin typeface="Calibri"/>
              <a:cs typeface="Calibri"/>
            </a:endParaRPr>
          </a:p>
        </p:txBody>
      </p:sp>
      <p:sp>
        <p:nvSpPr>
          <p:cNvPr id="8" name="object 8"/>
          <p:cNvSpPr/>
          <p:nvPr/>
        </p:nvSpPr>
        <p:spPr>
          <a:xfrm>
            <a:off x="1295971" y="862583"/>
            <a:ext cx="6914515" cy="2819400"/>
          </a:xfrm>
          <a:custGeom>
            <a:avLst/>
            <a:gdLst/>
            <a:ahLst/>
            <a:cxnLst/>
            <a:rect l="l" t="t" r="r" b="b"/>
            <a:pathLst>
              <a:path w="6914515" h="2819400">
                <a:moveTo>
                  <a:pt x="0" y="2819400"/>
                </a:moveTo>
                <a:lnTo>
                  <a:pt x="6914388" y="2819400"/>
                </a:lnTo>
                <a:lnTo>
                  <a:pt x="6914388" y="0"/>
                </a:lnTo>
                <a:lnTo>
                  <a:pt x="0" y="0"/>
                </a:lnTo>
                <a:lnTo>
                  <a:pt x="0" y="2819400"/>
                </a:lnTo>
                <a:close/>
              </a:path>
            </a:pathLst>
          </a:custGeom>
          <a:solidFill>
            <a:srgbClr val="FFFFFF"/>
          </a:solidFill>
        </p:spPr>
        <p:txBody>
          <a:bodyPr wrap="square" lIns="0" tIns="0" rIns="0" bIns="0" rtlCol="0"/>
          <a:lstStyle/>
          <a:p>
            <a:endParaRPr/>
          </a:p>
        </p:txBody>
      </p:sp>
      <p:sp>
        <p:nvSpPr>
          <p:cNvPr id="9" name="object 9"/>
          <p:cNvSpPr/>
          <p:nvPr/>
        </p:nvSpPr>
        <p:spPr>
          <a:xfrm>
            <a:off x="1017320" y="781176"/>
            <a:ext cx="0" cy="2844800"/>
          </a:xfrm>
          <a:custGeom>
            <a:avLst/>
            <a:gdLst/>
            <a:ahLst/>
            <a:cxnLst/>
            <a:rect l="l" t="t" r="r" b="b"/>
            <a:pathLst>
              <a:path h="2844800">
                <a:moveTo>
                  <a:pt x="0" y="0"/>
                </a:moveTo>
                <a:lnTo>
                  <a:pt x="0" y="2844800"/>
                </a:lnTo>
              </a:path>
            </a:pathLst>
          </a:custGeom>
          <a:ln w="12700">
            <a:solidFill>
              <a:srgbClr val="FFFFFF"/>
            </a:solidFill>
          </a:ln>
        </p:spPr>
        <p:txBody>
          <a:bodyPr wrap="square" lIns="0" tIns="0" rIns="0" bIns="0" rtlCol="0"/>
          <a:lstStyle/>
          <a:p>
            <a:endParaRPr/>
          </a:p>
        </p:txBody>
      </p:sp>
      <p:sp>
        <p:nvSpPr>
          <p:cNvPr id="10" name="object 10"/>
          <p:cNvSpPr/>
          <p:nvPr/>
        </p:nvSpPr>
        <p:spPr>
          <a:xfrm>
            <a:off x="7931657" y="781176"/>
            <a:ext cx="0" cy="2844800"/>
          </a:xfrm>
          <a:custGeom>
            <a:avLst/>
            <a:gdLst/>
            <a:ahLst/>
            <a:cxnLst/>
            <a:rect l="l" t="t" r="r" b="b"/>
            <a:pathLst>
              <a:path h="2844800">
                <a:moveTo>
                  <a:pt x="0" y="0"/>
                </a:moveTo>
                <a:lnTo>
                  <a:pt x="0" y="2844800"/>
                </a:lnTo>
              </a:path>
            </a:pathLst>
          </a:custGeom>
          <a:ln w="12700">
            <a:solidFill>
              <a:srgbClr val="FFFFFF"/>
            </a:solidFill>
          </a:ln>
        </p:spPr>
        <p:txBody>
          <a:bodyPr wrap="square" lIns="0" tIns="0" rIns="0" bIns="0" rtlCol="0"/>
          <a:lstStyle/>
          <a:p>
            <a:endParaRPr/>
          </a:p>
        </p:txBody>
      </p:sp>
      <p:sp>
        <p:nvSpPr>
          <p:cNvPr id="11" name="object 11"/>
          <p:cNvSpPr/>
          <p:nvPr/>
        </p:nvSpPr>
        <p:spPr>
          <a:xfrm>
            <a:off x="1010970" y="781176"/>
            <a:ext cx="6927215" cy="12700"/>
          </a:xfrm>
          <a:custGeom>
            <a:avLst/>
            <a:gdLst/>
            <a:ahLst/>
            <a:cxnLst/>
            <a:rect l="l" t="t" r="r" b="b"/>
            <a:pathLst>
              <a:path w="6927215" h="12700">
                <a:moveTo>
                  <a:pt x="0" y="12700"/>
                </a:moveTo>
                <a:lnTo>
                  <a:pt x="6927037" y="12700"/>
                </a:lnTo>
                <a:lnTo>
                  <a:pt x="6927037" y="0"/>
                </a:lnTo>
                <a:lnTo>
                  <a:pt x="0" y="0"/>
                </a:lnTo>
                <a:lnTo>
                  <a:pt x="0" y="12700"/>
                </a:lnTo>
                <a:close/>
              </a:path>
            </a:pathLst>
          </a:custGeom>
          <a:solidFill>
            <a:srgbClr val="FFFFFF"/>
          </a:solidFill>
        </p:spPr>
        <p:txBody>
          <a:bodyPr wrap="square" lIns="0" tIns="0" rIns="0" bIns="0" rtlCol="0"/>
          <a:lstStyle/>
          <a:p>
            <a:endParaRPr/>
          </a:p>
        </p:txBody>
      </p:sp>
      <p:sp>
        <p:nvSpPr>
          <p:cNvPr id="12" name="object 12"/>
          <p:cNvSpPr/>
          <p:nvPr/>
        </p:nvSpPr>
        <p:spPr>
          <a:xfrm>
            <a:off x="1010970" y="3606927"/>
            <a:ext cx="6927215" cy="0"/>
          </a:xfrm>
          <a:custGeom>
            <a:avLst/>
            <a:gdLst/>
            <a:ahLst/>
            <a:cxnLst/>
            <a:rect l="l" t="t" r="r" b="b"/>
            <a:pathLst>
              <a:path w="6927215">
                <a:moveTo>
                  <a:pt x="0" y="0"/>
                </a:moveTo>
                <a:lnTo>
                  <a:pt x="6927037" y="0"/>
                </a:lnTo>
              </a:path>
            </a:pathLst>
          </a:custGeom>
          <a:ln w="38100">
            <a:solidFill>
              <a:srgbClr val="FFFFFF"/>
            </a:solidFill>
          </a:ln>
        </p:spPr>
        <p:txBody>
          <a:bodyPr wrap="square" lIns="0" tIns="0" rIns="0" bIns="0" rtlCol="0"/>
          <a:lstStyle/>
          <a:p>
            <a:endParaRPr/>
          </a:p>
        </p:txBody>
      </p:sp>
      <p:sp>
        <p:nvSpPr>
          <p:cNvPr id="13" name="object 13"/>
          <p:cNvSpPr txBox="1"/>
          <p:nvPr/>
        </p:nvSpPr>
        <p:spPr>
          <a:xfrm>
            <a:off x="457200" y="388262"/>
            <a:ext cx="8229600" cy="3908762"/>
          </a:xfrm>
          <a:prstGeom prst="rect">
            <a:avLst/>
          </a:prstGeom>
        </p:spPr>
        <p:txBody>
          <a:bodyPr vert="horz" wrap="square" lIns="0" tIns="0" rIns="0" bIns="0" rtlCol="0">
            <a:spAutoFit/>
          </a:bodyPr>
          <a:lstStyle/>
          <a:p>
            <a:pPr marL="469900" lvl="2">
              <a:tabLst>
                <a:tab pos="469900" algn="l"/>
                <a:tab pos="470534" algn="l"/>
              </a:tabLst>
            </a:pPr>
            <a:r>
              <a:rPr lang="en-US" sz="2400" i="1" spc="-5" smtClean="0">
                <a:solidFill>
                  <a:srgbClr val="002060"/>
                </a:solidFill>
                <a:latin typeface="Calibri"/>
                <a:cs typeface="Calibri"/>
              </a:rPr>
              <a:t>  3. </a:t>
            </a:r>
            <a:r>
              <a:rPr sz="2400" b="1" i="1" spc="-5" smtClean="0">
                <a:solidFill>
                  <a:srgbClr val="002060"/>
                </a:solidFill>
                <a:latin typeface="Calibri"/>
                <a:cs typeface="Calibri"/>
              </a:rPr>
              <a:t>Tiêu </a:t>
            </a:r>
            <a:r>
              <a:rPr sz="2400" b="1" i="1" spc="-5" dirty="0">
                <a:solidFill>
                  <a:srgbClr val="002060"/>
                </a:solidFill>
                <a:latin typeface="Calibri"/>
                <a:cs typeface="Calibri"/>
              </a:rPr>
              <a:t>chuẩn chẩn đoán hội chứng </a:t>
            </a:r>
            <a:r>
              <a:rPr sz="2400" b="1" i="1" spc="-5">
                <a:solidFill>
                  <a:srgbClr val="002060"/>
                </a:solidFill>
                <a:latin typeface="Calibri"/>
                <a:cs typeface="Calibri"/>
              </a:rPr>
              <a:t>thận</a:t>
            </a:r>
            <a:r>
              <a:rPr sz="2400" b="1" i="1" spc="10">
                <a:solidFill>
                  <a:srgbClr val="002060"/>
                </a:solidFill>
                <a:latin typeface="Calibri"/>
                <a:cs typeface="Calibri"/>
              </a:rPr>
              <a:t> </a:t>
            </a:r>
            <a:r>
              <a:rPr sz="2400" b="1" i="1" spc="-5" smtClean="0">
                <a:solidFill>
                  <a:srgbClr val="002060"/>
                </a:solidFill>
                <a:latin typeface="Calibri"/>
                <a:cs typeface="Calibri"/>
              </a:rPr>
              <a:t>hư</a:t>
            </a:r>
            <a:endParaRPr lang="en-US" sz="2400" b="1" i="1" spc="-5">
              <a:solidFill>
                <a:srgbClr val="002060"/>
              </a:solidFill>
              <a:latin typeface="Calibri"/>
              <a:cs typeface="Calibri"/>
            </a:endParaRPr>
          </a:p>
          <a:p>
            <a:pPr marL="469900" lvl="2">
              <a:tabLst>
                <a:tab pos="469900" algn="l"/>
                <a:tab pos="470534" algn="l"/>
              </a:tabLst>
            </a:pPr>
            <a:endParaRPr sz="2400">
              <a:solidFill>
                <a:srgbClr val="002060"/>
              </a:solidFill>
              <a:latin typeface="Calibri"/>
              <a:cs typeface="Calibri"/>
            </a:endParaRPr>
          </a:p>
          <a:p>
            <a:pPr marL="927100" lvl="3">
              <a:spcBef>
                <a:spcPts val="600"/>
              </a:spcBef>
              <a:tabLst>
                <a:tab pos="578485" algn="l"/>
              </a:tabLst>
            </a:pPr>
            <a:r>
              <a:rPr sz="2200" spc="-5" dirty="0">
                <a:solidFill>
                  <a:srgbClr val="002060"/>
                </a:solidFill>
                <a:latin typeface="Calibri (Body)"/>
                <a:cs typeface="Calibri"/>
              </a:rPr>
              <a:t>1.</a:t>
            </a:r>
            <a:r>
              <a:rPr sz="2200" spc="-90" dirty="0">
                <a:solidFill>
                  <a:srgbClr val="002060"/>
                </a:solidFill>
                <a:latin typeface="Calibri (Body)"/>
                <a:cs typeface="Calibri"/>
              </a:rPr>
              <a:t> </a:t>
            </a:r>
            <a:r>
              <a:rPr sz="2200" spc="-5" dirty="0">
                <a:solidFill>
                  <a:srgbClr val="002060"/>
                </a:solidFill>
                <a:latin typeface="Calibri (Body)"/>
                <a:cs typeface="Calibri"/>
              </a:rPr>
              <a:t>Phù</a:t>
            </a:r>
            <a:endParaRPr sz="2200">
              <a:solidFill>
                <a:srgbClr val="002060"/>
              </a:solidFill>
              <a:latin typeface="Calibri (Body)"/>
              <a:cs typeface="Calibri"/>
            </a:endParaRPr>
          </a:p>
          <a:p>
            <a:pPr marL="927100" lvl="3">
              <a:spcBef>
                <a:spcPts val="600"/>
              </a:spcBef>
              <a:tabLst>
                <a:tab pos="578485" algn="l"/>
              </a:tabLst>
            </a:pPr>
            <a:r>
              <a:rPr sz="2200" spc="-5" dirty="0">
                <a:solidFill>
                  <a:srgbClr val="002060"/>
                </a:solidFill>
                <a:latin typeface="Calibri (Body)"/>
                <a:cs typeface="Calibri"/>
              </a:rPr>
              <a:t>2. </a:t>
            </a:r>
            <a:r>
              <a:rPr sz="2200" spc="-10" dirty="0">
                <a:solidFill>
                  <a:srgbClr val="002060"/>
                </a:solidFill>
                <a:latin typeface="Calibri (Body)"/>
                <a:cs typeface="Calibri"/>
              </a:rPr>
              <a:t>Protein </a:t>
            </a:r>
            <a:r>
              <a:rPr sz="2200" spc="-5" dirty="0">
                <a:solidFill>
                  <a:srgbClr val="002060"/>
                </a:solidFill>
                <a:latin typeface="Calibri (Body)"/>
                <a:cs typeface="Calibri"/>
              </a:rPr>
              <a:t>niệu &gt; 3,5 </a:t>
            </a:r>
            <a:r>
              <a:rPr sz="2200" spc="10" dirty="0">
                <a:solidFill>
                  <a:srgbClr val="002060"/>
                </a:solidFill>
                <a:latin typeface="Calibri (Body)"/>
                <a:cs typeface="Calibri"/>
              </a:rPr>
              <a:t>g/24</a:t>
            </a:r>
            <a:r>
              <a:rPr sz="2200" spc="-5" dirty="0">
                <a:solidFill>
                  <a:srgbClr val="002060"/>
                </a:solidFill>
                <a:latin typeface="Calibri (Body)"/>
                <a:cs typeface="Calibri"/>
              </a:rPr>
              <a:t> giờ</a:t>
            </a:r>
            <a:endParaRPr sz="2200">
              <a:solidFill>
                <a:srgbClr val="002060"/>
              </a:solidFill>
              <a:latin typeface="Calibri (Body)"/>
              <a:cs typeface="Calibri"/>
            </a:endParaRPr>
          </a:p>
          <a:p>
            <a:pPr marL="927100" lvl="3">
              <a:spcBef>
                <a:spcPts val="600"/>
              </a:spcBef>
              <a:tabLst>
                <a:tab pos="578485" algn="l"/>
              </a:tabLst>
            </a:pPr>
            <a:r>
              <a:rPr sz="2200" spc="-5" dirty="0">
                <a:solidFill>
                  <a:srgbClr val="002060"/>
                </a:solidFill>
                <a:latin typeface="Calibri (Body)"/>
                <a:cs typeface="Calibri"/>
              </a:rPr>
              <a:t>3. </a:t>
            </a:r>
            <a:r>
              <a:rPr sz="2200" spc="-10" dirty="0">
                <a:solidFill>
                  <a:srgbClr val="002060"/>
                </a:solidFill>
                <a:latin typeface="Calibri (Body)"/>
                <a:cs typeface="Calibri"/>
              </a:rPr>
              <a:t>Protein </a:t>
            </a:r>
            <a:r>
              <a:rPr sz="2200" spc="-5" dirty="0">
                <a:solidFill>
                  <a:srgbClr val="002060"/>
                </a:solidFill>
                <a:latin typeface="Calibri (Body)"/>
                <a:cs typeface="Calibri"/>
              </a:rPr>
              <a:t>máu giảm dưới </a:t>
            </a:r>
            <a:r>
              <a:rPr sz="2200" spc="-5">
                <a:solidFill>
                  <a:srgbClr val="002060"/>
                </a:solidFill>
                <a:latin typeface="Calibri (Body)"/>
                <a:cs typeface="Calibri"/>
              </a:rPr>
              <a:t>60 </a:t>
            </a:r>
            <a:r>
              <a:rPr sz="2200" spc="5" smtClean="0">
                <a:solidFill>
                  <a:srgbClr val="002060"/>
                </a:solidFill>
                <a:latin typeface="Calibri (Body)"/>
                <a:cs typeface="Calibri"/>
              </a:rPr>
              <a:t>g/l, </a:t>
            </a:r>
            <a:r>
              <a:rPr sz="2200" spc="-5" dirty="0">
                <a:solidFill>
                  <a:srgbClr val="002060"/>
                </a:solidFill>
                <a:latin typeface="Calibri (Body)"/>
                <a:cs typeface="Calibri"/>
              </a:rPr>
              <a:t>albumin máu giảm dưới 30</a:t>
            </a:r>
            <a:r>
              <a:rPr sz="2200" spc="10" dirty="0">
                <a:solidFill>
                  <a:srgbClr val="002060"/>
                </a:solidFill>
                <a:latin typeface="Calibri (Body)"/>
                <a:cs typeface="Calibri"/>
              </a:rPr>
              <a:t> g/lít</a:t>
            </a:r>
            <a:endParaRPr sz="2200">
              <a:solidFill>
                <a:srgbClr val="002060"/>
              </a:solidFill>
              <a:latin typeface="Calibri (Body)"/>
              <a:cs typeface="Calibri"/>
            </a:endParaRPr>
          </a:p>
          <a:p>
            <a:pPr marL="972820" lvl="3">
              <a:spcBef>
                <a:spcPts val="600"/>
              </a:spcBef>
              <a:tabLst>
                <a:tab pos="624205" algn="l"/>
              </a:tabLst>
            </a:pPr>
            <a:r>
              <a:rPr sz="2200" spc="-10" dirty="0">
                <a:solidFill>
                  <a:srgbClr val="002060"/>
                </a:solidFill>
                <a:latin typeface="Calibri (Body)"/>
                <a:cs typeface="Calibri"/>
              </a:rPr>
              <a:t>4. </a:t>
            </a:r>
            <a:r>
              <a:rPr sz="2200" spc="-35" dirty="0">
                <a:solidFill>
                  <a:srgbClr val="002060"/>
                </a:solidFill>
                <a:latin typeface="Calibri (Body)"/>
                <a:cs typeface="Calibri"/>
              </a:rPr>
              <a:t>Tăng </a:t>
            </a:r>
            <a:r>
              <a:rPr sz="2200" spc="-10" dirty="0">
                <a:solidFill>
                  <a:srgbClr val="002060"/>
                </a:solidFill>
                <a:latin typeface="Calibri (Body)"/>
                <a:cs typeface="Calibri"/>
              </a:rPr>
              <a:t>cholesterol </a:t>
            </a:r>
            <a:r>
              <a:rPr sz="2200" spc="-5" dirty="0">
                <a:solidFill>
                  <a:srgbClr val="002060"/>
                </a:solidFill>
                <a:latin typeface="Calibri (Body)"/>
                <a:cs typeface="Calibri"/>
              </a:rPr>
              <a:t>máu ≥ </a:t>
            </a:r>
            <a:r>
              <a:rPr sz="2200" spc="-10">
                <a:solidFill>
                  <a:srgbClr val="002060"/>
                </a:solidFill>
                <a:latin typeface="Calibri (Body)"/>
                <a:cs typeface="Calibri"/>
              </a:rPr>
              <a:t>6,5</a:t>
            </a:r>
            <a:r>
              <a:rPr sz="2200" spc="75">
                <a:solidFill>
                  <a:srgbClr val="002060"/>
                </a:solidFill>
                <a:latin typeface="Calibri (Body)"/>
                <a:cs typeface="Calibri"/>
              </a:rPr>
              <a:t> </a:t>
            </a:r>
            <a:r>
              <a:rPr sz="2200" spc="-5" smtClean="0">
                <a:solidFill>
                  <a:srgbClr val="002060"/>
                </a:solidFill>
                <a:latin typeface="Calibri (Body)"/>
                <a:cs typeface="Calibri"/>
              </a:rPr>
              <a:t>mmol/l</a:t>
            </a:r>
            <a:endParaRPr sz="2200">
              <a:solidFill>
                <a:srgbClr val="002060"/>
              </a:solidFill>
              <a:latin typeface="Calibri (Body)"/>
              <a:cs typeface="Calibri"/>
            </a:endParaRPr>
          </a:p>
          <a:p>
            <a:pPr marL="972820" lvl="3">
              <a:spcBef>
                <a:spcPts val="600"/>
              </a:spcBef>
              <a:tabLst>
                <a:tab pos="624205" algn="l"/>
              </a:tabLst>
            </a:pPr>
            <a:r>
              <a:rPr sz="2200" spc="-5" dirty="0">
                <a:solidFill>
                  <a:srgbClr val="002060"/>
                </a:solidFill>
                <a:latin typeface="Calibri (Body)"/>
                <a:cs typeface="Calibri"/>
              </a:rPr>
              <a:t>5. Có </a:t>
            </a:r>
            <a:r>
              <a:rPr sz="2200" spc="-10" dirty="0">
                <a:solidFill>
                  <a:srgbClr val="002060"/>
                </a:solidFill>
                <a:latin typeface="Calibri (Body)"/>
                <a:cs typeface="Calibri"/>
              </a:rPr>
              <a:t>hạt mỡ </a:t>
            </a:r>
            <a:r>
              <a:rPr sz="2200" spc="-5" dirty="0">
                <a:solidFill>
                  <a:srgbClr val="002060"/>
                </a:solidFill>
                <a:latin typeface="Calibri (Body)"/>
                <a:cs typeface="Calibri"/>
              </a:rPr>
              <a:t>lưỡng chiết, trụ </a:t>
            </a:r>
            <a:r>
              <a:rPr sz="2200" spc="-10" dirty="0">
                <a:solidFill>
                  <a:srgbClr val="002060"/>
                </a:solidFill>
                <a:latin typeface="Calibri (Body)"/>
                <a:cs typeface="Calibri"/>
              </a:rPr>
              <a:t>mỡ trong </a:t>
            </a:r>
            <a:r>
              <a:rPr sz="2200" spc="-5" dirty="0">
                <a:solidFill>
                  <a:srgbClr val="002060"/>
                </a:solidFill>
                <a:latin typeface="Calibri (Body)"/>
                <a:cs typeface="Calibri"/>
              </a:rPr>
              <a:t>nước</a:t>
            </a:r>
            <a:r>
              <a:rPr sz="2200" spc="90" dirty="0">
                <a:solidFill>
                  <a:srgbClr val="002060"/>
                </a:solidFill>
                <a:latin typeface="Calibri (Body)"/>
                <a:cs typeface="Calibri"/>
              </a:rPr>
              <a:t> </a:t>
            </a:r>
            <a:r>
              <a:rPr sz="2200" spc="-5" dirty="0">
                <a:solidFill>
                  <a:srgbClr val="002060"/>
                </a:solidFill>
                <a:latin typeface="Calibri (Body)"/>
                <a:cs typeface="Calibri"/>
              </a:rPr>
              <a:t>tiểu</a:t>
            </a:r>
            <a:endParaRPr sz="2200">
              <a:solidFill>
                <a:srgbClr val="002060"/>
              </a:solidFill>
              <a:latin typeface="Calibri (Body)"/>
              <a:cs typeface="Calibri"/>
            </a:endParaRPr>
          </a:p>
          <a:p>
            <a:pPr marL="469900" marR="5080">
              <a:lnSpc>
                <a:spcPct val="100000"/>
              </a:lnSpc>
              <a:spcBef>
                <a:spcPts val="600"/>
              </a:spcBef>
            </a:pPr>
            <a:r>
              <a:rPr sz="2200" spc="-30" dirty="0">
                <a:solidFill>
                  <a:srgbClr val="002060"/>
                </a:solidFill>
                <a:latin typeface="Calibri (Body)"/>
                <a:cs typeface="Calibri"/>
              </a:rPr>
              <a:t>Trong </a:t>
            </a:r>
            <a:r>
              <a:rPr sz="2200" dirty="0">
                <a:solidFill>
                  <a:srgbClr val="002060"/>
                </a:solidFill>
                <a:latin typeface="Calibri (Body)"/>
                <a:cs typeface="Calibri"/>
              </a:rPr>
              <a:t>đó </a:t>
            </a:r>
            <a:r>
              <a:rPr sz="2200" spc="-5" dirty="0">
                <a:solidFill>
                  <a:srgbClr val="002060"/>
                </a:solidFill>
                <a:latin typeface="Calibri (Body)"/>
                <a:cs typeface="Calibri"/>
              </a:rPr>
              <a:t>tiêu chuẩn 2 </a:t>
            </a:r>
            <a:r>
              <a:rPr sz="2200" spc="-20" dirty="0">
                <a:solidFill>
                  <a:srgbClr val="002060"/>
                </a:solidFill>
                <a:latin typeface="Calibri (Body)"/>
                <a:cs typeface="Calibri"/>
              </a:rPr>
              <a:t>và </a:t>
            </a:r>
            <a:r>
              <a:rPr sz="2200" spc="-5" dirty="0">
                <a:solidFill>
                  <a:srgbClr val="002060"/>
                </a:solidFill>
                <a:latin typeface="Calibri (Body)"/>
                <a:cs typeface="Calibri"/>
              </a:rPr>
              <a:t>3 </a:t>
            </a:r>
            <a:r>
              <a:rPr sz="2200" dirty="0">
                <a:solidFill>
                  <a:srgbClr val="002060"/>
                </a:solidFill>
                <a:latin typeface="Calibri (Body)"/>
                <a:cs typeface="Calibri"/>
              </a:rPr>
              <a:t>là </a:t>
            </a:r>
            <a:r>
              <a:rPr sz="2200" spc="-10" dirty="0">
                <a:solidFill>
                  <a:srgbClr val="002060"/>
                </a:solidFill>
                <a:latin typeface="Calibri (Body)"/>
                <a:cs typeface="Calibri"/>
              </a:rPr>
              <a:t>bắt </a:t>
            </a:r>
            <a:r>
              <a:rPr sz="2200" spc="-5" dirty="0">
                <a:solidFill>
                  <a:srgbClr val="002060"/>
                </a:solidFill>
                <a:latin typeface="Calibri (Body)"/>
                <a:cs typeface="Calibri"/>
              </a:rPr>
              <a:t>buộc, </a:t>
            </a:r>
            <a:r>
              <a:rPr sz="2200" spc="-10" dirty="0">
                <a:solidFill>
                  <a:srgbClr val="002060"/>
                </a:solidFill>
                <a:latin typeface="Calibri (Body)"/>
                <a:cs typeface="Calibri"/>
              </a:rPr>
              <a:t>các </a:t>
            </a:r>
            <a:r>
              <a:rPr sz="2200" spc="-5" dirty="0">
                <a:solidFill>
                  <a:srgbClr val="002060"/>
                </a:solidFill>
                <a:latin typeface="Calibri (Body)"/>
                <a:cs typeface="Calibri"/>
              </a:rPr>
              <a:t>tiêu chuẩn khác </a:t>
            </a:r>
            <a:r>
              <a:rPr sz="2200" spc="-10" dirty="0">
                <a:solidFill>
                  <a:srgbClr val="002060"/>
                </a:solidFill>
                <a:latin typeface="Calibri (Body)"/>
                <a:cs typeface="Calibri"/>
              </a:rPr>
              <a:t>có </a:t>
            </a:r>
            <a:r>
              <a:rPr sz="2200" spc="-5" dirty="0">
                <a:solidFill>
                  <a:srgbClr val="002060"/>
                </a:solidFill>
                <a:latin typeface="Calibri (Body)"/>
                <a:cs typeface="Calibri"/>
              </a:rPr>
              <a:t>thể không  </a:t>
            </a:r>
            <a:r>
              <a:rPr sz="2200" spc="-15" dirty="0">
                <a:solidFill>
                  <a:srgbClr val="002060"/>
                </a:solidFill>
                <a:latin typeface="Calibri (Body)"/>
                <a:cs typeface="Calibri"/>
              </a:rPr>
              <a:t>đầy</a:t>
            </a:r>
            <a:r>
              <a:rPr sz="2200" spc="-85" dirty="0">
                <a:solidFill>
                  <a:srgbClr val="002060"/>
                </a:solidFill>
                <a:latin typeface="Calibri (Body)"/>
                <a:cs typeface="Calibri"/>
              </a:rPr>
              <a:t> </a:t>
            </a:r>
            <a:r>
              <a:rPr sz="2200" spc="-5" dirty="0">
                <a:solidFill>
                  <a:srgbClr val="002060"/>
                </a:solidFill>
                <a:latin typeface="Calibri (Body)"/>
                <a:cs typeface="Calibri"/>
              </a:rPr>
              <a:t>đủ.</a:t>
            </a:r>
            <a:endParaRPr sz="2200">
              <a:solidFill>
                <a:srgbClr val="002060"/>
              </a:solidFill>
              <a:latin typeface="Calibri (Body)"/>
              <a:cs typeface="Calibri"/>
            </a:endParaRPr>
          </a:p>
        </p:txBody>
      </p:sp>
      <p:cxnSp>
        <p:nvCxnSpPr>
          <p:cNvPr id="3" name="Straight Connector 2"/>
          <p:cNvCxnSpPr/>
          <p:nvPr/>
        </p:nvCxnSpPr>
        <p:spPr>
          <a:xfrm>
            <a:off x="1010970" y="793876"/>
            <a:ext cx="7199516"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40308" y="749808"/>
            <a:ext cx="7019544" cy="1127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82687" y="785876"/>
            <a:ext cx="6934834" cy="1905"/>
          </a:xfrm>
          <a:custGeom>
            <a:avLst/>
            <a:gdLst/>
            <a:ahLst/>
            <a:cxnLst/>
            <a:rect l="l" t="t" r="r" b="b"/>
            <a:pathLst>
              <a:path w="6934834" h="1904">
                <a:moveTo>
                  <a:pt x="0" y="0"/>
                </a:moveTo>
                <a:lnTo>
                  <a:pt x="6934238" y="1650"/>
                </a:lnTo>
              </a:path>
            </a:pathLst>
          </a:custGeom>
          <a:ln w="25400">
            <a:solidFill>
              <a:srgbClr val="4F81BC"/>
            </a:solidFill>
          </a:ln>
        </p:spPr>
        <p:txBody>
          <a:bodyPr wrap="square" lIns="0" tIns="0" rIns="0" bIns="0" rtlCol="0"/>
          <a:lstStyle/>
          <a:p>
            <a:endParaRPr/>
          </a:p>
        </p:txBody>
      </p:sp>
      <p:sp>
        <p:nvSpPr>
          <p:cNvPr id="5" name="object 5"/>
          <p:cNvSpPr txBox="1"/>
          <p:nvPr/>
        </p:nvSpPr>
        <p:spPr>
          <a:xfrm>
            <a:off x="2685669" y="300735"/>
            <a:ext cx="930275" cy="161583"/>
          </a:xfrm>
          <a:prstGeom prst="rect">
            <a:avLst/>
          </a:prstGeom>
        </p:spPr>
        <p:txBody>
          <a:bodyPr vert="horz" wrap="square" lIns="0" tIns="0" rIns="0" bIns="0" rtlCol="0">
            <a:spAutoFit/>
          </a:bodyPr>
          <a:lstStyle/>
          <a:p>
            <a:pPr marL="12700" indent="662940">
              <a:lnSpc>
                <a:spcPct val="100000"/>
              </a:lnSpc>
            </a:pPr>
            <a:r>
              <a:rPr sz="1050" b="1" smtClean="0">
                <a:solidFill>
                  <a:srgbClr val="800000"/>
                </a:solidFill>
                <a:latin typeface="Calibri"/>
                <a:cs typeface="Calibri"/>
              </a:rPr>
              <a:t>   </a:t>
            </a:r>
            <a:r>
              <a:rPr sz="1050" b="1" spc="60" smtClean="0">
                <a:solidFill>
                  <a:srgbClr val="800000"/>
                </a:solidFill>
                <a:latin typeface="Calibri"/>
                <a:cs typeface="Calibri"/>
              </a:rPr>
              <a:t> </a:t>
            </a:r>
            <a:endParaRPr sz="105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14935">
              <a:lnSpc>
                <a:spcPts val="1435"/>
              </a:lnSpc>
            </a:pPr>
            <a:fld id="{81D60167-4931-47E6-BA6A-407CBD079E47}" type="slidenum">
              <a:rPr dirty="0"/>
              <a:t>9</a:t>
            </a:fld>
            <a:endParaRPr dirty="0"/>
          </a:p>
        </p:txBody>
      </p:sp>
      <p:sp>
        <p:nvSpPr>
          <p:cNvPr id="8" name="object 8"/>
          <p:cNvSpPr txBox="1"/>
          <p:nvPr/>
        </p:nvSpPr>
        <p:spPr>
          <a:xfrm>
            <a:off x="609600" y="300735"/>
            <a:ext cx="7848600" cy="6232475"/>
          </a:xfrm>
          <a:prstGeom prst="rect">
            <a:avLst/>
          </a:prstGeom>
        </p:spPr>
        <p:txBody>
          <a:bodyPr vert="horz" wrap="square" lIns="0" tIns="0" rIns="0" bIns="0" rtlCol="0">
            <a:spAutoFit/>
          </a:bodyPr>
          <a:lstStyle/>
          <a:p>
            <a:pPr marL="12700" lvl="1">
              <a:lnSpc>
                <a:spcPct val="100000"/>
              </a:lnSpc>
              <a:tabLst>
                <a:tab pos="469900" algn="l"/>
                <a:tab pos="470534" algn="l"/>
              </a:tabLst>
            </a:pPr>
            <a:r>
              <a:rPr lang="en-US" sz="2400" b="1" i="1" spc="-5" smtClean="0">
                <a:solidFill>
                  <a:srgbClr val="002060"/>
                </a:solidFill>
                <a:latin typeface="Calibri"/>
                <a:cs typeface="Calibri"/>
              </a:rPr>
              <a:t>    4. </a:t>
            </a:r>
            <a:r>
              <a:rPr sz="2400" b="1" i="1" spc="-5" smtClean="0">
                <a:solidFill>
                  <a:srgbClr val="002060"/>
                </a:solidFill>
                <a:latin typeface="Calibri"/>
                <a:cs typeface="Calibri"/>
              </a:rPr>
              <a:t>Biến</a:t>
            </a:r>
            <a:r>
              <a:rPr sz="2400" b="1" i="1" spc="-65" smtClean="0">
                <a:solidFill>
                  <a:srgbClr val="002060"/>
                </a:solidFill>
                <a:latin typeface="Calibri"/>
                <a:cs typeface="Calibri"/>
              </a:rPr>
              <a:t> </a:t>
            </a:r>
            <a:r>
              <a:rPr sz="2400" b="1" i="1" spc="-5" smtClean="0">
                <a:solidFill>
                  <a:srgbClr val="002060"/>
                </a:solidFill>
                <a:latin typeface="Calibri"/>
                <a:cs typeface="Calibri"/>
              </a:rPr>
              <a:t>chứng</a:t>
            </a:r>
            <a:endParaRPr lang="en-US" sz="2400" b="1" i="1" spc="-5" smtClean="0">
              <a:solidFill>
                <a:srgbClr val="002060"/>
              </a:solidFill>
              <a:latin typeface="Calibri"/>
              <a:cs typeface="Calibri"/>
            </a:endParaRPr>
          </a:p>
          <a:p>
            <a:pPr marL="12700" lvl="1">
              <a:lnSpc>
                <a:spcPct val="100000"/>
              </a:lnSpc>
              <a:tabLst>
                <a:tab pos="469900" algn="l"/>
                <a:tab pos="470534" algn="l"/>
              </a:tabLst>
            </a:pPr>
            <a:endParaRPr smtClean="0">
              <a:solidFill>
                <a:srgbClr val="002060"/>
              </a:solidFill>
              <a:latin typeface="Calibri"/>
              <a:cs typeface="Calibri"/>
            </a:endParaRPr>
          </a:p>
          <a:p>
            <a:pPr marL="623570" lvl="2" indent="-153670">
              <a:lnSpc>
                <a:spcPct val="100000"/>
              </a:lnSpc>
              <a:spcBef>
                <a:spcPts val="600"/>
              </a:spcBef>
              <a:buChar char="-"/>
              <a:tabLst>
                <a:tab pos="624205" algn="l"/>
              </a:tabLst>
            </a:pPr>
            <a:r>
              <a:rPr spc="-5" smtClean="0">
                <a:solidFill>
                  <a:srgbClr val="002060"/>
                </a:solidFill>
                <a:latin typeface="Calibri (Body)"/>
                <a:cs typeface="Calibri"/>
              </a:rPr>
              <a:t>Nhiễm </a:t>
            </a:r>
            <a:r>
              <a:rPr spc="-5" dirty="0">
                <a:solidFill>
                  <a:srgbClr val="002060"/>
                </a:solidFill>
                <a:latin typeface="Calibri (Body)"/>
                <a:cs typeface="Calibri"/>
              </a:rPr>
              <a:t>khuẩn: </a:t>
            </a:r>
            <a:r>
              <a:rPr spc="-10" dirty="0">
                <a:solidFill>
                  <a:srgbClr val="002060"/>
                </a:solidFill>
                <a:latin typeface="Calibri (Body)"/>
                <a:cs typeface="Calibri"/>
              </a:rPr>
              <a:t>các </a:t>
            </a:r>
            <a:r>
              <a:rPr spc="-5" dirty="0">
                <a:solidFill>
                  <a:srgbClr val="002060"/>
                </a:solidFill>
                <a:latin typeface="Calibri (Body)"/>
                <a:cs typeface="Calibri"/>
              </a:rPr>
              <a:t>nhiễm khuẩn </a:t>
            </a:r>
            <a:r>
              <a:rPr spc="-10" dirty="0">
                <a:solidFill>
                  <a:srgbClr val="002060"/>
                </a:solidFill>
                <a:latin typeface="Calibri (Body)"/>
                <a:cs typeface="Calibri"/>
              </a:rPr>
              <a:t>cấp </a:t>
            </a:r>
            <a:r>
              <a:rPr spc="-5" dirty="0">
                <a:solidFill>
                  <a:srgbClr val="002060"/>
                </a:solidFill>
                <a:latin typeface="Calibri (Body)"/>
                <a:cs typeface="Calibri"/>
              </a:rPr>
              <a:t>hoặc mạn tính, đặc </a:t>
            </a:r>
            <a:r>
              <a:rPr spc="-10" dirty="0">
                <a:solidFill>
                  <a:srgbClr val="002060"/>
                </a:solidFill>
                <a:latin typeface="Calibri (Body)"/>
                <a:cs typeface="Calibri"/>
              </a:rPr>
              <a:t>biệt </a:t>
            </a:r>
            <a:r>
              <a:rPr spc="-15" dirty="0">
                <a:solidFill>
                  <a:srgbClr val="002060"/>
                </a:solidFill>
                <a:latin typeface="Calibri (Body)"/>
                <a:cs typeface="Calibri"/>
              </a:rPr>
              <a:t>hay </a:t>
            </a:r>
            <a:r>
              <a:rPr spc="-10" dirty="0">
                <a:solidFill>
                  <a:srgbClr val="002060"/>
                </a:solidFill>
                <a:latin typeface="Calibri (Body)"/>
                <a:cs typeface="Calibri"/>
              </a:rPr>
              <a:t>gặp</a:t>
            </a:r>
            <a:r>
              <a:rPr spc="95" dirty="0">
                <a:solidFill>
                  <a:srgbClr val="002060"/>
                </a:solidFill>
                <a:latin typeface="Calibri (Body)"/>
                <a:cs typeface="Calibri"/>
              </a:rPr>
              <a:t> </a:t>
            </a:r>
            <a:r>
              <a:rPr dirty="0">
                <a:solidFill>
                  <a:srgbClr val="002060"/>
                </a:solidFill>
                <a:latin typeface="Calibri (Body)"/>
                <a:cs typeface="Calibri"/>
              </a:rPr>
              <a:t>là:</a:t>
            </a:r>
            <a:endParaRPr>
              <a:solidFill>
                <a:srgbClr val="002060"/>
              </a:solidFill>
              <a:latin typeface="Calibri (Body)"/>
              <a:cs typeface="Calibri"/>
            </a:endParaRPr>
          </a:p>
          <a:p>
            <a:pPr marL="1212850" indent="-285750">
              <a:lnSpc>
                <a:spcPct val="100000"/>
              </a:lnSpc>
              <a:spcBef>
                <a:spcPts val="600"/>
              </a:spcBef>
              <a:buFont typeface="Arial" pitchFamily="34" charset="0"/>
              <a:buChar char="•"/>
            </a:pPr>
            <a:r>
              <a:rPr spc="-5" smtClean="0">
                <a:solidFill>
                  <a:srgbClr val="002060"/>
                </a:solidFill>
                <a:latin typeface="Calibri (Body)"/>
                <a:cs typeface="Calibri"/>
              </a:rPr>
              <a:t> </a:t>
            </a:r>
            <a:r>
              <a:rPr spc="-5" dirty="0">
                <a:solidFill>
                  <a:srgbClr val="002060"/>
                </a:solidFill>
                <a:latin typeface="Calibri (Body)"/>
                <a:cs typeface="Calibri"/>
              </a:rPr>
              <a:t>Viêm </a:t>
            </a:r>
            <a:r>
              <a:rPr spc="-10" dirty="0">
                <a:solidFill>
                  <a:srgbClr val="002060"/>
                </a:solidFill>
                <a:latin typeface="Calibri (Body)"/>
                <a:cs typeface="Calibri"/>
              </a:rPr>
              <a:t>mô tế</a:t>
            </a:r>
            <a:r>
              <a:rPr spc="-20" dirty="0">
                <a:solidFill>
                  <a:srgbClr val="002060"/>
                </a:solidFill>
                <a:latin typeface="Calibri (Body)"/>
                <a:cs typeface="Calibri"/>
              </a:rPr>
              <a:t> </a:t>
            </a:r>
            <a:r>
              <a:rPr spc="-5" dirty="0">
                <a:solidFill>
                  <a:srgbClr val="002060"/>
                </a:solidFill>
                <a:latin typeface="Calibri (Body)"/>
                <a:cs typeface="Calibri"/>
              </a:rPr>
              <a:t>bào</a:t>
            </a:r>
            <a:endParaRPr>
              <a:solidFill>
                <a:srgbClr val="002060"/>
              </a:solidFill>
              <a:latin typeface="Calibri (Body)"/>
              <a:cs typeface="Calibri"/>
            </a:endParaRPr>
          </a:p>
          <a:p>
            <a:pPr marL="1212850" indent="-285750">
              <a:lnSpc>
                <a:spcPct val="100000"/>
              </a:lnSpc>
              <a:spcBef>
                <a:spcPts val="600"/>
              </a:spcBef>
              <a:buFont typeface="Arial" pitchFamily="34" charset="0"/>
              <a:buChar char="•"/>
            </a:pPr>
            <a:r>
              <a:rPr lang="en-US" spc="-5">
                <a:solidFill>
                  <a:srgbClr val="002060"/>
                </a:solidFill>
                <a:latin typeface="Calibri (Body)"/>
                <a:cs typeface="Calibri"/>
              </a:rPr>
              <a:t> </a:t>
            </a:r>
            <a:r>
              <a:rPr lang="en-US" spc="-5" smtClean="0">
                <a:solidFill>
                  <a:srgbClr val="002060"/>
                </a:solidFill>
                <a:latin typeface="Calibri (Body)"/>
                <a:cs typeface="Calibri"/>
              </a:rPr>
              <a:t> </a:t>
            </a:r>
            <a:r>
              <a:rPr spc="-5" smtClean="0">
                <a:solidFill>
                  <a:srgbClr val="002060"/>
                </a:solidFill>
                <a:latin typeface="Calibri (Body)"/>
                <a:cs typeface="Calibri"/>
              </a:rPr>
              <a:t>Viêm </a:t>
            </a:r>
            <a:r>
              <a:rPr spc="-5" dirty="0">
                <a:solidFill>
                  <a:srgbClr val="002060"/>
                </a:solidFill>
                <a:latin typeface="Calibri (Body)"/>
                <a:cs typeface="Calibri"/>
              </a:rPr>
              <a:t>phúc</a:t>
            </a:r>
            <a:r>
              <a:rPr spc="-60" dirty="0">
                <a:solidFill>
                  <a:srgbClr val="002060"/>
                </a:solidFill>
                <a:latin typeface="Calibri (Body)"/>
                <a:cs typeface="Calibri"/>
              </a:rPr>
              <a:t> </a:t>
            </a:r>
            <a:r>
              <a:rPr spc="-5" dirty="0">
                <a:solidFill>
                  <a:srgbClr val="002060"/>
                </a:solidFill>
                <a:latin typeface="Calibri (Body)"/>
                <a:cs typeface="Calibri"/>
              </a:rPr>
              <a:t>mạc</a:t>
            </a:r>
            <a:endParaRPr>
              <a:solidFill>
                <a:srgbClr val="002060"/>
              </a:solidFill>
              <a:latin typeface="Calibri (Body)"/>
              <a:cs typeface="Calibri"/>
            </a:endParaRPr>
          </a:p>
          <a:p>
            <a:pPr marL="623570" lvl="2" indent="-153670">
              <a:lnSpc>
                <a:spcPct val="100000"/>
              </a:lnSpc>
              <a:spcBef>
                <a:spcPts val="600"/>
              </a:spcBef>
              <a:buChar char="-"/>
              <a:tabLst>
                <a:tab pos="624205" algn="l"/>
              </a:tabLst>
            </a:pPr>
            <a:r>
              <a:rPr spc="-45" dirty="0">
                <a:solidFill>
                  <a:srgbClr val="002060"/>
                </a:solidFill>
                <a:latin typeface="Calibri (Body)"/>
                <a:cs typeface="Calibri"/>
              </a:rPr>
              <a:t>Tắc </a:t>
            </a:r>
            <a:r>
              <a:rPr spc="-5" dirty="0">
                <a:solidFill>
                  <a:srgbClr val="002060"/>
                </a:solidFill>
                <a:latin typeface="Calibri (Body)"/>
                <a:cs typeface="Calibri"/>
              </a:rPr>
              <a:t>mạch </a:t>
            </a:r>
            <a:r>
              <a:rPr spc="-10" dirty="0">
                <a:solidFill>
                  <a:srgbClr val="002060"/>
                </a:solidFill>
                <a:latin typeface="Calibri (Body)"/>
                <a:cs typeface="Calibri"/>
              </a:rPr>
              <a:t>(huyết</a:t>
            </a:r>
            <a:r>
              <a:rPr spc="-15" dirty="0">
                <a:solidFill>
                  <a:srgbClr val="002060"/>
                </a:solidFill>
                <a:latin typeface="Calibri (Body)"/>
                <a:cs typeface="Calibri"/>
              </a:rPr>
              <a:t> </a:t>
            </a:r>
            <a:r>
              <a:rPr spc="-5" dirty="0">
                <a:solidFill>
                  <a:srgbClr val="002060"/>
                </a:solidFill>
                <a:latin typeface="Calibri (Body)"/>
                <a:cs typeface="Calibri"/>
              </a:rPr>
              <a:t>khối)</a:t>
            </a:r>
            <a:endParaRPr>
              <a:solidFill>
                <a:srgbClr val="002060"/>
              </a:solidFill>
              <a:latin typeface="Calibri (Body)"/>
              <a:cs typeface="Calibri"/>
            </a:endParaRPr>
          </a:p>
          <a:p>
            <a:pPr marL="1212850" indent="-285750">
              <a:lnSpc>
                <a:spcPct val="100000"/>
              </a:lnSpc>
              <a:spcBef>
                <a:spcPts val="600"/>
              </a:spcBef>
              <a:buFont typeface="Arial" pitchFamily="34" charset="0"/>
              <a:buChar char="•"/>
            </a:pPr>
            <a:r>
              <a:rPr spc="-5" smtClean="0">
                <a:solidFill>
                  <a:srgbClr val="002060"/>
                </a:solidFill>
                <a:latin typeface="Calibri (Body)"/>
                <a:cs typeface="Calibri"/>
              </a:rPr>
              <a:t> </a:t>
            </a:r>
            <a:r>
              <a:rPr spc="-45" dirty="0">
                <a:solidFill>
                  <a:srgbClr val="002060"/>
                </a:solidFill>
                <a:latin typeface="Calibri (Body)"/>
                <a:cs typeface="Calibri"/>
              </a:rPr>
              <a:t>Tắc </a:t>
            </a:r>
            <a:r>
              <a:rPr spc="-5" dirty="0">
                <a:solidFill>
                  <a:srgbClr val="002060"/>
                </a:solidFill>
                <a:latin typeface="Calibri (Body)"/>
                <a:cs typeface="Calibri"/>
              </a:rPr>
              <a:t>tĩnh mạch thận </a:t>
            </a:r>
            <a:r>
              <a:rPr spc="-10" dirty="0">
                <a:solidFill>
                  <a:srgbClr val="002060"/>
                </a:solidFill>
                <a:latin typeface="Calibri (Body)"/>
                <a:cs typeface="Calibri"/>
              </a:rPr>
              <a:t>cấp </a:t>
            </a:r>
            <a:r>
              <a:rPr spc="-5" dirty="0">
                <a:solidFill>
                  <a:srgbClr val="002060"/>
                </a:solidFill>
                <a:latin typeface="Calibri (Body)"/>
                <a:cs typeface="Calibri"/>
              </a:rPr>
              <a:t>tính hoặc mạn</a:t>
            </a:r>
            <a:r>
              <a:rPr spc="45" dirty="0">
                <a:solidFill>
                  <a:srgbClr val="002060"/>
                </a:solidFill>
                <a:latin typeface="Calibri (Body)"/>
                <a:cs typeface="Calibri"/>
              </a:rPr>
              <a:t> </a:t>
            </a:r>
            <a:r>
              <a:rPr spc="-5" dirty="0">
                <a:solidFill>
                  <a:srgbClr val="002060"/>
                </a:solidFill>
                <a:latin typeface="Calibri (Body)"/>
                <a:cs typeface="Calibri"/>
              </a:rPr>
              <a:t>tính</a:t>
            </a:r>
            <a:endParaRPr>
              <a:solidFill>
                <a:srgbClr val="002060"/>
              </a:solidFill>
              <a:latin typeface="Calibri (Body)"/>
              <a:cs typeface="Calibri"/>
            </a:endParaRPr>
          </a:p>
          <a:p>
            <a:pPr marL="1212850" marR="5080" indent="-285750">
              <a:lnSpc>
                <a:spcPct val="100000"/>
              </a:lnSpc>
              <a:spcBef>
                <a:spcPts val="600"/>
              </a:spcBef>
              <a:buFont typeface="Arial" pitchFamily="34" charset="0"/>
              <a:buChar char="•"/>
            </a:pPr>
            <a:r>
              <a:rPr lang="en-US" spc="-5">
                <a:solidFill>
                  <a:srgbClr val="002060"/>
                </a:solidFill>
                <a:latin typeface="Calibri (Body)"/>
                <a:cs typeface="Calibri"/>
              </a:rPr>
              <a:t> </a:t>
            </a:r>
            <a:r>
              <a:rPr lang="en-US" spc="-5" smtClean="0">
                <a:solidFill>
                  <a:srgbClr val="002060"/>
                </a:solidFill>
                <a:latin typeface="Calibri (Body)"/>
                <a:cs typeface="Calibri"/>
              </a:rPr>
              <a:t> </a:t>
            </a:r>
            <a:r>
              <a:rPr spc="-45" smtClean="0">
                <a:solidFill>
                  <a:srgbClr val="002060"/>
                </a:solidFill>
                <a:latin typeface="Calibri (Body)"/>
                <a:cs typeface="Calibri"/>
              </a:rPr>
              <a:t>Tắc </a:t>
            </a:r>
            <a:r>
              <a:rPr spc="-5" dirty="0">
                <a:solidFill>
                  <a:srgbClr val="002060"/>
                </a:solidFill>
                <a:latin typeface="Calibri (Body)"/>
                <a:cs typeface="Calibri"/>
              </a:rPr>
              <a:t>tĩnh mạch </a:t>
            </a:r>
            <a:r>
              <a:rPr spc="-20" dirty="0">
                <a:solidFill>
                  <a:srgbClr val="002060"/>
                </a:solidFill>
                <a:latin typeface="Calibri (Body)"/>
                <a:cs typeface="Calibri"/>
              </a:rPr>
              <a:t>và </a:t>
            </a:r>
            <a:r>
              <a:rPr spc="-5" dirty="0">
                <a:solidFill>
                  <a:srgbClr val="002060"/>
                </a:solidFill>
                <a:latin typeface="Calibri (Body)"/>
                <a:cs typeface="Calibri"/>
              </a:rPr>
              <a:t>động mạch ngoại vi: </a:t>
            </a:r>
            <a:r>
              <a:rPr spc="-10" dirty="0">
                <a:solidFill>
                  <a:srgbClr val="002060"/>
                </a:solidFill>
                <a:latin typeface="Calibri (Body)"/>
                <a:cs typeface="Calibri"/>
              </a:rPr>
              <a:t>tắc </a:t>
            </a:r>
            <a:r>
              <a:rPr spc="-5" dirty="0">
                <a:solidFill>
                  <a:srgbClr val="002060"/>
                </a:solidFill>
                <a:latin typeface="Calibri (Body)"/>
                <a:cs typeface="Calibri"/>
              </a:rPr>
              <a:t>tĩnh động mạch chậu</a:t>
            </a:r>
            <a:r>
              <a:rPr spc="-5">
                <a:solidFill>
                  <a:srgbClr val="002060"/>
                </a:solidFill>
                <a:latin typeface="Calibri (Body)"/>
                <a:cs typeface="Calibri"/>
              </a:rPr>
              <a:t>, </a:t>
            </a:r>
            <a:r>
              <a:rPr lang="en-US" spc="-5" smtClean="0">
                <a:solidFill>
                  <a:srgbClr val="002060"/>
                </a:solidFill>
                <a:latin typeface="Calibri (Body)"/>
                <a:cs typeface="Calibri"/>
              </a:rPr>
              <a:t>   </a:t>
            </a:r>
            <a:r>
              <a:rPr spc="-5" smtClean="0">
                <a:solidFill>
                  <a:srgbClr val="002060"/>
                </a:solidFill>
                <a:latin typeface="Calibri (Body)"/>
                <a:cs typeface="Calibri"/>
              </a:rPr>
              <a:t>tĩnh  </a:t>
            </a:r>
            <a:r>
              <a:rPr spc="-5">
                <a:solidFill>
                  <a:srgbClr val="002060"/>
                </a:solidFill>
                <a:latin typeface="Calibri (Body)"/>
                <a:cs typeface="Calibri"/>
              </a:rPr>
              <a:t>mạch</a:t>
            </a:r>
            <a:r>
              <a:rPr spc="-80">
                <a:solidFill>
                  <a:srgbClr val="002060"/>
                </a:solidFill>
                <a:latin typeface="Calibri (Body)"/>
                <a:cs typeface="Calibri"/>
              </a:rPr>
              <a:t> </a:t>
            </a:r>
            <a:r>
              <a:rPr spc="-5" smtClean="0">
                <a:solidFill>
                  <a:srgbClr val="002060"/>
                </a:solidFill>
                <a:latin typeface="Calibri (Body)"/>
                <a:cs typeface="Calibri"/>
              </a:rPr>
              <a:t>lách</a:t>
            </a:r>
            <a:endParaRPr>
              <a:solidFill>
                <a:srgbClr val="002060"/>
              </a:solidFill>
              <a:latin typeface="Calibri (Body)"/>
              <a:cs typeface="Calibri"/>
            </a:endParaRPr>
          </a:p>
          <a:p>
            <a:pPr marL="1212850" indent="-285750">
              <a:lnSpc>
                <a:spcPct val="100000"/>
              </a:lnSpc>
              <a:spcBef>
                <a:spcPts val="600"/>
              </a:spcBef>
              <a:buFont typeface="Arial" pitchFamily="34" charset="0"/>
              <a:buChar char="•"/>
            </a:pPr>
            <a:r>
              <a:rPr lang="en-US" spc="-5" dirty="0">
                <a:solidFill>
                  <a:srgbClr val="002060"/>
                </a:solidFill>
                <a:latin typeface="Calibri (Body)"/>
                <a:cs typeface="Calibri"/>
              </a:rPr>
              <a:t> </a:t>
            </a:r>
            <a:r>
              <a:rPr spc="-5" smtClean="0">
                <a:solidFill>
                  <a:srgbClr val="002060"/>
                </a:solidFill>
                <a:latin typeface="Calibri (Body)"/>
                <a:cs typeface="Calibri"/>
              </a:rPr>
              <a:t> </a:t>
            </a:r>
            <a:r>
              <a:rPr spc="-45" dirty="0">
                <a:solidFill>
                  <a:srgbClr val="002060"/>
                </a:solidFill>
                <a:latin typeface="Calibri (Body)"/>
                <a:cs typeface="Calibri"/>
              </a:rPr>
              <a:t>Tắc </a:t>
            </a:r>
            <a:r>
              <a:rPr spc="-5" dirty="0">
                <a:solidFill>
                  <a:srgbClr val="002060"/>
                </a:solidFill>
                <a:latin typeface="Calibri (Body)"/>
                <a:cs typeface="Calibri"/>
              </a:rPr>
              <a:t>mạch </a:t>
            </a:r>
            <a:r>
              <a:rPr dirty="0">
                <a:solidFill>
                  <a:srgbClr val="002060"/>
                </a:solidFill>
                <a:latin typeface="Calibri (Body)"/>
                <a:cs typeface="Calibri"/>
              </a:rPr>
              <a:t>phổi: </a:t>
            </a:r>
            <a:r>
              <a:rPr spc="-5" dirty="0">
                <a:solidFill>
                  <a:srgbClr val="002060"/>
                </a:solidFill>
                <a:latin typeface="Calibri (Body)"/>
                <a:cs typeface="Calibri"/>
              </a:rPr>
              <a:t>Hiếm</a:t>
            </a:r>
            <a:r>
              <a:rPr spc="-25" dirty="0">
                <a:solidFill>
                  <a:srgbClr val="002060"/>
                </a:solidFill>
                <a:latin typeface="Calibri (Body)"/>
                <a:cs typeface="Calibri"/>
              </a:rPr>
              <a:t> </a:t>
            </a:r>
            <a:r>
              <a:rPr spc="-10" dirty="0">
                <a:solidFill>
                  <a:srgbClr val="002060"/>
                </a:solidFill>
                <a:latin typeface="Calibri (Body)"/>
                <a:cs typeface="Calibri"/>
              </a:rPr>
              <a:t>gặp</a:t>
            </a:r>
            <a:endParaRPr>
              <a:solidFill>
                <a:srgbClr val="002060"/>
              </a:solidFill>
              <a:latin typeface="Calibri (Body)"/>
              <a:cs typeface="Calibri"/>
            </a:endParaRPr>
          </a:p>
          <a:p>
            <a:pPr marL="577850" indent="-107950">
              <a:lnSpc>
                <a:spcPct val="100000"/>
              </a:lnSpc>
              <a:spcBef>
                <a:spcPts val="600"/>
              </a:spcBef>
              <a:buChar char="-"/>
              <a:tabLst>
                <a:tab pos="578485" algn="l"/>
              </a:tabLst>
            </a:pPr>
            <a:r>
              <a:rPr spc="-15" dirty="0">
                <a:solidFill>
                  <a:srgbClr val="002060"/>
                </a:solidFill>
                <a:latin typeface="Calibri (Body)"/>
                <a:cs typeface="Calibri"/>
              </a:rPr>
              <a:t>Rối </a:t>
            </a:r>
            <a:r>
              <a:rPr spc="-5" dirty="0">
                <a:solidFill>
                  <a:srgbClr val="002060"/>
                </a:solidFill>
                <a:latin typeface="Calibri (Body)"/>
                <a:cs typeface="Calibri"/>
              </a:rPr>
              <a:t>loạn điện</a:t>
            </a:r>
            <a:r>
              <a:rPr spc="-25" dirty="0">
                <a:solidFill>
                  <a:srgbClr val="002060"/>
                </a:solidFill>
                <a:latin typeface="Calibri (Body)"/>
                <a:cs typeface="Calibri"/>
              </a:rPr>
              <a:t> </a:t>
            </a:r>
            <a:r>
              <a:rPr spc="-5" dirty="0">
                <a:solidFill>
                  <a:srgbClr val="002060"/>
                </a:solidFill>
                <a:latin typeface="Calibri (Body)"/>
                <a:cs typeface="Calibri"/>
              </a:rPr>
              <a:t>giải</a:t>
            </a:r>
            <a:endParaRPr>
              <a:solidFill>
                <a:srgbClr val="002060"/>
              </a:solidFill>
              <a:latin typeface="Calibri (Body)"/>
              <a:cs typeface="Calibri"/>
            </a:endParaRPr>
          </a:p>
          <a:p>
            <a:pPr marL="623570" indent="-153670">
              <a:lnSpc>
                <a:spcPct val="100000"/>
              </a:lnSpc>
              <a:spcBef>
                <a:spcPts val="600"/>
              </a:spcBef>
              <a:buChar char="-"/>
              <a:tabLst>
                <a:tab pos="624205" algn="l"/>
              </a:tabLst>
            </a:pPr>
            <a:r>
              <a:rPr spc="-10" dirty="0">
                <a:solidFill>
                  <a:srgbClr val="002060"/>
                </a:solidFill>
                <a:latin typeface="Calibri (Body)"/>
                <a:cs typeface="Calibri"/>
              </a:rPr>
              <a:t>Suy </a:t>
            </a:r>
            <a:r>
              <a:rPr spc="-5" dirty="0">
                <a:solidFill>
                  <a:srgbClr val="002060"/>
                </a:solidFill>
                <a:latin typeface="Calibri (Body)"/>
                <a:cs typeface="Calibri"/>
              </a:rPr>
              <a:t>thận</a:t>
            </a:r>
            <a:r>
              <a:rPr spc="-65" dirty="0">
                <a:solidFill>
                  <a:srgbClr val="002060"/>
                </a:solidFill>
                <a:latin typeface="Calibri (Body)"/>
                <a:cs typeface="Calibri"/>
              </a:rPr>
              <a:t> </a:t>
            </a:r>
            <a:r>
              <a:rPr spc="-10" dirty="0">
                <a:solidFill>
                  <a:srgbClr val="002060"/>
                </a:solidFill>
                <a:latin typeface="Calibri (Body)"/>
                <a:cs typeface="Calibri"/>
              </a:rPr>
              <a:t>cấp</a:t>
            </a:r>
            <a:endParaRPr>
              <a:solidFill>
                <a:srgbClr val="002060"/>
              </a:solidFill>
              <a:latin typeface="Calibri (Body)"/>
              <a:cs typeface="Calibri"/>
            </a:endParaRPr>
          </a:p>
          <a:p>
            <a:pPr marL="577850" indent="-107950">
              <a:lnSpc>
                <a:spcPct val="100000"/>
              </a:lnSpc>
              <a:spcBef>
                <a:spcPts val="600"/>
              </a:spcBef>
              <a:buChar char="-"/>
              <a:tabLst>
                <a:tab pos="578485" algn="l"/>
              </a:tabLst>
            </a:pPr>
            <a:r>
              <a:rPr spc="-5" dirty="0">
                <a:solidFill>
                  <a:srgbClr val="002060"/>
                </a:solidFill>
                <a:latin typeface="Calibri (Body)"/>
                <a:cs typeface="Calibri"/>
              </a:rPr>
              <a:t>Thiếu dinh</a:t>
            </a:r>
            <a:r>
              <a:rPr spc="-85" dirty="0">
                <a:solidFill>
                  <a:srgbClr val="002060"/>
                </a:solidFill>
                <a:latin typeface="Calibri (Body)"/>
                <a:cs typeface="Calibri"/>
              </a:rPr>
              <a:t> </a:t>
            </a:r>
            <a:r>
              <a:rPr spc="-5" dirty="0">
                <a:solidFill>
                  <a:srgbClr val="002060"/>
                </a:solidFill>
                <a:latin typeface="Calibri (Body)"/>
                <a:cs typeface="Calibri"/>
              </a:rPr>
              <a:t>dưỡng</a:t>
            </a:r>
            <a:endParaRPr>
              <a:solidFill>
                <a:srgbClr val="002060"/>
              </a:solidFill>
              <a:latin typeface="Calibri (Body)"/>
              <a:cs typeface="Calibri"/>
            </a:endParaRPr>
          </a:p>
          <a:p>
            <a:pPr marL="623570" indent="-153670">
              <a:lnSpc>
                <a:spcPct val="100000"/>
              </a:lnSpc>
              <a:spcBef>
                <a:spcPts val="600"/>
              </a:spcBef>
              <a:buChar char="-"/>
              <a:tabLst>
                <a:tab pos="624205" algn="l"/>
              </a:tabLst>
            </a:pPr>
            <a:r>
              <a:rPr spc="-5" dirty="0">
                <a:solidFill>
                  <a:srgbClr val="002060"/>
                </a:solidFill>
                <a:latin typeface="Calibri (Body)"/>
                <a:cs typeface="Calibri"/>
              </a:rPr>
              <a:t>Biến </a:t>
            </a:r>
            <a:r>
              <a:rPr spc="-5">
                <a:solidFill>
                  <a:srgbClr val="002060"/>
                </a:solidFill>
                <a:latin typeface="Calibri (Body)"/>
                <a:cs typeface="Calibri"/>
              </a:rPr>
              <a:t>chứng </a:t>
            </a:r>
            <a:r>
              <a:rPr spc="-5" smtClean="0">
                <a:solidFill>
                  <a:srgbClr val="002060"/>
                </a:solidFill>
                <a:latin typeface="Calibri (Body)"/>
                <a:cs typeface="Calibri"/>
              </a:rPr>
              <a:t>do</a:t>
            </a:r>
            <a:r>
              <a:rPr lang="en-US" spc="-5" smtClean="0">
                <a:solidFill>
                  <a:srgbClr val="002060"/>
                </a:solidFill>
                <a:latin typeface="Calibri (Body)"/>
                <a:cs typeface="Calibri"/>
              </a:rPr>
              <a:t>: </a:t>
            </a:r>
            <a:endParaRPr>
              <a:solidFill>
                <a:srgbClr val="002060"/>
              </a:solidFill>
              <a:latin typeface="Calibri (Body)"/>
              <a:cs typeface="Calibri"/>
            </a:endParaRPr>
          </a:p>
          <a:p>
            <a:pPr marL="1304290" indent="-285750">
              <a:lnSpc>
                <a:spcPct val="100000"/>
              </a:lnSpc>
              <a:spcBef>
                <a:spcPts val="600"/>
              </a:spcBef>
              <a:buFont typeface="Arial" pitchFamily="34" charset="0"/>
              <a:buChar char="•"/>
            </a:pPr>
            <a:r>
              <a:rPr spc="-5" smtClean="0">
                <a:solidFill>
                  <a:srgbClr val="002060"/>
                </a:solidFill>
                <a:latin typeface="Calibri (Body)"/>
                <a:cs typeface="Calibri"/>
              </a:rPr>
              <a:t> </a:t>
            </a:r>
            <a:r>
              <a:rPr lang="en-US" spc="-5" smtClean="0">
                <a:solidFill>
                  <a:srgbClr val="002060"/>
                </a:solidFill>
                <a:latin typeface="Calibri (Body)"/>
                <a:cs typeface="Calibri"/>
              </a:rPr>
              <a:t>S</a:t>
            </a:r>
            <a:r>
              <a:rPr spc="-5" smtClean="0">
                <a:solidFill>
                  <a:srgbClr val="002060"/>
                </a:solidFill>
                <a:latin typeface="Calibri (Body)"/>
                <a:cs typeface="Calibri"/>
              </a:rPr>
              <a:t>ử </a:t>
            </a:r>
            <a:r>
              <a:rPr spc="-5" dirty="0">
                <a:solidFill>
                  <a:srgbClr val="002060"/>
                </a:solidFill>
                <a:latin typeface="Calibri (Body)"/>
                <a:cs typeface="Calibri"/>
              </a:rPr>
              <a:t>dụng </a:t>
            </a:r>
            <a:r>
              <a:rPr spc="-10" dirty="0">
                <a:solidFill>
                  <a:srgbClr val="002060"/>
                </a:solidFill>
                <a:latin typeface="Calibri (Body)"/>
                <a:cs typeface="Calibri"/>
              </a:rPr>
              <a:t>corticoid </a:t>
            </a:r>
            <a:r>
              <a:rPr spc="-20" dirty="0">
                <a:solidFill>
                  <a:srgbClr val="002060"/>
                </a:solidFill>
                <a:latin typeface="Calibri (Body)"/>
                <a:cs typeface="Calibri"/>
              </a:rPr>
              <a:t>kéo</a:t>
            </a:r>
            <a:r>
              <a:rPr spc="75" dirty="0">
                <a:solidFill>
                  <a:srgbClr val="002060"/>
                </a:solidFill>
                <a:latin typeface="Calibri (Body)"/>
                <a:cs typeface="Calibri"/>
              </a:rPr>
              <a:t> </a:t>
            </a:r>
            <a:r>
              <a:rPr spc="-5" dirty="0">
                <a:solidFill>
                  <a:srgbClr val="002060"/>
                </a:solidFill>
                <a:latin typeface="Calibri (Body)"/>
                <a:cs typeface="Calibri"/>
              </a:rPr>
              <a:t>dài,</a:t>
            </a:r>
            <a:endParaRPr>
              <a:solidFill>
                <a:srgbClr val="002060"/>
              </a:solidFill>
              <a:latin typeface="Calibri (Body)"/>
              <a:cs typeface="Calibri"/>
            </a:endParaRPr>
          </a:p>
          <a:p>
            <a:pPr marL="1304290" indent="-285750">
              <a:lnSpc>
                <a:spcPct val="100000"/>
              </a:lnSpc>
              <a:spcBef>
                <a:spcPts val="600"/>
              </a:spcBef>
              <a:buFont typeface="Arial" pitchFamily="34" charset="0"/>
              <a:buChar char="•"/>
            </a:pPr>
            <a:r>
              <a:rPr spc="-5" smtClean="0">
                <a:solidFill>
                  <a:srgbClr val="002060"/>
                </a:solidFill>
                <a:latin typeface="Calibri (Body)"/>
                <a:cs typeface="Calibri"/>
              </a:rPr>
              <a:t> </a:t>
            </a:r>
            <a:r>
              <a:rPr lang="en-US" spc="-5" dirty="0">
                <a:solidFill>
                  <a:srgbClr val="002060"/>
                </a:solidFill>
                <a:latin typeface="Calibri (Body)"/>
                <a:cs typeface="Calibri"/>
              </a:rPr>
              <a:t>D</a:t>
            </a:r>
            <a:r>
              <a:rPr spc="-5" smtClean="0">
                <a:solidFill>
                  <a:srgbClr val="002060"/>
                </a:solidFill>
                <a:latin typeface="Calibri (Body)"/>
                <a:cs typeface="Calibri"/>
              </a:rPr>
              <a:t>ùng </a:t>
            </a:r>
            <a:r>
              <a:rPr spc="-10" dirty="0">
                <a:solidFill>
                  <a:srgbClr val="002060"/>
                </a:solidFill>
                <a:latin typeface="Calibri (Body)"/>
                <a:cs typeface="Calibri"/>
              </a:rPr>
              <a:t>các </a:t>
            </a:r>
            <a:r>
              <a:rPr spc="-5" dirty="0">
                <a:solidFill>
                  <a:srgbClr val="002060"/>
                </a:solidFill>
                <a:latin typeface="Calibri (Body)"/>
                <a:cs typeface="Calibri"/>
              </a:rPr>
              <a:t>thuốc ức chế miễn dịch khác</a:t>
            </a:r>
            <a:r>
              <a:rPr spc="70" dirty="0">
                <a:solidFill>
                  <a:srgbClr val="002060"/>
                </a:solidFill>
                <a:latin typeface="Calibri (Body)"/>
                <a:cs typeface="Calibri"/>
              </a:rPr>
              <a:t> </a:t>
            </a:r>
            <a:r>
              <a:rPr spc="-5" dirty="0">
                <a:solidFill>
                  <a:srgbClr val="002060"/>
                </a:solidFill>
                <a:latin typeface="Calibri (Body)"/>
                <a:cs typeface="Calibri"/>
              </a:rPr>
              <a:t>hoặc</a:t>
            </a:r>
            <a:endParaRPr>
              <a:solidFill>
                <a:srgbClr val="002060"/>
              </a:solidFill>
              <a:latin typeface="Calibri (Body)"/>
              <a:cs typeface="Calibri"/>
            </a:endParaRPr>
          </a:p>
          <a:p>
            <a:pPr marL="1304290" indent="-285750">
              <a:lnSpc>
                <a:spcPct val="100000"/>
              </a:lnSpc>
              <a:spcBef>
                <a:spcPts val="600"/>
              </a:spcBef>
              <a:buFont typeface="Arial" pitchFamily="34" charset="0"/>
              <a:buChar char="•"/>
            </a:pPr>
            <a:r>
              <a:rPr spc="-5" smtClean="0">
                <a:solidFill>
                  <a:srgbClr val="002060"/>
                </a:solidFill>
                <a:latin typeface="Calibri (Body)"/>
                <a:cs typeface="Calibri"/>
              </a:rPr>
              <a:t> </a:t>
            </a:r>
            <a:r>
              <a:rPr lang="en-US" spc="-5" dirty="0">
                <a:solidFill>
                  <a:srgbClr val="002060"/>
                </a:solidFill>
                <a:latin typeface="Calibri (Body)"/>
                <a:cs typeface="Calibri"/>
              </a:rPr>
              <a:t>D</a:t>
            </a:r>
            <a:r>
              <a:rPr spc="-5" smtClean="0">
                <a:solidFill>
                  <a:srgbClr val="002060"/>
                </a:solidFill>
                <a:latin typeface="Calibri (Body)"/>
                <a:cs typeface="Calibri"/>
              </a:rPr>
              <a:t>ùng </a:t>
            </a:r>
            <a:r>
              <a:rPr lang="en-US" spc="-5" smtClean="0">
                <a:solidFill>
                  <a:srgbClr val="002060"/>
                </a:solidFill>
                <a:latin typeface="Calibri (Body)"/>
                <a:cs typeface="Calibri"/>
              </a:rPr>
              <a:t>thuốc </a:t>
            </a:r>
            <a:r>
              <a:rPr spc="-5" smtClean="0">
                <a:solidFill>
                  <a:srgbClr val="002060"/>
                </a:solidFill>
                <a:latin typeface="Calibri (Body)"/>
                <a:cs typeface="Calibri"/>
              </a:rPr>
              <a:t>lợi</a:t>
            </a:r>
            <a:r>
              <a:rPr spc="-25" smtClean="0">
                <a:solidFill>
                  <a:srgbClr val="002060"/>
                </a:solidFill>
                <a:latin typeface="Calibri (Body)"/>
                <a:cs typeface="Calibri"/>
              </a:rPr>
              <a:t> </a:t>
            </a:r>
            <a:r>
              <a:rPr spc="-5" dirty="0">
                <a:solidFill>
                  <a:srgbClr val="002060"/>
                </a:solidFill>
                <a:latin typeface="Calibri (Body)"/>
                <a:cs typeface="Calibri"/>
              </a:rPr>
              <a:t>tiểu</a:t>
            </a:r>
            <a:endParaRPr>
              <a:solidFill>
                <a:srgbClr val="002060"/>
              </a:solidFill>
              <a:latin typeface="Calibri (Body)"/>
              <a:cs typeface="Calibri"/>
            </a:endParaRPr>
          </a:p>
          <a:p>
            <a:pPr marL="469900">
              <a:lnSpc>
                <a:spcPct val="100000"/>
              </a:lnSpc>
              <a:spcBef>
                <a:spcPts val="600"/>
              </a:spcBef>
            </a:pPr>
            <a:r>
              <a:rPr spc="-5" dirty="0">
                <a:solidFill>
                  <a:srgbClr val="002060"/>
                </a:solidFill>
                <a:latin typeface="Calibri (Body)"/>
                <a:cs typeface="Calibri"/>
              </a:rPr>
              <a:t>-  </a:t>
            </a:r>
            <a:r>
              <a:rPr spc="-10" dirty="0">
                <a:solidFill>
                  <a:srgbClr val="002060"/>
                </a:solidFill>
                <a:latin typeface="Calibri (Body)"/>
                <a:cs typeface="Calibri"/>
              </a:rPr>
              <a:t>Suy </a:t>
            </a:r>
            <a:r>
              <a:rPr spc="-5" dirty="0">
                <a:solidFill>
                  <a:srgbClr val="002060"/>
                </a:solidFill>
                <a:latin typeface="Calibri (Body)"/>
                <a:cs typeface="Calibri"/>
              </a:rPr>
              <a:t>thận mạn</a:t>
            </a:r>
            <a:r>
              <a:rPr spc="-30" dirty="0">
                <a:solidFill>
                  <a:srgbClr val="002060"/>
                </a:solidFill>
                <a:latin typeface="Calibri (Body)"/>
                <a:cs typeface="Calibri"/>
              </a:rPr>
              <a:t> </a:t>
            </a:r>
            <a:r>
              <a:rPr spc="-5" dirty="0">
                <a:solidFill>
                  <a:srgbClr val="002060"/>
                </a:solidFill>
                <a:latin typeface="Calibri (Body)"/>
                <a:cs typeface="Calibri"/>
              </a:rPr>
              <a:t>tính</a:t>
            </a:r>
            <a:endParaRPr>
              <a:solidFill>
                <a:srgbClr val="002060"/>
              </a:solidFill>
              <a:latin typeface="Calibri (Body)"/>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TotalTime>
  <Words>1146</Words>
  <Application>Microsoft Office PowerPoint</Application>
  <PresentationFormat>On-screen Show (4:3)</PresentationFormat>
  <Paragraphs>162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TRƯỜNG ĐẠI HỌC DUY TÂN Khoa Dược Môn: Bệnh lý học</vt:lpstr>
      <vt:lpstr>Nội dung:</vt:lpstr>
      <vt:lpstr>PowerPoint Presentation</vt:lpstr>
      <vt:lpstr>II. Sinh lý bệnh</vt:lpstr>
      <vt:lpstr>PowerPoint Presentation</vt:lpstr>
      <vt:lpstr>III.  Triệu chứng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 Hoi chung than hu</dc:title>
  <dc:creator>windows</dc:creator>
  <cp:lastModifiedBy>Windows User</cp:lastModifiedBy>
  <cp:revision>33</cp:revision>
  <dcterms:created xsi:type="dcterms:W3CDTF">2017-02-23T12:36:33Z</dcterms:created>
  <dcterms:modified xsi:type="dcterms:W3CDTF">2017-02-24T06:50:33Z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2017-02-09T00:00:00Z</vt:filetime>
  </property>
  <property fmtid="{D5CDD505-2E9C-101B-9397-08002B2CF9AE}" pid="3" name="Creator">
    <vt:lpwstr>Microsoft® PowerPoint® 2010</vt:lpwstr>
  </property>
  <property fmtid="{D5CDD505-2E9C-101B-9397-08002B2CF9AE}" pid="4" name="LastSaved">
    <vt:filetime>2017-02-23T00:00:00Z</vt:filetime>
  </property>
</Properties>
</file>