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media/image8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60" d="100"/>
          <a:sy n="60" d="100"/>
        </p:scale>
        <p:origin x="-76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6DB3C-E757-4CE6-8E2C-4051542DD0B6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D28A-59DC-4023-904A-DB0DB59C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D47D-FD7B-4C8A-B7B8-DD3C95B60A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9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D6F0-42EE-4700-B7BF-B124EB17BD88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145B-556A-47A7-B283-11964F31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5634" y="3810000"/>
            <a:ext cx="39608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Lớp: </a:t>
            </a:r>
            <a:r>
              <a:rPr lang="en-US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PTH 350 H</a:t>
            </a:r>
          </a:p>
          <a:p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Nhóm: </a:t>
            </a:r>
            <a:r>
              <a:rPr lang="en-US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  <a:p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SVTH: 	Nguyễn Văn Hưng</a:t>
            </a:r>
          </a:p>
          <a:p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Phan Duy Huy	</a:t>
            </a:r>
          </a:p>
          <a:p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Hoàng Hà My	</a:t>
            </a:r>
          </a:p>
          <a:p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Nguyễn Đỗ Quỳnh Như</a:t>
            </a:r>
          </a:p>
          <a:p>
            <a:r>
              <a:rPr lang="vi-VN" sz="2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Nguyễn Thị Thu Oanh</a:t>
            </a:r>
            <a:endParaRPr lang="vi-VN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22" y="0"/>
            <a:ext cx="971686" cy="857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2720" y="836712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chemeClr val="bg1"/>
                </a:solidFill>
              </a:rPr>
              <a:t>-Khoa Dược-</a:t>
            </a:r>
            <a:endParaRPr lang="en-US" sz="25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966" y="2540619"/>
            <a:ext cx="70147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BỆNH LÝ TUYẾN GIÁP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25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8542" y="49161"/>
            <a:ext cx="358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rgbClr val="FF0000"/>
                </a:solidFill>
              </a:rPr>
              <a:t>3. SUY GIÁP</a:t>
            </a:r>
            <a:endParaRPr lang="en-US" sz="35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 descr="suy_giap_benhvienthongm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0"/>
            <a:ext cx="3505200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852" y="619743"/>
            <a:ext cx="53340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3.1 Định nghĩa</a:t>
            </a:r>
          </a:p>
          <a:p>
            <a:pPr>
              <a:buFontTx/>
              <a:buChar char="-"/>
            </a:pPr>
            <a:r>
              <a:rPr lang="en-US" sz="2500" dirty="0" smtClean="0"/>
              <a:t>Suy giảm chức năng tuyến giáp, thiếu hựt hormon tuyến giáp =&gt; tổn thương các mô, cơ quan và những rối loạn chuyển hóa.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3.2 Nguyên nhân</a:t>
            </a:r>
          </a:p>
          <a:p>
            <a:r>
              <a:rPr lang="en-US" sz="2500" b="1"/>
              <a:t> </a:t>
            </a:r>
            <a:r>
              <a:rPr lang="en-US" sz="2500" b="1" smtClean="0"/>
              <a:t>      </a:t>
            </a:r>
            <a:r>
              <a:rPr lang="en-US" sz="2500" b="1" smtClean="0"/>
              <a:t>3.2.1 </a:t>
            </a:r>
            <a:r>
              <a:rPr lang="en-US" sz="2500" b="1" dirty="0" smtClean="0"/>
              <a:t>Suy giáp tiên phát</a:t>
            </a:r>
          </a:p>
          <a:p>
            <a:pPr>
              <a:buFontTx/>
              <a:buChar char="-"/>
            </a:pPr>
            <a:r>
              <a:rPr lang="en-US" sz="2500" dirty="0" smtClean="0"/>
              <a:t>Tổn thương tuyến giáp</a:t>
            </a:r>
          </a:p>
          <a:p>
            <a:pPr>
              <a:buFontTx/>
              <a:buChar char="-"/>
            </a:pPr>
            <a:r>
              <a:rPr lang="en-US" sz="2500" dirty="0" smtClean="0"/>
              <a:t>Viêm tuyến giáp Hashimoto</a:t>
            </a:r>
          </a:p>
          <a:p>
            <a:pPr>
              <a:buFontTx/>
              <a:buChar char="-"/>
            </a:pPr>
            <a:r>
              <a:rPr lang="en-US" sz="2500" dirty="0" smtClean="0"/>
              <a:t>Thừa hoặc thiếu iod</a:t>
            </a:r>
          </a:p>
          <a:p>
            <a:pPr>
              <a:buFontTx/>
              <a:buChar char="-"/>
            </a:pPr>
            <a:r>
              <a:rPr lang="en-US" sz="2500" dirty="0" smtClean="0"/>
              <a:t>Tuyến giáp teo ở phụ nữ mãn kinh</a:t>
            </a:r>
          </a:p>
          <a:p>
            <a:pPr>
              <a:buFontTx/>
              <a:buChar char="-"/>
            </a:pPr>
            <a:r>
              <a:rPr lang="en-US" sz="2500" dirty="0" smtClean="0"/>
              <a:t>Tai biến do điều trị: sau phẫu thuật tuyến giáp(cắt quá nhiều hoặc cắt toàn bộ tuyến giáp), điều trị Basedow bằng iod phóng xạ hoặc dùng thuốc kháng giáp tổng hợp</a:t>
            </a:r>
          </a:p>
          <a:p>
            <a:pPr>
              <a:buFontTx/>
              <a:buChar char="-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606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458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   3.2.2 </a:t>
            </a:r>
            <a:r>
              <a:rPr lang="en-US" sz="2400" b="1" dirty="0" smtClean="0"/>
              <a:t>Suy giáp nguyên phát:</a:t>
            </a:r>
          </a:p>
          <a:p>
            <a:pPr>
              <a:buFontTx/>
              <a:buChar char="-"/>
            </a:pPr>
            <a:r>
              <a:rPr lang="en-US" sz="2400" dirty="0" smtClean="0"/>
              <a:t>Khối u lành =&gt; tổn thương tuyến yên =&gt; giảm/mất khả năng sản xuất TSH</a:t>
            </a:r>
          </a:p>
          <a:p>
            <a:pPr>
              <a:buFontTx/>
              <a:buChar char="-"/>
            </a:pPr>
            <a:r>
              <a:rPr lang="en-US" sz="2400" dirty="0" smtClean="0"/>
              <a:t>Sau phẫu thuật tuyến yên hoặc hoại tử tuyến yên do mất máu sau đẻ (hội chứng Sheehan)</a:t>
            </a:r>
          </a:p>
          <a:p>
            <a:pPr>
              <a:buFontTx/>
              <a:buChar char="-"/>
            </a:pPr>
            <a:r>
              <a:rPr lang="en-US" sz="2400" dirty="0" smtClean="0"/>
              <a:t>Suy giáp do đề kháng hormon giáp ở ngoại biên (ít gặp)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3.3 Triệu chứng</a:t>
            </a:r>
          </a:p>
          <a:p>
            <a:pPr>
              <a:buFontTx/>
              <a:buChar char="-"/>
            </a:pPr>
            <a:r>
              <a:rPr lang="en-US" sz="2400" dirty="0" smtClean="0"/>
              <a:t>Sợ lạnh, mệt mỏi, tăng cân</a:t>
            </a:r>
          </a:p>
          <a:p>
            <a:pPr>
              <a:buFontTx/>
              <a:buChar char="-"/>
            </a:pPr>
            <a:r>
              <a:rPr lang="en-US" sz="2400" dirty="0" smtClean="0"/>
              <a:t>Da khô, giảm tiết mồ hôi, giọng khàn, rụng tóc</a:t>
            </a:r>
          </a:p>
          <a:p>
            <a:pPr>
              <a:buFontTx/>
              <a:buChar char="-"/>
            </a:pPr>
            <a:r>
              <a:rPr lang="en-US" sz="2400" dirty="0" smtClean="0"/>
              <a:t>Táo bón dai dẳng</a:t>
            </a:r>
          </a:p>
          <a:p>
            <a:pPr>
              <a:buFontTx/>
              <a:buChar char="-"/>
            </a:pPr>
            <a:r>
              <a:rPr lang="en-US" sz="2400" dirty="0" smtClean="0"/>
              <a:t>Lừ đừ, nói chậm, rối loạn tâm thần</a:t>
            </a:r>
          </a:p>
          <a:p>
            <a:pPr>
              <a:buFontTx/>
              <a:buChar char="-"/>
            </a:pPr>
            <a:r>
              <a:rPr lang="en-US" sz="2400" dirty="0" smtClean="0"/>
              <a:t>Hôn mê</a:t>
            </a:r>
          </a:p>
          <a:p>
            <a:pPr>
              <a:buFontTx/>
              <a:buChar char="-"/>
            </a:pPr>
            <a:r>
              <a:rPr lang="en-US" sz="2400" dirty="0" smtClean="0"/>
              <a:t>Giảm lượng hormon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3.4 Chẩn </a:t>
            </a:r>
            <a:r>
              <a:rPr lang="en-US" sz="2400" b="1" dirty="0" smtClean="0">
                <a:solidFill>
                  <a:srgbClr val="FF0000"/>
                </a:solidFill>
              </a:rPr>
              <a:t>đoán</a:t>
            </a:r>
          </a:p>
          <a:p>
            <a:pPr>
              <a:buFontTx/>
              <a:buChar char="-"/>
            </a:pPr>
            <a:r>
              <a:rPr lang="en-US" sz="2400" dirty="0" smtClean="0"/>
              <a:t>Xét nghiệm máu toàn bộ (CBC)</a:t>
            </a:r>
          </a:p>
          <a:p>
            <a:pPr>
              <a:buFontTx/>
              <a:buChar char="-"/>
            </a:pPr>
            <a:r>
              <a:rPr lang="en-US" sz="2400" dirty="0" smtClean="0"/>
              <a:t>Xét nghiệm bảng chuyển hóa toàn diện (CMP)</a:t>
            </a:r>
          </a:p>
          <a:p>
            <a:pPr>
              <a:buFontTx/>
              <a:buChar char="-"/>
            </a:pPr>
            <a:r>
              <a:rPr lang="en-US" sz="2400" dirty="0" smtClean="0"/>
              <a:t>Siêu âm tuyến giáp, xét nghiệm hormon kích thích tuyến giáp TSH</a:t>
            </a:r>
          </a:p>
          <a:p>
            <a:pPr>
              <a:buFontTx/>
              <a:buChar char="-"/>
            </a:pPr>
            <a:r>
              <a:rPr lang="en-US" sz="2400" dirty="0" smtClean="0"/>
              <a:t>Xét nghiệm Thyroxine (T4) hoặc Triiodothyronine (T3)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39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3.4 Điều trị</a:t>
            </a:r>
          </a:p>
        </p:txBody>
      </p:sp>
      <p:pic>
        <p:nvPicPr>
          <p:cNvPr id="3" name="Picture 2" descr="levopacksh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2590800" cy="1600200"/>
          </a:xfrm>
          <a:prstGeom prst="rect">
            <a:avLst/>
          </a:prstGeom>
        </p:spPr>
      </p:pic>
      <p:pic>
        <p:nvPicPr>
          <p:cNvPr id="4" name="Picture 3" descr="cynom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447800"/>
            <a:ext cx="1752600" cy="2095500"/>
          </a:xfrm>
          <a:prstGeom prst="rect">
            <a:avLst/>
          </a:prstGeom>
        </p:spPr>
      </p:pic>
      <p:pic>
        <p:nvPicPr>
          <p:cNvPr id="5" name="Picture 4" descr="euthyral-50cp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600200"/>
            <a:ext cx="22098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505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L- T4, Levothyroxine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429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L-T3, Liothyronine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581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L-T4 +L-T3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RPicture_1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295400"/>
            <a:ext cx="2000250" cy="2152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336197"/>
            <a:ext cx="9220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Điều trị triệu chứng:</a:t>
            </a:r>
          </a:p>
          <a:p>
            <a:pPr>
              <a:buFontTx/>
              <a:buChar char="-"/>
            </a:pPr>
            <a:r>
              <a:rPr lang="en-US" sz="2500" dirty="0" smtClean="0"/>
              <a:t>Hỗ trợ hô hấp, oxy liệu pháp, đồng thời điều trị tình trạng trụy mạch</a:t>
            </a:r>
          </a:p>
          <a:p>
            <a:pPr>
              <a:buFontTx/>
              <a:buChar char="-"/>
            </a:pPr>
            <a:r>
              <a:rPr lang="en-US" sz="2500" dirty="0" smtClean="0"/>
              <a:t>Sưởi ấm từ từ. Bù nước, điện giải</a:t>
            </a:r>
          </a:p>
          <a:p>
            <a:pPr>
              <a:buFontTx/>
              <a:buChar char="-"/>
            </a:pPr>
            <a:r>
              <a:rPr lang="en-US" sz="2500" b="1" dirty="0" smtClean="0"/>
              <a:t>Thyroxin (IV</a:t>
            </a:r>
            <a:r>
              <a:rPr lang="en-US" sz="2500" dirty="0" smtClean="0"/>
              <a:t>): 50-100</a:t>
            </a:r>
            <a:r>
              <a:rPr lang="el-GR" sz="2500" dirty="0" smtClean="0"/>
              <a:t>μ</a:t>
            </a:r>
            <a:r>
              <a:rPr lang="en-US" sz="2500" dirty="0" smtClean="0"/>
              <a:t>g 6-8h/ngày sau đó 75-100</a:t>
            </a:r>
            <a:r>
              <a:rPr lang="el-GR" sz="2500" dirty="0" smtClean="0"/>
              <a:t>μ</a:t>
            </a:r>
            <a:r>
              <a:rPr lang="en-US" sz="2500" dirty="0" smtClean="0"/>
              <a:t>g cho đến khi uống được. Cần theo dõi tim mạch do tác dụng phụ của thyroxin</a:t>
            </a:r>
          </a:p>
          <a:p>
            <a:pPr>
              <a:buFontTx/>
              <a:buChar char="-"/>
            </a:pPr>
            <a:r>
              <a:rPr lang="en-US" sz="2500" b="1" dirty="0" smtClean="0"/>
              <a:t>Hydrocortison</a:t>
            </a:r>
            <a:r>
              <a:rPr lang="en-US" sz="2500" dirty="0" smtClean="0"/>
              <a:t>: dạng tiêm (100</a:t>
            </a:r>
            <a:r>
              <a:rPr lang="el-GR" sz="2500" dirty="0" smtClean="0"/>
              <a:t>μ</a:t>
            </a:r>
            <a:r>
              <a:rPr lang="en-US" sz="2500" dirty="0" smtClean="0"/>
              <a:t>g IV sau đó 50</a:t>
            </a:r>
            <a:r>
              <a:rPr lang="el-GR" sz="2500" dirty="0" smtClean="0"/>
              <a:t>μ</a:t>
            </a:r>
            <a:r>
              <a:rPr lang="en-US" sz="2500" dirty="0" smtClean="0"/>
              <a:t>g IM)</a:t>
            </a:r>
          </a:p>
          <a:p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3352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Thuốc hormone giáp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00" y="1447800"/>
            <a:ext cx="411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14478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14478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14478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Thuốc hormone giáp tổng hợp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871"/>
            <a:ext cx="518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rgbClr val="FF0000"/>
                </a:solidFill>
              </a:rPr>
              <a:t>4. BỨU CỔ ĐƠN THUẦN</a:t>
            </a:r>
            <a:endParaRPr lang="en-US" sz="35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82561"/>
            <a:ext cx="6172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4.1 Định nghĩa</a:t>
            </a:r>
          </a:p>
          <a:p>
            <a:pPr>
              <a:buFontTx/>
              <a:buChar char="-"/>
            </a:pPr>
            <a:r>
              <a:rPr lang="en-US" sz="2500" dirty="0" smtClean="0"/>
              <a:t>Bướu giáp: có thể lan tỏa, bứu giáp lan tỏa gọi tắt là bướu giáp. Có thể lành tính hoặc ác tính, bẩm sinh hoặc mắc phải.</a:t>
            </a:r>
          </a:p>
          <a:p>
            <a:pPr>
              <a:buFontTx/>
              <a:buChar char="-"/>
            </a:pPr>
            <a:r>
              <a:rPr lang="en-US" sz="2500" dirty="0" smtClean="0"/>
              <a:t>Có thể có chức năng bình thường gọi là bình giáp, chức năng giáp tăng hoặc giảm</a:t>
            </a:r>
          </a:p>
          <a:p>
            <a:pPr>
              <a:buFontTx/>
              <a:buChar char="-"/>
            </a:pPr>
            <a:r>
              <a:rPr lang="en-US" sz="2500" dirty="0" smtClean="0"/>
              <a:t>Bướu giáp có nhân được gọi là bướu giáp nhân </a:t>
            </a:r>
          </a:p>
          <a:p>
            <a:pPr>
              <a:buFontTx/>
              <a:buChar char="-"/>
            </a:pPr>
            <a:r>
              <a:rPr lang="en-US" sz="2500" dirty="0" smtClean="0"/>
              <a:t>Bướu giáp đơn thuần là bướu giáp lan tỏa, có chức năng giáp bình thường</a:t>
            </a:r>
            <a:endParaRPr lang="en-US" sz="2500" dirty="0"/>
          </a:p>
        </p:txBody>
      </p:sp>
      <p:pic>
        <p:nvPicPr>
          <p:cNvPr id="4" name="Picture 3" descr="tim-hieu-ve-benh-buou-c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602436"/>
            <a:ext cx="7543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4.2 Nguyên nhân</a:t>
            </a:r>
          </a:p>
          <a:p>
            <a:pPr>
              <a:buFontTx/>
              <a:buChar char="-"/>
            </a:pPr>
            <a:r>
              <a:rPr lang="en-US" sz="2500" dirty="0" smtClean="0"/>
              <a:t>Thiếu hoặc mất iod</a:t>
            </a:r>
          </a:p>
          <a:p>
            <a:pPr>
              <a:buFontTx/>
              <a:buChar char="-"/>
            </a:pPr>
            <a:r>
              <a:rPr lang="en-US" sz="2500" dirty="0" smtClean="0"/>
              <a:t>Do chất kháng giáp: thiocyanate, perchlorate (ngăn cản sự tải iod)</a:t>
            </a:r>
          </a:p>
          <a:p>
            <a:pPr>
              <a:buFontTx/>
              <a:buChar char="-"/>
            </a:pPr>
            <a:r>
              <a:rPr lang="en-US" sz="2500" dirty="0" smtClean="0"/>
              <a:t>Rối loạn trong tổng hợp hormone tuyến giáp.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204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296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4.3 Bệnh sinh</a:t>
            </a:r>
          </a:p>
          <a:p>
            <a:pPr>
              <a:buFontTx/>
              <a:buChar char="-"/>
            </a:pPr>
            <a:r>
              <a:rPr lang="en-US" sz="2400" dirty="0" smtClean="0"/>
              <a:t>Bướu cổ =&gt; giảm thyroxin=&gt; kích thích tuyến yên tăng tiết TSH=&gt; tăng sản xuất hormone giáp =&gt; tuyến giáp không bị suy hay giảm chức năng.</a:t>
            </a:r>
          </a:p>
          <a:p>
            <a:pPr>
              <a:buFontTx/>
              <a:buChar char="-"/>
            </a:pPr>
            <a:r>
              <a:rPr lang="en-US" sz="2400" dirty="0" smtClean="0"/>
              <a:t>Nồng độ iod/ máu và tuyến giáp giảm =&gt; tuyến giáp phì đại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4.4 Triệu chứng</a:t>
            </a:r>
          </a:p>
          <a:p>
            <a:pPr>
              <a:buFontTx/>
              <a:buChar char="-"/>
            </a:pPr>
            <a:r>
              <a:rPr lang="en-US" sz="2400" dirty="0" smtClean="0"/>
              <a:t>Thường không có triệu chứng cơ năng, hoặc đôi khi có cảm giác nghẹt ở cổ. Bướu lớn, sờ thấy ranh giới rõ, không dính vào da, không đau, mềm hay chắc.</a:t>
            </a:r>
          </a:p>
          <a:p>
            <a:pPr>
              <a:buFontTx/>
              <a:buChar char="-"/>
            </a:pPr>
            <a:r>
              <a:rPr lang="en-US" sz="2400" dirty="0" smtClean="0"/>
              <a:t>Đối với bướu cổ dịch tể(lưu hành): ảnh hưởng đến sự phát triển cơ thể, giảm thông minh, đần độn. Đặc biệt ở trẻ em.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4.5 Tiến triển và biến chứng</a:t>
            </a:r>
          </a:p>
          <a:p>
            <a:pPr>
              <a:buFontTx/>
              <a:buChar char="-"/>
            </a:pPr>
            <a:r>
              <a:rPr lang="en-US" sz="2400" dirty="0" smtClean="0"/>
              <a:t>Xuất huyết trong bướu: bướu to nhanh, đau và nóng, dấu chèn ép cấp.</a:t>
            </a:r>
          </a:p>
          <a:p>
            <a:pPr>
              <a:buFontTx/>
              <a:buChar char="-"/>
            </a:pPr>
            <a:r>
              <a:rPr lang="en-US" sz="2400" dirty="0" smtClean="0"/>
              <a:t>Cường giáp: thường xảy ra ở bướu nhiều nhân,  thường do cung cấp iod quá nhiều (iode- basedow)</a:t>
            </a:r>
          </a:p>
          <a:p>
            <a:pPr>
              <a:buFontTx/>
              <a:buChar char="-"/>
            </a:pPr>
            <a:r>
              <a:rPr lang="en-US" sz="2400" dirty="0" smtClean="0"/>
              <a:t>Ung thư hóa, ung thư giáp</a:t>
            </a:r>
          </a:p>
          <a:p>
            <a:pPr>
              <a:buFontTx/>
              <a:buChar char="-"/>
            </a:pPr>
            <a:r>
              <a:rPr lang="en-US" sz="2400" dirty="0" smtClean="0"/>
              <a:t>Bướu cổ do thiếu hụt iod ở phụ nữ mang thai: ảnh hưởng đến sự phát triển tinh thần và thể chất của thai nhi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25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97" y="41787"/>
            <a:ext cx="7010400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4.6 Điều trị và dự phòng</a:t>
            </a:r>
          </a:p>
          <a:p>
            <a:r>
              <a:rPr lang="en-US" sz="2500" b="1" smtClean="0"/>
              <a:t>	4.6.1 </a:t>
            </a:r>
            <a:r>
              <a:rPr lang="en-US" sz="2500" b="1" dirty="0" smtClean="0"/>
              <a:t>Điều trị</a:t>
            </a:r>
          </a:p>
          <a:p>
            <a:pPr>
              <a:buFontTx/>
              <a:buChar char="-"/>
            </a:pPr>
            <a:r>
              <a:rPr lang="en-US" sz="2500" dirty="0" smtClean="0"/>
              <a:t>Nguyên tắc điều trị: bình thường hóa nồng độ hormone giáp, không đòi hỏi tuyến giáp tăng hoạt hay phì đại.</a:t>
            </a:r>
          </a:p>
          <a:p>
            <a:r>
              <a:rPr lang="en-US" sz="2500" dirty="0" smtClean="0"/>
              <a:t>	+ Cung cấp iod hoặc hormone giáp tổng hợp</a:t>
            </a:r>
          </a:p>
          <a:p>
            <a:r>
              <a:rPr lang="en-US" sz="2500" dirty="0" smtClean="0"/>
              <a:t>	+ Levothyroxine -&gt; giảm kích thước tuyến giáp.</a:t>
            </a:r>
          </a:p>
          <a:p>
            <a:r>
              <a:rPr lang="en-US" sz="2500" b="1" dirty="0" smtClean="0"/>
              <a:t>Điều trị cụ thể với bướu giáp lan tỏa:</a:t>
            </a:r>
          </a:p>
          <a:p>
            <a:pPr>
              <a:buFontTx/>
              <a:buChar char="-"/>
            </a:pPr>
            <a:r>
              <a:rPr lang="en-US" sz="2500" dirty="0" smtClean="0"/>
              <a:t>Ngoại khoa: hạn chế tối đa việc phẫu thuật vì dễ dẫn đến suy giáp.  Ngoại trừ:</a:t>
            </a:r>
          </a:p>
          <a:p>
            <a:r>
              <a:rPr lang="en-US" sz="2500" dirty="0" smtClean="0"/>
              <a:t>	</a:t>
            </a:r>
            <a:r>
              <a:rPr lang="vi-VN" sz="2500" dirty="0" smtClean="0"/>
              <a:t> </a:t>
            </a:r>
            <a:r>
              <a:rPr lang="vi-VN" sz="2500" dirty="0" smtClean="0">
                <a:cs typeface="Calibri" pitchFamily="34" charset="0"/>
              </a:rPr>
              <a:t>+ Bướu giáp quá lớn gây chèn ép (khó nuốt, khó thở, nói khàn)</a:t>
            </a:r>
            <a:r>
              <a:rPr lang="en-US" sz="2500" dirty="0" smtClean="0">
                <a:cs typeface="Calibri" pitchFamily="34" charset="0"/>
              </a:rPr>
              <a:t>.</a:t>
            </a:r>
          </a:p>
          <a:p>
            <a:r>
              <a:rPr lang="en-US" sz="2500" dirty="0" smtClean="0">
                <a:cs typeface="Calibri" pitchFamily="34" charset="0"/>
              </a:rPr>
              <a:t>	</a:t>
            </a:r>
            <a:r>
              <a:rPr lang="vi-VN" sz="2500" dirty="0" smtClean="0">
                <a:cs typeface="Calibri" pitchFamily="34" charset="0"/>
              </a:rPr>
              <a:t> + Bướu giáp lâu năm dễ bị ung thư hoá hoặc nghi ngờ ung thư hoá. </a:t>
            </a:r>
            <a:endParaRPr lang="en-US" sz="2500" dirty="0" smtClean="0">
              <a:cs typeface="Calibri" pitchFamily="34" charset="0"/>
            </a:endParaRPr>
          </a:p>
          <a:p>
            <a:r>
              <a:rPr lang="en-US" sz="2500" dirty="0" smtClean="0">
                <a:cs typeface="Calibri" pitchFamily="34" charset="0"/>
              </a:rPr>
              <a:t>	</a:t>
            </a:r>
            <a:r>
              <a:rPr lang="vi-VN" sz="2500" dirty="0" smtClean="0">
                <a:cs typeface="Calibri" pitchFamily="34" charset="0"/>
              </a:rPr>
              <a:t>+ Bướu nhiều nhân. </a:t>
            </a:r>
            <a:endParaRPr lang="en-US" sz="2500" dirty="0" smtClean="0">
              <a:cs typeface="Calibri" pitchFamily="34" charset="0"/>
            </a:endParaRPr>
          </a:p>
          <a:p>
            <a:r>
              <a:rPr lang="en-US" sz="2500" dirty="0" smtClean="0">
                <a:cs typeface="Calibri" pitchFamily="34" charset="0"/>
              </a:rPr>
              <a:t>	</a:t>
            </a:r>
            <a:r>
              <a:rPr lang="vi-VN" sz="2500" dirty="0" smtClean="0">
                <a:cs typeface="Calibri" pitchFamily="34" charset="0"/>
              </a:rPr>
              <a:t>+ Vì lý do thẩm mỹ..</a:t>
            </a:r>
            <a:endParaRPr lang="en-US" sz="2500" dirty="0" smtClean="0">
              <a:cs typeface="Calibri" pitchFamily="34" charset="0"/>
            </a:endParaRPr>
          </a:p>
          <a:p>
            <a:endParaRPr lang="en-US" sz="2500" dirty="0" smtClean="0"/>
          </a:p>
          <a:p>
            <a:endParaRPr lang="en-US" sz="2500" b="1" dirty="0"/>
          </a:p>
        </p:txBody>
      </p:sp>
      <p:pic>
        <p:nvPicPr>
          <p:cNvPr id="3" name="Picture 2" descr="levopacksho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7962" y="1335374"/>
            <a:ext cx="2286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Nội khoa: </a:t>
            </a: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+ Đối với bướu giáp do thiếu iode hay bướu giáp địa phương: Tốt nhất là đưa iode vào điều trị và dự phòng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+ Để làm giảm thể tích tuyến giáp. L. Thyroxine viên được chỉ định khi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+ Lâm sàng và siêu âm xác định bướu giáp lớn…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+ Thyroxin (Levothyroxine, L-Thyroxine, Levothyrox) (T4), viên 50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g, 75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g, 100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g, liều 0.5- 2 viên/ng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+ Triiodothyronine (Liothyronine) (T3) viên 25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g, 1- 2 viên/ng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+ Xạ trị liệu ngày càng được chỉ định vì làm kích thước tuyến nhỏ lại, và có thể cắt bỏ chọn lọc các nhân tự trị.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smtClean="0">
                <a:latin typeface="Calibri" pitchFamily="34" charset="0"/>
                <a:cs typeface="Calibri" pitchFamily="34" charset="0"/>
              </a:rPr>
              <a:t>	4.6.2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Phòng bệnh: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bổ sung iod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Muối iod hóa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Dầu iod: lipiodol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Nước pha iod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Lugol</a:t>
            </a:r>
          </a:p>
        </p:txBody>
      </p:sp>
      <p:pic>
        <p:nvPicPr>
          <p:cNvPr id="5" name="Picture 4" descr="cyto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86200"/>
            <a:ext cx="1244600" cy="1600200"/>
          </a:xfrm>
          <a:prstGeom prst="rect">
            <a:avLst/>
          </a:prstGeom>
        </p:spPr>
      </p:pic>
      <p:pic>
        <p:nvPicPr>
          <p:cNvPr id="6" name="Picture 5" descr="label-synthroid-75mcg-1000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0672" y="4191000"/>
            <a:ext cx="2243328" cy="1307592"/>
          </a:xfrm>
          <a:prstGeom prst="rect">
            <a:avLst/>
          </a:prstGeom>
        </p:spPr>
      </p:pic>
      <p:pic>
        <p:nvPicPr>
          <p:cNvPr id="7" name="Picture 6" descr="78a2c332bd2f4e8ab4ff09f6d059b60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5562600"/>
            <a:ext cx="2286000" cy="1295400"/>
          </a:xfrm>
          <a:prstGeom prst="rect">
            <a:avLst/>
          </a:prstGeom>
        </p:spPr>
      </p:pic>
      <p:pic>
        <p:nvPicPr>
          <p:cNvPr id="8" name="Picture 7" descr="lugols_iodine_all_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724400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7" y="685800"/>
            <a:ext cx="83820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2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011" y="15658"/>
            <a:ext cx="8229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Nhắc lại giải phẫu sinh lý tuyến giáp</a:t>
            </a:r>
            <a:r>
              <a:rPr lang="vi-VN" sz="35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35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5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vi-VN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1.1 </a:t>
            </a:r>
            <a:r>
              <a:rPr lang="vi-VN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Giải phẫu</a:t>
            </a:r>
            <a:br>
              <a:rPr lang="vi-VN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− Tuyến giáp nằm trước khí quản, dưới sụn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giáp,gồm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2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thùy,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eo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ở giữa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Cấu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trúc gồm nhiều nang giáp, trong chứa đầy dịch keo, xen lẫn hệ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thống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mạch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máu rất phong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ph</a:t>
            </a:r>
            <a:r>
              <a:rPr lang="en-US" sz="2500" err="1" smtClean="0">
                <a:latin typeface="Calibri" pitchFamily="34" charset="0"/>
                <a:cs typeface="Calibri" pitchFamily="34" charset="0"/>
              </a:rPr>
              <a:t>ú</a:t>
            </a:r>
            <a:r>
              <a:rPr lang="en-US" sz="2500" smtClean="0">
                <a:latin typeface="Calibri" pitchFamily="34" charset="0"/>
                <a:cs typeface="Calibri" pitchFamily="34" charset="0"/>
              </a:rPr>
              <a:t>. Ở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đây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tổng hợp và dự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trữ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hormon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T3, T4.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90800"/>
            <a:ext cx="5270111" cy="3570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2618509"/>
            <a:ext cx="3581400" cy="35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7" y="95531"/>
            <a:ext cx="8763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1.2 Sinh tổng hợp hormone tuyến giáp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b="1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− Iod là chất chủ yếu cho sự tổng hợp hormon giáp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− Sự di chuyển của hormon giáp: Quá trình này diễn ra ngược lại với sự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thu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nhận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iod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− Sự bài tiết hormon giáp: Độ 93% hormon được phóng thích từ tuyến giáp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thyroxine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và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chỉ hơn 7% là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3.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13632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1.3 Điều hòa bài tiết theo các cơ chế sau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b="1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− Tuyến giáp được kiểm soát bởi TSH tiền yên, sự bài tiết TSH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T4,T3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tự do ức chế ngược sự bài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tiết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TSH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" y="3586162"/>
            <a:ext cx="8388926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4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132"/>
            <a:ext cx="8763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1.4 Tác dụng của hormone tuyến giáp</a:t>
            </a:r>
            <a:br>
              <a:rPr lang="vi-VN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>Tác dụng lên chuyển hóa tế 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bào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: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T4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, T3 làm tăng tiêu thụ O2 ở hầu hết các mô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-&gt;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làm tăng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chuyển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hóa cơ sở (CHCS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Tác dụng trên sự tăng trưởng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: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Cùng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với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GH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làm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cơ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thể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phát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triển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trong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giai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đoạn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đang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lớn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Đặc biệt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phát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triển bộ não thai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nhi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sau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sinh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>Tác dụng trên chuyển 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hó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a :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b="1" dirty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Glucid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: hormon giáp gây tăng glucose máu nhưng chỉ tăng nhẹ.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Lipid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tăng thoái hóa lipid ở mô mỡ dự trữ...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Protid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ở liều sinh lý, T3,T4 làm tăng tổng hợp protein giúp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cho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sự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phát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triển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và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tăng trưởng cơ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thể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V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itamin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T3,T4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cần cho sự hấp thu vitamin B12 ở ruột và chuyển caroten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thành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vitamin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A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b="1" dirty="0">
                <a:latin typeface="Calibri" pitchFamily="34" charset="0"/>
                <a:cs typeface="Calibri" pitchFamily="34" charset="0"/>
              </a:rPr>
              <a:t>- Tác dụng trên hệ thần kinh 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cơ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: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Hormon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giáp thúc đẩy phát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triể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trí tuệ,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liều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cao gây hoạt bát, bồn chồn,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kích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thích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; nhược năng ở trẻ gây chậm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phát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triển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về trí tuệ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9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Tác 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>dụng lên tim 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mạch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: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làm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tăng số lượng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làm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nhịp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tim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nhanh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.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Trên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mạch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máu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gây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dãn mạch, làm tăng lưu lượng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tim.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Tác 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>dụng lên cơ quan sinh 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dục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Ở nam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giới, thiếu hormon giáp gây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ất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ham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muốn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-&gt;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bất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Ở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nữ giới, thiếu hormon giáp gây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rong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kinh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, đa kinh nhưng thừa hormon gây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ít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kinh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, vô kinh hoặc giảm dục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tính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83090"/>
            <a:ext cx="3886200" cy="42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8968"/>
            <a:ext cx="85344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 Cường giáp</a:t>
            </a:r>
            <a:r>
              <a:rPr lang="vi-VN" sz="25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5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5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vi-VN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2.1 </a:t>
            </a:r>
            <a:r>
              <a:rPr lang="vi-VN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Định nghĩa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b="1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− Cường giáp là một tình trạng mà trong đó tuyến giáp tạo ra quá nhiều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hoóc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môn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thyroxine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vi-VN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2.2 </a:t>
            </a:r>
            <a:r>
              <a:rPr lang="vi-VN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 nguyên nhân gây cường giáp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b="1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- Lý do quá nhiều thyroxine (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T-4)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Điều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này có thể xảy ra vì một số lý do, bao gồm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+ Graves.</a:t>
            </a:r>
            <a:br>
              <a:rPr lang="en-US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+ Tăng năng bướu tuyến giáp (u tuyến độc, bướu cổ đa nhân độc hại,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bệnhPlummer).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+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Viêm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tuyến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giáp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83679"/>
            <a:ext cx="4800599" cy="31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4" y="-2"/>
            <a:ext cx="44196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2.3 Cơ chế bệnh </a:t>
            </a:r>
            <a:r>
              <a:rPr lang="vi-VN" sz="25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sinh</a:t>
            </a:r>
            <a:endParaRPr lang="en-US" sz="2500" b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 smtClean="0">
                <a:latin typeface="Calibri" pitchFamily="34" charset="0"/>
                <a:cs typeface="Calibri" pitchFamily="34" charset="0"/>
              </a:rPr>
              <a:t>2.3.1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Basedow (bệnh Graves)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Basedow là một bệnh tự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miễn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Hay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gặp ở nữ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500" dirty="0" smtClean="0">
                <a:latin typeface="Calibri" pitchFamily="34" charset="0"/>
                <a:cs typeface="Calibri" pitchFamily="34" charset="0"/>
              </a:rPr>
              <a:t>2.3.2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Bướu giáp độc đơn nhân hoặc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đa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nhân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(Toxic solitary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or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multinodula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goiter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r>
              <a:rPr lang="vi-VN" sz="2500" dirty="0" smtClean="0">
                <a:latin typeface="Calibri" pitchFamily="34" charset="0"/>
                <a:cs typeface="Calibri" pitchFamily="34" charset="0"/>
              </a:rPr>
              <a:t>2.3.3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Viêm tuyến giáp tự miễn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 smtClean="0">
                <a:latin typeface="Calibri" pitchFamily="34" charset="0"/>
                <a:cs typeface="Calibri" pitchFamily="34" charset="0"/>
              </a:rPr>
              <a:t>Hashimoto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endParaRPr lang="en-US" sz="25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500" dirty="0" smtClean="0">
                <a:latin typeface="Calibri" pitchFamily="34" charset="0"/>
                <a:cs typeface="Calibri" pitchFamily="34" charset="0"/>
              </a:rPr>
              <a:t>2.3.4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Cường giáp do iod (bệnh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Iod-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Basedow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)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4" y="-1"/>
            <a:ext cx="3893126" cy="1828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88415"/>
            <a:ext cx="3657600" cy="20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4" y="4170219"/>
            <a:ext cx="4419600" cy="26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8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" y="27709"/>
            <a:ext cx="5334000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2.4 Triệu chứng của cường giáp (nhiễm độc giáp)</a:t>
            </a:r>
            <a:br>
              <a:rPr lang="vi-VN" sz="25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2.4.1 Lâm </a:t>
            </a:r>
            <a:r>
              <a:rPr lang="vi-VN" sz="25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sàng</a:t>
            </a:r>
            <a:endParaRPr lang="en-US" sz="25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2.4.2 Cận lâm sàng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- Xét nghiệm miễn dịch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Xét nghiệm đánh giá chức năng cường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giáp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Xét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nghiệm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thái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cấu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trúc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tuyến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giáp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 smtClean="0">
                <a:latin typeface="Calibri" pitchFamily="34" charset="0"/>
                <a:cs typeface="Calibri" pitchFamily="34" charset="0"/>
              </a:rPr>
              <a:t>+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Siêu âm tuyến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giáp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500" dirty="0" smtClean="0">
                <a:latin typeface="Calibri" pitchFamily="34" charset="0"/>
                <a:cs typeface="Calibri" pitchFamily="34" charset="0"/>
              </a:rPr>
              <a:t>+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Chụp nhấp nháy tuyến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giáp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500" dirty="0" smtClean="0">
                <a:latin typeface="Calibri" pitchFamily="34" charset="0"/>
                <a:cs typeface="Calibri" pitchFamily="34" charset="0"/>
              </a:rPr>
              <a:t>+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Chụp cắt lớp (CT Scanner) và MRI ít được sử dụng.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+ Hình ảnh giải phẫu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bệnh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500" dirty="0" smtClean="0">
                <a:latin typeface="Calibri" pitchFamily="34" charset="0"/>
                <a:cs typeface="Calibri" pitchFamily="34" charset="0"/>
              </a:rPr>
              <a:t>+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Thăm dò thương tổn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mắt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500" dirty="0">
                <a:latin typeface="Calibri" pitchFamily="34" charset="0"/>
                <a:cs typeface="Calibri" pitchFamily="34" charset="0"/>
              </a:rPr>
              <a:t>+ Đo độ lồi nhãn cầu bằng thước HERTEL …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26" y="55418"/>
            <a:ext cx="3650673" cy="50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9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686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2.4.3 Tiến triển và biến </a:t>
            </a:r>
            <a:r>
              <a:rPr lang="vi-VN" sz="25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chứng</a:t>
            </a:r>
            <a:r>
              <a:rPr lang="en-US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Tim mạch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g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iòn xương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v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ấn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đề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mắt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sưng da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c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ơn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cường giáp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cấp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2.5 Điều trị</a:t>
            </a:r>
            <a: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2.5.1 Điều trị nội </a:t>
            </a:r>
            <a:r>
              <a:rPr lang="vi-VN" sz="25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khoa</a:t>
            </a: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Thuốc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kháng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giáp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Beta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blokers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29" y="216028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1392"/>
            <a:ext cx="2209800" cy="2499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57" y="1905000"/>
            <a:ext cx="4102098" cy="3207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953000"/>
            <a:ext cx="487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2.5.2 Điều trị ngoại </a:t>
            </a:r>
            <a:r>
              <a:rPr lang="vi-VN" sz="25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khoa</a:t>
            </a:r>
            <a: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2.5.3 Điều trị bằng đồng vị phóng </a:t>
            </a:r>
            <a:r>
              <a:rPr lang="vi-VN" sz="25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ạ</a:t>
            </a:r>
          </a:p>
          <a:p>
            <a:r>
              <a:rPr lang="en-US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2.5.4 </a:t>
            </a:r>
            <a:r>
              <a:rPr lang="en-US" sz="25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trị</a:t>
            </a:r>
            <a:r>
              <a:rPr lang="en-US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biến</a:t>
            </a:r>
            <a:r>
              <a:rPr lang="en-US" sz="2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chứng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500" dirty="0">
                <a:latin typeface="Calibri" pitchFamily="34" charset="0"/>
                <a:cs typeface="Calibri" pitchFamily="34" charset="0"/>
              </a:rPr>
            </a:br>
            <a:r>
              <a:rPr lang="en-US" sz="25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9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901</Words>
  <Application>Microsoft Office PowerPoint</Application>
  <PresentationFormat>On-screen Show (4:3)</PresentationFormat>
  <Paragraphs>127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Nguyen</cp:lastModifiedBy>
  <cp:revision>21</cp:revision>
  <dcterms:created xsi:type="dcterms:W3CDTF">2017-03-03T13:38:46Z</dcterms:created>
  <dcterms:modified xsi:type="dcterms:W3CDTF">2017-03-04T08:25:42Z</dcterms:modified>
</cp:coreProperties>
</file>