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08955-CE50-40B9-9111-F1713C0832E0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FDF8A-B028-44BD-8DCF-3FB48CB8E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5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1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7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4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1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9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4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7439E-8919-4F66-A875-3D83FB67D972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ABA9-7B8B-472C-8333-7150C3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096" y="836712"/>
            <a:ext cx="4320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chemeClr val="bg1">
                    <a:lumMod val="65000"/>
                  </a:schemeClr>
                </a:solidFill>
              </a:rPr>
              <a:t>-Khoa Dược-</a:t>
            </a:r>
            <a:endParaRPr lang="en-US" sz="2500" b="1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971686" cy="857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1296636"/>
            <a:ext cx="52200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00B050"/>
                </a:solidFill>
              </a:rPr>
              <a:t>CÁC BỆNH NHIỄM KHUẨN ĐƯỜNG TIÊU HÓA</a:t>
            </a:r>
            <a:endParaRPr lang="en-US" sz="5000" b="1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5634" y="4005064"/>
            <a:ext cx="39608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Lớp: </a:t>
            </a:r>
            <a:r>
              <a:rPr lang="en-US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PTH 350 H</a:t>
            </a:r>
          </a:p>
          <a:p>
            <a:r>
              <a:rPr lang="vi-VN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Nhóm: </a:t>
            </a:r>
            <a:r>
              <a:rPr lang="en-US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  <a:p>
            <a:r>
              <a:rPr lang="vi-VN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SVTH: 	Nguyễn Văn Hưng</a:t>
            </a:r>
          </a:p>
          <a:p>
            <a:r>
              <a:rPr lang="vi-VN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Phan Duy Huy	</a:t>
            </a:r>
          </a:p>
          <a:p>
            <a:r>
              <a:rPr lang="vi-VN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Hoàng Hà My	</a:t>
            </a:r>
          </a:p>
          <a:p>
            <a:r>
              <a:rPr lang="vi-VN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Nguyễn Đỗ Quỳnh Như</a:t>
            </a:r>
          </a:p>
          <a:p>
            <a:r>
              <a:rPr lang="vi-VN" sz="2200" b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Nguyễn Thị Thu Oanh</a:t>
            </a:r>
            <a:endParaRPr lang="vi-VN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5292080" cy="5662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74888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smtClean="0"/>
              <a:t>3.3 Cơ chế sinh bệnh:</a:t>
            </a:r>
          </a:p>
          <a:p>
            <a:r>
              <a:rPr lang="en-US" sz="2500" u="sng" smtClean="0"/>
              <a:t/>
            </a:r>
            <a:br>
              <a:rPr lang="en-US" sz="2500" u="sng" smtClean="0"/>
            </a:br>
            <a:endParaRPr lang="en-US" sz="2500" u="sng"/>
          </a:p>
        </p:txBody>
      </p:sp>
      <p:sp>
        <p:nvSpPr>
          <p:cNvPr id="9" name="Rectangle 8"/>
          <p:cNvSpPr/>
          <p:nvPr/>
        </p:nvSpPr>
        <p:spPr>
          <a:xfrm>
            <a:off x="5220072" y="38809"/>
            <a:ext cx="40324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/>
              <a:t>3.4 Triệu chứng</a:t>
            </a:r>
            <a:br>
              <a:rPr lang="en-US" sz="2500" b="1" u="sng"/>
            </a:br>
            <a:r>
              <a:rPr lang="en-US" sz="2500" b="1" i="1"/>
              <a:t>3.4.1 Lâm sàng Thể cấp diễn</a:t>
            </a:r>
            <a:br>
              <a:rPr lang="en-US" sz="2500" b="1" i="1"/>
            </a:br>
            <a:r>
              <a:rPr lang="en-US" sz="2500" i="1" smtClean="0"/>
              <a:t>a.Thời </a:t>
            </a:r>
            <a:r>
              <a:rPr lang="en-US" sz="2500" i="1"/>
              <a:t>kì ủ </a:t>
            </a:r>
            <a:r>
              <a:rPr lang="en-US" sz="2500" i="1" smtClean="0"/>
              <a:t>bệnh</a:t>
            </a:r>
            <a:r>
              <a:rPr lang="en-US" sz="2500" smtClean="0"/>
              <a:t>:khó </a:t>
            </a:r>
            <a:r>
              <a:rPr lang="en-US" sz="2500"/>
              <a:t>xác định</a:t>
            </a:r>
            <a:br>
              <a:rPr lang="en-US" sz="2500"/>
            </a:br>
            <a:r>
              <a:rPr lang="en-US" sz="2500" i="1" smtClean="0"/>
              <a:t>b.Thời </a:t>
            </a:r>
            <a:r>
              <a:rPr lang="en-US" sz="2500" i="1"/>
              <a:t>kì khởi </a:t>
            </a:r>
            <a:r>
              <a:rPr lang="en-US" sz="2500" i="1" smtClean="0"/>
              <a:t>phát:</a:t>
            </a:r>
            <a:r>
              <a:rPr lang="en-US" sz="2500" smtClean="0"/>
              <a:t>âm </a:t>
            </a:r>
            <a:r>
              <a:rPr lang="en-US" sz="2500"/>
              <a:t>thầm</a:t>
            </a:r>
          </a:p>
          <a:p>
            <a:r>
              <a:rPr lang="en-US" sz="2500"/>
              <a:t>ít thay đổi</a:t>
            </a:r>
          </a:p>
          <a:p>
            <a:r>
              <a:rPr lang="en-US" sz="2500" i="1"/>
              <a:t>c.Thời kì toàn phát</a:t>
            </a:r>
            <a:r>
              <a:rPr lang="en-US" sz="2500"/>
              <a:t>: điển hình với hội chứng </a:t>
            </a:r>
            <a:r>
              <a:rPr lang="en-US" sz="2500" smtClean="0"/>
              <a:t>lỵ</a:t>
            </a:r>
          </a:p>
          <a:p>
            <a:r>
              <a:rPr lang="en-US" sz="2500" i="1" smtClean="0"/>
              <a:t>d.Thời </a:t>
            </a:r>
            <a:r>
              <a:rPr lang="en-US" sz="2500" i="1"/>
              <a:t>kì lui </a:t>
            </a:r>
            <a:r>
              <a:rPr lang="en-US" sz="2500" i="1" smtClean="0"/>
              <a:t>bệnh:</a:t>
            </a:r>
            <a:r>
              <a:rPr lang="en-US" sz="2500" smtClean="0"/>
              <a:t>bệnh tự </a:t>
            </a:r>
            <a:r>
              <a:rPr lang="en-US" sz="2500"/>
              <a:t>ổn định và tái phát khi gặp yếu tố thuận lợi</a:t>
            </a:r>
            <a:br>
              <a:rPr lang="en-US" sz="2500"/>
            </a:br>
            <a:r>
              <a:rPr lang="en-US" sz="2500" smtClean="0"/>
              <a:t>e.</a:t>
            </a:r>
            <a:r>
              <a:rPr lang="en-US" sz="2500" i="1" smtClean="0"/>
              <a:t>Giai đoạn di chứng:</a:t>
            </a:r>
            <a:r>
              <a:rPr lang="en-US" sz="2500" smtClean="0"/>
              <a:t>nếu </a:t>
            </a:r>
            <a:r>
              <a:rPr lang="en-US" sz="2500"/>
              <a:t>không phát hiện và điều trị kịp thời, dễ gây di chứng viêm đại tràng mãn.</a:t>
            </a:r>
            <a:br>
              <a:rPr lang="en-US" sz="2500"/>
            </a:br>
            <a:r>
              <a:rPr lang="en-US" sz="2500"/>
              <a:t/>
            </a:r>
            <a:br>
              <a:rPr lang="en-US" sz="2500"/>
            </a:br>
            <a:endParaRPr lang="en-US" sz="2500"/>
          </a:p>
        </p:txBody>
      </p:sp>
      <p:sp>
        <p:nvSpPr>
          <p:cNvPr id="10" name="Rectangle 9"/>
          <p:cNvSpPr/>
          <p:nvPr/>
        </p:nvSpPr>
        <p:spPr>
          <a:xfrm>
            <a:off x="2223739" y="4963972"/>
            <a:ext cx="6876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i="1"/>
              <a:t>3.4.2 Xét nghiệm</a:t>
            </a:r>
            <a:r>
              <a:rPr lang="en-US" sz="2500" b="1"/>
              <a:t/>
            </a:r>
            <a:br>
              <a:rPr lang="en-US" sz="2500" b="1"/>
            </a:br>
            <a:r>
              <a:rPr lang="en-US" sz="2500" smtClean="0"/>
              <a:t>- Soi </a:t>
            </a:r>
            <a:r>
              <a:rPr lang="en-US" sz="2500"/>
              <a:t>tươi </a:t>
            </a:r>
            <a:br>
              <a:rPr lang="en-US" sz="2500"/>
            </a:br>
            <a:r>
              <a:rPr lang="en-US" sz="2500" b="1" smtClean="0"/>
              <a:t>- </a:t>
            </a:r>
            <a:r>
              <a:rPr lang="en-US" sz="2500" smtClean="0"/>
              <a:t>Nội soi trực tràng</a:t>
            </a:r>
            <a:r>
              <a:rPr lang="en-US" sz="2500" b="1"/>
              <a:t/>
            </a:r>
            <a:br>
              <a:rPr lang="en-US" sz="2500" b="1"/>
            </a:br>
            <a:endParaRPr lang="en-US" sz="2500"/>
          </a:p>
        </p:txBody>
      </p:sp>
      <p:sp>
        <p:nvSpPr>
          <p:cNvPr id="11" name="Rectangle 10"/>
          <p:cNvSpPr/>
          <p:nvPr/>
        </p:nvSpPr>
        <p:spPr>
          <a:xfrm>
            <a:off x="2223739" y="6093295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smtClean="0"/>
              <a:t>- Xquang ruột già</a:t>
            </a:r>
            <a:br>
              <a:rPr lang="en-US" sz="2500" smtClean="0"/>
            </a:br>
            <a:r>
              <a:rPr lang="en-US" sz="2500" smtClean="0"/>
              <a:t>- Huyết thanh chẩn đoán</a:t>
            </a:r>
            <a:br>
              <a:rPr lang="en-US" sz="2500" smtClean="0"/>
            </a:b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43448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-55845"/>
            <a:ext cx="92170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/>
              <a:t>3.5 Điều trị</a:t>
            </a:r>
            <a:r>
              <a:rPr lang="en-US" sz="2500"/>
              <a:t/>
            </a:r>
            <a:br>
              <a:rPr lang="en-US" sz="2500"/>
            </a:br>
            <a:r>
              <a:rPr lang="en-US" sz="2500">
                <a:solidFill>
                  <a:srgbClr val="FF0000"/>
                </a:solidFill>
              </a:rPr>
              <a:t>Amip đại tràng </a:t>
            </a:r>
            <a:r>
              <a:rPr lang="en-US" sz="2500" smtClean="0">
                <a:solidFill>
                  <a:srgbClr val="FF0000"/>
                </a:solidFill>
              </a:rPr>
              <a:t>cấp: </a:t>
            </a:r>
            <a:r>
              <a:rPr lang="en-US" sz="2500" smtClean="0"/>
              <a:t>Metronidazole</a:t>
            </a:r>
            <a:r>
              <a:rPr lang="en-US" sz="2500"/>
              <a:t/>
            </a:r>
            <a:br>
              <a:rPr lang="en-US" sz="2500"/>
            </a:br>
            <a:r>
              <a:rPr lang="en-US" sz="2500"/>
              <a:t>- cơn đau giảm sau 24- 48 </a:t>
            </a:r>
            <a:r>
              <a:rPr lang="en-US" sz="2500" smtClean="0"/>
              <a:t>giờ, phân bình </a:t>
            </a:r>
            <a:r>
              <a:rPr lang="en-US" sz="2500"/>
              <a:t>thường sau 2-3 </a:t>
            </a:r>
            <a:r>
              <a:rPr lang="en-US" sz="2500" smtClean="0"/>
              <a:t>ngày</a:t>
            </a:r>
            <a:r>
              <a:rPr lang="en-US" sz="2500"/>
              <a:t/>
            </a:r>
            <a:br>
              <a:rPr lang="en-US" sz="2500"/>
            </a:br>
            <a:r>
              <a:rPr lang="en-US" sz="2500"/>
              <a:t>- amip biến mất trong phân sau 3-6 ngày,</a:t>
            </a:r>
            <a:br>
              <a:rPr lang="en-US" sz="2500"/>
            </a:br>
            <a:r>
              <a:rPr lang="en-US" sz="2500"/>
              <a:t>- tổn thương ở trực tràng thành sẹo sau 10- 15ngày.</a:t>
            </a:r>
            <a:br>
              <a:rPr lang="en-US" sz="2500"/>
            </a:br>
            <a:r>
              <a:rPr lang="en-US" sz="2500"/>
              <a:t>- Cuối đợt kiểm tra phân nhiều lần,</a:t>
            </a:r>
            <a:br>
              <a:rPr lang="en-US" sz="2500"/>
            </a:br>
            <a:r>
              <a:rPr lang="en-US" sz="2500"/>
              <a:t/>
            </a:r>
            <a:br>
              <a:rPr lang="en-US" sz="2500"/>
            </a:br>
            <a:endParaRPr lang="en-US" sz="2500">
              <a:solidFill>
                <a:srgbClr val="FF0000"/>
              </a:solidFill>
            </a:endParaRPr>
          </a:p>
        </p:txBody>
      </p:sp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9604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2420888"/>
            <a:ext cx="52826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mtClean="0">
                <a:solidFill>
                  <a:srgbClr val="FF0000"/>
                </a:solidFill>
              </a:rPr>
              <a:t>Người mang kén trong phân không triệu chứng: </a:t>
            </a:r>
            <a:r>
              <a:rPr lang="en-US" sz="2500" smtClean="0"/>
              <a:t>Diloxanide furoate, Diidohydroxyquin, Metronidazole, Paramomycine.</a:t>
            </a:r>
          </a:p>
          <a:p>
            <a:r>
              <a:rPr lang="en-US" sz="2500" smtClean="0">
                <a:solidFill>
                  <a:srgbClr val="FF0000"/>
                </a:solidFill>
              </a:rPr>
              <a:t>Bệnh amip gan: </a:t>
            </a:r>
            <a:r>
              <a:rPr lang="en-US" sz="2500" smtClean="0"/>
              <a:t>Metronidazole thêm iodoquinole hay dehydroemetin hay Chloroquin</a:t>
            </a:r>
          </a:p>
          <a:p>
            <a:endParaRPr lang="en-US" sz="2500"/>
          </a:p>
        </p:txBody>
      </p:sp>
      <p:sp>
        <p:nvSpPr>
          <p:cNvPr id="7" name="AutoShape 6" descr="Kết quả hình ảnh cho Diloxanide furo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Kết quả hình ảnh cho Diloxanide furoa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ết quả hình ảnh cho Diloxanide furoa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Kết quả hình ảnh cho Diloxanide furoa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25" y="4317505"/>
            <a:ext cx="2143125" cy="2143125"/>
          </a:xfrm>
          <a:prstGeom prst="rect">
            <a:avLst/>
          </a:prstGeom>
        </p:spPr>
      </p:pic>
      <p:pic>
        <p:nvPicPr>
          <p:cNvPr id="3086" name="Picture 14" descr="Kết quả hình ảnh cho Paramomycin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5165"/>
            <a:ext cx="2332157" cy="18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99992" y="63129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Paramomycine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4007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4" y="-5137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BỆNH THƯƠNG HÀN ( </a:t>
            </a:r>
            <a:r>
              <a:rPr lang="en-US" sz="3200" b="1" i="1" dirty="0" smtClean="0"/>
              <a:t>SALMONELLOSE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33265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4.1 Định nghĩa</a:t>
            </a:r>
            <a:endParaRPr lang="en-US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53787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Là bệnh nhiễm khuẩn đường tiêu do Salmonella typhi và Salmonella paratyphi A,B,C gây ra.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1308824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4.2 Nguyên nhân – Cơ chế gây bệnh</a:t>
            </a:r>
          </a:p>
          <a:p>
            <a:r>
              <a:rPr lang="en-US" sz="2400" b="1" i="1" dirty="0" smtClean="0"/>
              <a:t>4.2.1  Nguyên nhân </a:t>
            </a:r>
          </a:p>
          <a:p>
            <a:pPr>
              <a:buFontTx/>
              <a:buChar char="-"/>
            </a:pPr>
            <a:r>
              <a:rPr lang="en-US" sz="2400" dirty="0" smtClean="0"/>
              <a:t>Mầm bệnh: Vi khuẩn Salmonella </a:t>
            </a:r>
            <a:r>
              <a:rPr lang="en-US" sz="1200" dirty="0" smtClean="0"/>
              <a:t> (vi khuẩn gram âm)  </a:t>
            </a:r>
            <a:r>
              <a:rPr lang="en-US" sz="2400" dirty="0" smtClean="0"/>
              <a:t>gồm 3 kháng nguyên thân, lông, vỏ</a:t>
            </a:r>
          </a:p>
          <a:p>
            <a:pPr>
              <a:buFontTx/>
              <a:buChar char="-"/>
            </a:pPr>
            <a:r>
              <a:rPr lang="en-US" sz="2400" dirty="0" smtClean="0"/>
              <a:t>Nguồn bệnh: bệnh nhân và người mang khuẩn.</a:t>
            </a:r>
          </a:p>
          <a:p>
            <a:pPr>
              <a:buFontTx/>
              <a:buChar char="-"/>
            </a:pPr>
            <a:r>
              <a:rPr lang="en-US" sz="2400" dirty="0" smtClean="0"/>
              <a:t>Cách thức lây truyền: gián tiếp (thực phẩm, nguồn nước,...), trực tiếp (tiếp xúc trực tiếp với mầm bệnh)</a:t>
            </a:r>
          </a:p>
          <a:p>
            <a:r>
              <a:rPr lang="en-US" sz="2400" b="1" i="1" dirty="0" smtClean="0"/>
              <a:t>4.2.2 Cơ chế gây bệnh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221088"/>
            <a:ext cx="8382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9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8" y="22860"/>
            <a:ext cx="8534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4.3 Triệu chứng</a:t>
            </a:r>
          </a:p>
          <a:p>
            <a:r>
              <a:rPr lang="en-US" sz="2500" b="1" dirty="0" smtClean="0"/>
              <a:t>Thể ẩn</a:t>
            </a:r>
            <a:r>
              <a:rPr lang="en-US" sz="2500" dirty="0" smtClean="0"/>
              <a:t>: không có biểu hiện lâm sàng, xét nghiệm thấy VK</a:t>
            </a:r>
          </a:p>
          <a:p>
            <a:r>
              <a:rPr lang="en-US" sz="2500" b="1" dirty="0" smtClean="0"/>
              <a:t>Thể thông thường điển hình</a:t>
            </a:r>
            <a:r>
              <a:rPr lang="en-US" sz="2500" dirty="0" smtClean="0"/>
              <a:t>: </a:t>
            </a:r>
          </a:p>
          <a:p>
            <a:r>
              <a:rPr lang="en-US" sz="2500" dirty="0" smtClean="0"/>
              <a:t>- Thời kì nung  bệnh: không có biểu hiện</a:t>
            </a:r>
          </a:p>
          <a:p>
            <a:pPr>
              <a:buFontTx/>
              <a:buChar char="-"/>
            </a:pPr>
            <a:r>
              <a:rPr lang="en-US" sz="2500" dirty="0" smtClean="0"/>
              <a:t>Thời kì khởi phát: sốt, mệt mỏi, mất ngủ, chán ăn, ù tai</a:t>
            </a:r>
          </a:p>
          <a:p>
            <a:pPr>
              <a:buFontTx/>
              <a:buChar char="-"/>
            </a:pPr>
            <a:r>
              <a:rPr lang="en-US" sz="2500" dirty="0" smtClean="0"/>
              <a:t>Thời kì toàn phát: sốt, phát ban(hồng ban), nhiễm độc thần kinh(trạng thái Typhos), rối loạn tiêu hóa, đi phân lỏng, khô lưỡi, gan, lách to, viêm phổi, ...</a:t>
            </a:r>
          </a:p>
          <a:p>
            <a:pPr>
              <a:buFontTx/>
              <a:buChar char="-"/>
            </a:pPr>
            <a:r>
              <a:rPr lang="en-US" sz="2500" dirty="0" smtClean="0"/>
              <a:t>Thời kì lui bệnh: hạ sốt, hết rối loạn tiêu hóa, dần hồi phục</a:t>
            </a:r>
          </a:p>
          <a:p>
            <a:r>
              <a:rPr lang="en-US" sz="2500" b="1" dirty="0" smtClean="0"/>
              <a:t>Thể không điển hình</a:t>
            </a:r>
            <a:r>
              <a:rPr lang="en-US" sz="2500" dirty="0" smtClean="0"/>
              <a:t>: sốt kéo dài, gan, lách to,...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9988" y="3903211"/>
            <a:ext cx="5638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4.4 Chẩn đoán</a:t>
            </a:r>
          </a:p>
          <a:p>
            <a:pPr>
              <a:buFontTx/>
              <a:buChar char="-"/>
            </a:pPr>
            <a:r>
              <a:rPr lang="en-US" sz="2500" dirty="0" smtClean="0"/>
              <a:t>Cấy máu, hoặc cấy phân hoặc cấy tủy</a:t>
            </a:r>
          </a:p>
          <a:p>
            <a:pPr>
              <a:buFontTx/>
              <a:buChar char="-"/>
            </a:pPr>
            <a:r>
              <a:rPr lang="en-US" sz="2500" dirty="0" smtClean="0"/>
              <a:t>Widal (+) với động lực kháng thể cao</a:t>
            </a:r>
          </a:p>
          <a:p>
            <a:pPr>
              <a:buFontTx/>
              <a:buChar char="-"/>
            </a:pPr>
            <a:r>
              <a:rPr lang="en-US" sz="2500" dirty="0" smtClean="0"/>
              <a:t>Phương pháp ELISA, ngưng kết hồng cầu thụ động, PCR (phản ứng chuỗi polymerase) </a:t>
            </a:r>
          </a:p>
          <a:p>
            <a:pPr>
              <a:buFontTx/>
              <a:buChar char="-"/>
            </a:pPr>
            <a:endParaRPr lang="en-US" sz="2500" dirty="0"/>
          </a:p>
        </p:txBody>
      </p:sp>
      <p:pic>
        <p:nvPicPr>
          <p:cNvPr id="4" name="Picture 3" descr="widal-slide-test-kit-5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962400"/>
            <a:ext cx="2819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4.5 Điều trị</a:t>
            </a:r>
          </a:p>
          <a:p>
            <a:r>
              <a:rPr lang="en-US" sz="2400" b="1" dirty="0" smtClean="0"/>
              <a:t>Nguyên tắc điều trị: </a:t>
            </a:r>
          </a:p>
          <a:p>
            <a:r>
              <a:rPr lang="en-US" sz="2400" dirty="0" smtClean="0"/>
              <a:t>Điều trị diệt mầm bệnh, điều trị hỗ trợ , nâng cao sức đề kháng.</a:t>
            </a:r>
          </a:p>
          <a:p>
            <a:r>
              <a:rPr lang="en-US" sz="2400" b="1" dirty="0" smtClean="0"/>
              <a:t>Thuốc điều trị: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hloramphenicol_A2011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1981200" cy="1447800"/>
          </a:xfrm>
          <a:prstGeom prst="rect">
            <a:avLst/>
          </a:prstGeom>
        </p:spPr>
      </p:pic>
      <p:pic>
        <p:nvPicPr>
          <p:cNvPr id="4" name="Picture 3" descr="TEV34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057400"/>
            <a:ext cx="2209800" cy="1219200"/>
          </a:xfrm>
          <a:prstGeom prst="rect">
            <a:avLst/>
          </a:prstGeom>
        </p:spPr>
      </p:pic>
      <p:pic>
        <p:nvPicPr>
          <p:cNvPr id="5" name="Picture 4" descr="426df9_8d72dc1265d140af95b881d4e5cebd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057400"/>
            <a:ext cx="3352800" cy="1219200"/>
          </a:xfrm>
          <a:prstGeom prst="rect">
            <a:avLst/>
          </a:prstGeom>
        </p:spPr>
      </p:pic>
      <p:pic>
        <p:nvPicPr>
          <p:cNvPr id="6" name="Picture 5" descr="0409-7332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1981200" cy="1371600"/>
          </a:xfrm>
          <a:prstGeom prst="rect">
            <a:avLst/>
          </a:prstGeom>
        </p:spPr>
      </p:pic>
      <p:pic>
        <p:nvPicPr>
          <p:cNvPr id="7" name="Picture 6" descr="1530_cefotaxim-khang-sin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3505200"/>
            <a:ext cx="21336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3733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Cefotaxim và ceftriaxone thuộc ks CEPHALOSPORIN NHÓM III</a:t>
            </a:r>
            <a:endParaRPr lang="en-US" sz="2400" dirty="0"/>
          </a:p>
        </p:txBody>
      </p:sp>
      <p:pic>
        <p:nvPicPr>
          <p:cNvPr id="9" name="Picture 8" descr="Ofloxac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800600"/>
            <a:ext cx="3505200" cy="1085850"/>
          </a:xfrm>
          <a:prstGeom prst="rect">
            <a:avLst/>
          </a:prstGeom>
        </p:spPr>
      </p:pic>
      <p:pic>
        <p:nvPicPr>
          <p:cNvPr id="10" name="Picture 9" descr="tải xuố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81400" y="4676775"/>
            <a:ext cx="2105025" cy="1190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4876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OFLOXACIN, CIPROFLOXACIN THUỘC QUINOLON THẾ HỆ II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6019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Dùng corticoid để điều trị trường hợp nặng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58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78" y="2414511"/>
            <a:ext cx="10062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5. DỰ PHÒNG CÁC BỆNH NHIỄM KHUẨN ĐƯỜNG </a:t>
            </a:r>
            <a:r>
              <a:rPr lang="en-US" sz="3500" b="1" smtClean="0"/>
              <a:t>TIÊU HÓA: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48" y="3584062"/>
            <a:ext cx="6248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500" dirty="0" smtClean="0"/>
              <a:t>Phòng bệnh chung</a:t>
            </a:r>
          </a:p>
          <a:p>
            <a:pPr>
              <a:buFontTx/>
              <a:buChar char="-"/>
            </a:pPr>
            <a:r>
              <a:rPr lang="en-US" sz="2500" dirty="0" smtClean="0"/>
              <a:t>Cải thiện tình trạng vệ sinh môi trường, kiểm soát nước, chất thải, cống rảnh, khử trùng nguồn nước</a:t>
            </a:r>
          </a:p>
          <a:p>
            <a:pPr>
              <a:buFontTx/>
              <a:buChar char="-"/>
            </a:pPr>
            <a:r>
              <a:rPr lang="en-US" sz="2500" dirty="0" smtClean="0"/>
              <a:t>Cách ly bệnh nhân, xử lý chất thải bệnh nhân</a:t>
            </a:r>
          </a:p>
          <a:p>
            <a:pPr>
              <a:buFontTx/>
              <a:buChar char="-"/>
            </a:pPr>
            <a:r>
              <a:rPr lang="en-US" sz="2500" dirty="0" smtClean="0"/>
              <a:t>Điều trị ngời lành mang trùng</a:t>
            </a:r>
          </a:p>
          <a:p>
            <a:pPr>
              <a:buFontTx/>
              <a:buChar char="-"/>
            </a:pPr>
            <a:r>
              <a:rPr lang="en-US" sz="2500" dirty="0" smtClean="0"/>
              <a:t>vacxin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48" y="13855"/>
            <a:ext cx="6781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smtClean="0"/>
              <a:t>4.6 Biến chứng:</a:t>
            </a:r>
          </a:p>
          <a:p>
            <a:pPr>
              <a:buFontTx/>
              <a:buChar char="-"/>
            </a:pPr>
            <a:r>
              <a:rPr lang="en-US" sz="2500" smtClean="0"/>
              <a:t>Xuất </a:t>
            </a:r>
            <a:r>
              <a:rPr lang="en-US" sz="2500" dirty="0" smtClean="0"/>
              <a:t>huyết tiêu hóa</a:t>
            </a:r>
          </a:p>
          <a:p>
            <a:pPr>
              <a:buFontTx/>
              <a:buChar char="-"/>
            </a:pPr>
            <a:r>
              <a:rPr lang="en-US" sz="2500" dirty="0" smtClean="0"/>
              <a:t>Thủng ruột</a:t>
            </a:r>
          </a:p>
          <a:p>
            <a:pPr>
              <a:buFontTx/>
              <a:buChar char="-"/>
            </a:pPr>
            <a:r>
              <a:rPr lang="en-US" sz="2500" dirty="0" smtClean="0"/>
              <a:t>Viêm cơ tim</a:t>
            </a:r>
          </a:p>
          <a:p>
            <a:pPr>
              <a:buFontTx/>
              <a:buChar char="-"/>
            </a:pPr>
            <a:r>
              <a:rPr lang="en-US" sz="2500" dirty="0" smtClean="0"/>
              <a:t>Trụy tim mạch</a:t>
            </a:r>
          </a:p>
          <a:p>
            <a:pPr>
              <a:buFontTx/>
              <a:buChar char="-"/>
            </a:pPr>
            <a:r>
              <a:rPr lang="en-US" sz="2500" dirty="0" smtClean="0"/>
              <a:t>Viêm gan, viêm túi mật</a:t>
            </a:r>
            <a:endParaRPr lang="en-US" sz="2500" dirty="0"/>
          </a:p>
        </p:txBody>
      </p:sp>
      <p:pic>
        <p:nvPicPr>
          <p:cNvPr id="5122" name="Picture 2" descr="Kết quả hình ảnh cho thủng ruộ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76" y="64256"/>
            <a:ext cx="285272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ết quả hình ảnh cho viêm túi m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17" y="124803"/>
            <a:ext cx="296227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2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74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59" y="-44807"/>
            <a:ext cx="70922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/>
              <a:t>1. BỆNH TẢ (</a:t>
            </a:r>
            <a:r>
              <a:rPr lang="en-US" sz="3500" b="1" i="1" smtClean="0">
                <a:solidFill>
                  <a:srgbClr val="FF0000"/>
                </a:solidFill>
              </a:rPr>
              <a:t>Cholerae</a:t>
            </a:r>
            <a:r>
              <a:rPr lang="en-US" sz="3500" b="1" smtClean="0"/>
              <a:t>):</a:t>
            </a:r>
            <a:r>
              <a:rPr lang="en-US" sz="3500"/>
              <a:t/>
            </a:r>
            <a:br>
              <a:rPr lang="en-US" sz="3500"/>
            </a:br>
            <a:endParaRPr lang="en-US" sz="3500"/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u="sng"/>
              <a:t>1.1 Định nghĩa</a:t>
            </a:r>
            <a:r>
              <a:rPr lang="en-US" sz="2500"/>
              <a:t/>
            </a:r>
            <a:br>
              <a:rPr lang="en-US" sz="2500"/>
            </a:br>
            <a:r>
              <a:rPr lang="en-US" sz="2500" smtClean="0">
                <a:solidFill>
                  <a:srgbClr val="FF0000"/>
                </a:solidFill>
              </a:rPr>
              <a:t>Bệnh </a:t>
            </a:r>
            <a:r>
              <a:rPr lang="en-US" sz="2500">
                <a:solidFill>
                  <a:srgbClr val="FF0000"/>
                </a:solidFill>
              </a:rPr>
              <a:t>tả (</a:t>
            </a:r>
            <a:r>
              <a:rPr lang="en-US" sz="2500" i="1">
                <a:solidFill>
                  <a:srgbClr val="FF0000"/>
                </a:solidFill>
              </a:rPr>
              <a:t>cholerae</a:t>
            </a:r>
            <a:r>
              <a:rPr lang="en-US" sz="2500">
                <a:solidFill>
                  <a:srgbClr val="FF0000"/>
                </a:solidFill>
              </a:rPr>
              <a:t>) </a:t>
            </a:r>
            <a:r>
              <a:rPr lang="en-US" sz="2500"/>
              <a:t>là một bệnh truyền nhiễm cấp tính, gây dịch đường tiêu hoá do phẩy khuẩn tả Vibrio cholerae gây ra. </a:t>
            </a:r>
          </a:p>
          <a:p>
            <a:endParaRPr lang="en-US" sz="250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12" y="1628799"/>
            <a:ext cx="3067388" cy="223224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25" y="4847353"/>
            <a:ext cx="3240360" cy="195133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84" y="4638445"/>
            <a:ext cx="3024336" cy="216024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4716017" y="5468631"/>
            <a:ext cx="1008112" cy="4599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9" y="1628800"/>
            <a:ext cx="4429744" cy="319354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704540" y="2995612"/>
            <a:ext cx="1008112" cy="4599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253895" y="3880556"/>
            <a:ext cx="777397" cy="4599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571" y="47359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/>
              <a:t>1.2 </a:t>
            </a:r>
            <a:r>
              <a:rPr lang="en-US" sz="2500" b="1" u="sng" smtClean="0"/>
              <a:t>Nguyên </a:t>
            </a:r>
            <a:r>
              <a:rPr lang="en-US" sz="2500" b="1" u="sng"/>
              <a:t>nhân - nguồn lây và cơ chế bệnh sinh</a:t>
            </a:r>
            <a:r>
              <a:rPr lang="en-US" sz="2500" u="sng"/>
              <a:t/>
            </a:r>
            <a:br>
              <a:rPr lang="en-US" sz="2500" u="sng"/>
            </a:br>
            <a:r>
              <a:rPr lang="en-US" sz="2500" smtClean="0"/>
              <a:t>-Bệnh </a:t>
            </a:r>
            <a:r>
              <a:rPr lang="en-US" sz="2500"/>
              <a:t>"tối nguy hiểm" do Vibrio </a:t>
            </a:r>
            <a:r>
              <a:rPr lang="en-US" sz="2500" smtClean="0"/>
              <a:t>cholerae.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5572" y="876157"/>
            <a:ext cx="53896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mtClean="0"/>
              <a:t>-Ngoại độc tố ruột </a:t>
            </a:r>
            <a:r>
              <a:rPr lang="en-US" sz="2500" b="1" smtClean="0"/>
              <a:t>LT</a:t>
            </a:r>
            <a:r>
              <a:rPr lang="en-US" sz="2500" smtClean="0"/>
              <a:t>(thermolabile toxin) gắn vào niêm mạc ruột non </a:t>
            </a:r>
            <a:r>
              <a:rPr lang="en-US" sz="2500" b="1" smtClean="0">
                <a:solidFill>
                  <a:srgbClr val="FF0000"/>
                </a:solidFill>
              </a:rPr>
              <a:t>-&gt;</a:t>
            </a:r>
            <a:r>
              <a:rPr lang="en-US" sz="2500" smtClean="0"/>
              <a:t> hoạt hoá enzyme adenylcyclase </a:t>
            </a:r>
            <a:r>
              <a:rPr lang="en-US" sz="2500" b="1" smtClean="0">
                <a:solidFill>
                  <a:srgbClr val="FF0000"/>
                </a:solidFill>
              </a:rPr>
              <a:t>-&gt;</a:t>
            </a:r>
            <a:r>
              <a:rPr lang="en-US" sz="2500" smtClean="0"/>
              <a:t> tăng AMP vòng, giảm hấp thu Na+, tăng tiết Cl- và nước </a:t>
            </a:r>
            <a:r>
              <a:rPr lang="en-US" sz="2500" b="1" smtClean="0">
                <a:solidFill>
                  <a:srgbClr val="FF0000"/>
                </a:solidFill>
              </a:rPr>
              <a:t>-&gt;</a:t>
            </a:r>
            <a:r>
              <a:rPr lang="en-US" sz="2500" smtClean="0"/>
              <a:t> tiêu chảy cấp tính. </a:t>
            </a:r>
          </a:p>
          <a:p>
            <a:endParaRPr lang="en-US" sz="250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608512" cy="3828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9019" y="2780928"/>
            <a:ext cx="50551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smtClean="0"/>
              <a:t>-</a:t>
            </a:r>
            <a:r>
              <a:rPr lang="en-US" sz="2500" b="1" smtClean="0"/>
              <a:t>Mucinase </a:t>
            </a:r>
            <a:r>
              <a:rPr lang="en-US" sz="2500" b="1"/>
              <a:t>&amp; Neuraminidase </a:t>
            </a:r>
            <a:r>
              <a:rPr lang="en-US" sz="2500"/>
              <a:t>làm giảm tác dụng bảo vệ của chất </a:t>
            </a:r>
            <a:r>
              <a:rPr lang="en-US" sz="2500" smtClean="0"/>
              <a:t>nhày, gây </a:t>
            </a:r>
            <a:r>
              <a:rPr lang="en-US" sz="2500"/>
              <a:t>tổnthương cấu trúc gangliosodes của màng </a:t>
            </a:r>
            <a:r>
              <a:rPr lang="en-US" sz="2500" smtClean="0"/>
              <a:t>TB niêm </a:t>
            </a:r>
            <a:r>
              <a:rPr lang="en-US" sz="2500"/>
              <a:t>mạc </a:t>
            </a:r>
            <a:r>
              <a:rPr lang="en-US" sz="2500" smtClean="0"/>
              <a:t>ruột </a:t>
            </a:r>
            <a:r>
              <a:rPr lang="en-US" sz="2500" b="1" smtClean="0">
                <a:solidFill>
                  <a:srgbClr val="FF0000"/>
                </a:solidFill>
              </a:rPr>
              <a:t>-&gt;</a:t>
            </a:r>
            <a:r>
              <a:rPr lang="en-US" sz="2500" smtClean="0"/>
              <a:t> phù </a:t>
            </a:r>
            <a:r>
              <a:rPr lang="en-US" sz="2500"/>
              <a:t>nề, xung huyết niêm mạc ruột, nhưng không </a:t>
            </a:r>
            <a:r>
              <a:rPr lang="en-US" sz="2500" smtClean="0"/>
              <a:t>"</a:t>
            </a:r>
            <a:r>
              <a:rPr lang="en-US" sz="2500"/>
              <a:t>bong" hay "tróc</a:t>
            </a:r>
            <a:r>
              <a:rPr lang="en-US" sz="2500" smtClean="0"/>
              <a:t>".</a:t>
            </a:r>
            <a:endParaRPr lang="en-US" sz="2500"/>
          </a:p>
          <a:p>
            <a:pPr lvl="0"/>
            <a:r>
              <a:rPr lang="en-US" sz="2500" smtClean="0"/>
              <a:t>-90</a:t>
            </a:r>
            <a:r>
              <a:rPr lang="en-US" sz="2500"/>
              <a:t>% là người mắc </a:t>
            </a:r>
            <a:r>
              <a:rPr lang="en-US" sz="2500" smtClean="0"/>
              <a:t>nhẹ: nguồn </a:t>
            </a:r>
            <a:r>
              <a:rPr lang="en-US" sz="2500"/>
              <a:t>lây nguy hiểm, </a:t>
            </a:r>
            <a:r>
              <a:rPr lang="en-US" sz="2500" b="1" smtClean="0"/>
              <a:t>trực </a:t>
            </a:r>
            <a:r>
              <a:rPr lang="en-US" sz="2500" b="1"/>
              <a:t>tiếp </a:t>
            </a:r>
            <a:r>
              <a:rPr lang="en-US" sz="2500"/>
              <a:t>(từ phân người bệnh-miệng người lành) và </a:t>
            </a:r>
            <a:r>
              <a:rPr lang="en-US" sz="2500" b="1"/>
              <a:t>gián tiếp </a:t>
            </a:r>
            <a:r>
              <a:rPr lang="en-US" sz="2500"/>
              <a:t>(qua nước, thức ăn, ruồi).</a:t>
            </a:r>
          </a:p>
          <a:p>
            <a:endParaRPr lang="en-US" sz="25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05" y="837872"/>
            <a:ext cx="4033695" cy="30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7956376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40568" y="-103173"/>
            <a:ext cx="576064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700" b="1" u="sng" smtClean="0"/>
              <a:t>1.3 Triệu chứng</a:t>
            </a:r>
            <a:r>
              <a:rPr lang="en-US" sz="3400" u="sng"/>
              <a:t/>
            </a:r>
            <a:br>
              <a:rPr lang="en-US" sz="3400" u="sng"/>
            </a:br>
            <a:r>
              <a:rPr lang="en-US" sz="2400" b="1" i="1"/>
              <a:t>1.3.1 Lâm sàng</a:t>
            </a:r>
            <a:r>
              <a:rPr lang="en-US" sz="2400" u="sng"/>
              <a:t/>
            </a:r>
            <a:br>
              <a:rPr lang="en-US" sz="2400" u="sng"/>
            </a:br>
            <a:r>
              <a:rPr lang="en-US" sz="2400">
                <a:solidFill>
                  <a:srgbClr val="FF0000"/>
                </a:solidFill>
              </a:rPr>
              <a:t>a</a:t>
            </a:r>
            <a:r>
              <a:rPr lang="en-US" sz="2400" u="sng">
                <a:solidFill>
                  <a:srgbClr val="FF0000"/>
                </a:solidFill>
              </a:rPr>
              <a:t>. </a:t>
            </a:r>
            <a:r>
              <a:rPr lang="en-US" sz="2400" i="1" u="sng">
                <a:solidFill>
                  <a:srgbClr val="FF0000"/>
                </a:solidFill>
              </a:rPr>
              <a:t>Thể điển hình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- </a:t>
            </a:r>
            <a:r>
              <a:rPr lang="en-US" sz="2400" i="1"/>
              <a:t>Thời kì ủ bệnh:</a:t>
            </a:r>
            <a:r>
              <a:rPr lang="en-US" sz="2400"/>
              <a:t> Từ vài giờ đến 5 ngày.</a:t>
            </a:r>
            <a:br>
              <a:rPr lang="en-US" sz="2400"/>
            </a:br>
            <a:r>
              <a:rPr lang="en-US" sz="2400"/>
              <a:t>- </a:t>
            </a:r>
            <a:r>
              <a:rPr lang="en-US" sz="2400" i="1"/>
              <a:t>Thời </a:t>
            </a:r>
            <a:r>
              <a:rPr lang="en-US" sz="2400" i="1" smtClean="0"/>
              <a:t>kì khởi </a:t>
            </a:r>
            <a:r>
              <a:rPr lang="en-US" sz="2400" i="1"/>
              <a:t>phát: </a:t>
            </a:r>
            <a:r>
              <a:rPr lang="en-US" sz="2400" smtClean="0"/>
              <a:t>đầy </a:t>
            </a:r>
            <a:r>
              <a:rPr lang="en-US" sz="2400"/>
              <a:t>bụng, tiêu </a:t>
            </a:r>
            <a:r>
              <a:rPr lang="en-US" sz="2400" smtClean="0"/>
              <a:t>chảy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- </a:t>
            </a:r>
            <a:r>
              <a:rPr lang="en-US" sz="2400" i="1"/>
              <a:t>Thời kì toàn phát</a:t>
            </a:r>
            <a:br>
              <a:rPr lang="en-US" sz="2400" i="1"/>
            </a:br>
            <a:r>
              <a:rPr lang="en-US" sz="2400"/>
              <a:t>+ Tiêu chảy </a:t>
            </a:r>
            <a:r>
              <a:rPr lang="en-US" sz="2400" smtClean="0"/>
              <a:t>khối </a:t>
            </a:r>
            <a:r>
              <a:rPr lang="en-US" sz="2400"/>
              <a:t>lượng </a:t>
            </a:r>
            <a:r>
              <a:rPr lang="en-US" sz="2400" smtClean="0"/>
              <a:t>lớn. Phân nước</a:t>
            </a:r>
            <a:r>
              <a:rPr lang="en-US" sz="2400"/>
              <a:t>, màu trắng </a:t>
            </a:r>
            <a:r>
              <a:rPr lang="en-US" sz="2400" smtClean="0"/>
              <a:t>đục, </a:t>
            </a:r>
            <a:r>
              <a:rPr lang="en-US" sz="2400"/>
              <a:t>không </a:t>
            </a:r>
            <a:r>
              <a:rPr lang="en-US" sz="2400" smtClean="0"/>
              <a:t>nhầy </a:t>
            </a:r>
            <a:r>
              <a:rPr lang="en-US" sz="2400"/>
              <a:t>máu</a:t>
            </a:r>
            <a:r>
              <a:rPr lang="en-US" sz="2400" smtClean="0"/>
              <a:t>.</a:t>
            </a:r>
          </a:p>
          <a:p>
            <a:pPr lvl="1"/>
            <a:r>
              <a:rPr lang="en-US" sz="2400" smtClean="0"/>
              <a:t>+ Nôn, lúc đầu thức ăn, sau toàn nước.</a:t>
            </a:r>
            <a:br>
              <a:rPr lang="en-US" sz="2400" smtClean="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5004048" y="-5932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smtClean="0"/>
              <a:t>+ Không sốt, ít đau bụng.</a:t>
            </a:r>
            <a:br>
              <a:rPr lang="en-US" sz="2400" smtClean="0"/>
            </a:br>
            <a:r>
              <a:rPr lang="en-US" sz="2400" smtClean="0"/>
              <a:t>+ Mất nước và điện giải gây mệt lả, chuột rút...</a:t>
            </a:r>
            <a:br>
              <a:rPr lang="en-US" sz="2400" smtClean="0"/>
            </a:br>
            <a:r>
              <a:rPr lang="en-US" sz="2400" smtClean="0"/>
              <a:t>- </a:t>
            </a:r>
            <a:r>
              <a:rPr lang="en-US" sz="2400" i="1" smtClean="0"/>
              <a:t>Thời kì hồi phục</a:t>
            </a:r>
            <a:r>
              <a:rPr lang="en-US" sz="2400" b="1" smtClean="0"/>
              <a:t> </a:t>
            </a:r>
            <a:endParaRPr lang="en-US" sz="2400" smtClean="0"/>
          </a:p>
          <a:p>
            <a:r>
              <a:rPr lang="en-US" sz="2400" i="1" u="sng" smtClean="0">
                <a:solidFill>
                  <a:srgbClr val="FF0000"/>
                </a:solidFill>
              </a:rPr>
              <a:t>b</a:t>
            </a:r>
            <a:r>
              <a:rPr lang="en-US" sz="2400" i="1" u="sng">
                <a:solidFill>
                  <a:srgbClr val="FF0000"/>
                </a:solidFill>
              </a:rPr>
              <a:t>. Các thể khác</a:t>
            </a:r>
            <a:br>
              <a:rPr lang="en-US" sz="2400" i="1" u="sng">
                <a:solidFill>
                  <a:srgbClr val="FF0000"/>
                </a:solidFill>
              </a:rPr>
            </a:br>
            <a:r>
              <a:rPr lang="en-US" sz="2400"/>
              <a:t>- Thể không triệu chứng</a:t>
            </a:r>
            <a:br>
              <a:rPr lang="en-US" sz="2400"/>
            </a:br>
            <a:r>
              <a:rPr lang="en-US" sz="2400"/>
              <a:t>- Thể nhẹ ~ </a:t>
            </a:r>
            <a:r>
              <a:rPr lang="en-US" sz="2400" smtClean="0"/>
              <a:t>tiêu </a:t>
            </a:r>
            <a:r>
              <a:rPr lang="en-US" sz="2400"/>
              <a:t>chảy thường.</a:t>
            </a:r>
            <a:br>
              <a:rPr lang="en-US" sz="2400"/>
            </a:br>
            <a:r>
              <a:rPr lang="en-US" sz="2400"/>
              <a:t>- Thể tối </a:t>
            </a:r>
            <a:r>
              <a:rPr lang="en-US" sz="2400" smtClean="0"/>
              <a:t>cấp</a:t>
            </a:r>
          </a:p>
          <a:p>
            <a:r>
              <a:rPr lang="en-US" sz="2400" smtClean="0"/>
              <a:t>- </a:t>
            </a:r>
            <a:r>
              <a:rPr lang="en-US" sz="2400"/>
              <a:t>Bệnh tả ở trẻ </a:t>
            </a:r>
            <a:r>
              <a:rPr lang="en-US" sz="2400" smtClean="0"/>
              <a:t>em; người già</a:t>
            </a:r>
          </a:p>
        </p:txBody>
      </p:sp>
    </p:spTree>
    <p:extLst>
      <p:ext uri="{BB962C8B-B14F-4D97-AF65-F5344CB8AC3E}">
        <p14:creationId xmlns:p14="http://schemas.microsoft.com/office/powerpoint/2010/main" val="28064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bảng phân loại bệnh nhân t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924944"/>
            <a:ext cx="842493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0"/>
            <a:ext cx="93245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smtClean="0"/>
              <a:t>	1.3.2 </a:t>
            </a:r>
            <a:r>
              <a:rPr lang="en-US" sz="2500" b="1" i="1"/>
              <a:t>Xét nghiệm</a:t>
            </a:r>
            <a:br>
              <a:rPr lang="en-US" sz="2500" b="1" i="1"/>
            </a:br>
            <a:r>
              <a:rPr lang="en-US" sz="2500"/>
              <a:t>+ Soi phân: </a:t>
            </a:r>
            <a:r>
              <a:rPr lang="en-US" sz="2500" smtClean="0"/>
              <a:t>chẩn </a:t>
            </a:r>
            <a:r>
              <a:rPr lang="en-US" sz="2500"/>
              <a:t>đoán </a:t>
            </a:r>
            <a:r>
              <a:rPr lang="en-US" sz="2500" smtClean="0"/>
              <a:t>nhanh.   			</a:t>
            </a:r>
          </a:p>
          <a:p>
            <a:r>
              <a:rPr lang="en-US" sz="2500"/>
              <a:t>+ Cấy </a:t>
            </a:r>
            <a:r>
              <a:rPr lang="en-US" sz="2500" smtClean="0"/>
              <a:t>phân cho kết quả sau 24 giờ</a:t>
            </a:r>
            <a:r>
              <a:rPr lang="en-US" sz="2500"/>
              <a:t/>
            </a:r>
            <a:br>
              <a:rPr lang="en-US" sz="2500"/>
            </a:br>
            <a:r>
              <a:rPr lang="en-US" sz="2500"/>
              <a:t>+ Kỹ thuật PCR tìm gen CTX: </a:t>
            </a:r>
            <a:r>
              <a:rPr lang="en-US" sz="2500" smtClean="0"/>
              <a:t>chẩn </a:t>
            </a:r>
            <a:r>
              <a:rPr lang="en-US" sz="2500"/>
              <a:t>đoán nhanh (nếu có điều kiện).</a:t>
            </a:r>
            <a:br>
              <a:rPr lang="en-US" sz="2500"/>
            </a:br>
            <a:r>
              <a:rPr lang="en-US" sz="2500"/>
              <a:t>+ Cô đặc máu, giảm Kali …</a:t>
            </a:r>
          </a:p>
          <a:p>
            <a:r>
              <a:rPr lang="en-US" sz="2500" b="1" u="sng"/>
              <a:t>1.4. Điều </a:t>
            </a:r>
            <a:r>
              <a:rPr lang="en-US" sz="2500" b="1" u="sng" smtClean="0"/>
              <a:t>trị </a:t>
            </a:r>
            <a:r>
              <a:rPr lang="en-US" sz="2500" b="1" smtClean="0">
                <a:solidFill>
                  <a:srgbClr val="FF0000"/>
                </a:solidFill>
              </a:rPr>
              <a:t>Nguyên tắc:</a:t>
            </a:r>
            <a:r>
              <a:rPr lang="en-US" sz="2500" smtClean="0">
                <a:solidFill>
                  <a:srgbClr val="FF0000"/>
                </a:solidFill>
              </a:rPr>
              <a:t> </a:t>
            </a:r>
            <a:r>
              <a:rPr lang="en-US" sz="2500" smtClean="0"/>
              <a:t>- </a:t>
            </a:r>
            <a:r>
              <a:rPr lang="en-US" sz="2500"/>
              <a:t>Cách ly bệnh nhân.</a:t>
            </a:r>
            <a:br>
              <a:rPr lang="en-US" sz="2500"/>
            </a:br>
            <a:r>
              <a:rPr lang="en-US" sz="2500" smtClean="0"/>
              <a:t>		   	       - </a:t>
            </a:r>
            <a:r>
              <a:rPr lang="en-US" sz="2500"/>
              <a:t>Bồi phụ </a:t>
            </a:r>
            <a:r>
              <a:rPr lang="en-US" sz="2500" smtClean="0"/>
              <a:t>nước điện </a:t>
            </a:r>
            <a:r>
              <a:rPr lang="en-US" sz="2500"/>
              <a:t>giải </a:t>
            </a:r>
            <a:r>
              <a:rPr lang="en-US" sz="2500" smtClean="0"/>
              <a:t>nhanh chóng đầy </a:t>
            </a:r>
            <a:r>
              <a:rPr lang="en-US" sz="2500"/>
              <a:t>đủ.</a:t>
            </a:r>
            <a:br>
              <a:rPr lang="en-US" sz="2500"/>
            </a:br>
            <a:r>
              <a:rPr lang="en-US" sz="2500" smtClean="0"/>
              <a:t>		           	       - </a:t>
            </a:r>
            <a:r>
              <a:rPr lang="en-US" sz="2500"/>
              <a:t>Dùng kháng sinh để diệt vi khuẩn.</a:t>
            </a:r>
          </a:p>
          <a:p>
            <a:endParaRPr lang="en-US" sz="250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52" y="8175"/>
            <a:ext cx="2376264" cy="1217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2016" y="188639"/>
            <a:ext cx="2141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66"/>
                </a:solidFill>
              </a:rPr>
              <a:t>nhuộm VK bắt màu Gr(-)</a:t>
            </a:r>
            <a:endParaRPr lang="en-US" sz="24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85" y="-2589"/>
            <a:ext cx="6192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/>
              <a:t>2. LỴ TRỰC TRÙNG (</a:t>
            </a:r>
            <a:r>
              <a:rPr lang="en-US" sz="3500" b="1" i="1"/>
              <a:t>Shigellosis</a:t>
            </a:r>
            <a:r>
              <a:rPr lang="en-US" sz="3500" b="1"/>
              <a:t>)</a:t>
            </a:r>
            <a:r>
              <a:rPr lang="en-US" sz="3500"/>
              <a:t/>
            </a:r>
            <a:br>
              <a:rPr lang="en-US" sz="3500"/>
            </a:br>
            <a:endParaRPr lang="en-US" sz="3500"/>
          </a:p>
        </p:txBody>
      </p:sp>
      <p:sp>
        <p:nvSpPr>
          <p:cNvPr id="5" name="TextBox 4"/>
          <p:cNvSpPr txBox="1"/>
          <p:nvPr/>
        </p:nvSpPr>
        <p:spPr>
          <a:xfrm>
            <a:off x="179512" y="878805"/>
            <a:ext cx="8856984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500" b="1" u="sng"/>
              <a:t>2.1 Định nghĩa</a:t>
            </a:r>
            <a:r>
              <a:rPr lang="en-US" sz="2500" u="sng"/>
              <a:t/>
            </a:r>
            <a:br>
              <a:rPr lang="en-US" sz="2500" u="sng"/>
            </a:br>
            <a:r>
              <a:rPr lang="en-US" sz="2500"/>
              <a:t>- B</a:t>
            </a:r>
            <a:r>
              <a:rPr lang="en-US" sz="2500" smtClean="0"/>
              <a:t>ệnh </a:t>
            </a:r>
            <a:r>
              <a:rPr lang="en-US" sz="2500"/>
              <a:t>nhiễm khuẩn cấp tính ở ruột do trực khuẩn </a:t>
            </a:r>
            <a:r>
              <a:rPr lang="en-US" sz="2500" smtClean="0"/>
              <a:t>Shigella</a:t>
            </a:r>
          </a:p>
          <a:p>
            <a:pPr lvl="0"/>
            <a:r>
              <a:rPr lang="en-US" sz="2500" smtClean="0"/>
              <a:t>- Bệnh tiêu </a:t>
            </a:r>
            <a:r>
              <a:rPr lang="en-US" sz="2500"/>
              <a:t>chảy </a:t>
            </a:r>
            <a:r>
              <a:rPr lang="en-US" sz="2500" b="1" u="sng"/>
              <a:t>nguy hiểm </a:t>
            </a:r>
            <a:r>
              <a:rPr lang="en-US" sz="2500" b="1" u="sng" smtClean="0"/>
              <a:t>nhất</a:t>
            </a:r>
            <a:r>
              <a:rPr lang="en-US" sz="2500" smtClean="0"/>
              <a:t>,phổ </a:t>
            </a:r>
            <a:r>
              <a:rPr lang="en-US" sz="2500"/>
              <a:t>biến ở các nước nhiệt đới đang phát </a:t>
            </a:r>
            <a:r>
              <a:rPr lang="en-US" sz="2500" smtClean="0"/>
              <a:t>triển, </a:t>
            </a:r>
            <a:r>
              <a:rPr lang="en-US" sz="2500"/>
              <a:t>tỷ lệ tử vong còn cao có nơi lên đến 15%.</a:t>
            </a:r>
            <a:br>
              <a:rPr lang="en-US" sz="2500"/>
            </a:br>
            <a:r>
              <a:rPr lang="en-US" sz="2500" smtClean="0"/>
              <a:t>- Thể tiêu </a:t>
            </a:r>
            <a:r>
              <a:rPr lang="en-US" sz="2500"/>
              <a:t>chảy nhẹ đến các </a:t>
            </a:r>
            <a:r>
              <a:rPr lang="en-US" sz="2500" smtClean="0"/>
              <a:t>thể nặng </a:t>
            </a:r>
            <a:r>
              <a:rPr lang="en-US" sz="2500"/>
              <a:t>với hội chứng lỵ và hội chứng nhiễm trùng độc.</a:t>
            </a:r>
          </a:p>
          <a:p>
            <a:r>
              <a:rPr lang="en-US" sz="2500" b="1" u="sng" smtClean="0"/>
              <a:t>2.2 Nguyên </a:t>
            </a:r>
            <a:r>
              <a:rPr lang="en-US" sz="2500" b="1" u="sng"/>
              <a:t>nhân và nguồn lây</a:t>
            </a:r>
            <a:r>
              <a:rPr lang="en-US" sz="2500" u="sng"/>
              <a:t/>
            </a:r>
            <a:br>
              <a:rPr lang="en-US" sz="2500" u="sng"/>
            </a:br>
            <a:r>
              <a:rPr lang="en-US" sz="2500" smtClean="0">
                <a:sym typeface="Symbol"/>
              </a:rPr>
              <a:t>- </a:t>
            </a:r>
            <a:r>
              <a:rPr lang="en-US" sz="2500" i="1" smtClean="0">
                <a:solidFill>
                  <a:srgbClr val="FF0000"/>
                </a:solidFill>
              </a:rPr>
              <a:t>Shigella</a:t>
            </a:r>
            <a:r>
              <a:rPr lang="en-US" sz="2500" smtClean="0"/>
              <a:t>: TK Gr(-), </a:t>
            </a:r>
            <a:r>
              <a:rPr lang="en-US" sz="2500"/>
              <a:t>không di động, thuộc </a:t>
            </a:r>
            <a:r>
              <a:rPr lang="en-US" sz="2500" smtClean="0"/>
              <a:t>họ Enterobacteriaceae, </a:t>
            </a:r>
            <a:r>
              <a:rPr lang="en-US" sz="2500"/>
              <a:t>sống &gt;</a:t>
            </a:r>
            <a:r>
              <a:rPr lang="en-US" sz="2500" smtClean="0"/>
              <a:t>30ngày trong </a:t>
            </a:r>
            <a:r>
              <a:rPr lang="en-US" sz="2500"/>
              <a:t>sữa, trứng, </a:t>
            </a:r>
            <a:r>
              <a:rPr lang="en-US" sz="2500" smtClean="0"/>
              <a:t>tồn </a:t>
            </a:r>
            <a:r>
              <a:rPr lang="en-US" sz="2500"/>
              <a:t>tại </a:t>
            </a:r>
            <a:r>
              <a:rPr lang="en-US" sz="2500" smtClean="0"/>
              <a:t>&gt;3ngày </a:t>
            </a:r>
            <a:r>
              <a:rPr lang="en-US" sz="2500"/>
              <a:t>trong nước </a:t>
            </a:r>
            <a:r>
              <a:rPr lang="en-US" sz="2500" smtClean="0"/>
              <a:t>biển.</a:t>
            </a:r>
          </a:p>
          <a:p>
            <a:r>
              <a:rPr lang="en-US" sz="2500" smtClean="0"/>
              <a:t>- Người </a:t>
            </a:r>
            <a:r>
              <a:rPr lang="en-US" sz="2500"/>
              <a:t>là nguồn bệnh </a:t>
            </a:r>
            <a:r>
              <a:rPr lang="en-US" sz="2500" smtClean="0"/>
              <a:t>duy nhất( người </a:t>
            </a:r>
            <a:r>
              <a:rPr lang="en-US" sz="2500"/>
              <a:t>bệnh, người đang thời </a:t>
            </a:r>
            <a:r>
              <a:rPr lang="en-US" sz="2500" smtClean="0"/>
              <a:t>kì </a:t>
            </a:r>
            <a:r>
              <a:rPr lang="en-US" sz="2500"/>
              <a:t>hồi phục, người lành mang </a:t>
            </a:r>
            <a:r>
              <a:rPr lang="en-US" sz="2500" smtClean="0"/>
              <a:t>trùng) </a:t>
            </a:r>
          </a:p>
          <a:p>
            <a:r>
              <a:rPr lang="en-US" sz="2500" smtClean="0"/>
              <a:t>- </a:t>
            </a:r>
            <a:r>
              <a:rPr lang="en-US" sz="2500" i="1" smtClean="0"/>
              <a:t>Phương </a:t>
            </a:r>
            <a:r>
              <a:rPr lang="en-US" sz="2500" i="1"/>
              <a:t>thức lây truyền </a:t>
            </a:r>
            <a:r>
              <a:rPr lang="en-US" sz="2500" smtClean="0"/>
              <a:t>: đường </a:t>
            </a:r>
            <a:r>
              <a:rPr lang="en-US" sz="2500"/>
              <a:t>miệng, chỉ cần 10-100 </a:t>
            </a:r>
            <a:r>
              <a:rPr lang="en-US" sz="2500" smtClean="0"/>
              <a:t> VK đủ gây bệnh </a:t>
            </a:r>
            <a:r>
              <a:rPr lang="en-US" sz="2500"/>
              <a:t>ở người lớn </a:t>
            </a:r>
            <a:r>
              <a:rPr lang="en-US" sz="2500" smtClean="0"/>
              <a:t>mạnh </a:t>
            </a:r>
            <a:r>
              <a:rPr lang="en-US" sz="2500"/>
              <a:t>khoẻ -&gt; tính chất lây truyền </a:t>
            </a:r>
            <a:r>
              <a:rPr lang="en-US" sz="2500" smtClean="0"/>
              <a:t>rất </a:t>
            </a:r>
            <a:r>
              <a:rPr lang="en-US" sz="2500"/>
              <a:t>mạnh .</a:t>
            </a:r>
            <a:br>
              <a:rPr lang="en-US" sz="2500"/>
            </a:b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-2589"/>
            <a:ext cx="3347863" cy="12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26" y="1019234"/>
            <a:ext cx="2042795" cy="2121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48" y="11266"/>
            <a:ext cx="911195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u="sng" smtClean="0"/>
              <a:t>2.3 Cơ </a:t>
            </a:r>
            <a:r>
              <a:rPr lang="en-US" sz="2400" b="1" u="sng"/>
              <a:t>chế bệnh sinh</a:t>
            </a:r>
            <a:r>
              <a:rPr lang="en-US" sz="2400" u="sng"/>
              <a:t/>
            </a:r>
            <a:br>
              <a:rPr lang="en-US" sz="2400" u="sng"/>
            </a:br>
            <a:r>
              <a:rPr lang="en-US" sz="2400" smtClean="0"/>
              <a:t>- Các </a:t>
            </a:r>
            <a:r>
              <a:rPr lang="en-US" sz="2400"/>
              <a:t>loại Shigella có nội độc tố có hoạt tính sinh học </a:t>
            </a:r>
            <a:r>
              <a:rPr lang="en-US" sz="2400" smtClean="0"/>
              <a:t>~ nội </a:t>
            </a:r>
            <a:r>
              <a:rPr lang="en-US" sz="2400"/>
              <a:t>độc tố của các loại </a:t>
            </a:r>
            <a:r>
              <a:rPr lang="en-US" sz="2400" smtClean="0"/>
              <a:t>Enterobacteriaceae </a:t>
            </a:r>
            <a:r>
              <a:rPr lang="en-US" sz="2400"/>
              <a:t>khác . </a:t>
            </a:r>
            <a:r>
              <a:rPr lang="en-US" sz="2400" smtClean="0"/>
              <a:t>Ngoài </a:t>
            </a:r>
            <a:r>
              <a:rPr lang="en-US" sz="2400"/>
              <a:t>ra còn có ngoại độc tố </a:t>
            </a:r>
            <a:r>
              <a:rPr lang="en-US" sz="2400" smtClean="0"/>
              <a:t>Shigatoxine </a:t>
            </a:r>
            <a:endParaRPr lang="en-US" sz="2400"/>
          </a:p>
          <a:p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2048" y="1458316"/>
            <a:ext cx="479658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u="sng" smtClean="0"/>
              <a:t>2.4 Triệu chứng</a:t>
            </a:r>
            <a:endParaRPr lang="en-US" sz="2400" u="sng" smtClean="0"/>
          </a:p>
          <a:p>
            <a:pPr marL="0" lvl="1"/>
            <a:r>
              <a:rPr lang="en-US" sz="2400" b="1" i="1" smtClean="0"/>
              <a:t>2.4.1 </a:t>
            </a:r>
            <a:r>
              <a:rPr lang="en-US" sz="2400" b="1" i="1"/>
              <a:t>Lâm sàng thể điển hình</a:t>
            </a:r>
            <a:r>
              <a:rPr lang="en-US" sz="2400"/>
              <a:t/>
            </a:r>
            <a:br>
              <a:rPr lang="en-US" sz="2400"/>
            </a:br>
            <a:r>
              <a:rPr lang="en-US" sz="2400" i="1">
                <a:solidFill>
                  <a:srgbClr val="FF0000"/>
                </a:solidFill>
              </a:rPr>
              <a:t>a.Thời kì ủ </a:t>
            </a:r>
            <a:r>
              <a:rPr lang="en-US" sz="2400" i="1" smtClean="0">
                <a:solidFill>
                  <a:srgbClr val="FF0000"/>
                </a:solidFill>
              </a:rPr>
              <a:t>bệnh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Không triệu chứng, kéo </a:t>
            </a:r>
            <a:r>
              <a:rPr lang="en-US" sz="2400"/>
              <a:t>dài 12- 72 </a:t>
            </a:r>
            <a:r>
              <a:rPr lang="en-US" sz="2400" smtClean="0"/>
              <a:t>h </a:t>
            </a:r>
          </a:p>
          <a:p>
            <a:pPr marL="0" lvl="1"/>
            <a:r>
              <a:rPr lang="en-US" sz="2400" i="1" smtClean="0">
                <a:solidFill>
                  <a:srgbClr val="FF0000"/>
                </a:solidFill>
              </a:rPr>
              <a:t>b.Thời </a:t>
            </a:r>
            <a:r>
              <a:rPr lang="en-US" sz="2400" i="1">
                <a:solidFill>
                  <a:srgbClr val="FF0000"/>
                </a:solidFill>
              </a:rPr>
              <a:t>kì khởi </a:t>
            </a:r>
            <a:r>
              <a:rPr lang="en-US" sz="2400" i="1" smtClean="0">
                <a:solidFill>
                  <a:srgbClr val="FF0000"/>
                </a:solidFill>
              </a:rPr>
              <a:t>phát</a:t>
            </a:r>
            <a:r>
              <a:rPr lang="en-US" sz="2400" smtClean="0">
                <a:solidFill>
                  <a:srgbClr val="FF0000"/>
                </a:solidFill>
              </a:rPr>
              <a:t>: </a:t>
            </a:r>
            <a:r>
              <a:rPr lang="en-US" sz="2400" smtClean="0"/>
              <a:t>sốt cao, ớn </a:t>
            </a:r>
            <a:r>
              <a:rPr lang="en-US" sz="2400"/>
              <a:t>lạnh, đau nhức toàn thân, nhức đầu, mệt mỏi, biếng ăn, buồn nôn kèm theo tiêu chảy và đau </a:t>
            </a:r>
            <a:r>
              <a:rPr lang="en-US" sz="2400" smtClean="0"/>
              <a:t>bụng</a:t>
            </a:r>
          </a:p>
          <a:p>
            <a:pPr marL="0" lvl="1"/>
            <a:r>
              <a:rPr lang="en-US" sz="2400">
                <a:solidFill>
                  <a:srgbClr val="FF0000"/>
                </a:solidFill>
              </a:rPr>
              <a:t>c.T</a:t>
            </a:r>
            <a:r>
              <a:rPr lang="en-US" sz="2400" i="1">
                <a:solidFill>
                  <a:srgbClr val="FF0000"/>
                </a:solidFill>
              </a:rPr>
              <a:t>hời kì toàn </a:t>
            </a:r>
            <a:r>
              <a:rPr lang="en-US" sz="2400" i="1" smtClean="0">
                <a:solidFill>
                  <a:srgbClr val="FF0000"/>
                </a:solidFill>
              </a:rPr>
              <a:t>phát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bệnh </a:t>
            </a:r>
            <a:r>
              <a:rPr lang="en-US" sz="2400"/>
              <a:t>cảnh lỵ đầy </a:t>
            </a:r>
            <a:r>
              <a:rPr lang="en-US" sz="2400" smtClean="0"/>
              <a:t>đủ, phân </a:t>
            </a:r>
            <a:r>
              <a:rPr lang="en-US" sz="2400"/>
              <a:t>nhầy </a:t>
            </a:r>
            <a:r>
              <a:rPr lang="en-US" sz="2400" smtClean="0"/>
              <a:t>máu </a:t>
            </a:r>
            <a:r>
              <a:rPr lang="en-US" sz="2400"/>
              <a:t>đau bụng quặn dọc khung đại tràng, mót </a:t>
            </a:r>
            <a:r>
              <a:rPr lang="en-US" sz="2400" smtClean="0"/>
              <a:t>rặn, đi </a:t>
            </a:r>
            <a:r>
              <a:rPr lang="en-US" sz="2400"/>
              <a:t>cầu nhiều </a:t>
            </a:r>
            <a:r>
              <a:rPr lang="en-US" sz="2400" smtClean="0"/>
              <a:t>lần, phân </a:t>
            </a:r>
            <a:r>
              <a:rPr lang="en-US" sz="2400"/>
              <a:t>ít, có nhầy </a:t>
            </a:r>
            <a:r>
              <a:rPr lang="en-US" sz="2400" smtClean="0"/>
              <a:t>máu</a:t>
            </a:r>
          </a:p>
          <a:p>
            <a:pPr marL="0" lvl="1"/>
            <a:r>
              <a:rPr lang="en-US" sz="2400" i="1">
                <a:solidFill>
                  <a:srgbClr val="FF0000"/>
                </a:solidFill>
              </a:rPr>
              <a:t>d.Thời kì lại </a:t>
            </a:r>
            <a:r>
              <a:rPr lang="en-US" sz="2400" i="1" smtClean="0">
                <a:solidFill>
                  <a:srgbClr val="FF0000"/>
                </a:solidFill>
              </a:rPr>
              <a:t>sức:</a:t>
            </a:r>
            <a:r>
              <a:rPr lang="en-US" sz="2400" smtClean="0"/>
              <a:t> sau </a:t>
            </a:r>
            <a:r>
              <a:rPr lang="en-US" sz="2400"/>
              <a:t>1-2 tuần , </a:t>
            </a:r>
            <a:r>
              <a:rPr lang="en-US" sz="2400" smtClean="0"/>
              <a:t>không </a:t>
            </a:r>
            <a:r>
              <a:rPr lang="en-US" sz="2400"/>
              <a:t>điều trị </a:t>
            </a:r>
            <a:r>
              <a:rPr lang="en-US" sz="2400" smtClean="0"/>
              <a:t>cũng </a:t>
            </a:r>
            <a:r>
              <a:rPr lang="en-US" sz="2400"/>
              <a:t>có thể tự cải thiện.</a:t>
            </a:r>
            <a:br>
              <a:rPr lang="en-US" sz="2400"/>
            </a:br>
            <a:endParaRPr lang="en-US" sz="2400"/>
          </a:p>
          <a:p>
            <a:pPr marL="0" lvl="1"/>
            <a:endParaRPr lang="en-US" sz="2500"/>
          </a:p>
        </p:txBody>
      </p:sp>
      <p:sp>
        <p:nvSpPr>
          <p:cNvPr id="9" name="TextBox 8"/>
          <p:cNvSpPr txBox="1"/>
          <p:nvPr/>
        </p:nvSpPr>
        <p:spPr>
          <a:xfrm>
            <a:off x="4828634" y="5085184"/>
            <a:ext cx="48156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/>
              <a:t>2.4.2 Ngoài </a:t>
            </a:r>
            <a:r>
              <a:rPr lang="en-US" sz="2400" b="1" i="1"/>
              <a:t>ra còn có các thể </a:t>
            </a:r>
            <a:r>
              <a:rPr lang="en-US" sz="2400" b="1" i="1" smtClean="0"/>
              <a:t>như:</a:t>
            </a:r>
            <a:r>
              <a:rPr lang="en-US" sz="2400" smtClean="0"/>
              <a:t> </a:t>
            </a:r>
          </a:p>
          <a:p>
            <a:r>
              <a:rPr lang="en-US" sz="2400"/>
              <a:t>Thể nặng tối </a:t>
            </a:r>
            <a:r>
              <a:rPr lang="en-US" sz="2400" smtClean="0"/>
              <a:t>cấp</a:t>
            </a:r>
          </a:p>
          <a:p>
            <a:r>
              <a:rPr lang="en-US" sz="2400" smtClean="0"/>
              <a:t>Thể </a:t>
            </a:r>
            <a:r>
              <a:rPr lang="en-US" sz="2400"/>
              <a:t>lỵ kéo dài hay thể lỵ suy </a:t>
            </a:r>
            <a:r>
              <a:rPr lang="en-US" sz="2400" smtClean="0"/>
              <a:t>kiệt</a:t>
            </a:r>
          </a:p>
          <a:p>
            <a:r>
              <a:rPr lang="en-US" sz="2400" smtClean="0"/>
              <a:t>Thể </a:t>
            </a:r>
            <a:r>
              <a:rPr lang="en-US" sz="2400"/>
              <a:t>không điển hình</a:t>
            </a:r>
            <a:br>
              <a:rPr lang="en-US" sz="2400"/>
            </a:b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85" y="3284984"/>
            <a:ext cx="2314575" cy="164020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68" y="1124744"/>
            <a:ext cx="2034532" cy="234061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637" y="3465354"/>
            <a:ext cx="1944106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5324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smtClean="0"/>
              <a:t>4.5 </a:t>
            </a:r>
            <a:r>
              <a:rPr lang="en-US" sz="2500" b="1" u="sng"/>
              <a:t>Xét nghiệm</a:t>
            </a:r>
            <a:br>
              <a:rPr lang="en-US" sz="2500" b="1" u="sng"/>
            </a:br>
            <a:r>
              <a:rPr lang="en-US" sz="2500"/>
              <a:t>-Công thức </a:t>
            </a:r>
            <a:r>
              <a:rPr lang="en-US" sz="2500" smtClean="0"/>
              <a:t>máu, Huyết </a:t>
            </a:r>
            <a:r>
              <a:rPr lang="en-US" sz="2500"/>
              <a:t>thanh chẩn đoán: Ít có giá trị chẩn </a:t>
            </a:r>
            <a:r>
              <a:rPr lang="en-US" sz="2500" smtClean="0"/>
              <a:t>đoán</a:t>
            </a:r>
            <a:r>
              <a:rPr lang="en-US" sz="2500"/>
              <a:t/>
            </a:r>
            <a:br>
              <a:rPr lang="en-US" sz="2500"/>
            </a:br>
            <a:r>
              <a:rPr lang="en-US" sz="2500"/>
              <a:t>- Phản ứng miễn dịch huynh quang trực tiếp</a:t>
            </a:r>
            <a:br>
              <a:rPr lang="en-US" sz="2500"/>
            </a:br>
            <a:r>
              <a:rPr lang="en-US" sz="2500"/>
              <a:t>- Phản ứng ngưng kết</a:t>
            </a:r>
            <a:br>
              <a:rPr lang="en-US" sz="2500"/>
            </a:br>
            <a:r>
              <a:rPr lang="en-US" sz="2500" smtClean="0"/>
              <a:t>- Xét </a:t>
            </a:r>
            <a:r>
              <a:rPr lang="en-US" sz="2500"/>
              <a:t>nghiệm </a:t>
            </a:r>
            <a:r>
              <a:rPr lang="en-US" sz="2500" smtClean="0"/>
              <a:t>phân, soi </a:t>
            </a:r>
            <a:r>
              <a:rPr lang="en-US" sz="2500"/>
              <a:t>trực </a:t>
            </a:r>
            <a:r>
              <a:rPr lang="en-US" sz="2500" smtClean="0"/>
              <a:t>tràng.</a:t>
            </a:r>
            <a:r>
              <a:rPr lang="en-US" sz="2500"/>
              <a:t/>
            </a:r>
            <a:br>
              <a:rPr lang="en-US" sz="2500"/>
            </a:br>
            <a:endParaRPr lang="en-US" sz="2500"/>
          </a:p>
        </p:txBody>
      </p:sp>
      <p:sp>
        <p:nvSpPr>
          <p:cNvPr id="5" name="TextBox 4"/>
          <p:cNvSpPr txBox="1"/>
          <p:nvPr/>
        </p:nvSpPr>
        <p:spPr>
          <a:xfrm>
            <a:off x="-20635" y="1844824"/>
            <a:ext cx="520521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u="sng" smtClean="0"/>
              <a:t>2.5 Điều trị:</a:t>
            </a:r>
            <a:r>
              <a:rPr lang="en-US" sz="2500"/>
              <a:t/>
            </a:r>
            <a:br>
              <a:rPr lang="en-US" sz="2500"/>
            </a:br>
            <a:r>
              <a:rPr lang="en-US" sz="2500" b="1" i="1"/>
              <a:t>2.51.Điều trị đặc </a:t>
            </a:r>
            <a:r>
              <a:rPr lang="en-US" sz="2500" b="1" i="1" smtClean="0"/>
              <a:t>hiệu:</a:t>
            </a:r>
            <a:r>
              <a:rPr lang="en-US" sz="2500" i="1"/>
              <a:t/>
            </a:r>
            <a:br>
              <a:rPr lang="en-US" sz="2500" i="1"/>
            </a:br>
            <a:r>
              <a:rPr lang="en-US" sz="2500"/>
              <a:t>-</a:t>
            </a:r>
            <a:r>
              <a:rPr lang="en-US" sz="2500" smtClean="0"/>
              <a:t> Nhóm </a:t>
            </a:r>
            <a:r>
              <a:rPr lang="en-US" sz="2500"/>
              <a:t>fluoroquinolon (ofloxacin, ciprofloxacin), </a:t>
            </a:r>
            <a:r>
              <a:rPr lang="en-US" sz="2500" smtClean="0"/>
              <a:t>nhóm cephalosporin </a:t>
            </a:r>
            <a:r>
              <a:rPr lang="en-US" sz="2500"/>
              <a:t>thế hệ </a:t>
            </a:r>
            <a:r>
              <a:rPr lang="en-US" sz="2500" smtClean="0"/>
              <a:t>3(ceftriaxone)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64" y="3860760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b="1" i="1" smtClean="0"/>
              <a:t>2.5.2.Điều trị triệu chứng: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en-US" sz="2500" smtClean="0"/>
              <a:t>- Bồi hoàn nước và điện giải</a:t>
            </a:r>
          </a:p>
          <a:p>
            <a:pPr marL="0" lvl="1"/>
            <a:r>
              <a:rPr lang="en-US" sz="2500" smtClean="0"/>
              <a:t>- Không dùng các thuốc làm giảm nhu động ruột và giảm đau. </a:t>
            </a:r>
          </a:p>
          <a:p>
            <a:r>
              <a:rPr lang="en-US" sz="2500" smtClean="0"/>
              <a:t>- Hạ nhiệt khi sốt cao kèm thuốc an thần phòng co giật.</a:t>
            </a:r>
          </a:p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2232248" cy="229621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24600"/>
            <a:ext cx="2339752" cy="172819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34" y="3429000"/>
            <a:ext cx="2038350" cy="131242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14950"/>
            <a:ext cx="2049145" cy="15430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18" y="4781550"/>
            <a:ext cx="1967230" cy="207645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72" y="3136501"/>
            <a:ext cx="1638300" cy="163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6971687" y="3038504"/>
            <a:ext cx="1990725" cy="17621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80398" y="3038504"/>
            <a:ext cx="1787451" cy="142319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2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-99392"/>
            <a:ext cx="820891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/>
              <a:t>3. </a:t>
            </a:r>
            <a:r>
              <a:rPr lang="en-US" sz="3500" b="1" smtClean="0"/>
              <a:t>LỴ AMIP (</a:t>
            </a:r>
            <a:r>
              <a:rPr lang="en-US" sz="3500" b="1" i="1"/>
              <a:t>Intestinal Amebiasis</a:t>
            </a:r>
            <a:r>
              <a:rPr lang="en-US" sz="3500" b="1" smtClean="0"/>
              <a:t>): </a:t>
            </a:r>
          </a:p>
          <a:p>
            <a:r>
              <a:rPr lang="en-US" sz="3500"/>
              <a:t/>
            </a:r>
            <a:br>
              <a:rPr lang="en-US" sz="3500"/>
            </a:br>
            <a:endParaRPr lang="en-US" sz="3500"/>
          </a:p>
        </p:txBody>
      </p:sp>
      <p:sp>
        <p:nvSpPr>
          <p:cNvPr id="5" name="TextBox 4"/>
          <p:cNvSpPr txBox="1"/>
          <p:nvPr/>
        </p:nvSpPr>
        <p:spPr>
          <a:xfrm>
            <a:off x="-72516" y="332656"/>
            <a:ext cx="92530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/>
              <a:t>1. Định nghĩa</a:t>
            </a:r>
            <a:r>
              <a:rPr lang="en-US" sz="2500"/>
              <a:t/>
            </a:r>
            <a:br>
              <a:rPr lang="en-US" sz="2500"/>
            </a:br>
            <a:r>
              <a:rPr lang="en-US" sz="2500"/>
              <a:t>- </a:t>
            </a:r>
            <a:r>
              <a:rPr lang="en-US" sz="2500" smtClean="0"/>
              <a:t>Tình trạng </a:t>
            </a:r>
            <a:r>
              <a:rPr lang="en-US" sz="2500"/>
              <a:t>nhiễm trùng ở ruột già do </a:t>
            </a:r>
            <a:r>
              <a:rPr lang="en-US" sz="2500" smtClean="0"/>
              <a:t>E.</a:t>
            </a:r>
            <a:r>
              <a:rPr lang="en-US" sz="2500" i="1" smtClean="0"/>
              <a:t>histolytica</a:t>
            </a:r>
            <a:r>
              <a:rPr lang="en-US" sz="2500" smtClean="0"/>
              <a:t> </a:t>
            </a:r>
          </a:p>
          <a:p>
            <a:r>
              <a:rPr lang="en-US" sz="2500" smtClean="0"/>
              <a:t>- Có hay </a:t>
            </a:r>
            <a:r>
              <a:rPr lang="en-US" sz="2500"/>
              <a:t>không có triệu chứng lâm sàng.</a:t>
            </a:r>
            <a:br>
              <a:rPr lang="en-US" sz="2500"/>
            </a:br>
            <a:r>
              <a:rPr lang="en-US" sz="2500" b="1"/>
              <a:t>Theo tổ chức Y tế thế giới , bệnh amip được phân loại như sau :</a:t>
            </a:r>
            <a:br>
              <a:rPr lang="en-US" sz="2500" b="1"/>
            </a:br>
            <a:r>
              <a:rPr lang="en-US" sz="2500"/>
              <a:t>- Bệnh amip không triệu chứng</a:t>
            </a:r>
            <a:br>
              <a:rPr lang="en-US" sz="2500"/>
            </a:br>
            <a:r>
              <a:rPr lang="en-US" sz="2500"/>
              <a:t>- Bệnh amip có biểu hiện lâm sàng:</a:t>
            </a:r>
            <a:br>
              <a:rPr lang="en-US" sz="2500"/>
            </a:br>
            <a:r>
              <a:rPr lang="en-US" sz="2500"/>
              <a:t>     . Bệnh amip ruột: Lỵ amip, Viêm đại tràng mãn, U Amip, Viêm</a:t>
            </a:r>
            <a:br>
              <a:rPr lang="en-US" sz="2500"/>
            </a:br>
            <a:r>
              <a:rPr lang="en-US" sz="2500" smtClean="0"/>
              <a:t>			ruột </a:t>
            </a:r>
            <a:r>
              <a:rPr lang="en-US" sz="2500"/>
              <a:t>thừa do Amip</a:t>
            </a:r>
            <a:br>
              <a:rPr lang="en-US" sz="2500"/>
            </a:br>
            <a:r>
              <a:rPr lang="en-US" sz="2500"/>
              <a:t>     . Bệnh amip ngoài ruột: Bệnh Amip gan, phổi, não, lách, da ...</a:t>
            </a:r>
          </a:p>
          <a:p>
            <a:r>
              <a:rPr lang="en-US" sz="2500" b="1"/>
              <a:t>3.2 Nguyên nhân và nguồn lây</a:t>
            </a:r>
            <a:r>
              <a:rPr lang="en-US" sz="2500"/>
              <a:t/>
            </a:r>
            <a:br>
              <a:rPr lang="en-US" sz="2500"/>
            </a:br>
            <a:r>
              <a:rPr lang="en-US" sz="2500"/>
              <a:t>Bệnh nguyên: Entamoeba gây bệnh cho người tồn tại ở ba dạng:</a:t>
            </a:r>
            <a:br>
              <a:rPr lang="en-US" sz="2500"/>
            </a:br>
            <a:r>
              <a:rPr lang="en-US" sz="2500"/>
              <a:t>a.Thể hoạt động ăn hồng </a:t>
            </a:r>
            <a:r>
              <a:rPr lang="en-US" sz="2500" smtClean="0"/>
              <a:t>cầu</a:t>
            </a:r>
            <a:r>
              <a:rPr lang="en-US" sz="2500"/>
              <a:t/>
            </a:r>
            <a:br>
              <a:rPr lang="en-US" sz="2500"/>
            </a:br>
            <a:r>
              <a:rPr lang="en-US" sz="2500" smtClean="0"/>
              <a:t>b.Thể </a:t>
            </a:r>
            <a:r>
              <a:rPr lang="en-US" sz="2500"/>
              <a:t>hoạt động chưa ăn </a:t>
            </a:r>
            <a:r>
              <a:rPr lang="en-US" sz="2500" smtClean="0"/>
              <a:t>HC</a:t>
            </a:r>
          </a:p>
          <a:p>
            <a:r>
              <a:rPr lang="en-US" sz="2500" smtClean="0"/>
              <a:t>c.Thể </a:t>
            </a:r>
            <a:r>
              <a:rPr lang="en-US" sz="2500"/>
              <a:t>bào nang (kén</a:t>
            </a:r>
            <a:r>
              <a:rPr lang="en-US" sz="2500" smtClean="0"/>
              <a:t>)</a:t>
            </a:r>
            <a:r>
              <a:rPr lang="en-US" sz="2500"/>
              <a:t/>
            </a:r>
            <a:br>
              <a:rPr lang="en-US" sz="2500"/>
            </a:br>
            <a:endParaRPr lang="en-US" sz="2500" smtClean="0"/>
          </a:p>
          <a:p>
            <a:endParaRPr lang="en-US" sz="2500"/>
          </a:p>
          <a:p>
            <a:r>
              <a:rPr lang="en-US" sz="2500" smtClean="0"/>
              <a:t>- </a:t>
            </a:r>
            <a:r>
              <a:rPr lang="en-US" sz="2500"/>
              <a:t>Người mang kén amip là nguồn lây duy nhất</a:t>
            </a:r>
            <a:br>
              <a:rPr lang="en-US" sz="2500"/>
            </a:br>
            <a:endParaRPr lang="en-US" sz="25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88" y="4496445"/>
            <a:ext cx="1879873" cy="173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4515979"/>
            <a:ext cx="3240360" cy="23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684</Words>
  <Application>Microsoft Office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Asus Pvu</cp:lastModifiedBy>
  <cp:revision>38</cp:revision>
  <dcterms:created xsi:type="dcterms:W3CDTF">2017-02-19T02:45:38Z</dcterms:created>
  <dcterms:modified xsi:type="dcterms:W3CDTF">2017-02-19T06:22:25Z</dcterms:modified>
</cp:coreProperties>
</file>