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D9BD-C666-4D98-9DC0-36D9CC5C72C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6C7-6CCB-4A70-81B8-8D700D1F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6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D9BD-C666-4D98-9DC0-36D9CC5C72C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6C7-6CCB-4A70-81B8-8D700D1F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D9BD-C666-4D98-9DC0-36D9CC5C72C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6C7-6CCB-4A70-81B8-8D700D1F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4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D9BD-C666-4D98-9DC0-36D9CC5C72C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6C7-6CCB-4A70-81B8-8D700D1F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D9BD-C666-4D98-9DC0-36D9CC5C72C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6C7-6CCB-4A70-81B8-8D700D1F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7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D9BD-C666-4D98-9DC0-36D9CC5C72C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6C7-6CCB-4A70-81B8-8D700D1F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2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D9BD-C666-4D98-9DC0-36D9CC5C72C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6C7-6CCB-4A70-81B8-8D700D1F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D9BD-C666-4D98-9DC0-36D9CC5C72C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6C7-6CCB-4A70-81B8-8D700D1F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3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D9BD-C666-4D98-9DC0-36D9CC5C72C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6C7-6CCB-4A70-81B8-8D700D1F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8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D9BD-C666-4D98-9DC0-36D9CC5C72C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6C7-6CCB-4A70-81B8-8D700D1F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4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D9BD-C666-4D98-9DC0-36D9CC5C72C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6C7-6CCB-4A70-81B8-8D700D1F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4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6D9BD-C666-4D98-9DC0-36D9CC5C72C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6D6C7-6CCB-4A70-81B8-8D700D1F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đại học duy t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70" y="0"/>
            <a:ext cx="28575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76470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C00000"/>
                </a:solidFill>
              </a:rPr>
              <a:t>-KHOA DƯỢC-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6" name="Hộp Văn bản 3"/>
          <p:cNvSpPr txBox="1"/>
          <p:nvPr/>
        </p:nvSpPr>
        <p:spPr>
          <a:xfrm>
            <a:off x="5033809" y="2470244"/>
            <a:ext cx="52988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PTH 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350 H</a:t>
            </a:r>
          </a:p>
          <a:p>
            <a:r>
              <a:rPr lang="vi-V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vi-V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SVTH: 	</a:t>
            </a:r>
            <a:r>
              <a:rPr lang="vi-V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Nguyễn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Văn Hưng</a:t>
            </a:r>
          </a:p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	Phan Duy Huy	</a:t>
            </a:r>
          </a:p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Hoàng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My	</a:t>
            </a:r>
          </a:p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Nguyễn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Đỗ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Quỳnh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Như	</a:t>
            </a:r>
          </a:p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Nguyễn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Thị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Thu Oanh</a:t>
            </a: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1146805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C00000"/>
                </a:solidFill>
              </a:rPr>
              <a:t>THẤP TIM</a:t>
            </a:r>
            <a:endParaRPr lang="en-US" sz="8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9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Description: C:\Users\Administrato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977686"/>
            <a:ext cx="178405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4" descr="Description: C:\Users\Administrator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087" y="2751030"/>
            <a:ext cx="2543588" cy="24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36512" y="12680"/>
            <a:ext cx="864096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c. Các thuốc chống viêm khác: Phenylbutazon (Butazolidin, Butazon, Butadion</a:t>
            </a: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),</a:t>
            </a:r>
            <a:r>
              <a:rPr kumimoji="0" lang="en-US" sz="2700" b="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chỉ dùng cho người lớn, nhiều tai biến và độc,</a:t>
            </a:r>
            <a:endParaRPr kumimoji="0" lang="en-US" sz="2700" b="0" i="0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 các loại khác: Voltaren,Indomethacin, Brufen</a:t>
            </a:r>
            <a:r>
              <a:rPr kumimoji="0" lang="en-US" sz="2700" b="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… ít dùng để điều trị thấp khớp cấp</a:t>
            </a:r>
            <a:endParaRPr kumimoji="0" lang="en-US" sz="2700" b="0" i="0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5.1.2</a:t>
            </a: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. Kháng sinh: </a:t>
            </a:r>
            <a: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có tác dụng điều</a:t>
            </a:r>
            <a:r>
              <a:rPr kumimoji="0" lang="en-US" sz="2700" i="0" u="none" strike="noStrike" cap="none" normalizeH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trị tình trạng nhiễm liên cầu</a:t>
            </a:r>
            <a:r>
              <a:rPr kumimoji="0" lang="en-US" sz="2700" i="0" u="none" strike="noStrike" cap="none" normalizeH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khuẩn.</a:t>
            </a:r>
            <a:endParaRPr kumimoji="0" lang="en-US" sz="2700" i="0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140968"/>
            <a:ext cx="526223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Penicilline G</a:t>
            </a:r>
            <a: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1.000.000 –2.000.000 đv/ngày tiêm bắp từ 1 –2 tuần.</a:t>
            </a:r>
            <a:b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 Sau đó tiêm 600.000 </a:t>
            </a: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Benzathin Penicillin</a:t>
            </a:r>
            <a: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(trẻ con) hoặc 1.200.000</a:t>
            </a:r>
            <a:b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(người lớn) một lần.</a:t>
            </a:r>
            <a:b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 Nếu dị ứng với </a:t>
            </a: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Penicilline</a:t>
            </a:r>
            <a: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, thay bằng các kháng sinh khác</a:t>
            </a:r>
            <a:b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Erythromycin, Sulfadiazin </a:t>
            </a:r>
            <a: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…)</a:t>
            </a:r>
            <a:endParaRPr kumimoji="0" lang="en-US" sz="2700" i="0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5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Kết quả hình ảnh cho acetazol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8" y="4653136"/>
            <a:ext cx="3710283" cy="254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ết quả hình ảnh cho digox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47507"/>
            <a:ext cx="2825320" cy="297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ết quả hình ảnh cho diazep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229869"/>
            <a:ext cx="3900799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88640"/>
            <a:ext cx="878497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/>
              <a:t>5.1.3. Các thuốc khác:</a:t>
            </a:r>
            <a:br>
              <a:rPr lang="en-US" sz="2700" b="1"/>
            </a:br>
            <a:r>
              <a:rPr lang="en-US" sz="2700" b="1"/>
              <a:t>- </a:t>
            </a:r>
            <a:r>
              <a:rPr lang="en-US" sz="2700"/>
              <a:t>Thêm các thuốc an thần </a:t>
            </a:r>
            <a:r>
              <a:rPr lang="en-US" sz="2700" b="1"/>
              <a:t>Diazepam, Chlopromazin</a:t>
            </a:r>
            <a:r>
              <a:rPr lang="en-US" sz="2700"/>
              <a:t>.(Khi có dấu hiệu múa giật)</a:t>
            </a:r>
            <a:br>
              <a:rPr lang="en-US" sz="2700"/>
            </a:br>
            <a:r>
              <a:rPr lang="en-US" sz="2700" b="1"/>
              <a:t>- </a:t>
            </a:r>
            <a:r>
              <a:rPr lang="en-US" sz="2700"/>
              <a:t>Thêm thuốc trợ tim và lợi tiểu</a:t>
            </a:r>
            <a:r>
              <a:rPr lang="en-US" sz="2700" b="1"/>
              <a:t>.: Acetazolamid, Digoxin </a:t>
            </a:r>
            <a:r>
              <a:rPr lang="en-US" sz="2700"/>
              <a:t>(Đối với các trường hợp có suytim cấp)</a:t>
            </a:r>
            <a:br>
              <a:rPr lang="en-US" sz="2700"/>
            </a:br>
            <a:r>
              <a:rPr lang="en-US" sz="2700" b="1"/>
              <a:t>- </a:t>
            </a:r>
            <a:r>
              <a:rPr lang="en-US" sz="2700"/>
              <a:t>Châm cứu và các thuốc </a:t>
            </a:r>
            <a:r>
              <a:rPr lang="en-US" sz="2700" smtClean="0"/>
              <a:t>y học cổ truyền tỏ ra </a:t>
            </a:r>
            <a:r>
              <a:rPr lang="en-US" sz="2700"/>
              <a:t>ít tác dụng trong thấp khớp </a:t>
            </a:r>
            <a:r>
              <a:rPr lang="en-US" sz="2700" smtClean="0"/>
              <a:t>cấp.</a:t>
            </a:r>
            <a:endParaRPr lang="en-US" sz="2700"/>
          </a:p>
        </p:txBody>
      </p:sp>
      <p:pic>
        <p:nvPicPr>
          <p:cNvPr id="5128" name="Picture 8" descr="Kết quả hình ảnh cho chlorpromaz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60" y="2708920"/>
            <a:ext cx="3362440" cy="227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9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 descr="Description: C:\Users\Administrator\Desktop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22" y="2614623"/>
            <a:ext cx="30738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7" descr="Description: C:\Users\Administrator\Desktop\rela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2572722" cy="251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9" descr="Description: C:\Users\Administrator\Desktop\a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18" y="4581129"/>
            <a:ext cx="3512368" cy="229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9512" y="25121"/>
            <a:ext cx="31197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b="1" i="0" u="sng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5.2 Chế độ chăm sóc</a:t>
            </a:r>
            <a:r>
              <a:rPr kumimoji="0" lang="en-US" sz="2700" b="0" i="0" u="sng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700" b="0" i="0" u="sng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endParaRPr kumimoji="0" lang="en-US" sz="2700" b="0" i="0" u="sng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3638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832" y="486786"/>
            <a:ext cx="8866082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 Nghỉ ngơi tuyệt đối trong thời gian bệnh tiến triển cho đến khi mạch, tốc độlắng máu trở lại bình thường, giữ ấm, ăn nhẹ.</a:t>
            </a:r>
            <a:b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 Theo dõi chặt chẽ mạch, nhiệt độ, tim, cân nặng.</a:t>
            </a:r>
            <a:b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 Hàng tuần xét nghiệm CTM, VS và ECG.</a:t>
            </a:r>
            <a:b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en-US" sz="270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 Ngưng các vận động thể dục thể thao trong 6 tháng.</a:t>
            </a:r>
            <a:endParaRPr kumimoji="0" lang="en-US" sz="2700" i="0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65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Description: C:\Users\Administrator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038" y="1966870"/>
            <a:ext cx="4240450" cy="26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0" descr="Description: C:\Users\Administrator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5752"/>
            <a:ext cx="486703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875308" y="2051521"/>
            <a:ext cx="3236108" cy="24895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875308" y="1772816"/>
            <a:ext cx="1937052" cy="27484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4616" y="310877"/>
            <a:ext cx="3790974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500" b="1" i="0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6. Dự phòng</a:t>
            </a:r>
            <a:r>
              <a:rPr kumimoji="0" lang="en-US" sz="3500" b="0" i="0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3500" b="0" i="0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en-US" sz="2700" b="1" i="0" u="sng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6.1 Phòng nhiễm liên cầu</a:t>
            </a:r>
            <a:endParaRPr kumimoji="0" lang="en-US" sz="2700" b="0" i="0" u="sng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-36512" y="9555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2378" y="1052736"/>
            <a:ext cx="508093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b="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700" b="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- Cải thiện chế độ sống, tăng cường vệ sinh, giữ ấm, khám và giải quyết các ổ nhiễm </a:t>
            </a: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khuẩn</a:t>
            </a:r>
            <a:r>
              <a:rPr kumimoji="0" lang="en-US" sz="2700" b="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/>
            </a:r>
            <a:br>
              <a:rPr kumimoji="0" lang="en-US" sz="2700" b="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</a:br>
            <a:r>
              <a:rPr kumimoji="0" lang="en-US" sz="2700" b="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/>
            </a:r>
            <a:br>
              <a:rPr kumimoji="0" lang="en-US" sz="2700" b="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</a:br>
            <a:endParaRPr kumimoji="0" lang="en-US" sz="2700" b="0" i="0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4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21" y="13645"/>
            <a:ext cx="863073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u="sng"/>
              <a:t>6.2 Phòng thấp tái phát</a:t>
            </a:r>
            <a:r>
              <a:rPr lang="en-US" sz="2700" u="sng"/>
              <a:t/>
            </a:r>
            <a:br>
              <a:rPr lang="en-US" sz="2700" u="sng"/>
            </a:br>
            <a:r>
              <a:rPr lang="en-US" sz="2700" b="1"/>
              <a:t>- </a:t>
            </a:r>
            <a:r>
              <a:rPr lang="en-US" sz="2700"/>
              <a:t>Tiêm</a:t>
            </a:r>
            <a:r>
              <a:rPr lang="en-US" sz="2700" b="1"/>
              <a:t> Benzathin Penicillin (Extencilin) </a:t>
            </a:r>
            <a:r>
              <a:rPr lang="en-US" sz="2700"/>
              <a:t>bắp thịt 600.000 đv, 3 tuần 1 lần. </a:t>
            </a:r>
            <a:r>
              <a:rPr lang="en-US" sz="2700" b="1"/>
              <a:t>=&gt; </a:t>
            </a:r>
            <a:r>
              <a:rPr lang="en-US" sz="2700"/>
              <a:t>là</a:t>
            </a:r>
            <a:r>
              <a:rPr lang="en-US" sz="2700" b="1"/>
              <a:t> biện pháp </a:t>
            </a:r>
            <a:r>
              <a:rPr lang="en-US" sz="2700" b="1" smtClean="0"/>
              <a:t>tốt</a:t>
            </a:r>
            <a:r>
              <a:rPr lang="en-US" sz="2700"/>
              <a:t/>
            </a:r>
            <a:br>
              <a:rPr lang="en-US" sz="2700"/>
            </a:br>
            <a:r>
              <a:rPr lang="en-US" sz="2700" b="1"/>
              <a:t>-</a:t>
            </a:r>
            <a:r>
              <a:rPr lang="en-US" sz="2700"/>
              <a:t>5 năm sau đó theo dõi nếu có </a:t>
            </a:r>
            <a:r>
              <a:rPr lang="en-US" sz="2700" b="1"/>
              <a:t>dấu hiệu tái phát </a:t>
            </a:r>
            <a:r>
              <a:rPr lang="en-US" sz="2700"/>
              <a:t>tiêm tiếp tục. </a:t>
            </a:r>
            <a:endParaRPr lang="en-US" sz="2700" smtClean="0"/>
          </a:p>
          <a:p>
            <a:r>
              <a:rPr lang="en-US" sz="2700" smtClean="0"/>
              <a:t>-</a:t>
            </a:r>
            <a:r>
              <a:rPr lang="en-US" sz="2700"/>
              <a:t>Hoặc, có thể uống loại </a:t>
            </a:r>
            <a:r>
              <a:rPr lang="en-US" sz="2700" b="1"/>
              <a:t>Penicillin V </a:t>
            </a:r>
            <a:r>
              <a:rPr lang="en-US" sz="2700"/>
              <a:t>1.000.000 đv mỗi</a:t>
            </a:r>
            <a:br>
              <a:rPr lang="en-US" sz="2700"/>
            </a:br>
            <a:r>
              <a:rPr lang="en-US" sz="2700"/>
              <a:t>ngày một viên, uống liên tục hàng ngày, thời gian như trên</a:t>
            </a:r>
            <a:r>
              <a:rPr lang="en-US" sz="2700" b="1"/>
              <a:t>.</a:t>
            </a:r>
            <a:r>
              <a:rPr lang="en-US" sz="2700"/>
              <a:t/>
            </a:r>
            <a:br>
              <a:rPr lang="en-US" sz="2700"/>
            </a:br>
            <a:r>
              <a:rPr lang="en-US" sz="2700" b="1"/>
              <a:t>- </a:t>
            </a:r>
            <a:r>
              <a:rPr lang="en-US" sz="2700"/>
              <a:t>Hoặc uống </a:t>
            </a:r>
            <a:r>
              <a:rPr lang="en-US" sz="2700" b="1"/>
              <a:t>Sulfadiazin </a:t>
            </a:r>
            <a:r>
              <a:rPr lang="en-US" sz="2700"/>
              <a:t>1 g/ngày, uống liên tục, thời gian giống như trên, hoặc dùng</a:t>
            </a:r>
            <a:r>
              <a:rPr lang="en-US" sz="2700" b="1"/>
              <a:t> Erythromycin.</a:t>
            </a:r>
            <a:r>
              <a:rPr lang="en-US" sz="2700"/>
              <a:t>( nếu </a:t>
            </a:r>
            <a:r>
              <a:rPr lang="en-US" sz="2700" smtClean="0"/>
              <a:t>dị ứng </a:t>
            </a:r>
            <a:r>
              <a:rPr lang="en-US" sz="2700"/>
              <a:t>với Penicillin, Sulfadiazin)</a:t>
            </a:r>
            <a:br>
              <a:rPr lang="en-US" sz="2700"/>
            </a:br>
            <a:endParaRPr lang="en-US" sz="2700"/>
          </a:p>
        </p:txBody>
      </p:sp>
      <p:pic>
        <p:nvPicPr>
          <p:cNvPr id="2050" name="Picture 2" descr="Kết quả hình ảnh cho thấp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5940152" cy="30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27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6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73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17584"/>
            <a:ext cx="67687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u="sng" smtClean="0"/>
              <a:t>NỘI DUNG</a:t>
            </a:r>
            <a:endParaRPr lang="en-US" sz="4500" b="1" u="sng"/>
          </a:p>
        </p:txBody>
      </p:sp>
      <p:sp>
        <p:nvSpPr>
          <p:cNvPr id="5" name="TextBox 4"/>
          <p:cNvSpPr txBox="1"/>
          <p:nvPr/>
        </p:nvSpPr>
        <p:spPr>
          <a:xfrm>
            <a:off x="1475656" y="1340768"/>
            <a:ext cx="66967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tx2"/>
                </a:solidFill>
              </a:rPr>
              <a:t>1. Định nghĩa và dịch tể</a:t>
            </a:r>
          </a:p>
          <a:p>
            <a:r>
              <a:rPr lang="en-US" sz="3500" b="1" smtClean="0">
                <a:solidFill>
                  <a:schemeClr val="tx2"/>
                </a:solidFill>
              </a:rPr>
              <a:t>2. Nguyên nhân - Cơ chế bệnh sinh</a:t>
            </a:r>
          </a:p>
          <a:p>
            <a:r>
              <a:rPr lang="en-US" sz="3500" b="1" smtClean="0">
                <a:solidFill>
                  <a:schemeClr val="tx2"/>
                </a:solidFill>
              </a:rPr>
              <a:t>3. Triệu chứng</a:t>
            </a:r>
          </a:p>
          <a:p>
            <a:r>
              <a:rPr lang="en-US" sz="3500" b="1" smtClean="0">
                <a:solidFill>
                  <a:schemeClr val="tx2"/>
                </a:solidFill>
              </a:rPr>
              <a:t>4. Tiến triển - Biến chứng</a:t>
            </a:r>
          </a:p>
          <a:p>
            <a:r>
              <a:rPr lang="en-US" sz="3500" b="1" smtClean="0">
                <a:solidFill>
                  <a:schemeClr val="tx2"/>
                </a:solidFill>
              </a:rPr>
              <a:t>5. Điều trị</a:t>
            </a:r>
          </a:p>
          <a:p>
            <a:r>
              <a:rPr lang="en-US" sz="3500" b="1" smtClean="0">
                <a:solidFill>
                  <a:schemeClr val="tx2"/>
                </a:solidFill>
              </a:rPr>
              <a:t>6. Dự phòng</a:t>
            </a:r>
            <a:endParaRPr lang="en-US" sz="35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6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8095"/>
            <a:ext cx="59766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500" b="1" dirty="0" smtClean="0"/>
              <a:t>ĐỊNH NGHĨA VÀ DỊCH TỂ</a:t>
            </a:r>
          </a:p>
          <a:p>
            <a:pPr marL="514350" indent="-514350">
              <a:buAutoNum type="arabicPeriod"/>
            </a:pPr>
            <a:endParaRPr lang="en-US" sz="3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212112"/>
            <a:ext cx="76451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 smtClean="0">
                <a:solidFill>
                  <a:srgbClr val="FF0000"/>
                </a:solidFill>
              </a:rPr>
              <a:t>Thấp tim </a:t>
            </a:r>
            <a:r>
              <a:rPr lang="en-US" sz="2700" dirty="0" smtClean="0"/>
              <a:t>là bệnh lý viêm tự miễn, xuất hiện sau khi nhiễm khuẩn đường họng miệng do liên cầu gây tan huyết nhóm A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1314500" y="622870"/>
            <a:ext cx="2743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dirty="0" smtClean="0"/>
              <a:t>1.1 Định nghĩa</a:t>
            </a:r>
            <a:endParaRPr lang="en-US" sz="27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292932" y="2345105"/>
            <a:ext cx="2667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dirty="0" smtClean="0"/>
              <a:t>1.2 Dịch tể</a:t>
            </a:r>
            <a:endParaRPr lang="en-US" sz="27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29680" y="2780927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700" dirty="0" smtClean="0"/>
              <a:t>Trẻ em: 5-15 tuổi</a:t>
            </a:r>
          </a:p>
          <a:p>
            <a:pPr>
              <a:buFontTx/>
              <a:buChar char="-"/>
            </a:pPr>
            <a:r>
              <a:rPr lang="en-US" sz="2700" dirty="0" smtClean="0"/>
              <a:t>Tỉ lệ mắc bệnh ở trẻ nam nữ như nhau</a:t>
            </a:r>
          </a:p>
          <a:p>
            <a:pPr>
              <a:buFontTx/>
              <a:buChar char="-"/>
            </a:pPr>
            <a:r>
              <a:rPr lang="en-US" sz="2700" dirty="0" smtClean="0"/>
              <a:t>Mùa lạnh ẩm dễ viêm họng =&gt; dễ bị thấp tim</a:t>
            </a:r>
          </a:p>
          <a:p>
            <a:pPr>
              <a:buFontTx/>
              <a:buChar char="-"/>
            </a:pPr>
            <a:r>
              <a:rPr lang="en-US" sz="2700" dirty="0" smtClean="0"/>
              <a:t>Tái phát ở bệnh nhân bị thấp tim cũ khi tái nhiễm liên cầu</a:t>
            </a:r>
          </a:p>
          <a:p>
            <a:pPr>
              <a:buFontTx/>
              <a:buChar char="-"/>
            </a:pPr>
            <a:endParaRPr lang="en-US" sz="2700" dirty="0"/>
          </a:p>
        </p:txBody>
      </p:sp>
      <p:pic>
        <p:nvPicPr>
          <p:cNvPr id="1026" name="Picture 2" descr="Kết quả hình ảnh cho thấp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3"/>
            <a:ext cx="3939564" cy="23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thấp t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3"/>
            <a:ext cx="4248472" cy="24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5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07258"/>
            <a:ext cx="8001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2. NGUYÊN NHÂN – CƠ CHẾ BỆNH SINH</a:t>
            </a:r>
            <a:endParaRPr lang="en-US" sz="3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620" y="766787"/>
            <a:ext cx="5715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dirty="0" smtClean="0"/>
              <a:t>2.1 Nguyên nhân</a:t>
            </a:r>
            <a:endParaRPr lang="en-US" sz="27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67608" y="1295400"/>
            <a:ext cx="778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 Viêm họng do liên cầu khuẩn gây tan huyết beta nhóm A =&gt; Thấp tim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09799"/>
            <a:ext cx="7239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smtClean="0"/>
              <a:t>2.2 Cơ </a:t>
            </a:r>
            <a:r>
              <a:rPr lang="en-US" sz="2700" b="1" u="sng" dirty="0" smtClean="0"/>
              <a:t>chế bệnh sinh</a:t>
            </a:r>
            <a:r>
              <a:rPr lang="en-US" sz="2700" dirty="0" smtClean="0"/>
              <a:t>: chưa rõ</a:t>
            </a:r>
            <a:r>
              <a:rPr lang="en-US" sz="2700" smtClean="0"/>
              <a:t>, nghiêng về </a:t>
            </a:r>
            <a:r>
              <a:rPr lang="en-US" sz="2700" dirty="0" smtClean="0"/>
              <a:t>tự miễn</a:t>
            </a:r>
            <a:endParaRPr lang="en-US" sz="27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2780928"/>
            <a:ext cx="45365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Có sự tương tự giữa kháng nguyên của liên cầu và kháng nguyên tim.</a:t>
            </a:r>
          </a:p>
          <a:p>
            <a:pPr>
              <a:buFontTx/>
              <a:buChar char="-"/>
            </a:pPr>
            <a:r>
              <a:rPr lang="en-US" sz="2800" dirty="0" smtClean="0"/>
              <a:t>KT </a:t>
            </a:r>
            <a:r>
              <a:rPr lang="en-US" sz="2800" smtClean="0"/>
              <a:t>đặc hiệu: </a:t>
            </a:r>
            <a:r>
              <a:rPr lang="vi-VN" sz="2800" smtClean="0">
                <a:latin typeface="Calibri" pitchFamily="34" charset="0"/>
                <a:cs typeface="Calibri" pitchFamily="34" charset="0"/>
              </a:rPr>
              <a:t>Kháng thể chống tim</a:t>
            </a:r>
            <a:r>
              <a:rPr lang="vi-VN" sz="2800" smtClean="0">
                <a:cs typeface="Calibri" pitchFamily="34" charset="0"/>
              </a:rPr>
              <a:t>, </a:t>
            </a:r>
            <a:r>
              <a:rPr lang="vi-VN" sz="2800" smtClean="0">
                <a:latin typeface="Calibri" pitchFamily="34" charset="0"/>
                <a:cs typeface="Calibri" pitchFamily="34" charset="0"/>
              </a:rPr>
              <a:t>chống tế bào não, KT chống Glycoprotein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vi-VN" sz="2800" smtClean="0">
                <a:latin typeface="Calibri" pitchFamily="34" charset="0"/>
                <a:cs typeface="Calibri" pitchFamily="34" charset="0"/>
              </a:rPr>
              <a:t>Antistreptolysin O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: </a:t>
            </a:r>
            <a:r>
              <a:rPr lang="vi-VN" sz="2800" smtClean="0">
                <a:latin typeface="Calibri" pitchFamily="34" charset="0"/>
                <a:cs typeface="Calibri" pitchFamily="34" charset="0"/>
              </a:rPr>
              <a:t>tăng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từ tuần thứ 1 đến tuần thứ 4 của bệnh.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724128" y="2789638"/>
            <a:ext cx="2520280" cy="6393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smtClean="0">
                <a:solidFill>
                  <a:schemeClr val="tx1"/>
                </a:solidFill>
              </a:rPr>
              <a:t>Liên cầu tan máu </a:t>
            </a:r>
            <a:r>
              <a:rPr lang="el-GR" sz="2100" b="1" smtClean="0">
                <a:solidFill>
                  <a:schemeClr val="tx1"/>
                </a:solidFill>
              </a:rPr>
              <a:t>β</a:t>
            </a:r>
            <a:r>
              <a:rPr lang="en-US" sz="2100" b="1" smtClean="0">
                <a:solidFill>
                  <a:schemeClr val="tx1"/>
                </a:solidFill>
              </a:rPr>
              <a:t> nhóm A</a:t>
            </a:r>
            <a:endParaRPr lang="en-US" sz="2100" b="1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216" y="4077072"/>
            <a:ext cx="95349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Lympho B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6136" y="6165304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Thấp tim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16016" y="3859179"/>
            <a:ext cx="1379796" cy="937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smtClean="0">
                <a:solidFill>
                  <a:schemeClr val="tx1"/>
                </a:solidFill>
              </a:rPr>
              <a:t>Kháng thể kháng liên cầu</a:t>
            </a:r>
            <a:endParaRPr lang="en-US" sz="2100" b="1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56376" y="3834198"/>
            <a:ext cx="1187624" cy="9629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smtClean="0">
                <a:solidFill>
                  <a:schemeClr val="tx1"/>
                </a:solidFill>
              </a:rPr>
              <a:t>Đáp ứng miễn dịch</a:t>
            </a:r>
            <a:endParaRPr lang="en-US" sz="2100" b="1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08104" y="5157192"/>
            <a:ext cx="2131627" cy="5002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smtClean="0">
                <a:solidFill>
                  <a:schemeClr val="tx1"/>
                </a:solidFill>
              </a:rPr>
              <a:t>Phản ứng chéo</a:t>
            </a:r>
            <a:endParaRPr lang="en-US" sz="2100" b="1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148064" y="3429000"/>
            <a:ext cx="576064" cy="430179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244408" y="3429000"/>
            <a:ext cx="504056" cy="40519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004048" y="4820336"/>
            <a:ext cx="504056" cy="40519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588224" y="5657470"/>
            <a:ext cx="4068" cy="507834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584728" y="5445224"/>
            <a:ext cx="515664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Rectangle 1028"/>
          <p:cNvSpPr/>
          <p:nvPr/>
        </p:nvSpPr>
        <p:spPr>
          <a:xfrm>
            <a:off x="8100392" y="5157192"/>
            <a:ext cx="104360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smtClean="0">
                <a:solidFill>
                  <a:schemeClr val="tx1"/>
                </a:solidFill>
              </a:rPr>
              <a:t>Kháng nguyên tim</a:t>
            </a:r>
            <a:endParaRPr lang="en-US" sz="21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43" y="65529"/>
            <a:ext cx="5791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3. TRIỆU CHỨNG</a:t>
            </a:r>
            <a:endParaRPr lang="en-US" sz="3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5888" y="696471"/>
            <a:ext cx="304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dirty="0" smtClean="0"/>
              <a:t>3.1 Lâm sàng</a:t>
            </a:r>
            <a:endParaRPr lang="en-US" sz="27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84343" y="1204302"/>
            <a:ext cx="594384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700" dirty="0" smtClean="0"/>
              <a:t>Viêm họng</a:t>
            </a:r>
          </a:p>
          <a:p>
            <a:pPr>
              <a:buFontTx/>
              <a:buChar char="-"/>
            </a:pPr>
            <a:r>
              <a:rPr lang="en-US" sz="2700" dirty="0" smtClean="0"/>
              <a:t>Toàn thân: sốt nhẹ hoặc sốt cao, mệt mỏi, đau ngực, ho</a:t>
            </a:r>
          </a:p>
          <a:p>
            <a:pPr>
              <a:buFontTx/>
              <a:buChar char="-"/>
            </a:pPr>
            <a:r>
              <a:rPr lang="en-US" sz="2700" dirty="0" smtClean="0"/>
              <a:t>Bệnh tinh hồng nhiệt </a:t>
            </a:r>
          </a:p>
          <a:p>
            <a:pPr>
              <a:buFontTx/>
              <a:buChar char="-"/>
            </a:pPr>
            <a:r>
              <a:rPr lang="en-US" sz="2700" dirty="0" smtClean="0"/>
              <a:t>Viêm đa khớp: viêm khớp ( gối, cổ chân, khuỷu, vai, còn ngón tay, chân ít gặp)</a:t>
            </a:r>
          </a:p>
          <a:p>
            <a:pPr>
              <a:buFontTx/>
              <a:buChar char="-"/>
            </a:pPr>
            <a:r>
              <a:rPr lang="en-US" sz="2700" dirty="0" smtClean="0"/>
              <a:t>Viêm tim:  viêm màng trong tim, viêm màng ngoài tim, viêm cơ tim, viêm tim toàn bộ.</a:t>
            </a:r>
          </a:p>
          <a:p>
            <a:pPr>
              <a:buFontTx/>
              <a:buChar char="-"/>
            </a:pPr>
            <a:r>
              <a:rPr lang="en-US" sz="2700" dirty="0" smtClean="0"/>
              <a:t>Múa giật Sydenham</a:t>
            </a:r>
          </a:p>
          <a:p>
            <a:pPr>
              <a:buFontTx/>
              <a:buChar char="-"/>
            </a:pPr>
            <a:r>
              <a:rPr lang="en-US" sz="2700" dirty="0" smtClean="0"/>
              <a:t>Hồng ban vòng hay ban Besnier</a:t>
            </a:r>
          </a:p>
          <a:p>
            <a:pPr>
              <a:buFontTx/>
              <a:buChar char="-"/>
            </a:pPr>
            <a:r>
              <a:rPr lang="en-US" sz="2700" dirty="0" smtClean="0"/>
              <a:t>Hạt Meynet</a:t>
            </a:r>
          </a:p>
          <a:p>
            <a:pPr>
              <a:buFontTx/>
              <a:buChar char="-"/>
            </a:pPr>
            <a:r>
              <a:rPr lang="en-US" sz="2700" dirty="0" smtClean="0"/>
              <a:t>Suy tim</a:t>
            </a:r>
            <a:endParaRPr lang="en-US" sz="2700" dirty="0"/>
          </a:p>
        </p:txBody>
      </p:sp>
      <p:pic>
        <p:nvPicPr>
          <p:cNvPr id="5" name="Picture 4" descr="Erythema_marginatum_close_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12" y="0"/>
            <a:ext cx="2643188" cy="1905000"/>
          </a:xfrm>
          <a:prstGeom prst="rect">
            <a:avLst/>
          </a:prstGeom>
        </p:spPr>
      </p:pic>
      <p:pic>
        <p:nvPicPr>
          <p:cNvPr id="6" name="Picture 5" descr="2015-11-18_1055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8925" y="1905000"/>
            <a:ext cx="2505075" cy="2590800"/>
          </a:xfrm>
          <a:prstGeom prst="rect">
            <a:avLst/>
          </a:prstGeom>
        </p:spPr>
      </p:pic>
      <p:pic>
        <p:nvPicPr>
          <p:cNvPr id="7" name="Picture 6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4510088"/>
            <a:ext cx="4038600" cy="234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6632"/>
            <a:ext cx="4191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dirty="0" smtClean="0"/>
              <a:t>3.2 Cận lâm sàng</a:t>
            </a:r>
            <a:endParaRPr lang="en-US" sz="27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92193" y="533192"/>
            <a:ext cx="8672295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i="1" dirty="0" smtClean="0">
                <a:latin typeface="Calibri" pitchFamily="34" charset="0"/>
                <a:cs typeface="Calibri" pitchFamily="34" charset="0"/>
              </a:rPr>
              <a:t>Biểu hiện phản ứng viêm cấp trong máu</a:t>
            </a:r>
            <a:endParaRPr lang="vi-VN" sz="27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700" dirty="0" smtClean="0">
                <a:latin typeface="Calibri" pitchFamily="34" charset="0"/>
                <a:cs typeface="Calibri" pitchFamily="34" charset="0"/>
              </a:rPr>
              <a:t>– VS tăng cao thường &gt;100 mm trong giờ đầu.</a:t>
            </a:r>
          </a:p>
          <a:p>
            <a:r>
              <a:rPr lang="vi-VN" sz="2700" dirty="0" smtClean="0">
                <a:latin typeface="Calibri" pitchFamily="34" charset="0"/>
                <a:cs typeface="Calibri" pitchFamily="34" charset="0"/>
              </a:rPr>
              <a:t>– Bạch cầu tăng 10.000 – 15.000/mm3 chủ yếu đa nhân trung tính.</a:t>
            </a:r>
          </a:p>
          <a:p>
            <a:r>
              <a:rPr lang="vi-VN" sz="2700" dirty="0" smtClean="0">
                <a:latin typeface="Calibri" pitchFamily="34" charset="0"/>
                <a:cs typeface="Calibri" pitchFamily="34" charset="0"/>
              </a:rPr>
              <a:t>– Fibrinogen tăng: 6 – 8 g/l.</a:t>
            </a:r>
          </a:p>
          <a:p>
            <a:r>
              <a:rPr lang="vi-VN" sz="2700" dirty="0" smtClean="0">
                <a:latin typeface="Calibri" pitchFamily="34" charset="0"/>
                <a:cs typeface="Calibri" pitchFamily="34" charset="0"/>
              </a:rPr>
              <a:t>– Creactive Protein (CRP) dương tính.</a:t>
            </a:r>
          </a:p>
          <a:p>
            <a:r>
              <a:rPr lang="vi-VN" sz="2700" i="1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vi-VN" sz="2700" b="1" i="1" dirty="0" smtClean="0">
                <a:latin typeface="Calibri" pitchFamily="34" charset="0"/>
                <a:cs typeface="Calibri" pitchFamily="34" charset="0"/>
              </a:rPr>
              <a:t>Biểu hiện nhiễm liên cầu</a:t>
            </a:r>
            <a:endParaRPr lang="vi-VN" sz="27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700" dirty="0" smtClean="0">
                <a:latin typeface="Calibri" pitchFamily="34" charset="0"/>
                <a:cs typeface="Calibri" pitchFamily="34" charset="0"/>
              </a:rPr>
              <a:t>– Cấy dịch họng tìm liên cầu: Ngoài đợt viêm chỉ 10 % dương tính.</a:t>
            </a:r>
          </a:p>
          <a:p>
            <a:r>
              <a:rPr lang="vi-VN" sz="2700" dirty="0" smtClean="0">
                <a:latin typeface="Calibri" pitchFamily="34" charset="0"/>
                <a:cs typeface="Calibri" pitchFamily="34" charset="0"/>
              </a:rPr>
              <a:t>– Kháng thể kháng liên cầu tăng trong máu &gt; 500 đơn vị Todd/ml.</a:t>
            </a:r>
          </a:p>
          <a:p>
            <a:r>
              <a:rPr lang="vi-VN" sz="2700" dirty="0" smtClean="0">
                <a:latin typeface="Calibri" pitchFamily="34" charset="0"/>
                <a:cs typeface="Calibri" pitchFamily="34" charset="0"/>
              </a:rPr>
              <a:t>– Antistreptokinase tăng gấp 6 lần bình thường.</a:t>
            </a:r>
          </a:p>
          <a:p>
            <a:r>
              <a:rPr lang="vi-VN" sz="2700" i="1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vi-VN" sz="2700" b="1" i="1" dirty="0" smtClean="0">
                <a:latin typeface="Calibri" pitchFamily="34" charset="0"/>
                <a:cs typeface="Calibri" pitchFamily="34" charset="0"/>
              </a:rPr>
              <a:t>Điện tim:</a:t>
            </a:r>
            <a:r>
              <a:rPr lang="vi-VN" sz="2700" dirty="0" smtClean="0">
                <a:latin typeface="Calibri" pitchFamily="34" charset="0"/>
                <a:cs typeface="Calibri" pitchFamily="34" charset="0"/>
              </a:rPr>
              <a:t> Rối loạn dẫn truyền nhĩ thất, PR kéo dài, rối loạn nhịp tim.</a:t>
            </a:r>
          </a:p>
          <a:p>
            <a:r>
              <a:rPr lang="vi-VN" sz="2700" b="1" i="1" dirty="0" smtClean="0">
                <a:latin typeface="Calibri" pitchFamily="34" charset="0"/>
                <a:cs typeface="Calibri" pitchFamily="34" charset="0"/>
              </a:rPr>
              <a:t>X quang</a:t>
            </a:r>
            <a:r>
              <a:rPr lang="vi-VN" sz="2700" i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vi-VN" sz="2700" dirty="0" smtClean="0">
                <a:latin typeface="Calibri" pitchFamily="34" charset="0"/>
                <a:cs typeface="Calibri" pitchFamily="34" charset="0"/>
              </a:rPr>
              <a:t> Bóng tim có thể lớn hơn bình thường.</a:t>
            </a:r>
            <a:endParaRPr lang="vi-VN" sz="27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88640"/>
            <a:ext cx="6019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/>
              <a:t>4. TiẾN TRIỂN – BiẾN CHỨNG</a:t>
            </a:r>
            <a:endParaRPr lang="en-US" sz="3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92696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/>
              <a:t>4.1 </a:t>
            </a:r>
            <a:r>
              <a:rPr lang="en-US" sz="2700" b="1" u="sng" dirty="0" smtClean="0"/>
              <a:t>Tiến triển</a:t>
            </a:r>
          </a:p>
          <a:p>
            <a:pPr>
              <a:buFontTx/>
              <a:buChar char="-"/>
            </a:pPr>
            <a:r>
              <a:rPr lang="en-US" sz="2700" dirty="0" smtClean="0"/>
              <a:t>Thể thông thường: lâm sàng cải thiện rất nhanh, các triệu chứng sẽ mất sau 2 tháng.</a:t>
            </a:r>
          </a:p>
          <a:p>
            <a:pPr>
              <a:buFontTx/>
              <a:buChar char="-"/>
            </a:pPr>
            <a:r>
              <a:rPr lang="en-US" sz="2700" dirty="0" smtClean="0"/>
              <a:t>Thể nặng: thấp tim ác tính, viêm tim toàn bộ, điều trị ít kết quả.</a:t>
            </a:r>
          </a:p>
          <a:p>
            <a:pPr>
              <a:buFontTx/>
              <a:buChar char="-"/>
            </a:pPr>
            <a:r>
              <a:rPr lang="en-US" sz="2700" dirty="0" smtClean="0"/>
              <a:t>Thể tiến triển: tiến triển chậm hơn, có sự nối tiếp giữa các đợt cấp va lùi bệnh, luôn bị di chứng nặng ở tim.</a:t>
            </a:r>
          </a:p>
          <a:p>
            <a:pPr>
              <a:buFontTx/>
              <a:buChar char="-"/>
            </a:pPr>
            <a:r>
              <a:rPr lang="en-US" sz="2700" dirty="0" smtClean="0"/>
              <a:t>Thể di chứng.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911" y="3912411"/>
            <a:ext cx="2667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dirty="0" smtClean="0"/>
              <a:t>4.2 Biến chứng</a:t>
            </a:r>
          </a:p>
          <a:p>
            <a:endParaRPr lang="en-US" sz="2700" b="1" u="sng" dirty="0" smtClean="0"/>
          </a:p>
          <a:p>
            <a:endParaRPr lang="en-US" sz="27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-6424" y="4437112"/>
            <a:ext cx="558653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700" dirty="0" smtClean="0"/>
              <a:t>Gây biến chứng nặng ở não, tim, khớp, da</a:t>
            </a:r>
          </a:p>
          <a:p>
            <a:pPr>
              <a:buFontTx/>
              <a:buChar char="-"/>
            </a:pPr>
            <a:r>
              <a:rPr lang="en-US" sz="2700" dirty="0" smtClean="0"/>
              <a:t>Ở tim: viêm tim. Lầu dần -&gt; tổn thương van tim, suy tim, rối loạn nhịp tim</a:t>
            </a:r>
            <a:r>
              <a:rPr lang="en-US" sz="2700" smtClean="0"/>
              <a:t>, đột </a:t>
            </a:r>
            <a:r>
              <a:rPr lang="en-US" sz="2700" dirty="0" smtClean="0"/>
              <a:t>quỵ có thể dẫn đến tử vong</a:t>
            </a:r>
            <a:endParaRPr lang="en-US" sz="2700" dirty="0"/>
          </a:p>
        </p:txBody>
      </p:sp>
      <p:pic>
        <p:nvPicPr>
          <p:cNvPr id="1026" name="Picture 2" descr="Kết quả hình ảnh cho viêm tim trong thấp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305" y="3601900"/>
            <a:ext cx="3779912" cy="32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0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60845" y="100204"/>
            <a:ext cx="5267339" cy="332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5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5.ĐIỀU TRỊ</a:t>
            </a:r>
            <a:r>
              <a:rPr kumimoji="0" lang="en-US" sz="2700" b="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700" b="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en-US" sz="2700" b="1" i="0" u="sng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5.1 Thuốc điều trị</a:t>
            </a:r>
            <a:r>
              <a:rPr kumimoji="0" lang="en-US" sz="2700" b="0" i="0" u="sng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700" b="0" i="0" u="sng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5.1.1.Sử dụng thuốc chống viêm:</a:t>
            </a:r>
            <a:endParaRPr kumimoji="0" lang="en-US" sz="2700" b="0" i="0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a. Steroid:</a:t>
            </a:r>
            <a:r>
              <a:rPr kumimoji="0" lang="en-US" sz="2700" b="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endParaRPr kumimoji="0" lang="en-US" sz="2700" b="0" i="0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b="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      </a:t>
            </a:r>
            <a:endParaRPr kumimoji="0" lang="en-US" sz="2700" b="0" i="0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2049" name="Picture 2" descr="Description: C:\Users\Administrator\Desktop\7_mauthuan3584-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4716016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43608" y="2819836"/>
            <a:ext cx="8352928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-Trẻ em: </a:t>
            </a: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Prednisolon 2–3mg/kg/ngày</a:t>
            </a: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-Người lớn: </a:t>
            </a: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Prednisolon 1–1,5mg/kg/ngày</a:t>
            </a: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en-US" sz="2700" b="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700" b="0" i="0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9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2627" y="329139"/>
            <a:ext cx="33265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b. Aspirin: </a:t>
            </a:r>
            <a:endParaRPr kumimoji="0" lang="en-US" sz="2700" b="0" i="0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en-US" sz="2700" b="0" i="0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3073" name="Picture 3" descr="Description: C:\Users\Administrator\Desktop\thuocaspirin1414205786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212976"/>
            <a:ext cx="4927523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9552" y="1033200"/>
            <a:ext cx="833182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Liều lượng Aspirin dùng 100 – 120 mg/kg/ngày chia nhiều lần, uống nhiều nước,và sau bữa ăn.</a:t>
            </a:r>
            <a:r>
              <a:rPr kumimoji="0" lang="en-US" sz="2700" b="0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Đối với thể bệnh nặng, cần tác dụng</a:t>
            </a:r>
            <a:b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nhanh nên dùng loại Acetyl salicylate lysin (Aspégic) tiêm bắp hoặc tĩnh mạch.</a:t>
            </a:r>
            <a:br>
              <a:rPr kumimoji="0" lang="en-US" sz="27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endParaRPr kumimoji="0" lang="en-US" sz="2700" b="0" i="0" u="none" strike="noStrike" cap="none" normalizeH="0" baseline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15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676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Nguyen</cp:lastModifiedBy>
  <cp:revision>28</cp:revision>
  <dcterms:created xsi:type="dcterms:W3CDTF">2017-02-11T12:32:26Z</dcterms:created>
  <dcterms:modified xsi:type="dcterms:W3CDTF">2017-02-12T04:54:01Z</dcterms:modified>
</cp:coreProperties>
</file>