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5486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n-hepatit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676400"/>
            <a:ext cx="1828800" cy="2438400"/>
          </a:xfrm>
          <a:prstGeom prst="rect">
            <a:avLst/>
          </a:prstGeom>
        </p:spPr>
      </p:pic>
      <p:pic>
        <p:nvPicPr>
          <p:cNvPr id="6" name="Picture 5" descr="licensed_shutterstock_61778728_medqual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1676400"/>
            <a:ext cx="18288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4132" y="9378"/>
            <a:ext cx="75438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15. NHỮNG VẤN ĐỀ CƠ BẢN TRONG BỆNH SINH CÁC BỆNH NHIỄM TRÙNG</a:t>
            </a:r>
            <a:endParaRPr lang="en-US" sz="35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4572000"/>
            <a:ext cx="2743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Danh sách nhóm</a:t>
            </a:r>
            <a:endParaRPr lang="en-US" sz="25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4495800"/>
            <a:ext cx="3962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5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Nguyễn Văn Hưng</a:t>
            </a:r>
          </a:p>
          <a:p>
            <a:pPr marL="457200" indent="-457200">
              <a:buAutoNum type="arabicPeriod"/>
            </a:pPr>
            <a:r>
              <a:rPr lang="en-US" sz="25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Phan Duy Huy</a:t>
            </a:r>
          </a:p>
          <a:p>
            <a:pPr marL="457200" indent="-457200">
              <a:buAutoNum type="arabicPeriod"/>
            </a:pPr>
            <a:r>
              <a:rPr lang="en-US" sz="25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Hoàng Hà My</a:t>
            </a:r>
          </a:p>
          <a:p>
            <a:pPr marL="457200" indent="-457200">
              <a:buAutoNum type="arabicPeriod"/>
            </a:pPr>
            <a:r>
              <a:rPr lang="en-US" sz="25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Nguyễn Đỗ Quỳnh Như</a:t>
            </a:r>
          </a:p>
          <a:p>
            <a:pPr marL="457200" indent="-457200">
              <a:buAutoNum type="arabicPeriod"/>
            </a:pPr>
            <a:r>
              <a:rPr lang="en-US" sz="25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Nguyễn Thị Thu Oanh</a:t>
            </a:r>
            <a:endParaRPr lang="en-US" sz="25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4"/>
          <p:cNvSpPr/>
          <p:nvPr/>
        </p:nvSpPr>
        <p:spPr>
          <a:xfrm>
            <a:off x="134912" y="209860"/>
            <a:ext cx="9009088" cy="8225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4.3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né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miễn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vật</a:t>
            </a:r>
            <a:r>
              <a:rPr lang="vi-VN" sz="2800" b="1" dirty="0">
                <a:solidFill>
                  <a:srgbClr val="99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marL="101600">
              <a:lnSpc>
                <a:spcPct val="107000"/>
              </a:lnSpc>
            </a:pPr>
            <a:r>
              <a:rPr lang="en-US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Vi </a:t>
            </a:r>
            <a:r>
              <a:rPr lang="en-US" sz="24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vượt</a:t>
            </a:r>
            <a:r>
              <a:rPr lang="en-US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miễn</a:t>
            </a:r>
            <a:r>
              <a:rPr lang="en-US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dịch</a:t>
            </a:r>
            <a:r>
              <a:rPr lang="en-US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  <a:endParaRPr lang="vi-VN" sz="24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101600">
              <a:lnSpc>
                <a:spcPct val="107000"/>
              </a:lnSpc>
            </a:pPr>
            <a:r>
              <a:rPr lang="vi-VN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vi-VN" sz="24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4.3.1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hangingPunct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non, bang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4.3.2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Che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hangingPunct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 </a:t>
            </a:r>
          </a:p>
          <a:p>
            <a:pPr lvl="0" hangingPunct="0"/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	4.3.3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hangingPunct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E.coli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4.3.4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Heamophilus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protease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pPr lvl="0" hangingPunct="0"/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hangingPunct="0"/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  <a:p>
            <a:pPr hangingPunct="0"/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101600">
              <a:lnSpc>
                <a:spcPct val="107000"/>
              </a:lnSpc>
            </a:pPr>
            <a:endParaRPr lang="en-US" sz="24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101600">
              <a:lnSpc>
                <a:spcPct val="107000"/>
              </a:lnSpc>
              <a:spcAft>
                <a:spcPts val="0"/>
              </a:spcAft>
            </a:pPr>
            <a:endParaRPr lang="en-US" sz="2400" b="1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74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5715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vi-VN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Biến đổi của cơ thể vật chủ trong bệnh </a:t>
            </a:r>
            <a:r>
              <a:rPr lang="vi-VN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V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ề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lâm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hường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là các triệu chứng:</a:t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+ S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ốt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sưng, nóng đỏ, đau, rét run, viêm cục bộ, tăng bạch cầu, di hóa protein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phản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ứng huyết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thanh.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+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đa nhân tăng trong máu là do lympho và đại thực bào tham gia quá trình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ứng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chống nhiễm trùng sản xuất ra các cytokine thúc đẩy tủy xương tăng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bạch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‒ Đáp ứng của cơ thể có thể gây ra các phản ứng có lợi hoặc bất lợi</a:t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81000"/>
            <a:ext cx="3144982" cy="2403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2784762"/>
            <a:ext cx="3144982" cy="232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20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715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6. Các hình thái phản ứng mô của vật chủ với nhiễm </a:t>
            </a:r>
            <a:r>
              <a:rPr lang="vi-VN" sz="2400" b="1" dirty="0" smtClean="0">
                <a:latin typeface="+mj-lt"/>
              </a:rPr>
              <a:t>trùn</a:t>
            </a:r>
            <a:r>
              <a:rPr lang="en-US" sz="2400" b="1" dirty="0" smtClean="0">
                <a:latin typeface="+mj-lt"/>
              </a:rPr>
              <a:t>g</a:t>
            </a: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sz="2400" u="sng" dirty="0" smtClean="0">
                <a:latin typeface="+mj-lt"/>
              </a:rPr>
              <a:t>6.1 </a:t>
            </a:r>
            <a:r>
              <a:rPr lang="vi-VN" sz="2400" u="sng" dirty="0">
                <a:latin typeface="+mj-lt"/>
              </a:rPr>
              <a:t>Viêm mủ</a:t>
            </a: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en-US" sz="2400" dirty="0" smtClean="0">
                <a:latin typeface="+mj-lt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vi-VN" sz="2400" dirty="0" smtClean="0">
                <a:latin typeface="+mj-lt"/>
              </a:rPr>
              <a:t>cầu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khuẩn Gr+</a:t>
            </a:r>
            <a:r>
              <a:rPr lang="en-US" sz="2400" dirty="0" smtClean="0">
                <a:latin typeface="+mj-lt"/>
              </a:rPr>
              <a:t>, </a:t>
            </a:r>
            <a:r>
              <a:rPr lang="vi-VN" sz="2400" dirty="0" smtClean="0">
                <a:latin typeface="+mj-lt"/>
              </a:rPr>
              <a:t>tại vùng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viêm </a:t>
            </a:r>
            <a:r>
              <a:rPr lang="vi-VN" sz="2400" dirty="0">
                <a:latin typeface="+mj-lt"/>
              </a:rPr>
              <a:t>có các chất hóa </a:t>
            </a:r>
            <a:r>
              <a:rPr lang="vi-VN" sz="2400" dirty="0" smtClean="0">
                <a:latin typeface="+mj-lt"/>
              </a:rPr>
              <a:t>ứng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động </a:t>
            </a:r>
            <a:r>
              <a:rPr lang="vi-VN" sz="2400" dirty="0">
                <a:latin typeface="+mj-lt"/>
              </a:rPr>
              <a:t>bạch </a:t>
            </a:r>
            <a:r>
              <a:rPr lang="vi-VN" sz="2400" dirty="0" smtClean="0">
                <a:latin typeface="+mj-lt"/>
              </a:rPr>
              <a:t>cầu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là </a:t>
            </a:r>
            <a:r>
              <a:rPr lang="vi-VN" sz="2400" dirty="0">
                <a:latin typeface="+mj-lt"/>
              </a:rPr>
              <a:t>cho </a:t>
            </a:r>
            <a:r>
              <a:rPr lang="vi-VN" sz="2400" dirty="0" smtClean="0">
                <a:latin typeface="+mj-lt"/>
              </a:rPr>
              <a:t>bạch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cầu </a:t>
            </a:r>
            <a:r>
              <a:rPr lang="vi-VN" sz="2400" dirty="0">
                <a:latin typeface="+mj-lt"/>
              </a:rPr>
              <a:t>đa nhân bị lôi kéo đến </a:t>
            </a:r>
            <a:r>
              <a:rPr lang="vi-VN" sz="2400" dirty="0" smtClean="0">
                <a:latin typeface="+mj-lt"/>
              </a:rPr>
              <a:t>ổ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viêm </a:t>
            </a:r>
            <a:r>
              <a:rPr lang="vi-VN" sz="2400" dirty="0">
                <a:latin typeface="+mj-lt"/>
              </a:rPr>
              <a:t>và phá hủy tổ chức </a:t>
            </a:r>
            <a:r>
              <a:rPr lang="vi-VN" sz="2400" dirty="0" smtClean="0">
                <a:latin typeface="+mj-lt"/>
              </a:rPr>
              <a:t>tạo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thành </a:t>
            </a:r>
            <a:r>
              <a:rPr lang="vi-VN" sz="2400" dirty="0">
                <a:latin typeface="+mj-lt"/>
              </a:rPr>
              <a:t>mủ.</a:t>
            </a:r>
            <a:br>
              <a:rPr lang="vi-VN" sz="2400" dirty="0">
                <a:latin typeface="+mj-lt"/>
              </a:rPr>
            </a:br>
            <a:r>
              <a:rPr lang="vi-VN" sz="2400" u="sng" dirty="0">
                <a:latin typeface="+mj-lt"/>
              </a:rPr>
              <a:t>6.2 Viêm u </a:t>
            </a:r>
            <a:r>
              <a:rPr lang="vi-VN" sz="2400" u="sng" dirty="0" smtClean="0">
                <a:latin typeface="+mj-lt"/>
              </a:rPr>
              <a:t>hạt</a:t>
            </a:r>
            <a:r>
              <a:rPr lang="vi-VN" sz="2400" dirty="0" smtClean="0">
                <a:latin typeface="+mj-lt"/>
              </a:rPr>
              <a:t/>
            </a:r>
            <a:br>
              <a:rPr lang="vi-VN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vi-VN" sz="2400" dirty="0" smtClean="0">
                <a:latin typeface="+mj-lt"/>
              </a:rPr>
              <a:t>các </a:t>
            </a:r>
            <a:r>
              <a:rPr lang="vi-VN" sz="2400" dirty="0">
                <a:latin typeface="+mj-lt"/>
              </a:rPr>
              <a:t>vi </a:t>
            </a:r>
            <a:r>
              <a:rPr lang="vi-VN" sz="2400" dirty="0" smtClean="0">
                <a:latin typeface="+mj-lt"/>
              </a:rPr>
              <a:t>khuẩn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phân </a:t>
            </a:r>
            <a:r>
              <a:rPr lang="vi-VN" sz="2400" dirty="0">
                <a:latin typeface="+mj-lt"/>
              </a:rPr>
              <a:t>chia chậm (vk </a:t>
            </a:r>
            <a:r>
              <a:rPr lang="vi-VN" sz="2400" dirty="0" smtClean="0">
                <a:latin typeface="+mj-lt"/>
              </a:rPr>
              <a:t>lao)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xung </a:t>
            </a:r>
            <a:r>
              <a:rPr lang="vi-VN" sz="2400" dirty="0">
                <a:latin typeface="+mj-lt"/>
              </a:rPr>
              <a:t>quanh u hạt </a:t>
            </a:r>
            <a:r>
              <a:rPr lang="vi-VN" sz="2400" dirty="0" smtClean="0">
                <a:latin typeface="+mj-lt"/>
              </a:rPr>
              <a:t>là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những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tế </a:t>
            </a:r>
            <a:r>
              <a:rPr lang="vi-VN" sz="2400" dirty="0">
                <a:latin typeface="+mj-lt"/>
              </a:rPr>
              <a:t>bào khổng </a:t>
            </a:r>
            <a:r>
              <a:rPr lang="vi-VN" sz="2400" dirty="0" smtClean="0">
                <a:latin typeface="+mj-lt"/>
              </a:rPr>
              <a:t>lồ</a:t>
            </a: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sz="2400" u="sng" dirty="0">
                <a:latin typeface="+mj-lt"/>
              </a:rPr>
              <a:t>6.3 Viêm hoại tử</a:t>
            </a: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Những vi sinh vật tiết các độc </a:t>
            </a:r>
            <a:r>
              <a:rPr lang="vi-VN" sz="2400" dirty="0" smtClean="0">
                <a:latin typeface="+mj-lt"/>
              </a:rPr>
              <a:t>tố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mạnh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đến </a:t>
            </a:r>
            <a:r>
              <a:rPr lang="vi-VN" sz="2400" dirty="0">
                <a:latin typeface="+mj-lt"/>
              </a:rPr>
              <a:t>mức gây </a:t>
            </a:r>
            <a:r>
              <a:rPr lang="vi-VN" sz="2400" dirty="0" smtClean="0">
                <a:latin typeface="+mj-lt"/>
              </a:rPr>
              <a:t>chết</a:t>
            </a:r>
            <a:r>
              <a:rPr lang="en-US" sz="2400" dirty="0" smtClean="0">
                <a:latin typeface="+mj-lt"/>
              </a:rPr>
              <a:t> t</a:t>
            </a:r>
            <a:r>
              <a:rPr lang="vi-VN" sz="2400" dirty="0" smtClean="0">
                <a:latin typeface="+mj-lt"/>
              </a:rPr>
              <a:t>ế </a:t>
            </a:r>
            <a:r>
              <a:rPr lang="vi-VN" sz="2400" dirty="0">
                <a:latin typeface="+mj-lt"/>
              </a:rPr>
              <a:t>bào</a:t>
            </a:r>
            <a:r>
              <a:rPr lang="vi-VN" sz="2400" dirty="0" smtClean="0">
                <a:latin typeface="+mj-lt"/>
              </a:rPr>
              <a:t>,</a:t>
            </a: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sz="2400" u="sng" dirty="0">
                <a:latin typeface="+mj-lt"/>
              </a:rPr>
              <a:t>6.4 Viêm mạn tính và sẹo hóa</a:t>
            </a: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Một số tác nhân gây viêm mạn </a:t>
            </a:r>
            <a:r>
              <a:rPr lang="vi-VN" sz="2400" dirty="0" smtClean="0">
                <a:latin typeface="+mj-lt"/>
              </a:rPr>
              <a:t>tính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có </a:t>
            </a:r>
            <a:r>
              <a:rPr lang="vi-VN" sz="2400" dirty="0">
                <a:latin typeface="+mj-lt"/>
              </a:rPr>
              <a:t>thể dẫn tới sẹo hóa quá </a:t>
            </a:r>
            <a:r>
              <a:rPr lang="vi-VN" sz="2400" dirty="0" smtClean="0">
                <a:latin typeface="+mj-lt"/>
              </a:rPr>
              <a:t>mức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gây </a:t>
            </a:r>
            <a:r>
              <a:rPr lang="vi-VN" sz="2400" dirty="0">
                <a:latin typeface="+mj-lt"/>
              </a:rPr>
              <a:t>rối loạn chức năng cơ quan (</a:t>
            </a:r>
            <a:r>
              <a:rPr lang="vi-VN" sz="2400" dirty="0" smtClean="0">
                <a:latin typeface="+mj-lt"/>
              </a:rPr>
              <a:t>xơ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gan </a:t>
            </a:r>
            <a:r>
              <a:rPr lang="vi-VN" sz="2400" dirty="0">
                <a:latin typeface="+mj-lt"/>
              </a:rPr>
              <a:t>do trứng sán máng…)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endParaRPr lang="en-US" sz="24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9327"/>
            <a:ext cx="3183830" cy="2165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324331"/>
            <a:ext cx="3183830" cy="2404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728758"/>
            <a:ext cx="3183829" cy="183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9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607551" cy="657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28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17693"/>
            <a:ext cx="8305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+mj-lt"/>
              </a:rPr>
              <a:t>Tài liệu tham khảo chính</a:t>
            </a:r>
            <a:r>
              <a:rPr lang="vi-VN" sz="2400">
                <a:latin typeface="+mj-lt"/>
              </a:rPr>
              <a:t/>
            </a:r>
            <a:br>
              <a:rPr lang="vi-VN" sz="2400">
                <a:latin typeface="+mj-lt"/>
              </a:rPr>
            </a:br>
            <a:r>
              <a:rPr lang="vi-VN" sz="2400">
                <a:latin typeface="+mj-lt"/>
              </a:rPr>
              <a:t>1. Đại học Duy Tân, (2016) Tập bài giảng Bệnh lý học.</a:t>
            </a:r>
            <a:br>
              <a:rPr lang="vi-VN" sz="2400">
                <a:latin typeface="+mj-lt"/>
              </a:rPr>
            </a:br>
            <a:r>
              <a:rPr lang="vi-VN" sz="2400">
                <a:latin typeface="+mj-lt"/>
              </a:rPr>
              <a:t>2. Lê Thị Luyến, Lê Đình Vấn, (2010) Bệnh học , Nhà xuất bản Y học.</a:t>
            </a:r>
            <a:br>
              <a:rPr lang="vi-VN" sz="2400">
                <a:latin typeface="+mj-lt"/>
              </a:rPr>
            </a:br>
            <a:r>
              <a:rPr lang="vi-VN" sz="2400">
                <a:latin typeface="+mj-lt"/>
              </a:rPr>
              <a:t>3. Hoàng Thị Kim Huyền (2014), Dược lâm sàng những nguyên lý cơ bản</a:t>
            </a:r>
            <a:br>
              <a:rPr lang="vi-VN" sz="2400">
                <a:latin typeface="+mj-lt"/>
              </a:rPr>
            </a:br>
            <a:r>
              <a:rPr lang="vi-VN" sz="2400">
                <a:latin typeface="+mj-lt"/>
              </a:rPr>
              <a:t>và sử dụng thuốc trong điều trị. Tập 2, Nhà xuất bản Y học.</a:t>
            </a:r>
            <a:br>
              <a:rPr lang="vi-VN" sz="2400">
                <a:latin typeface="+mj-lt"/>
              </a:rPr>
            </a:br>
            <a:r>
              <a:rPr lang="vi-VN" sz="2400">
                <a:latin typeface="+mj-lt"/>
              </a:rPr>
              <a:t>4. Giáo trình Bệnh lý &amp; Thuốc PTH 350</a:t>
            </a:r>
            <a:br>
              <a:rPr lang="vi-VN" sz="2400">
                <a:latin typeface="+mj-lt"/>
              </a:rPr>
            </a:br>
            <a:r>
              <a:rPr lang="vi-VN" sz="2400">
                <a:latin typeface="+mj-lt"/>
              </a:rPr>
              <a:t>(http://www.nguyenphuchoc199.com/pth- 350).</a:t>
            </a:r>
            <a:br>
              <a:rPr lang="vi-VN" sz="2400">
                <a:latin typeface="+mj-lt"/>
              </a:rPr>
            </a:br>
            <a:r>
              <a:rPr lang="vi-VN" sz="2400">
                <a:latin typeface="+mj-lt"/>
              </a:rPr>
              <a:t>5. Giáo trình Bệnh học Nội khoa, (2008). Bộ Môn Nội - Trường Đại học Y Dược</a:t>
            </a:r>
            <a:br>
              <a:rPr lang="vi-VN" sz="2400">
                <a:latin typeface="+mj-lt"/>
              </a:rPr>
            </a:br>
            <a:r>
              <a:rPr lang="vi-VN" sz="2400">
                <a:latin typeface="+mj-lt"/>
              </a:rPr>
              <a:t>Huế, NXB Y học</a:t>
            </a:r>
            <a:br>
              <a:rPr lang="vi-VN" sz="2400">
                <a:latin typeface="+mj-lt"/>
              </a:rPr>
            </a:br>
            <a:r>
              <a:rPr lang="vi-VN" sz="2400">
                <a:latin typeface="+mj-lt"/>
              </a:rPr>
              <a:t>6. Bài Giảng Bệnh học Nội khoa, (2003). Các Bộ môn Nội- Trường Đại học Y Hà</a:t>
            </a:r>
            <a:br>
              <a:rPr lang="vi-VN" sz="2400">
                <a:latin typeface="+mj-lt"/>
              </a:rPr>
            </a:br>
            <a:r>
              <a:rPr lang="vi-VN" sz="2400">
                <a:latin typeface="+mj-lt"/>
              </a:rPr>
              <a:t>nội, NXB Y học</a:t>
            </a:r>
            <a:br>
              <a:rPr lang="vi-VN" sz="2400">
                <a:latin typeface="+mj-lt"/>
              </a:rPr>
            </a:br>
            <a:r>
              <a:rPr lang="vi-VN" sz="2400">
                <a:latin typeface="+mj-lt"/>
              </a:rPr>
              <a:t>7. Các giáo trình về Bệnh học, Dược lý, Dược lâm </a:t>
            </a:r>
            <a:r>
              <a:rPr lang="vi-VN" sz="2400">
                <a:latin typeface="+mj-lt"/>
              </a:rPr>
              <a:t>sàng</a:t>
            </a:r>
            <a:r>
              <a:rPr lang="vi-VN" sz="2400" smtClean="0">
                <a:latin typeface="+mj-lt"/>
              </a:rPr>
              <a:t>,…</a:t>
            </a:r>
            <a:endParaRPr lang="en-US" sz="2400" smtClean="0">
              <a:latin typeface="+mj-lt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8 . Wikimedia</a:t>
            </a:r>
            <a:r>
              <a:rPr lang="vi-VN" sz="2400">
                <a:latin typeface="+mj-lt"/>
              </a:rPr>
              <a:t/>
            </a:r>
            <a:br>
              <a:rPr lang="vi-VN" sz="2400">
                <a:latin typeface="+mj-lt"/>
              </a:rPr>
            </a:br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2149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88034"/>
            <a:ext cx="8077200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9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152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1. TÁC NHÂN GÂY BỆNH NHIỄM TRÙNG</a:t>
            </a:r>
            <a:endParaRPr lang="en-US" sz="32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8382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1.1 VIRUS </a:t>
            </a:r>
          </a:p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Các virus đều sống và nhân lên nhờ năng lượng của thế bào vật chủ mà nó xâm nhập =&gt; ký sinh trong tế bào.</a:t>
            </a:r>
          </a:p>
          <a:p>
            <a:pPr algn="just"/>
            <a:r>
              <a:rPr lang="en-US" sz="2400" i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Hệ thống phân loại Baltimore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phân loại virus dựa trên cơ chế sản xuất ARN thông tin (mRNA) =&gt; 7 nhóm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626px-VirusBaltimoreClassificatio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895600"/>
            <a:ext cx="6324600" cy="2971800"/>
          </a:xfrm>
          <a:prstGeom prst="rect">
            <a:avLst/>
          </a:prstGeom>
        </p:spPr>
      </p:pic>
      <p:pic>
        <p:nvPicPr>
          <p:cNvPr id="6" name="Picture 5" descr="stuffyoushouldknow-podcasts-wp-content-uploads-sites-16-2014-10-virus-pod-600x3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71800"/>
            <a:ext cx="2947987" cy="2366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5486400"/>
            <a:ext cx="701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Ds: sợi đơn (bộ gen)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Ss: sợi đôi (bộ gen)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RT: có thể sử dụng enzyme phiên mã ngược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19400"/>
            <a:ext cx="30003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533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/>
          </a:p>
        </p:txBody>
      </p:sp>
      <p:sp>
        <p:nvSpPr>
          <p:cNvPr id="4" name="TextBox 3"/>
          <p:cNvSpPr txBox="1"/>
          <p:nvPr/>
        </p:nvSpPr>
        <p:spPr>
          <a:xfrm>
            <a:off x="457200" y="2286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1.2 VI KHUẨN</a:t>
            </a:r>
          </a:p>
          <a:p>
            <a:pPr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Cấu tạo: có nhân phân tán, không có lưới nội nguyên sinh, thành tế bào gồm 2 lớp phospholipid và 1 lớp peptidoglycan.</a:t>
            </a:r>
          </a:p>
          <a:p>
            <a:pPr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Thể thực khuẩn, plasmid và transposon: là những yếu tố di truyền động mã hóa yếu tố độc của vi khuẩn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1345" y="2590800"/>
            <a:ext cx="541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.3 CHLAMYDIAE, RICHKETTSIA, MYCOPLASMA.</a:t>
            </a:r>
          </a:p>
          <a:p>
            <a:r>
              <a:rPr lang="en-US" sz="2400" i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Chlammydiae (vi khuẩn):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gây bệnh mắt hột, bệnh sốt vẹt- sốt chim (ornithose – psittaco), Nicolas – Favre, viêm nhiễm tiết khung, viêm niệu đạo, bệnh về đường sinh dục – tiết niệu</a:t>
            </a:r>
            <a:endParaRPr lang="en-US" sz="2400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0"/>
            <a:ext cx="2895600" cy="129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59436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Richkettsia (vi khuẩn):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chia làm 4 nhóm =&gt; sốt phát ban dịch tễ, sốt có nốt, nhóm sốt phát ban rừng rú, nhóm sốt “Q” (Querry)</a:t>
            </a:r>
          </a:p>
          <a:p>
            <a:r>
              <a:rPr lang="en-US" sz="2500" i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Mycroplasma (vi khuẩn):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không vách tế bào, ARN/ADN &lt; 1. Có 4 loài gây bệnh ở người: </a:t>
            </a:r>
            <a:r>
              <a:rPr lang="en-US" sz="2500" i="1" smtClean="0">
                <a:latin typeface="Times New Roman" pitchFamily="18" charset="0"/>
                <a:cs typeface="Times New Roman" pitchFamily="18" charset="0"/>
              </a:rPr>
              <a:t>mycoplasma pneumoniae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gây bệnh hô hấp, </a:t>
            </a:r>
            <a:r>
              <a:rPr lang="en-US" sz="2500" i="1" smtClean="0">
                <a:latin typeface="Times New Roman" pitchFamily="18" charset="0"/>
                <a:cs typeface="Times New Roman" pitchFamily="18" charset="0"/>
              </a:rPr>
              <a:t>mycoplasma hominis, mycoplasma genitalium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2500" i="1" smtClean="0">
                <a:latin typeface="Times New Roman" pitchFamily="18" charset="0"/>
                <a:cs typeface="Times New Roman" pitchFamily="18" charset="0"/>
              </a:rPr>
              <a:t>mycoplasma urealyticum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gây bệnh đường sinh dục.</a:t>
            </a:r>
          </a:p>
          <a:p>
            <a:r>
              <a:rPr lang="en-US" sz="2500" b="1" u="sng" smtClean="0">
                <a:latin typeface="Times New Roman" pitchFamily="18" charset="0"/>
                <a:cs typeface="Times New Roman" pitchFamily="18" charset="0"/>
              </a:rPr>
              <a:t>1.4 NẤM</a:t>
            </a:r>
          </a:p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Có thành tế bào dày và có thể sinh ra những bào tử đề kháng với MT không thuận lợi.</a:t>
            </a:r>
          </a:p>
          <a:p>
            <a:r>
              <a:rPr lang="en-US" sz="2500" b="1" u="sng" smtClean="0">
                <a:latin typeface="Times New Roman" pitchFamily="18" charset="0"/>
                <a:cs typeface="Times New Roman" pitchFamily="18" charset="0"/>
              </a:rPr>
              <a:t>1.5 SINH VẬT ĐƠN BÀO: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Có khả năng vận động, có màng bào tương gấp nếp được và bào quan phức tạp</a:t>
            </a:r>
          </a:p>
          <a:p>
            <a:r>
              <a:rPr lang="en-US" sz="2500" b="1" u="sng" smtClean="0">
                <a:latin typeface="Times New Roman" pitchFamily="18" charset="0"/>
                <a:cs typeface="Times New Roman" pitchFamily="18" charset="0"/>
              </a:rPr>
              <a:t>1.6 KST: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những cơ thể đa bào biệt hóa, vòng đời phức tạp</a:t>
            </a:r>
            <a:endParaRPr lang="en-US" sz="2500" b="1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qdefault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295400"/>
            <a:ext cx="2895600" cy="1295400"/>
          </a:xfrm>
          <a:prstGeom prst="rect">
            <a:avLst/>
          </a:prstGeom>
        </p:spPr>
      </p:pic>
      <p:pic>
        <p:nvPicPr>
          <p:cNvPr id="5" name="Picture 4" descr="benh-nam-da-lon-el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514600"/>
            <a:ext cx="2895600" cy="1371600"/>
          </a:xfrm>
          <a:prstGeom prst="rect">
            <a:avLst/>
          </a:prstGeom>
        </p:spPr>
      </p:pic>
      <p:pic>
        <p:nvPicPr>
          <p:cNvPr id="6" name="Picture 5" descr="sinh-vat-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3886200"/>
            <a:ext cx="2819400" cy="1295400"/>
          </a:xfrm>
          <a:prstGeom prst="rect">
            <a:avLst/>
          </a:prstGeom>
        </p:spPr>
      </p:pic>
      <p:pic>
        <p:nvPicPr>
          <p:cNvPr id="7" name="Picture 6" descr="1265601170390_k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181600"/>
            <a:ext cx="30480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7848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2. CƠ CHẾ BẢO VỆ CHỐNG VI SINH VẬT CỦA VẬT CHỦ</a:t>
            </a:r>
            <a:endParaRPr lang="en-US" sz="35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493865"/>
              </p:ext>
            </p:extLst>
          </p:nvPr>
        </p:nvGraphicFramePr>
        <p:xfrm>
          <a:off x="914400" y="1676400"/>
          <a:ext cx="7543800" cy="467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1900"/>
                <a:gridCol w="3771900"/>
              </a:tblGrid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 chế bảo vệ</a:t>
                      </a:r>
                      <a:endParaRPr lang="en-US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Times New Roman" pitchFamily="18" charset="0"/>
                          <a:cs typeface="Times New Roman" pitchFamily="18" charset="0"/>
                        </a:rPr>
                        <a:t>Chi</a:t>
                      </a:r>
                      <a:r>
                        <a:rPr lang="en-US" sz="20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tiết</a:t>
                      </a:r>
                      <a:endParaRPr lang="en-US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0840">
                <a:tc>
                  <a:txBody>
                    <a:bodyPr/>
                    <a:lstStyle/>
                    <a:p>
                      <a:pPr algn="l"/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rào vật lý và hóa học</a:t>
                      </a:r>
                      <a:endParaRPr lang="en-US" sz="20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toàn vẹn của da và niêm mạc</a:t>
                      </a:r>
                    </a:p>
                    <a:p>
                      <a:pPr algn="l"/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Các cơ vòng, nắp thanh quản</a:t>
                      </a:r>
                    </a:p>
                    <a:p>
                      <a:pPr algn="l"/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Dòng bài tiết bình thường</a:t>
                      </a:r>
                    </a:p>
                    <a:p>
                      <a:pPr algn="l"/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Vi khuẩn chí nội sinh</a:t>
                      </a:r>
                    </a:p>
                    <a:p>
                      <a:pPr algn="l"/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Dịch tiết: acid dạ dày, dịch tụy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81760">
                <a:tc>
                  <a:txBody>
                    <a:bodyPr/>
                    <a:lstStyle/>
                    <a:p>
                      <a:pPr algn="l"/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Đáp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ứng viêm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tế bào thực bào trong máu</a:t>
                      </a:r>
                    </a:p>
                    <a:p>
                      <a:pPr algn="l"/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Bổ thể</a:t>
                      </a:r>
                    </a:p>
                    <a:p>
                      <a:pPr algn="l"/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Hệ thống protein huyết tương...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l"/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Hệ võng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nội mạt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thực bào trong mô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pPr algn="l"/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Đáp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ứng miễn dịch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Miễn dịch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qua trung gian tế bào</a:t>
                      </a:r>
                    </a:p>
                    <a:p>
                      <a:pPr algn="l"/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Miễn dịch dịch thể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3"/>
          <p:cNvSpPr txBox="1"/>
          <p:nvPr/>
        </p:nvSpPr>
        <p:spPr>
          <a:xfrm>
            <a:off x="0" y="0"/>
            <a:ext cx="8915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3. Cơ </a:t>
            </a:r>
            <a:r>
              <a:rPr lang="vi-VN" sz="2800" b="1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vi-VN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vi sinh </a:t>
            </a:r>
            <a:r>
              <a:rPr lang="vi-VN" sz="2800" b="1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vi-VN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vi-VN" sz="2800" b="1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vi-VN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vi-VN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vi-VN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vi-VN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cơ </a:t>
            </a:r>
            <a:r>
              <a:rPr lang="vi-VN" sz="2800" b="1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vi-VN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400" b="1" u="sng" smtClean="0">
                <a:latin typeface="Times New Roman" pitchFamily="18" charset="0"/>
                <a:cs typeface="Times New Roman" pitchFamily="18" charset="0"/>
              </a:rPr>
              <a:t>3.1 </a:t>
            </a:r>
            <a:r>
              <a:rPr lang="vi-VN" sz="2400" b="1" u="sng">
                <a:latin typeface="Times New Roman" pitchFamily="18" charset="0"/>
                <a:cs typeface="Times New Roman" pitchFamily="18" charset="0"/>
              </a:rPr>
              <a:t>Qua da: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do xước, bẩn, can thiệp tiêm, thọc dò…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ộp Văn bản 4"/>
          <p:cNvSpPr txBox="1"/>
          <p:nvPr/>
        </p:nvSpPr>
        <p:spPr>
          <a:xfrm>
            <a:off x="-94957" y="935927"/>
            <a:ext cx="597876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400" b="1" u="sng" smtClean="0">
                <a:latin typeface="Times New Roman" pitchFamily="18" charset="0"/>
                <a:cs typeface="Times New Roman" pitchFamily="18" charset="0"/>
              </a:rPr>
              <a:t>3.2 </a:t>
            </a:r>
            <a:r>
              <a:rPr lang="vi-VN" sz="2400" b="1" u="sng">
                <a:latin typeface="Times New Roman" pitchFamily="18" charset="0"/>
                <a:cs typeface="Times New Roman" pitchFamily="18" charset="0"/>
              </a:rPr>
              <a:t>Qua niêm mạc:</a:t>
            </a:r>
          </a:p>
          <a:p>
            <a:pPr hangingPunct="0"/>
            <a:r>
              <a:rPr lang="vi-VN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i="1" u="sng">
                <a:latin typeface="Times New Roman" pitchFamily="18" charset="0"/>
                <a:cs typeface="Times New Roman" pitchFamily="18" charset="0"/>
              </a:rPr>
              <a:t>3.2.1 </a:t>
            </a:r>
            <a:r>
              <a:rPr lang="vi-VN" sz="2400" i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vi-VN" sz="2400" i="1" u="sng">
                <a:latin typeface="Times New Roman" pitchFamily="18" charset="0"/>
                <a:cs typeface="Times New Roman" pitchFamily="18" charset="0"/>
              </a:rPr>
              <a:t> hô </a:t>
            </a:r>
            <a:r>
              <a:rPr lang="vi-VN" sz="2400" i="1" u="sng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vi-VN" sz="2400" i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nhày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can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sond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NKQ…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VK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nhày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… 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vi-VN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i="1" u="sng">
                <a:latin typeface="Times New Roman" pitchFamily="18" charset="0"/>
                <a:cs typeface="Times New Roman" pitchFamily="18" charset="0"/>
              </a:rPr>
              <a:t>3.2.2 Đường tiêu hóa:</a:t>
            </a:r>
            <a:r>
              <a:rPr lang="vi-VN" sz="2400" u="sng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u="sng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ộ acid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VK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hay do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hangingPunct="0"/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VK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…)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Shigela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Amip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…)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i="1" u="sng">
                <a:latin typeface="Times New Roman" pitchFamily="18" charset="0"/>
                <a:cs typeface="Times New Roman" pitchFamily="18" charset="0"/>
              </a:rPr>
              <a:t>3.2.3 </a:t>
            </a:r>
            <a:r>
              <a:rPr lang="vi-VN" sz="2400" i="1" u="sng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vi-VN" sz="2400" i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u="sng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vi-VN" sz="2400" i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u="sng" err="1">
                <a:latin typeface="Times New Roman" pitchFamily="18" charset="0"/>
                <a:cs typeface="Times New Roman" pitchFamily="18" charset="0"/>
              </a:rPr>
              <a:t>niệu</a:t>
            </a:r>
            <a:r>
              <a:rPr lang="vi-VN" sz="2400" i="1" u="sng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xước</a:t>
            </a:r>
            <a:r>
              <a:rPr lang="en-US" altLang="en-US" sz="240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sz="240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tắc</a:t>
            </a:r>
            <a:r>
              <a:rPr lang="en-US" altLang="en-US" sz="240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do </a:t>
            </a:r>
            <a:r>
              <a:rPr lang="en-US" altLang="en-US" sz="240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sỏi</a:t>
            </a:r>
            <a:r>
              <a:rPr lang="en-US" altLang="en-US" sz="240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sz="240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thủ</a:t>
            </a:r>
            <a:r>
              <a:rPr lang="en-US" altLang="en-US" sz="240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thuật</a:t>
            </a:r>
            <a:r>
              <a:rPr lang="vi-VN" altLang="en-US" sz="240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sz="240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lây</a:t>
            </a:r>
            <a:r>
              <a:rPr lang="en-US" altLang="en-US" sz="240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qua </a:t>
            </a:r>
            <a:r>
              <a:rPr lang="en-US" altLang="en-US" sz="240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đường</a:t>
            </a:r>
            <a:r>
              <a:rPr lang="en-US" altLang="en-US" sz="240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tình</a:t>
            </a:r>
            <a:r>
              <a:rPr lang="en-US" altLang="en-US" sz="240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dục</a:t>
            </a:r>
            <a:r>
              <a:rPr lang="en-US" altLang="en-US" sz="240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… 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hangingPunct="0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02" y="1143000"/>
            <a:ext cx="3451198" cy="21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41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6604" y="167045"/>
            <a:ext cx="8904851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lang="en-US" altLang="en-US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en-US" sz="3200" b="1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en-US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altLang="en-US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altLang="en-US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en-US" sz="3200" b="1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sz="32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38200" algn="l"/>
              </a:tabLst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altLang="en-US" sz="2400">
                <a:latin typeface="Times New Roman" pitchFamily="18" charset="0"/>
                <a:cs typeface="Times New Roman" pitchFamily="18" charset="0"/>
              </a:rPr>
              <a:t>SV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vi-VN" altLang="en-US" sz="2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838200" algn="l"/>
              </a:tabLst>
            </a:pPr>
            <a:r>
              <a:rPr lang="vi-VN" altLang="en-US" sz="2400">
                <a:latin typeface="Times New Roman" pitchFamily="18" charset="0"/>
                <a:cs typeface="Times New Roman" pitchFamily="18" charset="0"/>
              </a:rPr>
              <a:t>Gây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en-US" sz="24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838200" algn="l"/>
              </a:tabLst>
            </a:pP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thiêu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. </a:t>
            </a:r>
            <a:endParaRPr lang="vi-VN" altLang="en-US" sz="240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838200" algn="l"/>
              </a:tabLst>
            </a:pP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mủ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sẹo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latin typeface="Times New Roman" pitchFamily="18" charset="0"/>
                <a:cs typeface="Times New Roman" pitchFamily="18" charset="0"/>
              </a:rPr>
              <a:t>mẫn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66174"/>
            <a:ext cx="6519863" cy="27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8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3"/>
          <p:cNvSpPr/>
          <p:nvPr/>
        </p:nvSpPr>
        <p:spPr>
          <a:xfrm>
            <a:off x="0" y="-152400"/>
            <a:ext cx="10311621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 algn="just">
              <a:lnSpc>
                <a:spcPct val="107000"/>
              </a:lnSpc>
              <a:spcAft>
                <a:spcPts val="0"/>
              </a:spcAft>
            </a:pPr>
            <a:endParaRPr lang="en-US" sz="240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65"/>
              </a:lnSpc>
              <a:spcAft>
                <a:spcPts val="0"/>
              </a:spcAft>
            </a:pPr>
            <a:r>
              <a:rPr lang="en-US" sz="24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4.1 VIRUS</a:t>
            </a:r>
            <a:endParaRPr lang="en-US" sz="24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1066800" lvl="0" algn="just" hangingPunct="0">
              <a:lnSpc>
                <a:spcPct val="107000"/>
              </a:lnSpc>
              <a:spcAft>
                <a:spcPts val="0"/>
              </a:spcAft>
              <a:tabLst>
                <a:tab pos="381000" algn="l"/>
              </a:tabLst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Virus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40"/>
              </a:lnSpc>
              <a:spcAft>
                <a:spcPts val="0"/>
              </a:spcAf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R="1066800" lvl="0" algn="just" hangingPunct="0">
              <a:lnSpc>
                <a:spcPct val="107000"/>
              </a:lnSpc>
              <a:spcAft>
                <a:spcPts val="0"/>
              </a:spcAft>
              <a:tabLst>
                <a:tab pos="381000" algn="l"/>
              </a:tabLst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li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ts val="240"/>
              </a:lnSpc>
              <a:spcAft>
                <a:spcPts val="0"/>
              </a:spcAf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 hangingPunct="0">
              <a:lnSpc>
                <a:spcPct val="107000"/>
              </a:lnSpc>
              <a:spcAft>
                <a:spcPts val="0"/>
              </a:spcAft>
              <a:tabLst>
                <a:tab pos="381000" algn="l"/>
              </a:tabLst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do: </a:t>
            </a:r>
          </a:p>
          <a:p>
            <a:pPr algn="just">
              <a:lnSpc>
                <a:spcPts val="565"/>
              </a:lnSpc>
              <a:spcAft>
                <a:spcPts val="0"/>
              </a:spcAf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lnSpc>
                <a:spcPts val="565"/>
              </a:lnSpc>
              <a:spcAft>
                <a:spcPts val="0"/>
              </a:spcAf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Hộp Văn bản 4"/>
          <p:cNvSpPr txBox="1"/>
          <p:nvPr/>
        </p:nvSpPr>
        <p:spPr>
          <a:xfrm>
            <a:off x="-381000" y="2362200"/>
            <a:ext cx="4951831" cy="3404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hangingPunct="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+"/>
              <a:tabLst>
                <a:tab pos="838200" algn="l"/>
              </a:tabLst>
            </a:pPr>
            <a:r>
              <a:rPr lang="en-US" sz="2400" err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DNA, RNA, protein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TB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ts val="565"/>
              </a:lnSpc>
              <a:spcAft>
                <a:spcPts val="0"/>
              </a:spcAf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742950" lvl="1" indent="-285750" hangingPunct="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+"/>
              <a:tabLst>
                <a:tab pos="838200" algn="l"/>
              </a:tabLst>
            </a:pPr>
            <a:r>
              <a:rPr lang="en-US" sz="240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TB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ủ </a:t>
            </a:r>
          </a:p>
          <a:p>
            <a:pPr>
              <a:lnSpc>
                <a:spcPts val="565"/>
              </a:lnSpc>
              <a:spcAft>
                <a:spcPts val="0"/>
              </a:spcAf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742950" lvl="1" indent="-285750" hangingPunct="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+"/>
              <a:tabLst>
                <a:tab pos="838200" algn="l"/>
              </a:tabLst>
            </a:pPr>
            <a:r>
              <a:rPr lang="en-US" sz="240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hangingPunct="0">
              <a:lnSpc>
                <a:spcPct val="107000"/>
              </a:lnSpc>
              <a:buFont typeface="Arial" panose="020B0604020202020204" pitchFamily="34" charset="0"/>
              <a:buChar char="+"/>
              <a:tabLst>
                <a:tab pos="838200" algn="l"/>
              </a:tabLst>
            </a:pP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lvl="1" indent="-285750" hangingPunct="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+"/>
              <a:tabLst>
                <a:tab pos="838200" algn="l"/>
              </a:tabLst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 Văn bản 5"/>
          <p:cNvSpPr txBox="1"/>
          <p:nvPr/>
        </p:nvSpPr>
        <p:spPr>
          <a:xfrm>
            <a:off x="4038600" y="2336409"/>
            <a:ext cx="5407660" cy="2514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1066800" lvl="1" indent="-285750" hangingPunct="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+"/>
              <a:tabLst>
                <a:tab pos="837565" algn="l"/>
              </a:tabLst>
            </a:pP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VSV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ts val="565"/>
              </a:lnSpc>
              <a:spcAft>
                <a:spcPts val="0"/>
              </a:spcAf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742950" lvl="1" indent="-285750" hangingPunct="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+"/>
              <a:tabLst>
                <a:tab pos="838200" algn="l"/>
              </a:tabLst>
            </a:pPr>
            <a:r>
              <a:rPr lang="en-US" sz="240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u. 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78610"/>
            <a:ext cx="6526213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163775"/>
            <a:ext cx="8258175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4.2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Yếu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tố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dính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và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độc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tố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vi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khuẩn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buFontTx/>
              <a:buChar char="•"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Yếu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VK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gắn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thụ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đặc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biệt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tế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này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thường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trú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cấu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trúc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sợi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tua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altLang="en-US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yếu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tăng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độc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lực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altLang="en-US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buFontTx/>
              <a:buChar char="•"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Độc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altLang="en-US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giúp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altLang="en-US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VK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xâm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nhập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tổn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thương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rối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loạn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chức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năng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hoặc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hay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toàn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32834"/>
            <a:ext cx="65659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328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783</Words>
  <Application>Microsoft Office PowerPoint</Application>
  <PresentationFormat>On-screen Show (4:3)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AutoBVT</cp:lastModifiedBy>
  <cp:revision>24</cp:revision>
  <dcterms:created xsi:type="dcterms:W3CDTF">2006-08-16T00:00:00Z</dcterms:created>
  <dcterms:modified xsi:type="dcterms:W3CDTF">2017-03-26T05:58:37Z</dcterms:modified>
</cp:coreProperties>
</file>