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17"/>
  </p:notesMasterIdLst>
  <p:sldIdLst>
    <p:sldId id="267" r:id="rId2"/>
    <p:sldId id="268" r:id="rId3"/>
    <p:sldId id="265" r:id="rId4"/>
    <p:sldId id="266" r:id="rId5"/>
    <p:sldId id="280" r:id="rId6"/>
    <p:sldId id="269" r:id="rId7"/>
    <p:sldId id="270" r:id="rId8"/>
    <p:sldId id="271" r:id="rId9"/>
    <p:sldId id="273" r:id="rId10"/>
    <p:sldId id="281" r:id="rId11"/>
    <p:sldId id="274" r:id="rId12"/>
    <p:sldId id="282" r:id="rId13"/>
    <p:sldId id="275" r:id="rId14"/>
    <p:sldId id="277" r:id="rId15"/>
    <p:sldId id="283" r:id="rId16"/>
  </p:sldIdLst>
  <p:sldSz cx="9144000" cy="6858000" type="screen4x3"/>
  <p:notesSz cx="6858000" cy="9144000"/>
  <p:defaultText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9" autoAdjust="0"/>
    <p:restoredTop sz="95907" autoAdjust="0"/>
  </p:normalViewPr>
  <p:slideViewPr>
    <p:cSldViewPr snapToGrid="0">
      <p:cViewPr>
        <p:scale>
          <a:sx n="70" d="100"/>
          <a:sy n="70" d="100"/>
        </p:scale>
        <p:origin x="1404" y="1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CD524-C929-417D-9581-E495CEADDAA7}" type="datetimeFigureOut">
              <a:rPr lang="en-US" smtClean="0"/>
              <a:pPr/>
              <a:t>4/9/2017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50524-175C-4BE1-A43D-5221526C7EB5}" type="slidenum">
              <a:rPr lang="en-US" smtClean="0"/>
              <a:pPr/>
              <a:t>‹#›</a:t>
            </a:fld>
            <a:endParaRPr lang="en-US"/>
          </a:p>
        </p:txBody>
      </p:sp>
    </p:spTree>
    <p:extLst>
      <p:ext uri="{BB962C8B-B14F-4D97-AF65-F5344CB8AC3E}">
        <p14:creationId xmlns:p14="http://schemas.microsoft.com/office/powerpoint/2010/main" val="2925375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420496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689613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9"/>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0"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09922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21370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0" y="1709740"/>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90" y="4589467"/>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02013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1"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96051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5" y="1681163"/>
            <a:ext cx="3868340"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5" y="2505077"/>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7"/>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219907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3330741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87375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5" y="987426"/>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387258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4" y="457200"/>
            <a:ext cx="2949177"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5" y="987426"/>
            <a:ext cx="4629151"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4" y="2057401"/>
            <a:ext cx="2949177" cy="3811588"/>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72C20-897A-4209-AE00-DDF925F703F3}" type="datetimeFigureOut">
              <a:rPr lang="vi-VN" smtClean="0"/>
              <a:pPr/>
              <a:t>09/04/2017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930589F9-8326-4ABB-813E-2620A75BA18C}" type="slidenum">
              <a:rPr lang="vi-VN" smtClean="0"/>
              <a:pPr/>
              <a:t>‹#›</a:t>
            </a:fld>
            <a:endParaRPr lang="vi-VN"/>
          </a:p>
        </p:txBody>
      </p:sp>
    </p:spTree>
    <p:extLst>
      <p:ext uri="{BB962C8B-B14F-4D97-AF65-F5344CB8AC3E}">
        <p14:creationId xmlns:p14="http://schemas.microsoft.com/office/powerpoint/2010/main" val="167619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4" y="365125"/>
            <a:ext cx="7886700" cy="1325563"/>
          </a:xfrm>
          <a:prstGeom prst="rect">
            <a:avLst/>
          </a:prstGeom>
        </p:spPr>
        <p:txBody>
          <a:bodyPr vert="horz" lIns="68580" tIns="34290" rIns="68580" bIns="3429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4" y="1825625"/>
            <a:ext cx="7886700" cy="4351339"/>
          </a:xfrm>
          <a:prstGeom prst="rect">
            <a:avLst/>
          </a:prstGeom>
        </p:spPr>
        <p:txBody>
          <a:bodyPr vert="horz" lIns="68580" tIns="34290" rIns="68580" bIns="342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1" y="6356354"/>
            <a:ext cx="2057400" cy="365125"/>
          </a:xfrm>
          <a:prstGeom prst="rect">
            <a:avLst/>
          </a:prstGeom>
        </p:spPr>
        <p:txBody>
          <a:bodyPr vert="horz" lIns="68580" tIns="34290" rIns="68580" bIns="34290" rtlCol="0" anchor="ctr"/>
          <a:lstStyle>
            <a:lvl1pPr algn="l">
              <a:defRPr sz="900">
                <a:solidFill>
                  <a:schemeClr val="tx1">
                    <a:tint val="75000"/>
                  </a:schemeClr>
                </a:solidFill>
              </a:defRPr>
            </a:lvl1pPr>
          </a:lstStyle>
          <a:p>
            <a:fld id="{11672C20-897A-4209-AE00-DDF925F703F3}" type="datetimeFigureOut">
              <a:rPr lang="vi-VN" smtClean="0"/>
              <a:pPr/>
              <a:t>09/04/2017</a:t>
            </a:fld>
            <a:endParaRPr lang="vi-VN"/>
          </a:p>
        </p:txBody>
      </p:sp>
      <p:sp>
        <p:nvSpPr>
          <p:cNvPr id="5" name="Footer Placeholder 4"/>
          <p:cNvSpPr>
            <a:spLocks noGrp="1"/>
          </p:cNvSpPr>
          <p:nvPr>
            <p:ph type="ftr" sz="quarter" idx="3"/>
          </p:nvPr>
        </p:nvSpPr>
        <p:spPr>
          <a:xfrm>
            <a:off x="3028954" y="6356354"/>
            <a:ext cx="3086100" cy="365125"/>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1" y="6356354"/>
            <a:ext cx="2057400" cy="365125"/>
          </a:xfrm>
          <a:prstGeom prst="rect">
            <a:avLst/>
          </a:prstGeom>
        </p:spPr>
        <p:txBody>
          <a:bodyPr vert="horz" lIns="68580" tIns="34290" rIns="68580" bIns="34290" rtlCol="0" anchor="ctr"/>
          <a:lstStyle>
            <a:lvl1pPr algn="r">
              <a:defRPr sz="900">
                <a:solidFill>
                  <a:schemeClr val="tx1">
                    <a:tint val="75000"/>
                  </a:schemeClr>
                </a:solidFill>
              </a:defRPr>
            </a:lvl1pPr>
          </a:lstStyle>
          <a:p>
            <a:fld id="{930589F9-8326-4ABB-813E-2620A75BA18C}" type="slidenum">
              <a:rPr lang="vi-VN" smtClean="0"/>
              <a:pPr/>
              <a:t>‹#›</a:t>
            </a:fld>
            <a:endParaRPr lang="vi-VN"/>
          </a:p>
        </p:txBody>
      </p:sp>
    </p:spTree>
    <p:extLst>
      <p:ext uri="{BB962C8B-B14F-4D97-AF65-F5344CB8AC3E}">
        <p14:creationId xmlns:p14="http://schemas.microsoft.com/office/powerpoint/2010/main" val="35632818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vi-V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2059" y="1259208"/>
            <a:ext cx="8567874" cy="900246"/>
          </a:xfrm>
          <a:prstGeom prst="rect">
            <a:avLst/>
          </a:prstGeom>
        </p:spPr>
        <p:txBody>
          <a:bodyPr wrap="square" lIns="68580" tIns="34290" rIns="68580" bIns="34290">
            <a:spAutoFit/>
          </a:bodyPr>
          <a:lstStyle/>
          <a:p>
            <a:pPr marL="0" lvl="1" algn="ctr"/>
            <a:endParaRPr lang="en-US" sz="5400" dirty="0">
              <a:solidFill>
                <a:srgbClr val="FF0000"/>
              </a:solidFill>
              <a:latin typeface="Times New Roman" pitchFamily="18" charset="0"/>
              <a:cs typeface="Times New Roman" pitchFamily="18" charset="0"/>
            </a:endParaRPr>
          </a:p>
        </p:txBody>
      </p:sp>
      <p:pic>
        <p:nvPicPr>
          <p:cNvPr id="2050" name="Picture 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57200"/>
            <a:ext cx="914400" cy="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3" y="192214"/>
            <a:ext cx="837043" cy="7078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 y="86258"/>
            <a:ext cx="138564"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314857"/>
            <a:ext cx="9144000"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2735792" y="280700"/>
            <a:ext cx="3600409"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T R Ư Ờ N G</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Đ Ạ I</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H Ọ C  D U Y</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 T Â N</a:t>
            </a:r>
            <a:endParaRPr lang="vi-VN" sz="1500" b="1">
              <a:solidFill>
                <a:srgbClr val="632523"/>
              </a:solidFill>
              <a:latin typeface="Times New Roman" pitchFamily="18" charset="0"/>
              <a:ea typeface="Arial Unicode MS" pitchFamily="34" charset="-128"/>
              <a:cs typeface="Times New Roman" pitchFamily="18" charset="0"/>
            </a:endParaRPr>
          </a:p>
          <a:p>
            <a:pPr algn="ctr" eaLnBrk="0" fontAlgn="base" hangingPunct="0">
              <a:spcBef>
                <a:spcPct val="0"/>
              </a:spcBef>
              <a:spcAft>
                <a:spcPct val="0"/>
              </a:spcAft>
              <a:tabLst>
                <a:tab pos="3476625" algn="l"/>
                <a:tab pos="3657600" algn="l"/>
              </a:tabLst>
            </a:pPr>
            <a:r>
              <a:rPr lang="en-US" sz="1500" b="1">
                <a:solidFill>
                  <a:srgbClr val="632523"/>
                </a:solidFill>
                <a:latin typeface="Times New Roman" pitchFamily="18" charset="0"/>
                <a:ea typeface="Arial Unicode MS" pitchFamily="34" charset="-128"/>
                <a:cs typeface="Times New Roman" pitchFamily="18" charset="0"/>
              </a:rPr>
              <a:t>K</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H</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O</a:t>
            </a:r>
            <a:r>
              <a:rPr lang="vi-VN" sz="1500" b="1">
                <a:solidFill>
                  <a:srgbClr val="632523"/>
                </a:solidFill>
                <a:latin typeface="Times New Roman" pitchFamily="18" charset="0"/>
                <a:ea typeface="Arial Unicode MS" pitchFamily="34" charset="-128"/>
                <a:cs typeface="Times New Roman" pitchFamily="18" charset="0"/>
              </a:rPr>
              <a:t> </a:t>
            </a:r>
            <a:r>
              <a:rPr lang="en-US" sz="1500" b="1">
                <a:solidFill>
                  <a:srgbClr val="632523"/>
                </a:solidFill>
                <a:latin typeface="Times New Roman" pitchFamily="18" charset="0"/>
                <a:ea typeface="Arial Unicode MS" pitchFamily="34" charset="-128"/>
                <a:cs typeface="Times New Roman" pitchFamily="18" charset="0"/>
              </a:rPr>
              <a:t>A  </a:t>
            </a:r>
            <a:r>
              <a:rPr lang="vi-VN" sz="1500" b="1">
                <a:solidFill>
                  <a:srgbClr val="632523"/>
                </a:solidFill>
                <a:latin typeface="Times New Roman" pitchFamily="18" charset="0"/>
                <a:ea typeface="Arial Unicode MS" pitchFamily="34" charset="-128"/>
                <a:cs typeface="Times New Roman" pitchFamily="18" charset="0"/>
              </a:rPr>
              <a:t> D Ư Ợ C</a:t>
            </a:r>
            <a:endParaRPr lang="en-US" sz="3300">
              <a:latin typeface="Times New Roman" pitchFamily="18" charset="0"/>
              <a:cs typeface="Times New Roman" pitchFamily="18" charset="0"/>
            </a:endParaRPr>
          </a:p>
        </p:txBody>
      </p:sp>
      <p:sp>
        <p:nvSpPr>
          <p:cNvPr id="10" name="Rectangle 9"/>
          <p:cNvSpPr/>
          <p:nvPr/>
        </p:nvSpPr>
        <p:spPr>
          <a:xfrm>
            <a:off x="2831328" y="2988188"/>
            <a:ext cx="6119489" cy="3947234"/>
          </a:xfrm>
          <a:prstGeom prst="rect">
            <a:avLst/>
          </a:prstGeom>
        </p:spPr>
        <p:txBody>
          <a:bodyPr wrap="square" lIns="68580" tIns="34290" rIns="68580" bIns="34290">
            <a:spAutoFit/>
          </a:bodyPr>
          <a:lstStyle/>
          <a:p>
            <a:pPr marL="0" lvl="1">
              <a:lnSpc>
                <a:spcPct val="150000"/>
              </a:lnSpc>
            </a:pPr>
            <a:r>
              <a:rPr lang="vi-VN" sz="2400" b="1" dirty="0">
                <a:latin typeface="Times New Roman" pitchFamily="18" charset="0"/>
                <a:cs typeface="Times New Roman" pitchFamily="18" charset="0"/>
              </a:rPr>
              <a:t>	GVHD: Th.s Nguyễn Phúc Học</a:t>
            </a:r>
          </a:p>
          <a:p>
            <a:pPr marL="0" lvl="1">
              <a:lnSpc>
                <a:spcPct val="150000"/>
              </a:lnSpc>
            </a:pPr>
            <a:r>
              <a:rPr lang="vi-VN" sz="2400" b="1" dirty="0">
                <a:latin typeface="Times New Roman" pitchFamily="18" charset="0"/>
                <a:cs typeface="Times New Roman" pitchFamily="18" charset="0"/>
              </a:rPr>
              <a:t>	SVTH: Nhóm </a:t>
            </a:r>
            <a:r>
              <a:rPr lang="vi-VN" sz="2400" b="1" dirty="0" smtClean="0">
                <a:latin typeface="Times New Roman" pitchFamily="18" charset="0"/>
                <a:cs typeface="Times New Roman" pitchFamily="18" charset="0"/>
              </a:rPr>
              <a:t>15 </a:t>
            </a:r>
            <a:r>
              <a:rPr lang="vi-VN" sz="2400" b="1" dirty="0">
                <a:latin typeface="Times New Roman" pitchFamily="18" charset="0"/>
                <a:cs typeface="Times New Roman" pitchFamily="18" charset="0"/>
              </a:rPr>
              <a:t>- Lớp: PTH 350H </a:t>
            </a:r>
          </a:p>
          <a:p>
            <a:pPr marL="0" lvl="1">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Nguyễn Văn Hưng</a:t>
            </a:r>
          </a:p>
          <a:p>
            <a:pPr marL="0" lvl="1">
              <a:lnSpc>
                <a:spcPct val="150000"/>
              </a:lnSpc>
            </a:pPr>
            <a:r>
              <a:rPr lang="vi-VN" sz="2400" dirty="0" smtClean="0">
                <a:latin typeface="Times New Roman" pitchFamily="18" charset="0"/>
                <a:cs typeface="Times New Roman" pitchFamily="18" charset="0"/>
              </a:rPr>
              <a:t>          Phan Duy Huy</a:t>
            </a:r>
          </a:p>
          <a:p>
            <a:pPr marL="0" lvl="1">
              <a:lnSpc>
                <a:spcPct val="150000"/>
              </a:lnSpc>
            </a:pPr>
            <a:r>
              <a:rPr lang="vi-VN" sz="2400" dirty="0" smtClean="0">
                <a:latin typeface="Times New Roman" pitchFamily="18" charset="0"/>
                <a:cs typeface="Times New Roman" pitchFamily="18" charset="0"/>
              </a:rPr>
              <a:t>          Hoàng Hà My</a:t>
            </a:r>
          </a:p>
          <a:p>
            <a:pPr marL="0" lvl="1">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         Nguyễn Đỗ Quỳnh Như</a:t>
            </a:r>
          </a:p>
          <a:p>
            <a:pPr marL="0" lvl="1">
              <a:lnSpc>
                <a:spcPct val="150000"/>
              </a:lnSpc>
            </a:pPr>
            <a:r>
              <a:rPr lang="vi-VN"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         Nguyễn Thị Thu Oanh   </a:t>
            </a:r>
            <a:endParaRPr lang="en-US" sz="2400" dirty="0">
              <a:latin typeface="Times New Roman" pitchFamily="18" charset="0"/>
              <a:cs typeface="Times New Roman" pitchFamily="18" charset="0"/>
            </a:endParaRPr>
          </a:p>
        </p:txBody>
      </p:sp>
      <p:sp>
        <p:nvSpPr>
          <p:cNvPr id="5" name="Rectangle 4"/>
          <p:cNvSpPr/>
          <p:nvPr/>
        </p:nvSpPr>
        <p:spPr>
          <a:xfrm>
            <a:off x="457204" y="986350"/>
            <a:ext cx="8493614" cy="1446550"/>
          </a:xfrm>
          <a:prstGeom prst="rect">
            <a:avLst/>
          </a:prstGeom>
        </p:spPr>
        <p:txBody>
          <a:bodyPr wrap="square">
            <a:spAutoFit/>
          </a:bodyPr>
          <a:lstStyle/>
          <a:p>
            <a:pPr algn="ctr"/>
            <a:r>
              <a:rPr lang="vi-VN" sz="4400" dirty="0">
                <a:solidFill>
                  <a:srgbClr val="FF0000"/>
                </a:solidFill>
                <a:latin typeface="+mj-lt"/>
              </a:rPr>
              <a:t>Y HỌC CỔ TRUYỀN &amp; THUỐC CỔ TRUYỀN VIỆT NAM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59" y="3208132"/>
            <a:ext cx="3127384" cy="3649868"/>
          </a:xfrm>
          <a:prstGeom prst="rect">
            <a:avLst/>
          </a:prstGeom>
        </p:spPr>
      </p:pic>
    </p:spTree>
    <p:extLst>
      <p:ext uri="{BB962C8B-B14F-4D97-AF65-F5344CB8AC3E}">
        <p14:creationId xmlns:p14="http://schemas.microsoft.com/office/powerpoint/2010/main" val="2639326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592" y="141667"/>
            <a:ext cx="9047408" cy="6001643"/>
          </a:xfrm>
          <a:prstGeom prst="rect">
            <a:avLst/>
          </a:prstGeom>
        </p:spPr>
        <p:txBody>
          <a:bodyPr wrap="square">
            <a:spAutoFit/>
          </a:bodyPr>
          <a:lstStyle/>
          <a:p>
            <a:r>
              <a:rPr lang="vi-VN" sz="2400" b="1" dirty="0">
                <a:latin typeface="+mj-lt"/>
              </a:rPr>
              <a:t>2.4	Học thuyết kinh lạc</a:t>
            </a:r>
          </a:p>
          <a:p>
            <a:r>
              <a:rPr lang="vi-VN" sz="2400" dirty="0" smtClean="0">
                <a:latin typeface="+mj-lt"/>
              </a:rPr>
              <a:t>• Kinh </a:t>
            </a:r>
            <a:r>
              <a:rPr lang="vi-VN" sz="2400" dirty="0">
                <a:latin typeface="+mj-lt"/>
              </a:rPr>
              <a:t>lạc là tên gọi chung của kinh mạch và lạc mạch. Kinh là đường thẳng, là cái khung của hệ kinh lạc đi ở sâu; Lạc là đường ngang, là cái lưới, từ kinh mạch chia ra như mạng lưới đến khắp mọi nơi và đi ở nông.</a:t>
            </a:r>
          </a:p>
          <a:p>
            <a:r>
              <a:rPr lang="vi-VN" sz="2400" dirty="0" smtClean="0">
                <a:latin typeface="+mj-lt"/>
              </a:rPr>
              <a:t>• Kinh </a:t>
            </a:r>
            <a:r>
              <a:rPr lang="vi-VN" sz="2400" dirty="0">
                <a:latin typeface="+mj-lt"/>
              </a:rPr>
              <a:t>lạc phân bố ra toàn thân là con đường vận hành của âm dương, khí huyết, tân dịch, khiến cho con người từ ngũ tạng lục phủ, can mạch, cơ nhục, xương vv… kết thành một chính thể thống nhất.</a:t>
            </a:r>
          </a:p>
          <a:p>
            <a:r>
              <a:rPr lang="vi-VN" sz="2400" dirty="0" smtClean="0">
                <a:latin typeface="+mj-lt"/>
              </a:rPr>
              <a:t>• Kinh  </a:t>
            </a:r>
            <a:r>
              <a:rPr lang="vi-VN" sz="2400" dirty="0">
                <a:latin typeface="+mj-lt"/>
              </a:rPr>
              <a:t>lạc là 1 hệ thống  phong  phú,  gồm có:	12  Kinh Chính.</a:t>
            </a:r>
          </a:p>
          <a:p>
            <a:r>
              <a:rPr lang="vi-VN" sz="2400" dirty="0">
                <a:latin typeface="+mj-lt"/>
              </a:rPr>
              <a:t>12 Kinh Biệt. 12 Kinh Cân. 15 Lạc. 8 Mạch </a:t>
            </a:r>
            <a:r>
              <a:rPr lang="vi-VN" sz="2400" dirty="0" smtClean="0">
                <a:latin typeface="+mj-lt"/>
              </a:rPr>
              <a:t> </a:t>
            </a:r>
            <a:r>
              <a:rPr lang="vi-VN" sz="2400" dirty="0">
                <a:latin typeface="+mj-lt"/>
              </a:rPr>
              <a:t>Kinh.</a:t>
            </a:r>
          </a:p>
          <a:p>
            <a:r>
              <a:rPr lang="vi-VN" sz="2400" dirty="0">
                <a:latin typeface="+mj-lt"/>
              </a:rPr>
              <a:t>•	Huyệt đạo: Nằm trên đương kinh cả hai bên có 690 huyệt và khoảng 200 huyệt ngoài đường kinh.</a:t>
            </a:r>
          </a:p>
          <a:p>
            <a:r>
              <a:rPr lang="vi-VN" sz="2400" dirty="0">
                <a:latin typeface="+mj-lt"/>
              </a:rPr>
              <a:t>•	Về chữa bệnh: Học thuyết kinh lạc được ứng dụng nhiều nhất vào phương pháp chữa bệnh bằng châm cứu xoa bóp và thuốc.</a:t>
            </a:r>
          </a:p>
          <a:p>
            <a:r>
              <a:rPr lang="vi-VN" sz="2400" dirty="0">
                <a:latin typeface="+mj-lt"/>
              </a:rPr>
              <a:t>•	Học thuyết kinh lạc chỉ đạo việc qui tác dụng của thuốc tương ứng với tạng, phủ hay đường kinh nào đó gọi là sự qui kinh của thuốc</a:t>
            </a:r>
          </a:p>
        </p:txBody>
      </p:sp>
    </p:spTree>
    <p:extLst>
      <p:ext uri="{BB962C8B-B14F-4D97-AF65-F5344CB8AC3E}">
        <p14:creationId xmlns:p14="http://schemas.microsoft.com/office/powerpoint/2010/main" val="2091916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079" y="146185"/>
            <a:ext cx="7884281" cy="510638"/>
          </a:xfrm>
        </p:spPr>
        <p:txBody>
          <a:bodyPr>
            <a:normAutofit/>
          </a:bodyPr>
          <a:lstStyle/>
          <a:p>
            <a:r>
              <a:rPr lang="vi-VN" sz="2400" b="1" dirty="0" smtClean="0"/>
              <a:t>3. PHÉP </a:t>
            </a:r>
            <a:r>
              <a:rPr lang="vi-VN" sz="2400" b="1" dirty="0"/>
              <a:t>TẮC DÙNG THUỐC CỦA Y HỌC CỔ TRUYỀN</a:t>
            </a:r>
          </a:p>
        </p:txBody>
      </p:sp>
      <p:sp>
        <p:nvSpPr>
          <p:cNvPr id="3" name="Rectangle 2"/>
          <p:cNvSpPr/>
          <p:nvPr/>
        </p:nvSpPr>
        <p:spPr>
          <a:xfrm>
            <a:off x="225380" y="500346"/>
            <a:ext cx="8789831" cy="3416320"/>
          </a:xfrm>
          <a:prstGeom prst="rect">
            <a:avLst/>
          </a:prstGeom>
        </p:spPr>
        <p:txBody>
          <a:bodyPr wrap="square">
            <a:spAutoFit/>
          </a:bodyPr>
          <a:lstStyle/>
          <a:p>
            <a:r>
              <a:rPr lang="vi-VN" sz="2400" b="1" dirty="0" smtClean="0">
                <a:latin typeface="+mj-lt"/>
              </a:rPr>
              <a:t>3.1 Sơ </a:t>
            </a:r>
            <a:r>
              <a:rPr lang="vi-VN" sz="2400" b="1" dirty="0">
                <a:latin typeface="+mj-lt"/>
              </a:rPr>
              <a:t>lược về chẩn trị theo YHCT (Tứ chẩn)</a:t>
            </a:r>
          </a:p>
          <a:p>
            <a:r>
              <a:rPr lang="vi-VN" sz="2400" dirty="0">
                <a:latin typeface="+mj-lt"/>
              </a:rPr>
              <a:t>Tứ chấn là bốn phương pháp khai thác triệu chứng lâm sàng của y học cổ truyền.</a:t>
            </a:r>
          </a:p>
          <a:p>
            <a:r>
              <a:rPr lang="vi-VN" sz="2400" dirty="0">
                <a:latin typeface="+mj-lt"/>
              </a:rPr>
              <a:t>Từ những kiến thức kinh nghiệm lâm sàng, các nhà y học cổ truyền phương Đông đã dần dần sắp xếp nó theo một hệ thống Âm Dương, Ngũ hành.</a:t>
            </a:r>
          </a:p>
          <a:p>
            <a:r>
              <a:rPr lang="vi-VN" sz="2400" dirty="0">
                <a:latin typeface="+mj-lt"/>
              </a:rPr>
              <a:t>Tuy vậy, đến thế kỷ thứ 14 mới được danh y Hoạt Thọ tổng kết thành bốn phương pháp chẩn đoán là Vọng – Văn – Vấn – Thiết  nêu trong cuốn sách Chẩn gia khu yếu.</a:t>
            </a:r>
          </a:p>
        </p:txBody>
      </p:sp>
      <p:sp>
        <p:nvSpPr>
          <p:cNvPr id="13" name="Rectangle 12"/>
          <p:cNvSpPr/>
          <p:nvPr/>
        </p:nvSpPr>
        <p:spPr>
          <a:xfrm>
            <a:off x="225380" y="3783475"/>
            <a:ext cx="8918620" cy="3046988"/>
          </a:xfrm>
          <a:prstGeom prst="rect">
            <a:avLst/>
          </a:prstGeom>
        </p:spPr>
        <p:txBody>
          <a:bodyPr wrap="square">
            <a:spAutoFit/>
          </a:bodyPr>
          <a:lstStyle/>
          <a:p>
            <a:r>
              <a:rPr lang="vi-VN" sz="2400" b="1" dirty="0" smtClean="0">
                <a:latin typeface="+mj-lt"/>
              </a:rPr>
              <a:t>3.2 Các </a:t>
            </a:r>
            <a:r>
              <a:rPr lang="vi-VN" sz="2400" b="1" dirty="0">
                <a:latin typeface="+mj-lt"/>
              </a:rPr>
              <a:t>nguyên nhân gây bệnh (Ngoại nhân &amp; Nội nhân</a:t>
            </a:r>
            <a:r>
              <a:rPr lang="vi-VN" sz="2400" b="1" dirty="0" smtClean="0">
                <a:latin typeface="+mj-lt"/>
              </a:rPr>
              <a:t>)</a:t>
            </a:r>
            <a:endParaRPr lang="vi-VN" sz="2400" u="sng" dirty="0">
              <a:latin typeface="+mj-lt"/>
            </a:endParaRPr>
          </a:p>
          <a:p>
            <a:r>
              <a:rPr lang="vi-VN" sz="2400" dirty="0">
                <a:latin typeface="+mj-lt"/>
              </a:rPr>
              <a:t>YHCT cho rằng con người và thế giới xung quanh là một chỉnh thể thống nhất, vì thế mà dùng quan điểm chỉnh thể để bàn về quá trình phát sinh, phát triển, biến hoá của các nhân tố gây </a:t>
            </a:r>
            <a:r>
              <a:rPr lang="vi-VN" sz="2400" dirty="0" smtClean="0">
                <a:latin typeface="+mj-lt"/>
              </a:rPr>
              <a:t>bệnh,những </a:t>
            </a:r>
            <a:r>
              <a:rPr lang="vi-VN" sz="2400" dirty="0">
                <a:latin typeface="+mj-lt"/>
              </a:rPr>
              <a:t>nguyên nhân gây bệnh xâm nhập vào cơ thể qua đường da lông hay mũi miệng. Thường có tính chất cấp tính, giai đoạn đầu thường có biểu hiện lâm sàng của chứng hàn hoặc chứng nhiệt, sưng đau họng, đau nhức cơ xương </a:t>
            </a:r>
            <a:r>
              <a:rPr lang="vi-VN" sz="2400" dirty="0" smtClean="0">
                <a:latin typeface="+mj-lt"/>
              </a:rPr>
              <a:t>khớp</a:t>
            </a:r>
            <a:endParaRPr lang="vi-VN" sz="2400" dirty="0">
              <a:latin typeface="+mj-lt"/>
            </a:endParaRPr>
          </a:p>
        </p:txBody>
      </p:sp>
    </p:spTree>
    <p:extLst>
      <p:ext uri="{BB962C8B-B14F-4D97-AF65-F5344CB8AC3E}">
        <p14:creationId xmlns:p14="http://schemas.microsoft.com/office/powerpoint/2010/main" val="3758705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150125"/>
            <a:ext cx="8748215" cy="1992574"/>
          </a:xfrm>
          <a:prstGeom prst="rect">
            <a:avLst/>
          </a:prstGeom>
        </p:spPr>
        <p:txBody>
          <a:bodyPr wrap="square">
            <a:spAutoFit/>
          </a:bodyPr>
          <a:lstStyle/>
          <a:p>
            <a:r>
              <a:rPr lang="vi-VN" sz="2400" b="1" dirty="0">
                <a:latin typeface="+mj-lt"/>
              </a:rPr>
              <a:t>3.3	Các phép tắc trị bệnh (Bát pháp</a:t>
            </a:r>
            <a:r>
              <a:rPr lang="vi-VN" sz="2400" b="1" dirty="0" smtClean="0">
                <a:latin typeface="+mj-lt"/>
              </a:rPr>
              <a:t>):</a:t>
            </a:r>
          </a:p>
          <a:p>
            <a:r>
              <a:rPr lang="vi-VN" sz="2400" b="1" dirty="0" smtClean="0">
                <a:latin typeface="+mj-lt"/>
              </a:rPr>
              <a:t> </a:t>
            </a:r>
            <a:r>
              <a:rPr lang="vi-VN" sz="2400" dirty="0">
                <a:latin typeface="+mj-lt"/>
              </a:rPr>
              <a:t>Bát pháp là tám phép chữa bệnh của Đông y, tám phương pháp giải quyết bệnh tật theo Bát cương. Tám phép đó là: Hãn, Thổ, Hạ, Hòa, Thanh, Ôn, Tiêu, Bổ. Trong bát pháp có 5 phép tả là: Hãn - Thổ - Hạ - Thanh – Tiêu. Hai phép bổ là: Ôn - Bổ và một phép Hòa.</a:t>
            </a:r>
          </a:p>
        </p:txBody>
      </p:sp>
      <p:sp>
        <p:nvSpPr>
          <p:cNvPr id="3" name="Rectangle 2"/>
          <p:cNvSpPr/>
          <p:nvPr/>
        </p:nvSpPr>
        <p:spPr>
          <a:xfrm>
            <a:off x="259307" y="2142699"/>
            <a:ext cx="5116337" cy="461665"/>
          </a:xfrm>
          <a:prstGeom prst="rect">
            <a:avLst/>
          </a:prstGeom>
        </p:spPr>
        <p:txBody>
          <a:bodyPr wrap="none">
            <a:spAutoFit/>
          </a:bodyPr>
          <a:lstStyle/>
          <a:p>
            <a:r>
              <a:rPr lang="vi-VN" sz="2400" b="1" dirty="0" smtClean="0">
                <a:latin typeface="+mj-lt"/>
              </a:rPr>
              <a:t>4. Thuốc </a:t>
            </a:r>
            <a:r>
              <a:rPr lang="vi-VN" sz="2400" b="1" dirty="0">
                <a:latin typeface="+mj-lt"/>
              </a:rPr>
              <a:t>cổ truyền và dược lâm </a:t>
            </a:r>
            <a:r>
              <a:rPr lang="vi-VN" sz="2400" b="1" dirty="0" smtClean="0">
                <a:latin typeface="+mj-lt"/>
              </a:rPr>
              <a:t>sàng:</a:t>
            </a:r>
            <a:endParaRPr lang="vi-VN" sz="2400" b="1" dirty="0">
              <a:latin typeface="+mj-lt"/>
            </a:endParaRPr>
          </a:p>
        </p:txBody>
      </p:sp>
      <p:sp>
        <p:nvSpPr>
          <p:cNvPr id="8" name="Rectangle 7"/>
          <p:cNvSpPr/>
          <p:nvPr/>
        </p:nvSpPr>
        <p:spPr>
          <a:xfrm>
            <a:off x="259307" y="2561062"/>
            <a:ext cx="7506270" cy="3046988"/>
          </a:xfrm>
          <a:prstGeom prst="rect">
            <a:avLst/>
          </a:prstGeom>
        </p:spPr>
        <p:txBody>
          <a:bodyPr wrap="square">
            <a:spAutoFit/>
          </a:bodyPr>
          <a:lstStyle/>
          <a:p>
            <a:r>
              <a:rPr lang="vi-VN" sz="2400" dirty="0" smtClean="0">
                <a:latin typeface="+mj-lt"/>
              </a:rPr>
              <a:t>Thành </a:t>
            </a:r>
            <a:r>
              <a:rPr lang="vi-VN" sz="2400" dirty="0">
                <a:latin typeface="+mj-lt"/>
              </a:rPr>
              <a:t>phần hóa học của thuốc cổ truyền.</a:t>
            </a:r>
          </a:p>
          <a:p>
            <a:r>
              <a:rPr lang="vi-VN" sz="2400" dirty="0" smtClean="0">
                <a:latin typeface="+mj-lt"/>
              </a:rPr>
              <a:t>• Hoạt </a:t>
            </a:r>
            <a:r>
              <a:rPr lang="vi-VN" sz="2400" dirty="0">
                <a:latin typeface="+mj-lt"/>
              </a:rPr>
              <a:t>tính sinh học của một cây là do thành phần hoạt chất mà nó có, vì thế ngày nay tính chất dược l{ và thành phần hoá học của cây thuốc không thể tách rời nhau.</a:t>
            </a:r>
          </a:p>
          <a:p>
            <a:r>
              <a:rPr lang="vi-VN" sz="2400" dirty="0" smtClean="0">
                <a:latin typeface="+mj-lt"/>
              </a:rPr>
              <a:t>• Ngày </a:t>
            </a:r>
            <a:r>
              <a:rPr lang="vi-VN" sz="2400" dirty="0">
                <a:latin typeface="+mj-lt"/>
              </a:rPr>
              <a:t>nay có một số tác giả chủ trương ly trích hoạt chất tinh khiết có hàm lượng cao. Tuy thế, vẫn còn nhiều người ưa chuộng dùng cây cỏ toàn phần, dùng tươi hoặc khô, dưới dạng sắc, dạng trà.</a:t>
            </a:r>
          </a:p>
        </p:txBody>
      </p:sp>
    </p:spTree>
    <p:extLst>
      <p:ext uri="{BB962C8B-B14F-4D97-AF65-F5344CB8AC3E}">
        <p14:creationId xmlns:p14="http://schemas.microsoft.com/office/powerpoint/2010/main" val="3758705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483" y="58970"/>
            <a:ext cx="8195481" cy="3416320"/>
          </a:xfrm>
          <a:prstGeom prst="rect">
            <a:avLst/>
          </a:prstGeom>
        </p:spPr>
        <p:txBody>
          <a:bodyPr wrap="square">
            <a:spAutoFit/>
          </a:bodyPr>
          <a:lstStyle/>
          <a:p>
            <a:r>
              <a:rPr lang="vi-VN" sz="2400" b="1" dirty="0" smtClean="0">
                <a:latin typeface="+mj-lt"/>
              </a:rPr>
              <a:t>4.2</a:t>
            </a:r>
            <a:r>
              <a:rPr lang="vi-VN" sz="2400" b="1" dirty="0">
                <a:latin typeface="+mj-lt"/>
              </a:rPr>
              <a:t>	Đơn thuốc YHCT &amp; Kê đơn thuốc y học cổ truyền</a:t>
            </a:r>
          </a:p>
          <a:p>
            <a:r>
              <a:rPr lang="vi-VN" sz="2400" dirty="0" smtClean="0">
                <a:latin typeface="+mj-lt"/>
              </a:rPr>
              <a:t>• YHCT </a:t>
            </a:r>
            <a:r>
              <a:rPr lang="vi-VN" sz="2400" dirty="0">
                <a:latin typeface="+mj-lt"/>
              </a:rPr>
              <a:t>có nhiều cách kê đơn thuốc nhưng nguyên tắc vẫn phải dựa vào tứ chẩn (Vọng, Văn, Vấn, Thiết), biện chứng luận trị, chẩn đoán, pháp điều trị để ghi một đơn thuốc với Quân, Thần, Tá, Sứ. Có thể Thần, Tá, Sứ kiêm cho nhau và cần dựa vào thời tiết, nơi ở, đời sống, giới tính, tuổi của người bệnh để thêm hoặc bớt vị thuốc, đồng thời phải chú ý</a:t>
            </a:r>
            <a:r>
              <a:rPr lang="vi-VN" sz="2400" dirty="0" smtClean="0">
                <a:latin typeface="+mj-lt"/>
              </a:rPr>
              <a:t> </a:t>
            </a:r>
            <a:r>
              <a:rPr lang="vi-VN" sz="2400" dirty="0">
                <a:latin typeface="+mj-lt"/>
              </a:rPr>
              <a:t>tính năng tác dụng của vị thuốc, cách phối hợp và tương tác có hại của các vị thuốc để tránh tai biến về thuốc.</a:t>
            </a:r>
          </a:p>
        </p:txBody>
      </p:sp>
      <p:sp>
        <p:nvSpPr>
          <p:cNvPr id="4" name="Rectangle 3"/>
          <p:cNvSpPr/>
          <p:nvPr/>
        </p:nvSpPr>
        <p:spPr>
          <a:xfrm>
            <a:off x="272954" y="3497696"/>
            <a:ext cx="7765576" cy="1569660"/>
          </a:xfrm>
          <a:prstGeom prst="rect">
            <a:avLst/>
          </a:prstGeom>
        </p:spPr>
        <p:txBody>
          <a:bodyPr wrap="square">
            <a:spAutoFit/>
          </a:bodyPr>
          <a:lstStyle/>
          <a:p>
            <a:r>
              <a:rPr lang="vi-VN" sz="2400" dirty="0" smtClean="0">
                <a:latin typeface="+mj-lt"/>
              </a:rPr>
              <a:t>• Sau </a:t>
            </a:r>
            <a:r>
              <a:rPr lang="vi-VN" sz="2400" dirty="0">
                <a:latin typeface="+mj-lt"/>
              </a:rPr>
              <a:t>khi có chẩn đoán và pháp điều trị theo YHCT, dựa vào trình độ của thầy thuốc,  tình hình bệnh, kinh tế người bệnh và điều kiện cơ sở y tế có thể dùng một trong các cách kê đơn </a:t>
            </a:r>
            <a:r>
              <a:rPr lang="vi-VN" sz="2400" dirty="0" smtClean="0">
                <a:latin typeface="+mj-lt"/>
              </a:rPr>
              <a:t>sau.</a:t>
            </a:r>
            <a:endParaRPr lang="vi-VN" sz="2400" dirty="0">
              <a:latin typeface="+mj-lt"/>
            </a:endParaRPr>
          </a:p>
        </p:txBody>
      </p:sp>
    </p:spTree>
    <p:extLst>
      <p:ext uri="{BB962C8B-B14F-4D97-AF65-F5344CB8AC3E}">
        <p14:creationId xmlns:p14="http://schemas.microsoft.com/office/powerpoint/2010/main" val="205248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830" y="-479751"/>
            <a:ext cx="9107953" cy="7626434"/>
          </a:xfrm>
          <a:prstGeom prst="rect">
            <a:avLst/>
          </a:prstGeom>
        </p:spPr>
      </p:pic>
    </p:spTree>
    <p:extLst>
      <p:ext uri="{BB962C8B-B14F-4D97-AF65-F5344CB8AC3E}">
        <p14:creationId xmlns:p14="http://schemas.microsoft.com/office/powerpoint/2010/main" val="2213873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8441"/>
            <a:ext cx="9144000" cy="6081117"/>
          </a:xfrm>
          <a:prstGeom prst="rect">
            <a:avLst/>
          </a:prstGeom>
        </p:spPr>
      </p:pic>
    </p:spTree>
    <p:extLst>
      <p:ext uri="{BB962C8B-B14F-4D97-AF65-F5344CB8AC3E}">
        <p14:creationId xmlns:p14="http://schemas.microsoft.com/office/powerpoint/2010/main" val="265924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3345" y="-318510"/>
            <a:ext cx="8530659" cy="8748549"/>
          </a:xfrm>
          <a:prstGeom prst="rect">
            <a:avLst/>
          </a:prstGeom>
        </p:spPr>
        <p:txBody>
          <a:bodyPr wrap="square" lIns="68580" tIns="34290" rIns="68580" bIns="34290">
            <a:spAutoFit/>
          </a:bodyPr>
          <a:lstStyle/>
          <a:p>
            <a:pPr algn="ctr">
              <a:lnSpc>
                <a:spcPct val="150000"/>
              </a:lnSpc>
            </a:pPr>
            <a:r>
              <a:rPr lang="vi-VN" sz="4000" b="1" dirty="0" smtClean="0">
                <a:latin typeface="Times New Roman" pitchFamily="18" charset="0"/>
                <a:cs typeface="Times New Roman" pitchFamily="18" charset="0"/>
              </a:rPr>
              <a:t>NỘI </a:t>
            </a:r>
            <a:r>
              <a:rPr lang="vi-VN" sz="4000" b="1" dirty="0" smtClean="0">
                <a:latin typeface="Times New Roman" pitchFamily="18" charset="0"/>
                <a:cs typeface="Times New Roman" pitchFamily="18" charset="0"/>
              </a:rPr>
              <a:t>DUNG</a:t>
            </a:r>
          </a:p>
          <a:p>
            <a:pPr>
              <a:lnSpc>
                <a:spcPct val="150000"/>
              </a:lnSpc>
            </a:pPr>
            <a:r>
              <a:rPr lang="vi-VN" sz="2400" b="1" dirty="0" smtClean="0">
                <a:latin typeface="Times New Roman" pitchFamily="18" charset="0"/>
                <a:cs typeface="Times New Roman" pitchFamily="18" charset="0"/>
              </a:rPr>
              <a:t>1. Lược sử y học cổ truyền</a:t>
            </a:r>
          </a:p>
          <a:p>
            <a:pPr>
              <a:lnSpc>
                <a:spcPct val="150000"/>
              </a:lnSpc>
            </a:pPr>
            <a:r>
              <a:rPr lang="vi-VN" sz="2400" b="1" dirty="0" smtClean="0">
                <a:latin typeface="Times New Roman" pitchFamily="18" charset="0"/>
                <a:cs typeface="Times New Roman" pitchFamily="18" charset="0"/>
              </a:rPr>
              <a:t>1.1 Các nước</a:t>
            </a:r>
          </a:p>
          <a:p>
            <a:pPr>
              <a:lnSpc>
                <a:spcPct val="150000"/>
              </a:lnSpc>
            </a:pPr>
            <a:r>
              <a:rPr lang="vi-VN" sz="2400" b="1" dirty="0" smtClean="0">
                <a:latin typeface="Times New Roman" pitchFamily="18" charset="0"/>
                <a:cs typeface="Times New Roman" pitchFamily="18" charset="0"/>
              </a:rPr>
              <a:t>1.2 Việt </a:t>
            </a:r>
            <a:r>
              <a:rPr lang="vi-VN" sz="2400" b="1" dirty="0">
                <a:latin typeface="Times New Roman" pitchFamily="18" charset="0"/>
                <a:cs typeface="Times New Roman" pitchFamily="18" charset="0"/>
              </a:rPr>
              <a:t>Nam</a:t>
            </a:r>
          </a:p>
          <a:p>
            <a:pPr>
              <a:lnSpc>
                <a:spcPct val="150000"/>
              </a:lnSpc>
            </a:pPr>
            <a:r>
              <a:rPr lang="vi-VN" sz="2400" b="1" dirty="0" smtClean="0">
                <a:latin typeface="Times New Roman" pitchFamily="18" charset="0"/>
                <a:cs typeface="Times New Roman" pitchFamily="18" charset="0"/>
              </a:rPr>
              <a:t>2. Một </a:t>
            </a:r>
            <a:r>
              <a:rPr lang="vi-VN" sz="2400" b="1" dirty="0">
                <a:latin typeface="Times New Roman" pitchFamily="18" charset="0"/>
                <a:cs typeface="Times New Roman" pitchFamily="18" charset="0"/>
              </a:rPr>
              <a:t>số học thuyết YHCT</a:t>
            </a:r>
          </a:p>
          <a:p>
            <a:pPr>
              <a:lnSpc>
                <a:spcPct val="150000"/>
              </a:lnSpc>
            </a:pPr>
            <a:r>
              <a:rPr lang="vi-VN" sz="2400" b="1" dirty="0" smtClean="0">
                <a:latin typeface="Times New Roman" pitchFamily="18" charset="0"/>
                <a:cs typeface="Times New Roman" pitchFamily="18" charset="0"/>
              </a:rPr>
              <a:t>3. Phép </a:t>
            </a:r>
            <a:r>
              <a:rPr lang="vi-VN" sz="2400" b="1" dirty="0">
                <a:latin typeface="Times New Roman" pitchFamily="18" charset="0"/>
                <a:cs typeface="Times New Roman" pitchFamily="18" charset="0"/>
              </a:rPr>
              <a:t>tắc dùng thuốc của YHCT.</a:t>
            </a:r>
          </a:p>
          <a:p>
            <a:pPr>
              <a:lnSpc>
                <a:spcPct val="150000"/>
              </a:lnSpc>
            </a:pPr>
            <a:r>
              <a:rPr lang="vi-VN" sz="2400" b="1" dirty="0" smtClean="0">
                <a:latin typeface="Times New Roman" pitchFamily="18" charset="0"/>
                <a:cs typeface="Times New Roman" pitchFamily="18" charset="0"/>
              </a:rPr>
              <a:t>4.Thuốc </a:t>
            </a:r>
            <a:r>
              <a:rPr lang="vi-VN" sz="2400" b="1" dirty="0">
                <a:latin typeface="Times New Roman" pitchFamily="18" charset="0"/>
                <a:cs typeface="Times New Roman" pitchFamily="18" charset="0"/>
              </a:rPr>
              <a:t>cổ truyền và </a:t>
            </a:r>
            <a:r>
              <a:rPr lang="vi-VN" sz="2400" b="1" dirty="0" smtClean="0">
                <a:latin typeface="Times New Roman" pitchFamily="18" charset="0"/>
                <a:cs typeface="Times New Roman" pitchFamily="18" charset="0"/>
              </a:rPr>
              <a:t>dược lâm sàng </a:t>
            </a:r>
          </a:p>
          <a:p>
            <a:pPr>
              <a:lnSpc>
                <a:spcPct val="150000"/>
              </a:lnSpc>
            </a:pPr>
            <a:r>
              <a:rPr lang="vi-VN" sz="2400" b="1" dirty="0" smtClean="0">
                <a:latin typeface="Times New Roman" pitchFamily="18" charset="0"/>
                <a:cs typeface="Times New Roman" pitchFamily="18" charset="0"/>
              </a:rPr>
              <a:t>4.1Thành phần hóa học của thuốc YHCT.</a:t>
            </a:r>
          </a:p>
          <a:p>
            <a:pPr>
              <a:lnSpc>
                <a:spcPct val="150000"/>
              </a:lnSpc>
            </a:pPr>
            <a:r>
              <a:rPr lang="vi-VN" sz="2400" b="1" dirty="0" smtClean="0">
                <a:latin typeface="Times New Roman" pitchFamily="18" charset="0"/>
                <a:cs typeface="Times New Roman" pitchFamily="18" charset="0"/>
              </a:rPr>
              <a:t>4.2 Tác dụng dược lý của thuốc cổ truyền</a:t>
            </a:r>
          </a:p>
          <a:p>
            <a:pPr>
              <a:lnSpc>
                <a:spcPct val="150000"/>
              </a:lnSpc>
            </a:pPr>
            <a:r>
              <a:rPr lang="vi-VN" sz="2400" b="1" dirty="0" smtClean="0">
                <a:latin typeface="Times New Roman" pitchFamily="18" charset="0"/>
                <a:cs typeface="Times New Roman" pitchFamily="18" charset="0"/>
              </a:rPr>
              <a:t>4.3 Đơn </a:t>
            </a:r>
            <a:r>
              <a:rPr lang="vi-VN" sz="2400" b="1" dirty="0">
                <a:latin typeface="Times New Roman" pitchFamily="18" charset="0"/>
                <a:cs typeface="Times New Roman" pitchFamily="18" charset="0"/>
              </a:rPr>
              <a:t>thuốc &amp; kê đơn thuốc YHCT</a:t>
            </a:r>
          </a:p>
          <a:p>
            <a:pPr>
              <a:lnSpc>
                <a:spcPct val="150000"/>
              </a:lnSpc>
            </a:pPr>
            <a:r>
              <a:rPr lang="vi-VN" sz="2400" b="1" dirty="0" smtClean="0">
                <a:latin typeface="Times New Roman" pitchFamily="18" charset="0"/>
                <a:cs typeface="Times New Roman" pitchFamily="18" charset="0"/>
              </a:rPr>
              <a:t>4.4 Tương </a:t>
            </a:r>
            <a:r>
              <a:rPr lang="vi-VN" sz="2400" b="1" dirty="0">
                <a:latin typeface="Times New Roman" pitchFamily="18" charset="0"/>
                <a:cs typeface="Times New Roman" pitchFamily="18" charset="0"/>
              </a:rPr>
              <a:t>tác bất lợi của thuốc cổ truyền</a:t>
            </a:r>
          </a:p>
          <a:p>
            <a:pPr>
              <a:lnSpc>
                <a:spcPct val="150000"/>
              </a:lnSpc>
            </a:pPr>
            <a:r>
              <a:rPr lang="vi-VN" sz="2400" b="1" dirty="0">
                <a:latin typeface="Times New Roman" pitchFamily="18" charset="0"/>
                <a:cs typeface="Times New Roman" pitchFamily="18" charset="0"/>
              </a:rPr>
              <a:t> </a:t>
            </a:r>
          </a:p>
          <a:p>
            <a:pPr>
              <a:lnSpc>
                <a:spcPct val="150000"/>
              </a:lnSpc>
            </a:pPr>
            <a:endParaRPr lang="vi-VN" sz="2400" b="1" dirty="0">
              <a:latin typeface="Times New Roman" pitchFamily="18" charset="0"/>
              <a:cs typeface="Times New Roman" pitchFamily="18" charset="0"/>
            </a:endParaRPr>
          </a:p>
          <a:p>
            <a:pPr>
              <a:lnSpc>
                <a:spcPct val="150000"/>
              </a:lnSpc>
            </a:pPr>
            <a:endParaRPr lang="vi-VN" sz="2400" b="1" dirty="0">
              <a:latin typeface="Times New Roman" pitchFamily="18" charset="0"/>
              <a:cs typeface="Times New Roman" pitchFamily="18" charset="0"/>
            </a:endParaRPr>
          </a:p>
          <a:p>
            <a:pPr>
              <a:lnSpc>
                <a:spcPct val="150000"/>
              </a:lnSpc>
            </a:pPr>
            <a:endParaRPr lang="en-US" sz="2400" dirty="0"/>
          </a:p>
        </p:txBody>
      </p:sp>
    </p:spTree>
    <p:extLst>
      <p:ext uri="{BB962C8B-B14F-4D97-AF65-F5344CB8AC3E}">
        <p14:creationId xmlns:p14="http://schemas.microsoft.com/office/powerpoint/2010/main" val="3764699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626" y="169859"/>
            <a:ext cx="8320349" cy="619611"/>
          </a:xfrm>
        </p:spPr>
        <p:txBody>
          <a:bodyPr>
            <a:noAutofit/>
          </a:bodyPr>
          <a:lstStyle/>
          <a:p>
            <a:pPr algn="ctr"/>
            <a:r>
              <a:rPr lang="vi-VN" sz="2600" b="1" dirty="0">
                <a:cs typeface="Times New Roman" pitchFamily="18" charset="0"/>
              </a:rPr>
              <a:t>1. Lược sử y học cổ truyền</a:t>
            </a:r>
            <a:br>
              <a:rPr lang="vi-VN" sz="2600" b="1" dirty="0">
                <a:cs typeface="Times New Roman" pitchFamily="18" charset="0"/>
              </a:rPr>
            </a:br>
            <a:endParaRPr lang="en-US" sz="2600" b="1" dirty="0">
              <a:latin typeface="Times New Roman" pitchFamily="18" charset="0"/>
              <a:cs typeface="Times New Roman" pitchFamily="18" charset="0"/>
            </a:endParaRPr>
          </a:p>
        </p:txBody>
      </p:sp>
      <p:sp>
        <p:nvSpPr>
          <p:cNvPr id="3" name="Content Placeholder 2"/>
          <p:cNvSpPr>
            <a:spLocks noGrp="1"/>
          </p:cNvSpPr>
          <p:nvPr>
            <p:ph idx="1"/>
          </p:nvPr>
        </p:nvSpPr>
        <p:spPr>
          <a:xfrm>
            <a:off x="537797" y="927280"/>
            <a:ext cx="4446328" cy="5801766"/>
          </a:xfrm>
        </p:spPr>
        <p:txBody>
          <a:bodyPr>
            <a:noAutofit/>
          </a:bodyPr>
          <a:lstStyle/>
          <a:p>
            <a:pPr marL="0" indent="0" algn="just">
              <a:buNone/>
            </a:pPr>
            <a:r>
              <a:rPr lang="en-US" sz="2600" b="1" dirty="0" smtClean="0">
                <a:latin typeface="Times New Roman" pitchFamily="18" charset="0"/>
                <a:cs typeface="Times New Roman" pitchFamily="18" charset="0"/>
              </a:rPr>
              <a:t>1.1. </a:t>
            </a:r>
            <a:r>
              <a:rPr lang="en-US" sz="2600" b="1" dirty="0" err="1" smtClean="0">
                <a:latin typeface="Times New Roman" pitchFamily="18" charset="0"/>
                <a:cs typeface="Times New Roman" pitchFamily="18" charset="0"/>
              </a:rPr>
              <a:t>Thế</a:t>
            </a:r>
            <a:r>
              <a:rPr lang="en-US" sz="2600" b="1" dirty="0" smtClean="0">
                <a:latin typeface="Times New Roman" pitchFamily="18" charset="0"/>
                <a:cs typeface="Times New Roman" pitchFamily="18" charset="0"/>
              </a:rPr>
              <a:t> </a:t>
            </a:r>
            <a:r>
              <a:rPr lang="en-US" sz="2600" b="1" dirty="0" err="1" smtClean="0">
                <a:latin typeface="Times New Roman" pitchFamily="18" charset="0"/>
                <a:cs typeface="Times New Roman" pitchFamily="18" charset="0"/>
              </a:rPr>
              <a:t>giới</a:t>
            </a:r>
            <a:r>
              <a:rPr lang="en-US" sz="2600" b="1" dirty="0" smtClean="0">
                <a:latin typeface="Times New Roman" pitchFamily="18" charset="0"/>
                <a:cs typeface="Times New Roman" pitchFamily="18" charset="0"/>
              </a:rPr>
              <a:t>:</a:t>
            </a:r>
          </a:p>
          <a:p>
            <a:pPr marL="0" indent="0" algn="just">
              <a:buNone/>
            </a:pPr>
            <a:r>
              <a:rPr lang="vi-VN" sz="2600" b="1" dirty="0">
                <a:latin typeface="Times New Roman" pitchFamily="18" charset="0"/>
                <a:cs typeface="Times New Roman" pitchFamily="18" charset="0"/>
              </a:rPr>
              <a:t>•	</a:t>
            </a:r>
            <a:r>
              <a:rPr lang="vi-VN" sz="2600" dirty="0">
                <a:latin typeface="Times New Roman" pitchFamily="18" charset="0"/>
                <a:cs typeface="Times New Roman" pitchFamily="18" charset="0"/>
              </a:rPr>
              <a:t>Danh nhân YHCT TQ: (1)"Y tổ" Trung Hoa Biển </a:t>
            </a:r>
            <a:r>
              <a:rPr lang="vi-VN" sz="2600" dirty="0" smtClean="0">
                <a:latin typeface="Times New Roman" pitchFamily="18" charset="0"/>
                <a:cs typeface="Times New Roman" pitchFamily="18" charset="0"/>
              </a:rPr>
              <a:t>Thước</a:t>
            </a:r>
            <a:endParaRPr lang="vi-VN" sz="2600" dirty="0">
              <a:latin typeface="Times New Roman" pitchFamily="18" charset="0"/>
              <a:cs typeface="Times New Roman" pitchFamily="18" charset="0"/>
            </a:endParaRPr>
          </a:p>
          <a:p>
            <a:pPr marL="0" indent="0" algn="just">
              <a:buNone/>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(2) "Thần y" đời hậu Hán Hoa </a:t>
            </a:r>
            <a:r>
              <a:rPr lang="vi-VN" sz="2600" dirty="0" smtClean="0">
                <a:latin typeface="Times New Roman" pitchFamily="18" charset="0"/>
                <a:cs typeface="Times New Roman" pitchFamily="18" charset="0"/>
              </a:rPr>
              <a:t>Đà</a:t>
            </a:r>
          </a:p>
          <a:p>
            <a:pPr marL="0" indent="0" algn="just">
              <a:buNone/>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(3)"Y thánh" đời Minh </a:t>
            </a:r>
            <a:r>
              <a:rPr lang="vi-VN" sz="2600" dirty="0" smtClean="0">
                <a:latin typeface="Times New Roman" pitchFamily="18" charset="0"/>
                <a:cs typeface="Times New Roman" pitchFamily="18" charset="0"/>
              </a:rPr>
              <a:t>Lý </a:t>
            </a:r>
            <a:r>
              <a:rPr lang="vi-VN" sz="2600" dirty="0">
                <a:latin typeface="Times New Roman" pitchFamily="18" charset="0"/>
                <a:cs typeface="Times New Roman" pitchFamily="18" charset="0"/>
              </a:rPr>
              <a:t>Thời </a:t>
            </a:r>
            <a:r>
              <a:rPr lang="vi-VN" sz="2600" dirty="0" smtClean="0">
                <a:latin typeface="Times New Roman" pitchFamily="18" charset="0"/>
                <a:cs typeface="Times New Roman" pitchFamily="18" charset="0"/>
              </a:rPr>
              <a:t>Trân</a:t>
            </a:r>
          </a:p>
          <a:p>
            <a:pPr marL="0" indent="0" algn="just">
              <a:buNone/>
            </a:pPr>
            <a:r>
              <a:rPr lang="vi-VN"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(4) "Phương tổ" Trung y Trương Trọng Cảnh cùng được tôn vinh là bốn danh y bậc thầy thời cổ đại Trung Quốc..</a:t>
            </a:r>
            <a:endParaRPr lang="en-US" sz="26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stretch>
            <a:fillRect/>
          </a:stretch>
        </p:blipFill>
        <p:spPr>
          <a:xfrm>
            <a:off x="5531588" y="1019885"/>
            <a:ext cx="1377815" cy="1804572"/>
          </a:xfrm>
          <a:prstGeom prst="rect">
            <a:avLst/>
          </a:prstGeom>
        </p:spPr>
      </p:pic>
      <p:pic>
        <p:nvPicPr>
          <p:cNvPr id="6" name="Picture 5"/>
          <p:cNvPicPr>
            <a:picLocks noChangeAspect="1"/>
          </p:cNvPicPr>
          <p:nvPr/>
        </p:nvPicPr>
        <p:blipFill>
          <a:blip r:embed="rId3"/>
          <a:stretch>
            <a:fillRect/>
          </a:stretch>
        </p:blipFill>
        <p:spPr>
          <a:xfrm>
            <a:off x="7550142" y="1080850"/>
            <a:ext cx="1255885" cy="1743607"/>
          </a:xfrm>
          <a:prstGeom prst="rect">
            <a:avLst/>
          </a:prstGeom>
        </p:spPr>
      </p:pic>
      <p:pic>
        <p:nvPicPr>
          <p:cNvPr id="7" name="Picture 6"/>
          <p:cNvPicPr>
            <a:picLocks noChangeAspect="1"/>
          </p:cNvPicPr>
          <p:nvPr/>
        </p:nvPicPr>
        <p:blipFill>
          <a:blip r:embed="rId4"/>
          <a:stretch>
            <a:fillRect/>
          </a:stretch>
        </p:blipFill>
        <p:spPr>
          <a:xfrm>
            <a:off x="5616939" y="3703416"/>
            <a:ext cx="1292464" cy="1743607"/>
          </a:xfrm>
          <a:prstGeom prst="rect">
            <a:avLst/>
          </a:prstGeom>
        </p:spPr>
      </p:pic>
      <p:pic>
        <p:nvPicPr>
          <p:cNvPr id="8" name="Picture 7"/>
          <p:cNvPicPr>
            <a:picLocks noChangeAspect="1"/>
          </p:cNvPicPr>
          <p:nvPr/>
        </p:nvPicPr>
        <p:blipFill>
          <a:blip r:embed="rId5"/>
          <a:stretch>
            <a:fillRect/>
          </a:stretch>
        </p:blipFill>
        <p:spPr>
          <a:xfrm>
            <a:off x="7550142" y="3703416"/>
            <a:ext cx="1255885" cy="1743607"/>
          </a:xfrm>
          <a:prstGeom prst="rect">
            <a:avLst/>
          </a:prstGeom>
        </p:spPr>
      </p:pic>
    </p:spTree>
    <p:extLst>
      <p:ext uri="{BB962C8B-B14F-4D97-AF65-F5344CB8AC3E}">
        <p14:creationId xmlns:p14="http://schemas.microsoft.com/office/powerpoint/2010/main" val="1585381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02654" y="425003"/>
            <a:ext cx="8532254" cy="6370975"/>
          </a:xfrm>
          <a:prstGeom prst="rect">
            <a:avLst/>
          </a:prstGeom>
        </p:spPr>
        <p:txBody>
          <a:bodyPr wrap="square">
            <a:spAutoFit/>
          </a:bodyPr>
          <a:lstStyle/>
          <a:p>
            <a:r>
              <a:rPr lang="vi-VN" sz="2400" b="1" dirty="0" smtClean="0">
                <a:latin typeface="+mj-lt"/>
              </a:rPr>
              <a:t>1.2</a:t>
            </a:r>
            <a:r>
              <a:rPr lang="vi-VN" sz="2400" b="1" dirty="0">
                <a:latin typeface="+mj-lt"/>
              </a:rPr>
              <a:t>.</a:t>
            </a:r>
            <a:r>
              <a:rPr lang="vi-VN" sz="2400" b="1" dirty="0" smtClean="0">
                <a:latin typeface="+mj-lt"/>
              </a:rPr>
              <a:t>Việt Nam:</a:t>
            </a:r>
          </a:p>
          <a:p>
            <a:r>
              <a:rPr lang="vi-VN" sz="2400" dirty="0" smtClean="0">
                <a:latin typeface="+mj-lt"/>
              </a:rPr>
              <a:t>- </a:t>
            </a:r>
            <a:r>
              <a:rPr lang="vi-VN" sz="2400" u="sng" dirty="0" smtClean="0">
                <a:latin typeface="+mj-lt"/>
              </a:rPr>
              <a:t>Thời cổ đại (đầu </a:t>
            </a:r>
            <a:r>
              <a:rPr lang="vi-VN" sz="2400" u="sng" dirty="0">
                <a:latin typeface="+mj-lt"/>
              </a:rPr>
              <a:t>thế kỷ I – thế kỷ III sau CN)</a:t>
            </a:r>
          </a:p>
          <a:p>
            <a:r>
              <a:rPr lang="vi-VN" sz="2400" dirty="0" smtClean="0">
                <a:latin typeface="+mj-lt"/>
              </a:rPr>
              <a:t>• Người </a:t>
            </a:r>
            <a:r>
              <a:rPr lang="vi-VN" sz="2400" dirty="0">
                <a:latin typeface="+mj-lt"/>
              </a:rPr>
              <a:t>Việt cổ có nhiều kinh nghiệm trong việc sử dụng thuốc dưới dạng các thức ăn uống và trong sinh hoạt như: trầu, cau, gừng, hành, tỏi, ớt, riềng, ý</a:t>
            </a:r>
            <a:r>
              <a:rPr lang="vi-VN" sz="2400" dirty="0" smtClean="0">
                <a:latin typeface="+mj-lt"/>
              </a:rPr>
              <a:t> </a:t>
            </a:r>
            <a:r>
              <a:rPr lang="vi-VN" sz="2400" dirty="0">
                <a:latin typeface="+mj-lt"/>
              </a:rPr>
              <a:t>dĩ, vôi, chè xanh, chè vằng và biết phòng sâu răng </a:t>
            </a:r>
            <a:r>
              <a:rPr lang="vi-VN" sz="2400" dirty="0" smtClean="0">
                <a:latin typeface="+mj-lt"/>
              </a:rPr>
              <a:t>bằng </a:t>
            </a:r>
            <a:r>
              <a:rPr lang="vi-VN" sz="2400" dirty="0">
                <a:latin typeface="+mj-lt"/>
              </a:rPr>
              <a:t>tập tục nhuộm răng đen.</a:t>
            </a:r>
          </a:p>
          <a:p>
            <a:r>
              <a:rPr lang="vi-VN" sz="2400" dirty="0" smtClean="0">
                <a:latin typeface="+mj-lt"/>
              </a:rPr>
              <a:t>-</a:t>
            </a:r>
            <a:r>
              <a:rPr lang="vi-VN" sz="2400" u="sng" dirty="0" smtClean="0">
                <a:latin typeface="+mj-lt"/>
              </a:rPr>
              <a:t>Thời trung đại (THẾ </a:t>
            </a:r>
            <a:r>
              <a:rPr lang="vi-VN" sz="2400" u="sng" dirty="0">
                <a:latin typeface="+mj-lt"/>
              </a:rPr>
              <a:t>KỶ III – THẾ KỶ XVII SAU CN)</a:t>
            </a:r>
          </a:p>
          <a:p>
            <a:r>
              <a:rPr lang="vi-VN" sz="2400" dirty="0">
                <a:latin typeface="+mj-lt"/>
              </a:rPr>
              <a:t> Từ 179 tr. CN – 938 sau CN.</a:t>
            </a:r>
          </a:p>
          <a:p>
            <a:r>
              <a:rPr lang="vi-VN" sz="2400" dirty="0" smtClean="0">
                <a:latin typeface="+mj-lt"/>
              </a:rPr>
              <a:t>•  Dưới </a:t>
            </a:r>
            <a:r>
              <a:rPr lang="vi-VN" sz="2400" dirty="0">
                <a:latin typeface="+mj-lt"/>
              </a:rPr>
              <a:t>nền đô hộ của các triều đại Hán – Nguỵ – Tấn – Tống – Tề – Lương – Tuz – </a:t>
            </a:r>
            <a:r>
              <a:rPr lang="vi-VN" sz="2400" dirty="0" smtClean="0">
                <a:latin typeface="+mj-lt"/>
              </a:rPr>
              <a:t>Đường</a:t>
            </a:r>
            <a:endParaRPr lang="vi-VN" sz="2400" dirty="0">
              <a:latin typeface="+mj-lt"/>
            </a:endParaRPr>
          </a:p>
          <a:p>
            <a:r>
              <a:rPr lang="vi-VN" sz="2400" dirty="0" smtClean="0">
                <a:latin typeface="+mj-lt"/>
              </a:rPr>
              <a:t>•   Ngưòi </a:t>
            </a:r>
            <a:r>
              <a:rPr lang="vi-VN" sz="2400" dirty="0">
                <a:latin typeface="+mj-lt"/>
              </a:rPr>
              <a:t>Việt Nam đã được giới thiệu một nền y học kinh điển thông qua các thầy thuốc đến từ Trung Quốc như Đổng Phụng (187 – 226), Lâm Thắng (479 – 501).</a:t>
            </a:r>
          </a:p>
          <a:p>
            <a:r>
              <a:rPr lang="vi-VN" sz="2400" dirty="0">
                <a:latin typeface="+mj-lt"/>
              </a:rPr>
              <a:t>. </a:t>
            </a:r>
            <a:r>
              <a:rPr lang="vi-VN" sz="2400" dirty="0" smtClean="0">
                <a:latin typeface="+mj-lt"/>
              </a:rPr>
              <a:t>- </a:t>
            </a:r>
            <a:r>
              <a:rPr lang="vi-VN" sz="2400" u="sng" dirty="0" smtClean="0">
                <a:latin typeface="+mj-lt"/>
              </a:rPr>
              <a:t>Thời </a:t>
            </a:r>
            <a:r>
              <a:rPr lang="vi-VN" sz="2400" u="sng" dirty="0">
                <a:latin typeface="+mj-lt"/>
              </a:rPr>
              <a:t>nhà Ngô – Đinh – Lê – </a:t>
            </a:r>
            <a:r>
              <a:rPr lang="vi-VN" sz="2400" u="sng" dirty="0" smtClean="0">
                <a:latin typeface="+mj-lt"/>
              </a:rPr>
              <a:t>Lý </a:t>
            </a:r>
            <a:r>
              <a:rPr lang="vi-VN" sz="2400" u="sng" dirty="0">
                <a:latin typeface="+mj-lt"/>
              </a:rPr>
              <a:t>(938 – 1224)</a:t>
            </a:r>
          </a:p>
          <a:p>
            <a:r>
              <a:rPr lang="vi-VN" sz="2400" dirty="0" smtClean="0">
                <a:latin typeface="+mj-lt"/>
              </a:rPr>
              <a:t>•   Chưa </a:t>
            </a:r>
            <a:r>
              <a:rPr lang="vi-VN" sz="2400" dirty="0">
                <a:latin typeface="+mj-lt"/>
              </a:rPr>
              <a:t>có ghi chép và lưu truyền chính thống ngoài việc năm 1136, Nguyễn Minh Không chữa bệnh điên cho vua L{ Thần Tông bằng bùa chú.</a:t>
            </a:r>
            <a:endParaRPr lang="vi-VN" sz="2400" dirty="0">
              <a:latin typeface="+mj-lt"/>
            </a:endParaRPr>
          </a:p>
        </p:txBody>
      </p:sp>
    </p:spTree>
    <p:extLst>
      <p:ext uri="{BB962C8B-B14F-4D97-AF65-F5344CB8AC3E}">
        <p14:creationId xmlns:p14="http://schemas.microsoft.com/office/powerpoint/2010/main" val="39777767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9927" y="196978"/>
            <a:ext cx="8570890" cy="3416320"/>
          </a:xfrm>
          <a:prstGeom prst="rect">
            <a:avLst/>
          </a:prstGeom>
        </p:spPr>
        <p:txBody>
          <a:bodyPr wrap="square">
            <a:spAutoFit/>
          </a:bodyPr>
          <a:lstStyle/>
          <a:p>
            <a:r>
              <a:rPr lang="vi-VN" sz="2400" u="sng" dirty="0">
                <a:latin typeface="+mj-lt"/>
              </a:rPr>
              <a:t>Thời nhà Trần – Hồ – Hậu Lê (1225 – 1788)</a:t>
            </a:r>
          </a:p>
          <a:p>
            <a:r>
              <a:rPr lang="vi-VN" sz="2400" dirty="0" smtClean="0">
                <a:latin typeface="+mj-lt"/>
              </a:rPr>
              <a:t>Thời </a:t>
            </a:r>
            <a:r>
              <a:rPr lang="vi-VN" sz="2400" dirty="0">
                <a:latin typeface="+mj-lt"/>
              </a:rPr>
              <a:t>nhà Trần (1261) Nguyễn Bá Tĩnh (Tuệ Tĩnh) với tác phẩm Nam Dược Thần Hiệu, Hồng Nghĩa Giác Tư Y Thư , Chu Văn An với tác phẩm Y Học Yếu Giản Tập Chú Di Biên.</a:t>
            </a:r>
          </a:p>
          <a:p>
            <a:r>
              <a:rPr lang="vi-VN" sz="2400" dirty="0" smtClean="0">
                <a:latin typeface="+mj-lt"/>
              </a:rPr>
              <a:t>• Thời </a:t>
            </a:r>
            <a:r>
              <a:rPr lang="vi-VN" sz="2400" dirty="0">
                <a:latin typeface="+mj-lt"/>
              </a:rPr>
              <a:t>nhà Hồ (1400 — 1406), Hồ Hán Thương mới lập Quảng Tế Thự để chữa bệnh cho dân và giao cho thầy thuốc Nguyễn Đại Năng phụ trách. Châm cứu tiệp hiệu diễn ca của Nguyễn Đại Năng trong đó có bổ sung thêm huyệt Nhũ ảnh, Bôi lam chữa sốt rét; Trực cốt chữa hư lao; Quân dần, Phục nguyên chữa động kinh.</a:t>
            </a:r>
          </a:p>
        </p:txBody>
      </p:sp>
      <p:pic>
        <p:nvPicPr>
          <p:cNvPr id="4" name="Picture 3"/>
          <p:cNvPicPr>
            <a:picLocks noChangeAspect="1"/>
          </p:cNvPicPr>
          <p:nvPr/>
        </p:nvPicPr>
        <p:blipFill>
          <a:blip r:embed="rId2"/>
          <a:stretch>
            <a:fillRect/>
          </a:stretch>
        </p:blipFill>
        <p:spPr>
          <a:xfrm>
            <a:off x="745675" y="3613298"/>
            <a:ext cx="3336928" cy="2965214"/>
          </a:xfrm>
          <a:prstGeom prst="rect">
            <a:avLst/>
          </a:prstGeom>
        </p:spPr>
      </p:pic>
      <p:pic>
        <p:nvPicPr>
          <p:cNvPr id="5" name="Picture 4"/>
          <p:cNvPicPr>
            <a:picLocks noChangeAspect="1"/>
          </p:cNvPicPr>
          <p:nvPr/>
        </p:nvPicPr>
        <p:blipFill>
          <a:blip r:embed="rId3"/>
          <a:stretch>
            <a:fillRect/>
          </a:stretch>
        </p:blipFill>
        <p:spPr>
          <a:xfrm>
            <a:off x="4842456" y="3613299"/>
            <a:ext cx="3328833" cy="2965213"/>
          </a:xfrm>
          <a:prstGeom prst="rect">
            <a:avLst/>
          </a:prstGeom>
        </p:spPr>
      </p:pic>
    </p:spTree>
    <p:extLst>
      <p:ext uri="{BB962C8B-B14F-4D97-AF65-F5344CB8AC3E}">
        <p14:creationId xmlns:p14="http://schemas.microsoft.com/office/powerpoint/2010/main" val="2418306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078" y="0"/>
            <a:ext cx="8673922" cy="5632311"/>
          </a:xfrm>
          <a:prstGeom prst="rect">
            <a:avLst/>
          </a:prstGeom>
        </p:spPr>
        <p:txBody>
          <a:bodyPr wrap="square">
            <a:spAutoFit/>
          </a:bodyPr>
          <a:lstStyle/>
          <a:p>
            <a:r>
              <a:rPr lang="vi-VN" sz="2400" u="sng" dirty="0">
                <a:latin typeface="+mj-lt"/>
              </a:rPr>
              <a:t>Thời Tây Sơn (</a:t>
            </a:r>
            <a:r>
              <a:rPr lang="vi-VN" sz="2400" u="sng" dirty="0" smtClean="0">
                <a:latin typeface="+mj-lt"/>
              </a:rPr>
              <a:t>1788-1802)</a:t>
            </a:r>
          </a:p>
          <a:p>
            <a:r>
              <a:rPr lang="vi-VN" sz="2400" dirty="0" smtClean="0">
                <a:latin typeface="+mj-lt"/>
              </a:rPr>
              <a:t>Liệu </a:t>
            </a:r>
            <a:r>
              <a:rPr lang="vi-VN" sz="2400" dirty="0">
                <a:latin typeface="+mj-lt"/>
              </a:rPr>
              <a:t>Dịch Phương Pháp Toàn Tập, Hộ Nhi Phương Pháp của Nguyễn Gia Phan, La Khê Phương Dược &amp; Kim Ngọc Quyển của Nguyễn Quang Tuấn</a:t>
            </a:r>
            <a:r>
              <a:rPr lang="vi-VN" sz="2400" dirty="0" smtClean="0">
                <a:latin typeface="+mj-lt"/>
              </a:rPr>
              <a:t>.</a:t>
            </a:r>
          </a:p>
          <a:p>
            <a:r>
              <a:rPr lang="vi-VN" sz="2400" u="sng" dirty="0" smtClean="0">
                <a:latin typeface="+mj-lt"/>
              </a:rPr>
              <a:t>-THỜI </a:t>
            </a:r>
            <a:r>
              <a:rPr lang="vi-VN" sz="2400" u="sng" dirty="0">
                <a:latin typeface="+mj-lt"/>
              </a:rPr>
              <a:t>CẬN ĐẠI (THẾ kỷ XVII – thế kỷ XX SAU CN)</a:t>
            </a:r>
          </a:p>
          <a:p>
            <a:r>
              <a:rPr lang="vi-VN" sz="2400" u="sng" dirty="0">
                <a:latin typeface="+mj-lt"/>
              </a:rPr>
              <a:t> Thời nhà Nguyễn (1802 – 1884)</a:t>
            </a:r>
          </a:p>
          <a:p>
            <a:r>
              <a:rPr lang="vi-VN" sz="2400" dirty="0" smtClean="0">
                <a:latin typeface="+mj-lt"/>
              </a:rPr>
              <a:t>• Xuân </a:t>
            </a:r>
            <a:r>
              <a:rPr lang="vi-VN" sz="2400" dirty="0">
                <a:latin typeface="+mj-lt"/>
              </a:rPr>
              <a:t>Đình y án kinh trị chủ chứng chuyên về bệnh ôn dịch và thời khí của Lê Kinh Hạp. Thạch nha kính bàn về phép xem lưỡi của Dương Khải. Nam Dược Tập Nghiệm Quốc Âm của Nguyễn Quang Lương...</a:t>
            </a:r>
          </a:p>
          <a:p>
            <a:r>
              <a:rPr lang="vi-VN" sz="2400" dirty="0">
                <a:latin typeface="+mj-lt"/>
              </a:rPr>
              <a:t> Thời Pháp thuộc (1884 – 1945)</a:t>
            </a:r>
          </a:p>
          <a:p>
            <a:r>
              <a:rPr lang="vi-VN" sz="2400" dirty="0" smtClean="0">
                <a:latin typeface="+mj-lt"/>
              </a:rPr>
              <a:t>• Từ </a:t>
            </a:r>
            <a:r>
              <a:rPr lang="vi-VN" sz="2400" dirty="0">
                <a:latin typeface="+mj-lt"/>
              </a:rPr>
              <a:t>năm 1894 – 1906, các Ty lương y đều lần lượt bị giải tán để thay thế bằng bệnh viện hoặc bệnh xá dưới quyền lãnh đạo của thanh tra y tế Đông Dương. Năm 1920, nhà cầm quyền Pháp hạn chế số ngưòi hành nghề Đông y ở Nam bộ không được quá 500.</a:t>
            </a:r>
          </a:p>
        </p:txBody>
      </p:sp>
    </p:spTree>
    <p:extLst>
      <p:ext uri="{BB962C8B-B14F-4D97-AF65-F5344CB8AC3E}">
        <p14:creationId xmlns:p14="http://schemas.microsoft.com/office/powerpoint/2010/main" val="3155716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11" y="132667"/>
            <a:ext cx="7336496" cy="492443"/>
          </a:xfrm>
          <a:prstGeom prst="rect">
            <a:avLst/>
          </a:prstGeom>
        </p:spPr>
        <p:txBody>
          <a:bodyPr wrap="none">
            <a:spAutoFit/>
          </a:bodyPr>
          <a:lstStyle/>
          <a:p>
            <a:r>
              <a:rPr lang="vi-VN" sz="2600" b="1" dirty="0" smtClean="0">
                <a:latin typeface="+mj-lt"/>
              </a:rPr>
              <a:t>2. MỘT </a:t>
            </a:r>
            <a:r>
              <a:rPr lang="vi-VN" sz="2400" b="1" dirty="0">
                <a:latin typeface="+mj-lt"/>
              </a:rPr>
              <a:t>SỐ</a:t>
            </a:r>
            <a:r>
              <a:rPr lang="vi-VN" sz="2600" b="1" dirty="0">
                <a:latin typeface="+mj-lt"/>
              </a:rPr>
              <a:t> HỌC THUYẾT Y HỌC CỔ TRUYỀN</a:t>
            </a:r>
          </a:p>
        </p:txBody>
      </p:sp>
      <p:sp>
        <p:nvSpPr>
          <p:cNvPr id="3" name="Rectangle 2"/>
          <p:cNvSpPr/>
          <p:nvPr/>
        </p:nvSpPr>
        <p:spPr>
          <a:xfrm>
            <a:off x="276895" y="625110"/>
            <a:ext cx="6226936" cy="5632311"/>
          </a:xfrm>
          <a:prstGeom prst="rect">
            <a:avLst/>
          </a:prstGeom>
        </p:spPr>
        <p:txBody>
          <a:bodyPr wrap="square">
            <a:spAutoFit/>
          </a:bodyPr>
          <a:lstStyle/>
          <a:p>
            <a:r>
              <a:rPr lang="vi-VN" sz="2400" b="1" dirty="0" smtClean="0">
                <a:latin typeface="+mj-lt"/>
              </a:rPr>
              <a:t>2.1 Học </a:t>
            </a:r>
            <a:r>
              <a:rPr lang="vi-VN" sz="2400" b="1" dirty="0">
                <a:latin typeface="+mj-lt"/>
              </a:rPr>
              <a:t>thuyết âm dương</a:t>
            </a:r>
          </a:p>
          <a:p>
            <a:r>
              <a:rPr lang="vi-VN" sz="2400" dirty="0" smtClean="0">
                <a:latin typeface="+mj-lt"/>
              </a:rPr>
              <a:t>• Cách </a:t>
            </a:r>
            <a:r>
              <a:rPr lang="vi-VN" sz="2400" dirty="0">
                <a:latin typeface="+mj-lt"/>
              </a:rPr>
              <a:t>đây gần 3000 năm, người xưa đã nhận thấy sự vật luôn có mâu thuẫn, nhưng thống nhất với nhau, không ngừng vận động, biến hoá để phát sinh, phát triển và tiêu vong, gọi là học thuyết âm dương. Là 2 mặt của sự vật </a:t>
            </a:r>
            <a:r>
              <a:rPr lang="vi-VN" sz="2400" dirty="0" smtClean="0">
                <a:latin typeface="+mj-lt"/>
              </a:rPr>
              <a:t>Chúng </a:t>
            </a:r>
            <a:r>
              <a:rPr lang="vi-VN" sz="2400" dirty="0">
                <a:latin typeface="+mj-lt"/>
              </a:rPr>
              <a:t>tuy đối lập nhau có vẻ như muốn triệt  tiêu nhau nhưng thực ra lại thống nhất vì không có cái này thì sẽ không có cái kia, cái này giảm thì cái kia lại tăng luôn biến đổi và có tính tương đối.</a:t>
            </a:r>
          </a:p>
          <a:p>
            <a:r>
              <a:rPr lang="vi-VN" sz="2400" dirty="0" smtClean="0">
                <a:latin typeface="+mj-lt"/>
              </a:rPr>
              <a:t>• Ý </a:t>
            </a:r>
            <a:r>
              <a:rPr lang="vi-VN" sz="2400" dirty="0">
                <a:latin typeface="+mj-lt"/>
              </a:rPr>
              <a:t>nghĩa: Sự biến hóa tới đâu suy cho cùng cũng chỉ có 2 mặt: Âm và Dương. Học thuyết này được vận dụng trong tất cả các ngành khoa học Phương Đông, trong đời sống hàng ngày, trong Y dược học.</a:t>
            </a:r>
          </a:p>
        </p:txBody>
      </p:sp>
      <p:pic>
        <p:nvPicPr>
          <p:cNvPr id="5" name="Picture 4"/>
          <p:cNvPicPr>
            <a:picLocks noChangeAspect="1"/>
          </p:cNvPicPr>
          <p:nvPr/>
        </p:nvPicPr>
        <p:blipFill>
          <a:blip r:embed="rId2"/>
          <a:stretch>
            <a:fillRect/>
          </a:stretch>
        </p:blipFill>
        <p:spPr>
          <a:xfrm>
            <a:off x="6720330" y="1072391"/>
            <a:ext cx="2217098" cy="2057176"/>
          </a:xfrm>
          <a:prstGeom prst="rect">
            <a:avLst/>
          </a:prstGeom>
        </p:spPr>
      </p:pic>
    </p:spTree>
    <p:extLst>
      <p:ext uri="{BB962C8B-B14F-4D97-AF65-F5344CB8AC3E}">
        <p14:creationId xmlns:p14="http://schemas.microsoft.com/office/powerpoint/2010/main" val="1777679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4626" y="148961"/>
            <a:ext cx="8680020" cy="3785652"/>
          </a:xfrm>
          <a:prstGeom prst="rect">
            <a:avLst/>
          </a:prstGeom>
        </p:spPr>
        <p:txBody>
          <a:bodyPr wrap="square">
            <a:spAutoFit/>
          </a:bodyPr>
          <a:lstStyle/>
          <a:p>
            <a:r>
              <a:rPr lang="vi-VN" sz="2400" b="1" dirty="0" smtClean="0">
                <a:latin typeface="+mj-lt"/>
              </a:rPr>
              <a:t>2.2 Học </a:t>
            </a:r>
            <a:r>
              <a:rPr lang="vi-VN" sz="2400" b="1" dirty="0">
                <a:latin typeface="+mj-lt"/>
              </a:rPr>
              <a:t>thuyết ngũ hành</a:t>
            </a:r>
          </a:p>
          <a:p>
            <a:r>
              <a:rPr lang="vi-VN" sz="2400" dirty="0" smtClean="0">
                <a:latin typeface="+mj-lt"/>
              </a:rPr>
              <a:t>• Tạo </a:t>
            </a:r>
            <a:r>
              <a:rPr lang="vi-VN" sz="2400" dirty="0">
                <a:latin typeface="+mj-lt"/>
              </a:rPr>
              <a:t>hóa sinh ra đất trời có ngũ hành, sinh ra con người có ngũ tạng.</a:t>
            </a:r>
          </a:p>
          <a:p>
            <a:r>
              <a:rPr lang="vi-VN" sz="2400" dirty="0" smtClean="0">
                <a:latin typeface="+mj-lt"/>
              </a:rPr>
              <a:t>• Ngũ </a:t>
            </a:r>
            <a:r>
              <a:rPr lang="vi-VN" sz="2400" dirty="0">
                <a:latin typeface="+mj-lt"/>
              </a:rPr>
              <a:t>hành là Thủy, Mộc, Hỏa, Thổ, Kim (dân gian quen</a:t>
            </a:r>
          </a:p>
          <a:p>
            <a:r>
              <a:rPr lang="vi-VN" sz="2400" dirty="0">
                <a:latin typeface="+mj-lt"/>
              </a:rPr>
              <a:t>gọi là: Kim mộc thủy hỏa thổ), là 5 vật chất cơ bản.</a:t>
            </a:r>
          </a:p>
          <a:p>
            <a:r>
              <a:rPr lang="vi-VN" sz="2400" dirty="0" smtClean="0">
                <a:latin typeface="+mj-lt"/>
              </a:rPr>
              <a:t>• Thủy </a:t>
            </a:r>
            <a:r>
              <a:rPr lang="vi-VN" sz="2400" dirty="0">
                <a:latin typeface="+mj-lt"/>
              </a:rPr>
              <a:t>là nước sinh ra đầu tiên, Mộc là cây cối, khi có nước sẽ có cây cối, có cây có rừng là có lửa tức là Hỏa xuất hiện, có lửa và gỗ là có đất (Thổ) xuất hiện, Thổ (đất) lâu ngày sẽ sinh ra kim loại trong lòng đất và hành Kim xuất hiện, rồi Kim khi mất đi lại sinh ra Thủy. Cứ như vậy vòng tuần hoàn không nghỉ để tạo ra thiên nhiên phong phú và liên quan mật thiết và có tính quy luật với nhau...</a:t>
            </a:r>
          </a:p>
        </p:txBody>
      </p:sp>
      <p:pic>
        <p:nvPicPr>
          <p:cNvPr id="3" name="Picture 2"/>
          <p:cNvPicPr>
            <a:picLocks noChangeAspect="1"/>
          </p:cNvPicPr>
          <p:nvPr/>
        </p:nvPicPr>
        <p:blipFill>
          <a:blip r:embed="rId2"/>
          <a:stretch>
            <a:fillRect/>
          </a:stretch>
        </p:blipFill>
        <p:spPr>
          <a:xfrm>
            <a:off x="1082291" y="4056175"/>
            <a:ext cx="2820007" cy="2363943"/>
          </a:xfrm>
          <a:prstGeom prst="rect">
            <a:avLst/>
          </a:prstGeom>
        </p:spPr>
      </p:pic>
      <p:pic>
        <p:nvPicPr>
          <p:cNvPr id="7" name="Picture 6"/>
          <p:cNvPicPr>
            <a:picLocks noChangeAspect="1"/>
          </p:cNvPicPr>
          <p:nvPr/>
        </p:nvPicPr>
        <p:blipFill>
          <a:blip r:embed="rId3"/>
          <a:stretch>
            <a:fillRect/>
          </a:stretch>
        </p:blipFill>
        <p:spPr>
          <a:xfrm>
            <a:off x="4893972" y="3934613"/>
            <a:ext cx="3161423" cy="2594976"/>
          </a:xfrm>
          <a:prstGeom prst="rect">
            <a:avLst/>
          </a:prstGeom>
        </p:spPr>
      </p:pic>
    </p:spTree>
    <p:extLst>
      <p:ext uri="{BB962C8B-B14F-4D97-AF65-F5344CB8AC3E}">
        <p14:creationId xmlns:p14="http://schemas.microsoft.com/office/powerpoint/2010/main" val="4256087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168" y="359712"/>
            <a:ext cx="8171645" cy="4893647"/>
          </a:xfrm>
          <a:prstGeom prst="rect">
            <a:avLst/>
          </a:prstGeom>
        </p:spPr>
        <p:txBody>
          <a:bodyPr wrap="square">
            <a:spAutoFit/>
          </a:bodyPr>
          <a:lstStyle/>
          <a:p>
            <a:r>
              <a:rPr lang="vi-VN" sz="2400" b="1" dirty="0">
                <a:latin typeface="+mj-lt"/>
              </a:rPr>
              <a:t>2.3	Học thuyết tạng phủ</a:t>
            </a:r>
          </a:p>
          <a:p>
            <a:r>
              <a:rPr lang="vi-VN" sz="2400" dirty="0" smtClean="0">
                <a:latin typeface="+mj-lt"/>
              </a:rPr>
              <a:t>• “</a:t>
            </a:r>
            <a:r>
              <a:rPr lang="vi-VN" sz="2400" dirty="0">
                <a:latin typeface="+mj-lt"/>
              </a:rPr>
              <a:t>Tạng” là các tổ chức cơ quan ở trong cơ </a:t>
            </a:r>
            <a:r>
              <a:rPr lang="vi-VN" sz="2400" dirty="0" smtClean="0">
                <a:latin typeface="+mj-lt"/>
              </a:rPr>
              <a:t>thể</a:t>
            </a:r>
            <a:r>
              <a:rPr lang="vi-VN" sz="2400" dirty="0">
                <a:latin typeface="+mj-lt"/>
              </a:rPr>
              <a:t>. “Tượng”  là biểu tượng của hình thái, sinh </a:t>
            </a:r>
            <a:r>
              <a:rPr lang="vi-VN" sz="2400" dirty="0" smtClean="0">
                <a:latin typeface="+mj-lt"/>
              </a:rPr>
              <a:t>lý, </a:t>
            </a:r>
            <a:r>
              <a:rPr lang="vi-VN" sz="2400" dirty="0">
                <a:latin typeface="+mj-lt"/>
              </a:rPr>
              <a:t>bệnh </a:t>
            </a:r>
            <a:r>
              <a:rPr lang="vi-VN" sz="2400" dirty="0" smtClean="0">
                <a:latin typeface="+mj-lt"/>
              </a:rPr>
              <a:t>lýcủa </a:t>
            </a:r>
            <a:r>
              <a:rPr lang="vi-VN" sz="2400" dirty="0">
                <a:latin typeface="+mj-lt"/>
              </a:rPr>
              <a:t>nội tạng phản ánh ra bên ngoài cơ thể.</a:t>
            </a:r>
          </a:p>
          <a:p>
            <a:r>
              <a:rPr lang="vi-VN" sz="2400" dirty="0" smtClean="0">
                <a:latin typeface="+mj-lt"/>
              </a:rPr>
              <a:t>•Vì </a:t>
            </a:r>
            <a:r>
              <a:rPr lang="vi-VN" sz="2400" dirty="0">
                <a:latin typeface="+mj-lt"/>
              </a:rPr>
              <a:t>thế quan sát cơ thể sống để nghiên cứu quy luật hoạt động của nội tạng gọi là “tạng tượng”. Tạng tượng bao gồm mọi tổ chức cơ quan và quy luật hoạt động của chúng : Ngũ tạng, Lục phủ, Phủ kz hằng...</a:t>
            </a:r>
          </a:p>
          <a:p>
            <a:r>
              <a:rPr lang="vi-VN" sz="2400" dirty="0">
                <a:latin typeface="+mj-lt"/>
              </a:rPr>
              <a:t>•	Tuy nhiên, Tạng phủ của Đông phương không hoàn toàn là các bộ phận cơ thể giải phẫu của Y học Hiện đại. Y học Cổ truyền nhận thức : Tạng phủ 1 mặt chỉ thực chất các cơ quan nội tạng, mặt khác còn chỉ sự hoạt động sinh </a:t>
            </a:r>
            <a:r>
              <a:rPr lang="vi-VN" sz="2400" dirty="0" smtClean="0">
                <a:latin typeface="+mj-lt"/>
              </a:rPr>
              <a:t>lý </a:t>
            </a:r>
            <a:r>
              <a:rPr lang="vi-VN" sz="2400" dirty="0">
                <a:latin typeface="+mj-lt"/>
              </a:rPr>
              <a:t>và biến hóa của cơ quan nội tạng.</a:t>
            </a:r>
          </a:p>
        </p:txBody>
      </p:sp>
    </p:spTree>
    <p:extLst>
      <p:ext uri="{BB962C8B-B14F-4D97-AF65-F5344CB8AC3E}">
        <p14:creationId xmlns:p14="http://schemas.microsoft.com/office/powerpoint/2010/main" val="20919163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1168</TotalTime>
  <Words>1350</Words>
  <Application>Microsoft Office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 Unicode MS</vt:lpstr>
      <vt:lpstr>Arial</vt:lpstr>
      <vt:lpstr>Calibri</vt:lpstr>
      <vt:lpstr>Calibri Light</vt:lpstr>
      <vt:lpstr>Times New Roman</vt:lpstr>
      <vt:lpstr>Office Theme</vt:lpstr>
      <vt:lpstr>PowerPoint Presentation</vt:lpstr>
      <vt:lpstr>PowerPoint Presentation</vt:lpstr>
      <vt:lpstr>1. Lược sử y học cổ truyền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PHÉP TẮC DÙNG THUỐC CỦA Y HỌC CỔ TRUYỀN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Nguyên Phùng</dc:creator>
  <cp:lastModifiedBy>HUY</cp:lastModifiedBy>
  <cp:revision>146</cp:revision>
  <dcterms:created xsi:type="dcterms:W3CDTF">2017-02-10T03:20:38Z</dcterms:created>
  <dcterms:modified xsi:type="dcterms:W3CDTF">2017-04-09T12:59:51Z</dcterms:modified>
</cp:coreProperties>
</file>