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2" r:id="rId8"/>
    <p:sldId id="263" r:id="rId9"/>
    <p:sldId id="264" r:id="rId10"/>
    <p:sldId id="274" r:id="rId11"/>
    <p:sldId id="265" r:id="rId12"/>
    <p:sldId id="266" r:id="rId13"/>
    <p:sldId id="267" r:id="rId14"/>
    <p:sldId id="268" r:id="rId15"/>
    <p:sldId id="269" r:id="rId16"/>
    <p:sldId id="270" r:id="rId17"/>
    <p:sldId id="271" r:id="rId18"/>
    <p:sldId id="272" r:id="rId19"/>
    <p:sldId id="275" r:id="rId20"/>
    <p:sldId id="273"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6" autoAdjust="0"/>
    <p:restoredTop sz="94660"/>
  </p:normalViewPr>
  <p:slideViewPr>
    <p:cSldViewPr snapToGrid="0">
      <p:cViewPr>
        <p:scale>
          <a:sx n="75" d="100"/>
          <a:sy n="75" d="100"/>
        </p:scale>
        <p:origin x="93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246001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01296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C82AB5-5202-44DB-9008-974DED4D619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191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2787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C82AB5-5202-44DB-9008-974DED4D619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1006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3791701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3183138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62280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337233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94E773-0ED9-4BDB-BE4A-3AD4C9E8158B}"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56631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87819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94E773-0ED9-4BDB-BE4A-3AD4C9E8158B}"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84289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94E773-0ED9-4BDB-BE4A-3AD4C9E8158B}"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20837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4E773-0ED9-4BDB-BE4A-3AD4C9E8158B}"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50737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247919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94E773-0ED9-4BDB-BE4A-3AD4C9E8158B}"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C82AB5-5202-44DB-9008-974DED4D6196}" type="slidenum">
              <a:rPr lang="en-US" smtClean="0"/>
              <a:t>‹#›</a:t>
            </a:fld>
            <a:endParaRPr lang="en-US"/>
          </a:p>
        </p:txBody>
      </p:sp>
    </p:spTree>
    <p:extLst>
      <p:ext uri="{BB962C8B-B14F-4D97-AF65-F5344CB8AC3E}">
        <p14:creationId xmlns:p14="http://schemas.microsoft.com/office/powerpoint/2010/main" val="151297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C94E773-0ED9-4BDB-BE4A-3AD4C9E8158B}" type="datetimeFigureOut">
              <a:rPr lang="en-US" smtClean="0"/>
              <a:t>5/11/2018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C82AB5-5202-44DB-9008-974DED4D6196}" type="slidenum">
              <a:rPr lang="en-US" smtClean="0"/>
              <a:t>‹#›</a:t>
            </a:fld>
            <a:endParaRPr lang="en-US"/>
          </a:p>
        </p:txBody>
      </p:sp>
    </p:spTree>
    <p:extLst>
      <p:ext uri="{BB962C8B-B14F-4D97-AF65-F5344CB8AC3E}">
        <p14:creationId xmlns:p14="http://schemas.microsoft.com/office/powerpoint/2010/main" val="106750238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b="0" i="0" u="none"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30140" y="4140200"/>
            <a:ext cx="7508277" cy="2541055"/>
          </a:xfrm>
        </p:spPr>
        <p:txBody>
          <a:bodyPr>
            <a:noAutofit/>
          </a:bodyPr>
          <a:lstStyle/>
          <a:p>
            <a:r>
              <a:rPr lang="en-US" err="1" smtClean="0">
                <a:solidFill>
                  <a:schemeClr val="tx1"/>
                </a:solidFill>
                <a:latin typeface="Times New Roman" panose="02020603050405020304" pitchFamily="18" charset="0"/>
                <a:cs typeface="Times New Roman" panose="02020603050405020304" pitchFamily="18" charset="0"/>
              </a:rPr>
              <a:t>Nhóm</a:t>
            </a:r>
            <a:r>
              <a:rPr lang="en-US" smtClean="0">
                <a:solidFill>
                  <a:schemeClr val="tx1"/>
                </a:solidFill>
                <a:latin typeface="Times New Roman" panose="02020603050405020304" pitchFamily="18" charset="0"/>
                <a:cs typeface="Times New Roman" panose="02020603050405020304" pitchFamily="18" charset="0"/>
              </a:rPr>
              <a:t> </a:t>
            </a:r>
            <a:r>
              <a:rPr lang="en-US" smtClean="0">
                <a:solidFill>
                  <a:schemeClr val="tx1"/>
                </a:solidFill>
                <a:latin typeface="Times New Roman" panose="02020603050405020304" pitchFamily="18" charset="0"/>
                <a:cs typeface="Times New Roman" panose="02020603050405020304" pitchFamily="18" charset="0"/>
              </a:rPr>
              <a:t>14:   </a:t>
            </a:r>
            <a:r>
              <a:rPr lang="en-US" dirty="0" err="1" smtClean="0">
                <a:solidFill>
                  <a:schemeClr val="tx1"/>
                </a:solidFill>
                <a:latin typeface="Times New Roman" panose="02020603050405020304" pitchFamily="18" charset="0"/>
                <a:cs typeface="Times New Roman" panose="02020603050405020304" pitchFamily="18" charset="0"/>
              </a:rPr>
              <a:t>Trương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Thành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Lộc</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Trà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Thị</a:t>
            </a:r>
            <a:r>
              <a:rPr lang="en-US" dirty="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Hạnh</a:t>
            </a:r>
            <a:r>
              <a:rPr lang="en-US" dirty="0" smtClean="0">
                <a:solidFill>
                  <a:schemeClr val="tx1"/>
                </a:solidFill>
                <a:latin typeface="Times New Roman" panose="02020603050405020304" pitchFamily="18" charset="0"/>
                <a:cs typeface="Times New Roman" panose="02020603050405020304" pitchFamily="18" charset="0"/>
              </a:rPr>
              <a:t>	</a:t>
            </a: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Nguyễn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Thị</a:t>
            </a:r>
            <a:r>
              <a:rPr lang="en-US" dirty="0" smtClean="0">
                <a:solidFill>
                  <a:schemeClr val="tx1"/>
                </a:solidFill>
                <a:latin typeface="Times New Roman" panose="02020603050405020304" pitchFamily="18" charset="0"/>
                <a:cs typeface="Times New Roman" panose="02020603050405020304" pitchFamily="18" charset="0"/>
              </a:rPr>
              <a:t> Thu </a:t>
            </a:r>
            <a:r>
              <a:rPr lang="en-US" dirty="0" err="1" smtClean="0">
                <a:solidFill>
                  <a:schemeClr val="tx1"/>
                </a:solidFill>
                <a:latin typeface="Times New Roman" panose="02020603050405020304" pitchFamily="18" charset="0"/>
                <a:cs typeface="Times New Roman" panose="02020603050405020304" pitchFamily="18" charset="0"/>
              </a:rPr>
              <a:t>Hà</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Rơ</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Châm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Thiêm</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Vương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Thị</a:t>
            </a:r>
            <a:r>
              <a:rPr lang="en-US" dirty="0" smtClean="0">
                <a:solidFill>
                  <a:schemeClr val="tx1"/>
                </a:solidFill>
                <a:latin typeface="Times New Roman" panose="02020603050405020304" pitchFamily="18" charset="0"/>
                <a:cs typeface="Times New Roman" panose="02020603050405020304" pitchFamily="18" charset="0"/>
              </a:rPr>
              <a:t> Vi</a:t>
            </a:r>
          </a:p>
          <a:p>
            <a:r>
              <a:rPr lang="en-US" dirty="0" err="1" smtClean="0">
                <a:solidFill>
                  <a:schemeClr val="tx1"/>
                </a:solidFill>
                <a:latin typeface="Times New Roman" panose="02020603050405020304" pitchFamily="18" charset="0"/>
                <a:cs typeface="Times New Roman" panose="02020603050405020304" pitchFamily="18" charset="0"/>
              </a:rPr>
              <a:t>Lớp</a:t>
            </a:r>
            <a:r>
              <a:rPr lang="en-US" dirty="0" smtClean="0">
                <a:solidFill>
                  <a:schemeClr val="tx1"/>
                </a:solidFill>
                <a:latin typeface="Times New Roman" panose="02020603050405020304" pitchFamily="18" charset="0"/>
                <a:cs typeface="Times New Roman" panose="02020603050405020304" pitchFamily="18" charset="0"/>
              </a:rPr>
              <a:t>: PTH 350 J</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1993901" y="1203846"/>
            <a:ext cx="7912100" cy="2308324"/>
          </a:xfrm>
          <a:prstGeom prst="rect">
            <a:avLst/>
          </a:prstGeom>
          <a:noFill/>
        </p:spPr>
        <p:txBody>
          <a:bodyPr wrap="square" lIns="91440" tIns="45720" rIns="91440" bIns="45720">
            <a:spAutoFit/>
          </a:bodyPr>
          <a:lstStyle/>
          <a:p>
            <a:pPr algn="ctr"/>
            <a:r>
              <a:rPr lang="en-US" sz="7200" b="1" dirty="0" err="1">
                <a:solidFill>
                  <a:srgbClr val="002060"/>
                </a:solidFill>
              </a:rPr>
              <a:t>Đề</a:t>
            </a:r>
            <a:r>
              <a:rPr lang="en-US" sz="7200" b="1" dirty="0">
                <a:solidFill>
                  <a:srgbClr val="002060"/>
                </a:solidFill>
              </a:rPr>
              <a:t> </a:t>
            </a:r>
            <a:r>
              <a:rPr lang="en-US" sz="7200" b="1" dirty="0" err="1">
                <a:solidFill>
                  <a:srgbClr val="002060"/>
                </a:solidFill>
              </a:rPr>
              <a:t>tài</a:t>
            </a:r>
            <a:r>
              <a:rPr lang="en-US" sz="7200" b="1" dirty="0">
                <a:solidFill>
                  <a:srgbClr val="002060"/>
                </a:solidFill>
              </a:rPr>
              <a:t>: Suy </a:t>
            </a:r>
            <a:r>
              <a:rPr lang="en-US" sz="7200" b="1" dirty="0" smtClean="0">
                <a:solidFill>
                  <a:srgbClr val="002060"/>
                </a:solidFill>
              </a:rPr>
              <a:t>Tim </a:t>
            </a:r>
            <a:r>
              <a:rPr lang="en-US" sz="7200" b="1" dirty="0">
                <a:solidFill>
                  <a:srgbClr val="002060"/>
                </a:solidFill>
              </a:rPr>
              <a:t>&amp; Cao </a:t>
            </a:r>
            <a:r>
              <a:rPr lang="en-US" sz="7200" b="1" dirty="0" err="1">
                <a:solidFill>
                  <a:srgbClr val="002060"/>
                </a:solidFill>
              </a:rPr>
              <a:t>huyết</a:t>
            </a:r>
            <a:r>
              <a:rPr lang="en-US" sz="7200" b="1" dirty="0">
                <a:solidFill>
                  <a:srgbClr val="002060"/>
                </a:solidFill>
              </a:rPr>
              <a:t> </a:t>
            </a:r>
            <a:r>
              <a:rPr lang="en-US" sz="7200" b="1" dirty="0" err="1">
                <a:solidFill>
                  <a:srgbClr val="002060"/>
                </a:solidFill>
              </a:rPr>
              <a:t>áp</a:t>
            </a:r>
            <a:endParaRPr lang="en-US" sz="7200" b="1" dirty="0">
              <a:solidFill>
                <a:srgbClr val="002060"/>
              </a:solidFill>
            </a:endParaRPr>
          </a:p>
        </p:txBody>
      </p:sp>
      <p:sp>
        <p:nvSpPr>
          <p:cNvPr id="5" name="TextBox 4"/>
          <p:cNvSpPr txBox="1"/>
          <p:nvPr/>
        </p:nvSpPr>
        <p:spPr>
          <a:xfrm>
            <a:off x="5584279" y="3512170"/>
            <a:ext cx="4232821" cy="400110"/>
          </a:xfrm>
          <a:prstGeom prst="rect">
            <a:avLst/>
          </a:prstGeom>
          <a:noFill/>
        </p:spPr>
        <p:txBody>
          <a:bodyPr wrap="square" rtlCol="0">
            <a:spAutoFit/>
          </a:bodyPr>
          <a:lstStyle/>
          <a:p>
            <a:r>
              <a:rPr lang="en-US" b="1" dirty="0" err="1">
                <a:latin typeface="Times New Roman" pitchFamily="18" charset="0"/>
                <a:cs typeface="Times New Roman" pitchFamily="18" charset="0"/>
              </a:rPr>
              <a:t>Giảng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Nguyễn</a:t>
            </a:r>
            <a:r>
              <a:rPr lang="en-US"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Phúc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en-US" b="1" dirty="0">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278" y="4333441"/>
            <a:ext cx="1052998" cy="9156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300" y="4716990"/>
            <a:ext cx="689459" cy="9192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694" y="5627103"/>
            <a:ext cx="789543" cy="78954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5278" y="5332526"/>
            <a:ext cx="746616" cy="74661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4797" y="4694956"/>
            <a:ext cx="837143" cy="837143"/>
          </a:xfrm>
          <a:prstGeom prst="rect">
            <a:avLst/>
          </a:prstGeom>
        </p:spPr>
      </p:pic>
      <p:sp>
        <p:nvSpPr>
          <p:cNvPr id="15" name="TextBox 14"/>
          <p:cNvSpPr txBox="1"/>
          <p:nvPr/>
        </p:nvSpPr>
        <p:spPr>
          <a:xfrm>
            <a:off x="4444999" y="190500"/>
            <a:ext cx="3446941" cy="1015663"/>
          </a:xfrm>
          <a:prstGeom prst="rect">
            <a:avLst/>
          </a:prstGeom>
          <a:noFill/>
        </p:spPr>
        <p:txBody>
          <a:bodyPr wrap="square" rtlCol="0">
            <a:spAutoFit/>
          </a:bodyPr>
          <a:lstStyle/>
          <a:p>
            <a:pPr algn="ctr"/>
            <a:r>
              <a:rPr lang="en-US" sz="2400" u="sng" dirty="0" smtClean="0">
                <a:solidFill>
                  <a:srgbClr val="002060"/>
                </a:solidFill>
                <a:latin typeface="Times New Roman" pitchFamily="18" charset="0"/>
                <a:cs typeface="Times New Roman" pitchFamily="18" charset="0"/>
              </a:rPr>
              <a:t>ĐẠI HỌC DUY TÂN</a:t>
            </a:r>
          </a:p>
          <a:p>
            <a:pPr algn="ctr"/>
            <a:endParaRPr lang="en-US" b="1"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KHOA DƯỢC</a:t>
            </a:r>
            <a:endParaRPr lang="en-US"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219829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124" y="1548032"/>
            <a:ext cx="3538418" cy="2199716"/>
          </a:xfrm>
        </p:spPr>
      </p:pic>
      <p:sp>
        <p:nvSpPr>
          <p:cNvPr id="8" name="Rectangle 7"/>
          <p:cNvSpPr/>
          <p:nvPr/>
        </p:nvSpPr>
        <p:spPr>
          <a:xfrm>
            <a:off x="1934924" y="336034"/>
            <a:ext cx="2903776"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A. </a:t>
            </a:r>
            <a:r>
              <a:rPr lang="en-US" sz="3600" b="1" u="sng" dirty="0" err="1">
                <a:latin typeface="Times New Roman" panose="02020603050405020304" pitchFamily="18" charset="0"/>
                <a:cs typeface="Times New Roman" panose="02020603050405020304" pitchFamily="18" charset="0"/>
              </a:rPr>
              <a:t>Suy</a:t>
            </a:r>
            <a:r>
              <a:rPr lang="en-US" sz="3600" b="1" u="sng" dirty="0">
                <a:latin typeface="Times New Roman" panose="02020603050405020304" pitchFamily="18" charset="0"/>
                <a:cs typeface="Times New Roman" panose="02020603050405020304" pitchFamily="18" charset="0"/>
              </a:rPr>
              <a:t> Tim</a:t>
            </a:r>
            <a:r>
              <a:rPr lang="en-US" sz="3600" dirty="0">
                <a:latin typeface="Times New Roman" panose="02020603050405020304" pitchFamily="18" charset="0"/>
                <a:cs typeface="Times New Roman" panose="02020603050405020304" pitchFamily="18" charset="0"/>
              </a:rPr>
              <a:t>:</a:t>
            </a:r>
          </a:p>
        </p:txBody>
      </p:sp>
      <p:sp>
        <p:nvSpPr>
          <p:cNvPr id="9" name="Rectangle 8"/>
          <p:cNvSpPr/>
          <p:nvPr/>
        </p:nvSpPr>
        <p:spPr>
          <a:xfrm>
            <a:off x="2527121" y="1026299"/>
            <a:ext cx="2640466" cy="369332"/>
          </a:xfrm>
          <a:prstGeom prst="rect">
            <a:avLst/>
          </a:prstGeom>
        </p:spPr>
        <p:txBody>
          <a:bodyPr wrap="none">
            <a:spAutoFit/>
          </a:bodyPr>
          <a:lstStyle/>
          <a:p>
            <a:pPr marL="285750" indent="-285750">
              <a:buFont typeface="Arial" pitchFamily="34" charset="0"/>
              <a:buChar char="•"/>
            </a:pPr>
            <a:r>
              <a:rPr lang="en-US" u="sng" dirty="0" smtClean="0">
                <a:latin typeface="Times New Roman" panose="02020603050405020304" pitchFamily="18" charset="0"/>
                <a:cs typeface="Times New Roman" panose="02020603050405020304" pitchFamily="18" charset="0"/>
              </a:rPr>
              <a:t>4. </a:t>
            </a:r>
            <a:r>
              <a:rPr lang="en-US" u="sng" dirty="0" err="1">
                <a:latin typeface="Times New Roman" panose="02020603050405020304" pitchFamily="18" charset="0"/>
                <a:cs typeface="Times New Roman" panose="02020603050405020304" pitchFamily="18" charset="0"/>
              </a:rPr>
              <a:t>M</a:t>
            </a:r>
            <a:r>
              <a:rPr lang="en-US" u="sng" dirty="0" err="1" smtClean="0">
                <a:latin typeface="Times New Roman" panose="02020603050405020304" pitchFamily="18" charset="0"/>
                <a:cs typeface="Times New Roman" panose="02020603050405020304" pitchFamily="18" charset="0"/>
              </a:rPr>
              <a:t>ột</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số</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thuốc</a:t>
            </a:r>
            <a:r>
              <a:rPr lang="en-US" u="sng" dirty="0" smtClean="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điều</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trị</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982365"/>
            <a:ext cx="3540668" cy="265550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7121" y="4241800"/>
            <a:ext cx="3409950" cy="22733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6900" y="4241800"/>
            <a:ext cx="3914966" cy="2437066"/>
          </a:xfrm>
          <a:prstGeom prst="rect">
            <a:avLst/>
          </a:prstGeom>
        </p:spPr>
      </p:pic>
      <p:sp>
        <p:nvSpPr>
          <p:cNvPr id="14" name="TextBox 13"/>
          <p:cNvSpPr txBox="1"/>
          <p:nvPr/>
        </p:nvSpPr>
        <p:spPr>
          <a:xfrm>
            <a:off x="2273121" y="3834032"/>
            <a:ext cx="814647" cy="338554"/>
          </a:xfrm>
          <a:prstGeom prst="rect">
            <a:avLst/>
          </a:prstGeom>
          <a:noFill/>
        </p:spPr>
        <p:txBody>
          <a:bodyPr wrap="none" rtlCol="0">
            <a:spAutoFit/>
          </a:bodyPr>
          <a:lstStyle/>
          <a:p>
            <a:r>
              <a:rPr lang="en-US" sz="1600" i="1" dirty="0" smtClean="0"/>
              <a:t>aspirin</a:t>
            </a:r>
            <a:endParaRPr lang="en-US" sz="1600" i="1" dirty="0"/>
          </a:p>
        </p:txBody>
      </p:sp>
      <p:sp>
        <p:nvSpPr>
          <p:cNvPr id="15" name="TextBox 14"/>
          <p:cNvSpPr txBox="1"/>
          <p:nvPr/>
        </p:nvSpPr>
        <p:spPr>
          <a:xfrm>
            <a:off x="7821603" y="3649366"/>
            <a:ext cx="950901" cy="338554"/>
          </a:xfrm>
          <a:prstGeom prst="rect">
            <a:avLst/>
          </a:prstGeom>
          <a:noFill/>
        </p:spPr>
        <p:txBody>
          <a:bodyPr wrap="none" rtlCol="0">
            <a:spAutoFit/>
          </a:bodyPr>
          <a:lstStyle/>
          <a:p>
            <a:r>
              <a:rPr lang="en-US" sz="1600" i="1" dirty="0" smtClean="0"/>
              <a:t>heparin</a:t>
            </a:r>
            <a:endParaRPr lang="en-US" sz="1600" i="1" dirty="0"/>
          </a:p>
        </p:txBody>
      </p:sp>
      <p:sp>
        <p:nvSpPr>
          <p:cNvPr id="16" name="TextBox 15"/>
          <p:cNvSpPr txBox="1"/>
          <p:nvPr/>
        </p:nvSpPr>
        <p:spPr>
          <a:xfrm>
            <a:off x="1776029" y="5460333"/>
            <a:ext cx="904415" cy="338554"/>
          </a:xfrm>
          <a:prstGeom prst="rect">
            <a:avLst/>
          </a:prstGeom>
          <a:noFill/>
        </p:spPr>
        <p:txBody>
          <a:bodyPr wrap="none" rtlCol="0">
            <a:spAutoFit/>
          </a:bodyPr>
          <a:lstStyle/>
          <a:p>
            <a:r>
              <a:rPr lang="en-US" sz="1600" i="1" dirty="0" smtClean="0"/>
              <a:t>digoxin</a:t>
            </a:r>
            <a:endParaRPr lang="en-US" sz="1600" i="1" dirty="0"/>
          </a:p>
        </p:txBody>
      </p:sp>
      <p:sp>
        <p:nvSpPr>
          <p:cNvPr id="17" name="TextBox 16"/>
          <p:cNvSpPr txBox="1"/>
          <p:nvPr/>
        </p:nvSpPr>
        <p:spPr>
          <a:xfrm>
            <a:off x="10972800" y="5378450"/>
            <a:ext cx="1106393" cy="369332"/>
          </a:xfrm>
          <a:prstGeom prst="rect">
            <a:avLst/>
          </a:prstGeom>
          <a:noFill/>
        </p:spPr>
        <p:txBody>
          <a:bodyPr wrap="none" rtlCol="0">
            <a:spAutoFit/>
          </a:bodyPr>
          <a:lstStyle/>
          <a:p>
            <a:r>
              <a:rPr lang="en-US" i="1" dirty="0" err="1" smtClean="0"/>
              <a:t>amrinon</a:t>
            </a:r>
            <a:endParaRPr lang="en-US" i="1" dirty="0"/>
          </a:p>
        </p:txBody>
      </p:sp>
    </p:spTree>
    <p:extLst>
      <p:ext uri="{BB962C8B-B14F-4D97-AF65-F5344CB8AC3E}">
        <p14:creationId xmlns:p14="http://schemas.microsoft.com/office/powerpoint/2010/main" val="491637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714153" y="1341774"/>
            <a:ext cx="8915400" cy="25376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I/ </a:t>
            </a:r>
            <a:r>
              <a:rPr lang="en-US" sz="1700" u="sng" dirty="0" err="1" smtClean="0">
                <a:latin typeface="Times New Roman" panose="02020603050405020304" pitchFamily="18" charset="0"/>
                <a:cs typeface="Times New Roman" panose="02020603050405020304" pitchFamily="18" charset="0"/>
              </a:rPr>
              <a:t>Khái</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niệm</a:t>
            </a:r>
            <a:r>
              <a:rPr lang="en-US" sz="1700" u="sng" dirty="0" smtClean="0">
                <a:latin typeface="Times New Roman" panose="02020603050405020304" pitchFamily="18" charset="0"/>
                <a:cs typeface="Times New Roman" panose="02020603050405020304" pitchFamily="18" charset="0"/>
              </a:rPr>
              <a:t>: </a:t>
            </a:r>
          </a:p>
          <a:p>
            <a:pPr>
              <a:buFontTx/>
              <a:buChar char="-"/>
            </a:pP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(Hypertension) là tình trạng tang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và</a:t>
            </a: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có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không có nguyên nhân.</a:t>
            </a:r>
          </a:p>
          <a:p>
            <a:pPr>
              <a:buFontTx/>
              <a:buChar char="-"/>
            </a:pPr>
            <a:r>
              <a:rPr lang="en-US" sz="1700" dirty="0" smtClean="0">
                <a:latin typeface="Times New Roman" panose="02020603050405020304" pitchFamily="18" charset="0"/>
                <a:cs typeface="Times New Roman" panose="02020603050405020304" pitchFamily="18" charset="0"/>
              </a:rPr>
              <a:t>Theo </a:t>
            </a:r>
            <a:r>
              <a:rPr lang="en-US" sz="1700" dirty="0" err="1" smtClean="0">
                <a:latin typeface="Times New Roman" panose="02020603050405020304" pitchFamily="18" charset="0"/>
                <a:cs typeface="Times New Roman" panose="02020603050405020304" pitchFamily="18" charset="0"/>
              </a:rPr>
              <a:t>Tổ</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chức</a:t>
            </a:r>
            <a:r>
              <a:rPr lang="en-US" sz="1700" dirty="0" smtClean="0">
                <a:latin typeface="Times New Roman" panose="02020603050405020304" pitchFamily="18" charset="0"/>
                <a:cs typeface="Times New Roman" panose="02020603050405020304" pitchFamily="18" charset="0"/>
              </a:rPr>
              <a:t> Y </a:t>
            </a:r>
            <a:r>
              <a:rPr lang="en-US" sz="1700" dirty="0" err="1" smtClean="0">
                <a:latin typeface="Times New Roman" panose="02020603050405020304" pitchFamily="18" charset="0"/>
                <a:cs typeface="Times New Roman" panose="02020603050405020304" pitchFamily="18" charset="0"/>
              </a:rPr>
              <a:t>tế</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thế</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giới</a:t>
            </a:r>
            <a:r>
              <a:rPr lang="en-US" sz="1700" dirty="0" smtClean="0">
                <a:latin typeface="Times New Roman" panose="02020603050405020304" pitchFamily="18" charset="0"/>
                <a:cs typeface="Times New Roman" panose="02020603050405020304" pitchFamily="18" charset="0"/>
              </a:rPr>
              <a:t> WHO và Hội </a:t>
            </a: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quốc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tế</a:t>
            </a:r>
            <a:r>
              <a:rPr lang="en-US" sz="1700" dirty="0" smtClean="0">
                <a:latin typeface="Times New Roman" panose="02020603050405020304" pitchFamily="18" charset="0"/>
                <a:cs typeface="Times New Roman" panose="02020603050405020304" pitchFamily="18" charset="0"/>
              </a:rPr>
              <a:t> (ISH)-1999 </a:t>
            </a:r>
            <a:r>
              <a:rPr lang="en-US" sz="1700" dirty="0" err="1" smtClean="0">
                <a:latin typeface="Times New Roman" panose="02020603050405020304" pitchFamily="18" charset="0"/>
                <a:cs typeface="Times New Roman" panose="02020603050405020304" pitchFamily="18" charset="0"/>
              </a:rPr>
              <a:t>thì</a:t>
            </a:r>
            <a:r>
              <a:rPr lang="en-US" sz="1700" dirty="0" smtClean="0">
                <a:latin typeface="Times New Roman" panose="02020603050405020304" pitchFamily="18" charset="0"/>
                <a:cs typeface="Times New Roman" panose="02020603050405020304" pitchFamily="18" charset="0"/>
              </a:rPr>
              <a:t> tang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được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xác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định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khi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&gt;= 140mmHg và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&gt;= 90mmHg,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đang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sử</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dụng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thuốc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chống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296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36353" y="417124"/>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142653" y="1386118"/>
            <a:ext cx="8090247" cy="42399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II/ Nguyên nhân</a:t>
            </a:r>
            <a:r>
              <a:rPr lang="en-US" sz="1700" dirty="0" smtClean="0">
                <a:latin typeface="Times New Roman" panose="02020603050405020304" pitchFamily="18" charset="0"/>
                <a:cs typeface="Times New Roman" panose="02020603050405020304" pitchFamily="18" charset="0"/>
              </a:rPr>
              <a:t>: </a:t>
            </a:r>
            <a:r>
              <a:rPr lang="en-US" sz="1700" b="1" i="1" dirty="0" smtClean="0">
                <a:latin typeface="Times New Roman" panose="02020603050405020304" pitchFamily="18" charset="0"/>
                <a:cs typeface="Times New Roman" panose="02020603050405020304" pitchFamily="18" charset="0"/>
              </a:rPr>
              <a:t>90-95% </a:t>
            </a:r>
            <a:r>
              <a:rPr lang="en-US" sz="1700" b="1" i="1" dirty="0" err="1" smtClean="0">
                <a:latin typeface="Times New Roman" panose="02020603050405020304" pitchFamily="18" charset="0"/>
                <a:cs typeface="Times New Roman" panose="02020603050405020304" pitchFamily="18" charset="0"/>
              </a:rPr>
              <a:t>trường</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hợp</a:t>
            </a:r>
            <a:r>
              <a:rPr lang="en-US" sz="1700" b="1" i="1" dirty="0" smtClean="0">
                <a:latin typeface="Times New Roman" panose="02020603050405020304" pitchFamily="18" charset="0"/>
                <a:cs typeface="Times New Roman" panose="02020603050405020304" pitchFamily="18" charset="0"/>
              </a:rPr>
              <a:t> là THA không có nguyên nhân, 5% có nguyên nhân.</a:t>
            </a:r>
          </a:p>
          <a:p>
            <a:pPr>
              <a:buFontTx/>
              <a:buChar char="-"/>
            </a:pP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nguyên nhân THA có thể là: </a:t>
            </a:r>
            <a:r>
              <a:rPr lang="en-US" sz="1700" dirty="0" err="1" smtClean="0">
                <a:latin typeface="Times New Roman" panose="02020603050405020304" pitchFamily="18" charset="0"/>
                <a:cs typeface="Times New Roman" panose="02020603050405020304" pitchFamily="18" charset="0"/>
              </a:rPr>
              <a:t>hẹp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hẹp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eo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chủ</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hẹp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chủ</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trên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chỗ</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xuất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phát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viêm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teo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bẩm sinh, u </a:t>
            </a:r>
            <a:r>
              <a:rPr lang="en-US" sz="1700" dirty="0" err="1" smtClean="0">
                <a:latin typeface="Times New Roman" panose="02020603050405020304" pitchFamily="18" charset="0"/>
                <a:cs typeface="Times New Roman" panose="02020603050405020304" pitchFamily="18" charset="0"/>
              </a:rPr>
              <a:t>thượng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ăn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mặn</a:t>
            </a:r>
            <a:r>
              <a:rPr lang="en-US" sz="1700" dirty="0" smtClean="0">
                <a:latin typeface="Times New Roman" panose="02020603050405020304" pitchFamily="18" charset="0"/>
                <a:cs typeface="Times New Roman" panose="02020603050405020304" pitchFamily="18" charset="0"/>
              </a:rPr>
              <a:t>, sinh hoạt </a:t>
            </a:r>
            <a:r>
              <a:rPr lang="en-US" sz="1700" dirty="0" err="1" smtClean="0">
                <a:latin typeface="Times New Roman" panose="02020603050405020304" pitchFamily="18" charset="0"/>
                <a:cs typeface="Times New Roman" panose="02020603050405020304" pitchFamily="18" charset="0"/>
              </a:rPr>
              <a:t>bị</a:t>
            </a:r>
            <a:r>
              <a:rPr lang="en-US" sz="1700" dirty="0" smtClean="0">
                <a:latin typeface="Times New Roman" panose="02020603050405020304" pitchFamily="18" charset="0"/>
                <a:cs typeface="Times New Roman" panose="02020603050405020304" pitchFamily="18" charset="0"/>
              </a:rPr>
              <a:t> nhiều stress, di </a:t>
            </a:r>
            <a:r>
              <a:rPr lang="en-US" sz="1700" dirty="0" err="1" smtClean="0">
                <a:latin typeface="Times New Roman" panose="02020603050405020304" pitchFamily="18" charset="0"/>
                <a:cs typeface="Times New Roman" panose="02020603050405020304" pitchFamily="18" charset="0"/>
              </a:rPr>
              <a:t>truyền</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a:p>
            <a:r>
              <a:rPr lang="en-US" sz="1700" u="sng" dirty="0" smtClean="0">
                <a:latin typeface="Times New Roman" panose="02020603050405020304" pitchFamily="18" charset="0"/>
                <a:cs typeface="Times New Roman" panose="02020603050405020304" pitchFamily="18" charset="0"/>
              </a:rPr>
              <a:t>III/ </a:t>
            </a:r>
            <a:r>
              <a:rPr lang="en-US" sz="1700" u="sng" dirty="0" err="1" smtClean="0">
                <a:latin typeface="Times New Roman" panose="02020603050405020304" pitchFamily="18" charset="0"/>
                <a:cs typeface="Times New Roman" panose="02020603050405020304" pitchFamily="18" charset="0"/>
              </a:rPr>
              <a:t>Hậu</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quả</a:t>
            </a:r>
            <a:r>
              <a:rPr lang="en-US" sz="1700" u="sng" dirty="0" smtClean="0">
                <a:latin typeface="Times New Roman" panose="02020603050405020304" pitchFamily="18" charset="0"/>
                <a:cs typeface="Times New Roman" panose="02020603050405020304" pitchFamily="18" charset="0"/>
              </a:rPr>
              <a:t> của </a:t>
            </a:r>
            <a:r>
              <a:rPr lang="en-US" sz="1700" u="sng" dirty="0" err="1" smtClean="0">
                <a:latin typeface="Times New Roman" panose="02020603050405020304" pitchFamily="18" charset="0"/>
                <a:cs typeface="Times New Roman" panose="02020603050405020304" pitchFamily="18" charset="0"/>
              </a:rPr>
              <a:t>tăng</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huyết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a:t>
            </a:r>
            <a:r>
              <a:rPr lang="en-US" sz="1700" b="1" i="1" dirty="0" smtClean="0">
                <a:latin typeface="Times New Roman" panose="02020603050405020304" pitchFamily="18" charset="0"/>
                <a:cs typeface="Times New Roman" panose="02020603050405020304" pitchFamily="18" charset="0"/>
              </a:rPr>
              <a:t>do </a:t>
            </a:r>
            <a:r>
              <a:rPr lang="en-US" sz="1700" b="1" i="1" dirty="0" err="1" smtClean="0">
                <a:latin typeface="Times New Roman" panose="02020603050405020304" pitchFamily="18" charset="0"/>
                <a:cs typeface="Times New Roman" panose="02020603050405020304" pitchFamily="18" charset="0"/>
              </a:rPr>
              <a:t>tăng</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sức</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cản</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ngoại</a:t>
            </a:r>
            <a:r>
              <a:rPr lang="en-US" sz="1700" b="1" i="1" dirty="0" smtClean="0">
                <a:latin typeface="Times New Roman" panose="02020603050405020304" pitchFamily="18" charset="0"/>
                <a:cs typeface="Times New Roman" panose="02020603050405020304" pitchFamily="18" charset="0"/>
              </a:rPr>
              <a:t> vi, co mạch </a:t>
            </a:r>
            <a:r>
              <a:rPr lang="en-US" sz="1700" b="1" i="1" dirty="0" err="1" smtClean="0">
                <a:latin typeface="Times New Roman" panose="02020603050405020304" pitchFamily="18" charset="0"/>
                <a:cs typeface="Times New Roman" panose="02020603050405020304" pitchFamily="18" charset="0"/>
              </a:rPr>
              <a:t>nên</a:t>
            </a:r>
            <a:r>
              <a:rPr lang="en-US" sz="1700" b="1" i="1" dirty="0" smtClean="0">
                <a:latin typeface="Times New Roman" panose="02020603050405020304" pitchFamily="18" charset="0"/>
                <a:cs typeface="Times New Roman" panose="02020603050405020304" pitchFamily="18" charset="0"/>
              </a:rPr>
              <a:t> 1 </a:t>
            </a:r>
            <a:r>
              <a:rPr lang="en-US" sz="1700" b="1" i="1" dirty="0" err="1" smtClean="0">
                <a:latin typeface="Times New Roman" panose="02020603050405020304" pitchFamily="18" charset="0"/>
                <a:cs typeface="Times New Roman" panose="02020603050405020304" pitchFamily="18" charset="0"/>
              </a:rPr>
              <a:t>loại</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hậu</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quả</a:t>
            </a:r>
            <a:r>
              <a:rPr lang="en-US" sz="1700" b="1" i="1" dirty="0" smtClean="0">
                <a:latin typeface="Times New Roman" panose="02020603050405020304" pitchFamily="18" charset="0"/>
                <a:cs typeface="Times New Roman" panose="02020603050405020304" pitchFamily="18" charset="0"/>
              </a:rPr>
              <a:t> có thể </a:t>
            </a:r>
            <a:r>
              <a:rPr lang="en-US" sz="1700" b="1" i="1" dirty="0" err="1" smtClean="0">
                <a:latin typeface="Times New Roman" panose="02020603050405020304" pitchFamily="18" charset="0"/>
                <a:cs typeface="Times New Roman" panose="02020603050405020304" pitchFamily="18" charset="0"/>
              </a:rPr>
              <a:t>xảy</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ra</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trên</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các</a:t>
            </a:r>
            <a:r>
              <a:rPr lang="en-US" sz="1700" b="1" i="1" dirty="0" smtClean="0">
                <a:latin typeface="Times New Roman" panose="02020603050405020304" pitchFamily="18" charset="0"/>
                <a:cs typeface="Times New Roman" panose="02020603050405020304" pitchFamily="18" charset="0"/>
              </a:rPr>
              <a:t> cơ </a:t>
            </a:r>
            <a:r>
              <a:rPr lang="en-US" sz="1700" b="1" i="1" dirty="0" err="1" smtClean="0">
                <a:latin typeface="Times New Roman" panose="02020603050405020304" pitchFamily="18" charset="0"/>
                <a:cs typeface="Times New Roman" panose="02020603050405020304" pitchFamily="18" charset="0"/>
              </a:rPr>
              <a:t>quan</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đích</a:t>
            </a:r>
            <a:r>
              <a:rPr lang="en-US" sz="1700" b="1" i="1" dirty="0" smtClean="0">
                <a:latin typeface="Times New Roman" panose="02020603050405020304" pitchFamily="18" charset="0"/>
                <a:cs typeface="Times New Roman" panose="02020603050405020304" pitchFamily="18" charset="0"/>
              </a:rPr>
              <a:t> (Tim, </a:t>
            </a:r>
            <a:r>
              <a:rPr lang="en-US" sz="1700" b="1" i="1" dirty="0" err="1" smtClean="0">
                <a:latin typeface="Times New Roman" panose="02020603050405020304" pitchFamily="18" charset="0"/>
                <a:cs typeface="Times New Roman" panose="02020603050405020304" pitchFamily="18" charset="0"/>
              </a:rPr>
              <a:t>mắt</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thận</a:t>
            </a:r>
            <a:r>
              <a:rPr lang="en-US" sz="1700" b="1" i="1" dirty="0" smtClean="0">
                <a:latin typeface="Times New Roman" panose="02020603050405020304" pitchFamily="18" charset="0"/>
                <a:cs typeface="Times New Roman" panose="02020603050405020304" pitchFamily="18" charset="0"/>
              </a:rPr>
              <a:t>, </a:t>
            </a:r>
            <a:r>
              <a:rPr lang="en-US" sz="1700" b="1" i="1" dirty="0" err="1" smtClean="0">
                <a:latin typeface="Times New Roman" panose="02020603050405020304" pitchFamily="18" charset="0"/>
                <a:cs typeface="Times New Roman" panose="02020603050405020304" pitchFamily="18" charset="0"/>
              </a:rPr>
              <a:t>não</a:t>
            </a:r>
            <a:r>
              <a:rPr lang="en-US" sz="1700" b="1" i="1" dirty="0" smtClean="0">
                <a:latin typeface="Times New Roman" panose="02020603050405020304" pitchFamily="18" charset="0"/>
                <a:cs typeface="Times New Roman" panose="02020603050405020304" pitchFamily="18" charset="0"/>
              </a:rPr>
              <a:t>):</a:t>
            </a:r>
          </a:p>
          <a:p>
            <a:pPr lvl="1"/>
            <a:r>
              <a:rPr lang="en-US" sz="1700" dirty="0" smtClean="0">
                <a:latin typeface="Times New Roman" panose="02020603050405020304" pitchFamily="18" charset="0"/>
                <a:cs typeface="Times New Roman" panose="02020603050405020304" pitchFamily="18" charset="0"/>
              </a:rPr>
              <a:t>Hay </a:t>
            </a:r>
            <a:r>
              <a:rPr lang="en-US" sz="1700" dirty="0" err="1" smtClean="0">
                <a:latin typeface="Times New Roman" panose="02020603050405020304" pitchFamily="18" charset="0"/>
                <a:cs typeface="Times New Roman" panose="02020603050405020304" pitchFamily="18" charset="0"/>
              </a:rPr>
              <a:t>gặp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nhất</a:t>
            </a:r>
            <a:r>
              <a:rPr lang="en-US" sz="1700" dirty="0" smtClean="0">
                <a:latin typeface="Times New Roman" panose="02020603050405020304" pitchFamily="18" charset="0"/>
                <a:cs typeface="Times New Roman" panose="02020603050405020304" pitchFamily="18" charset="0"/>
              </a:rPr>
              <a:t> là </a:t>
            </a:r>
            <a:r>
              <a:rPr lang="en-US" sz="1700" dirty="0" err="1" smtClean="0">
                <a:latin typeface="Times New Roman" panose="02020603050405020304" pitchFamily="18" charset="0"/>
                <a:cs typeface="Times New Roman" panose="02020603050405020304" pitchFamily="18" charset="0"/>
              </a:rPr>
              <a:t>biến</a:t>
            </a:r>
            <a:r>
              <a:rPr lang="en-US" sz="1700" dirty="0" smtClean="0">
                <a:latin typeface="Times New Roman" panose="02020603050405020304" pitchFamily="18" charset="0"/>
                <a:cs typeface="Times New Roman" panose="02020603050405020304" pitchFamily="18" charset="0"/>
              </a:rPr>
              <a:t> chứng Tim: </a:t>
            </a:r>
            <a:r>
              <a:rPr lang="en-US" sz="1700" dirty="0" err="1" smtClean="0">
                <a:latin typeface="Times New Roman" panose="02020603050405020304" pitchFamily="18" charset="0"/>
                <a:cs typeface="Times New Roman" panose="02020603050405020304" pitchFamily="18" charset="0"/>
              </a:rPr>
              <a:t>thất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sẽ</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phì</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đại</a:t>
            </a:r>
            <a:r>
              <a:rPr lang="en-US" sz="1700" dirty="0" smtClean="0">
                <a:latin typeface="Times New Roman" panose="02020603050405020304" pitchFamily="18" charset="0"/>
                <a:cs typeface="Times New Roman" panose="02020603050405020304" pitchFamily="18" charset="0"/>
              </a:rPr>
              <a:t> do </a:t>
            </a:r>
            <a:r>
              <a:rPr lang="en-US" sz="1700" dirty="0" err="1" smtClean="0">
                <a:latin typeface="Times New Roman" panose="02020603050405020304" pitchFamily="18" charset="0"/>
                <a:cs typeface="Times New Roman" panose="02020603050405020304" pitchFamily="18" charset="0"/>
              </a:rPr>
              <a:t>phải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thắng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cao</a:t>
            </a:r>
            <a:r>
              <a:rPr lang="en-US" sz="1700" dirty="0" smtClean="0">
                <a:latin typeface="Times New Roman" panose="02020603050405020304" pitchFamily="18" charset="0"/>
                <a:cs typeface="Times New Roman" panose="02020603050405020304" pitchFamily="18" charset="0"/>
              </a:rPr>
              <a:t> ở hệ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cuối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cùng</a:t>
            </a:r>
            <a:r>
              <a:rPr lang="en-US" sz="1700" dirty="0" smtClean="0">
                <a:latin typeface="Times New Roman" panose="02020603050405020304" pitchFamily="18" charset="0"/>
                <a:cs typeface="Times New Roman" panose="02020603050405020304" pitchFamily="18" charset="0"/>
              </a:rPr>
              <a:t> là suy Tim </a:t>
            </a:r>
            <a:r>
              <a:rPr lang="en-US" sz="1700" dirty="0" err="1" smtClean="0">
                <a:latin typeface="Times New Roman" panose="02020603050405020304" pitchFamily="18" charset="0"/>
                <a:cs typeface="Times New Roman" panose="02020603050405020304" pitchFamily="18" charset="0"/>
              </a:rPr>
              <a:t>trái</a:t>
            </a:r>
            <a:r>
              <a:rPr lang="en-US" sz="1700" dirty="0" smtClean="0">
                <a:latin typeface="Times New Roman" panose="02020603050405020304" pitchFamily="18" charset="0"/>
                <a:cs typeface="Times New Roman" panose="02020603050405020304" pitchFamily="18" charset="0"/>
              </a:rPr>
              <a:t> với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hậu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quả</a:t>
            </a:r>
            <a:r>
              <a:rPr lang="en-US" sz="1700" dirty="0" smtClean="0">
                <a:latin typeface="Times New Roman" panose="02020603050405020304" pitchFamily="18" charset="0"/>
                <a:cs typeface="Times New Roman" panose="02020603050405020304" pitchFamily="18" charset="0"/>
              </a:rPr>
              <a:t> của </a:t>
            </a:r>
            <a:r>
              <a:rPr lang="en-US" sz="1700" dirty="0" err="1" smtClean="0">
                <a:latin typeface="Times New Roman" panose="02020603050405020304" pitchFamily="18" charset="0"/>
                <a:cs typeface="Times New Roman" panose="02020603050405020304" pitchFamily="18" charset="0"/>
              </a:rPr>
              <a:t>nó</a:t>
            </a:r>
            <a:r>
              <a:rPr lang="en-US" sz="1700" dirty="0" smtClean="0">
                <a:latin typeface="Times New Roman" panose="02020603050405020304" pitchFamily="18" charset="0"/>
                <a:cs typeface="Times New Roman" panose="02020603050405020304" pitchFamily="18" charset="0"/>
              </a:rPr>
              <a:t>…</a:t>
            </a:r>
          </a:p>
          <a:p>
            <a:pPr lvl="1"/>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cung </a:t>
            </a:r>
            <a:r>
              <a:rPr lang="en-US" sz="1700" dirty="0" err="1" smtClean="0">
                <a:latin typeface="Times New Roman" panose="02020603050405020304" pitchFamily="18" charset="0"/>
                <a:cs typeface="Times New Roman" panose="02020603050405020304" pitchFamily="18" charset="0"/>
              </a:rPr>
              <a:t>cấp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nội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tạng</a:t>
            </a:r>
            <a:r>
              <a:rPr lang="en-US" sz="1700" dirty="0" smtClean="0">
                <a:latin typeface="Times New Roman" panose="02020603050405020304" pitchFamily="18" charset="0"/>
                <a:cs typeface="Times New Roman" panose="02020603050405020304" pitchFamily="18" charset="0"/>
              </a:rPr>
              <a:t> có thể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tắc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khi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xơ</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vữa</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phát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triển</a:t>
            </a:r>
            <a:r>
              <a:rPr lang="en-US" sz="1700" dirty="0" smtClean="0">
                <a:latin typeface="Times New Roman" panose="02020603050405020304" pitchFamily="18" charset="0"/>
                <a:cs typeface="Times New Roman" panose="02020603050405020304" pitchFamily="18" charset="0"/>
              </a:rPr>
              <a:t>: suy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hẹp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võng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phù</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võng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tắc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não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cơn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đau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thắc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ngực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nhồi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cơ Tim.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900" y="1752600"/>
            <a:ext cx="2857500" cy="4673600"/>
          </a:xfrm>
          <a:prstGeom prst="rect">
            <a:avLst/>
          </a:prstGeom>
        </p:spPr>
      </p:pic>
    </p:spTree>
    <p:extLst>
      <p:ext uri="{BB962C8B-B14F-4D97-AF65-F5344CB8AC3E}">
        <p14:creationId xmlns:p14="http://schemas.microsoft.com/office/powerpoint/2010/main" val="211841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3388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IV/ </a:t>
            </a:r>
            <a:r>
              <a:rPr lang="en-US" sz="1700" u="sng" dirty="0" err="1" smtClean="0">
                <a:latin typeface="Times New Roman" panose="02020603050405020304" pitchFamily="18" charset="0"/>
                <a:cs typeface="Times New Roman" panose="02020603050405020304" pitchFamily="18" charset="0"/>
              </a:rPr>
              <a:t>Phân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loại</a:t>
            </a:r>
            <a:r>
              <a:rPr lang="en-US" sz="1700" u="sng" dirty="0" smtClean="0">
                <a:latin typeface="Times New Roman" panose="02020603050405020304" pitchFamily="18" charset="0"/>
                <a:cs typeface="Times New Roman" panose="02020603050405020304" pitchFamily="18" charset="0"/>
              </a:rPr>
              <a:t> bệnh </a:t>
            </a:r>
            <a:r>
              <a:rPr lang="en-US" sz="1700" u="sng" dirty="0" err="1" smtClean="0">
                <a:latin typeface="Times New Roman" panose="02020603050405020304" pitchFamily="18" charset="0"/>
                <a:cs typeface="Times New Roman" panose="02020603050405020304" pitchFamily="18" charset="0"/>
              </a:rPr>
              <a:t>theo</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chỉ</a:t>
            </a:r>
            <a:r>
              <a:rPr lang="en-US" sz="1700" u="sng" dirty="0" smtClean="0">
                <a:latin typeface="Times New Roman" panose="02020603050405020304" pitchFamily="18" charset="0"/>
                <a:cs typeface="Times New Roman" panose="02020603050405020304" pitchFamily="18" charset="0"/>
              </a:rPr>
              <a:t> số </a:t>
            </a:r>
            <a:r>
              <a:rPr lang="en-US" sz="1700" u="sng" dirty="0" err="1" smtClean="0">
                <a:latin typeface="Times New Roman" panose="02020603050405020304" pitchFamily="18" charset="0"/>
                <a:cs typeface="Times New Roman" panose="02020603050405020304" pitchFamily="18" charset="0"/>
              </a:rPr>
              <a:t>huyết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áp</a:t>
            </a:r>
            <a:r>
              <a:rPr lang="en-US" sz="1700" u="sng" dirty="0" smtClean="0">
                <a:latin typeface="Times New Roman" panose="02020603050405020304" pitchFamily="18" charset="0"/>
                <a:cs typeface="Times New Roman" panose="02020603050405020304" pitchFamily="18" charset="0"/>
              </a:rPr>
              <a:t>:</a:t>
            </a:r>
          </a:p>
          <a:p>
            <a:pPr lvl="1"/>
            <a:r>
              <a:rPr lang="en-US" sz="1700" u="sng" dirty="0" smtClean="0">
                <a:latin typeface="Times New Roman" panose="02020603050405020304" pitchFamily="18" charset="0"/>
                <a:cs typeface="Times New Roman" panose="02020603050405020304" pitchFamily="18" charset="0"/>
              </a:rPr>
              <a:t>1. </a:t>
            </a:r>
            <a:r>
              <a:rPr lang="en-US" sz="1700" u="sng" dirty="0" err="1" smtClean="0">
                <a:latin typeface="Times New Roman" panose="02020603050405020304" pitchFamily="18" charset="0"/>
                <a:cs typeface="Times New Roman" panose="02020603050405020304" pitchFamily="18" charset="0"/>
              </a:rPr>
              <a:t>Phân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loại</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mức</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độ</a:t>
            </a:r>
            <a:r>
              <a:rPr lang="en-US" sz="1700" u="sng" dirty="0" smtClean="0">
                <a:latin typeface="Times New Roman" panose="02020603050405020304" pitchFamily="18" charset="0"/>
                <a:cs typeface="Times New Roman" panose="02020603050405020304" pitchFamily="18" charset="0"/>
              </a:rPr>
              <a:t> THA </a:t>
            </a:r>
            <a:r>
              <a:rPr lang="en-US" sz="1700" u="sng" dirty="0" err="1" smtClean="0">
                <a:latin typeface="Times New Roman" panose="02020603050405020304" pitchFamily="18" charset="0"/>
                <a:cs typeface="Times New Roman" panose="02020603050405020304" pitchFamily="18" charset="0"/>
              </a:rPr>
              <a:t>theo</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khuyến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cáo</a:t>
            </a:r>
            <a:r>
              <a:rPr lang="en-US" sz="1700" u="sng" dirty="0" smtClean="0">
                <a:latin typeface="Times New Roman" panose="02020603050405020304" pitchFamily="18" charset="0"/>
                <a:cs typeface="Times New Roman" panose="02020603050405020304" pitchFamily="18" charset="0"/>
              </a:rPr>
              <a:t> của Hội Tim mạch </a:t>
            </a:r>
            <a:r>
              <a:rPr lang="en-US" sz="1700" u="sng" dirty="0" err="1" smtClean="0">
                <a:latin typeface="Times New Roman" panose="02020603050405020304" pitchFamily="18" charset="0"/>
                <a:cs typeface="Times New Roman" panose="02020603050405020304" pitchFamily="18" charset="0"/>
              </a:rPr>
              <a:t>Việt</a:t>
            </a:r>
            <a:r>
              <a:rPr lang="en-US" sz="1700" u="sng" dirty="0" smtClean="0">
                <a:latin typeface="Times New Roman" panose="02020603050405020304" pitchFamily="18" charset="0"/>
                <a:cs typeface="Times New Roman" panose="02020603050405020304" pitchFamily="18" charset="0"/>
              </a:rPr>
              <a:t> Nam (2008):</a:t>
            </a:r>
          </a:p>
        </p:txBody>
      </p:sp>
      <p:pic>
        <p:nvPicPr>
          <p:cNvPr id="6" name="Picture 5"/>
          <p:cNvPicPr>
            <a:picLocks noChangeAspect="1"/>
          </p:cNvPicPr>
          <p:nvPr/>
        </p:nvPicPr>
        <p:blipFill>
          <a:blip r:embed="rId2"/>
          <a:stretch>
            <a:fillRect/>
          </a:stretch>
        </p:blipFill>
        <p:spPr>
          <a:xfrm>
            <a:off x="3000375" y="2354625"/>
            <a:ext cx="6572250" cy="3629025"/>
          </a:xfrm>
          <a:prstGeom prst="rect">
            <a:avLst/>
          </a:prstGeom>
        </p:spPr>
      </p:pic>
    </p:spTree>
    <p:extLst>
      <p:ext uri="{BB962C8B-B14F-4D97-AF65-F5344CB8AC3E}">
        <p14:creationId xmlns:p14="http://schemas.microsoft.com/office/powerpoint/2010/main" val="38375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201723"/>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068130"/>
            <a:ext cx="8915400" cy="3388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IV/ </a:t>
            </a:r>
            <a:r>
              <a:rPr lang="en-US" sz="1700" u="sng" dirty="0" err="1" smtClean="0">
                <a:latin typeface="Times New Roman" panose="02020603050405020304" pitchFamily="18" charset="0"/>
                <a:cs typeface="Times New Roman" panose="02020603050405020304" pitchFamily="18" charset="0"/>
              </a:rPr>
              <a:t>Phân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loại</a:t>
            </a:r>
            <a:r>
              <a:rPr lang="en-US" sz="1700" u="sng" dirty="0" smtClean="0">
                <a:latin typeface="Times New Roman" panose="02020603050405020304" pitchFamily="18" charset="0"/>
                <a:cs typeface="Times New Roman" panose="02020603050405020304" pitchFamily="18" charset="0"/>
              </a:rPr>
              <a:t> bệnh </a:t>
            </a:r>
            <a:r>
              <a:rPr lang="en-US" sz="1700" u="sng" dirty="0" err="1" smtClean="0">
                <a:latin typeface="Times New Roman" panose="02020603050405020304" pitchFamily="18" charset="0"/>
                <a:cs typeface="Times New Roman" panose="02020603050405020304" pitchFamily="18" charset="0"/>
              </a:rPr>
              <a:t>theo</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chỉ</a:t>
            </a:r>
            <a:r>
              <a:rPr lang="en-US" sz="1700" u="sng" dirty="0" smtClean="0">
                <a:latin typeface="Times New Roman" panose="02020603050405020304" pitchFamily="18" charset="0"/>
                <a:cs typeface="Times New Roman" panose="02020603050405020304" pitchFamily="18" charset="0"/>
              </a:rPr>
              <a:t> số </a:t>
            </a:r>
            <a:r>
              <a:rPr lang="en-US" sz="1700" u="sng" dirty="0" err="1" smtClean="0">
                <a:latin typeface="Times New Roman" panose="02020603050405020304" pitchFamily="18" charset="0"/>
                <a:cs typeface="Times New Roman" panose="02020603050405020304" pitchFamily="18" charset="0"/>
              </a:rPr>
              <a:t>huyết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áp</a:t>
            </a:r>
            <a:r>
              <a:rPr lang="en-US" sz="1700" u="sng" dirty="0" smtClean="0">
                <a:latin typeface="Times New Roman" panose="02020603050405020304" pitchFamily="18" charset="0"/>
                <a:cs typeface="Times New Roman" panose="02020603050405020304" pitchFamily="18" charset="0"/>
              </a:rPr>
              <a:t>:</a:t>
            </a:r>
          </a:p>
          <a:p>
            <a:pPr lvl="1"/>
            <a:r>
              <a:rPr lang="en-US" sz="1700" u="sng" dirty="0" smtClean="0">
                <a:latin typeface="Times New Roman" panose="02020603050405020304" pitchFamily="18" charset="0"/>
                <a:cs typeface="Times New Roman" panose="02020603050405020304" pitchFamily="18" charset="0"/>
              </a:rPr>
              <a:t>2. </a:t>
            </a:r>
            <a:r>
              <a:rPr lang="en-US" sz="1700" u="sng" dirty="0" err="1" smtClean="0">
                <a:latin typeface="Times New Roman" panose="02020603050405020304" pitchFamily="18" charset="0"/>
                <a:cs typeface="Times New Roman" panose="02020603050405020304" pitchFamily="18" charset="0"/>
              </a:rPr>
              <a:t>Phân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loại</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theo</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mức</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độ</a:t>
            </a:r>
            <a:r>
              <a:rPr lang="en-US" sz="1700" u="sng" dirty="0" smtClean="0">
                <a:latin typeface="Times New Roman" panose="02020603050405020304" pitchFamily="18" charset="0"/>
                <a:cs typeface="Times New Roman" panose="02020603050405020304" pitchFamily="18" charset="0"/>
              </a:rPr>
              <a:t> THA </a:t>
            </a:r>
            <a:r>
              <a:rPr lang="en-US" sz="1700" u="sng" dirty="0" err="1" smtClean="0">
                <a:latin typeface="Times New Roman" panose="02020603050405020304" pitchFamily="18" charset="0"/>
                <a:cs typeface="Times New Roman" panose="02020603050405020304" pitchFamily="18" charset="0"/>
              </a:rPr>
              <a:t>theo</a:t>
            </a:r>
            <a:r>
              <a:rPr lang="en-US" sz="1700" u="sng" dirty="0" smtClean="0">
                <a:latin typeface="Times New Roman" panose="02020603050405020304" pitchFamily="18" charset="0"/>
                <a:cs typeface="Times New Roman" panose="02020603050405020304" pitchFamily="18" charset="0"/>
              </a:rPr>
              <a:t> JNC7 (2003</a:t>
            </a:r>
            <a:r>
              <a:rPr lang="en-US" sz="1700" dirty="0" smtClean="0">
                <a:latin typeface="Times New Roman" panose="02020603050405020304" pitchFamily="18" charset="0"/>
                <a:cs typeface="Times New Roman" panose="02020603050405020304" pitchFamily="18" charset="0"/>
              </a:rPr>
              <a:t>)</a:t>
            </a:r>
          </a:p>
          <a:p>
            <a:pPr lvl="1">
              <a:buFontTx/>
              <a:buChar char="-"/>
            </a:pPr>
            <a:r>
              <a:rPr lang="en-US" sz="1700" dirty="0" err="1" smtClean="0">
                <a:latin typeface="Times New Roman" panose="02020603050405020304" pitchFamily="18" charset="0"/>
                <a:cs typeface="Times New Roman" panose="02020603050405020304" pitchFamily="18" charset="0"/>
              </a:rPr>
              <a:t>Bình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thường</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&lt;120 và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&lt;80mmHg</a:t>
            </a:r>
          </a:p>
          <a:p>
            <a:pPr lvl="1">
              <a:buFontTx/>
              <a:buChar char="-"/>
            </a:pPr>
            <a:r>
              <a:rPr lang="en-US" sz="1700" dirty="0" err="1" smtClean="0">
                <a:latin typeface="Times New Roman" panose="02020603050405020304" pitchFamily="18" charset="0"/>
                <a:cs typeface="Times New Roman" panose="02020603050405020304" pitchFamily="18" charset="0"/>
              </a:rPr>
              <a:t>Tiền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HA: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120-139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80-90 mmHg</a:t>
            </a:r>
          </a:p>
          <a:p>
            <a:pPr lvl="1">
              <a:buFontTx/>
              <a:buChar char="-"/>
            </a:pP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giai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đoạn</a:t>
            </a:r>
            <a:r>
              <a:rPr lang="en-US" sz="1700" dirty="0" smtClean="0">
                <a:latin typeface="Times New Roman" panose="02020603050405020304" pitchFamily="18" charset="0"/>
                <a:cs typeface="Times New Roman" panose="02020603050405020304" pitchFamily="18" charset="0"/>
              </a:rPr>
              <a:t> 1: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140-159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90-99mmHg</a:t>
            </a:r>
          </a:p>
          <a:p>
            <a:pPr lvl="1">
              <a:buFontTx/>
              <a:buChar char="-"/>
            </a:pP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giai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đoạn</a:t>
            </a:r>
            <a:r>
              <a:rPr lang="en-US" sz="1700" dirty="0" smtClean="0">
                <a:latin typeface="Times New Roman" panose="02020603050405020304" pitchFamily="18" charset="0"/>
                <a:cs typeface="Times New Roman" panose="02020603050405020304" pitchFamily="18" charset="0"/>
              </a:rPr>
              <a:t> 2L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a:t>
            </a:r>
            <a:r>
              <a:rPr lang="en-US" sz="1700" dirty="0" smtClean="0">
                <a:latin typeface="Times New Roman" panose="02020603050405020304" pitchFamily="18" charset="0"/>
                <a:cs typeface="Times New Roman" panose="02020603050405020304" pitchFamily="18" charset="0"/>
              </a:rPr>
              <a:t> &gt;=160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&gt;= 100mmHg</a:t>
            </a:r>
          </a:p>
          <a:p>
            <a:pPr marL="457200" lvl="1" indent="0">
              <a:buNone/>
            </a:pPr>
            <a:endParaRPr lang="en-US" sz="1700" dirty="0" smtClean="0">
              <a:latin typeface="Times New Roman" panose="02020603050405020304" pitchFamily="18" charset="0"/>
              <a:cs typeface="Times New Roman" panose="02020603050405020304" pitchFamily="18" charset="0"/>
            </a:endParaRPr>
          </a:p>
          <a:p>
            <a:pPr lvl="1"/>
            <a:endParaRPr lang="en-US" sz="17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154" y="3390900"/>
            <a:ext cx="6358090" cy="3327400"/>
          </a:xfrm>
          <a:prstGeom prst="rect">
            <a:avLst/>
          </a:prstGeom>
        </p:spPr>
      </p:pic>
    </p:spTree>
    <p:extLst>
      <p:ext uri="{BB962C8B-B14F-4D97-AF65-F5344CB8AC3E}">
        <p14:creationId xmlns:p14="http://schemas.microsoft.com/office/powerpoint/2010/main" val="10825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3388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2290349" y="1551718"/>
            <a:ext cx="8915400" cy="50649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V/ </a:t>
            </a:r>
            <a:r>
              <a:rPr lang="en-US" sz="1700" u="sng" dirty="0" err="1" smtClean="0">
                <a:latin typeface="Times New Roman" panose="02020603050405020304" pitchFamily="18" charset="0"/>
                <a:cs typeface="Times New Roman" panose="02020603050405020304" pitchFamily="18" charset="0"/>
              </a:rPr>
              <a:t>Xét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nghiệm</a:t>
            </a:r>
            <a:r>
              <a:rPr lang="en-US" sz="1700" u="sng" dirty="0" smtClean="0">
                <a:latin typeface="Times New Roman" panose="02020603050405020304" pitchFamily="18" charset="0"/>
                <a:cs typeface="Times New Roman" panose="02020603050405020304" pitchFamily="18" charset="0"/>
              </a:rPr>
              <a:t>:</a:t>
            </a:r>
          </a:p>
          <a:p>
            <a:pPr lvl="1"/>
            <a:r>
              <a:rPr lang="en-US" sz="1700" u="sng" dirty="0" smtClean="0">
                <a:latin typeface="Times New Roman" panose="02020603050405020304" pitchFamily="18" charset="0"/>
                <a:cs typeface="Times New Roman" panose="02020603050405020304" pitchFamily="18" charset="0"/>
              </a:rPr>
              <a:t>1. </a:t>
            </a:r>
            <a:r>
              <a:rPr lang="en-US" sz="1700" u="sng" dirty="0" err="1" smtClean="0">
                <a:latin typeface="Times New Roman" panose="02020603050405020304" pitchFamily="18" charset="0"/>
                <a:cs typeface="Times New Roman" panose="02020603050405020304" pitchFamily="18" charset="0"/>
              </a:rPr>
              <a:t>Xét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nghiệm</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thường</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quy</a:t>
            </a:r>
            <a:r>
              <a:rPr lang="en-US" sz="1700" u="sng" dirty="0" smtClean="0">
                <a:latin typeface="Times New Roman" panose="02020603050405020304" pitchFamily="18" charset="0"/>
                <a:cs typeface="Times New Roman" panose="02020603050405020304" pitchFamily="18" charset="0"/>
              </a:rPr>
              <a:t>:</a:t>
            </a:r>
          </a:p>
          <a:p>
            <a:pPr lvl="1">
              <a:buFontTx/>
              <a:buChar char="-"/>
            </a:pPr>
            <a:r>
              <a:rPr lang="en-US" sz="1700" dirty="0" err="1" smtClean="0">
                <a:latin typeface="Times New Roman" panose="02020603050405020304" pitchFamily="18" charset="0"/>
                <a:cs typeface="Times New Roman" panose="02020603050405020304" pitchFamily="18" charset="0"/>
              </a:rPr>
              <a:t>Điện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đồ</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Phân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tích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nước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tiểu</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Đường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và </a:t>
            </a:r>
            <a:r>
              <a:rPr lang="en-US" sz="1700" dirty="0" err="1" smtClean="0">
                <a:latin typeface="Times New Roman" panose="02020603050405020304" pitchFamily="18" charset="0"/>
                <a:cs typeface="Times New Roman" panose="02020603050405020304" pitchFamily="18" charset="0"/>
              </a:rPr>
              <a:t>hematocrid</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Điện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giải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đồ</a:t>
            </a:r>
            <a:r>
              <a:rPr lang="en-US" sz="1700" dirty="0" smtClean="0">
                <a:latin typeface="Times New Roman" panose="02020603050405020304" pitchFamily="18" charset="0"/>
                <a:cs typeface="Times New Roman" panose="02020603050405020304" pitchFamily="18" charset="0"/>
              </a:rPr>
              <a:t>: K+, </a:t>
            </a:r>
            <a:r>
              <a:rPr lang="en-US" sz="1700" dirty="0" err="1" smtClean="0">
                <a:latin typeface="Times New Roman" panose="02020603050405020304" pitchFamily="18" charset="0"/>
                <a:cs typeface="Times New Roman" panose="02020603050405020304" pitchFamily="18" charset="0"/>
              </a:rPr>
              <a:t>Ca</a:t>
            </a:r>
            <a:r>
              <a:rPr lang="en-US" sz="1700" dirty="0" smtClean="0">
                <a:latin typeface="Times New Roman" panose="02020603050405020304" pitchFamily="18" charset="0"/>
                <a:cs typeface="Times New Roman" panose="02020603050405020304" pitchFamily="18" charset="0"/>
              </a:rPr>
              <a:t>++</a:t>
            </a:r>
          </a:p>
          <a:p>
            <a:pPr lvl="1">
              <a:buFontTx/>
              <a:buChar char="-"/>
            </a:pPr>
            <a:r>
              <a:rPr lang="en-US" sz="1700" dirty="0" err="1" smtClean="0">
                <a:latin typeface="Times New Roman" panose="02020603050405020304" pitchFamily="18" charset="0"/>
                <a:cs typeface="Times New Roman" panose="02020603050405020304" pitchFamily="18" charset="0"/>
              </a:rPr>
              <a:t>Mức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lọc</a:t>
            </a:r>
            <a:r>
              <a:rPr lang="en-US" sz="1700" dirty="0" smtClean="0">
                <a:latin typeface="Times New Roman" panose="02020603050405020304" pitchFamily="18" charset="0"/>
                <a:cs typeface="Times New Roman" panose="02020603050405020304" pitchFamily="18" charset="0"/>
              </a:rPr>
              <a:t> cầu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creatinine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thanh</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Định</a:t>
            </a:r>
            <a:r>
              <a:rPr lang="en-US" sz="1700" dirty="0" smtClean="0">
                <a:latin typeface="Times New Roman" panose="02020603050405020304" pitchFamily="18" charset="0"/>
                <a:cs typeface="Times New Roman" panose="02020603050405020304" pitchFamily="18" charset="0"/>
              </a:rPr>
              <a:t> lượng lipid </a:t>
            </a:r>
            <a:r>
              <a:rPr lang="en-US" sz="1700" dirty="0" err="1" smtClean="0">
                <a:latin typeface="Times New Roman" panose="02020603050405020304" pitchFamily="18" charset="0"/>
                <a:cs typeface="Times New Roman" panose="02020603050405020304" pitchFamily="18" charset="0"/>
              </a:rPr>
              <a:t>máu</a:t>
            </a:r>
            <a:endParaRPr lang="en-US" sz="1700" dirty="0" smtClean="0">
              <a:latin typeface="Times New Roman" panose="02020603050405020304" pitchFamily="18" charset="0"/>
              <a:cs typeface="Times New Roman" panose="02020603050405020304" pitchFamily="18" charset="0"/>
            </a:endParaRPr>
          </a:p>
          <a:p>
            <a:pPr lvl="1"/>
            <a:r>
              <a:rPr lang="en-US" sz="1700" u="sng" dirty="0" smtClean="0">
                <a:latin typeface="Times New Roman" panose="02020603050405020304" pitchFamily="18" charset="0"/>
                <a:cs typeface="Times New Roman" panose="02020603050405020304" pitchFamily="18" charset="0"/>
              </a:rPr>
              <a:t>2. </a:t>
            </a:r>
            <a:r>
              <a:rPr lang="en-US" sz="1700" u="sng" dirty="0" err="1" smtClean="0">
                <a:latin typeface="Times New Roman" panose="02020603050405020304" pitchFamily="18" charset="0"/>
                <a:cs typeface="Times New Roman" panose="02020603050405020304" pitchFamily="18" charset="0"/>
              </a:rPr>
              <a:t>Các</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xét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nghiệm</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bổ</a:t>
            </a:r>
            <a:r>
              <a:rPr lang="en-US" sz="1700" u="sng" dirty="0" smtClean="0">
                <a:latin typeface="Times New Roman" panose="02020603050405020304" pitchFamily="18" charset="0"/>
                <a:cs typeface="Times New Roman" panose="02020603050405020304" pitchFamily="18" charset="0"/>
              </a:rPr>
              <a:t> sung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định</a:t>
            </a:r>
            <a:r>
              <a:rPr lang="en-US" sz="1700" dirty="0" smtClean="0">
                <a:latin typeface="Times New Roman" panose="02020603050405020304" pitchFamily="18" charset="0"/>
                <a:cs typeface="Times New Roman" panose="02020603050405020304" pitchFamily="18" charset="0"/>
              </a:rPr>
              <a:t> lượng albumin </a:t>
            </a:r>
            <a:r>
              <a:rPr lang="en-US" sz="1700" dirty="0" err="1" smtClean="0">
                <a:latin typeface="Times New Roman" panose="02020603050405020304" pitchFamily="18" charset="0"/>
                <a:cs typeface="Times New Roman" panose="02020603050405020304" pitchFamily="18" charset="0"/>
              </a:rPr>
              <a:t>niệu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hoặc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chỉ</a:t>
            </a:r>
            <a:r>
              <a:rPr lang="en-US" sz="1700" dirty="0" smtClean="0">
                <a:latin typeface="Times New Roman" panose="02020603050405020304" pitchFamily="18" charset="0"/>
                <a:cs typeface="Times New Roman" panose="02020603050405020304" pitchFamily="18" charset="0"/>
              </a:rPr>
              <a:t> số albumin/creatinine</a:t>
            </a:r>
          </a:p>
          <a:p>
            <a:pPr lvl="1"/>
            <a:r>
              <a:rPr lang="en-US" sz="1700" u="sng" dirty="0" smtClean="0">
                <a:latin typeface="Times New Roman" panose="02020603050405020304" pitchFamily="18" charset="0"/>
                <a:cs typeface="Times New Roman" panose="02020603050405020304" pitchFamily="18" charset="0"/>
              </a:rPr>
              <a:t>3. </a:t>
            </a:r>
            <a:r>
              <a:rPr lang="en-US" sz="1700" u="sng" dirty="0" err="1" smtClean="0">
                <a:latin typeface="Times New Roman" panose="02020603050405020304" pitchFamily="18" charset="0"/>
                <a:cs typeface="Times New Roman" panose="02020603050405020304" pitchFamily="18" charset="0"/>
              </a:rPr>
              <a:t>Xét</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nghiệm</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sâu</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tìm</a:t>
            </a:r>
            <a:r>
              <a:rPr lang="en-US" sz="1700" u="sng" dirty="0" smtClean="0">
                <a:latin typeface="Times New Roman" panose="02020603050405020304" pitchFamily="18" charset="0"/>
                <a:cs typeface="Times New Roman" panose="02020603050405020304" pitchFamily="18" charset="0"/>
              </a:rPr>
              <a:t> nguyên nhân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chỉ</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được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chỉ</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định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khi</a:t>
            </a:r>
            <a:r>
              <a:rPr lang="en-US" sz="1700" dirty="0" smtClean="0">
                <a:latin typeface="Times New Roman" panose="02020603050405020304" pitchFamily="18" charset="0"/>
                <a:cs typeface="Times New Roman" panose="02020603050405020304" pitchFamily="18" charset="0"/>
              </a:rPr>
              <a:t> không thể </a:t>
            </a:r>
            <a:r>
              <a:rPr lang="en-US" sz="1700" dirty="0" err="1" smtClean="0">
                <a:latin typeface="Times New Roman" panose="02020603050405020304" pitchFamily="18" charset="0"/>
                <a:cs typeface="Times New Roman" panose="02020603050405020304" pitchFamily="18" charset="0"/>
              </a:rPr>
              <a:t>kiểm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soát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được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a:t>
            </a:r>
          </a:p>
          <a:p>
            <a:pPr lvl="1"/>
            <a:endParaRPr lang="en-US" sz="1700" dirty="0" smtClean="0">
              <a:latin typeface="Times New Roman" panose="02020603050405020304" pitchFamily="18" charset="0"/>
              <a:cs typeface="Times New Roman" panose="02020603050405020304" pitchFamily="18" charset="0"/>
            </a:endParaRPr>
          </a:p>
          <a:p>
            <a:pPr lvl="1"/>
            <a:endParaRPr lang="en-US" sz="17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949" y="2368550"/>
            <a:ext cx="5715000" cy="952500"/>
          </a:xfrm>
          <a:prstGeom prst="rect">
            <a:avLst/>
          </a:prstGeom>
        </p:spPr>
      </p:pic>
    </p:spTree>
    <p:extLst>
      <p:ext uri="{BB962C8B-B14F-4D97-AF65-F5344CB8AC3E}">
        <p14:creationId xmlns:p14="http://schemas.microsoft.com/office/powerpoint/2010/main" val="162935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290349" y="1551718"/>
            <a:ext cx="8915400" cy="50649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700" u="sng" dirty="0" smtClean="0">
                <a:latin typeface="Times New Roman" panose="02020603050405020304" pitchFamily="18" charset="0"/>
                <a:cs typeface="Times New Roman" panose="02020603050405020304" pitchFamily="18" charset="0"/>
              </a:rPr>
              <a:t>VI/ </a:t>
            </a:r>
            <a:r>
              <a:rPr lang="en-US" sz="1700" u="sng" dirty="0" err="1" smtClean="0">
                <a:latin typeface="Times New Roman" panose="02020603050405020304" pitchFamily="18" charset="0"/>
                <a:cs typeface="Times New Roman" panose="02020603050405020304" pitchFamily="18" charset="0"/>
              </a:rPr>
              <a:t>Điều</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trị</a:t>
            </a:r>
            <a:r>
              <a:rPr lang="en-US" sz="1700" u="sng" dirty="0" smtClean="0">
                <a:latin typeface="Times New Roman" panose="02020603050405020304" pitchFamily="18" charset="0"/>
                <a:cs typeface="Times New Roman" panose="02020603050405020304" pitchFamily="18" charset="0"/>
              </a:rPr>
              <a:t>:</a:t>
            </a:r>
          </a:p>
          <a:p>
            <a:pPr lvl="1"/>
            <a:r>
              <a:rPr lang="en-US" sz="1700" u="sng" dirty="0" smtClean="0">
                <a:latin typeface="Times New Roman" panose="02020603050405020304" pitchFamily="18" charset="0"/>
                <a:cs typeface="Times New Roman" panose="02020603050405020304" pitchFamily="18" charset="0"/>
              </a:rPr>
              <a:t>1. </a:t>
            </a:r>
            <a:r>
              <a:rPr lang="en-US" sz="1700" u="sng" dirty="0" err="1" smtClean="0">
                <a:latin typeface="Times New Roman" panose="02020603050405020304" pitchFamily="18" charset="0"/>
                <a:cs typeface="Times New Roman" panose="02020603050405020304" pitchFamily="18" charset="0"/>
              </a:rPr>
              <a:t>Mục</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tiêu</a:t>
            </a:r>
            <a:r>
              <a:rPr lang="en-US" sz="1700" u="sng" dirty="0" smtClean="0">
                <a:latin typeface="Times New Roman" panose="02020603050405020304" pitchFamily="18" charset="0"/>
                <a:cs typeface="Times New Roman" panose="02020603050405020304" pitchFamily="18" charset="0"/>
              </a:rPr>
              <a:t>: </a:t>
            </a:r>
          </a:p>
          <a:p>
            <a:pPr lvl="1">
              <a:buFontTx/>
              <a:buChar char="-"/>
            </a:pPr>
            <a:r>
              <a:rPr lang="en-US" sz="1700" dirty="0" err="1" smtClean="0">
                <a:latin typeface="Times New Roman" panose="02020603050405020304" pitchFamily="18" charset="0"/>
                <a:cs typeface="Times New Roman" panose="02020603050405020304" pitchFamily="18" charset="0"/>
              </a:rPr>
              <a:t>Mức</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mục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tiêu</a:t>
            </a:r>
            <a:r>
              <a:rPr lang="en-US" sz="1700" dirty="0" smtClean="0">
                <a:latin typeface="Times New Roman" panose="02020603050405020304" pitchFamily="18" charset="0"/>
                <a:cs typeface="Times New Roman" panose="02020603050405020304" pitchFamily="18" charset="0"/>
              </a:rPr>
              <a:t>: HA&lt;140/90 mmHg, với bệnh nhân </a:t>
            </a:r>
            <a:r>
              <a:rPr lang="en-US" sz="1700" dirty="0" err="1" smtClean="0">
                <a:latin typeface="Times New Roman" panose="02020603050405020304" pitchFamily="18" charset="0"/>
                <a:cs typeface="Times New Roman" panose="02020603050405020304" pitchFamily="18" charset="0"/>
              </a:rPr>
              <a:t>đái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tháo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đường</a:t>
            </a:r>
            <a:r>
              <a:rPr lang="en-US" sz="1700" dirty="0" smtClean="0">
                <a:latin typeface="Times New Roman" panose="02020603050405020304" pitchFamily="18" charset="0"/>
                <a:cs typeface="Times New Roman" panose="02020603050405020304" pitchFamily="18" charset="0"/>
              </a:rPr>
              <a:t> và bệnh nhân </a:t>
            </a:r>
            <a:r>
              <a:rPr lang="en-US" sz="1700" dirty="0" err="1" smtClean="0">
                <a:latin typeface="Times New Roman" panose="02020603050405020304" pitchFamily="18" charset="0"/>
                <a:cs typeface="Times New Roman" panose="02020603050405020304" pitchFamily="18" charset="0"/>
              </a:rPr>
              <a:t>mãn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tính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thì</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mức</a:t>
            </a:r>
            <a:r>
              <a:rPr lang="en-US" sz="1700" dirty="0" smtClean="0">
                <a:latin typeface="Times New Roman" panose="02020603050405020304" pitchFamily="18" charset="0"/>
                <a:cs typeface="Times New Roman" panose="02020603050405020304" pitchFamily="18" charset="0"/>
              </a:rPr>
              <a:t> HA </a:t>
            </a:r>
            <a:r>
              <a:rPr lang="en-US" sz="1700" dirty="0" err="1" smtClean="0">
                <a:latin typeface="Times New Roman" panose="02020603050405020304" pitchFamily="18" charset="0"/>
                <a:cs typeface="Times New Roman" panose="02020603050405020304" pitchFamily="18" charset="0"/>
              </a:rPr>
              <a:t>mục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tiêu</a:t>
            </a:r>
            <a:r>
              <a:rPr lang="en-US" sz="1700" dirty="0" smtClean="0">
                <a:latin typeface="Times New Roman" panose="02020603050405020304" pitchFamily="18" charset="0"/>
                <a:cs typeface="Times New Roman" panose="02020603050405020304" pitchFamily="18" charset="0"/>
              </a:rPr>
              <a:t> &lt;130/80 mmHg.</a:t>
            </a:r>
          </a:p>
          <a:p>
            <a:pPr lvl="1">
              <a:buFontTx/>
              <a:buChar char="-"/>
            </a:pPr>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đa</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biến</a:t>
            </a:r>
            <a:r>
              <a:rPr lang="en-US" sz="1700" dirty="0" smtClean="0">
                <a:latin typeface="Times New Roman" panose="02020603050405020304" pitchFamily="18" charset="0"/>
                <a:cs typeface="Times New Roman" panose="02020603050405020304" pitchFamily="18" charset="0"/>
              </a:rPr>
              <a:t> chứng và </a:t>
            </a:r>
            <a:r>
              <a:rPr lang="en-US" sz="1700" dirty="0" err="1" smtClean="0">
                <a:latin typeface="Times New Roman" panose="02020603050405020304" pitchFamily="18" charset="0"/>
                <a:cs typeface="Times New Roman" panose="02020603050405020304" pitchFamily="18" charset="0"/>
              </a:rPr>
              <a:t>tử</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vong</a:t>
            </a:r>
            <a:r>
              <a:rPr lang="en-US" sz="1700" dirty="0" smtClean="0">
                <a:latin typeface="Times New Roman" panose="02020603050405020304" pitchFamily="18" charset="0"/>
                <a:cs typeface="Times New Roman" panose="02020603050405020304" pitchFamily="18" charset="0"/>
              </a:rPr>
              <a:t> do </a:t>
            </a:r>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gây </a:t>
            </a:r>
            <a:r>
              <a:rPr lang="en-US" sz="1700" dirty="0" err="1" smtClean="0">
                <a:latin typeface="Times New Roman" panose="02020603050405020304" pitchFamily="18" charset="0"/>
                <a:cs typeface="Times New Roman" panose="02020603050405020304" pitchFamily="18" charset="0"/>
              </a:rPr>
              <a:t>ra</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Kiểm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soát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tốt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yếu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tố</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nguy</a:t>
            </a:r>
            <a:r>
              <a:rPr lang="en-US" sz="1700" dirty="0" smtClean="0">
                <a:latin typeface="Times New Roman" panose="02020603050405020304" pitchFamily="18" charset="0"/>
                <a:cs typeface="Times New Roman" panose="02020603050405020304" pitchFamily="18" charset="0"/>
              </a:rPr>
              <a:t> cơ và bệnh </a:t>
            </a:r>
            <a:r>
              <a:rPr lang="en-US" sz="1700" dirty="0" err="1" smtClean="0">
                <a:latin typeface="Times New Roman" panose="02020603050405020304" pitchFamily="18" charset="0"/>
                <a:cs typeface="Times New Roman" panose="02020603050405020304" pitchFamily="18" charset="0"/>
              </a:rPr>
              <a:t>mắc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kèm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nếu</a:t>
            </a:r>
            <a:r>
              <a:rPr lang="en-US" sz="1700" dirty="0" smtClean="0">
                <a:latin typeface="Times New Roman" panose="02020603050405020304" pitchFamily="18" charset="0"/>
                <a:cs typeface="Times New Roman" panose="02020603050405020304" pitchFamily="18" charset="0"/>
              </a:rPr>
              <a:t> có).</a:t>
            </a:r>
          </a:p>
          <a:p>
            <a:pPr lvl="1"/>
            <a:r>
              <a:rPr lang="en-US" sz="1700" u="sng" dirty="0" smtClean="0">
                <a:latin typeface="Times New Roman" panose="02020603050405020304" pitchFamily="18" charset="0"/>
                <a:cs typeface="Times New Roman" panose="02020603050405020304" pitchFamily="18" charset="0"/>
              </a:rPr>
              <a:t>2. </a:t>
            </a:r>
            <a:r>
              <a:rPr lang="en-US" sz="1700" u="sng" dirty="0" err="1" smtClean="0">
                <a:latin typeface="Times New Roman" panose="02020603050405020304" pitchFamily="18" charset="0"/>
                <a:cs typeface="Times New Roman" panose="02020603050405020304" pitchFamily="18" charset="0"/>
              </a:rPr>
              <a:t>Nguyên</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tắc</a:t>
            </a:r>
            <a:r>
              <a:rPr lang="en-US" sz="1700" u="sng" dirty="0" smtClean="0">
                <a:latin typeface="Times New Roman" panose="02020603050405020304" pitchFamily="18" charset="0"/>
                <a:cs typeface="Times New Roman" panose="02020603050405020304" pitchFamily="18" charset="0"/>
              </a:rPr>
              <a:t>:</a:t>
            </a:r>
          </a:p>
          <a:p>
            <a:pPr lvl="1">
              <a:buFontTx/>
              <a:buChar char="-"/>
            </a:pPr>
            <a:r>
              <a:rPr lang="en-US" sz="1700" dirty="0" err="1" smtClean="0">
                <a:latin typeface="Times New Roman" panose="02020603050405020304" pitchFamily="18" charset="0"/>
                <a:cs typeface="Times New Roman" panose="02020603050405020304" pitchFamily="18" charset="0"/>
              </a:rPr>
              <a:t>Điều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trị</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sớm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lâu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dài</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Kết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hợp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điều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trị</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thuốc</a:t>
            </a:r>
            <a:r>
              <a:rPr lang="en-US" sz="1700" dirty="0" smtClean="0">
                <a:latin typeface="Times New Roman" panose="02020603050405020304" pitchFamily="18" charset="0"/>
                <a:cs typeface="Times New Roman" panose="02020603050405020304" pitchFamily="18" charset="0"/>
              </a:rPr>
              <a:t> với </a:t>
            </a:r>
            <a:r>
              <a:rPr lang="en-US" sz="1700" dirty="0" err="1" smtClean="0">
                <a:latin typeface="Times New Roman" panose="02020603050405020304" pitchFamily="18" charset="0"/>
                <a:cs typeface="Times New Roman" panose="02020603050405020304" pitchFamily="18" charset="0"/>
              </a:rPr>
              <a:t>chế</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a:t>
            </a:r>
            <a:r>
              <a:rPr lang="en-US" sz="1700" dirty="0" smtClean="0">
                <a:latin typeface="Times New Roman" panose="02020603050405020304" pitchFamily="18" charset="0"/>
                <a:cs typeface="Times New Roman" panose="02020603050405020304" pitchFamily="18" charset="0"/>
              </a:rPr>
              <a:t> sinh hoạt </a:t>
            </a:r>
            <a:r>
              <a:rPr lang="en-US" sz="1700" dirty="0" err="1" smtClean="0">
                <a:latin typeface="Times New Roman" panose="02020603050405020304" pitchFamily="18" charset="0"/>
                <a:cs typeface="Times New Roman" panose="02020603050405020304" pitchFamily="18" charset="0"/>
              </a:rPr>
              <a:t>hợp</a:t>
            </a:r>
            <a:r>
              <a:rPr lang="en-US" sz="1700" dirty="0" smtClean="0">
                <a:latin typeface="Times New Roman" panose="02020603050405020304" pitchFamily="18" charset="0"/>
                <a:cs typeface="Times New Roman" panose="02020603050405020304" pitchFamily="18" charset="0"/>
              </a:rPr>
              <a:t> lý</a:t>
            </a:r>
          </a:p>
          <a:p>
            <a:pPr lvl="1">
              <a:buFontTx/>
              <a:buChar char="-"/>
            </a:pPr>
            <a:r>
              <a:rPr lang="en-US" sz="1700" dirty="0" err="1" smtClean="0">
                <a:latin typeface="Times New Roman" panose="02020603050405020304" pitchFamily="18" charset="0"/>
                <a:cs typeface="Times New Roman" panose="02020603050405020304" pitchFamily="18" charset="0"/>
              </a:rPr>
              <a:t>Từ</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từ</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đưa</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về </a:t>
            </a:r>
            <a:r>
              <a:rPr lang="en-US" sz="1700" dirty="0" err="1" smtClean="0">
                <a:latin typeface="Times New Roman" panose="02020603050405020304" pitchFamily="18" charset="0"/>
                <a:cs typeface="Times New Roman" panose="02020603050405020304" pitchFamily="18" charset="0"/>
              </a:rPr>
              <a:t>mức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mục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tiêu</a:t>
            </a:r>
            <a:endParaRPr lang="en-US" sz="1700" dirty="0" smtClean="0">
              <a:latin typeface="Times New Roman" panose="02020603050405020304" pitchFamily="18" charset="0"/>
              <a:cs typeface="Times New Roman" panose="02020603050405020304" pitchFamily="18" charset="0"/>
            </a:endParaRPr>
          </a:p>
          <a:p>
            <a:pPr lvl="1">
              <a:buFontTx/>
              <a:buChar char="-"/>
            </a:pPr>
            <a:r>
              <a:rPr lang="en-US" sz="1700" dirty="0" err="1" smtClean="0">
                <a:latin typeface="Times New Roman" panose="02020603050405020304" pitchFamily="18" charset="0"/>
                <a:cs typeface="Times New Roman" panose="02020603050405020304" pitchFamily="18" charset="0"/>
              </a:rPr>
              <a:t>Chọn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thuốc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ít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dụng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phụ</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phù</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hợp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tượng</a:t>
            </a:r>
            <a:r>
              <a:rPr lang="en-US" sz="1700" dirty="0" smtClean="0">
                <a:latin typeface="Times New Roman" panose="02020603050405020304" pitchFamily="18" charset="0"/>
                <a:cs typeface="Times New Roman" panose="02020603050405020304" pitchFamily="18" charset="0"/>
              </a:rPr>
              <a:t> bệnh</a:t>
            </a:r>
          </a:p>
        </p:txBody>
      </p:sp>
    </p:spTree>
    <p:extLst>
      <p:ext uri="{BB962C8B-B14F-4D97-AF65-F5344CB8AC3E}">
        <p14:creationId xmlns:p14="http://schemas.microsoft.com/office/powerpoint/2010/main" val="367012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290349" y="1439236"/>
            <a:ext cx="8915400" cy="520286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u="sng" dirty="0" smtClean="0">
                <a:latin typeface="Times New Roman" panose="02020603050405020304" pitchFamily="18" charset="0"/>
                <a:cs typeface="Times New Roman" panose="02020603050405020304" pitchFamily="18" charset="0"/>
              </a:rPr>
              <a:t>VI/ </a:t>
            </a:r>
            <a:r>
              <a:rPr lang="en-US" sz="1600" u="sng" dirty="0" err="1" smtClean="0">
                <a:latin typeface="Times New Roman" panose="02020603050405020304" pitchFamily="18" charset="0"/>
                <a:cs typeface="Times New Roman" panose="02020603050405020304" pitchFamily="18" charset="0"/>
              </a:rPr>
              <a:t>Điều</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trị</a:t>
            </a:r>
            <a:r>
              <a:rPr lang="en-US" sz="1600" u="sng" dirty="0" smtClean="0">
                <a:latin typeface="Times New Roman" panose="02020603050405020304" pitchFamily="18" charset="0"/>
                <a:cs typeface="Times New Roman" panose="02020603050405020304" pitchFamily="18" charset="0"/>
              </a:rPr>
              <a:t>:</a:t>
            </a:r>
          </a:p>
          <a:p>
            <a:pPr lvl="1"/>
            <a:r>
              <a:rPr lang="en-US" u="sng" dirty="0" smtClean="0">
                <a:latin typeface="Times New Roman" panose="02020603050405020304" pitchFamily="18" charset="0"/>
                <a:cs typeface="Times New Roman" panose="02020603050405020304" pitchFamily="18" charset="0"/>
              </a:rPr>
              <a:t>3. </a:t>
            </a:r>
            <a:r>
              <a:rPr lang="en-US" u="sng" dirty="0" err="1" smtClean="0">
                <a:latin typeface="Times New Roman" panose="02020603050405020304" pitchFamily="18" charset="0"/>
                <a:cs typeface="Times New Roman" panose="02020603050405020304" pitchFamily="18" charset="0"/>
              </a:rPr>
              <a:t>Các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biện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pháp</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a:t>
            </a:r>
          </a:p>
          <a:p>
            <a:pPr lvl="2"/>
            <a:r>
              <a:rPr lang="en-US" sz="1600" u="sng" dirty="0" smtClean="0">
                <a:latin typeface="Times New Roman" panose="02020603050405020304" pitchFamily="18" charset="0"/>
                <a:cs typeface="Times New Roman" panose="02020603050405020304" pitchFamily="18" charset="0"/>
              </a:rPr>
              <a:t>a/ </a:t>
            </a:r>
            <a:r>
              <a:rPr lang="en-US" sz="1600" u="sng" dirty="0" err="1" smtClean="0">
                <a:latin typeface="Times New Roman" panose="02020603050405020304" pitchFamily="18" charset="0"/>
                <a:cs typeface="Times New Roman" panose="02020603050405020304" pitchFamily="18" charset="0"/>
              </a:rPr>
              <a:t>Biện</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pháp</a:t>
            </a:r>
            <a:r>
              <a:rPr lang="en-US" sz="1600" u="sng" dirty="0" smtClean="0">
                <a:latin typeface="Times New Roman" panose="02020603050405020304" pitchFamily="18" charset="0"/>
                <a:cs typeface="Times New Roman" panose="02020603050405020304" pitchFamily="18" charset="0"/>
              </a:rPr>
              <a:t> không </a:t>
            </a:r>
            <a:r>
              <a:rPr lang="en-US" sz="1600" u="sng" dirty="0" err="1" smtClean="0">
                <a:latin typeface="Times New Roman" panose="02020603050405020304" pitchFamily="18" charset="0"/>
                <a:cs typeface="Times New Roman" panose="02020603050405020304" pitchFamily="18" charset="0"/>
              </a:rPr>
              <a:t>dùng</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thuốc</a:t>
            </a:r>
            <a:r>
              <a:rPr lang="en-US" sz="1600" u="sng"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Ngừng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hút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lá</a:t>
            </a:r>
            <a:endParaRPr lang="en-US" sz="1600" dirty="0" smtClean="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nặng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nếu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thừa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cân</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Tiết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rượu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nam</a:t>
            </a:r>
            <a:r>
              <a:rPr lang="en-US" sz="1600" dirty="0" smtClean="0">
                <a:latin typeface="Times New Roman" panose="02020603050405020304" pitchFamily="18" charset="0"/>
                <a:cs typeface="Times New Roman" panose="02020603050405020304" pitchFamily="18" charset="0"/>
              </a:rPr>
              <a:t>: &lt;20-30g ethanol/</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nữ</a:t>
            </a:r>
            <a:r>
              <a:rPr lang="en-US" sz="1600" dirty="0" smtClean="0">
                <a:latin typeface="Times New Roman" panose="02020603050405020304" pitchFamily="18" charset="0"/>
                <a:cs typeface="Times New Roman" panose="02020603050405020304" pitchFamily="18" charset="0"/>
              </a:rPr>
              <a:t>&lt;10-20g ethanol/</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Hạn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mặn</a:t>
            </a:r>
            <a:endParaRPr lang="en-US" sz="1600" dirty="0" smtClean="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cường</a:t>
            </a:r>
            <a:r>
              <a:rPr lang="en-US" sz="1600" dirty="0" smtClean="0">
                <a:latin typeface="Times New Roman" panose="02020603050405020304" pitchFamily="18" charset="0"/>
                <a:cs typeface="Times New Roman" panose="02020603050405020304" pitchFamily="18" charset="0"/>
              </a:rPr>
              <a:t>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thể </a:t>
            </a:r>
            <a:r>
              <a:rPr lang="en-US" sz="1600" dirty="0" err="1" smtClean="0">
                <a:latin typeface="Times New Roman" panose="02020603050405020304" pitchFamily="18" charset="0"/>
                <a:cs typeface="Times New Roman" panose="02020603050405020304" pitchFamily="18" charset="0"/>
              </a:rPr>
              <a:t>lực</a:t>
            </a:r>
            <a:r>
              <a:rPr lang="en-US" sz="1600" dirty="0" smtClean="0">
                <a:latin typeface="Times New Roman" panose="02020603050405020304" pitchFamily="18" charset="0"/>
                <a:cs typeface="Times New Roman" panose="02020603050405020304" pitchFamily="18" charset="0"/>
              </a:rPr>
              <a:t> (30-45ph/</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a:t>
            </a:r>
          </a:p>
          <a:p>
            <a:pPr lvl="2"/>
            <a:r>
              <a:rPr lang="en-US" sz="1600" u="sng" dirty="0" smtClean="0">
                <a:latin typeface="Times New Roman" panose="02020603050405020304" pitchFamily="18" charset="0"/>
                <a:cs typeface="Times New Roman" panose="02020603050405020304" pitchFamily="18" charset="0"/>
              </a:rPr>
              <a:t>b/ </a:t>
            </a:r>
            <a:r>
              <a:rPr lang="en-US" sz="1600" u="sng" dirty="0" err="1" smtClean="0">
                <a:latin typeface="Times New Roman" panose="02020603050405020304" pitchFamily="18" charset="0"/>
                <a:cs typeface="Times New Roman" panose="02020603050405020304" pitchFamily="18" charset="0"/>
              </a:rPr>
              <a:t>Biện</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pháp</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dùng</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thuốc</a:t>
            </a:r>
            <a:r>
              <a:rPr lang="en-US" sz="1600" u="sng" dirty="0" smtClean="0">
                <a:latin typeface="Times New Roman" panose="02020603050405020304" pitchFamily="18" charset="0"/>
                <a:cs typeface="Times New Roman" panose="02020603050405020304" pitchFamily="18" charset="0"/>
              </a:rPr>
              <a:t>:</a:t>
            </a:r>
            <a:endParaRPr lang="en-US" sz="1600" u="sng" dirty="0">
              <a:latin typeface="Times New Roman" panose="02020603050405020304" pitchFamily="18" charset="0"/>
              <a:cs typeface="Times New Roman" panose="02020603050405020304" pitchFamily="18" charset="0"/>
            </a:endParaRPr>
          </a:p>
          <a:p>
            <a:pPr lvl="3"/>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thải</a:t>
            </a:r>
            <a:r>
              <a:rPr lang="en-US" sz="1600" dirty="0" smtClean="0">
                <a:latin typeface="Times New Roman" panose="02020603050405020304" pitchFamily="18" charset="0"/>
                <a:cs typeface="Times New Roman" panose="02020603050405020304" pitchFamily="18" charset="0"/>
              </a:rPr>
              <a:t> ion Na+ à </a:t>
            </a:r>
            <a:r>
              <a:rPr lang="en-US" sz="1600" dirty="0" err="1" smtClean="0">
                <a:latin typeface="Times New Roman" panose="02020603050405020304" pitchFamily="18" charset="0"/>
                <a:cs typeface="Times New Roman" panose="02020603050405020304" pitchFamily="18" charset="0"/>
              </a:rPr>
              <a:t>nước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bằng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tiểu</a:t>
            </a:r>
            <a:r>
              <a:rPr lang="en-US" sz="1600" dirty="0" smtClean="0">
                <a:latin typeface="Times New Roman" panose="02020603050405020304" pitchFamily="18" charset="0"/>
                <a:cs typeface="Times New Roman" panose="02020603050405020304" pitchFamily="18" charset="0"/>
              </a:rPr>
              <a:t>:</a:t>
            </a:r>
          </a:p>
          <a:p>
            <a:pPr lvl="3">
              <a:buFontTx/>
              <a:buChar char="-"/>
            </a:pPr>
            <a:r>
              <a:rPr lang="en-US" sz="1600" dirty="0" err="1" smtClean="0">
                <a:latin typeface="Times New Roman" panose="02020603050405020304" pitchFamily="18" charset="0"/>
                <a:cs typeface="Times New Roman" panose="02020603050405020304" pitchFamily="18" charset="0"/>
              </a:rPr>
              <a:t>Thiazid</a:t>
            </a:r>
            <a:endParaRPr lang="en-US" sz="1600" dirty="0" smtClean="0">
              <a:latin typeface="Times New Roman" panose="02020603050405020304" pitchFamily="18" charset="0"/>
              <a:cs typeface="Times New Roman" panose="02020603050405020304" pitchFamily="18" charset="0"/>
            </a:endParaRPr>
          </a:p>
          <a:p>
            <a:pPr lvl="3">
              <a:buFontTx/>
              <a:buChar char="-"/>
            </a:pPr>
            <a:r>
              <a:rPr lang="en-US" sz="1600" dirty="0" err="1" smtClean="0">
                <a:latin typeface="Times New Roman" panose="02020603050405020304" pitchFamily="18" charset="0"/>
                <a:cs typeface="Times New Roman" panose="02020603050405020304" pitchFamily="18" charset="0"/>
              </a:rPr>
              <a:t>Lợi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tiểu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quai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furosemid</a:t>
            </a:r>
            <a:endParaRPr lang="en-US" sz="1600" dirty="0" smtClean="0">
              <a:latin typeface="Times New Roman" panose="02020603050405020304" pitchFamily="18" charset="0"/>
              <a:cs typeface="Times New Roman" panose="02020603050405020304" pitchFamily="18" charset="0"/>
            </a:endParaRPr>
          </a:p>
          <a:p>
            <a:pPr lvl="3">
              <a:buFontTx/>
              <a:buChar char="-"/>
            </a:pPr>
            <a:r>
              <a:rPr lang="en-US" sz="1600" dirty="0" err="1" smtClean="0">
                <a:latin typeface="Times New Roman" panose="02020603050405020304" pitchFamily="18" charset="0"/>
                <a:cs typeface="Times New Roman" panose="02020603050405020304" pitchFamily="18" charset="0"/>
              </a:rPr>
              <a:t>Lợi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tiểu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kiệm</a:t>
            </a:r>
            <a:r>
              <a:rPr lang="en-US" sz="1600" dirty="0" smtClean="0">
                <a:latin typeface="Times New Roman" panose="02020603050405020304" pitchFamily="18" charset="0"/>
                <a:cs typeface="Times New Roman" panose="02020603050405020304" pitchFamily="18" charset="0"/>
              </a:rPr>
              <a:t> K: </a:t>
            </a:r>
            <a:r>
              <a:rPr lang="en-US" sz="1600" dirty="0" err="1" smtClean="0">
                <a:latin typeface="Times New Roman" panose="02020603050405020304" pitchFamily="18" charset="0"/>
                <a:cs typeface="Times New Roman" panose="02020603050405020304" pitchFamily="18" charset="0"/>
              </a:rPr>
              <a:t>amilorid</a:t>
            </a:r>
            <a:r>
              <a:rPr lang="en-US" sz="1600" dirty="0" smtClean="0">
                <a:latin typeface="Times New Roman" panose="02020603050405020304" pitchFamily="18" charset="0"/>
                <a:cs typeface="Times New Roman" panose="02020603050405020304" pitchFamily="18" charset="0"/>
              </a:rPr>
              <a:t>, triamterene.</a:t>
            </a:r>
          </a:p>
          <a:p>
            <a:pPr lvl="3">
              <a:buFontTx/>
              <a:buChar char="-"/>
            </a:pPr>
            <a:r>
              <a:rPr lang="en-US" sz="1600" dirty="0" err="1" smtClean="0">
                <a:latin typeface="Times New Roman" panose="02020603050405020304" pitchFamily="18" charset="0"/>
                <a:cs typeface="Times New Roman" panose="02020603050405020304" pitchFamily="18" charset="0"/>
              </a:rPr>
              <a:t>Đối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kháng</a:t>
            </a:r>
            <a:r>
              <a:rPr lang="en-US" sz="1600" dirty="0" smtClean="0">
                <a:latin typeface="Times New Roman" panose="02020603050405020304" pitchFamily="18" charset="0"/>
                <a:cs typeface="Times New Roman" panose="02020603050405020304" pitchFamily="18" charset="0"/>
              </a:rPr>
              <a:t> aldosterone: </a:t>
            </a:r>
            <a:r>
              <a:rPr lang="en-US" sz="1600" dirty="0" err="1" smtClean="0">
                <a:latin typeface="Times New Roman" panose="02020603050405020304" pitchFamily="18" charset="0"/>
                <a:cs typeface="Times New Roman" panose="02020603050405020304" pitchFamily="18" charset="0"/>
              </a:rPr>
              <a:t>aldacton</a:t>
            </a:r>
            <a:r>
              <a:rPr lang="en-US" sz="1600" dirty="0" smtClean="0">
                <a:latin typeface="Times New Roman" panose="02020603050405020304" pitchFamily="18" charset="0"/>
                <a:cs typeface="Times New Roman" panose="02020603050405020304" pitchFamily="18" charset="0"/>
              </a:rPr>
              <a:t>, spironolactone.</a:t>
            </a:r>
            <a:endParaRPr lang="en-US" sz="1600" dirty="0">
              <a:latin typeface="Times New Roman" panose="02020603050405020304" pitchFamily="18" charset="0"/>
              <a:cs typeface="Times New Roman" panose="02020603050405020304" pitchFamily="18" charset="0"/>
            </a:endParaRPr>
          </a:p>
          <a:p>
            <a:pPr marL="1371600" lvl="3" indent="0">
              <a:buNone/>
            </a:pPr>
            <a:endParaRPr lang="en-US" sz="16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299" y="772864"/>
            <a:ext cx="3467100" cy="24657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299" y="3618853"/>
            <a:ext cx="4470886" cy="978547"/>
          </a:xfrm>
          <a:prstGeom prst="rect">
            <a:avLst/>
          </a:prstGeom>
        </p:spPr>
      </p:pic>
    </p:spTree>
    <p:extLst>
      <p:ext uri="{BB962C8B-B14F-4D97-AF65-F5344CB8AC3E}">
        <p14:creationId xmlns:p14="http://schemas.microsoft.com/office/powerpoint/2010/main" val="327297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848447"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B. </a:t>
            </a:r>
            <a:r>
              <a:rPr lang="en-US" b="1" u="sng" dirty="0" err="1" smtClean="0">
                <a:latin typeface="Times New Roman" panose="02020603050405020304" pitchFamily="18" charset="0"/>
                <a:cs typeface="Times New Roman" panose="02020603050405020304" pitchFamily="18" charset="0"/>
              </a:rPr>
              <a:t>Tăng</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huyết</a:t>
            </a:r>
            <a:r>
              <a:rPr lang="en-US" b="1" u="sng" dirty="0" smtClean="0">
                <a:latin typeface="Times New Roman" panose="02020603050405020304" pitchFamily="18" charset="0"/>
                <a:cs typeface="Times New Roman" panose="02020603050405020304" pitchFamily="18" charset="0"/>
              </a:rPr>
              <a:t> </a:t>
            </a:r>
            <a:r>
              <a:rPr lang="en-US" b="1" u="sng"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388685" y="1312736"/>
            <a:ext cx="7514051" cy="52046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1600" u="sng" dirty="0" smtClean="0">
                <a:latin typeface="Times New Roman" panose="02020603050405020304" pitchFamily="18" charset="0"/>
                <a:cs typeface="Times New Roman" panose="02020603050405020304" pitchFamily="18" charset="0"/>
              </a:rPr>
              <a:t>VI/ </a:t>
            </a:r>
            <a:r>
              <a:rPr lang="en-US" sz="1600" u="sng" dirty="0" err="1" smtClean="0">
                <a:latin typeface="Times New Roman" panose="02020603050405020304" pitchFamily="18" charset="0"/>
                <a:cs typeface="Times New Roman" panose="02020603050405020304" pitchFamily="18" charset="0"/>
              </a:rPr>
              <a:t>Điều</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trị</a:t>
            </a:r>
            <a:r>
              <a:rPr lang="en-US" sz="1600" u="sng" dirty="0" smtClean="0">
                <a:latin typeface="Times New Roman" panose="02020603050405020304" pitchFamily="18" charset="0"/>
                <a:cs typeface="Times New Roman" panose="02020603050405020304" pitchFamily="18" charset="0"/>
              </a:rPr>
              <a:t>:</a:t>
            </a:r>
          </a:p>
          <a:p>
            <a:pPr lvl="1"/>
            <a:r>
              <a:rPr lang="en-US" u="sng" dirty="0" smtClean="0">
                <a:latin typeface="Times New Roman" panose="02020603050405020304" pitchFamily="18" charset="0"/>
                <a:cs typeface="Times New Roman" panose="02020603050405020304" pitchFamily="18" charset="0"/>
              </a:rPr>
              <a:t>3. </a:t>
            </a:r>
            <a:r>
              <a:rPr lang="en-US" u="sng" dirty="0" err="1" smtClean="0">
                <a:latin typeface="Times New Roman" panose="02020603050405020304" pitchFamily="18" charset="0"/>
                <a:cs typeface="Times New Roman" panose="02020603050405020304" pitchFamily="18" charset="0"/>
              </a:rPr>
              <a:t>Các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biện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pháp</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a:t>
            </a:r>
          </a:p>
          <a:p>
            <a:pPr lvl="2"/>
            <a:r>
              <a:rPr lang="en-US" sz="1600" u="sng" dirty="0" smtClean="0">
                <a:latin typeface="Times New Roman" panose="02020603050405020304" pitchFamily="18" charset="0"/>
                <a:cs typeface="Times New Roman" panose="02020603050405020304" pitchFamily="18" charset="0"/>
              </a:rPr>
              <a:t>b/ </a:t>
            </a:r>
            <a:r>
              <a:rPr lang="en-US" sz="1600" u="sng" dirty="0" err="1" smtClean="0">
                <a:latin typeface="Times New Roman" panose="02020603050405020304" pitchFamily="18" charset="0"/>
                <a:cs typeface="Times New Roman" panose="02020603050405020304" pitchFamily="18" charset="0"/>
              </a:rPr>
              <a:t>Biện</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pháp</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dùng</a:t>
            </a:r>
            <a:r>
              <a:rPr lang="en-US" sz="1600" u="sng" dirty="0" smtClean="0">
                <a:latin typeface="Times New Roman" panose="02020603050405020304" pitchFamily="18" charset="0"/>
                <a:cs typeface="Times New Roman" panose="02020603050405020304" pitchFamily="18" charset="0"/>
              </a:rPr>
              <a:t> </a:t>
            </a:r>
            <a:r>
              <a:rPr lang="en-US" sz="1600" u="sng"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3"/>
            <a:r>
              <a:rPr lang="en-US" sz="1600" dirty="0" err="1" smtClean="0">
                <a:latin typeface="Times New Roman" panose="02020603050405020304" pitchFamily="18" charset="0"/>
                <a:cs typeface="Times New Roman" panose="02020603050405020304" pitchFamily="18" charset="0"/>
              </a:rPr>
              <a:t>Ngăn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của </a:t>
            </a:r>
            <a:r>
              <a:rPr lang="en-US" sz="1600" dirty="0" err="1" smtClean="0">
                <a:latin typeface="Times New Roman" panose="02020603050405020304" pitchFamily="18" charset="0"/>
                <a:cs typeface="Times New Roman" panose="02020603050405020304" pitchFamily="18" charset="0"/>
              </a:rPr>
              <a:t>thần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kinh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r>
              <a:rPr lang="en-US" sz="1600" dirty="0" smtClean="0">
                <a:latin typeface="Times New Roman" panose="02020603050405020304" pitchFamily="18" charset="0"/>
                <a:cs typeface="Times New Roman" panose="02020603050405020304" pitchFamily="18" charset="0"/>
              </a:rPr>
              <a:t>:</a:t>
            </a:r>
          </a:p>
          <a:p>
            <a:pPr lvl="3">
              <a:buFontTx/>
              <a:buChar char="-"/>
            </a:pPr>
            <a:r>
              <a:rPr lang="en-US" sz="1600" dirty="0" err="1" smtClean="0">
                <a:latin typeface="Times New Roman" panose="02020603050405020304" pitchFamily="18" charset="0"/>
                <a:cs typeface="Times New Roman" panose="02020603050405020304" pitchFamily="18" charset="0"/>
              </a:rPr>
              <a:t>Tác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dụng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ngoại</a:t>
            </a:r>
            <a:r>
              <a:rPr lang="en-US" sz="1600" dirty="0" smtClean="0">
                <a:latin typeface="Times New Roman" panose="02020603050405020304" pitchFamily="18" charset="0"/>
                <a:cs typeface="Times New Roman" panose="02020603050405020304" pitchFamily="18" charset="0"/>
              </a:rPr>
              <a:t> vi: </a:t>
            </a:r>
            <a:r>
              <a:rPr lang="en-US" sz="1600" dirty="0" err="1" smtClean="0">
                <a:latin typeface="Times New Roman" panose="02020603050405020304" pitchFamily="18" charset="0"/>
                <a:cs typeface="Times New Roman" panose="02020603050405020304" pitchFamily="18" charset="0"/>
              </a:rPr>
              <a:t>reserpin</a:t>
            </a:r>
            <a:r>
              <a:rPr lang="en-US" sz="1600" dirty="0" smtClean="0">
                <a:latin typeface="Times New Roman" panose="02020603050405020304" pitchFamily="18" charset="0"/>
                <a:cs typeface="Times New Roman" panose="02020603050405020304" pitchFamily="18" charset="0"/>
              </a:rPr>
              <a:t>.</a:t>
            </a:r>
          </a:p>
          <a:p>
            <a:pPr lvl="3">
              <a:buFontTx/>
              <a:buChar char="-"/>
            </a:pPr>
            <a:r>
              <a:rPr lang="en-US" sz="1600" dirty="0" err="1" smtClean="0">
                <a:latin typeface="Times New Roman" panose="02020603050405020304" pitchFamily="18" charset="0"/>
                <a:cs typeface="Times New Roman" panose="02020603050405020304" pitchFamily="18" charset="0"/>
              </a:rPr>
              <a:t>Tác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dụng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trung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ương</a:t>
            </a:r>
            <a:r>
              <a:rPr lang="en-US" sz="1600" dirty="0" smtClean="0">
                <a:latin typeface="Times New Roman" panose="02020603050405020304" pitchFamily="18" charset="0"/>
                <a:cs typeface="Times New Roman" panose="02020603050405020304" pitchFamily="18" charset="0"/>
              </a:rPr>
              <a:t>: clonidine, methyldopa.</a:t>
            </a: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chẹn</a:t>
            </a:r>
            <a:r>
              <a:rPr lang="en-US" sz="1600" dirty="0" smtClean="0">
                <a:latin typeface="Times New Roman" panose="02020603050405020304" pitchFamily="18" charset="0"/>
                <a:cs typeface="Times New Roman" panose="02020603050405020304" pitchFamily="18" charset="0"/>
              </a:rPr>
              <a:t> beta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endParaRPr lang="en-US" sz="1600" dirty="0" smtClean="0">
              <a:latin typeface="Times New Roman" panose="02020603050405020304" pitchFamily="18" charset="0"/>
              <a:cs typeface="Times New Roman" panose="02020603050405020304" pitchFamily="18" charset="0"/>
            </a:endParaRP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chẹn</a:t>
            </a:r>
            <a:r>
              <a:rPr lang="en-US" sz="1600" dirty="0" smtClean="0">
                <a:latin typeface="Times New Roman" panose="02020603050405020304" pitchFamily="18" charset="0"/>
                <a:cs typeface="Times New Roman" panose="02020603050405020304" pitchFamily="18" charset="0"/>
              </a:rPr>
              <a:t> alpha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endParaRPr lang="en-US" sz="1600" dirty="0" smtClean="0">
              <a:latin typeface="Times New Roman" panose="02020603050405020304" pitchFamily="18" charset="0"/>
              <a:cs typeface="Times New Roman" panose="02020603050405020304" pitchFamily="18" charset="0"/>
            </a:endParaRP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chẹn</a:t>
            </a:r>
            <a:r>
              <a:rPr lang="en-US" sz="1600" dirty="0" smtClean="0">
                <a:latin typeface="Times New Roman" panose="02020603050405020304" pitchFamily="18" charset="0"/>
                <a:cs typeface="Times New Roman" panose="02020603050405020304" pitchFamily="18" charset="0"/>
              </a:rPr>
              <a:t> alpha và beta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r>
              <a:rPr lang="en-US" sz="1600" dirty="0" smtClean="0">
                <a:latin typeface="Times New Roman" panose="02020603050405020304" pitchFamily="18" charset="0"/>
                <a:cs typeface="Times New Roman" panose="02020603050405020304" pitchFamily="18" charset="0"/>
              </a:rPr>
              <a:t>: labetalol, </a:t>
            </a:r>
            <a:r>
              <a:rPr lang="en-US" sz="1600" dirty="0" err="1" smtClean="0">
                <a:latin typeface="Times New Roman" panose="02020603050405020304" pitchFamily="18" charset="0"/>
                <a:cs typeface="Times New Roman" panose="02020603050405020304" pitchFamily="18" charset="0"/>
              </a:rPr>
              <a:t>carvedilol</a:t>
            </a:r>
            <a:r>
              <a:rPr lang="en-US" sz="1600" dirty="0" smtClean="0">
                <a:latin typeface="Times New Roman" panose="02020603050405020304" pitchFamily="18" charset="0"/>
                <a:cs typeface="Times New Roman" panose="02020603050405020304" pitchFamily="18" charset="0"/>
              </a:rPr>
              <a:t>…</a:t>
            </a:r>
          </a:p>
          <a:p>
            <a:pPr lvl="3"/>
            <a:r>
              <a:rPr lang="en-US" sz="1600" dirty="0" err="1" smtClean="0">
                <a:latin typeface="Times New Roman" panose="02020603050405020304" pitchFamily="18" charset="0"/>
                <a:cs typeface="Times New Roman" panose="02020603050405020304" pitchFamily="18" charset="0"/>
              </a:rPr>
              <a:t>Giãn</a:t>
            </a:r>
            <a:r>
              <a:rPr lang="en-US" sz="1600" dirty="0" smtClean="0">
                <a:latin typeface="Times New Roman" panose="02020603050405020304" pitchFamily="18" charset="0"/>
                <a:cs typeface="Times New Roman" panose="02020603050405020304" pitchFamily="18" charset="0"/>
              </a:rPr>
              <a:t> mạch:</a:t>
            </a: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chẹn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kênh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calci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nifedipin</a:t>
            </a:r>
            <a:r>
              <a:rPr lang="en-US" sz="1600" dirty="0" smtClean="0">
                <a:latin typeface="Times New Roman" panose="02020603050405020304" pitchFamily="18" charset="0"/>
                <a:cs typeface="Times New Roman" panose="02020603050405020304" pitchFamily="18" charset="0"/>
              </a:rPr>
              <a:t>, amlodipine, </a:t>
            </a:r>
            <a:r>
              <a:rPr lang="en-US" sz="1600" dirty="0" err="1" smtClean="0">
                <a:latin typeface="Times New Roman" panose="02020603050405020304" pitchFamily="18" charset="0"/>
                <a:cs typeface="Times New Roman" panose="02020603050405020304" pitchFamily="18" charset="0"/>
              </a:rPr>
              <a:t>nicardipin</a:t>
            </a:r>
            <a:r>
              <a:rPr lang="en-US" sz="1600" dirty="0" smtClean="0">
                <a:latin typeface="Times New Roman" panose="02020603050405020304" pitchFamily="18" charset="0"/>
                <a:cs typeface="Times New Roman" panose="02020603050405020304" pitchFamily="18" charset="0"/>
              </a:rPr>
              <a:t>.</a:t>
            </a: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men </a:t>
            </a:r>
            <a:r>
              <a:rPr lang="en-US" sz="1600" dirty="0" err="1" smtClean="0">
                <a:latin typeface="Times New Roman" panose="02020603050405020304" pitchFamily="18" charset="0"/>
                <a:cs typeface="Times New Roman" panose="02020603050405020304" pitchFamily="18" charset="0"/>
              </a:rPr>
              <a:t>chuyển</a:t>
            </a:r>
            <a:r>
              <a:rPr lang="en-US" sz="1600" dirty="0" smtClean="0">
                <a:latin typeface="Times New Roman" panose="02020603050405020304" pitchFamily="18" charset="0"/>
                <a:cs typeface="Times New Roman" panose="02020603050405020304" pitchFamily="18" charset="0"/>
              </a:rPr>
              <a:t>: benazepril, captopril,…</a:t>
            </a: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kháng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thụ</a:t>
            </a:r>
            <a:r>
              <a:rPr lang="en-US" sz="1600" dirty="0" smtClean="0">
                <a:latin typeface="Times New Roman" panose="02020603050405020304" pitchFamily="18" charset="0"/>
                <a:cs typeface="Times New Roman" panose="02020603050405020304" pitchFamily="18" charset="0"/>
              </a:rPr>
              <a:t> thể angiotensin II: </a:t>
            </a:r>
            <a:r>
              <a:rPr lang="en-US" sz="1600" dirty="0" err="1" smtClean="0">
                <a:latin typeface="Times New Roman" panose="02020603050405020304" pitchFamily="18" charset="0"/>
                <a:cs typeface="Times New Roman" panose="02020603050405020304" pitchFamily="18" charset="0"/>
              </a:rPr>
              <a:t>candesatan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irbesartan</a:t>
            </a:r>
            <a:r>
              <a:rPr lang="en-US" sz="1600" dirty="0" smtClean="0">
                <a:latin typeface="Times New Roman" panose="02020603050405020304" pitchFamily="18" charset="0"/>
                <a:cs typeface="Times New Roman" panose="02020603050405020304" pitchFamily="18" charset="0"/>
              </a:rPr>
              <a:t>,…</a:t>
            </a:r>
          </a:p>
          <a:p>
            <a:pPr lvl="3">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giãn</a:t>
            </a:r>
            <a:r>
              <a:rPr lang="en-US" sz="1600" dirty="0" smtClean="0">
                <a:latin typeface="Times New Roman" panose="02020603050405020304" pitchFamily="18" charset="0"/>
                <a:cs typeface="Times New Roman" panose="02020603050405020304" pitchFamily="18" charset="0"/>
              </a:rPr>
              <a:t> mạch </a:t>
            </a:r>
            <a:r>
              <a:rPr lang="en-US" sz="1600" dirty="0" err="1" smtClean="0">
                <a:latin typeface="Times New Roman" panose="02020603050405020304" pitchFamily="18" charset="0"/>
                <a:cs typeface="Times New Roman" panose="02020603050405020304" pitchFamily="18" charset="0"/>
              </a:rPr>
              <a:t>trực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tiếp</a:t>
            </a:r>
            <a:r>
              <a:rPr lang="en-US" sz="1600" dirty="0" smtClean="0">
                <a:latin typeface="Times New Roman" panose="02020603050405020304" pitchFamily="18" charset="0"/>
                <a:cs typeface="Times New Roman" panose="02020603050405020304" pitchFamily="18" charset="0"/>
              </a:rPr>
              <a:t>: hydralazine, </a:t>
            </a:r>
            <a:r>
              <a:rPr lang="en-US" sz="1600" dirty="0" err="1" smtClean="0">
                <a:latin typeface="Times New Roman" panose="02020603050405020304" pitchFamily="18" charset="0"/>
                <a:cs typeface="Times New Roman" panose="02020603050405020304" pitchFamily="18" charset="0"/>
              </a:rPr>
              <a:t>minoxidil</a:t>
            </a:r>
            <a:r>
              <a:rPr lang="en-US" sz="1600" dirty="0" smtClean="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499" y="1705277"/>
            <a:ext cx="4805406" cy="4089400"/>
          </a:xfrm>
          <a:prstGeom prst="rect">
            <a:avLst/>
          </a:prstGeom>
        </p:spPr>
      </p:pic>
    </p:spTree>
    <p:extLst>
      <p:ext uri="{BB962C8B-B14F-4D97-AF65-F5344CB8AC3E}">
        <p14:creationId xmlns:p14="http://schemas.microsoft.com/office/powerpoint/2010/main" val="3240442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3704" y="406399"/>
            <a:ext cx="3690113"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B. </a:t>
            </a:r>
            <a:r>
              <a:rPr lang="en-US" sz="3600" b="1" u="sng" dirty="0" err="1">
                <a:latin typeface="Times New Roman" panose="02020603050405020304" pitchFamily="18" charset="0"/>
                <a:cs typeface="Times New Roman" panose="02020603050405020304" pitchFamily="18" charset="0"/>
              </a:rPr>
              <a:t>Tăng</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huyết</a:t>
            </a:r>
            <a:r>
              <a:rPr lang="en-US" sz="3600" b="1" u="sng" dirty="0">
                <a:latin typeface="Times New Roman" panose="02020603050405020304" pitchFamily="18" charset="0"/>
                <a:cs typeface="Times New Roman" panose="02020603050405020304" pitchFamily="18" charset="0"/>
              </a:rPr>
              <a:t> </a:t>
            </a:r>
            <a:r>
              <a:rPr lang="en-US" sz="3600" b="1" u="sng" dirty="0" err="1">
                <a:latin typeface="Times New Roman" panose="02020603050405020304" pitchFamily="18" charset="0"/>
                <a:cs typeface="Times New Roman" panose="02020603050405020304" pitchFamily="18" charset="0"/>
              </a:rPr>
              <a:t>áp</a:t>
            </a:r>
            <a:r>
              <a:rPr lang="en-US" sz="36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444093" y="1237734"/>
            <a:ext cx="2537874" cy="369332"/>
          </a:xfrm>
          <a:prstGeom prst="rect">
            <a:avLst/>
          </a:prstGeom>
          <a:noFill/>
        </p:spPr>
        <p:txBody>
          <a:bodyPr wrap="none" rtlCol="0">
            <a:spAutoFit/>
          </a:bodyPr>
          <a:lstStyle/>
          <a:p>
            <a:pPr marL="285750" indent="-285750">
              <a:buFont typeface="Arial" pitchFamily="34" charset="0"/>
              <a:buChar char="•"/>
            </a:pP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thuốc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endParaRPr lang="en-US" b="1" dirty="0">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232250"/>
            <a:ext cx="2692400" cy="22436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9274" y="1779863"/>
            <a:ext cx="2343150" cy="17549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802" y="4197874"/>
            <a:ext cx="2889597" cy="163562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500" y="1684072"/>
            <a:ext cx="2952750" cy="157162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9702" y="4628067"/>
            <a:ext cx="2466975" cy="1847850"/>
          </a:xfrm>
          <a:prstGeom prst="rect">
            <a:avLst/>
          </a:prstGeom>
        </p:spPr>
      </p:pic>
      <p:sp>
        <p:nvSpPr>
          <p:cNvPr id="12" name="TextBox 11"/>
          <p:cNvSpPr txBox="1"/>
          <p:nvPr/>
        </p:nvSpPr>
        <p:spPr>
          <a:xfrm>
            <a:off x="689804" y="3739873"/>
            <a:ext cx="3577396" cy="369332"/>
          </a:xfrm>
          <a:prstGeom prst="rect">
            <a:avLst/>
          </a:prstGeom>
          <a:noFill/>
        </p:spPr>
        <p:txBody>
          <a:bodyPr wrap="square" rtlCol="0">
            <a:spAutoFit/>
          </a:bodyPr>
          <a:lstStyle/>
          <a:p>
            <a:r>
              <a:rPr lang="en-US" i="1" dirty="0" err="1" smtClean="0">
                <a:latin typeface="Times New Roman" pitchFamily="18" charset="0"/>
                <a:cs typeface="Times New Roman" pitchFamily="18" charset="0"/>
              </a:rPr>
              <a:t>Amlodipin</a:t>
            </a:r>
            <a:r>
              <a:rPr lang="en-US" i="1" dirty="0" smtClean="0">
                <a:latin typeface="Times New Roman" pitchFamily="18" charset="0"/>
                <a:cs typeface="Times New Roman" pitchFamily="18" charset="0"/>
              </a:rPr>
              <a:t>: 21.000/</a:t>
            </a:r>
            <a:r>
              <a:rPr lang="en-US" i="1" dirty="0" err="1" smtClean="0">
                <a:latin typeface="Times New Roman" pitchFamily="18" charset="0"/>
                <a:cs typeface="Times New Roman" pitchFamily="18" charset="0"/>
              </a:rPr>
              <a:t>hộp</a:t>
            </a:r>
            <a:r>
              <a:rPr lang="en-US" i="1" dirty="0" smtClean="0">
                <a:latin typeface="Times New Roman" pitchFamily="18" charset="0"/>
                <a:cs typeface="Times New Roman" pitchFamily="18" charset="0"/>
              </a:rPr>
              <a:t> 3 </a:t>
            </a:r>
            <a:r>
              <a:rPr lang="en-US" i="1" dirty="0" err="1" smtClean="0">
                <a:latin typeface="Times New Roman" pitchFamily="18" charset="0"/>
                <a:cs typeface="Times New Roman" pitchFamily="18" charset="0"/>
              </a:rPr>
              <a:t>vỉ</a:t>
            </a:r>
            <a:r>
              <a:rPr lang="en-US" i="1" dirty="0" smtClean="0">
                <a:latin typeface="Times New Roman" pitchFamily="18" charset="0"/>
                <a:cs typeface="Times New Roman" pitchFamily="18" charset="0"/>
              </a:rPr>
              <a:t> x10 </a:t>
            </a:r>
            <a:r>
              <a:rPr lang="en-US" i="1" dirty="0" err="1" smtClean="0">
                <a:latin typeface="Times New Roman" pitchFamily="18" charset="0"/>
                <a:cs typeface="Times New Roman" pitchFamily="18" charset="0"/>
              </a:rPr>
              <a:t>viên</a:t>
            </a:r>
            <a:endParaRPr lang="en-US" i="1" dirty="0">
              <a:latin typeface="Times New Roman" pitchFamily="18" charset="0"/>
              <a:cs typeface="Times New Roman"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2252" y="1684072"/>
            <a:ext cx="3003682" cy="1850758"/>
          </a:xfrm>
          <a:prstGeom prst="rect">
            <a:avLst/>
          </a:prstGeom>
        </p:spPr>
      </p:pic>
      <p:sp>
        <p:nvSpPr>
          <p:cNvPr id="14" name="TextBox 13"/>
          <p:cNvSpPr txBox="1"/>
          <p:nvPr/>
        </p:nvSpPr>
        <p:spPr>
          <a:xfrm>
            <a:off x="5119493" y="3739873"/>
            <a:ext cx="1588897"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Losartan 50mg</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51606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153" y="481612"/>
            <a:ext cx="3285361" cy="955307"/>
          </a:xfrm>
        </p:spPr>
        <p:txBody>
          <a:body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53749" y="1449619"/>
            <a:ext cx="9406351" cy="4024081"/>
          </a:xfrm>
        </p:spPr>
        <p:txBody>
          <a:bodyPr numCol="1" anchor="t">
            <a:normAutofit/>
          </a:bodyPr>
          <a:lstStyle/>
          <a:p>
            <a:r>
              <a:rPr lang="en-US" u="sng" dirty="0">
                <a:latin typeface="Times New Roman" panose="02020603050405020304" pitchFamily="18" charset="0"/>
                <a:cs typeface="Times New Roman" panose="02020603050405020304" pitchFamily="18" charset="0"/>
              </a:rPr>
              <a:t>I</a:t>
            </a:r>
            <a:r>
              <a:rPr lang="en-US" u="sng" dirty="0" smtClean="0">
                <a:latin typeface="Times New Roman" panose="02020603050405020304" pitchFamily="18" charset="0"/>
                <a:cs typeface="Times New Roman" panose="02020603050405020304" pitchFamily="18" charset="0"/>
              </a:rPr>
              <a:t>/ Khái niệm:</a:t>
            </a:r>
          </a:p>
          <a:p>
            <a:pPr>
              <a:buFontTx/>
              <a:buChar char="-"/>
            </a:pPr>
            <a:r>
              <a:rPr lang="en-US" sz="1600" dirty="0" smtClean="0">
                <a:latin typeface="Times New Roman" panose="02020603050405020304" pitchFamily="18" charset="0"/>
                <a:cs typeface="Times New Roman" panose="02020603050405020304" pitchFamily="18" charset="0"/>
              </a:rPr>
              <a:t>Suy Tim (Heart Failure) là trạng thái cung lượng Tim không đủ đáp ứng với cầu của cơ thể về mặt oxy trong mọi tình huống sinh hoạt của bệnh nhân.</a:t>
            </a:r>
          </a:p>
          <a:p>
            <a:pPr>
              <a:buFontTx/>
              <a:buChar char="-"/>
            </a:pPr>
            <a:r>
              <a:rPr lang="en-US" sz="1600" dirty="0" smtClean="0">
                <a:latin typeface="Times New Roman" panose="02020603050405020304" pitchFamily="18" charset="0"/>
                <a:cs typeface="Times New Roman" panose="02020603050405020304" pitchFamily="18" charset="0"/>
              </a:rPr>
              <a:t>Suy Tim là hội chứng bệnh lý biểu hiện trong nhiều bệnh Tim mạch như bệnh van Tim, bệnh mạch vành, bệnh cơ Tim, bệnh Tim bẩm </a:t>
            </a:r>
            <a:r>
              <a:rPr lang="en-US" sz="1600" dirty="0" err="1" smtClean="0">
                <a:latin typeface="Times New Roman" panose="02020603050405020304" pitchFamily="18" charset="0"/>
                <a:cs typeface="Times New Roman" panose="02020603050405020304" pitchFamily="18" charset="0"/>
              </a:rPr>
              <a:t>sinh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và</a:t>
            </a:r>
            <a:r>
              <a:rPr lang="en-US" sz="1600" dirty="0" smtClean="0">
                <a:latin typeface="Times New Roman" panose="02020603050405020304" pitchFamily="18" charset="0"/>
                <a:cs typeface="Times New Roman" panose="02020603050405020304" pitchFamily="18" charset="0"/>
              </a:rPr>
              <a:t> 1 số bệnh khác có ảnh hưởng nhiều đến Tim.</a:t>
            </a:r>
            <a:endParaRPr lang="en-US" sz="1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5741" y="3582986"/>
            <a:ext cx="5418209" cy="27416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50" y="3597285"/>
            <a:ext cx="3670300" cy="2727315"/>
          </a:xfrm>
          <a:prstGeom prst="rect">
            <a:avLst/>
          </a:prstGeom>
        </p:spPr>
      </p:pic>
    </p:spTree>
    <p:extLst>
      <p:ext uri="{BB962C8B-B14F-4D97-AF65-F5344CB8AC3E}">
        <p14:creationId xmlns:p14="http://schemas.microsoft.com/office/powerpoint/2010/main" val="7709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2169267" y="1148308"/>
            <a:ext cx="8054233" cy="4154984"/>
          </a:xfrm>
          <a:prstGeom prst="rect">
            <a:avLst/>
          </a:prstGeom>
          <a:noFill/>
        </p:spPr>
        <p:txBody>
          <a:bodyPr wrap="square" lIns="91440" tIns="45720" rIns="91440" bIns="45720">
            <a:spAutoFit/>
          </a:bodyPr>
          <a:lstStyle/>
          <a:p>
            <a:pPr algn="ct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Cảm</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ơn</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thầy</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và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các</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bạn</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đã</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lắng</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8800" b="1" dirty="0" err="1"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nghe</a:t>
            </a:r>
            <a:r>
              <a:rPr lang="en-US" sz="8800" b="1" dirty="0" smtClean="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a:t>
            </a:r>
            <a:endParaRPr lang="en-US" sz="8800" b="1" dirty="0">
              <a:ln w="10541" cmpd="sng">
                <a:solidFill>
                  <a:schemeClr val="accent1">
                    <a:shade val="88000"/>
                    <a:satMod val="110000"/>
                  </a:schemeClr>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05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500148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II/ Nguyên nhân gây suy Tim: bệnh hệ Tim mạch và nguyên nhân ngoài Tim mạch</a:t>
            </a:r>
            <a:r>
              <a:rPr lang="en-US" sz="1600" dirty="0" smtClean="0">
                <a:latin typeface="Times New Roman" panose="02020603050405020304" pitchFamily="18" charset="0"/>
                <a:cs typeface="Times New Roman" panose="02020603050405020304" pitchFamily="18" charset="0"/>
              </a:rPr>
              <a:t>.</a:t>
            </a:r>
          </a:p>
          <a:p>
            <a:pPr lvl="1"/>
            <a:r>
              <a:rPr lang="en-US" u="sng" dirty="0">
                <a:latin typeface="Times New Roman" panose="02020603050405020304" pitchFamily="18" charset="0"/>
                <a:cs typeface="Times New Roman" panose="02020603050405020304" pitchFamily="18" charset="0"/>
              </a:rPr>
              <a:t>1</a:t>
            </a:r>
            <a:r>
              <a:rPr lang="en-US" u="sng" dirty="0" smtClean="0">
                <a:latin typeface="Times New Roman" panose="02020603050405020304" pitchFamily="18" charset="0"/>
                <a:cs typeface="Times New Roman" panose="02020603050405020304" pitchFamily="18" charset="0"/>
              </a:rPr>
              <a:t>. Bệnh hệ Tim mạch:</a:t>
            </a:r>
          </a:p>
          <a:p>
            <a:pPr lvl="2"/>
            <a:r>
              <a:rPr lang="en-US" sz="1600" dirty="0" err="1" smtClean="0">
                <a:latin typeface="Times New Roman" panose="02020603050405020304" pitchFamily="18" charset="0"/>
                <a:cs typeface="Times New Roman" panose="02020603050405020304" pitchFamily="18" charset="0"/>
              </a:rPr>
              <a:t>Nhiễm</a:t>
            </a:r>
            <a:r>
              <a:rPr lang="en-US" sz="1600" dirty="0" smtClean="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khuẩn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nhiễm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độc</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khuẩn</a:t>
            </a:r>
            <a:r>
              <a:rPr lang="en-US" sz="1600" dirty="0">
                <a:latin typeface="Times New Roman" panose="02020603050405020304" pitchFamily="18" charset="0"/>
                <a:cs typeface="Times New Roman" panose="02020603050405020304" pitchFamily="18" charset="0"/>
              </a:rPr>
              <a:t> và </a:t>
            </a:r>
            <a:r>
              <a:rPr lang="en-US" sz="1600" dirty="0" err="1">
                <a:latin typeface="Times New Roman" panose="02020603050405020304" pitchFamily="18" charset="0"/>
                <a:cs typeface="Times New Roman" panose="02020603050405020304" pitchFamily="18" charset="0"/>
              </a:rPr>
              <a:t>độc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tố</a:t>
            </a:r>
            <a:r>
              <a:rPr lang="en-US" sz="1600" dirty="0">
                <a:latin typeface="Times New Roman" panose="02020603050405020304" pitchFamily="18" charset="0"/>
                <a:cs typeface="Times New Roman" panose="02020603050405020304" pitchFamily="18" charset="0"/>
              </a:rPr>
              <a:t> vi </a:t>
            </a:r>
            <a:r>
              <a:rPr lang="en-US" sz="1600" dirty="0" err="1">
                <a:latin typeface="Times New Roman" panose="02020603050405020304" pitchFamily="18" charset="0"/>
                <a:cs typeface="Times New Roman" panose="02020603050405020304" pitchFamily="18" charset="0"/>
              </a:rPr>
              <a:t>khuẩn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tác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động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trên</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Tim </a:t>
            </a:r>
            <a:r>
              <a:rPr lang="en-US" sz="1600" dirty="0">
                <a:latin typeface="Times New Roman" panose="02020603050405020304" pitchFamily="18" charset="0"/>
                <a:cs typeface="Times New Roman" panose="02020603050405020304" pitchFamily="18" charset="0"/>
              </a:rPr>
              <a:t>gây </a:t>
            </a:r>
            <a:r>
              <a:rPr lang="en-US" sz="1600" dirty="0" err="1">
                <a:latin typeface="Times New Roman" panose="02020603050405020304" pitchFamily="18" charset="0"/>
                <a:cs typeface="Times New Roman" panose="02020603050405020304" pitchFamily="18" charset="0"/>
              </a:rPr>
              <a:t>rối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loạn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chuyển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hóa</a:t>
            </a:r>
            <a:r>
              <a:rPr lang="en-US" sz="1600" dirty="0">
                <a:latin typeface="Times New Roman" panose="02020603050405020304" pitchFamily="18" charset="0"/>
                <a:cs typeface="Times New Roman" panose="02020603050405020304" pitchFamily="18" charset="0"/>
              </a:rPr>
              <a:t> cơ </a:t>
            </a:r>
            <a:r>
              <a:rPr lang="en-US" sz="1600" dirty="0" smtClean="0">
                <a:latin typeface="Times New Roman" panose="02020603050405020304" pitchFamily="18" charset="0"/>
                <a:cs typeface="Times New Roman" panose="02020603050405020304" pitchFamily="18" charset="0"/>
              </a:rPr>
              <a:t>Tim, </a:t>
            </a:r>
            <a:r>
              <a:rPr lang="en-US" sz="1600" dirty="0" err="1">
                <a:latin typeface="Times New Roman" panose="02020603050405020304" pitchFamily="18" charset="0"/>
                <a:cs typeface="Times New Roman" panose="02020603050405020304" pitchFamily="18" charset="0"/>
              </a:rPr>
              <a:t>thậm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chí</a:t>
            </a:r>
            <a:r>
              <a:rPr lang="en-US" sz="1600" dirty="0">
                <a:latin typeface="Times New Roman" panose="02020603050405020304" pitchFamily="18" charset="0"/>
                <a:cs typeface="Times New Roman" panose="02020603050405020304" pitchFamily="18" charset="0"/>
              </a:rPr>
              <a:t> gây </a:t>
            </a:r>
            <a:r>
              <a:rPr lang="en-US" sz="1600" dirty="0" err="1">
                <a:latin typeface="Times New Roman" panose="02020603050405020304" pitchFamily="18" charset="0"/>
                <a:cs typeface="Times New Roman" panose="02020603050405020304" pitchFamily="18" charset="0"/>
              </a:rPr>
              <a:t>tổn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thương</a:t>
            </a:r>
            <a:r>
              <a:rPr lang="en-US" sz="1600" dirty="0">
                <a:latin typeface="Times New Roman" panose="02020603050405020304" pitchFamily="18" charset="0"/>
                <a:cs typeface="Times New Roman" panose="02020603050405020304" pitchFamily="18" charset="0"/>
              </a:rPr>
              <a:t> ở cơ </a:t>
            </a:r>
            <a:r>
              <a:rPr lang="en-US" sz="1600" dirty="0" smtClean="0">
                <a:latin typeface="Times New Roman" panose="02020603050405020304" pitchFamily="18" charset="0"/>
                <a:cs typeface="Times New Roman" panose="02020603050405020304" pitchFamily="18" charset="0"/>
              </a:rPr>
              <a:t>Tim </a:t>
            </a:r>
            <a:r>
              <a:rPr lang="en-US" sz="1600" dirty="0" err="1">
                <a:latin typeface="Times New Roman" panose="02020603050405020304" pitchFamily="18" charset="0"/>
                <a:cs typeface="Times New Roman" panose="02020603050405020304" pitchFamily="18" charset="0"/>
              </a:rPr>
              <a:t>để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nhanh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chóng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hoặc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dần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dẫn</a:t>
            </a:r>
            <a:r>
              <a:rPr lang="en-US" sz="1600" dirty="0">
                <a:latin typeface="Times New Roman" panose="02020603050405020304" pitchFamily="18" charset="0"/>
                <a:cs typeface="Times New Roman" panose="02020603050405020304" pitchFamily="18" charset="0"/>
              </a:rPr>
              <a:t> đến suy </a:t>
            </a:r>
            <a:r>
              <a:rPr lang="en-US" sz="1600" dirty="0" smtClean="0">
                <a:latin typeface="Times New Roman" panose="02020603050405020304" pitchFamily="18" charset="0"/>
                <a:cs typeface="Times New Roman" panose="02020603050405020304" pitchFamily="18" charset="0"/>
              </a:rPr>
              <a:t>Tim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bạch</a:t>
            </a:r>
            <a:r>
              <a:rPr lang="en-US" sz="1600" dirty="0">
                <a:latin typeface="Times New Roman" panose="02020603050405020304" pitchFamily="18" charset="0"/>
                <a:cs typeface="Times New Roman" panose="02020603050405020304" pitchFamily="18" charset="0"/>
              </a:rPr>
              <a:t> cầu, </a:t>
            </a:r>
            <a:r>
              <a:rPr lang="en-US" sz="1600" dirty="0" err="1">
                <a:latin typeface="Times New Roman" panose="02020603050405020304" pitchFamily="18" charset="0"/>
                <a:cs typeface="Times New Roman" panose="02020603050405020304" pitchFamily="18" charset="0"/>
              </a:rPr>
              <a:t>viêm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phổi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thấp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khớp</a:t>
            </a:r>
            <a:r>
              <a:rPr lang="en-US" sz="1600" dirty="0" smtClean="0">
                <a:latin typeface="Times New Roman" panose="02020603050405020304" pitchFamily="18" charset="0"/>
                <a:cs typeface="Times New Roman" panose="02020603050405020304" pitchFamily="18" charset="0"/>
              </a:rPr>
              <a:t>,…).</a:t>
            </a:r>
          </a:p>
          <a:p>
            <a:pPr lvl="2"/>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bệnh ở Tim: như suy </a:t>
            </a:r>
            <a:r>
              <a:rPr lang="en-US" sz="1600" dirty="0" err="1" smtClean="0">
                <a:latin typeface="Times New Roman" panose="02020603050405020304" pitchFamily="18" charset="0"/>
                <a:cs typeface="Times New Roman" panose="02020603050405020304" pitchFamily="18" charset="0"/>
              </a:rPr>
              <a:t>tuần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vành, có bệnh van Tim,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nhịp</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bệnh Tim bẩm sinh… Gây </a:t>
            </a:r>
            <a:r>
              <a:rPr lang="en-US" sz="1600" dirty="0" err="1" smtClean="0">
                <a:latin typeface="Times New Roman" panose="02020603050405020304" pitchFamily="18" charset="0"/>
                <a:cs typeface="Times New Roman" panose="02020603050405020304" pitchFamily="18" charset="0"/>
              </a:rPr>
              <a:t>khó</a:t>
            </a:r>
            <a:r>
              <a:rPr lang="en-US" sz="1600" dirty="0" smtClean="0">
                <a:latin typeface="Times New Roman" panose="02020603050405020304" pitchFamily="18" charset="0"/>
                <a:cs typeface="Times New Roman" panose="02020603050405020304" pitchFamily="18" charset="0"/>
              </a:rPr>
              <a:t> khan </a:t>
            </a:r>
            <a:r>
              <a:rPr lang="en-US" sz="1600" dirty="0" err="1" smtClean="0">
                <a:latin typeface="Times New Roman" panose="02020603050405020304" pitchFamily="18" charset="0"/>
                <a:cs typeface="Times New Roman" panose="02020603050405020304" pitchFamily="18" charset="0"/>
              </a:rPr>
              <a:t>cho</a:t>
            </a:r>
            <a:r>
              <a:rPr lang="en-US" sz="1600" dirty="0" smtClean="0">
                <a:latin typeface="Times New Roman" panose="02020603050405020304" pitchFamily="18" charset="0"/>
                <a:cs typeface="Times New Roman" panose="02020603050405020304" pitchFamily="18" charset="0"/>
              </a:rPr>
              <a:t>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bình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thường</a:t>
            </a:r>
            <a:r>
              <a:rPr lang="en-US" sz="1600" dirty="0" smtClean="0">
                <a:latin typeface="Times New Roman" panose="02020603050405020304" pitchFamily="18" charset="0"/>
                <a:cs typeface="Times New Roman" panose="02020603050405020304" pitchFamily="18" charset="0"/>
              </a:rPr>
              <a:t> của Tim, </a:t>
            </a:r>
            <a:r>
              <a:rPr lang="en-US" sz="1600" dirty="0" err="1" smtClean="0">
                <a:latin typeface="Times New Roman" panose="02020603050405020304" pitchFamily="18" charset="0"/>
                <a:cs typeface="Times New Roman" panose="02020603050405020304" pitchFamily="18" charset="0"/>
              </a:rPr>
              <a:t>làm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lưu</a:t>
            </a:r>
            <a:r>
              <a:rPr lang="en-US" sz="1600" dirty="0" smtClean="0">
                <a:latin typeface="Times New Roman" panose="02020603050405020304" pitchFamily="18" charset="0"/>
                <a:cs typeface="Times New Roman" panose="02020603050405020304" pitchFamily="18" charset="0"/>
              </a:rPr>
              <a:t> lượng Tim,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oxy.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bảo</a:t>
            </a:r>
            <a:r>
              <a:rPr lang="en-US" sz="1600" dirty="0" smtClean="0">
                <a:latin typeface="Times New Roman" panose="02020603050405020304" pitchFamily="18" charset="0"/>
                <a:cs typeface="Times New Roman" panose="02020603050405020304" pitchFamily="18" charset="0"/>
              </a:rPr>
              <a:t> oxy </a:t>
            </a:r>
            <a:r>
              <a:rPr lang="en-US" sz="1600" dirty="0" err="1" smtClean="0">
                <a:latin typeface="Times New Roman" panose="02020603050405020304" pitchFamily="18" charset="0"/>
                <a:cs typeface="Times New Roman" panose="02020603050405020304" pitchFamily="18" charset="0"/>
              </a:rPr>
              <a:t>theo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nhu</a:t>
            </a:r>
            <a:r>
              <a:rPr lang="en-US" sz="1600" dirty="0" smtClean="0">
                <a:latin typeface="Times New Roman" panose="02020603050405020304" pitchFamily="18" charset="0"/>
                <a:cs typeface="Times New Roman" panose="02020603050405020304" pitchFamily="18" charset="0"/>
              </a:rPr>
              <a:t> cầu của cơ thể, Tim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cường</a:t>
            </a:r>
            <a:r>
              <a:rPr lang="en-US" sz="1600" dirty="0" smtClean="0">
                <a:latin typeface="Times New Roman" panose="02020603050405020304" pitchFamily="18" charset="0"/>
                <a:cs typeface="Times New Roman" panose="02020603050405020304" pitchFamily="18" charset="0"/>
              </a:rPr>
              <a:t>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lâu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p>
          <a:p>
            <a:pPr lvl="2"/>
            <a:r>
              <a:rPr lang="en-US" sz="1600" dirty="0" smtClean="0">
                <a:latin typeface="Times New Roman" panose="02020603050405020304" pitchFamily="18" charset="0"/>
                <a:cs typeface="Times New Roman" panose="02020603050405020304" pitchFamily="18" charset="0"/>
              </a:rPr>
              <a:t>Mặt khác, </a:t>
            </a:r>
            <a:r>
              <a:rPr lang="en-US" sz="1600" dirty="0" err="1" smtClean="0">
                <a:latin typeface="Times New Roman" panose="02020603050405020304" pitchFamily="18" charset="0"/>
                <a:cs typeface="Times New Roman" panose="02020603050405020304" pitchFamily="18" charset="0"/>
              </a:rPr>
              <a:t>khi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oxy, cơ Tim là </a:t>
            </a:r>
            <a:r>
              <a:rPr lang="en-US" sz="1600" dirty="0" err="1" smtClean="0">
                <a:latin typeface="Times New Roman" panose="02020603050405020304" pitchFamily="18" charset="0"/>
                <a:cs typeface="Times New Roman" panose="02020603050405020304" pitchFamily="18" charset="0"/>
              </a:rPr>
              <a:t>tổ</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chịu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đựng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oxy </a:t>
            </a:r>
            <a:r>
              <a:rPr lang="en-US" sz="1600" dirty="0" err="1" smtClean="0">
                <a:latin typeface="Times New Roman" panose="02020603050405020304" pitchFamily="18" charset="0"/>
                <a:cs typeface="Times New Roman" panose="02020603050405020304" pitchFamily="18" charset="0"/>
              </a:rPr>
              <a:t>rất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kém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nên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chuyển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hóa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kị</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khí</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tại</a:t>
            </a:r>
            <a:r>
              <a:rPr lang="en-US" sz="1600" dirty="0" smtClean="0">
                <a:latin typeface="Times New Roman" panose="02020603050405020304" pitchFamily="18" charset="0"/>
                <a:cs typeface="Times New Roman" panose="02020603050405020304" pitchFamily="18" charset="0"/>
              </a:rPr>
              <a:t> cơ Tim </a:t>
            </a:r>
            <a:r>
              <a:rPr lang="en-US" sz="1600" dirty="0" err="1" smtClean="0">
                <a:latin typeface="Times New Roman" panose="02020603050405020304" pitchFamily="18" charset="0"/>
                <a:cs typeface="Times New Roman" panose="02020603050405020304" pitchFamily="18" charset="0"/>
              </a:rPr>
              <a:t>càng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chóng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p>
          <a:p>
            <a:pPr lvl="2"/>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bệnh ở mạch: </a:t>
            </a:r>
            <a:r>
              <a:rPr lang="en-US" sz="1600" dirty="0" err="1" smtClean="0">
                <a:latin typeface="Times New Roman" panose="02020603050405020304" pitchFamily="18" charset="0"/>
                <a:cs typeface="Times New Roman" panose="02020603050405020304" pitchFamily="18" charset="0"/>
              </a:rPr>
              <a:t>huyết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áo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dù</a:t>
            </a:r>
            <a:r>
              <a:rPr lang="en-US" sz="1600" dirty="0" smtClean="0">
                <a:latin typeface="Times New Roman" panose="02020603050405020304" pitchFamily="18" charset="0"/>
                <a:cs typeface="Times New Roman" panose="02020603050405020304" pitchFamily="18" charset="0"/>
              </a:rPr>
              <a:t> nguyên nhân </a:t>
            </a:r>
            <a:r>
              <a:rPr lang="en-US" sz="1600" dirty="0" err="1" smtClean="0">
                <a:latin typeface="Times New Roman" panose="02020603050405020304" pitchFamily="18" charset="0"/>
                <a:cs typeface="Times New Roman" panose="02020603050405020304" pitchFamily="18" charset="0"/>
              </a:rPr>
              <a:t>nào</a:t>
            </a:r>
            <a:r>
              <a:rPr lang="en-US" sz="1600" dirty="0" smtClean="0">
                <a:latin typeface="Times New Roman" panose="02020603050405020304" pitchFamily="18" charset="0"/>
                <a:cs typeface="Times New Roman" panose="02020603050405020304" pitchFamily="18" charset="0"/>
              </a:rPr>
              <a:t>, là 1 </a:t>
            </a:r>
            <a:r>
              <a:rPr lang="en-US" sz="1600" dirty="0" err="1" smtClean="0">
                <a:latin typeface="Times New Roman" panose="02020603050405020304" pitchFamily="18" charset="0"/>
                <a:cs typeface="Times New Roman" panose="02020603050405020304" pitchFamily="18" charset="0"/>
              </a:rPr>
              <a:t>trở</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đối</a:t>
            </a:r>
            <a:r>
              <a:rPr lang="en-US" sz="1600" dirty="0" smtClean="0">
                <a:latin typeface="Times New Roman" panose="02020603050405020304" pitchFamily="18" charset="0"/>
                <a:cs typeface="Times New Roman" panose="02020603050405020304" pitchFamily="18" charset="0"/>
              </a:rPr>
              <a:t> với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của cơ Tim và </a:t>
            </a:r>
            <a:r>
              <a:rPr lang="en-US" sz="1600" dirty="0" err="1" smtClean="0">
                <a:latin typeface="Times New Roman" panose="02020603050405020304" pitchFamily="18" charset="0"/>
                <a:cs typeface="Times New Roman" panose="02020603050405020304" pitchFamily="18" charset="0"/>
              </a:rPr>
              <a:t>dần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 Trong </a:t>
            </a:r>
            <a:r>
              <a:rPr lang="en-US" sz="1600" dirty="0" err="1" smtClean="0">
                <a:latin typeface="Times New Roman" panose="02020603050405020304" pitchFamily="18" charset="0"/>
                <a:cs typeface="Times New Roman" panose="02020603050405020304" pitchFamily="18" charset="0"/>
              </a:rPr>
              <a:t>những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trường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huyết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áp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muốn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duy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trì</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được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huyết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áp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bình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thường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lưu</a:t>
            </a:r>
            <a:r>
              <a:rPr lang="en-US" sz="1600" dirty="0" smtClean="0">
                <a:latin typeface="Times New Roman" panose="02020603050405020304" pitchFamily="18" charset="0"/>
                <a:cs typeface="Times New Roman" panose="02020603050405020304" pitchFamily="18" charset="0"/>
              </a:rPr>
              <a:t> lượng </a:t>
            </a:r>
            <a:r>
              <a:rPr lang="en-US" sz="1600" dirty="0" err="1" smtClean="0">
                <a:latin typeface="Times New Roman" panose="02020603050405020304" pitchFamily="18" charset="0"/>
                <a:cs typeface="Times New Roman" panose="02020603050405020304" pitchFamily="18" charset="0"/>
              </a:rPr>
              <a:t>bằng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cách</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đập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mạnh</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co </a:t>
            </a:r>
            <a:r>
              <a:rPr lang="en-US" sz="1600" dirty="0" err="1" smtClean="0">
                <a:latin typeface="Times New Roman" panose="02020603050405020304" pitchFamily="18" charset="0"/>
                <a:cs typeface="Times New Roman" panose="02020603050405020304" pitchFamily="18" charset="0"/>
              </a:rPr>
              <a:t>bóp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endParaRPr lang="en-US" sz="1600" dirty="0">
              <a:latin typeface="Times New Roman" panose="02020603050405020304" pitchFamily="18" charset="0"/>
              <a:cs typeface="Times New Roman" panose="02020603050405020304" pitchFamily="18" charset="0"/>
            </a:endParaRPr>
          </a:p>
          <a:p>
            <a:pPr lvl="2"/>
            <a:endParaRPr lang="en-US" sz="16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86" y="2191912"/>
            <a:ext cx="2764614" cy="2142020"/>
          </a:xfrm>
          <a:prstGeom prst="rect">
            <a:avLst/>
          </a:prstGeom>
        </p:spPr>
      </p:pic>
    </p:spTree>
    <p:extLst>
      <p:ext uri="{BB962C8B-B14F-4D97-AF65-F5344CB8AC3E}">
        <p14:creationId xmlns:p14="http://schemas.microsoft.com/office/powerpoint/2010/main" val="107009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9"/>
            <a:ext cx="8915400" cy="366616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II/ Nguyên nhân gây suy Tim: bệnh hệ Tim mạch và nguyên nhân ngoài Tim mạch</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1"/>
            <a:r>
              <a:rPr lang="en-US" u="sng" dirty="0" smtClean="0">
                <a:latin typeface="Times New Roman" panose="02020603050405020304" pitchFamily="18" charset="0"/>
                <a:cs typeface="Times New Roman" panose="02020603050405020304" pitchFamily="18" charset="0"/>
              </a:rPr>
              <a:t>2. Nguyên nhân ngoài Tim mạch:</a:t>
            </a:r>
          </a:p>
          <a:p>
            <a:pPr lvl="2"/>
            <a:r>
              <a:rPr lang="en-US" sz="1600" dirty="0" err="1" smtClean="0">
                <a:latin typeface="Times New Roman" panose="02020603050405020304" pitchFamily="18" charset="0"/>
                <a:cs typeface="Times New Roman" panose="02020603050405020304" pitchFamily="18" charset="0"/>
              </a:rPr>
              <a:t>Nhiễm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trùng</a:t>
            </a:r>
            <a:r>
              <a:rPr lang="en-US" sz="1600" dirty="0" smtClean="0">
                <a:latin typeface="Times New Roman" panose="02020603050405020304" pitchFamily="18" charset="0"/>
                <a:cs typeface="Times New Roman" panose="02020603050405020304" pitchFamily="18" charset="0"/>
              </a:rPr>
              <a:t>: tang </a:t>
            </a:r>
            <a:r>
              <a:rPr lang="en-US" sz="1600" dirty="0" err="1" smtClean="0">
                <a:latin typeface="Times New Roman" panose="02020603050405020304" pitchFamily="18" charset="0"/>
                <a:cs typeface="Times New Roman" panose="02020603050405020304" pitchFamily="18" charset="0"/>
              </a:rPr>
              <a:t>chuyển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hóa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đòi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hỏi</a:t>
            </a:r>
            <a:r>
              <a:rPr lang="en-US" sz="1600" dirty="0" smtClean="0">
                <a:latin typeface="Times New Roman" panose="02020603050405020304" pitchFamily="18" charset="0"/>
                <a:cs typeface="Times New Roman" panose="02020603050405020304" pitchFamily="18" charset="0"/>
              </a:rPr>
              <a:t> oxy nhiều, </a:t>
            </a:r>
            <a:r>
              <a:rPr lang="en-US" sz="1600" dirty="0" err="1" smtClean="0">
                <a:latin typeface="Times New Roman" panose="02020603050405020304" pitchFamily="18" charset="0"/>
                <a:cs typeface="Times New Roman" panose="02020603050405020304" pitchFamily="18" charset="0"/>
              </a:rPr>
              <a:t>khiến</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có thể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 </a:t>
            </a:r>
            <a:r>
              <a:rPr lang="en-US" sz="1600" dirty="0" err="1" smtClean="0">
                <a:latin typeface="Times New Roman" panose="02020603050405020304" pitchFamily="18" charset="0"/>
                <a:cs typeface="Times New Roman" panose="02020603050405020304" pitchFamily="18" charset="0"/>
              </a:rPr>
              <a:t>những</a:t>
            </a:r>
            <a:r>
              <a:rPr lang="en-US" sz="1600" dirty="0" smtClean="0">
                <a:latin typeface="Times New Roman" panose="02020603050405020304" pitchFamily="18" charset="0"/>
                <a:cs typeface="Times New Roman" panose="02020603050405020304" pitchFamily="18" charset="0"/>
              </a:rPr>
              <a:t> bệnh ở </a:t>
            </a:r>
            <a:r>
              <a:rPr lang="en-US" sz="1600"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hen, </a:t>
            </a:r>
            <a:r>
              <a:rPr lang="en-US" sz="1600" dirty="0" err="1" smtClean="0">
                <a:latin typeface="Times New Roman" panose="02020603050405020304" pitchFamily="18" charset="0"/>
                <a:cs typeface="Times New Roman" panose="02020603050405020304" pitchFamily="18" charset="0"/>
              </a:rPr>
              <a:t>khí</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nang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gây </a:t>
            </a:r>
            <a:r>
              <a:rPr lang="en-US" sz="1600" dirty="0" err="1" smtClean="0">
                <a:latin typeface="Times New Roman" panose="02020603050405020304" pitchFamily="18" charset="0"/>
                <a:cs typeface="Times New Roman" panose="02020603050405020304" pitchFamily="18" charset="0"/>
              </a:rPr>
              <a:t>ra</a:t>
            </a:r>
            <a:r>
              <a:rPr lang="en-US" sz="1600" dirty="0" smtClean="0">
                <a:latin typeface="Times New Roman" panose="02020603050405020304" pitchFamily="18" charset="0"/>
                <a:cs typeface="Times New Roman" panose="02020603050405020304" pitchFamily="18" charset="0"/>
              </a:rPr>
              <a:t> tình trạng </a:t>
            </a:r>
            <a:r>
              <a:rPr lang="en-US" sz="1600" dirty="0" err="1" smtClean="0">
                <a:latin typeface="Times New Roman" panose="02020603050405020304" pitchFamily="18" charset="0"/>
                <a:cs typeface="Times New Roman" panose="02020603050405020304" pitchFamily="18" charset="0"/>
              </a:rPr>
              <a:t>cản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trở</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tuần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muốn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đẩy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được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máu</a:t>
            </a:r>
            <a:r>
              <a:rPr lang="en-US" sz="1600" dirty="0" smtClean="0">
                <a:latin typeface="Times New Roman" panose="02020603050405020304" pitchFamily="18" charset="0"/>
                <a:cs typeface="Times New Roman" panose="02020603050405020304" pitchFamily="18" charset="0"/>
              </a:rPr>
              <a:t> qua </a:t>
            </a:r>
            <a:r>
              <a:rPr lang="en-US" sz="1600"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cường</a:t>
            </a:r>
            <a:r>
              <a:rPr lang="en-US" sz="1600" dirty="0" smtClean="0">
                <a:latin typeface="Times New Roman" panose="02020603050405020304" pitchFamily="18" charset="0"/>
                <a:cs typeface="Times New Roman" panose="02020603050405020304" pitchFamily="18" charset="0"/>
              </a:rPr>
              <a:t> co </a:t>
            </a:r>
            <a:r>
              <a:rPr lang="en-US" sz="1600" dirty="0" err="1" smtClean="0">
                <a:latin typeface="Times New Roman" panose="02020603050405020304" pitchFamily="18" charset="0"/>
                <a:cs typeface="Times New Roman" panose="02020603050405020304" pitchFamily="18" charset="0"/>
              </a:rPr>
              <a:t>bóp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đồng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thời</a:t>
            </a:r>
            <a:r>
              <a:rPr lang="en-US" sz="1600" dirty="0" smtClean="0">
                <a:latin typeface="Times New Roman" panose="02020603050405020304" pitchFamily="18" charset="0"/>
                <a:cs typeface="Times New Roman" panose="02020603050405020304" pitchFamily="18" charset="0"/>
              </a:rPr>
              <a:t> trạng thái </a:t>
            </a:r>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oxy do bệnh </a:t>
            </a:r>
            <a:r>
              <a:rPr lang="en-US" sz="1600" dirty="0" err="1" smtClean="0">
                <a:latin typeface="Times New Roman" panose="02020603050405020304" pitchFamily="18" charset="0"/>
                <a:cs typeface="Times New Roman" panose="02020603050405020304" pitchFamily="18" charset="0"/>
              </a:rPr>
              <a:t>phổi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sớm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muộn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p>
          <a:p>
            <a:pPr lvl="2"/>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máu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buộc</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tang </a:t>
            </a:r>
            <a:r>
              <a:rPr lang="en-US" sz="1600" dirty="0" err="1" smtClean="0">
                <a:latin typeface="Times New Roman" panose="02020603050405020304" pitchFamily="18" charset="0"/>
                <a:cs typeface="Times New Roman" panose="02020603050405020304" pitchFamily="18" charset="0"/>
              </a:rPr>
              <a:t>cường</a:t>
            </a:r>
            <a:r>
              <a:rPr lang="en-US" sz="1600" dirty="0" smtClean="0">
                <a:latin typeface="Times New Roman" panose="02020603050405020304" pitchFamily="18" charset="0"/>
                <a:cs typeface="Times New Roman" panose="02020603050405020304" pitchFamily="18" charset="0"/>
              </a:rPr>
              <a:t> co </a:t>
            </a:r>
            <a:r>
              <a:rPr lang="en-US" sz="1600" dirty="0" err="1" smtClean="0">
                <a:latin typeface="Times New Roman" panose="02020603050405020304" pitchFamily="18" charset="0"/>
                <a:cs typeface="Times New Roman" panose="02020603050405020304" pitchFamily="18" charset="0"/>
              </a:rPr>
              <a:t>bóp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bảo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nhu</a:t>
            </a:r>
            <a:r>
              <a:rPr lang="en-US" sz="1600" dirty="0" smtClean="0">
                <a:latin typeface="Times New Roman" panose="02020603050405020304" pitchFamily="18" charset="0"/>
                <a:cs typeface="Times New Roman" panose="02020603050405020304" pitchFamily="18" charset="0"/>
              </a:rPr>
              <a:t> cầu về oxy của cơ thể </a:t>
            </a:r>
            <a:r>
              <a:rPr lang="en-US" sz="1600" dirty="0" err="1" smtClean="0">
                <a:latin typeface="Times New Roman" panose="02020603050405020304" pitchFamily="18" charset="0"/>
                <a:cs typeface="Times New Roman" panose="02020603050405020304" pitchFamily="18" charset="0"/>
              </a:rPr>
              <a:t>sớm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muộn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cũng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p>
          <a:p>
            <a:pPr lvl="2"/>
            <a:r>
              <a:rPr lang="en-US" sz="1600" dirty="0" err="1" smtClean="0">
                <a:latin typeface="Times New Roman" panose="02020603050405020304" pitchFamily="18" charset="0"/>
                <a:cs typeface="Times New Roman" panose="02020603050405020304" pitchFamily="18" charset="0"/>
              </a:rPr>
              <a:t>Ưu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tuyến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giáp</a:t>
            </a:r>
            <a:r>
              <a:rPr lang="en-US" sz="1600" dirty="0" smtClean="0">
                <a:latin typeface="Times New Roman" panose="02020603050405020304" pitchFamily="18" charset="0"/>
                <a:cs typeface="Times New Roman" panose="02020603050405020304" pitchFamily="18" charset="0"/>
              </a:rPr>
              <a:t> gây </a:t>
            </a:r>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chuyển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hóa</a:t>
            </a:r>
            <a:r>
              <a:rPr lang="en-US" sz="1600" dirty="0" smtClean="0">
                <a:latin typeface="Times New Roman" panose="02020603050405020304" pitchFamily="18" charset="0"/>
                <a:cs typeface="Times New Roman" panose="02020603050405020304" pitchFamily="18" charset="0"/>
              </a:rPr>
              <a:t> cơ </a:t>
            </a:r>
            <a:r>
              <a:rPr lang="en-US" sz="1600" dirty="0" err="1" smtClean="0">
                <a:latin typeface="Times New Roman" panose="02020603050405020304" pitchFamily="18" charset="0"/>
                <a:cs typeface="Times New Roman" panose="02020603050405020304" pitchFamily="18" charset="0"/>
              </a:rPr>
              <a:t>bản</a:t>
            </a:r>
            <a:r>
              <a:rPr lang="en-US" sz="1600" dirty="0" smtClean="0">
                <a:latin typeface="Times New Roman" panose="02020603050405020304" pitchFamily="18" charset="0"/>
                <a:cs typeface="Times New Roman" panose="02020603050405020304" pitchFamily="18" charset="0"/>
              </a:rPr>
              <a:t>, tang </a:t>
            </a:r>
            <a:r>
              <a:rPr lang="en-US" sz="1600" dirty="0" err="1" smtClean="0">
                <a:latin typeface="Times New Roman" panose="02020603050405020304" pitchFamily="18" charset="0"/>
                <a:cs typeface="Times New Roman" panose="02020603050405020304" pitchFamily="18" charset="0"/>
              </a:rPr>
              <a:t>nhu</a:t>
            </a:r>
            <a:r>
              <a:rPr lang="en-US" sz="1600" dirty="0" smtClean="0">
                <a:latin typeface="Times New Roman" panose="02020603050405020304" pitchFamily="18" charset="0"/>
                <a:cs typeface="Times New Roman" panose="02020603050405020304" pitchFamily="18" charset="0"/>
              </a:rPr>
              <a:t> cầu về oxy do </a:t>
            </a:r>
            <a:r>
              <a:rPr lang="en-US" sz="1600" dirty="0" err="1" smtClean="0">
                <a:latin typeface="Times New Roman" panose="02020603050405020304" pitchFamily="18" charset="0"/>
                <a:cs typeface="Times New Roman" panose="02020603050405020304" pitchFamily="18" charset="0"/>
              </a:rPr>
              <a:t>đó</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tang hoạt </a:t>
            </a:r>
            <a:r>
              <a:rPr lang="en-US" sz="1600" dirty="0" err="1" smtClean="0">
                <a:latin typeface="Times New Roman" panose="02020603050405020304" pitchFamily="18" charset="0"/>
                <a:cs typeface="Times New Roman" panose="02020603050405020304" pitchFamily="18" charset="0"/>
              </a:rPr>
              <a:t>động</a:t>
            </a:r>
            <a:r>
              <a:rPr lang="en-US" sz="1600" dirty="0" smtClean="0">
                <a:latin typeface="Times New Roman" panose="02020603050405020304" pitchFamily="18" charset="0"/>
                <a:cs typeface="Times New Roman" panose="02020603050405020304" pitchFamily="18" charset="0"/>
              </a:rPr>
              <a:t> của Tim (</a:t>
            </a:r>
            <a:r>
              <a:rPr lang="en-US" sz="1600" dirty="0" err="1" smtClean="0">
                <a:latin typeface="Times New Roman" panose="02020603050405020304" pitchFamily="18" charset="0"/>
                <a:cs typeface="Times New Roman" panose="02020603050405020304" pitchFamily="18" charset="0"/>
              </a:rPr>
              <a:t>chủ</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yếu</a:t>
            </a:r>
            <a:r>
              <a:rPr lang="en-US" sz="1600" dirty="0" smtClean="0">
                <a:latin typeface="Times New Roman" panose="02020603050405020304" pitchFamily="18" charset="0"/>
                <a:cs typeface="Times New Roman" panose="02020603050405020304" pitchFamily="18" charset="0"/>
              </a:rPr>
              <a:t> Tim </a:t>
            </a:r>
            <a:r>
              <a:rPr lang="en-US" sz="1600" dirty="0" err="1" smtClean="0">
                <a:latin typeface="Times New Roman" panose="02020603050405020304" pitchFamily="18" charset="0"/>
                <a:cs typeface="Times New Roman" panose="02020603050405020304" pitchFamily="18" charset="0"/>
              </a:rPr>
              <a:t>đập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nhanh</a:t>
            </a:r>
            <a:r>
              <a:rPr lang="en-US" sz="1600" dirty="0" smtClean="0">
                <a:latin typeface="Times New Roman" panose="02020603050405020304" pitchFamily="18" charset="0"/>
                <a:cs typeface="Times New Roman" panose="02020603050405020304" pitchFamily="18" charset="0"/>
              </a:rPr>
              <a:t>)</a:t>
            </a:r>
          </a:p>
          <a:p>
            <a:pPr lvl="2"/>
            <a:r>
              <a:rPr lang="en-US" sz="1600" dirty="0" err="1" smtClean="0">
                <a:latin typeface="Times New Roman" panose="02020603050405020304" pitchFamily="18" charset="0"/>
                <a:cs typeface="Times New Roman" panose="02020603050405020304" pitchFamily="18" charset="0"/>
              </a:rPr>
              <a:t>Thiếu</a:t>
            </a:r>
            <a:r>
              <a:rPr lang="en-US" sz="1600" dirty="0" smtClean="0">
                <a:latin typeface="Times New Roman" panose="02020603050405020304" pitchFamily="18" charset="0"/>
                <a:cs typeface="Times New Roman" panose="02020603050405020304" pitchFamily="18" charset="0"/>
              </a:rPr>
              <a:t> vitamin B, gây </a:t>
            </a:r>
            <a:r>
              <a:rPr lang="en-US" sz="1600" dirty="0" err="1" smtClean="0">
                <a:latin typeface="Times New Roman" panose="02020603050405020304" pitchFamily="18" charset="0"/>
                <a:cs typeface="Times New Roman" panose="02020603050405020304" pitchFamily="18" charset="0"/>
              </a:rPr>
              <a:t>rối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tổng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axetyl</a:t>
            </a:r>
            <a:r>
              <a:rPr lang="en-US" sz="1600" dirty="0" smtClean="0">
                <a:latin typeface="Times New Roman" panose="02020603050405020304" pitchFamily="18" charset="0"/>
                <a:cs typeface="Times New Roman" panose="02020603050405020304" pitchFamily="18" charset="0"/>
              </a:rPr>
              <a:t> CoA </a:t>
            </a:r>
            <a:r>
              <a:rPr lang="en-US" sz="1600" dirty="0" err="1" smtClean="0">
                <a:latin typeface="Times New Roman" panose="02020603050405020304" pitchFamily="18" charset="0"/>
                <a:cs typeface="Times New Roman" panose="02020603050405020304" pitchFamily="18" charset="0"/>
              </a:rPr>
              <a:t>từ</a:t>
            </a:r>
            <a:r>
              <a:rPr lang="en-US" sz="1600" dirty="0" smtClean="0">
                <a:latin typeface="Times New Roman" panose="02020603050405020304" pitchFamily="18" charset="0"/>
                <a:cs typeface="Times New Roman" panose="02020603050405020304" pitchFamily="18" charset="0"/>
              </a:rPr>
              <a:t> acid pyruvic, do </a:t>
            </a:r>
            <a:r>
              <a:rPr lang="en-US" sz="1600" dirty="0" err="1" smtClean="0">
                <a:latin typeface="Times New Roman" panose="02020603050405020304" pitchFamily="18" charset="0"/>
                <a:cs typeface="Times New Roman" panose="02020603050405020304" pitchFamily="18" charset="0"/>
              </a:rPr>
              <a:t>đó</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đã</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trình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tạo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năng</a:t>
            </a:r>
            <a:r>
              <a:rPr lang="en-US" sz="1600" dirty="0" smtClean="0">
                <a:latin typeface="Times New Roman" panose="02020603050405020304" pitchFamily="18" charset="0"/>
                <a:cs typeface="Times New Roman" panose="02020603050405020304" pitchFamily="18" charset="0"/>
              </a:rPr>
              <a:t> lượng </a:t>
            </a:r>
            <a:r>
              <a:rPr lang="en-US" sz="1600" dirty="0" err="1" smtClean="0">
                <a:latin typeface="Times New Roman" panose="02020603050405020304" pitchFamily="18" charset="0"/>
                <a:cs typeface="Times New Roman" panose="02020603050405020304" pitchFamily="18" charset="0"/>
              </a:rPr>
              <a:t>cần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thiết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cho</a:t>
            </a:r>
            <a:r>
              <a:rPr lang="en-US" sz="1600" dirty="0" smtClean="0">
                <a:latin typeface="Times New Roman" panose="02020603050405020304" pitchFamily="18" charset="0"/>
                <a:cs typeface="Times New Roman" panose="02020603050405020304" pitchFamily="18" charset="0"/>
              </a:rPr>
              <a:t> co cơ Tim </a:t>
            </a:r>
            <a:r>
              <a:rPr lang="en-US" sz="1600" dirty="0" err="1" smtClean="0">
                <a:latin typeface="Times New Roman" panose="02020603050405020304" pitchFamily="18" charset="0"/>
                <a:cs typeface="Times New Roman" panose="02020603050405020304" pitchFamily="18" charset="0"/>
              </a:rPr>
              <a:t>cũng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tới</a:t>
            </a:r>
            <a:r>
              <a:rPr lang="en-US" sz="1600" dirty="0" smtClean="0">
                <a:latin typeface="Times New Roman" panose="02020603050405020304" pitchFamily="18" charset="0"/>
                <a:cs typeface="Times New Roman" panose="02020603050405020304" pitchFamily="18" charset="0"/>
              </a:rPr>
              <a:t> suy Tim.</a:t>
            </a:r>
          </a:p>
          <a:p>
            <a:pPr marL="914400" lvl="2" indent="0">
              <a:buNone/>
            </a:pPr>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3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449348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III/ </a:t>
            </a:r>
            <a:r>
              <a:rPr lang="en-US" u="sng" dirty="0" err="1" smtClean="0">
                <a:latin typeface="Times New Roman" panose="02020603050405020304" pitchFamily="18" charset="0"/>
                <a:cs typeface="Times New Roman" panose="02020603050405020304" pitchFamily="18" charset="0"/>
              </a:rPr>
              <a:t>Hậu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quả</a:t>
            </a:r>
            <a:r>
              <a:rPr lang="en-US" u="sng" dirty="0" smtClean="0">
                <a:latin typeface="Times New Roman" panose="02020603050405020304" pitchFamily="18" charset="0"/>
                <a:cs typeface="Times New Roman" panose="02020603050405020304" pitchFamily="18" charset="0"/>
              </a:rPr>
              <a:t>: suy Tim </a:t>
            </a:r>
            <a:r>
              <a:rPr lang="en-US" u="sng" dirty="0" err="1" smtClean="0">
                <a:latin typeface="Times New Roman" panose="02020603050405020304" pitchFamily="18" charset="0"/>
                <a:cs typeface="Times New Roman" panose="02020603050405020304" pitchFamily="18" charset="0"/>
              </a:rPr>
              <a:t>dẫn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tới</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hậu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quả</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rối</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loạn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huyết</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động</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giảm</a:t>
            </a:r>
            <a:r>
              <a:rPr lang="en-US" u="sng" dirty="0" smtClean="0">
                <a:latin typeface="Times New Roman" panose="02020603050405020304" pitchFamily="18" charset="0"/>
                <a:cs typeface="Times New Roman" panose="02020603050405020304" pitchFamily="18" charset="0"/>
              </a:rPr>
              <a:t> cung lượng Tim </a:t>
            </a:r>
            <a:r>
              <a:rPr lang="en-US" u="sng" dirty="0" err="1" smtClean="0">
                <a:latin typeface="Times New Roman" panose="02020603050405020304" pitchFamily="18" charset="0"/>
                <a:cs typeface="Times New Roman" panose="02020603050405020304" pitchFamily="18" charset="0"/>
              </a:rPr>
              <a:t>và</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tăng</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áp</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lực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cuối</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tâm</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trương</a:t>
            </a:r>
            <a:r>
              <a:rPr lang="en-US" u="sng" dirty="0" smtClean="0">
                <a:latin typeface="Times New Roman" panose="02020603050405020304" pitchFamily="18" charset="0"/>
                <a:cs typeface="Times New Roman" panose="02020603050405020304" pitchFamily="18" charset="0"/>
              </a:rPr>
              <a:t> của </a:t>
            </a:r>
            <a:r>
              <a:rPr lang="en-US" u="sng" dirty="0" err="1" smtClean="0">
                <a:latin typeface="Times New Roman" panose="02020603050405020304" pitchFamily="18" charset="0"/>
                <a:cs typeface="Times New Roman" panose="02020603050405020304" pitchFamily="18" charset="0"/>
              </a:rPr>
              <a:t>tâm</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thất</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gây</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tăng</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áp</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lực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tĩnh</a:t>
            </a:r>
            <a:r>
              <a:rPr lang="en-US" u="sng" dirty="0" smtClean="0">
                <a:latin typeface="Times New Roman" panose="02020603050405020304" pitchFamily="18" charset="0"/>
                <a:cs typeface="Times New Roman" panose="02020603050405020304" pitchFamily="18" charset="0"/>
              </a:rPr>
              <a:t> mạch).</a:t>
            </a:r>
          </a:p>
          <a:p>
            <a:pPr lvl="1"/>
            <a:r>
              <a:rPr lang="en-US" sz="1700" u="sng" dirty="0" smtClean="0">
                <a:latin typeface="Times New Roman" panose="02020603050405020304" pitchFamily="18" charset="0"/>
                <a:cs typeface="Times New Roman" panose="02020603050405020304" pitchFamily="18" charset="0"/>
              </a:rPr>
              <a:t>1. </a:t>
            </a:r>
            <a:r>
              <a:rPr lang="en-US" sz="1700" u="sng" dirty="0" err="1" smtClean="0">
                <a:latin typeface="Times New Roman" panose="02020603050405020304" pitchFamily="18" charset="0"/>
                <a:cs typeface="Times New Roman" panose="02020603050405020304" pitchFamily="18" charset="0"/>
              </a:rPr>
              <a:t>Giảm</a:t>
            </a:r>
            <a:r>
              <a:rPr lang="en-US" sz="1700" u="sng" dirty="0" smtClean="0">
                <a:latin typeface="Times New Roman" panose="02020603050405020304" pitchFamily="18" charset="0"/>
                <a:cs typeface="Times New Roman" panose="02020603050405020304" pitchFamily="18" charset="0"/>
              </a:rPr>
              <a:t> cung lượng Tim:</a:t>
            </a:r>
          </a:p>
          <a:p>
            <a:pPr lvl="2"/>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chuyển</a:t>
            </a:r>
            <a:r>
              <a:rPr lang="en-US" sz="1700" dirty="0" smtClean="0">
                <a:latin typeface="Times New Roman" panose="02020603050405020304" pitchFamily="18" charset="0"/>
                <a:cs typeface="Times New Roman" panose="02020603050405020304" pitchFamily="18" charset="0"/>
              </a:rPr>
              <a:t> oxy trong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cung </a:t>
            </a:r>
            <a:r>
              <a:rPr lang="en-US" sz="1700" dirty="0" err="1" smtClean="0">
                <a:latin typeface="Times New Roman" panose="02020603050405020304" pitchFamily="18" charset="0"/>
                <a:cs typeface="Times New Roman" panose="02020603050405020304" pitchFamily="18" charset="0"/>
              </a:rPr>
              <a:t>cấp</a:t>
            </a:r>
            <a:r>
              <a:rPr lang="en-US" sz="1700" dirty="0" smtClean="0">
                <a:latin typeface="Times New Roman" panose="02020603050405020304" pitchFamily="18" charset="0"/>
                <a:cs typeface="Times New Roman" panose="02020603050405020304" pitchFamily="18" charset="0"/>
              </a:rPr>
              <a:t> oxy </a:t>
            </a:r>
            <a:r>
              <a:rPr lang="en-US" sz="1700" dirty="0" err="1" smtClean="0">
                <a:latin typeface="Times New Roman" panose="02020603050405020304" pitchFamily="18" charset="0"/>
                <a:cs typeface="Times New Roman" panose="02020603050405020304" pitchFamily="18" charset="0"/>
              </a:rPr>
              <a:t>cho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tổ</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chức</a:t>
            </a:r>
            <a:endParaRPr lang="en-US" sz="1700" dirty="0" smtClean="0">
              <a:latin typeface="Times New Roman" panose="02020603050405020304" pitchFamily="18" charset="0"/>
              <a:cs typeface="Times New Roman" panose="02020603050405020304" pitchFamily="18" charset="0"/>
            </a:endParaRPr>
          </a:p>
          <a:p>
            <a:pPr lvl="2"/>
            <a:r>
              <a:rPr lang="en-US" sz="1700" dirty="0" err="1" smtClean="0">
                <a:latin typeface="Times New Roman" panose="02020603050405020304" pitchFamily="18" charset="0"/>
                <a:cs typeface="Times New Roman" panose="02020603050405020304" pitchFamily="18" charset="0"/>
              </a:rPr>
              <a:t>Phân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lưu</a:t>
            </a:r>
            <a:r>
              <a:rPr lang="en-US" sz="1700" dirty="0" smtClean="0">
                <a:latin typeface="Times New Roman" panose="02020603050405020304" pitchFamily="18" charset="0"/>
                <a:cs typeface="Times New Roman" panose="02020603050405020304" pitchFamily="18" charset="0"/>
              </a:rPr>
              <a:t> lượng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đến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cơ </a:t>
            </a:r>
            <a:r>
              <a:rPr lang="en-US" sz="1700" dirty="0" err="1" smtClean="0">
                <a:latin typeface="Times New Roman" panose="02020603050405020304" pitchFamily="18" charset="0"/>
                <a:cs typeface="Times New Roman" panose="02020603050405020304" pitchFamily="18" charset="0"/>
              </a:rPr>
              <a:t>quan</a:t>
            </a:r>
            <a:r>
              <a:rPr lang="en-US" sz="1700" dirty="0" smtClean="0">
                <a:latin typeface="Times New Roman" panose="02020603050405020304" pitchFamily="18" charset="0"/>
                <a:cs typeface="Times New Roman" panose="02020603050405020304" pitchFamily="18" charset="0"/>
              </a:rPr>
              <a:t> trong cơ thể: </a:t>
            </a:r>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lưu</a:t>
            </a:r>
            <a:r>
              <a:rPr lang="en-US" sz="1700" dirty="0" smtClean="0">
                <a:latin typeface="Times New Roman" panose="02020603050405020304" pitchFamily="18" charset="0"/>
                <a:cs typeface="Times New Roman" panose="02020603050405020304" pitchFamily="18" charset="0"/>
              </a:rPr>
              <a:t> lượng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đến da, cơ,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và 1 số cơ </a:t>
            </a:r>
            <a:r>
              <a:rPr lang="en-US" sz="1700" dirty="0" err="1" smtClean="0">
                <a:latin typeface="Times New Roman" panose="02020603050405020304" pitchFamily="18" charset="0"/>
                <a:cs typeface="Times New Roman" panose="02020603050405020304" pitchFamily="18" charset="0"/>
              </a:rPr>
              <a:t>quan</a:t>
            </a:r>
            <a:r>
              <a:rPr lang="en-US" sz="1700" dirty="0" smtClean="0">
                <a:latin typeface="Times New Roman" panose="02020603050405020304" pitchFamily="18" charset="0"/>
                <a:cs typeface="Times New Roman" panose="02020603050405020304" pitchFamily="18" charset="0"/>
              </a:rPr>
              <a:t> khác </a:t>
            </a:r>
            <a:r>
              <a:rPr lang="en-US" sz="1700" dirty="0" err="1" smtClean="0">
                <a:latin typeface="Times New Roman" panose="02020603050405020304" pitchFamily="18" charset="0"/>
                <a:cs typeface="Times New Roman" panose="02020603050405020304" pitchFamily="18" charset="0"/>
              </a:rPr>
              <a:t>để</a:t>
            </a:r>
            <a:r>
              <a:rPr lang="en-US" sz="1700" dirty="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ưu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tiên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não</a:t>
            </a:r>
            <a:r>
              <a:rPr lang="en-US" sz="1700" dirty="0" smtClean="0">
                <a:latin typeface="Times New Roman" panose="02020603050405020304" pitchFamily="18" charset="0"/>
                <a:cs typeface="Times New Roman" panose="02020603050405020304" pitchFamily="18" charset="0"/>
              </a:rPr>
              <a:t> và </a:t>
            </a:r>
            <a:r>
              <a:rPr lang="en-US" sz="1700" dirty="0" err="1" smtClean="0">
                <a:latin typeface="Times New Roman" panose="02020603050405020304" pitchFamily="18" charset="0"/>
                <a:cs typeface="Times New Roman" panose="02020603050405020304" pitchFamily="18" charset="0"/>
              </a:rPr>
              <a:t>động</a:t>
            </a:r>
            <a:r>
              <a:rPr lang="en-US" sz="1700" dirty="0" smtClean="0">
                <a:latin typeface="Times New Roman" panose="02020603050405020304" pitchFamily="18" charset="0"/>
                <a:cs typeface="Times New Roman" panose="02020603050405020304" pitchFamily="18" charset="0"/>
              </a:rPr>
              <a:t> mạch vành.</a:t>
            </a:r>
          </a:p>
          <a:p>
            <a:pPr lvl="2"/>
            <a:r>
              <a:rPr lang="en-US" sz="1700" dirty="0" smtClean="0">
                <a:latin typeface="Times New Roman" panose="02020603050405020304" pitchFamily="18" charset="0"/>
                <a:cs typeface="Times New Roman" panose="02020603050405020304" pitchFamily="18" charset="0"/>
              </a:rPr>
              <a:t>Cung lượng Tim </a:t>
            </a:r>
            <a:r>
              <a:rPr lang="en-US" sz="1700" dirty="0" err="1" smtClean="0">
                <a:latin typeface="Times New Roman" panose="02020603050405020304" pitchFamily="18" charset="0"/>
                <a:cs typeface="Times New Roman" panose="02020603050405020304" pitchFamily="18" charset="0"/>
              </a:rPr>
              <a:t>thấp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đến </a:t>
            </a:r>
            <a:r>
              <a:rPr lang="en-US" sz="1700" dirty="0" err="1" smtClean="0">
                <a:latin typeface="Times New Roman" panose="02020603050405020304" pitchFamily="18" charset="0"/>
                <a:cs typeface="Times New Roman" panose="02020603050405020304" pitchFamily="18" charset="0"/>
              </a:rPr>
              <a:t>lưu</a:t>
            </a:r>
            <a:r>
              <a:rPr lang="en-US" sz="1700" dirty="0" smtClean="0">
                <a:latin typeface="Times New Roman" panose="02020603050405020304" pitchFamily="18" charset="0"/>
                <a:cs typeface="Times New Roman" panose="02020603050405020304" pitchFamily="18" charset="0"/>
              </a:rPr>
              <a:t> lượng </a:t>
            </a:r>
            <a:r>
              <a:rPr lang="en-US" sz="1700" dirty="0" err="1" smtClean="0">
                <a:latin typeface="Times New Roman" panose="02020603050405020304" pitchFamily="18" charset="0"/>
                <a:cs typeface="Times New Roman" panose="02020603050405020304" pitchFamily="18" charset="0"/>
              </a:rPr>
              <a:t>lọc</a:t>
            </a:r>
            <a:r>
              <a:rPr lang="en-US" sz="1700" dirty="0" smtClean="0">
                <a:latin typeface="Times New Roman" panose="02020603050405020304" pitchFamily="18" charset="0"/>
                <a:cs typeface="Times New Roman" panose="02020603050405020304" pitchFamily="18" charset="0"/>
              </a:rPr>
              <a:t> cầu </a:t>
            </a:r>
            <a:r>
              <a:rPr lang="en-US" sz="1700" dirty="0" err="1" smtClean="0">
                <a:latin typeface="Times New Roman" panose="02020603050405020304" pitchFamily="18" charset="0"/>
                <a:cs typeface="Times New Roman" panose="02020603050405020304" pitchFamily="18" charset="0"/>
              </a:rPr>
              <a:t>thận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thấp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ít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phù</a:t>
            </a:r>
            <a:r>
              <a:rPr lang="en-US" sz="1700" dirty="0" smtClean="0">
                <a:latin typeface="Times New Roman" panose="02020603050405020304" pitchFamily="18" charset="0"/>
                <a:cs typeface="Times New Roman" panose="02020603050405020304" pitchFamily="18" charset="0"/>
              </a:rPr>
              <a:t>,…</a:t>
            </a:r>
          </a:p>
          <a:p>
            <a:pPr lvl="2"/>
            <a:r>
              <a:rPr lang="en-US" sz="1700" dirty="0" err="1" smtClean="0">
                <a:latin typeface="Times New Roman" panose="02020603050405020304" pitchFamily="18" charset="0"/>
                <a:cs typeface="Times New Roman" panose="02020603050405020304" pitchFamily="18" charset="0"/>
              </a:rPr>
              <a:t>Tốc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độ</a:t>
            </a:r>
            <a:r>
              <a:rPr lang="en-US" sz="1700" dirty="0" smtClean="0">
                <a:latin typeface="Times New Roman" panose="02020603050405020304" pitchFamily="18" charset="0"/>
                <a:cs typeface="Times New Roman" panose="02020603050405020304" pitchFamily="18" charset="0"/>
              </a:rPr>
              <a:t> di </a:t>
            </a:r>
            <a:r>
              <a:rPr lang="en-US" sz="1700" dirty="0" err="1" smtClean="0">
                <a:latin typeface="Times New Roman" panose="02020603050405020304" pitchFamily="18" charset="0"/>
                <a:cs typeface="Times New Roman" panose="02020603050405020304" pitchFamily="18" charset="0"/>
              </a:rPr>
              <a:t>chuyển</a:t>
            </a:r>
            <a:r>
              <a:rPr lang="en-US" sz="1700" dirty="0" smtClean="0">
                <a:latin typeface="Times New Roman" panose="02020603050405020304" pitchFamily="18" charset="0"/>
                <a:cs typeface="Times New Roman" panose="02020603050405020304" pitchFamily="18" charset="0"/>
              </a:rPr>
              <a:t> của </a:t>
            </a:r>
            <a:r>
              <a:rPr lang="en-US" sz="1700" dirty="0" err="1" smtClean="0">
                <a:latin typeface="Times New Roman" panose="02020603050405020304" pitchFamily="18" charset="0"/>
                <a:cs typeface="Times New Roman" panose="02020603050405020304" pitchFamily="18" charset="0"/>
              </a:rPr>
              <a:t>dòng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chậm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dễ</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tạo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khối</a:t>
            </a:r>
            <a:r>
              <a:rPr lang="en-US" sz="1700" dirty="0" smtClean="0">
                <a:latin typeface="Times New Roman" panose="02020603050405020304" pitchFamily="18" charset="0"/>
                <a:cs typeface="Times New Roman" panose="02020603050405020304" pitchFamily="18" charset="0"/>
              </a:rPr>
              <a:t> trong </a:t>
            </a:r>
            <a:r>
              <a:rPr lang="en-US" sz="1700" dirty="0" err="1" smtClean="0">
                <a:latin typeface="Times New Roman" panose="02020603050405020304" pitchFamily="18" charset="0"/>
                <a:cs typeface="Times New Roman" panose="02020603050405020304" pitchFamily="18" charset="0"/>
              </a:rPr>
              <a:t>lòng</a:t>
            </a:r>
            <a:r>
              <a:rPr lang="en-US" sz="1700" dirty="0" smtClean="0">
                <a:latin typeface="Times New Roman" panose="02020603050405020304" pitchFamily="18" charset="0"/>
                <a:cs typeface="Times New Roman" panose="02020603050405020304" pitchFamily="18" charset="0"/>
              </a:rPr>
              <a:t> mạch.</a:t>
            </a:r>
            <a:endParaRPr lang="en-US" sz="1700" dirty="0">
              <a:latin typeface="Times New Roman" panose="02020603050405020304" pitchFamily="18" charset="0"/>
              <a:cs typeface="Times New Roman" panose="02020603050405020304" pitchFamily="18" charset="0"/>
            </a:endParaRPr>
          </a:p>
          <a:p>
            <a:pPr lvl="1"/>
            <a:r>
              <a:rPr lang="en-US" sz="1700" u="sng" dirty="0" smtClean="0">
                <a:latin typeface="Times New Roman" panose="02020603050405020304" pitchFamily="18" charset="0"/>
                <a:cs typeface="Times New Roman" panose="02020603050405020304" pitchFamily="18" charset="0"/>
              </a:rPr>
              <a:t>2. </a:t>
            </a:r>
            <a:r>
              <a:rPr lang="en-US" sz="1700" u="sng" dirty="0" err="1" smtClean="0">
                <a:latin typeface="Times New Roman" panose="02020603050405020304" pitchFamily="18" charset="0"/>
                <a:cs typeface="Times New Roman" panose="02020603050405020304" pitchFamily="18" charset="0"/>
              </a:rPr>
              <a:t>Tăng</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áp</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lực</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cuối</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tâm</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trương</a:t>
            </a:r>
            <a:r>
              <a:rPr lang="en-US" sz="1700" u="sng" dirty="0" smtClean="0">
                <a:latin typeface="Times New Roman" panose="02020603050405020304" pitchFamily="18" charset="0"/>
                <a:cs typeface="Times New Roman" panose="02020603050405020304" pitchFamily="18" charset="0"/>
              </a:rPr>
              <a:t> của </a:t>
            </a:r>
            <a:r>
              <a:rPr lang="en-US" sz="1700" u="sng" dirty="0" err="1" smtClean="0">
                <a:latin typeface="Times New Roman" panose="02020603050405020304" pitchFamily="18" charset="0"/>
                <a:cs typeface="Times New Roman" panose="02020603050405020304" pitchFamily="18" charset="0"/>
              </a:rPr>
              <a:t>tâm</a:t>
            </a:r>
            <a:r>
              <a:rPr lang="en-US" sz="1700" u="sng" dirty="0" smtClean="0">
                <a:latin typeface="Times New Roman" panose="02020603050405020304" pitchFamily="18" charset="0"/>
                <a:cs typeface="Times New Roman" panose="02020603050405020304" pitchFamily="18" charset="0"/>
              </a:rPr>
              <a:t> </a:t>
            </a:r>
            <a:r>
              <a:rPr lang="en-US" sz="1700" u="sng" dirty="0" err="1" smtClean="0">
                <a:latin typeface="Times New Roman" panose="02020603050405020304" pitchFamily="18" charset="0"/>
                <a:cs typeface="Times New Roman" panose="02020603050405020304" pitchFamily="18" charset="0"/>
              </a:rPr>
              <a:t>thất</a:t>
            </a:r>
            <a:r>
              <a:rPr lang="en-US" sz="1700" dirty="0" smtClean="0">
                <a:latin typeface="Times New Roman" panose="02020603050405020304" pitchFamily="18" charset="0"/>
                <a:cs typeface="Times New Roman" panose="02020603050405020304" pitchFamily="18" charset="0"/>
              </a:rPr>
              <a:t>:</a:t>
            </a:r>
          </a:p>
          <a:p>
            <a:pPr lvl="2"/>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cuối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của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thất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phải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sẽ</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làm</a:t>
            </a:r>
            <a:r>
              <a:rPr lang="en-US" sz="1700" dirty="0" smtClean="0">
                <a:latin typeface="Times New Roman" panose="02020603050405020304" pitchFamily="18" charset="0"/>
                <a:cs typeface="Times New Roman" panose="02020603050405020304" pitchFamily="18" charset="0"/>
              </a:rPr>
              <a:t> tang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nhĩ</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phải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tang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ngoại</a:t>
            </a:r>
            <a:r>
              <a:rPr lang="en-US" sz="1700" dirty="0" smtClean="0">
                <a:latin typeface="Times New Roman" panose="02020603050405020304" pitchFamily="18" charset="0"/>
                <a:cs typeface="Times New Roman" panose="02020603050405020304" pitchFamily="18" charset="0"/>
              </a:rPr>
              <a:t> vi (</a:t>
            </a:r>
            <a:r>
              <a:rPr lang="en-US" sz="1700" dirty="0" err="1" smtClean="0">
                <a:latin typeface="Times New Roman" panose="02020603050405020304" pitchFamily="18" charset="0"/>
                <a:cs typeface="Times New Roman" panose="02020603050405020304" pitchFamily="18" charset="0"/>
              </a:rPr>
              <a:t>tĩnh</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cổ</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nổi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phù</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gan</a:t>
            </a:r>
            <a:r>
              <a:rPr lang="en-US" sz="1700" dirty="0" smtClean="0">
                <a:latin typeface="Times New Roman" panose="02020603050405020304" pitchFamily="18" charset="0"/>
                <a:cs typeface="Times New Roman" panose="02020603050405020304" pitchFamily="18" charset="0"/>
              </a:rPr>
              <a:t> to) và ứ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ngoại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biên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để</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tạo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thành</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các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cục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đông</a:t>
            </a:r>
            <a:r>
              <a:rPr lang="en-US" sz="1700" dirty="0" smtClean="0">
                <a:latin typeface="Times New Roman" panose="02020603050405020304" pitchFamily="18" charset="0"/>
                <a:cs typeface="Times New Roman" panose="02020603050405020304" pitchFamily="18" charset="0"/>
              </a:rPr>
              <a:t>.</a:t>
            </a:r>
          </a:p>
          <a:p>
            <a:pPr lvl="2"/>
            <a:r>
              <a:rPr lang="en-US" sz="1700" dirty="0" err="1" smtClean="0">
                <a:latin typeface="Times New Roman" panose="02020603050405020304" pitchFamily="18" charset="0"/>
                <a:cs typeface="Times New Roman" panose="02020603050405020304" pitchFamily="18" charset="0"/>
              </a:rPr>
              <a:t>Tăng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cuối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tâm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trương</a:t>
            </a:r>
            <a:r>
              <a:rPr lang="en-US" sz="1700" dirty="0" smtClean="0">
                <a:latin typeface="Times New Roman" panose="02020603050405020304" pitchFamily="18" charset="0"/>
                <a:cs typeface="Times New Roman" panose="02020603050405020304" pitchFamily="18" charset="0"/>
              </a:rPr>
              <a:t> của </a:t>
            </a:r>
            <a:r>
              <a:rPr lang="en-US" sz="1700" dirty="0" err="1" smtClean="0">
                <a:latin typeface="Times New Roman" panose="02020603050405020304" pitchFamily="18" charset="0"/>
                <a:cs typeface="Times New Roman" panose="02020603050405020304" pitchFamily="18" charset="0"/>
              </a:rPr>
              <a:t>thất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làm</a:t>
            </a:r>
            <a:r>
              <a:rPr lang="en-US" sz="1700" dirty="0" smtClean="0">
                <a:latin typeface="Times New Roman" panose="02020603050405020304" pitchFamily="18" charset="0"/>
                <a:cs typeface="Times New Roman" panose="02020603050405020304" pitchFamily="18" charset="0"/>
              </a:rPr>
              <a:t> tang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nhĩ</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trái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tang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lưc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tĩnh</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 và </a:t>
            </a:r>
            <a:r>
              <a:rPr lang="en-US" sz="1700" dirty="0" err="1" smtClean="0">
                <a:latin typeface="Times New Roman" panose="02020603050405020304" pitchFamily="18" charset="0"/>
                <a:cs typeface="Times New Roman" panose="02020603050405020304" pitchFamily="18" charset="0"/>
              </a:rPr>
              <a:t>mao</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Khi</a:t>
            </a:r>
            <a:r>
              <a:rPr lang="en-US" sz="1700" dirty="0" smtClean="0">
                <a:latin typeface="Times New Roman" panose="02020603050405020304" pitchFamily="18" charset="0"/>
                <a:cs typeface="Times New Roman" panose="02020603050405020304" pitchFamily="18" charset="0"/>
              </a:rPr>
              <a:t> ứ </a:t>
            </a:r>
            <a:r>
              <a:rPr lang="en-US" sz="1700" dirty="0" err="1" smtClean="0">
                <a:latin typeface="Times New Roman" panose="02020603050405020304" pitchFamily="18" charset="0"/>
                <a:cs typeface="Times New Roman" panose="02020603050405020304" pitchFamily="18" charset="0"/>
              </a:rPr>
              <a:t>máu</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mao</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làm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giảm</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sự</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trao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đổi</a:t>
            </a:r>
            <a:r>
              <a:rPr lang="en-US" sz="1700" dirty="0" smtClean="0">
                <a:latin typeface="Times New Roman" panose="02020603050405020304" pitchFamily="18" charset="0"/>
                <a:cs typeface="Times New Roman" panose="02020603050405020304" pitchFamily="18" charset="0"/>
              </a:rPr>
              <a:t> oxy </a:t>
            </a:r>
            <a:r>
              <a:rPr lang="en-US" sz="1700" dirty="0" err="1" smtClean="0">
                <a:latin typeface="Times New Roman" panose="02020603050405020304" pitchFamily="18" charset="0"/>
                <a:cs typeface="Times New Roman" panose="02020603050405020304" pitchFamily="18" charset="0"/>
              </a:rPr>
              <a:t>dẫn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tới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khó</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thở</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Áp</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lực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mao</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 tang đến 1 </a:t>
            </a:r>
            <a:r>
              <a:rPr lang="en-US" sz="1700" dirty="0" err="1" smtClean="0">
                <a:latin typeface="Times New Roman" panose="02020603050405020304" pitchFamily="18" charset="0"/>
                <a:cs typeface="Times New Roman" panose="02020603050405020304" pitchFamily="18" charset="0"/>
              </a:rPr>
              <a:t>mức</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nào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đó</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sẽ</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phá</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vỡ</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màng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phế</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nang</a:t>
            </a:r>
            <a:r>
              <a:rPr lang="en-US" sz="1700" dirty="0" smtClean="0">
                <a:latin typeface="Times New Roman" panose="02020603050405020304" pitchFamily="18" charset="0"/>
                <a:cs typeface="Times New Roman" panose="02020603050405020304" pitchFamily="18" charset="0"/>
              </a:rPr>
              <a:t> – </a:t>
            </a:r>
            <a:r>
              <a:rPr lang="en-US" sz="1700" dirty="0" err="1" smtClean="0">
                <a:latin typeface="Times New Roman" panose="02020603050405020304" pitchFamily="18" charset="0"/>
                <a:cs typeface="Times New Roman" panose="02020603050405020304" pitchFamily="18" charset="0"/>
              </a:rPr>
              <a:t>mao</a:t>
            </a:r>
            <a:r>
              <a:rPr lang="en-US" sz="1700" dirty="0" smtClean="0">
                <a:latin typeface="Times New Roman" panose="02020603050405020304" pitchFamily="18" charset="0"/>
                <a:cs typeface="Times New Roman" panose="02020603050405020304" pitchFamily="18" charset="0"/>
              </a:rPr>
              <a:t> mạch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tràn</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huyết</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tương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vào</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phế</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nang</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phù</a:t>
            </a:r>
            <a:r>
              <a:rPr lang="en-US" sz="1700" dirty="0" smtClean="0">
                <a:latin typeface="Times New Roman" panose="02020603050405020304" pitchFamily="18" charset="0"/>
                <a:cs typeface="Times New Roman" panose="02020603050405020304" pitchFamily="18" charset="0"/>
              </a:rPr>
              <a:t> </a:t>
            </a:r>
            <a:r>
              <a:rPr lang="en-US" sz="1700" dirty="0" err="1" smtClean="0">
                <a:latin typeface="Times New Roman" panose="02020603050405020304" pitchFamily="18" charset="0"/>
                <a:cs typeface="Times New Roman" panose="02020603050405020304" pitchFamily="18" charset="0"/>
              </a:rPr>
              <a:t>phổi</a:t>
            </a:r>
            <a:r>
              <a:rPr lang="en-US" sz="1700" dirty="0" smtClean="0">
                <a:latin typeface="Times New Roman" panose="02020603050405020304" pitchFamily="18" charset="0"/>
                <a:cs typeface="Times New Roman" panose="02020603050405020304" pitchFamily="18" charset="0"/>
              </a:rPr>
              <a:t>).</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9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1346200" y="1436919"/>
            <a:ext cx="6493302" cy="42907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III/ </a:t>
            </a:r>
            <a:r>
              <a:rPr lang="en-US" u="sng" dirty="0" err="1" smtClean="0">
                <a:latin typeface="Times New Roman" panose="02020603050405020304" pitchFamily="18" charset="0"/>
                <a:cs typeface="Times New Roman" panose="02020603050405020304" pitchFamily="18" charset="0"/>
              </a:rPr>
              <a:t>Phân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loại</a:t>
            </a:r>
            <a:endParaRPr lang="en-US" u="sng"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1.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suy Tim: có nhiều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suy Tim, hiện nay </a:t>
            </a:r>
            <a:r>
              <a:rPr lang="en-US" dirty="0" err="1" smtClean="0">
                <a:latin typeface="Times New Roman" panose="02020603050405020304" pitchFamily="18" charset="0"/>
                <a:cs typeface="Times New Roman" panose="02020603050405020304" pitchFamily="18" charset="0"/>
              </a:rPr>
              <a:t>thường</a:t>
            </a:r>
            <a:r>
              <a:rPr lang="en-US" dirty="0" smtClean="0">
                <a:latin typeface="Times New Roman" panose="02020603050405020304" pitchFamily="18" charset="0"/>
                <a:cs typeface="Times New Roman" panose="02020603050405020304" pitchFamily="18" charset="0"/>
              </a:rPr>
              <a:t> dung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suy Tim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Hội Tim mạch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New York và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suy Tim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lâm</a:t>
            </a:r>
            <a:r>
              <a:rPr lang="en-US" dirty="0" smtClean="0">
                <a:latin typeface="Times New Roman" panose="02020603050405020304" pitchFamily="18" charset="0"/>
                <a:cs typeface="Times New Roman" panose="02020603050405020304" pitchFamily="18" charset="0"/>
              </a:rPr>
              <a:t> sang.</a:t>
            </a:r>
          </a:p>
          <a:p>
            <a:pPr lvl="1"/>
            <a:r>
              <a:rPr lang="en-US" u="sng" dirty="0" smtClean="0">
                <a:latin typeface="Times New Roman" panose="02020603050405020304" pitchFamily="18" charset="0"/>
                <a:cs typeface="Times New Roman" panose="02020603050405020304" pitchFamily="18" charset="0"/>
              </a:rPr>
              <a:t>2. </a:t>
            </a:r>
            <a:r>
              <a:rPr lang="en-US" u="sng" dirty="0" err="1" smtClean="0">
                <a:latin typeface="Times New Roman" panose="02020603050405020304" pitchFamily="18" charset="0"/>
                <a:cs typeface="Times New Roman" panose="02020603050405020304" pitchFamily="18" charset="0"/>
              </a:rPr>
              <a:t>Phân</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loại</a:t>
            </a:r>
            <a:r>
              <a:rPr lang="en-US" u="sng" dirty="0" smtClean="0">
                <a:latin typeface="Times New Roman" panose="02020603050405020304" pitchFamily="18" charset="0"/>
                <a:cs typeface="Times New Roman" panose="02020603050405020304" pitchFamily="18" charset="0"/>
              </a:rPr>
              <a:t> khác:</a:t>
            </a:r>
          </a:p>
          <a:p>
            <a:pPr lvl="2"/>
            <a:r>
              <a:rPr lang="en-US" sz="1600" dirty="0" err="1" smtClean="0">
                <a:latin typeface="Times New Roman" panose="02020603050405020304" pitchFamily="18" charset="0"/>
                <a:cs typeface="Times New Roman" panose="02020603050405020304" pitchFamily="18" charset="0"/>
              </a:rPr>
              <a:t>Phân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theo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vị</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trí</a:t>
            </a:r>
            <a:r>
              <a:rPr lang="en-US" sz="1600" dirty="0" smtClean="0">
                <a:latin typeface="Times New Roman" panose="02020603050405020304" pitchFamily="18" charset="0"/>
                <a:cs typeface="Times New Roman" panose="02020603050405020304" pitchFamily="18" charset="0"/>
              </a:rPr>
              <a:t>: suy Tim </a:t>
            </a:r>
            <a:r>
              <a:rPr lang="en-US" sz="1600" dirty="0" err="1" smtClean="0">
                <a:latin typeface="Times New Roman" panose="02020603050405020304" pitchFamily="18" charset="0"/>
                <a:cs typeface="Times New Roman" panose="02020603050405020304" pitchFamily="18" charset="0"/>
              </a:rPr>
              <a:t>trái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toàn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bộ</a:t>
            </a:r>
            <a:endParaRPr lang="en-US" sz="1600" dirty="0" smtClean="0">
              <a:latin typeface="Times New Roman" panose="02020603050405020304" pitchFamily="18" charset="0"/>
              <a:cs typeface="Times New Roman" panose="02020603050405020304" pitchFamily="18" charset="0"/>
            </a:endParaRPr>
          </a:p>
          <a:p>
            <a:pPr lvl="2"/>
            <a:r>
              <a:rPr lang="en-US" sz="1600" dirty="0" err="1" smtClean="0">
                <a:latin typeface="Times New Roman" panose="02020603050405020304" pitchFamily="18" charset="0"/>
                <a:cs typeface="Times New Roman" panose="02020603050405020304" pitchFamily="18" charset="0"/>
              </a:rPr>
              <a:t>Phân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theo</a:t>
            </a:r>
            <a:r>
              <a:rPr lang="en-US" sz="1600" dirty="0" smtClean="0">
                <a:latin typeface="Times New Roman" panose="02020603050405020304" pitchFamily="18" charset="0"/>
                <a:cs typeface="Times New Roman" panose="02020603050405020304" pitchFamily="18" charset="0"/>
              </a:rPr>
              <a:t> sinh lý bệnh: suy Tim do </a:t>
            </a:r>
            <a:r>
              <a:rPr lang="en-US" sz="1600" dirty="0" err="1" smtClean="0">
                <a:latin typeface="Times New Roman" panose="02020603050405020304" pitchFamily="18" charset="0"/>
                <a:cs typeface="Times New Roman" panose="02020603050405020304" pitchFamily="18" charset="0"/>
              </a:rPr>
              <a:t>quá</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tải</a:t>
            </a:r>
            <a:r>
              <a:rPr lang="en-US" sz="1600" dirty="0" smtClean="0">
                <a:latin typeface="Times New Roman" panose="02020603050405020304" pitchFamily="18" charset="0"/>
                <a:cs typeface="Times New Roman" panose="02020603050405020304" pitchFamily="18" charset="0"/>
              </a:rPr>
              <a:t>, suy Tim do bệnh lý của Tim và mạch, suy Tim do bệnh ngoài Tim mạch.</a:t>
            </a:r>
          </a:p>
          <a:p>
            <a:pPr lvl="2"/>
            <a:r>
              <a:rPr lang="en-US" sz="1600" dirty="0" err="1" smtClean="0">
                <a:latin typeface="Times New Roman" panose="02020603050405020304" pitchFamily="18" charset="0"/>
                <a:cs typeface="Times New Roman" panose="02020603050405020304" pitchFamily="18" charset="0"/>
              </a:rPr>
              <a:t>Phân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loại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theo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diễn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biến</a:t>
            </a:r>
            <a:r>
              <a:rPr lang="en-US" sz="1600" dirty="0" smtClean="0">
                <a:latin typeface="Times New Roman" panose="02020603050405020304" pitchFamily="18" charset="0"/>
                <a:cs typeface="Times New Roman" panose="02020603050405020304" pitchFamily="18" charset="0"/>
              </a:rPr>
              <a:t>: suy Tim </a:t>
            </a:r>
            <a:r>
              <a:rPr lang="en-US" sz="1600" dirty="0" err="1" smtClean="0">
                <a:latin typeface="Times New Roman" panose="02020603050405020304" pitchFamily="18" charset="0"/>
                <a:cs typeface="Times New Roman" panose="02020603050405020304" pitchFamily="18" charset="0"/>
              </a:rPr>
              <a:t>cách</a:t>
            </a:r>
            <a:r>
              <a:rPr lang="en-US" sz="1600" dirty="0" smtClean="0">
                <a:latin typeface="Times New Roman" panose="02020603050405020304" pitchFamily="18" charset="0"/>
                <a:cs typeface="Times New Roman" panose="02020603050405020304" pitchFamily="18" charset="0"/>
              </a:rPr>
              <a:t> và suy Tim </a:t>
            </a:r>
            <a:r>
              <a:rPr lang="en-US" sz="1600" dirty="0" err="1" smtClean="0">
                <a:latin typeface="Times New Roman" panose="02020603050405020304" pitchFamily="18" charset="0"/>
                <a:cs typeface="Times New Roman" panose="02020603050405020304" pitchFamily="18" charset="0"/>
              </a:rPr>
              <a:t>mạn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tính</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9502" y="1775735"/>
            <a:ext cx="3857198" cy="3393165"/>
          </a:xfrm>
          <a:prstGeom prst="rect">
            <a:avLst/>
          </a:prstGeom>
        </p:spPr>
      </p:pic>
    </p:spTree>
    <p:extLst>
      <p:ext uri="{BB962C8B-B14F-4D97-AF65-F5344CB8AC3E}">
        <p14:creationId xmlns:p14="http://schemas.microsoft.com/office/powerpoint/2010/main" val="66113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26752" y="88900"/>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678568" y="1163974"/>
            <a:ext cx="8464090" cy="51860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IV/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a:t>
            </a:r>
          </a:p>
          <a:p>
            <a:pPr lvl="1"/>
            <a:r>
              <a:rPr lang="en-US" u="sng" dirty="0" smtClean="0">
                <a:latin typeface="Times New Roman" panose="02020603050405020304" pitchFamily="18" charset="0"/>
                <a:cs typeface="Times New Roman" panose="02020603050405020304" pitchFamily="18" charset="0"/>
              </a:rPr>
              <a:t>1.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các</a:t>
            </a:r>
            <a:r>
              <a:rPr lang="en-US" u="sng" dirty="0" smtClean="0">
                <a:latin typeface="Times New Roman" panose="02020603050405020304" pitchFamily="18" charset="0"/>
                <a:cs typeface="Times New Roman" panose="02020603050405020304" pitchFamily="18" charset="0"/>
              </a:rPr>
              <a:t> nguyên nhân gây suy Tim có thể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được</a:t>
            </a:r>
            <a:r>
              <a:rPr lang="en-US" u="sng" dirty="0" smtClean="0">
                <a:latin typeface="Times New Roman" panose="02020603050405020304" pitchFamily="18" charset="0"/>
                <a:cs typeface="Times New Roman" panose="02020603050405020304" pitchFamily="18" charset="0"/>
              </a:rPr>
              <a:t>:</a:t>
            </a:r>
          </a:p>
          <a:p>
            <a:pPr lvl="1">
              <a:buFontTx/>
              <a:buChar char="-"/>
            </a:pP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nguyên nhân có thể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là: bệnh van Tim, </a:t>
            </a:r>
            <a:r>
              <a:rPr lang="en-US" dirty="0" err="1" smtClean="0">
                <a:latin typeface="Times New Roman" panose="02020603050405020304" pitchFamily="18" charset="0"/>
                <a:cs typeface="Times New Roman" panose="02020603050405020304" pitchFamily="18" charset="0"/>
              </a:rPr>
              <a:t>nhiễm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suy </a:t>
            </a:r>
            <a:r>
              <a:rPr lang="en-US" dirty="0" err="1" smtClean="0">
                <a:latin typeface="Times New Roman" panose="02020603050405020304" pitchFamily="18" charset="0"/>
                <a:cs typeface="Times New Roman" panose="02020603050405020304" pitchFamily="18" charset="0"/>
              </a:rPr>
              <a:t>giáp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nhịp</a:t>
            </a:r>
            <a:r>
              <a:rPr lang="en-US" dirty="0" smtClean="0">
                <a:latin typeface="Times New Roman" panose="02020603050405020304" pitchFamily="18" charset="0"/>
                <a:cs typeface="Times New Roman" panose="02020603050405020304" pitchFamily="18" charset="0"/>
              </a:rPr>
              <a:t> Tim, </a:t>
            </a:r>
            <a:r>
              <a:rPr lang="en-US" dirty="0" err="1" smtClean="0">
                <a:latin typeface="Times New Roman" panose="02020603050405020304" pitchFamily="18" charset="0"/>
                <a:cs typeface="Times New Roman" panose="02020603050405020304" pitchFamily="18" charset="0"/>
              </a:rPr>
              <a:t>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cơ Tim do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viêm</a:t>
            </a:r>
            <a:r>
              <a:rPr lang="en-US" dirty="0" smtClean="0">
                <a:latin typeface="Times New Roman" panose="02020603050405020304" pitchFamily="18" charset="0"/>
                <a:cs typeface="Times New Roman" panose="02020603050405020304" pitchFamily="18" charset="0"/>
              </a:rPr>
              <a:t> cơ Tim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cơ Tim, bệnh </a:t>
            </a:r>
            <a:r>
              <a:rPr lang="en-US" dirty="0" err="1" smtClean="0">
                <a:latin typeface="Times New Roman" panose="02020603050405020304" pitchFamily="18" charset="0"/>
                <a:cs typeface="Times New Roman" panose="02020603050405020304" pitchFamily="18" charset="0"/>
              </a:rPr>
              <a:t>màng</a:t>
            </a:r>
            <a:r>
              <a:rPr lang="en-US" dirty="0" smtClean="0">
                <a:latin typeface="Times New Roman" panose="02020603050405020304" pitchFamily="18" charset="0"/>
                <a:cs typeface="Times New Roman" panose="02020603050405020304" pitchFamily="18" charset="0"/>
              </a:rPr>
              <a:t> ngoài Tim và </a:t>
            </a:r>
            <a:r>
              <a:rPr lang="en-US" dirty="0" err="1" smtClean="0">
                <a:latin typeface="Times New Roman" panose="02020603050405020304" pitchFamily="18" charset="0"/>
                <a:cs typeface="Times New Roman" panose="02020603050405020304" pitchFamily="18" charset="0"/>
              </a:rPr>
              <a:t>phì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trái</a:t>
            </a:r>
            <a:r>
              <a:rPr lang="en-US" dirty="0" smtClean="0">
                <a:latin typeface="Times New Roman" panose="02020603050405020304" pitchFamily="18" charset="0"/>
                <a:cs typeface="Times New Roman" panose="02020603050405020304" pitchFamily="18" charset="0"/>
              </a:rPr>
              <a:t> do tang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nguyên nhân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tình trạng suy Tim </a:t>
            </a:r>
            <a:r>
              <a:rPr lang="en-US" dirty="0" err="1" smtClean="0">
                <a:latin typeface="Times New Roman" panose="02020603050405020304" pitchFamily="18" charset="0"/>
                <a:cs typeface="Times New Roman" panose="02020603050405020304" pitchFamily="18" charset="0"/>
              </a:rPr>
              <a:t>sẽ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mất</a:t>
            </a:r>
            <a:r>
              <a:rPr lang="en-US" dirty="0" smtClean="0">
                <a:latin typeface="Times New Roman" panose="02020603050405020304" pitchFamily="18" charset="0"/>
                <a:cs typeface="Times New Roman" panose="02020603050405020304" pitchFamily="18" charset="0"/>
              </a:rPr>
              <a:t>.</a:t>
            </a:r>
          </a:p>
          <a:p>
            <a:pPr lvl="1">
              <a:buFontTx/>
              <a:buChar char="-"/>
            </a:pP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suy Tim không có nguyên nhân có thể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khác.</a:t>
            </a:r>
          </a:p>
          <a:p>
            <a:pPr lvl="1"/>
            <a:r>
              <a:rPr lang="en-US" u="sng" dirty="0" smtClean="0">
                <a:latin typeface="Times New Roman" panose="02020603050405020304" pitchFamily="18" charset="0"/>
                <a:cs typeface="Times New Roman" panose="02020603050405020304" pitchFamily="18" charset="0"/>
              </a:rPr>
              <a:t>2. </a:t>
            </a:r>
            <a:r>
              <a:rPr lang="en-US" u="sng" dirty="0" err="1" smtClean="0">
                <a:latin typeface="Times New Roman" panose="02020603050405020304" pitchFamily="18" charset="0"/>
                <a:cs typeface="Times New Roman" panose="02020603050405020304" pitchFamily="18" charset="0"/>
              </a:rPr>
              <a:t>Chế</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độ</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ăn</a:t>
            </a:r>
            <a:r>
              <a:rPr lang="en-US" u="sng" dirty="0" smtClean="0">
                <a:latin typeface="Times New Roman" panose="02020603050405020304" pitchFamily="18" charset="0"/>
                <a:cs typeface="Times New Roman" panose="02020603050405020304" pitchFamily="18" charset="0"/>
              </a:rPr>
              <a:t> và sinh hoạt:</a:t>
            </a:r>
          </a:p>
          <a:p>
            <a:pPr lvl="1">
              <a:buFontTx/>
              <a:buChar char="-"/>
            </a:pP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hoạt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thể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suy Tim </a:t>
            </a:r>
            <a:r>
              <a:rPr lang="en-US" dirty="0" err="1" smtClean="0">
                <a:latin typeface="Times New Roman" panose="02020603050405020304" pitchFamily="18" charset="0"/>
                <a:cs typeface="Times New Roman" panose="02020603050405020304" pitchFamily="18" charset="0"/>
              </a:rPr>
              <a:t>nặng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giường</a:t>
            </a:r>
            <a:endParaRPr lang="en-US" dirty="0" smtClean="0">
              <a:latin typeface="Times New Roman" panose="02020603050405020304" pitchFamily="18" charset="0"/>
              <a:cs typeface="Times New Roman" panose="02020603050405020304" pitchFamily="18" charset="0"/>
            </a:endParaRPr>
          </a:p>
          <a:p>
            <a:pPr lvl="1">
              <a:buFontTx/>
              <a:buChar char="-"/>
            </a:pP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muối</a:t>
            </a:r>
            <a:r>
              <a:rPr lang="en-US" dirty="0" smtClean="0">
                <a:latin typeface="Times New Roman" panose="02020603050405020304" pitchFamily="18" charset="0"/>
                <a:cs typeface="Times New Roman" panose="02020603050405020304" pitchFamily="18" charset="0"/>
              </a:rPr>
              <a:t> &lt; 0,5g </a:t>
            </a:r>
            <a:r>
              <a:rPr lang="en-US" dirty="0" err="1" smtClean="0">
                <a:latin typeface="Times New Roman" panose="02020603050405020304" pitchFamily="18" charset="0"/>
                <a:cs typeface="Times New Roman" panose="02020603050405020304" pitchFamily="18" charset="0"/>
              </a:rPr>
              <a:t>NaCl</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ngày</a:t>
            </a:r>
            <a:endParaRPr lang="en-US" dirty="0" smtClean="0">
              <a:latin typeface="Times New Roman" panose="02020603050405020304" pitchFamily="18" charset="0"/>
              <a:cs typeface="Times New Roman" panose="02020603050405020304" pitchFamily="18" charset="0"/>
            </a:endParaRPr>
          </a:p>
          <a:p>
            <a:pPr lvl="1">
              <a:buFontTx/>
              <a:buChar char="-"/>
            </a:pP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lượng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và </a:t>
            </a:r>
            <a:r>
              <a:rPr lang="en-US" dirty="0" err="1" smtClean="0">
                <a:latin typeface="Times New Roman" panose="02020603050405020304" pitchFamily="18" charset="0"/>
                <a:cs typeface="Times New Roman" panose="02020603050405020304" pitchFamily="18" charset="0"/>
              </a:rPr>
              <a:t>dịch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cơ thể</a:t>
            </a:r>
          </a:p>
          <a:p>
            <a:pPr lvl="1">
              <a:buFontTx/>
              <a:buChar char="-"/>
            </a:pP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oxy </a:t>
            </a:r>
            <a:r>
              <a:rPr lang="en-US" dirty="0" err="1" smtClean="0">
                <a:latin typeface="Times New Roman" panose="02020603050405020304" pitchFamily="18" charset="0"/>
                <a:cs typeface="Times New Roman" panose="02020603050405020304" pitchFamily="18" charset="0"/>
              </a:rPr>
              <a:t>khi</a:t>
            </a:r>
            <a:r>
              <a:rPr lang="en-US" dirty="0" smtClean="0">
                <a:latin typeface="Times New Roman" panose="02020603050405020304" pitchFamily="18" charset="0"/>
                <a:cs typeface="Times New Roman" panose="02020603050405020304" pitchFamily="18" charset="0"/>
              </a:rPr>
              <a:t> có suy Tim </a:t>
            </a:r>
            <a:r>
              <a:rPr lang="en-US" dirty="0" err="1" smtClean="0">
                <a:latin typeface="Times New Roman" panose="02020603050405020304" pitchFamily="18" charset="0"/>
                <a:cs typeface="Times New Roman" panose="02020603050405020304" pitchFamily="18" charset="0"/>
              </a:rPr>
              <a:t>nặng</a:t>
            </a:r>
            <a:endParaRPr lang="en-US" dirty="0" smtClean="0">
              <a:latin typeface="Times New Roman" panose="02020603050405020304" pitchFamily="18" charset="0"/>
              <a:cs typeface="Times New Roman" panose="02020603050405020304" pitchFamily="18" charset="0"/>
            </a:endParaRPr>
          </a:p>
          <a:p>
            <a:pPr lvl="1">
              <a:buFontTx/>
              <a:buChar char="-"/>
            </a:pPr>
            <a:r>
              <a:rPr lang="en-US" dirty="0" err="1" smtClean="0">
                <a:latin typeface="Times New Roman" panose="02020603050405020304" pitchFamily="18" charset="0"/>
                <a:cs typeface="Times New Roman" panose="02020603050405020304" pitchFamily="18" charset="0"/>
              </a:rPr>
              <a:t>Loại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a:t>
            </a:r>
            <a:r>
              <a:rPr lang="en-US" dirty="0" smtClean="0">
                <a:latin typeface="Times New Roman" panose="02020603050405020304" pitchFamily="18" charset="0"/>
                <a:cs typeface="Times New Roman" panose="02020603050405020304" pitchFamily="18" charset="0"/>
              </a:rPr>
              <a:t> cơ: </a:t>
            </a:r>
            <a:r>
              <a:rPr lang="en-US" dirty="0" err="1" smtClean="0">
                <a:latin typeface="Times New Roman" panose="02020603050405020304" pitchFamily="18" charset="0"/>
                <a:cs typeface="Times New Roman" panose="02020603050405020304" pitchFamily="18" charset="0"/>
              </a:rPr>
              <a:t>rượu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phê</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cân</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béo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tránh</a:t>
            </a:r>
            <a:r>
              <a:rPr lang="en-US" dirty="0" smtClean="0">
                <a:latin typeface="Times New Roman" panose="02020603050405020304" pitchFamily="18" charset="0"/>
                <a:cs typeface="Times New Roman" panose="02020603050405020304" pitchFamily="18" charset="0"/>
              </a:rPr>
              <a:t> </a:t>
            </a:r>
          </a:p>
          <a:p>
            <a:pPr marL="457200" lvl="1"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stress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30" y="3448815"/>
            <a:ext cx="3992031" cy="2901185"/>
          </a:xfrm>
          <a:prstGeom prst="rect">
            <a:avLst/>
          </a:prstGeom>
        </p:spPr>
      </p:pic>
    </p:spTree>
    <p:extLst>
      <p:ext uri="{BB962C8B-B14F-4D97-AF65-F5344CB8AC3E}">
        <p14:creationId xmlns:p14="http://schemas.microsoft.com/office/powerpoint/2010/main" val="22268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53189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IV/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a:t>
            </a:r>
          </a:p>
          <a:p>
            <a:pPr lvl="1"/>
            <a:r>
              <a:rPr lang="en-US" u="sng" dirty="0" smtClean="0">
                <a:latin typeface="Times New Roman" panose="02020603050405020304" pitchFamily="18" charset="0"/>
                <a:cs typeface="Times New Roman" panose="02020603050405020304" pitchFamily="18" charset="0"/>
              </a:rPr>
              <a:t>3. </a:t>
            </a:r>
            <a:r>
              <a:rPr lang="en-US" u="sng" dirty="0" err="1" smtClean="0">
                <a:latin typeface="Times New Roman" panose="02020603050405020304" pitchFamily="18" charset="0"/>
                <a:cs typeface="Times New Roman" panose="02020603050405020304" pitchFamily="18" charset="0"/>
              </a:rPr>
              <a:t>Thuốc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được</a:t>
            </a:r>
            <a:r>
              <a:rPr lang="en-US" u="sng" dirty="0" smtClean="0">
                <a:latin typeface="Times New Roman" panose="02020603050405020304" pitchFamily="18" charset="0"/>
                <a:cs typeface="Times New Roman" panose="02020603050405020304" pitchFamily="18" charset="0"/>
              </a:rPr>
              <a:t> dung với </a:t>
            </a:r>
            <a:r>
              <a:rPr lang="en-US" u="sng" dirty="0" err="1" smtClean="0">
                <a:latin typeface="Times New Roman" panose="02020603050405020304" pitchFamily="18" charset="0"/>
                <a:cs typeface="Times New Roman" panose="02020603050405020304" pitchFamily="18" charset="0"/>
              </a:rPr>
              <a:t>các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mục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đích</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sau</a:t>
            </a:r>
            <a:r>
              <a:rPr lang="en-US" u="sng" dirty="0" smtClean="0">
                <a:latin typeface="Times New Roman" panose="02020603050405020304" pitchFamily="18" charset="0"/>
                <a:cs typeface="Times New Roman" panose="02020603050405020304" pitchFamily="18" charset="0"/>
              </a:rPr>
              <a:t>:</a:t>
            </a:r>
          </a:p>
          <a:p>
            <a:pPr lvl="2"/>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sức</a:t>
            </a:r>
            <a:r>
              <a:rPr lang="en-US" sz="1600" dirty="0" smtClean="0">
                <a:latin typeface="Times New Roman" panose="02020603050405020304" pitchFamily="18" charset="0"/>
                <a:cs typeface="Times New Roman" panose="02020603050405020304" pitchFamily="18" charset="0"/>
              </a:rPr>
              <a:t> co </a:t>
            </a:r>
            <a:r>
              <a:rPr lang="en-US" sz="1600" dirty="0" err="1" smtClean="0">
                <a:latin typeface="Times New Roman" panose="02020603050405020304" pitchFamily="18" charset="0"/>
                <a:cs typeface="Times New Roman" panose="02020603050405020304" pitchFamily="18" charset="0"/>
              </a:rPr>
              <a:t>bóp</a:t>
            </a:r>
            <a:r>
              <a:rPr lang="en-US" sz="1600" dirty="0" smtClean="0">
                <a:latin typeface="Times New Roman" panose="02020603050405020304" pitchFamily="18" charset="0"/>
                <a:cs typeface="Times New Roman" panose="02020603050405020304" pitchFamily="18" charset="0"/>
              </a:rPr>
              <a:t> cơ Tim:</a:t>
            </a:r>
          </a:p>
          <a:p>
            <a:pPr lvl="2">
              <a:buFontTx/>
              <a:buChar char="-"/>
            </a:pPr>
            <a:r>
              <a:rPr lang="en-US" sz="1600" dirty="0" err="1" smtClean="0">
                <a:latin typeface="Times New Roman" panose="02020603050405020304" pitchFamily="18" charset="0"/>
                <a:cs typeface="Times New Roman" panose="02020603050405020304" pitchFamily="18" charset="0"/>
              </a:rPr>
              <a:t>Glycosid</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trợ</a:t>
            </a:r>
            <a:r>
              <a:rPr lang="en-US" sz="1600" dirty="0" smtClean="0">
                <a:latin typeface="Times New Roman" panose="02020603050405020304" pitchFamily="18" charset="0"/>
                <a:cs typeface="Times New Roman" panose="02020603050405020304" pitchFamily="18" charset="0"/>
              </a:rPr>
              <a:t> Tim (digoxin, </a:t>
            </a:r>
            <a:r>
              <a:rPr lang="en-US" sz="1600" dirty="0" err="1" smtClean="0">
                <a:latin typeface="Times New Roman" panose="02020603050405020304" pitchFamily="18" charset="0"/>
                <a:cs typeface="Times New Roman" panose="02020603050405020304" pitchFamily="18" charset="0"/>
              </a:rPr>
              <a:t>uabain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men Na+, K+, ATPase, </a:t>
            </a:r>
            <a:r>
              <a:rPr lang="en-US" sz="1600" dirty="0" err="1" smtClean="0">
                <a:latin typeface="Times New Roman" panose="02020603050405020304" pitchFamily="18" charset="0"/>
                <a:cs typeface="Times New Roman" panose="02020603050405020304" pitchFamily="18" charset="0"/>
              </a:rPr>
              <a:t>nồng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độ</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Ca</a:t>
            </a:r>
            <a:r>
              <a:rPr lang="en-US" sz="1600" dirty="0" smtClean="0">
                <a:latin typeface="Times New Roman" panose="02020603050405020304" pitchFamily="18" charset="0"/>
                <a:cs typeface="Times New Roman" panose="02020603050405020304" pitchFamily="18" charset="0"/>
              </a:rPr>
              <a:t>++ trong </a:t>
            </a:r>
            <a:r>
              <a:rPr lang="en-US" sz="1600" dirty="0" err="1" smtClean="0">
                <a:latin typeface="Times New Roman" panose="02020603050405020304" pitchFamily="18" charset="0"/>
                <a:cs typeface="Times New Roman" panose="02020603050405020304" pitchFamily="18" charset="0"/>
              </a:rPr>
              <a:t>tế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bào</a:t>
            </a:r>
            <a:r>
              <a:rPr lang="en-US" sz="1600" dirty="0" smtClean="0">
                <a:latin typeface="Times New Roman" panose="02020603050405020304" pitchFamily="18" charset="0"/>
                <a:cs typeface="Times New Roman" panose="02020603050405020304" pitchFamily="18" charset="0"/>
              </a:rPr>
              <a:t> gây tang co </a:t>
            </a:r>
            <a:r>
              <a:rPr lang="en-US" sz="1600" dirty="0" err="1" smtClean="0">
                <a:latin typeface="Times New Roman" panose="02020603050405020304" pitchFamily="18" charset="0"/>
                <a:cs typeface="Times New Roman" panose="02020603050405020304" pitchFamily="18" charset="0"/>
              </a:rPr>
              <a:t>bóp</a:t>
            </a:r>
            <a:r>
              <a:rPr lang="en-US" sz="1600" dirty="0" smtClean="0">
                <a:latin typeface="Times New Roman" panose="02020603050405020304" pitchFamily="18" charset="0"/>
                <a:cs typeface="Times New Roman" panose="02020603050405020304" pitchFamily="18" charset="0"/>
              </a:rPr>
              <a:t> cơ Tim</a:t>
            </a:r>
          </a:p>
          <a:p>
            <a:pPr lvl="2">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men </a:t>
            </a:r>
            <a:r>
              <a:rPr lang="en-US" sz="1600" dirty="0" err="1" smtClean="0">
                <a:latin typeface="Times New Roman" panose="02020603050405020304" pitchFamily="18" charset="0"/>
                <a:cs typeface="Times New Roman" panose="02020603050405020304" pitchFamily="18" charset="0"/>
              </a:rPr>
              <a:t>Phosphodiesterase</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amrinon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milrinon</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Vesnarinon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dẫn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xuất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quinolinon</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chống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giao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cảm</a:t>
            </a:r>
            <a:r>
              <a:rPr lang="en-US" sz="1600" dirty="0" smtClean="0">
                <a:latin typeface="Times New Roman" panose="02020603050405020304" pitchFamily="18" charset="0"/>
                <a:cs typeface="Times New Roman" panose="02020603050405020304" pitchFamily="18" charset="0"/>
              </a:rPr>
              <a:t> (dopamine, </a:t>
            </a:r>
            <a:r>
              <a:rPr lang="en-US" sz="1600" dirty="0" err="1" smtClean="0">
                <a:latin typeface="Times New Roman" panose="02020603050405020304" pitchFamily="18" charset="0"/>
                <a:cs typeface="Times New Roman" panose="02020603050405020304" pitchFamily="18" charset="0"/>
              </a:rPr>
              <a:t>dobutamin</a:t>
            </a:r>
            <a:r>
              <a:rPr lang="en-US" sz="1600" dirty="0" smtClean="0">
                <a:latin typeface="Times New Roman" panose="02020603050405020304" pitchFamily="18" charset="0"/>
                <a:cs typeface="Times New Roman" panose="02020603050405020304" pitchFamily="18" charset="0"/>
              </a:rPr>
              <a:t>)</a:t>
            </a:r>
          </a:p>
          <a:p>
            <a:pPr lvl="2"/>
            <a:r>
              <a:rPr lang="en-US" sz="1600" dirty="0" err="1" smtClean="0">
                <a:latin typeface="Times New Roman" panose="02020603050405020304" pitchFamily="18" charset="0"/>
                <a:cs typeface="Times New Roman" panose="02020603050405020304" pitchFamily="18" charset="0"/>
              </a:rPr>
              <a:t>Tăng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đào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muối</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nước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các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lợi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tiểu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làm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khối</a:t>
            </a:r>
            <a:r>
              <a:rPr lang="en-US" sz="1600" dirty="0" smtClean="0">
                <a:latin typeface="Times New Roman" panose="02020603050405020304" pitchFamily="18" charset="0"/>
                <a:cs typeface="Times New Roman" panose="02020603050405020304" pitchFamily="18" charset="0"/>
              </a:rPr>
              <a:t> lượng </a:t>
            </a:r>
            <a:r>
              <a:rPr lang="en-US" sz="1600" dirty="0" err="1" smtClean="0">
                <a:latin typeface="Times New Roman" panose="02020603050405020304" pitchFamily="18" charset="0"/>
                <a:cs typeface="Times New Roman" panose="02020603050405020304" pitchFamily="18" charset="0"/>
              </a:rPr>
              <a:t>máu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lưu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hành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vì</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vậy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làm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tiền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gánh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cho</a:t>
            </a:r>
            <a:r>
              <a:rPr lang="en-US" sz="1600" dirty="0" smtClean="0">
                <a:latin typeface="Times New Roman" panose="02020603050405020304" pitchFamily="18" charset="0"/>
                <a:cs typeface="Times New Roman" panose="02020603050405020304" pitchFamily="18" charset="0"/>
              </a:rPr>
              <a:t> Tim</a:t>
            </a:r>
          </a:p>
          <a:p>
            <a:pPr lvl="2"/>
            <a:r>
              <a:rPr lang="en-US" sz="1600" dirty="0" err="1" smtClean="0">
                <a:latin typeface="Times New Roman" panose="02020603050405020304" pitchFamily="18" charset="0"/>
                <a:cs typeface="Times New Roman" panose="02020603050405020304" pitchFamily="18" charset="0"/>
              </a:rPr>
              <a:t>Giảm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tiền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gánh</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hậu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gánh</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men </a:t>
            </a:r>
            <a:r>
              <a:rPr lang="en-US" sz="1600" dirty="0" err="1" smtClean="0">
                <a:latin typeface="Times New Roman" panose="02020603050405020304" pitchFamily="18" charset="0"/>
                <a:cs typeface="Times New Roman" panose="02020603050405020304" pitchFamily="18" charset="0"/>
              </a:rPr>
              <a:t>chuyển</a:t>
            </a:r>
            <a:endParaRPr lang="en-US" sz="1600" dirty="0" smtClean="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Đối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kháng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thụ</a:t>
            </a:r>
            <a:r>
              <a:rPr lang="en-US" sz="1600" dirty="0" smtClean="0">
                <a:latin typeface="Times New Roman" panose="02020603050405020304" pitchFamily="18" charset="0"/>
                <a:cs typeface="Times New Roman" panose="02020603050405020304" pitchFamily="18" charset="0"/>
              </a:rPr>
              <a:t> thể angiotensin II</a:t>
            </a:r>
          </a:p>
          <a:p>
            <a:pPr lvl="2">
              <a:buFontTx/>
              <a:buChar char="-"/>
            </a:pPr>
            <a:r>
              <a:rPr lang="en-US" sz="1600" dirty="0" err="1" smtClean="0">
                <a:latin typeface="Times New Roman" panose="02020603050405020304" pitchFamily="18" charset="0"/>
                <a:cs typeface="Times New Roman" panose="02020603050405020304" pitchFamily="18" charset="0"/>
              </a:rPr>
              <a:t>Chẹn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kênh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Ca</a:t>
            </a:r>
            <a:endParaRPr lang="en-US" sz="1600" dirty="0" smtClean="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Nhóm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nitrat</a:t>
            </a:r>
            <a:endParaRPr lang="en-US" sz="1600" dirty="0" smtClean="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Hidralazin</a:t>
            </a:r>
            <a:r>
              <a:rPr lang="en-US" sz="1600" dirty="0" smtClean="0">
                <a:latin typeface="Times New Roman" panose="02020603050405020304" pitchFamily="18" charset="0"/>
                <a:cs typeface="Times New Roman" panose="02020603050405020304" pitchFamily="18" charset="0"/>
              </a:rPr>
              <a:t>.</a:t>
            </a:r>
          </a:p>
          <a:p>
            <a:pPr marL="457200" lvl="1" indent="0">
              <a:buNone/>
            </a:pPr>
            <a:endParaRPr lang="en-US"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5648" y="4447457"/>
            <a:ext cx="3153949" cy="2270843"/>
          </a:xfrm>
          <a:prstGeom prst="rect">
            <a:avLst/>
          </a:prstGeom>
        </p:spPr>
      </p:pic>
    </p:spTree>
    <p:extLst>
      <p:ext uri="{BB962C8B-B14F-4D97-AF65-F5344CB8AC3E}">
        <p14:creationId xmlns:p14="http://schemas.microsoft.com/office/powerpoint/2010/main" val="242586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4153" y="481612"/>
            <a:ext cx="3285361" cy="9553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Suy Tim</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137949" y="1399318"/>
            <a:ext cx="8915400" cy="25376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u="sng" dirty="0" smtClean="0">
                <a:latin typeface="Times New Roman" panose="02020603050405020304" pitchFamily="18" charset="0"/>
                <a:cs typeface="Times New Roman" panose="02020603050405020304" pitchFamily="18" charset="0"/>
              </a:rPr>
              <a:t>IV/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a:t>
            </a:r>
          </a:p>
          <a:p>
            <a:pPr lvl="1"/>
            <a:r>
              <a:rPr lang="en-US" u="sng" dirty="0" smtClean="0">
                <a:latin typeface="Times New Roman" panose="02020603050405020304" pitchFamily="18" charset="0"/>
                <a:cs typeface="Times New Roman" panose="02020603050405020304" pitchFamily="18" charset="0"/>
              </a:rPr>
              <a:t>3. </a:t>
            </a:r>
            <a:r>
              <a:rPr lang="en-US" u="sng" dirty="0" err="1" smtClean="0">
                <a:latin typeface="Times New Roman" panose="02020603050405020304" pitchFamily="18" charset="0"/>
                <a:cs typeface="Times New Roman" panose="02020603050405020304" pitchFamily="18" charset="0"/>
              </a:rPr>
              <a:t>Thuốc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điều</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trị</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được</a:t>
            </a:r>
            <a:r>
              <a:rPr lang="en-US" u="sng" dirty="0" smtClean="0">
                <a:latin typeface="Times New Roman" panose="02020603050405020304" pitchFamily="18" charset="0"/>
                <a:cs typeface="Times New Roman" panose="02020603050405020304" pitchFamily="18" charset="0"/>
              </a:rPr>
              <a:t> dung với </a:t>
            </a:r>
            <a:r>
              <a:rPr lang="en-US" u="sng" dirty="0" err="1" smtClean="0">
                <a:latin typeface="Times New Roman" panose="02020603050405020304" pitchFamily="18" charset="0"/>
                <a:cs typeface="Times New Roman" panose="02020603050405020304" pitchFamily="18" charset="0"/>
              </a:rPr>
              <a:t>các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mục</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đích</a:t>
            </a:r>
            <a:r>
              <a:rPr lang="en-US" u="sng" dirty="0" smtClean="0">
                <a:latin typeface="Times New Roman" panose="02020603050405020304" pitchFamily="18" charset="0"/>
                <a:cs typeface="Times New Roman" panose="02020603050405020304" pitchFamily="18" charset="0"/>
              </a:rPr>
              <a:t> </a:t>
            </a:r>
            <a:r>
              <a:rPr lang="en-US" u="sng" dirty="0" err="1" smtClean="0">
                <a:latin typeface="Times New Roman" panose="02020603050405020304" pitchFamily="18" charset="0"/>
                <a:cs typeface="Times New Roman" panose="02020603050405020304" pitchFamily="18" charset="0"/>
              </a:rPr>
              <a:t>sau</a:t>
            </a:r>
            <a:r>
              <a:rPr lang="en-US" u="sng" dirty="0" smtClean="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lvl="2"/>
            <a:r>
              <a:rPr lang="en-US" sz="1600" dirty="0" err="1" smtClean="0">
                <a:latin typeface="Times New Roman" pitchFamily="18" charset="0"/>
                <a:cs typeface="Times New Roman" panose="02020603050405020304" pitchFamily="18" charset="0"/>
              </a:rPr>
              <a:t>Điều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trị</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phòng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huyết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khối</a:t>
            </a:r>
            <a:endParaRPr lang="en-US" sz="1600" dirty="0">
              <a:latin typeface="Times New Roman" panose="02020603050405020304" pitchFamily="18" charset="0"/>
              <a:cs typeface="Times New Roman" panose="02020603050405020304" pitchFamily="18" charset="0"/>
            </a:endParaRPr>
          </a:p>
          <a:p>
            <a:pPr lvl="2">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chống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máu</a:t>
            </a:r>
            <a:r>
              <a:rPr lang="en-US" sz="1600" dirty="0" smtClean="0">
                <a:latin typeface="Times New Roman" panose="02020603050405020304" pitchFamily="18" charset="0"/>
                <a:cs typeface="Times New Roman" panose="02020603050405020304" pitchFamily="18" charset="0"/>
              </a:rPr>
              <a:t> (heparin, </a:t>
            </a:r>
            <a:r>
              <a:rPr lang="en-US" sz="1600" dirty="0" err="1" smtClean="0">
                <a:latin typeface="Times New Roman" panose="02020603050405020304" pitchFamily="18" charset="0"/>
                <a:cs typeface="Times New Roman" panose="02020603050405020304" pitchFamily="18" charset="0"/>
              </a:rPr>
              <a:t>kháng</a:t>
            </a:r>
            <a:r>
              <a:rPr lang="en-US" sz="1600" dirty="0" smtClean="0">
                <a:latin typeface="Times New Roman" panose="02020603050405020304" pitchFamily="18" charset="0"/>
                <a:cs typeface="Times New Roman" panose="02020603050405020304" pitchFamily="18" charset="0"/>
              </a:rPr>
              <a:t> vitamin K): </a:t>
            </a:r>
            <a:r>
              <a:rPr lang="en-US" sz="1600" dirty="0" err="1" smtClean="0">
                <a:latin typeface="Times New Roman" panose="02020603050405020304" pitchFamily="18" charset="0"/>
                <a:cs typeface="Times New Roman" panose="02020603050405020304" pitchFamily="18" charset="0"/>
              </a:rPr>
              <a:t>điều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trị</a:t>
            </a:r>
            <a:r>
              <a:rPr lang="en-US" sz="1600" dirty="0" smtClean="0">
                <a:latin typeface="Times New Roman" panose="02020603050405020304" pitchFamily="18" charset="0"/>
                <a:cs typeface="Times New Roman" panose="02020603050405020304" pitchFamily="18" charset="0"/>
              </a:rPr>
              <a:t> và </a:t>
            </a:r>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phòng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tắc</a:t>
            </a:r>
            <a:r>
              <a:rPr lang="en-US" sz="1600" dirty="0" smtClean="0">
                <a:latin typeface="Times New Roman" panose="02020603050405020304" pitchFamily="18" charset="0"/>
                <a:cs typeface="Times New Roman" panose="02020603050405020304" pitchFamily="18" charset="0"/>
              </a:rPr>
              <a:t> mạch trong </a:t>
            </a:r>
            <a:r>
              <a:rPr lang="en-US" sz="1600" dirty="0" err="1" smtClean="0">
                <a:latin typeface="Times New Roman" panose="02020603050405020304" pitchFamily="18" charset="0"/>
                <a:cs typeface="Times New Roman" panose="02020603050405020304" pitchFamily="18" charset="0"/>
              </a:rPr>
              <a:t>trường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hợp</a:t>
            </a:r>
            <a:r>
              <a:rPr lang="en-US" sz="1600" dirty="0" smtClean="0">
                <a:latin typeface="Times New Roman" panose="02020603050405020304" pitchFamily="18" charset="0"/>
                <a:cs typeface="Times New Roman" panose="02020603050405020304" pitchFamily="18" charset="0"/>
              </a:rPr>
              <a:t> suy Tim có Tim to </a:t>
            </a:r>
            <a:r>
              <a:rPr lang="en-US" sz="1600" dirty="0" err="1" smtClean="0">
                <a:latin typeface="Times New Roman" panose="02020603050405020304" pitchFamily="18" charset="0"/>
                <a:cs typeface="Times New Roman" panose="02020603050405020304" pitchFamily="18" charset="0"/>
              </a:rPr>
              <a:t>hoặc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kèm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theo</a:t>
            </a:r>
            <a:r>
              <a:rPr lang="en-US" sz="1600" dirty="0" smtClean="0">
                <a:latin typeface="Times New Roman" panose="02020603050405020304" pitchFamily="18" charset="0"/>
                <a:cs typeface="Times New Roman" panose="02020603050405020304" pitchFamily="18" charset="0"/>
              </a:rPr>
              <a:t> rung </a:t>
            </a:r>
            <a:r>
              <a:rPr lang="en-US" sz="1600" dirty="0" err="1" smtClean="0">
                <a:latin typeface="Times New Roman" panose="02020603050405020304" pitchFamily="18" charset="0"/>
                <a:cs typeface="Times New Roman" panose="02020603050405020304" pitchFamily="18" charset="0"/>
              </a:rPr>
              <a:t>nhĩ</a:t>
            </a:r>
            <a:r>
              <a:rPr lang="en-US" sz="1600" dirty="0" smtClean="0">
                <a:latin typeface="Times New Roman" panose="02020603050405020304" pitchFamily="18" charset="0"/>
                <a:cs typeface="Times New Roman" panose="02020603050405020304" pitchFamily="18" charset="0"/>
              </a:rPr>
              <a:t>.</a:t>
            </a:r>
          </a:p>
          <a:p>
            <a:pPr lvl="2">
              <a:buFontTx/>
              <a:buChar char="-"/>
            </a:pPr>
            <a:r>
              <a:rPr lang="en-US" sz="1600" dirty="0" err="1" smtClean="0">
                <a:latin typeface="Times New Roman" panose="02020603050405020304" pitchFamily="18" charset="0"/>
                <a:cs typeface="Times New Roman" panose="02020603050405020304" pitchFamily="18" charset="0"/>
              </a:rPr>
              <a:t>Thuốc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ức</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chế</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ngưng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tập</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tiểu</a:t>
            </a:r>
            <a:r>
              <a:rPr lang="en-US" sz="1600" dirty="0" smtClean="0">
                <a:latin typeface="Times New Roman" panose="02020603050405020304" pitchFamily="18" charset="0"/>
                <a:cs typeface="Times New Roman" panose="02020603050405020304" pitchFamily="18" charset="0"/>
              </a:rPr>
              <a:t> cầu </a:t>
            </a:r>
            <a:r>
              <a:rPr lang="en-US" sz="1600" dirty="0" err="1" smtClean="0">
                <a:latin typeface="Times New Roman" panose="02020603050405020304" pitchFamily="18" charset="0"/>
                <a:cs typeface="Times New Roman" panose="02020603050405020304" pitchFamily="18" charset="0"/>
              </a:rPr>
              <a:t>để</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dự</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phòng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huyết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khối</a:t>
            </a:r>
            <a:r>
              <a:rPr lang="en-US" sz="1600" dirty="0" smtClean="0">
                <a:latin typeface="Times New Roman" panose="02020603050405020304" pitchFamily="18" charset="0"/>
                <a:cs typeface="Times New Roman" panose="02020603050405020304" pitchFamily="18" charset="0"/>
              </a:rPr>
              <a:t>: aspirin </a:t>
            </a:r>
            <a:r>
              <a:rPr lang="en-US" sz="1600" dirty="0" err="1" smtClean="0">
                <a:latin typeface="Times New Roman" panose="02020603050405020304" pitchFamily="18" charset="0"/>
                <a:cs typeface="Times New Roman" panose="02020603050405020304" pitchFamily="18" charset="0"/>
              </a:rPr>
              <a:t>liều</a:t>
            </a:r>
            <a:r>
              <a:rPr lang="en-US" sz="1600" dirty="0" smtClean="0">
                <a:latin typeface="Times New Roman" panose="02020603050405020304" pitchFamily="18" charset="0"/>
                <a:cs typeface="Times New Roman" panose="02020603050405020304" pitchFamily="18" charset="0"/>
              </a:rPr>
              <a:t> dung 75 – 325mg/</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clopidogrel</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liều</a:t>
            </a:r>
            <a:r>
              <a:rPr lang="en-US" sz="1600" dirty="0" smtClean="0">
                <a:latin typeface="Times New Roman" panose="02020603050405020304" pitchFamily="18" charset="0"/>
                <a:cs typeface="Times New Roman" panose="02020603050405020304" pitchFamily="18" charset="0"/>
              </a:rPr>
              <a:t> 75mg/</a:t>
            </a:r>
            <a:r>
              <a:rPr lang="en-US" sz="1600" dirty="0" err="1" smtClean="0">
                <a:latin typeface="Times New Roman" panose="02020603050405020304" pitchFamily="18" charset="0"/>
                <a:cs typeface="Times New Roman" panose="02020603050405020304" pitchFamily="18" charset="0"/>
              </a:rPr>
              <a:t>ngày</a:t>
            </a:r>
            <a:r>
              <a:rPr lang="en-US" sz="1600" dirty="0" smtClean="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649" y="3611373"/>
            <a:ext cx="3624262" cy="3081527"/>
          </a:xfrm>
          <a:prstGeom prst="rect">
            <a:avLst/>
          </a:prstGeom>
        </p:spPr>
      </p:pic>
    </p:spTree>
    <p:extLst>
      <p:ext uri="{BB962C8B-B14F-4D97-AF65-F5344CB8AC3E}">
        <p14:creationId xmlns:p14="http://schemas.microsoft.com/office/powerpoint/2010/main" val="39501297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A. Suy Tim:&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64&quot;/&gt;&lt;/object&gt;&lt;object type=&quot;3&quot; unique_id=&quot;10012&quot;&gt;&lt;property id=&quot;20148&quot; value=&quot;5&quot;/&gt;&lt;property id=&quot;20300&quot; value=&quot;Slide 10&quot;/&gt;&lt;property id=&quot;20307&quot; value=&quot;274&quot;/&gt;&lt;/object&gt;&lt;object type=&quot;3&quot; unique_id=&quot;10013&quot;&gt;&lt;property id=&quot;20148&quot; value=&quot;5&quot;/&gt;&lt;property id=&quot;20300&quot; value=&quot;Slide 11&quot;/&gt;&lt;property id=&quot;20307&quot; value=&quot;26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267&quot;/&gt;&lt;/object&gt;&lt;object type=&quot;3&quot; unique_id=&quot;10016&quot;&gt;&lt;property id=&quot;20148&quot; value=&quot;5&quot;/&gt;&lt;property id=&quot;20300&quot; value=&quot;Slide 14&quot;/&gt;&lt;property id=&quot;20307&quot; value=&quot;268&quot;/&gt;&lt;/object&gt;&lt;object type=&quot;3&quot; unique_id=&quot;10017&quot;&gt;&lt;property id=&quot;20148&quot; value=&quot;5&quot;/&gt;&lt;property id=&quot;20300&quot; value=&quot;Slide 15&quot;/&gt;&lt;property id=&quot;20307&quot; value=&quot;269&quot;/&gt;&lt;/object&gt;&lt;object type=&quot;3&quot; unique_id=&quot;10018&quot;&gt;&lt;property id=&quot;20148&quot; value=&quot;5&quot;/&gt;&lt;property id=&quot;20300&quot; value=&quot;Slide 16&quot;/&gt;&lt;property id=&quot;20307&quot; value=&quot;270&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2&quot;/&gt;&lt;/object&gt;&lt;object type=&quot;3&quot; unique_id=&quot;10021&quot;&gt;&lt;property id=&quot;20148&quot; value=&quot;5&quot;/&gt;&lt;property id=&quot;20300&quot; value=&quot;Slide 19&quot;/&gt;&lt;property id=&quot;20307&quot; value=&quot;275&quot;/&gt;&lt;/object&gt;&lt;object type=&quot;3&quot; unique_id=&quot;10022&quot;&gt;&lt;property id=&quot;20148&quot; value=&quot;5&quot;/&gt;&lt;property id=&quot;20300&quot; value=&quot;Slide 20&quot;/&gt;&lt;property id=&quot;20307&quot; value=&quot;273&quot;/&gt;&lt;/object&gt;&lt;/object&gt;&lt;object type=&quot;8&quot; unique_id=&quot;10044&quot;&gt;&lt;/object&gt;&lt;/object&gt;&lt;/database&gt;"/>
  <p:tag name="MMPROD_NEXTUNIQUEID" val="10009"/>
  <p:tag name="SECTOMILLISECCONVERTED"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
  <TotalTime>449</TotalTime>
  <Words>2339</Words>
  <Application>Microsoft Office PowerPoint</Application>
  <PresentationFormat>Custom</PresentationFormat>
  <Paragraphs>164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A. Suy Tim: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Laptop88</dc:creator>
  <cp:lastModifiedBy>AutoBVT</cp:lastModifiedBy>
  <cp:revision>44</cp:revision>
  <dcterms:created xsi:type="dcterms:W3CDTF">2018-05-03T08:57:49Z</dcterms:created>
  <dcterms:modified xsi:type="dcterms:W3CDTF">2018-05-11T08:34:02Z</dcterms:modified>
</cp:coreProperties>
</file>