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7"/>
  </p:notesMasterIdLst>
  <p:sldIdLst>
    <p:sldId id="264" r:id="rId2"/>
    <p:sldId id="265" r:id="rId3"/>
    <p:sldId id="260" r:id="rId4"/>
    <p:sldId id="261" r:id="rId5"/>
    <p:sldId id="262" r:id="rId6"/>
    <p:sldId id="266" r:id="rId7"/>
    <p:sldId id="272" r:id="rId8"/>
    <p:sldId id="269" r:id="rId9"/>
    <p:sldId id="270" r:id="rId10"/>
    <p:sldId id="271" r:id="rId11"/>
    <p:sldId id="256" r:id="rId12"/>
    <p:sldId id="257" r:id="rId13"/>
    <p:sldId id="259" r:id="rId14"/>
    <p:sldId id="258" r:id="rId15"/>
    <p:sldId id="27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8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B90EE5-DCB7-4B8D-99CF-8CA968C69DF5}" type="datetimeFigureOut">
              <a:rPr lang="en-US" smtClean="0"/>
              <a:t>1/15/2017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204886-D7D7-4E9A-AE32-DAC517BF048F}" type="slidenum">
              <a:rPr lang="en-US" smtClean="0"/>
              <a:t>‹#›</a:t>
            </a:fld>
            <a:endParaRPr lang="en-US"/>
          </a:p>
        </p:txBody>
      </p:sp>
    </p:spTree>
    <p:extLst>
      <p:ext uri="{BB962C8B-B14F-4D97-AF65-F5344CB8AC3E}">
        <p14:creationId xmlns:p14="http://schemas.microsoft.com/office/powerpoint/2010/main" val="494332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204886-D7D7-4E9A-AE32-DAC517BF048F}" type="slidenum">
              <a:rPr lang="en-US" smtClean="0"/>
              <a:t>6</a:t>
            </a:fld>
            <a:endParaRPr lang="en-US"/>
          </a:p>
        </p:txBody>
      </p:sp>
    </p:spTree>
    <p:extLst>
      <p:ext uri="{BB962C8B-B14F-4D97-AF65-F5344CB8AC3E}">
        <p14:creationId xmlns:p14="http://schemas.microsoft.com/office/powerpoint/2010/main" val="333709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C1072B-7B65-4F21-AFFA-430E31CB8BB3}"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BEA77-76A9-4BD8-9AF3-23B25B54A685}" type="slidenum">
              <a:rPr lang="en-US" smtClean="0"/>
              <a:t>‹#›</a:t>
            </a:fld>
            <a:endParaRPr lang="en-US"/>
          </a:p>
        </p:txBody>
      </p:sp>
    </p:spTree>
    <p:extLst>
      <p:ext uri="{BB962C8B-B14F-4D97-AF65-F5344CB8AC3E}">
        <p14:creationId xmlns:p14="http://schemas.microsoft.com/office/powerpoint/2010/main" val="1703420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C1072B-7B65-4F21-AFFA-430E31CB8BB3}"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BEA77-76A9-4BD8-9AF3-23B25B54A685}" type="slidenum">
              <a:rPr lang="en-US" smtClean="0"/>
              <a:t>‹#›</a:t>
            </a:fld>
            <a:endParaRPr lang="en-US"/>
          </a:p>
        </p:txBody>
      </p:sp>
    </p:spTree>
    <p:extLst>
      <p:ext uri="{BB962C8B-B14F-4D97-AF65-F5344CB8AC3E}">
        <p14:creationId xmlns:p14="http://schemas.microsoft.com/office/powerpoint/2010/main" val="3299566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C1072B-7B65-4F21-AFFA-430E31CB8BB3}"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BEA77-76A9-4BD8-9AF3-23B25B54A685}" type="slidenum">
              <a:rPr lang="en-US" smtClean="0"/>
              <a:t>‹#›</a:t>
            </a:fld>
            <a:endParaRPr lang="en-US"/>
          </a:p>
        </p:txBody>
      </p:sp>
    </p:spTree>
    <p:extLst>
      <p:ext uri="{BB962C8B-B14F-4D97-AF65-F5344CB8AC3E}">
        <p14:creationId xmlns:p14="http://schemas.microsoft.com/office/powerpoint/2010/main" val="4048749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C1072B-7B65-4F21-AFFA-430E31CB8BB3}"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BEA77-76A9-4BD8-9AF3-23B25B54A685}" type="slidenum">
              <a:rPr lang="en-US" smtClean="0"/>
              <a:t>‹#›</a:t>
            </a:fld>
            <a:endParaRPr lang="en-US"/>
          </a:p>
        </p:txBody>
      </p:sp>
    </p:spTree>
    <p:extLst>
      <p:ext uri="{BB962C8B-B14F-4D97-AF65-F5344CB8AC3E}">
        <p14:creationId xmlns:p14="http://schemas.microsoft.com/office/powerpoint/2010/main" val="2665945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C1072B-7B65-4F21-AFFA-430E31CB8BB3}"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BEA77-76A9-4BD8-9AF3-23B25B54A685}" type="slidenum">
              <a:rPr lang="en-US" smtClean="0"/>
              <a:t>‹#›</a:t>
            </a:fld>
            <a:endParaRPr lang="en-US"/>
          </a:p>
        </p:txBody>
      </p:sp>
    </p:spTree>
    <p:extLst>
      <p:ext uri="{BB962C8B-B14F-4D97-AF65-F5344CB8AC3E}">
        <p14:creationId xmlns:p14="http://schemas.microsoft.com/office/powerpoint/2010/main" val="1607942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C1072B-7B65-4F21-AFFA-430E31CB8BB3}"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4BEA77-76A9-4BD8-9AF3-23B25B54A685}" type="slidenum">
              <a:rPr lang="en-US" smtClean="0"/>
              <a:t>‹#›</a:t>
            </a:fld>
            <a:endParaRPr lang="en-US"/>
          </a:p>
        </p:txBody>
      </p:sp>
    </p:spTree>
    <p:extLst>
      <p:ext uri="{BB962C8B-B14F-4D97-AF65-F5344CB8AC3E}">
        <p14:creationId xmlns:p14="http://schemas.microsoft.com/office/powerpoint/2010/main" val="840435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C1072B-7B65-4F21-AFFA-430E31CB8BB3}" type="datetimeFigureOut">
              <a:rPr lang="en-US" smtClean="0"/>
              <a:t>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4BEA77-76A9-4BD8-9AF3-23B25B54A685}" type="slidenum">
              <a:rPr lang="en-US" smtClean="0"/>
              <a:t>‹#›</a:t>
            </a:fld>
            <a:endParaRPr lang="en-US"/>
          </a:p>
        </p:txBody>
      </p:sp>
    </p:spTree>
    <p:extLst>
      <p:ext uri="{BB962C8B-B14F-4D97-AF65-F5344CB8AC3E}">
        <p14:creationId xmlns:p14="http://schemas.microsoft.com/office/powerpoint/2010/main" val="2065463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C1072B-7B65-4F21-AFFA-430E31CB8BB3}" type="datetimeFigureOut">
              <a:rPr lang="en-US" smtClean="0"/>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4BEA77-76A9-4BD8-9AF3-23B25B54A685}" type="slidenum">
              <a:rPr lang="en-US" smtClean="0"/>
              <a:t>‹#›</a:t>
            </a:fld>
            <a:endParaRPr lang="en-US"/>
          </a:p>
        </p:txBody>
      </p:sp>
    </p:spTree>
    <p:extLst>
      <p:ext uri="{BB962C8B-B14F-4D97-AF65-F5344CB8AC3E}">
        <p14:creationId xmlns:p14="http://schemas.microsoft.com/office/powerpoint/2010/main" val="3435694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C1072B-7B65-4F21-AFFA-430E31CB8BB3}" type="datetimeFigureOut">
              <a:rPr lang="en-US" smtClean="0"/>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4BEA77-76A9-4BD8-9AF3-23B25B54A685}" type="slidenum">
              <a:rPr lang="en-US" smtClean="0"/>
              <a:t>‹#›</a:t>
            </a:fld>
            <a:endParaRPr lang="en-US"/>
          </a:p>
        </p:txBody>
      </p:sp>
    </p:spTree>
    <p:extLst>
      <p:ext uri="{BB962C8B-B14F-4D97-AF65-F5344CB8AC3E}">
        <p14:creationId xmlns:p14="http://schemas.microsoft.com/office/powerpoint/2010/main" val="1928522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C1072B-7B65-4F21-AFFA-430E31CB8BB3}"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4BEA77-76A9-4BD8-9AF3-23B25B54A685}" type="slidenum">
              <a:rPr lang="en-US" smtClean="0"/>
              <a:t>‹#›</a:t>
            </a:fld>
            <a:endParaRPr lang="en-US"/>
          </a:p>
        </p:txBody>
      </p:sp>
    </p:spTree>
    <p:extLst>
      <p:ext uri="{BB962C8B-B14F-4D97-AF65-F5344CB8AC3E}">
        <p14:creationId xmlns:p14="http://schemas.microsoft.com/office/powerpoint/2010/main" val="1015916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C1072B-7B65-4F21-AFFA-430E31CB8BB3}"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4BEA77-76A9-4BD8-9AF3-23B25B54A685}" type="slidenum">
              <a:rPr lang="en-US" smtClean="0"/>
              <a:t>‹#›</a:t>
            </a:fld>
            <a:endParaRPr lang="en-US"/>
          </a:p>
        </p:txBody>
      </p:sp>
    </p:spTree>
    <p:extLst>
      <p:ext uri="{BB962C8B-B14F-4D97-AF65-F5344CB8AC3E}">
        <p14:creationId xmlns:p14="http://schemas.microsoft.com/office/powerpoint/2010/main" val="2840239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C1072B-7B65-4F21-AFFA-430E31CB8BB3}" type="datetimeFigureOut">
              <a:rPr lang="en-US" smtClean="0"/>
              <a:t>1/15/2017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4BEA77-76A9-4BD8-9AF3-23B25B54A685}" type="slidenum">
              <a:rPr lang="en-US" smtClean="0"/>
              <a:t>‹#›</a:t>
            </a:fld>
            <a:endParaRPr lang="en-US"/>
          </a:p>
        </p:txBody>
      </p:sp>
    </p:spTree>
    <p:extLst>
      <p:ext uri="{BB962C8B-B14F-4D97-AF65-F5344CB8AC3E}">
        <p14:creationId xmlns:p14="http://schemas.microsoft.com/office/powerpoint/2010/main" val="31069426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5516" y="2060848"/>
            <a:ext cx="8712968" cy="1169551"/>
          </a:xfrm>
          <a:prstGeom prst="rect">
            <a:avLst/>
          </a:prstGeom>
        </p:spPr>
        <p:txBody>
          <a:bodyPr wrap="square">
            <a:spAutoFit/>
          </a:bodyPr>
          <a:lstStyle/>
          <a:p>
            <a:pPr marL="0" lvl="1" algn="ctr"/>
            <a:r>
              <a:rPr lang="en-US" sz="3500" b="1">
                <a:solidFill>
                  <a:srgbClr val="FF0000"/>
                </a:solidFill>
                <a:latin typeface="Times New Roman" pitchFamily="18" charset="0"/>
                <a:cs typeface="Times New Roman" pitchFamily="18" charset="0"/>
              </a:rPr>
              <a:t>BỆNH </a:t>
            </a:r>
            <a:r>
              <a:rPr lang="en-US" sz="3500" b="1" smtClean="0">
                <a:solidFill>
                  <a:srgbClr val="FF0000"/>
                </a:solidFill>
                <a:latin typeface="Times New Roman" pitchFamily="18" charset="0"/>
                <a:cs typeface="Times New Roman" pitchFamily="18" charset="0"/>
              </a:rPr>
              <a:t>LUP</a:t>
            </a:r>
            <a:r>
              <a:rPr lang="vi-VN" sz="3500" b="1" smtClean="0">
                <a:solidFill>
                  <a:srgbClr val="FF0000"/>
                </a:solidFill>
                <a:latin typeface="Times New Roman" pitchFamily="18" charset="0"/>
                <a:cs typeface="Times New Roman" pitchFamily="18" charset="0"/>
              </a:rPr>
              <a:t>US</a:t>
            </a:r>
            <a:r>
              <a:rPr lang="en-US" sz="3500" b="1" smtClean="0">
                <a:solidFill>
                  <a:srgbClr val="FF0000"/>
                </a:solidFill>
                <a:latin typeface="Times New Roman" pitchFamily="18" charset="0"/>
                <a:cs typeface="Times New Roman" pitchFamily="18" charset="0"/>
              </a:rPr>
              <a:t> </a:t>
            </a:r>
            <a:r>
              <a:rPr lang="en-US" sz="3500" b="1">
                <a:solidFill>
                  <a:srgbClr val="FF0000"/>
                </a:solidFill>
                <a:latin typeface="Times New Roman" pitchFamily="18" charset="0"/>
                <a:cs typeface="Times New Roman" pitchFamily="18" charset="0"/>
              </a:rPr>
              <a:t>BAN ĐỎ HỆ THỐNG - SLE</a:t>
            </a:r>
            <a:endParaRPr lang="en-US" sz="3500">
              <a:solidFill>
                <a:srgbClr val="FF0000"/>
              </a:solidFill>
              <a:latin typeface="Times New Roman" pitchFamily="18" charset="0"/>
              <a:cs typeface="Times New Roman" pitchFamily="18" charset="0"/>
            </a:endParaRPr>
          </a:p>
          <a:p>
            <a:pPr marL="342900" lvl="1" indent="-342900" algn="ctr">
              <a:buFont typeface="Wingdings" pitchFamily="2" charset="2"/>
              <a:buChar char="Ø"/>
            </a:pPr>
            <a:endParaRPr lang="en-US" sz="3500">
              <a:solidFill>
                <a:srgbClr val="FF0000"/>
              </a:solidFill>
              <a:latin typeface="Times New Roman" pitchFamily="18" charset="0"/>
              <a:cs typeface="Times New Roman" pitchFamily="18" charset="0"/>
            </a:endParaRPr>
          </a:p>
        </p:txBody>
      </p:sp>
      <p:pic>
        <p:nvPicPr>
          <p:cNvPr id="2050" name="Picture 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57200"/>
            <a:ext cx="914400" cy="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 y="192214"/>
            <a:ext cx="837043" cy="7078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2136525" y="192214"/>
            <a:ext cx="479894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4635500" algn="l"/>
                <a:tab pos="4876800" algn="l"/>
              </a:tabLst>
            </a:pPr>
            <a:r>
              <a:rPr kumimoji="0" lang="en-US" sz="2000" b="1" i="0" u="none" strike="noStrike" cap="none" normalizeH="0" baseline="0" smtClean="0">
                <a:ln>
                  <a:noFill/>
                </a:ln>
                <a:solidFill>
                  <a:srgbClr val="632523"/>
                </a:solidFill>
                <a:effectLst/>
                <a:latin typeface="Times New Roman" pitchFamily="18" charset="0"/>
                <a:ea typeface="Arial Unicode MS" pitchFamily="34" charset="-128"/>
                <a:cs typeface="Times New Roman" pitchFamily="18" charset="0"/>
              </a:rPr>
              <a:t>T R Ư Ờ N G</a:t>
            </a:r>
            <a:r>
              <a:rPr kumimoji="0" lang="vi-VN" sz="2000" b="1" i="0" u="none" strike="noStrike" cap="none" normalizeH="0" baseline="0" smtClean="0">
                <a:ln>
                  <a:noFill/>
                </a:ln>
                <a:solidFill>
                  <a:srgbClr val="632523"/>
                </a:solidFill>
                <a:effectLst/>
                <a:latin typeface="Times New Roman" pitchFamily="18" charset="0"/>
                <a:ea typeface="Arial Unicode MS" pitchFamily="34" charset="-128"/>
                <a:cs typeface="Times New Roman" pitchFamily="18" charset="0"/>
              </a:rPr>
              <a:t> </a:t>
            </a:r>
            <a:r>
              <a:rPr kumimoji="0" lang="en-US" sz="2000" b="1" i="0" u="none" strike="noStrike" cap="none" normalizeH="0" baseline="0" smtClean="0">
                <a:ln>
                  <a:noFill/>
                </a:ln>
                <a:solidFill>
                  <a:srgbClr val="632523"/>
                </a:solidFill>
                <a:effectLst/>
                <a:latin typeface="Times New Roman" pitchFamily="18" charset="0"/>
                <a:ea typeface="Arial Unicode MS" pitchFamily="34" charset="-128"/>
                <a:cs typeface="Times New Roman" pitchFamily="18" charset="0"/>
              </a:rPr>
              <a:t> Đ Ạ I</a:t>
            </a:r>
            <a:r>
              <a:rPr kumimoji="0" lang="vi-VN" sz="2000" b="1" i="0" u="none" strike="noStrike" cap="none" normalizeH="0" baseline="0" smtClean="0">
                <a:ln>
                  <a:noFill/>
                </a:ln>
                <a:solidFill>
                  <a:srgbClr val="632523"/>
                </a:solidFill>
                <a:effectLst/>
                <a:latin typeface="Times New Roman" pitchFamily="18" charset="0"/>
                <a:ea typeface="Arial Unicode MS" pitchFamily="34" charset="-128"/>
                <a:cs typeface="Times New Roman" pitchFamily="18" charset="0"/>
              </a:rPr>
              <a:t> </a:t>
            </a:r>
            <a:r>
              <a:rPr kumimoji="0" lang="en-US" sz="2000" b="1" i="0" u="none" strike="noStrike" cap="none" normalizeH="0" baseline="0" smtClean="0">
                <a:ln>
                  <a:noFill/>
                </a:ln>
                <a:solidFill>
                  <a:srgbClr val="632523"/>
                </a:solidFill>
                <a:effectLst/>
                <a:latin typeface="Times New Roman" pitchFamily="18" charset="0"/>
                <a:ea typeface="Arial Unicode MS" pitchFamily="34" charset="-128"/>
                <a:cs typeface="Times New Roman" pitchFamily="18" charset="0"/>
              </a:rPr>
              <a:t> H Ọ C  D U Y</a:t>
            </a:r>
            <a:r>
              <a:rPr kumimoji="0" lang="vi-VN" sz="2000" b="1" i="0" u="none" strike="noStrike" cap="none" normalizeH="0" baseline="0" smtClean="0">
                <a:ln>
                  <a:noFill/>
                </a:ln>
                <a:solidFill>
                  <a:srgbClr val="632523"/>
                </a:solidFill>
                <a:effectLst/>
                <a:latin typeface="Times New Roman" pitchFamily="18" charset="0"/>
                <a:ea typeface="Arial Unicode MS" pitchFamily="34" charset="-128"/>
                <a:cs typeface="Times New Roman" pitchFamily="18" charset="0"/>
              </a:rPr>
              <a:t> </a:t>
            </a:r>
            <a:r>
              <a:rPr kumimoji="0" lang="en-US" sz="2000" b="1" i="0" u="none" strike="noStrike" cap="none" normalizeH="0" baseline="0" smtClean="0">
                <a:ln>
                  <a:noFill/>
                </a:ln>
                <a:solidFill>
                  <a:srgbClr val="632523"/>
                </a:solidFill>
                <a:effectLst/>
                <a:latin typeface="Times New Roman" pitchFamily="18" charset="0"/>
                <a:ea typeface="Arial Unicode MS" pitchFamily="34" charset="-128"/>
                <a:cs typeface="Times New Roman" pitchFamily="18" charset="0"/>
              </a:rPr>
              <a:t> T Â N</a:t>
            </a:r>
            <a:endParaRPr kumimoji="0" lang="vi-VN" sz="2000" b="1" i="0" u="none" strike="noStrike" cap="none" normalizeH="0" baseline="0" smtClean="0">
              <a:ln>
                <a:noFill/>
              </a:ln>
              <a:solidFill>
                <a:srgbClr val="632523"/>
              </a:solidFill>
              <a:effectLst/>
              <a:latin typeface="Times New Roman" pitchFamily="18" charset="0"/>
              <a:ea typeface="Arial Unicode MS" pitchFamily="34"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4635500" algn="l"/>
                <a:tab pos="4876800" algn="l"/>
              </a:tabLst>
            </a:pPr>
            <a:r>
              <a:rPr kumimoji="0" lang="en-US" sz="2000" b="1" i="0" u="none" strike="noStrike" cap="none" normalizeH="0" baseline="0" smtClean="0">
                <a:ln>
                  <a:noFill/>
                </a:ln>
                <a:solidFill>
                  <a:srgbClr val="632523"/>
                </a:solidFill>
                <a:effectLst/>
                <a:latin typeface="Times New Roman" pitchFamily="18" charset="0"/>
                <a:ea typeface="Arial Unicode MS" pitchFamily="34" charset="-128"/>
                <a:cs typeface="Times New Roman" pitchFamily="18" charset="0"/>
              </a:rPr>
              <a:t>K</a:t>
            </a:r>
            <a:r>
              <a:rPr kumimoji="0" lang="vi-VN" sz="2000" b="1" i="0" u="none" strike="noStrike" cap="none" normalizeH="0" baseline="0" smtClean="0">
                <a:ln>
                  <a:noFill/>
                </a:ln>
                <a:solidFill>
                  <a:srgbClr val="632523"/>
                </a:solidFill>
                <a:effectLst/>
                <a:latin typeface="Times New Roman" pitchFamily="18" charset="0"/>
                <a:ea typeface="Arial Unicode MS" pitchFamily="34" charset="-128"/>
                <a:cs typeface="Times New Roman" pitchFamily="18" charset="0"/>
              </a:rPr>
              <a:t> </a:t>
            </a:r>
            <a:r>
              <a:rPr kumimoji="0" lang="en-US" sz="2000" b="1" i="0" u="none" strike="noStrike" cap="none" normalizeH="0" baseline="0" smtClean="0">
                <a:ln>
                  <a:noFill/>
                </a:ln>
                <a:solidFill>
                  <a:srgbClr val="632523"/>
                </a:solidFill>
                <a:effectLst/>
                <a:latin typeface="Times New Roman" pitchFamily="18" charset="0"/>
                <a:ea typeface="Arial Unicode MS" pitchFamily="34" charset="-128"/>
                <a:cs typeface="Times New Roman" pitchFamily="18" charset="0"/>
              </a:rPr>
              <a:t>H</a:t>
            </a:r>
            <a:r>
              <a:rPr kumimoji="0" lang="vi-VN" sz="2000" b="1" i="0" u="none" strike="noStrike" cap="none" normalizeH="0" baseline="0" smtClean="0">
                <a:ln>
                  <a:noFill/>
                </a:ln>
                <a:solidFill>
                  <a:srgbClr val="632523"/>
                </a:solidFill>
                <a:effectLst/>
                <a:latin typeface="Times New Roman" pitchFamily="18" charset="0"/>
                <a:ea typeface="Arial Unicode MS" pitchFamily="34" charset="-128"/>
                <a:cs typeface="Times New Roman" pitchFamily="18" charset="0"/>
              </a:rPr>
              <a:t> </a:t>
            </a:r>
            <a:r>
              <a:rPr kumimoji="0" lang="en-US" sz="2000" b="1" i="0" u="none" strike="noStrike" cap="none" normalizeH="0" baseline="0" smtClean="0">
                <a:ln>
                  <a:noFill/>
                </a:ln>
                <a:solidFill>
                  <a:srgbClr val="632523"/>
                </a:solidFill>
                <a:effectLst/>
                <a:latin typeface="Times New Roman" pitchFamily="18" charset="0"/>
                <a:ea typeface="Arial Unicode MS" pitchFamily="34" charset="-128"/>
                <a:cs typeface="Times New Roman" pitchFamily="18" charset="0"/>
              </a:rPr>
              <a:t>O</a:t>
            </a:r>
            <a:r>
              <a:rPr kumimoji="0" lang="vi-VN" sz="2000" b="1" i="0" u="none" strike="noStrike" cap="none" normalizeH="0" baseline="0" smtClean="0">
                <a:ln>
                  <a:noFill/>
                </a:ln>
                <a:solidFill>
                  <a:srgbClr val="632523"/>
                </a:solidFill>
                <a:effectLst/>
                <a:latin typeface="Times New Roman" pitchFamily="18" charset="0"/>
                <a:ea typeface="Arial Unicode MS" pitchFamily="34" charset="-128"/>
                <a:cs typeface="Times New Roman" pitchFamily="18" charset="0"/>
              </a:rPr>
              <a:t> </a:t>
            </a:r>
            <a:r>
              <a:rPr kumimoji="0" lang="en-US" sz="2000" b="1" i="0" u="none" strike="noStrike" cap="none" normalizeH="0" baseline="0" smtClean="0">
                <a:ln>
                  <a:noFill/>
                </a:ln>
                <a:solidFill>
                  <a:srgbClr val="632523"/>
                </a:solidFill>
                <a:effectLst/>
                <a:latin typeface="Times New Roman" pitchFamily="18" charset="0"/>
                <a:ea typeface="Arial Unicode MS" pitchFamily="34" charset="-128"/>
                <a:cs typeface="Times New Roman" pitchFamily="18" charset="0"/>
              </a:rPr>
              <a:t>A  </a:t>
            </a:r>
            <a:r>
              <a:rPr kumimoji="0" lang="vi-VN" sz="2000" b="1" i="0" u="none" strike="noStrike" cap="none" normalizeH="0" baseline="0" smtClean="0">
                <a:ln>
                  <a:noFill/>
                </a:ln>
                <a:solidFill>
                  <a:srgbClr val="632523"/>
                </a:solidFill>
                <a:effectLst/>
                <a:latin typeface="Times New Roman" pitchFamily="18" charset="0"/>
                <a:ea typeface="Arial Unicode MS" pitchFamily="34" charset="-128"/>
                <a:cs typeface="Times New Roman" pitchFamily="18" charset="0"/>
              </a:rPr>
              <a:t> D Ư Ợ C</a:t>
            </a:r>
            <a:endParaRPr kumimoji="0" lang="en-US" sz="4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0" name="Rectangle 9"/>
          <p:cNvSpPr/>
          <p:nvPr/>
        </p:nvSpPr>
        <p:spPr>
          <a:xfrm>
            <a:off x="2699792" y="3717032"/>
            <a:ext cx="6336704" cy="2677656"/>
          </a:xfrm>
          <a:prstGeom prst="rect">
            <a:avLst/>
          </a:prstGeom>
        </p:spPr>
        <p:txBody>
          <a:bodyPr wrap="square">
            <a:spAutoFit/>
          </a:bodyPr>
          <a:lstStyle/>
          <a:p>
            <a:pPr marL="0" lvl="1"/>
            <a:r>
              <a:rPr lang="vi-VN" sz="2400" b="1" smtClean="0">
                <a:latin typeface="Times New Roman" pitchFamily="18" charset="0"/>
                <a:cs typeface="Times New Roman" pitchFamily="18" charset="0"/>
              </a:rPr>
              <a:t>	GVHD: Th.s Nguyễn Phúc Học</a:t>
            </a:r>
          </a:p>
          <a:p>
            <a:pPr marL="0" lvl="1"/>
            <a:r>
              <a:rPr lang="vi-VN" sz="2400" b="1" smtClean="0">
                <a:latin typeface="Times New Roman" pitchFamily="18" charset="0"/>
                <a:cs typeface="Times New Roman" pitchFamily="18" charset="0"/>
              </a:rPr>
              <a:t>	SVTH: Nhóm 14 - Lớp: PTH 350H </a:t>
            </a:r>
          </a:p>
          <a:p>
            <a:pPr marL="0" lvl="1"/>
            <a:r>
              <a:rPr lang="vi-VN" sz="2400" smtClean="0">
                <a:latin typeface="Times New Roman" pitchFamily="18" charset="0"/>
                <a:cs typeface="Times New Roman" pitchFamily="18" charset="0"/>
              </a:rPr>
              <a:t>             Phùng Thị Nguyên              </a:t>
            </a:r>
            <a:r>
              <a:rPr lang="vi-VN" sz="2400" smtClean="0">
                <a:latin typeface="Times New Roman" pitchFamily="18" charset="0"/>
                <a:cs typeface="Times New Roman" pitchFamily="18" charset="0"/>
              </a:rPr>
              <a:t> 2020526382   </a:t>
            </a:r>
            <a:endParaRPr lang="vi-VN" sz="2400" smtClean="0">
              <a:latin typeface="Times New Roman" pitchFamily="18" charset="0"/>
              <a:cs typeface="Times New Roman" pitchFamily="18" charset="0"/>
            </a:endParaRPr>
          </a:p>
          <a:p>
            <a:pPr marL="0" lvl="1"/>
            <a:r>
              <a:rPr lang="vi-VN" sz="2400" smtClean="0">
                <a:latin typeface="Times New Roman" pitchFamily="18" charset="0"/>
                <a:cs typeface="Times New Roman" pitchFamily="18" charset="0"/>
              </a:rPr>
              <a:t>	 Nguyễn Đoàn Khánh Trang 2020526256  </a:t>
            </a:r>
          </a:p>
          <a:p>
            <a:pPr marL="0" lvl="1"/>
            <a:r>
              <a:rPr lang="vi-VN" sz="2400" smtClean="0">
                <a:latin typeface="Times New Roman" pitchFamily="18" charset="0"/>
                <a:cs typeface="Times New Roman" pitchFamily="18" charset="0"/>
              </a:rPr>
              <a:t>	 Trần Thị Tranh	</a:t>
            </a:r>
            <a:r>
              <a:rPr lang="vi-VN" sz="2400" smtClean="0">
                <a:latin typeface="Times New Roman" pitchFamily="18" charset="0"/>
                <a:cs typeface="Times New Roman" pitchFamily="18" charset="0"/>
              </a:rPr>
              <a:t>          2020527529</a:t>
            </a:r>
            <a:endParaRPr lang="vi-VN" sz="2400" smtClean="0">
              <a:latin typeface="Times New Roman" pitchFamily="18" charset="0"/>
              <a:cs typeface="Times New Roman" pitchFamily="18" charset="0"/>
            </a:endParaRPr>
          </a:p>
          <a:p>
            <a:pPr marL="0" lvl="1"/>
            <a:r>
              <a:rPr lang="vi-VN" sz="2400" smtClean="0">
                <a:latin typeface="Times New Roman" pitchFamily="18" charset="0"/>
                <a:cs typeface="Times New Roman" pitchFamily="18" charset="0"/>
              </a:rPr>
              <a:t>	 Lê Thanh Tuấn	          </a:t>
            </a:r>
            <a:r>
              <a:rPr lang="vi-VN" sz="2400" smtClean="0">
                <a:latin typeface="Times New Roman" pitchFamily="18" charset="0"/>
                <a:cs typeface="Times New Roman" pitchFamily="18" charset="0"/>
              </a:rPr>
              <a:t>2021528289</a:t>
            </a:r>
            <a:endParaRPr lang="vi-VN" sz="2400" smtClean="0">
              <a:latin typeface="Times New Roman" pitchFamily="18" charset="0"/>
              <a:cs typeface="Times New Roman" pitchFamily="18" charset="0"/>
            </a:endParaRPr>
          </a:p>
          <a:p>
            <a:pPr marL="0" lvl="1"/>
            <a:r>
              <a:rPr lang="vi-VN" sz="2400" smtClean="0">
                <a:latin typeface="Times New Roman" pitchFamily="18" charset="0"/>
                <a:cs typeface="Times New Roman" pitchFamily="18" charset="0"/>
              </a:rPr>
              <a:t>	 Võ Trần Tố Vân	</a:t>
            </a:r>
            <a:r>
              <a:rPr lang="vi-VN" sz="2400" smtClean="0">
                <a:latin typeface="Times New Roman" pitchFamily="18" charset="0"/>
                <a:cs typeface="Times New Roman" pitchFamily="18" charset="0"/>
              </a:rPr>
              <a:t>          2020524967</a:t>
            </a:r>
            <a:endParaRPr lang="en-US" sz="2400">
              <a:latin typeface="Times New Roman" pitchFamily="18" charset="0"/>
              <a:cs typeface="Times New Roman" pitchFamily="18" charset="0"/>
            </a:endParaRPr>
          </a:p>
        </p:txBody>
      </p:sp>
      <p:pic>
        <p:nvPicPr>
          <p:cNvPr id="2055" name="Picture 7" descr="Kết quả hình ảnh cho lup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877" y="3861048"/>
            <a:ext cx="3517850" cy="2317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978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196752"/>
            <a:ext cx="7992888" cy="5400599"/>
          </a:xfrm>
        </p:spPr>
        <p:txBody>
          <a:bodyPr>
            <a:noAutofit/>
          </a:bodyPr>
          <a:lstStyle/>
          <a:p>
            <a:pPr algn="just">
              <a:lnSpc>
                <a:spcPts val="3000"/>
              </a:lnSpc>
              <a:buFont typeface="Courier New" pitchFamily="49" charset="0"/>
              <a:buChar char="o"/>
            </a:pPr>
            <a:r>
              <a:rPr lang="en-US" sz="2400" dirty="0" err="1" smtClean="0">
                <a:latin typeface="Times New Roman" pitchFamily="18" charset="0"/>
                <a:cs typeface="Times New Roman" pitchFamily="18" charset="0"/>
              </a:rPr>
              <a:t>Teo</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biểu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bì</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thoái</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hóa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hóa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lỏng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nhiễm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viêm</a:t>
            </a:r>
            <a:r>
              <a:rPr lang="en-US" sz="2400" dirty="0">
                <a:latin typeface="Times New Roman" pitchFamily="18" charset="0"/>
                <a:cs typeface="Times New Roman" pitchFamily="18" charset="0"/>
              </a:rPr>
              <a:t> lymphocytes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thoái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hóa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dạng</a:t>
            </a:r>
            <a:r>
              <a:rPr lang="en-US" sz="2400" dirty="0">
                <a:latin typeface="Times New Roman" pitchFamily="18" charset="0"/>
                <a:cs typeface="Times New Roman" pitchFamily="18" charset="0"/>
              </a:rPr>
              <a:t> fibrin </a:t>
            </a:r>
            <a:r>
              <a:rPr lang="en-US" sz="2400" dirty="0" err="1">
                <a:latin typeface="Times New Roman" pitchFamily="18" charset="0"/>
                <a:cs typeface="Times New Roman" pitchFamily="18" charset="0"/>
              </a:rPr>
              <a:t>mô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máu</a:t>
            </a:r>
            <a:r>
              <a:rPr lang="en-US" sz="2400" dirty="0">
                <a:latin typeface="Times New Roman" pitchFamily="18" charset="0"/>
                <a:cs typeface="Times New Roman" pitchFamily="18" charset="0"/>
              </a:rPr>
              <a:t>.</a:t>
            </a:r>
          </a:p>
          <a:p>
            <a:pPr>
              <a:lnSpc>
                <a:spcPts val="3000"/>
              </a:lnSpc>
              <a:buFont typeface="Courier New" pitchFamily="49" charset="0"/>
              <a:buChar char="o"/>
            </a:pPr>
            <a:r>
              <a:rPr lang="en-US" sz="2400" smtClean="0">
                <a:latin typeface="Times New Roman" pitchFamily="18" charset="0"/>
                <a:cs typeface="Times New Roman" pitchFamily="18" charset="0"/>
              </a:rPr>
              <a:t> Dải</a:t>
            </a:r>
            <a:r>
              <a:rPr lang="vi-VN" sz="2400">
                <a:latin typeface="Times New Roman" pitchFamily="18" charset="0"/>
                <a:cs typeface="Times New Roman" pitchFamily="18" charset="0"/>
              </a:rPr>
              <a:t> </a:t>
            </a:r>
            <a:r>
              <a:rPr lang="en-US" sz="2400" smtClean="0">
                <a:latin typeface="Times New Roman" pitchFamily="18" charset="0"/>
                <a:cs typeface="Times New Roman" pitchFamily="18" charset="0"/>
              </a:rPr>
              <a:t>lupus:    </a:t>
            </a:r>
            <a:endParaRPr lang="vi-VN" sz="2400" smtClean="0">
              <a:latin typeface="Times New Roman" pitchFamily="18" charset="0"/>
              <a:cs typeface="Times New Roman" pitchFamily="18" charset="0"/>
            </a:endParaRPr>
          </a:p>
          <a:p>
            <a:pPr marL="0" indent="0" algn="just">
              <a:lnSpc>
                <a:spcPts val="3000"/>
              </a:lnSpc>
              <a:buNone/>
            </a:pPr>
            <a:r>
              <a:rPr lang="vi-VN" sz="2400" smtClean="0">
                <a:latin typeface="Times New Roman" pitchFamily="18" charset="0"/>
                <a:cs typeface="Times New Roman" pitchFamily="18" charset="0"/>
              </a:rPr>
              <a:t>	</a:t>
            </a:r>
            <a:r>
              <a:rPr lang="en-US" sz="2400" smtClean="0">
                <a:latin typeface="Times New Roman" pitchFamily="18" charset="0"/>
                <a:cs typeface="Times New Roman" pitchFamily="18" charset="0"/>
              </a:rPr>
              <a:t>Thử </a:t>
            </a:r>
            <a:r>
              <a:rPr lang="en-US" sz="2400" dirty="0" err="1">
                <a:latin typeface="Times New Roman" pitchFamily="18" charset="0"/>
                <a:cs typeface="Times New Roman" pitchFamily="18" charset="0"/>
              </a:rPr>
              <a:t>nghiệm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miễn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dịch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huỳnh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trực</a:t>
            </a:r>
            <a:r>
              <a:rPr lang="en-US" sz="2400" dirty="0">
                <a:latin typeface="Times New Roman" pitchFamily="18" charset="0"/>
                <a:cs typeface="Times New Roman" pitchFamily="18" charset="0"/>
              </a:rPr>
              <a:t> </a:t>
            </a:r>
            <a:r>
              <a:rPr lang="en-US" sz="2400" err="1">
                <a:latin typeface="Times New Roman" pitchFamily="18" charset="0"/>
                <a:cs typeface="Times New Roman" pitchFamily="18" charset="0"/>
              </a:rPr>
              <a:t>tiếp</a:t>
            </a:r>
            <a:r>
              <a:rPr lang="en-US" sz="2400">
                <a:latin typeface="Times New Roman" pitchFamily="18" charset="0"/>
                <a:cs typeface="Times New Roman" pitchFamily="18" charset="0"/>
              </a:rPr>
              <a:t> </a:t>
            </a:r>
            <a:r>
              <a:rPr lang="vi-VN" sz="2400">
                <a:latin typeface="Times New Roman" pitchFamily="18" charset="0"/>
                <a:cs typeface="Times New Roman" pitchFamily="18" charset="0"/>
              </a:rPr>
              <a:t> </a:t>
            </a:r>
            <a:r>
              <a:rPr lang="en-US" sz="2400" smtClean="0">
                <a:latin typeface="Times New Roman" pitchFamily="18" charset="0"/>
                <a:cs typeface="Times New Roman" pitchFamily="18" charset="0"/>
              </a:rPr>
              <a:t>chứng</a:t>
            </a:r>
            <a:endParaRPr lang="vi-VN" sz="2400" smtClean="0">
              <a:latin typeface="Times New Roman" pitchFamily="18" charset="0"/>
              <a:cs typeface="Times New Roman" pitchFamily="18" charset="0"/>
            </a:endParaRPr>
          </a:p>
          <a:p>
            <a:pPr marL="0" indent="0" algn="just">
              <a:lnSpc>
                <a:spcPts val="3000"/>
              </a:lnSpc>
              <a:buNone/>
            </a:pPr>
            <a:r>
              <a:rPr lang="vi-VN" sz="2400">
                <a:latin typeface="Times New Roman" pitchFamily="18" charset="0"/>
                <a:cs typeface="Times New Roman" pitchFamily="18" charset="0"/>
              </a:rPr>
              <a:t>	</a:t>
            </a:r>
            <a:r>
              <a:rPr lang="en-US" sz="2400" smtClean="0">
                <a:latin typeface="Times New Roman" pitchFamily="18" charset="0"/>
                <a:cs typeface="Times New Roman" pitchFamily="18" charset="0"/>
              </a:rPr>
              <a:t>minh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đọng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IgG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IgM</a:t>
            </a:r>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C1q</a:t>
            </a:r>
            <a:endParaRPr lang="vi-VN" sz="2400" smtClean="0">
              <a:latin typeface="Times New Roman" pitchFamily="18" charset="0"/>
              <a:cs typeface="Times New Roman" pitchFamily="18" charset="0"/>
            </a:endParaRPr>
          </a:p>
          <a:p>
            <a:pPr marL="0" indent="0" algn="just">
              <a:lnSpc>
                <a:spcPts val="3000"/>
              </a:lnSpc>
              <a:buNone/>
            </a:pPr>
            <a:r>
              <a:rPr lang="vi-VN" sz="2400">
                <a:latin typeface="Times New Roman" pitchFamily="18" charset="0"/>
                <a:cs typeface="Times New Roman" pitchFamily="18" charset="0"/>
              </a:rPr>
              <a:t>	</a:t>
            </a:r>
            <a:r>
              <a:rPr lang="en-US" sz="2400" smtClean="0">
                <a:latin typeface="Times New Roman" pitchFamily="18" charset="0"/>
                <a:cs typeface="Times New Roman" pitchFamily="18" charset="0"/>
              </a:rPr>
              <a:t>thành </a:t>
            </a:r>
            <a:r>
              <a:rPr lang="en-US" sz="2400" dirty="0" err="1">
                <a:latin typeface="Times New Roman" pitchFamily="18" charset="0"/>
                <a:cs typeface="Times New Roman" pitchFamily="18" charset="0"/>
              </a:rPr>
              <a:t>dạng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dải</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dọc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bì</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biểu</a:t>
            </a:r>
            <a:r>
              <a:rPr lang="en-US" sz="2400" dirty="0">
                <a:latin typeface="Times New Roman" pitchFamily="18" charset="0"/>
                <a:cs typeface="Times New Roman" pitchFamily="18" charset="0"/>
              </a:rPr>
              <a:t> </a:t>
            </a:r>
            <a:r>
              <a:rPr lang="en-US" sz="2400" err="1" smtClean="0">
                <a:latin typeface="Times New Roman" pitchFamily="18" charset="0"/>
                <a:cs typeface="Times New Roman" pitchFamily="18" charset="0"/>
              </a:rPr>
              <a:t>bì</a:t>
            </a:r>
            <a:r>
              <a:rPr lang="en-US" sz="2400" smtClean="0">
                <a:latin typeface="Times New Roman" pitchFamily="18" charset="0"/>
                <a:cs typeface="Times New Roman" pitchFamily="18" charset="0"/>
              </a:rPr>
              <a:t> .</a:t>
            </a:r>
            <a:endParaRPr lang="vi-VN" sz="2400" smtClean="0">
              <a:latin typeface="Times New Roman" pitchFamily="18" charset="0"/>
              <a:cs typeface="Times New Roman" pitchFamily="18" charset="0"/>
            </a:endParaRPr>
          </a:p>
          <a:p>
            <a:pPr lvl="1" algn="just">
              <a:lnSpc>
                <a:spcPts val="3000"/>
              </a:lnSpc>
              <a:buFont typeface="Wingdings" pitchFamily="2" charset="2"/>
              <a:buChar char="ü"/>
            </a:pPr>
            <a:r>
              <a:rPr lang="vi-VN" sz="2400" smtClean="0">
                <a:latin typeface="Times New Roman" pitchFamily="18" charset="0"/>
                <a:cs typeface="Times New Roman" pitchFamily="18" charset="0"/>
              </a:rPr>
              <a:t>  </a:t>
            </a:r>
            <a:r>
              <a:rPr lang="en-US" sz="2400" smtClean="0">
                <a:latin typeface="Times New Roman" pitchFamily="18" charset="0"/>
                <a:cs typeface="Times New Roman" pitchFamily="18" charset="0"/>
              </a:rPr>
              <a:t>vùng </a:t>
            </a:r>
            <a:r>
              <a:rPr lang="en-US" sz="2400" dirty="0">
                <a:latin typeface="Times New Roman" pitchFamily="18" charset="0"/>
                <a:cs typeface="Times New Roman" pitchFamily="18" charset="0"/>
              </a:rPr>
              <a:t>da </a:t>
            </a:r>
            <a:r>
              <a:rPr lang="en-US" sz="2400" dirty="0" err="1">
                <a:latin typeface="Times New Roman" pitchFamily="18" charset="0"/>
                <a:cs typeface="Times New Roman" pitchFamily="18" charset="0"/>
              </a:rPr>
              <a:t>tổn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a:latin typeface="Times New Roman" pitchFamily="18" charset="0"/>
                <a:cs typeface="Times New Roman" pitchFamily="18" charset="0"/>
              </a:rPr>
              <a:t>90</a:t>
            </a:r>
            <a:r>
              <a:rPr lang="en-US" sz="2400" smtClean="0">
                <a:latin typeface="Times New Roman" pitchFamily="18" charset="0"/>
                <a:cs typeface="Times New Roman" pitchFamily="18" charset="0"/>
              </a:rPr>
              <a:t>%.</a:t>
            </a:r>
            <a:endParaRPr lang="vi-VN" sz="2400" smtClean="0">
              <a:latin typeface="Times New Roman" pitchFamily="18" charset="0"/>
              <a:cs typeface="Times New Roman" pitchFamily="18" charset="0"/>
            </a:endParaRPr>
          </a:p>
          <a:p>
            <a:pPr lvl="1" algn="just">
              <a:lnSpc>
                <a:spcPts val="3000"/>
              </a:lnSpc>
              <a:buFont typeface="Wingdings" pitchFamily="2" charset="2"/>
              <a:buChar char="ü"/>
            </a:pPr>
            <a:r>
              <a:rPr lang="vi-VN" sz="2400" smtClean="0">
                <a:latin typeface="Times New Roman" pitchFamily="18" charset="0"/>
                <a:cs typeface="Times New Roman" pitchFamily="18" charset="0"/>
              </a:rPr>
              <a:t>  </a:t>
            </a:r>
            <a:r>
              <a:rPr lang="en-US" sz="2400" smtClean="0">
                <a:latin typeface="Times New Roman" pitchFamily="18" charset="0"/>
                <a:cs typeface="Times New Roman" pitchFamily="18" charset="0"/>
              </a:rPr>
              <a:t>vùng </a:t>
            </a:r>
            <a:r>
              <a:rPr lang="en-US" sz="2400" dirty="0">
                <a:latin typeface="Times New Roman" pitchFamily="18" charset="0"/>
                <a:cs typeface="Times New Roman" pitchFamily="18" charset="0"/>
              </a:rPr>
              <a:t>da </a:t>
            </a:r>
            <a:r>
              <a:rPr lang="en-US" sz="2400" dirty="0" err="1">
                <a:latin typeface="Times New Roman" pitchFamily="18" charset="0"/>
                <a:cs typeface="Times New Roman" pitchFamily="18" charset="0"/>
              </a:rPr>
              <a:t>bình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phơi</a:t>
            </a:r>
            <a:r>
              <a:rPr lang="en-US" sz="2400" dirty="0">
                <a:latin typeface="Times New Roman" pitchFamily="18" charset="0"/>
                <a:cs typeface="Times New Roman" pitchFamily="18" charset="0"/>
              </a:rPr>
              <a:t> </a:t>
            </a:r>
            <a:r>
              <a:rPr lang="en-US" sz="2400" err="1">
                <a:latin typeface="Times New Roman" pitchFamily="18" charset="0"/>
                <a:cs typeface="Times New Roman" pitchFamily="18" charset="0"/>
              </a:rPr>
              <a:t>nắng</a:t>
            </a:r>
            <a:r>
              <a:rPr lang="en-US" sz="2400">
                <a:latin typeface="Times New Roman" pitchFamily="18" charset="0"/>
                <a:cs typeface="Times New Roman" pitchFamily="18" charset="0"/>
              </a:rPr>
              <a:t> </a:t>
            </a:r>
            <a:endParaRPr lang="vi-VN" sz="2400" smtClean="0">
              <a:latin typeface="Times New Roman" pitchFamily="18" charset="0"/>
              <a:cs typeface="Times New Roman" pitchFamily="18" charset="0"/>
            </a:endParaRPr>
          </a:p>
          <a:p>
            <a:pPr marL="457200" lvl="1" indent="0" algn="just">
              <a:lnSpc>
                <a:spcPts val="3000"/>
              </a:lnSpc>
              <a:buNone/>
            </a:pPr>
            <a:r>
              <a:rPr lang="vi-VN" sz="2400">
                <a:latin typeface="Times New Roman" pitchFamily="18" charset="0"/>
                <a:cs typeface="Times New Roman" pitchFamily="18" charset="0"/>
              </a:rPr>
              <a:t>	</a:t>
            </a:r>
            <a:r>
              <a:rPr lang="en-US" sz="2400" smtClean="0">
                <a:latin typeface="Times New Roman" pitchFamily="18" charset="0"/>
                <a:cs typeface="Times New Roman" pitchFamily="18" charset="0"/>
              </a:rPr>
              <a:t>dương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70-80</a:t>
            </a:r>
            <a:r>
              <a:rPr lang="en-US" sz="2400" smtClean="0">
                <a:latin typeface="Times New Roman" pitchFamily="18" charset="0"/>
                <a:cs typeface="Times New Roman" pitchFamily="18" charset="0"/>
              </a:rPr>
              <a:t>%.  </a:t>
            </a:r>
            <a:endParaRPr lang="vi-VN" sz="2400" smtClean="0">
              <a:latin typeface="Times New Roman" pitchFamily="18" charset="0"/>
              <a:cs typeface="Times New Roman" pitchFamily="18" charset="0"/>
            </a:endParaRPr>
          </a:p>
          <a:p>
            <a:pPr lvl="1">
              <a:lnSpc>
                <a:spcPts val="3000"/>
              </a:lnSpc>
              <a:buFont typeface="Wingdings" pitchFamily="2" charset="2"/>
              <a:buChar char="ü"/>
            </a:pPr>
            <a:r>
              <a:rPr lang="vi-VN" sz="2400" smtClean="0">
                <a:latin typeface="Times New Roman" pitchFamily="18" charset="0"/>
                <a:cs typeface="Times New Roman" pitchFamily="18" charset="0"/>
              </a:rPr>
              <a:t>  </a:t>
            </a:r>
            <a:r>
              <a:rPr lang="en-US" sz="2400" smtClean="0">
                <a:latin typeface="Times New Roman" pitchFamily="18" charset="0"/>
                <a:cs typeface="Times New Roman" pitchFamily="18" charset="0"/>
              </a:rPr>
              <a:t>vùng </a:t>
            </a:r>
            <a:r>
              <a:rPr lang="en-US" sz="2400" dirty="0">
                <a:latin typeface="Times New Roman" pitchFamily="18" charset="0"/>
                <a:cs typeface="Times New Roman" pitchFamily="18" charset="0"/>
              </a:rPr>
              <a:t>da </a:t>
            </a:r>
            <a:r>
              <a:rPr lang="en-US" sz="2400" dirty="0" err="1">
                <a:latin typeface="Times New Roman" pitchFamily="18" charset="0"/>
                <a:cs typeface="Times New Roman" pitchFamily="18" charset="0"/>
              </a:rPr>
              <a:t>bình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phơi</a:t>
            </a:r>
            <a:r>
              <a:rPr lang="en-US" sz="2400" dirty="0">
                <a:latin typeface="Times New Roman" pitchFamily="18" charset="0"/>
                <a:cs typeface="Times New Roman" pitchFamily="18" charset="0"/>
              </a:rPr>
              <a:t> </a:t>
            </a:r>
            <a:r>
              <a:rPr lang="en-US" sz="2400" err="1">
                <a:latin typeface="Times New Roman" pitchFamily="18" charset="0"/>
                <a:cs typeface="Times New Roman" pitchFamily="18" charset="0"/>
              </a:rPr>
              <a:t>nắng</a:t>
            </a:r>
            <a:r>
              <a:rPr lang="en-US" sz="2400">
                <a:latin typeface="Times New Roman" pitchFamily="18" charset="0"/>
                <a:cs typeface="Times New Roman" pitchFamily="18" charset="0"/>
              </a:rPr>
              <a:t> </a:t>
            </a:r>
            <a:endParaRPr lang="vi-VN" sz="2400" smtClean="0">
              <a:latin typeface="Times New Roman" pitchFamily="18" charset="0"/>
              <a:cs typeface="Times New Roman" pitchFamily="18" charset="0"/>
            </a:endParaRPr>
          </a:p>
          <a:p>
            <a:pPr marL="457200" lvl="1" indent="0">
              <a:lnSpc>
                <a:spcPts val="3000"/>
              </a:lnSpc>
              <a:buNone/>
            </a:pPr>
            <a:r>
              <a:rPr lang="vi-VN" sz="2400">
                <a:latin typeface="Times New Roman" pitchFamily="18" charset="0"/>
                <a:cs typeface="Times New Roman" pitchFamily="18" charset="0"/>
              </a:rPr>
              <a:t>	</a:t>
            </a:r>
            <a:r>
              <a:rPr lang="en-US" sz="2400" smtClean="0">
                <a:latin typeface="Times New Roman" pitchFamily="18" charset="0"/>
                <a:cs typeface="Times New Roman" pitchFamily="18" charset="0"/>
              </a:rPr>
              <a:t>dương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a:latin typeface="Times New Roman" pitchFamily="18" charset="0"/>
                <a:cs typeface="Times New Roman" pitchFamily="18" charset="0"/>
              </a:rPr>
              <a:t>50</a:t>
            </a:r>
            <a:r>
              <a:rPr lang="en-US" sz="2400" smtClean="0">
                <a:latin typeface="Times New Roman" pitchFamily="18" charset="0"/>
                <a:cs typeface="Times New Roman" pitchFamily="18" charset="0"/>
              </a:rPr>
              <a:t>%.</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6" name="Title 1"/>
          <p:cNvSpPr txBox="1">
            <a:spLocks/>
          </p:cNvSpPr>
          <p:nvPr/>
        </p:nvSpPr>
        <p:spPr>
          <a:xfrm>
            <a:off x="35496" y="188640"/>
            <a:ext cx="7418376" cy="8854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800"/>
              </a:lnSpc>
            </a:pPr>
            <a:r>
              <a:rPr lang="en-US" sz="3200" smtClean="0">
                <a:latin typeface="Times New Roman" pitchFamily="18" charset="0"/>
                <a:cs typeface="Times New Roman" pitchFamily="18" charset="0"/>
              </a:rPr>
              <a:t> </a:t>
            </a:r>
            <a:r>
              <a:rPr lang="en-US" sz="3200" b="1" smtClean="0">
                <a:latin typeface="Times New Roman" pitchFamily="18" charset="0"/>
                <a:cs typeface="Times New Roman" pitchFamily="18" charset="0"/>
              </a:rPr>
              <a:t>4.</a:t>
            </a:r>
            <a:r>
              <a:rPr lang="vi-VN" sz="3200" b="1" smtClean="0">
                <a:latin typeface="Times New Roman" pitchFamily="18" charset="0"/>
                <a:cs typeface="Times New Roman" pitchFamily="18" charset="0"/>
              </a:rPr>
              <a:t> </a:t>
            </a:r>
            <a:r>
              <a:rPr lang="en-US" sz="3200" b="1" u="sng" smtClean="0">
                <a:latin typeface="Times New Roman" pitchFamily="18" charset="0"/>
                <a:cs typeface="Times New Roman" pitchFamily="18" charset="0"/>
              </a:rPr>
              <a:t>DẤU HIỆU XÉT NGHIỆM</a:t>
            </a:r>
            <a:r>
              <a:rPr lang="vi-VN" sz="3200" b="1" smtClean="0">
                <a:latin typeface="Times New Roman" pitchFamily="18" charset="0"/>
                <a:cs typeface="Times New Roman" pitchFamily="18" charset="0"/>
              </a:rPr>
              <a:t/>
            </a:r>
            <a:br>
              <a:rPr lang="vi-VN" sz="3200" b="1" smtClean="0">
                <a:latin typeface="Times New Roman" pitchFamily="18" charset="0"/>
                <a:cs typeface="Times New Roman" pitchFamily="18" charset="0"/>
              </a:rPr>
            </a:br>
            <a:r>
              <a:rPr lang="vi-VN" sz="3200" b="1" smtClean="0">
                <a:latin typeface="Times New Roman" pitchFamily="18" charset="0"/>
                <a:cs typeface="Times New Roman" pitchFamily="18" charset="0"/>
              </a:rPr>
              <a:t>     </a:t>
            </a:r>
            <a:r>
              <a:rPr lang="en-US" sz="2800" b="1" smtClean="0">
                <a:latin typeface="Times New Roman" pitchFamily="18" charset="0"/>
                <a:cs typeface="Times New Roman" pitchFamily="18" charset="0"/>
              </a:rPr>
              <a:t>4.2.</a:t>
            </a:r>
            <a:r>
              <a:rPr lang="vi-VN" sz="2800" b="1" smtClean="0">
                <a:latin typeface="Times New Roman" pitchFamily="18" charset="0"/>
                <a:cs typeface="Times New Roman" pitchFamily="18" charset="0"/>
              </a:rPr>
              <a:t> MÔ BỆNH HỌC DA</a:t>
            </a:r>
            <a:r>
              <a:rPr lang="en-US" sz="2800" b="1"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41081554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9170" y="44624"/>
            <a:ext cx="3114955" cy="584775"/>
          </a:xfrm>
          <a:prstGeom prst="rect">
            <a:avLst/>
          </a:prstGeom>
        </p:spPr>
        <p:txBody>
          <a:bodyPr wrap="none">
            <a:spAutoFit/>
          </a:bodyPr>
          <a:lstStyle/>
          <a:p>
            <a:pPr algn="ctr"/>
            <a:r>
              <a:rPr lang="en-US" sz="3200" b="1" smtClean="0">
                <a:latin typeface="Times New Roman" pitchFamily="18" charset="0"/>
                <a:cs typeface="Times New Roman" pitchFamily="18" charset="0"/>
              </a:rPr>
              <a:t>5. </a:t>
            </a:r>
            <a:r>
              <a:rPr lang="en-US" sz="3200" b="1" u="sng" err="1" smtClean="0">
                <a:latin typeface="Times New Roman" pitchFamily="18" charset="0"/>
                <a:cs typeface="Times New Roman" pitchFamily="18" charset="0"/>
              </a:rPr>
              <a:t>CHẨN</a:t>
            </a:r>
            <a:r>
              <a:rPr lang="en-US" sz="3200" b="1" u="sng" smtClean="0">
                <a:latin typeface="Times New Roman" pitchFamily="18" charset="0"/>
                <a:cs typeface="Times New Roman" pitchFamily="18" charset="0"/>
              </a:rPr>
              <a:t> ĐOÁN</a:t>
            </a:r>
            <a:endParaRPr lang="en-US" sz="3200" u="sng">
              <a:latin typeface="Times New Roman" pitchFamily="18" charset="0"/>
              <a:cs typeface="Times New Roman" pitchFamily="18" charset="0"/>
            </a:endParaRPr>
          </a:p>
        </p:txBody>
      </p:sp>
      <p:sp>
        <p:nvSpPr>
          <p:cNvPr id="30" name="Rectangle 29"/>
          <p:cNvSpPr/>
          <p:nvPr/>
        </p:nvSpPr>
        <p:spPr>
          <a:xfrm>
            <a:off x="107504" y="1772817"/>
            <a:ext cx="2059925" cy="880644"/>
          </a:xfrm>
          <a:prstGeom prst="rect">
            <a:avLst/>
          </a:prstGeom>
          <a:noFill/>
          <a:ln w="19050">
            <a:solidFill>
              <a:srgbClr val="000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smtClean="0">
                <a:solidFill>
                  <a:schemeClr val="tx1"/>
                </a:solidFill>
                <a:latin typeface="+mj-lt"/>
              </a:rPr>
              <a:t>CHẨN ĐOÁN</a:t>
            </a:r>
          </a:p>
          <a:p>
            <a:pPr algn="ctr"/>
            <a:r>
              <a:rPr lang="vi-VN" sz="2400" b="1" smtClean="0">
                <a:solidFill>
                  <a:schemeClr val="tx1"/>
                </a:solidFill>
                <a:latin typeface="+mj-lt"/>
              </a:rPr>
              <a:t>SLE</a:t>
            </a:r>
            <a:endParaRPr lang="en-US" sz="2400" b="1">
              <a:solidFill>
                <a:schemeClr val="tx1"/>
              </a:solidFill>
              <a:latin typeface="+mj-lt"/>
            </a:endParaRPr>
          </a:p>
        </p:txBody>
      </p:sp>
      <p:cxnSp>
        <p:nvCxnSpPr>
          <p:cNvPr id="36" name="Straight Connector 35"/>
          <p:cNvCxnSpPr>
            <a:stCxn id="30" idx="3"/>
          </p:cNvCxnSpPr>
          <p:nvPr/>
        </p:nvCxnSpPr>
        <p:spPr>
          <a:xfrm flipV="1">
            <a:off x="2167429" y="2204865"/>
            <a:ext cx="388347" cy="8274"/>
          </a:xfrm>
          <a:prstGeom prst="line">
            <a:avLst/>
          </a:prstGeom>
          <a:ln w="19050">
            <a:solidFill>
              <a:srgbClr val="0000E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2531693" y="764704"/>
            <a:ext cx="24083" cy="5760640"/>
          </a:xfrm>
          <a:prstGeom prst="line">
            <a:avLst/>
          </a:prstGeom>
          <a:ln w="19050">
            <a:solidFill>
              <a:srgbClr val="0000E2"/>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2555776" y="764704"/>
            <a:ext cx="576064" cy="0"/>
          </a:xfrm>
          <a:prstGeom prst="straightConnector1">
            <a:avLst/>
          </a:prstGeom>
          <a:ln w="19050">
            <a:solidFill>
              <a:srgbClr val="0000E2"/>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2555776" y="1268760"/>
            <a:ext cx="576064" cy="0"/>
          </a:xfrm>
          <a:prstGeom prst="straightConnector1">
            <a:avLst/>
          </a:prstGeom>
          <a:ln w="19050">
            <a:solidFill>
              <a:srgbClr val="0000E2"/>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2555776" y="1772816"/>
            <a:ext cx="576064" cy="0"/>
          </a:xfrm>
          <a:prstGeom prst="straightConnector1">
            <a:avLst/>
          </a:prstGeom>
          <a:ln w="19050">
            <a:solidFill>
              <a:srgbClr val="0000E2"/>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2531693" y="6525344"/>
            <a:ext cx="576064" cy="0"/>
          </a:xfrm>
          <a:prstGeom prst="straightConnector1">
            <a:avLst/>
          </a:prstGeom>
          <a:ln w="19050">
            <a:solidFill>
              <a:srgbClr val="0000E2"/>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2555776" y="2549593"/>
            <a:ext cx="576064" cy="0"/>
          </a:xfrm>
          <a:prstGeom prst="straightConnector1">
            <a:avLst/>
          </a:prstGeom>
          <a:ln w="19050">
            <a:solidFill>
              <a:srgbClr val="0000E2"/>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2531693" y="3356992"/>
            <a:ext cx="576064" cy="0"/>
          </a:xfrm>
          <a:prstGeom prst="straightConnector1">
            <a:avLst/>
          </a:prstGeom>
          <a:ln w="19050">
            <a:solidFill>
              <a:srgbClr val="0000E2"/>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55776" y="3933056"/>
            <a:ext cx="576064" cy="0"/>
          </a:xfrm>
          <a:prstGeom prst="straightConnector1">
            <a:avLst/>
          </a:prstGeom>
          <a:ln w="19050">
            <a:solidFill>
              <a:srgbClr val="0000E2"/>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2543734" y="4437112"/>
            <a:ext cx="576064" cy="0"/>
          </a:xfrm>
          <a:prstGeom prst="straightConnector1">
            <a:avLst/>
          </a:prstGeom>
          <a:ln w="19050">
            <a:solidFill>
              <a:srgbClr val="0000E2"/>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2543734" y="4941168"/>
            <a:ext cx="576064" cy="0"/>
          </a:xfrm>
          <a:prstGeom prst="straightConnector1">
            <a:avLst/>
          </a:prstGeom>
          <a:ln w="19050">
            <a:solidFill>
              <a:srgbClr val="0000E2"/>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2531693" y="5445224"/>
            <a:ext cx="576064" cy="0"/>
          </a:xfrm>
          <a:prstGeom prst="straightConnector1">
            <a:avLst/>
          </a:prstGeom>
          <a:ln w="19050">
            <a:solidFill>
              <a:srgbClr val="0000E2"/>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555776" y="5949280"/>
            <a:ext cx="576064" cy="0"/>
          </a:xfrm>
          <a:prstGeom prst="straightConnector1">
            <a:avLst/>
          </a:prstGeom>
          <a:ln w="19050">
            <a:solidFill>
              <a:srgbClr val="0000E2"/>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203848" y="580038"/>
            <a:ext cx="5760640" cy="461665"/>
          </a:xfrm>
          <a:prstGeom prst="rect">
            <a:avLst/>
          </a:prstGeom>
          <a:noFill/>
          <a:ln w="12700">
            <a:solidFill>
              <a:srgbClr val="0000E2"/>
            </a:solidFill>
          </a:ln>
        </p:spPr>
        <p:txBody>
          <a:bodyPr wrap="square" rtlCol="0">
            <a:spAutoFit/>
          </a:bodyPr>
          <a:lstStyle/>
          <a:p>
            <a:r>
              <a:rPr lang="en-US" sz="2400" b="1">
                <a:latin typeface="Times New Roman" pitchFamily="18" charset="0"/>
                <a:cs typeface="Times New Roman" pitchFamily="18" charset="0"/>
              </a:rPr>
              <a:t>Ban </a:t>
            </a:r>
            <a:r>
              <a:rPr lang="en-US" sz="2400" b="1" err="1">
                <a:latin typeface="Times New Roman" pitchFamily="18" charset="0"/>
                <a:cs typeface="Times New Roman" pitchFamily="18" charset="0"/>
              </a:rPr>
              <a:t>vùng</a:t>
            </a:r>
            <a:r>
              <a:rPr lang="en-US" sz="2400" b="1">
                <a:latin typeface="Times New Roman" pitchFamily="18" charset="0"/>
                <a:cs typeface="Times New Roman" pitchFamily="18" charset="0"/>
              </a:rPr>
              <a:t> </a:t>
            </a:r>
            <a:r>
              <a:rPr lang="en-US" sz="2400" b="1" err="1">
                <a:latin typeface="Times New Roman" pitchFamily="18" charset="0"/>
                <a:cs typeface="Times New Roman" pitchFamily="18" charset="0"/>
              </a:rPr>
              <a:t>má</a:t>
            </a:r>
            <a:r>
              <a:rPr lang="en-US" sz="2400" b="1">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
        <p:nvSpPr>
          <p:cNvPr id="55" name="TextBox 54"/>
          <p:cNvSpPr txBox="1"/>
          <p:nvPr/>
        </p:nvSpPr>
        <p:spPr>
          <a:xfrm>
            <a:off x="3203848" y="1115452"/>
            <a:ext cx="5760640" cy="461665"/>
          </a:xfrm>
          <a:prstGeom prst="rect">
            <a:avLst/>
          </a:prstGeom>
          <a:noFill/>
          <a:ln w="12700">
            <a:solidFill>
              <a:srgbClr val="0000E2"/>
            </a:solidFill>
          </a:ln>
        </p:spPr>
        <p:txBody>
          <a:bodyPr wrap="square" rtlCol="0">
            <a:spAutoFit/>
          </a:bodyPr>
          <a:lstStyle/>
          <a:p>
            <a:r>
              <a:rPr lang="en-US" sz="2400" b="1">
                <a:latin typeface="Times New Roman" pitchFamily="18" charset="0"/>
                <a:cs typeface="Times New Roman" pitchFamily="18" charset="0"/>
              </a:rPr>
              <a:t>Ban </a:t>
            </a:r>
            <a:r>
              <a:rPr lang="en-US" sz="2400" b="1" err="1">
                <a:latin typeface="Times New Roman" pitchFamily="18" charset="0"/>
                <a:cs typeface="Times New Roman" pitchFamily="18" charset="0"/>
              </a:rPr>
              <a:t>dạng</a:t>
            </a:r>
            <a:r>
              <a:rPr lang="en-US" sz="2400" b="1">
                <a:latin typeface="Times New Roman" pitchFamily="18" charset="0"/>
                <a:cs typeface="Times New Roman" pitchFamily="18" charset="0"/>
              </a:rPr>
              <a:t> </a:t>
            </a:r>
            <a:r>
              <a:rPr lang="en-US" sz="2400" b="1" err="1" smtClean="0">
                <a:latin typeface="Times New Roman" pitchFamily="18" charset="0"/>
                <a:cs typeface="Times New Roman" pitchFamily="18" charset="0"/>
              </a:rPr>
              <a:t>đĩa</a:t>
            </a:r>
            <a:r>
              <a:rPr lang="vi-VN" sz="2400" b="1" smtClean="0">
                <a:latin typeface="Times New Roman" pitchFamily="18" charset="0"/>
                <a:cs typeface="Times New Roman" pitchFamily="18" charset="0"/>
              </a:rPr>
              <a:t> </a:t>
            </a:r>
            <a:r>
              <a:rPr lang="en-US" sz="2400" b="1">
                <a:latin typeface="Times New Roman" pitchFamily="18" charset="0"/>
                <a:cs typeface="Times New Roman" pitchFamily="18" charset="0"/>
              </a:rPr>
              <a:t>(discoid) </a:t>
            </a:r>
            <a:r>
              <a:rPr lang="en-US" sz="2400" b="1" smtClean="0">
                <a:latin typeface="Times New Roman" pitchFamily="18" charset="0"/>
                <a:cs typeface="Times New Roman" pitchFamily="18" charset="0"/>
              </a:rPr>
              <a:t> </a:t>
            </a:r>
            <a:endParaRPr lang="en-US" sz="2400" b="1">
              <a:latin typeface="Times New Roman" pitchFamily="18" charset="0"/>
              <a:cs typeface="Times New Roman" pitchFamily="18" charset="0"/>
            </a:endParaRPr>
          </a:p>
        </p:txBody>
      </p:sp>
      <p:sp>
        <p:nvSpPr>
          <p:cNvPr id="56" name="TextBox 55"/>
          <p:cNvSpPr txBox="1"/>
          <p:nvPr/>
        </p:nvSpPr>
        <p:spPr>
          <a:xfrm>
            <a:off x="3203848" y="1671191"/>
            <a:ext cx="5760640" cy="461665"/>
          </a:xfrm>
          <a:prstGeom prst="rect">
            <a:avLst/>
          </a:prstGeom>
          <a:noFill/>
          <a:ln w="12700">
            <a:solidFill>
              <a:srgbClr val="0000E2"/>
            </a:solidFill>
          </a:ln>
        </p:spPr>
        <p:txBody>
          <a:bodyPr wrap="square" rtlCol="0">
            <a:spAutoFit/>
          </a:bodyPr>
          <a:lstStyle/>
          <a:p>
            <a:r>
              <a:rPr lang="en-US" sz="2400" b="1" err="1">
                <a:latin typeface="Times New Roman" pitchFamily="18" charset="0"/>
                <a:cs typeface="Times New Roman" pitchFamily="18" charset="0"/>
              </a:rPr>
              <a:t>Mẫn</a:t>
            </a:r>
            <a:r>
              <a:rPr lang="en-US" sz="2400" b="1">
                <a:latin typeface="Times New Roman" pitchFamily="18" charset="0"/>
                <a:cs typeface="Times New Roman" pitchFamily="18" charset="0"/>
              </a:rPr>
              <a:t> </a:t>
            </a:r>
            <a:r>
              <a:rPr lang="en-US" sz="2400" b="1" err="1">
                <a:latin typeface="Times New Roman" pitchFamily="18" charset="0"/>
                <a:cs typeface="Times New Roman" pitchFamily="18" charset="0"/>
              </a:rPr>
              <a:t>cảm</a:t>
            </a:r>
            <a:r>
              <a:rPr lang="en-US" sz="2400" b="1">
                <a:latin typeface="Times New Roman" pitchFamily="18" charset="0"/>
                <a:cs typeface="Times New Roman" pitchFamily="18" charset="0"/>
              </a:rPr>
              <a:t> </a:t>
            </a:r>
            <a:r>
              <a:rPr lang="en-US" sz="2400" b="1" err="1">
                <a:latin typeface="Times New Roman" pitchFamily="18" charset="0"/>
                <a:cs typeface="Times New Roman" pitchFamily="18" charset="0"/>
              </a:rPr>
              <a:t>ánh</a:t>
            </a:r>
            <a:r>
              <a:rPr lang="en-US" sz="2400" b="1">
                <a:latin typeface="Times New Roman" pitchFamily="18" charset="0"/>
                <a:cs typeface="Times New Roman" pitchFamily="18" charset="0"/>
              </a:rPr>
              <a:t> </a:t>
            </a:r>
            <a:r>
              <a:rPr lang="en-US" sz="2400" b="1" err="1" smtClean="0">
                <a:latin typeface="Times New Roman" pitchFamily="18" charset="0"/>
                <a:cs typeface="Times New Roman" pitchFamily="18" charset="0"/>
              </a:rPr>
              <a:t>sáng</a:t>
            </a:r>
            <a:r>
              <a:rPr lang="vi-VN" sz="2400" b="1" smtClean="0">
                <a:latin typeface="Times New Roman" pitchFamily="18" charset="0"/>
                <a:cs typeface="Times New Roman" pitchFamily="18" charset="0"/>
              </a:rPr>
              <a:t> </a:t>
            </a:r>
            <a:r>
              <a:rPr lang="en-US" sz="2400" b="1">
                <a:latin typeface="Times New Roman" pitchFamily="18" charset="0"/>
                <a:cs typeface="Times New Roman" pitchFamily="18" charset="0"/>
              </a:rPr>
              <a:t>(Photosensitivity</a:t>
            </a:r>
            <a:r>
              <a:rPr lang="en-US" sz="2400" b="1" smtClean="0">
                <a:latin typeface="Times New Roman" pitchFamily="18" charset="0"/>
                <a:cs typeface="Times New Roman" pitchFamily="18" charset="0"/>
              </a:rPr>
              <a:t>) </a:t>
            </a:r>
            <a:endParaRPr lang="en-US" sz="2400" b="1">
              <a:latin typeface="Times New Roman" pitchFamily="18" charset="0"/>
              <a:cs typeface="Times New Roman" pitchFamily="18" charset="0"/>
            </a:endParaRPr>
          </a:p>
        </p:txBody>
      </p:sp>
      <p:sp>
        <p:nvSpPr>
          <p:cNvPr id="57" name="TextBox 56"/>
          <p:cNvSpPr txBox="1"/>
          <p:nvPr/>
        </p:nvSpPr>
        <p:spPr>
          <a:xfrm>
            <a:off x="3203848" y="2204864"/>
            <a:ext cx="5760640" cy="830997"/>
          </a:xfrm>
          <a:prstGeom prst="rect">
            <a:avLst/>
          </a:prstGeom>
          <a:noFill/>
          <a:ln w="12700">
            <a:solidFill>
              <a:srgbClr val="0000E2"/>
            </a:solidFill>
          </a:ln>
        </p:spPr>
        <p:txBody>
          <a:bodyPr wrap="square" rtlCol="0">
            <a:spAutoFit/>
          </a:bodyPr>
          <a:lstStyle/>
          <a:p>
            <a:r>
              <a:rPr lang="en-US" sz="2400" b="1" err="1">
                <a:latin typeface="Times New Roman" pitchFamily="18" charset="0"/>
                <a:cs typeface="Times New Roman" pitchFamily="18" charset="0"/>
              </a:rPr>
              <a:t>Loét</a:t>
            </a:r>
            <a:r>
              <a:rPr lang="en-US" sz="2400" b="1">
                <a:latin typeface="Times New Roman" pitchFamily="18" charset="0"/>
                <a:cs typeface="Times New Roman" pitchFamily="18" charset="0"/>
              </a:rPr>
              <a:t> </a:t>
            </a:r>
            <a:r>
              <a:rPr lang="en-US" sz="2400" b="1" err="1">
                <a:latin typeface="Times New Roman" pitchFamily="18" charset="0"/>
                <a:cs typeface="Times New Roman" pitchFamily="18" charset="0"/>
              </a:rPr>
              <a:t>miệng</a:t>
            </a:r>
            <a:r>
              <a:rPr lang="en-US" sz="2400" b="1">
                <a:latin typeface="Times New Roman" pitchFamily="18" charset="0"/>
                <a:cs typeface="Times New Roman" pitchFamily="18" charset="0"/>
              </a:rPr>
              <a:t> </a:t>
            </a:r>
            <a:r>
              <a:rPr lang="en-US" sz="2400" b="1" err="1">
                <a:latin typeface="Times New Roman" pitchFamily="18" charset="0"/>
                <a:cs typeface="Times New Roman" pitchFamily="18" charset="0"/>
              </a:rPr>
              <a:t>không</a:t>
            </a:r>
            <a:r>
              <a:rPr lang="en-US" sz="2400" b="1">
                <a:latin typeface="Times New Roman" pitchFamily="18" charset="0"/>
                <a:cs typeface="Times New Roman" pitchFamily="18" charset="0"/>
              </a:rPr>
              <a:t> </a:t>
            </a:r>
            <a:r>
              <a:rPr lang="en-US" sz="2400" b="1" err="1">
                <a:latin typeface="Times New Roman" pitchFamily="18" charset="0"/>
                <a:cs typeface="Times New Roman" pitchFamily="18" charset="0"/>
              </a:rPr>
              <a:t>đau,hoặc</a:t>
            </a:r>
            <a:r>
              <a:rPr lang="en-US" sz="2400" b="1">
                <a:latin typeface="Times New Roman" pitchFamily="18" charset="0"/>
                <a:cs typeface="Times New Roman" pitchFamily="18" charset="0"/>
              </a:rPr>
              <a:t> </a:t>
            </a:r>
            <a:r>
              <a:rPr lang="en-US" sz="2400" b="1" err="1">
                <a:latin typeface="Times New Roman" pitchFamily="18" charset="0"/>
                <a:cs typeface="Times New Roman" pitchFamily="18" charset="0"/>
              </a:rPr>
              <a:t>loét</a:t>
            </a:r>
            <a:r>
              <a:rPr lang="en-US" sz="2400" b="1">
                <a:latin typeface="Times New Roman" pitchFamily="18" charset="0"/>
                <a:cs typeface="Times New Roman" pitchFamily="18" charset="0"/>
              </a:rPr>
              <a:t> </a:t>
            </a:r>
            <a:r>
              <a:rPr lang="en-US" sz="2400" b="1" err="1">
                <a:latin typeface="Times New Roman" pitchFamily="18" charset="0"/>
                <a:cs typeface="Times New Roman" pitchFamily="18" charset="0"/>
              </a:rPr>
              <a:t>hầu</a:t>
            </a:r>
            <a:r>
              <a:rPr lang="en-US" sz="2400" b="1">
                <a:latin typeface="Times New Roman" pitchFamily="18" charset="0"/>
                <a:cs typeface="Times New Roman" pitchFamily="18" charset="0"/>
              </a:rPr>
              <a:t> </a:t>
            </a:r>
            <a:r>
              <a:rPr lang="en-US" sz="2400" b="1" err="1">
                <a:latin typeface="Times New Roman" pitchFamily="18" charset="0"/>
                <a:cs typeface="Times New Roman" pitchFamily="18" charset="0"/>
              </a:rPr>
              <a:t>họng</a:t>
            </a:r>
            <a:r>
              <a:rPr lang="en-US" sz="2400" b="1">
                <a:latin typeface="Times New Roman" pitchFamily="18" charset="0"/>
                <a:cs typeface="Times New Roman" pitchFamily="18" charset="0"/>
              </a:rPr>
              <a:t> </a:t>
            </a:r>
            <a:r>
              <a:rPr lang="en-US" sz="2400" b="1" err="1">
                <a:latin typeface="Times New Roman" pitchFamily="18" charset="0"/>
                <a:cs typeface="Times New Roman" pitchFamily="18" charset="0"/>
              </a:rPr>
              <a:t>không</a:t>
            </a:r>
            <a:r>
              <a:rPr lang="en-US" sz="2400" b="1">
                <a:latin typeface="Times New Roman" pitchFamily="18" charset="0"/>
                <a:cs typeface="Times New Roman" pitchFamily="18" charset="0"/>
              </a:rPr>
              <a:t> </a:t>
            </a:r>
            <a:r>
              <a:rPr lang="en-US" sz="2400" b="1" err="1" smtClean="0">
                <a:latin typeface="Times New Roman" pitchFamily="18" charset="0"/>
                <a:cs typeface="Times New Roman" pitchFamily="18" charset="0"/>
              </a:rPr>
              <a:t>đau</a:t>
            </a:r>
            <a:endParaRPr lang="en-US" sz="2400">
              <a:latin typeface="Times New Roman" pitchFamily="18" charset="0"/>
              <a:cs typeface="Times New Roman" pitchFamily="18" charset="0"/>
            </a:endParaRPr>
          </a:p>
        </p:txBody>
      </p:sp>
      <p:sp>
        <p:nvSpPr>
          <p:cNvPr id="59" name="TextBox 58"/>
          <p:cNvSpPr txBox="1"/>
          <p:nvPr/>
        </p:nvSpPr>
        <p:spPr>
          <a:xfrm>
            <a:off x="3203848" y="3068960"/>
            <a:ext cx="5760640" cy="461665"/>
          </a:xfrm>
          <a:prstGeom prst="rect">
            <a:avLst/>
          </a:prstGeom>
          <a:noFill/>
          <a:ln w="12700">
            <a:solidFill>
              <a:srgbClr val="0000E2"/>
            </a:solidFill>
          </a:ln>
        </p:spPr>
        <p:txBody>
          <a:bodyPr wrap="square" rtlCol="0">
            <a:spAutoFit/>
          </a:bodyPr>
          <a:lstStyle/>
          <a:p>
            <a:r>
              <a:rPr lang="en-US" sz="2400" b="1">
                <a:latin typeface="Times New Roman" pitchFamily="18" charset="0"/>
                <a:cs typeface="Times New Roman" pitchFamily="18" charset="0"/>
              </a:rPr>
              <a:t>Viêm khớp</a:t>
            </a:r>
            <a:endParaRPr lang="en-US" sz="2400">
              <a:latin typeface="Times New Roman" pitchFamily="18" charset="0"/>
              <a:cs typeface="Times New Roman" pitchFamily="18" charset="0"/>
            </a:endParaRPr>
          </a:p>
        </p:txBody>
      </p:sp>
      <p:sp>
        <p:nvSpPr>
          <p:cNvPr id="60" name="TextBox 59"/>
          <p:cNvSpPr txBox="1"/>
          <p:nvPr/>
        </p:nvSpPr>
        <p:spPr>
          <a:xfrm>
            <a:off x="3203848" y="3645024"/>
            <a:ext cx="5760640" cy="461665"/>
          </a:xfrm>
          <a:prstGeom prst="rect">
            <a:avLst/>
          </a:prstGeom>
          <a:noFill/>
          <a:ln w="12700">
            <a:solidFill>
              <a:srgbClr val="0000E2"/>
            </a:solidFill>
          </a:ln>
        </p:spPr>
        <p:txBody>
          <a:bodyPr wrap="square" rtlCol="0">
            <a:spAutoFit/>
          </a:bodyPr>
          <a:lstStyle/>
          <a:p>
            <a:r>
              <a:rPr lang="en-US" sz="2400" b="1">
                <a:latin typeface="Times New Roman" pitchFamily="18" charset="0"/>
                <a:cs typeface="Times New Roman" pitchFamily="18" charset="0"/>
              </a:rPr>
              <a:t>Viêm thanh mạc </a:t>
            </a:r>
            <a:endParaRPr lang="en-US" sz="2400">
              <a:latin typeface="Times New Roman" pitchFamily="18" charset="0"/>
              <a:cs typeface="Times New Roman" pitchFamily="18" charset="0"/>
            </a:endParaRPr>
          </a:p>
        </p:txBody>
      </p:sp>
      <p:sp>
        <p:nvSpPr>
          <p:cNvPr id="61" name="TextBox 60"/>
          <p:cNvSpPr txBox="1"/>
          <p:nvPr/>
        </p:nvSpPr>
        <p:spPr>
          <a:xfrm>
            <a:off x="3203848" y="4149080"/>
            <a:ext cx="5760640" cy="461665"/>
          </a:xfrm>
          <a:prstGeom prst="rect">
            <a:avLst/>
          </a:prstGeom>
          <a:noFill/>
          <a:ln w="12700">
            <a:solidFill>
              <a:srgbClr val="0000E2"/>
            </a:solidFill>
          </a:ln>
        </p:spPr>
        <p:txBody>
          <a:bodyPr wrap="square" rtlCol="0">
            <a:spAutoFit/>
          </a:bodyPr>
          <a:lstStyle/>
          <a:p>
            <a:r>
              <a:rPr lang="en-US" sz="2400" b="1">
                <a:latin typeface="Times New Roman" pitchFamily="18" charset="0"/>
                <a:cs typeface="Times New Roman" pitchFamily="18" charset="0"/>
              </a:rPr>
              <a:t>Rối loạn thận </a:t>
            </a:r>
            <a:endParaRPr lang="en-US" sz="2400">
              <a:latin typeface="Times New Roman" pitchFamily="18" charset="0"/>
              <a:cs typeface="Times New Roman" pitchFamily="18" charset="0"/>
            </a:endParaRPr>
          </a:p>
        </p:txBody>
      </p:sp>
      <p:sp>
        <p:nvSpPr>
          <p:cNvPr id="62" name="TextBox 61"/>
          <p:cNvSpPr txBox="1"/>
          <p:nvPr/>
        </p:nvSpPr>
        <p:spPr>
          <a:xfrm>
            <a:off x="3203848" y="4725144"/>
            <a:ext cx="5760640" cy="461665"/>
          </a:xfrm>
          <a:prstGeom prst="rect">
            <a:avLst/>
          </a:prstGeom>
          <a:noFill/>
          <a:ln w="12700">
            <a:solidFill>
              <a:srgbClr val="0000E2"/>
            </a:solidFill>
          </a:ln>
        </p:spPr>
        <p:txBody>
          <a:bodyPr wrap="square" rtlCol="0">
            <a:spAutoFit/>
          </a:bodyPr>
          <a:lstStyle/>
          <a:p>
            <a:r>
              <a:rPr lang="en-US" sz="2400" b="1">
                <a:latin typeface="Times New Roman" pitchFamily="18" charset="0"/>
                <a:cs typeface="Times New Roman" pitchFamily="18" charset="0"/>
              </a:rPr>
              <a:t>Rối loạn hệ thần kinh trung ương</a:t>
            </a:r>
            <a:endParaRPr lang="en-US" sz="2400">
              <a:latin typeface="Times New Roman" pitchFamily="18" charset="0"/>
              <a:cs typeface="Times New Roman" pitchFamily="18" charset="0"/>
            </a:endParaRPr>
          </a:p>
        </p:txBody>
      </p:sp>
      <p:sp>
        <p:nvSpPr>
          <p:cNvPr id="63" name="TextBox 62"/>
          <p:cNvSpPr txBox="1"/>
          <p:nvPr/>
        </p:nvSpPr>
        <p:spPr>
          <a:xfrm>
            <a:off x="3195019" y="5229200"/>
            <a:ext cx="5760640" cy="461665"/>
          </a:xfrm>
          <a:prstGeom prst="rect">
            <a:avLst/>
          </a:prstGeom>
          <a:noFill/>
          <a:ln w="12700">
            <a:solidFill>
              <a:srgbClr val="0000E2"/>
            </a:solidFill>
          </a:ln>
        </p:spPr>
        <p:txBody>
          <a:bodyPr wrap="square" rtlCol="0">
            <a:spAutoFit/>
          </a:bodyPr>
          <a:lstStyle/>
          <a:p>
            <a:r>
              <a:rPr lang="en-US" sz="2400" b="1">
                <a:latin typeface="Times New Roman" pitchFamily="18" charset="0"/>
                <a:cs typeface="Times New Roman" pitchFamily="18" charset="0"/>
              </a:rPr>
              <a:t>Rối loạn huyết học </a:t>
            </a:r>
            <a:endParaRPr lang="en-US" sz="2400">
              <a:latin typeface="Times New Roman" pitchFamily="18" charset="0"/>
              <a:cs typeface="Times New Roman" pitchFamily="18" charset="0"/>
            </a:endParaRPr>
          </a:p>
        </p:txBody>
      </p:sp>
      <p:sp>
        <p:nvSpPr>
          <p:cNvPr id="64" name="TextBox 63"/>
          <p:cNvSpPr txBox="1"/>
          <p:nvPr/>
        </p:nvSpPr>
        <p:spPr>
          <a:xfrm>
            <a:off x="3203848" y="5764614"/>
            <a:ext cx="5760640" cy="461665"/>
          </a:xfrm>
          <a:prstGeom prst="rect">
            <a:avLst/>
          </a:prstGeom>
          <a:noFill/>
          <a:ln w="12700">
            <a:solidFill>
              <a:srgbClr val="0000E2"/>
            </a:solidFill>
          </a:ln>
        </p:spPr>
        <p:txBody>
          <a:bodyPr wrap="square" rtlCol="0">
            <a:spAutoFit/>
          </a:bodyPr>
          <a:lstStyle/>
          <a:p>
            <a:r>
              <a:rPr lang="en-US" sz="2400" b="1">
                <a:latin typeface="Times New Roman" pitchFamily="18" charset="0"/>
                <a:cs typeface="Times New Roman" pitchFamily="18" charset="0"/>
              </a:rPr>
              <a:t>Rối loạn </a:t>
            </a:r>
            <a:r>
              <a:rPr lang="en-US" sz="2400" b="1" smtClean="0">
                <a:latin typeface="Times New Roman" pitchFamily="18" charset="0"/>
                <a:cs typeface="Times New Roman" pitchFamily="18" charset="0"/>
              </a:rPr>
              <a:t>mi</a:t>
            </a:r>
            <a:r>
              <a:rPr lang="vi-VN" sz="2400" b="1" smtClean="0">
                <a:latin typeface="Times New Roman" pitchFamily="18" charset="0"/>
                <a:cs typeface="Times New Roman" pitchFamily="18" charset="0"/>
              </a:rPr>
              <a:t>ễ</a:t>
            </a:r>
            <a:r>
              <a:rPr lang="en-US" sz="2400" b="1" smtClean="0">
                <a:latin typeface="Times New Roman" pitchFamily="18" charset="0"/>
                <a:cs typeface="Times New Roman" pitchFamily="18" charset="0"/>
              </a:rPr>
              <a:t>n </a:t>
            </a:r>
            <a:r>
              <a:rPr lang="en-US" sz="2400" b="1">
                <a:latin typeface="Times New Roman" pitchFamily="18" charset="0"/>
                <a:cs typeface="Times New Roman" pitchFamily="18" charset="0"/>
              </a:rPr>
              <a:t>dịch</a:t>
            </a:r>
            <a:endParaRPr lang="en-US" sz="2400">
              <a:latin typeface="Times New Roman" pitchFamily="18" charset="0"/>
              <a:cs typeface="Times New Roman" pitchFamily="18" charset="0"/>
            </a:endParaRPr>
          </a:p>
        </p:txBody>
      </p:sp>
      <p:sp>
        <p:nvSpPr>
          <p:cNvPr id="67" name="TextBox 66"/>
          <p:cNvSpPr txBox="1"/>
          <p:nvPr/>
        </p:nvSpPr>
        <p:spPr>
          <a:xfrm>
            <a:off x="3194841" y="6309320"/>
            <a:ext cx="5760640" cy="461665"/>
          </a:xfrm>
          <a:prstGeom prst="rect">
            <a:avLst/>
          </a:prstGeom>
          <a:noFill/>
          <a:ln w="12700">
            <a:solidFill>
              <a:srgbClr val="0000E2"/>
            </a:solidFill>
          </a:ln>
        </p:spPr>
        <p:txBody>
          <a:bodyPr wrap="square" rtlCol="0">
            <a:spAutoFit/>
          </a:bodyPr>
          <a:lstStyle/>
          <a:p>
            <a:r>
              <a:rPr lang="en-US" sz="2400" b="1">
                <a:latin typeface="Times New Roman" pitchFamily="18" charset="0"/>
                <a:cs typeface="Times New Roman" pitchFamily="18" charset="0"/>
              </a:rPr>
              <a:t>Kháng thể kháng nhân</a:t>
            </a:r>
            <a:endParaRPr lang="en-US" sz="2400">
              <a:latin typeface="Times New Roman" pitchFamily="18" charset="0"/>
              <a:cs typeface="Times New Roman" pitchFamily="18" charset="0"/>
            </a:endParaRPr>
          </a:p>
        </p:txBody>
      </p:sp>
      <p:sp>
        <p:nvSpPr>
          <p:cNvPr id="69" name="Rectangle 68"/>
          <p:cNvSpPr/>
          <p:nvPr/>
        </p:nvSpPr>
        <p:spPr>
          <a:xfrm>
            <a:off x="107504" y="3148225"/>
            <a:ext cx="2254098" cy="2246769"/>
          </a:xfrm>
          <a:prstGeom prst="rect">
            <a:avLst/>
          </a:prstGeom>
          <a:ln w="28575">
            <a:solidFill>
              <a:srgbClr val="FF0000"/>
            </a:solidFill>
          </a:ln>
        </p:spPr>
        <p:txBody>
          <a:bodyPr wrap="square">
            <a:spAutoFit/>
          </a:bodyPr>
          <a:lstStyle/>
          <a:p>
            <a:r>
              <a:rPr lang="en-US" sz="2800" b="1">
                <a:latin typeface="Times New Roman" pitchFamily="18" charset="0"/>
                <a:cs typeface="Times New Roman" pitchFamily="18" charset="0"/>
              </a:rPr>
              <a:t>Nếu có </a:t>
            </a:r>
            <a:r>
              <a:rPr lang="en-US" sz="2800" b="1" smtClean="0">
                <a:latin typeface="Times New Roman" pitchFamily="18" charset="0"/>
                <a:cs typeface="Times New Roman" pitchFamily="18" charset="0"/>
              </a:rPr>
              <a:t>&gt; </a:t>
            </a:r>
            <a:r>
              <a:rPr lang="en-US" sz="2800" b="1">
                <a:latin typeface="Times New Roman" pitchFamily="18" charset="0"/>
                <a:cs typeface="Times New Roman" pitchFamily="18" charset="0"/>
              </a:rPr>
              <a:t>4 tiêu chuẩn , bệnh nhân được </a:t>
            </a:r>
            <a:r>
              <a:rPr lang="en-US" sz="2800" b="1" smtClean="0">
                <a:latin typeface="Times New Roman" pitchFamily="18" charset="0"/>
                <a:cs typeface="Times New Roman" pitchFamily="18" charset="0"/>
              </a:rPr>
              <a:t>chẩn </a:t>
            </a:r>
            <a:r>
              <a:rPr lang="en-US" sz="2800" b="1">
                <a:latin typeface="Times New Roman" pitchFamily="18" charset="0"/>
                <a:cs typeface="Times New Roman" pitchFamily="18" charset="0"/>
              </a:rPr>
              <a:t>đoán là SLE</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342208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432" y="44624"/>
            <a:ext cx="3114955" cy="584775"/>
          </a:xfrm>
          <a:prstGeom prst="rect">
            <a:avLst/>
          </a:prstGeom>
        </p:spPr>
        <p:txBody>
          <a:bodyPr wrap="none">
            <a:spAutoFit/>
          </a:bodyPr>
          <a:lstStyle/>
          <a:p>
            <a:r>
              <a:rPr lang="en-US" sz="3200" b="1" smtClean="0">
                <a:latin typeface="Times New Roman" pitchFamily="18" charset="0"/>
                <a:cs typeface="Times New Roman" pitchFamily="18" charset="0"/>
              </a:rPr>
              <a:t>5. </a:t>
            </a:r>
            <a:r>
              <a:rPr lang="en-US" sz="3200" b="1" u="sng" err="1" smtClean="0">
                <a:latin typeface="Times New Roman" pitchFamily="18" charset="0"/>
                <a:cs typeface="Times New Roman" pitchFamily="18" charset="0"/>
              </a:rPr>
              <a:t>CHẨN</a:t>
            </a:r>
            <a:r>
              <a:rPr lang="en-US" sz="3200" b="1" u="sng" smtClean="0">
                <a:latin typeface="Times New Roman" pitchFamily="18" charset="0"/>
                <a:cs typeface="Times New Roman" pitchFamily="18" charset="0"/>
              </a:rPr>
              <a:t> ĐOÁN</a:t>
            </a:r>
            <a:endParaRPr lang="en-US" sz="3200" u="sng">
              <a:latin typeface="Times New Roman" pitchFamily="18" charset="0"/>
              <a:cs typeface="Times New Roman" pitchFamily="18" charset="0"/>
            </a:endParaRPr>
          </a:p>
        </p:txBody>
      </p:sp>
      <p:sp>
        <p:nvSpPr>
          <p:cNvPr id="3" name="Rectangle 2"/>
          <p:cNvSpPr/>
          <p:nvPr/>
        </p:nvSpPr>
        <p:spPr>
          <a:xfrm>
            <a:off x="323528" y="696047"/>
            <a:ext cx="8280920" cy="5570756"/>
          </a:xfrm>
          <a:prstGeom prst="rect">
            <a:avLst/>
          </a:prstGeom>
        </p:spPr>
        <p:txBody>
          <a:bodyPr wrap="square">
            <a:spAutoFit/>
          </a:bodyPr>
          <a:lstStyle/>
          <a:p>
            <a:pPr algn="just"/>
            <a:r>
              <a:rPr lang="en-US" sz="2800" b="1" smtClean="0">
                <a:latin typeface="Times New Roman" pitchFamily="18" charset="0"/>
                <a:cs typeface="Times New Roman" pitchFamily="18" charset="0"/>
              </a:rPr>
              <a:t>Chẩn đoán phân biệt </a:t>
            </a:r>
            <a:r>
              <a:rPr lang="en-US" sz="2800" smtClean="0">
                <a:latin typeface="Times New Roman" pitchFamily="18" charset="0"/>
                <a:cs typeface="Times New Roman" pitchFamily="18" charset="0"/>
              </a:rPr>
              <a:t>: </a:t>
            </a:r>
            <a:r>
              <a:rPr lang="en-US" sz="2800">
                <a:latin typeface="Times New Roman" pitchFamily="18" charset="0"/>
                <a:cs typeface="Times New Roman" pitchFamily="18" charset="0"/>
              </a:rPr>
              <a:t>cần chẩn đoán phân biệt SLE với một số bệnh sau</a:t>
            </a:r>
            <a:r>
              <a:rPr lang="en-US" sz="2800" smtClean="0">
                <a:latin typeface="Times New Roman" pitchFamily="18" charset="0"/>
                <a:cs typeface="Times New Roman" pitchFamily="18" charset="0"/>
              </a:rPr>
              <a:t>:</a:t>
            </a:r>
            <a:endParaRPr lang="vi-VN" sz="2800" smtClean="0">
              <a:latin typeface="Times New Roman" pitchFamily="18" charset="0"/>
              <a:cs typeface="Times New Roman" pitchFamily="18" charset="0"/>
            </a:endParaRPr>
          </a:p>
          <a:p>
            <a:pPr algn="just"/>
            <a:endParaRPr lang="en-US" sz="2400">
              <a:latin typeface="Times New Roman" pitchFamily="18" charset="0"/>
              <a:cs typeface="Times New Roman" pitchFamily="18" charset="0"/>
            </a:endParaRPr>
          </a:p>
          <a:p>
            <a:pPr marL="342900" lvl="0" indent="-342900" algn="just">
              <a:buFont typeface="Arial" pitchFamily="34" charset="0"/>
              <a:buChar char="•"/>
            </a:pPr>
            <a:r>
              <a:rPr lang="en-US" sz="2800" smtClean="0">
                <a:latin typeface="Times New Roman" pitchFamily="18" charset="0"/>
                <a:cs typeface="Times New Roman" pitchFamily="18" charset="0"/>
              </a:rPr>
              <a:t>Viêm </a:t>
            </a:r>
            <a:r>
              <a:rPr lang="en-US" sz="2800">
                <a:latin typeface="Times New Roman" pitchFamily="18" charset="0"/>
                <a:cs typeface="Times New Roman" pitchFamily="18" charset="0"/>
              </a:rPr>
              <a:t>da tiếp xúc, viêm da mẫn cảm ánh sáng cũng thường bị ở vùng hở </a:t>
            </a:r>
            <a:r>
              <a:rPr lang="en-US" sz="2800" smtClean="0">
                <a:latin typeface="Times New Roman" pitchFamily="18" charset="0"/>
                <a:cs typeface="Times New Roman" pitchFamily="18" charset="0"/>
              </a:rPr>
              <a:t>(mặt</a:t>
            </a:r>
            <a:r>
              <a:rPr lang="en-US" sz="2800">
                <a:latin typeface="Times New Roman" pitchFamily="18" charset="0"/>
                <a:cs typeface="Times New Roman" pitchFamily="18" charset="0"/>
              </a:rPr>
              <a:t>, 2 cẳng bàn </a:t>
            </a:r>
            <a:r>
              <a:rPr lang="en-US" sz="2800" smtClean="0">
                <a:latin typeface="Times New Roman" pitchFamily="18" charset="0"/>
                <a:cs typeface="Times New Roman" pitchFamily="18" charset="0"/>
              </a:rPr>
              <a:t>tay).</a:t>
            </a:r>
            <a:endParaRPr lang="vi-VN" sz="2800" smtClean="0">
              <a:latin typeface="Times New Roman" pitchFamily="18" charset="0"/>
              <a:cs typeface="Times New Roman" pitchFamily="18" charset="0"/>
            </a:endParaRPr>
          </a:p>
          <a:p>
            <a:pPr marL="342900" lvl="0" indent="-342900" algn="just">
              <a:buFont typeface="Arial" pitchFamily="34" charset="0"/>
              <a:buChar char="•"/>
            </a:pPr>
            <a:endParaRPr lang="en-US" sz="2400">
              <a:latin typeface="Times New Roman" pitchFamily="18" charset="0"/>
              <a:cs typeface="Times New Roman" pitchFamily="18" charset="0"/>
            </a:endParaRPr>
          </a:p>
          <a:p>
            <a:pPr marL="342900" lvl="0" indent="-342900" algn="just">
              <a:buFont typeface="Arial" pitchFamily="34" charset="0"/>
              <a:buChar char="•"/>
            </a:pPr>
            <a:r>
              <a:rPr lang="en-US" sz="2800">
                <a:latin typeface="Times New Roman" pitchFamily="18" charset="0"/>
                <a:cs typeface="Times New Roman" pitchFamily="18" charset="0"/>
              </a:rPr>
              <a:t>Viêm da cơ (dermatomyositis) : ban đỏ phù nề quanh ổ mắt, màu đỏ tím </a:t>
            </a:r>
            <a:r>
              <a:rPr lang="en-US" sz="2800" smtClean="0">
                <a:latin typeface="Times New Roman" pitchFamily="18" charset="0"/>
                <a:cs typeface="Times New Roman" pitchFamily="18" charset="0"/>
              </a:rPr>
              <a:t>(heliotrope</a:t>
            </a:r>
            <a:r>
              <a:rPr lang="en-US" sz="2800">
                <a:latin typeface="Times New Roman" pitchFamily="18" charset="0"/>
                <a:cs typeface="Times New Roman" pitchFamily="18" charset="0"/>
              </a:rPr>
              <a:t>), có sẩn gottron cẳng tay, mu ngón tay, yếu cơ, thay đổi men cơ điện cơ</a:t>
            </a:r>
            <a:r>
              <a:rPr lang="en-US" sz="2800" smtClean="0">
                <a:latin typeface="Times New Roman" pitchFamily="18" charset="0"/>
                <a:cs typeface="Times New Roman" pitchFamily="18" charset="0"/>
              </a:rPr>
              <a:t>,</a:t>
            </a:r>
            <a:r>
              <a:rPr lang="vi-VN" sz="2800" smtClean="0">
                <a:latin typeface="Times New Roman" pitchFamily="18" charset="0"/>
                <a:cs typeface="Times New Roman" pitchFamily="18" charset="0"/>
              </a:rPr>
              <a:t> </a:t>
            </a:r>
            <a:r>
              <a:rPr lang="en-US" sz="2800" smtClean="0">
                <a:latin typeface="Times New Roman" pitchFamily="18" charset="0"/>
                <a:cs typeface="Times New Roman" pitchFamily="18" charset="0"/>
              </a:rPr>
              <a:t>sinh </a:t>
            </a:r>
            <a:r>
              <a:rPr lang="en-US" sz="2800">
                <a:latin typeface="Times New Roman" pitchFamily="18" charset="0"/>
                <a:cs typeface="Times New Roman" pitchFamily="18" charset="0"/>
              </a:rPr>
              <a:t>thiết cơ</a:t>
            </a:r>
            <a:r>
              <a:rPr lang="en-US" sz="2800" smtClean="0">
                <a:latin typeface="Times New Roman" pitchFamily="18" charset="0"/>
                <a:cs typeface="Times New Roman" pitchFamily="18" charset="0"/>
              </a:rPr>
              <a:t>.</a:t>
            </a:r>
            <a:endParaRPr lang="en-US" sz="2800">
              <a:latin typeface="Times New Roman" pitchFamily="18" charset="0"/>
              <a:cs typeface="Times New Roman" pitchFamily="18" charset="0"/>
            </a:endParaRPr>
          </a:p>
          <a:p>
            <a:pPr algn="just"/>
            <a:r>
              <a:rPr lang="en-US" sz="2800">
                <a:latin typeface="Times New Roman" pitchFamily="18" charset="0"/>
                <a:cs typeface="Times New Roman" pitchFamily="18" charset="0"/>
              </a:rPr>
              <a:t> </a:t>
            </a:r>
          </a:p>
          <a:p>
            <a:pPr algn="just"/>
            <a:r>
              <a:rPr lang="en-US" sz="2800" b="1" smtClean="0">
                <a:latin typeface="Times New Roman" pitchFamily="18" charset="0"/>
                <a:cs typeface="Times New Roman" pitchFamily="18" charset="0"/>
              </a:rPr>
              <a:t>Tiên lượng</a:t>
            </a:r>
            <a:r>
              <a:rPr lang="vi-VN" sz="2800" b="1" smtClean="0">
                <a:latin typeface="Times New Roman" pitchFamily="18" charset="0"/>
                <a:cs typeface="Times New Roman" pitchFamily="18" charset="0"/>
              </a:rPr>
              <a:t>: </a:t>
            </a:r>
            <a:r>
              <a:rPr lang="en-US" sz="2800" smtClean="0">
                <a:latin typeface="Times New Roman" pitchFamily="18" charset="0"/>
                <a:cs typeface="Times New Roman" pitchFamily="18" charset="0"/>
              </a:rPr>
              <a:t>là </a:t>
            </a:r>
            <a:r>
              <a:rPr lang="en-US" sz="2800">
                <a:latin typeface="Times New Roman" pitchFamily="18" charset="0"/>
                <a:cs typeface="Times New Roman" pitchFamily="18" charset="0"/>
              </a:rPr>
              <a:t>bệnh nặng, bệnh hệ thống, tỉ lệ sống sót được sau 5 năm chiếm 93% số bệnh nhân.</a:t>
            </a:r>
          </a:p>
        </p:txBody>
      </p:sp>
    </p:spTree>
    <p:extLst>
      <p:ext uri="{BB962C8B-B14F-4D97-AF65-F5344CB8AC3E}">
        <p14:creationId xmlns:p14="http://schemas.microsoft.com/office/powerpoint/2010/main" val="41569253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692696"/>
            <a:ext cx="8712968" cy="4524315"/>
          </a:xfrm>
          <a:prstGeom prst="rect">
            <a:avLst/>
          </a:prstGeom>
        </p:spPr>
        <p:txBody>
          <a:bodyPr wrap="square">
            <a:spAutoFit/>
          </a:bodyPr>
          <a:lstStyle/>
          <a:p>
            <a:pPr marL="342900" indent="-342900">
              <a:buFont typeface="Wingdings" pitchFamily="2" charset="2"/>
              <a:buChar char="Ø"/>
            </a:pPr>
            <a:r>
              <a:rPr lang="en-US" sz="2400" smtClean="0">
                <a:latin typeface="Times New Roman" pitchFamily="18" charset="0"/>
                <a:cs typeface="Times New Roman" pitchFamily="18" charset="0"/>
              </a:rPr>
              <a:t>Nghỉ </a:t>
            </a:r>
            <a:r>
              <a:rPr lang="en-US" sz="2400" err="1">
                <a:latin typeface="Times New Roman" pitchFamily="18" charset="0"/>
                <a:cs typeface="Times New Roman" pitchFamily="18" charset="0"/>
              </a:rPr>
              <a:t>ngơi</a:t>
            </a:r>
            <a:r>
              <a:rPr lang="en-US" sz="2400" smtClean="0">
                <a:latin typeface="Times New Roman" pitchFamily="18" charset="0"/>
                <a:cs typeface="Times New Roman" pitchFamily="18" charset="0"/>
              </a:rPr>
              <a:t>.</a:t>
            </a:r>
            <a:endParaRPr lang="vi-VN" sz="2400" smtClean="0">
              <a:latin typeface="Times New Roman" pitchFamily="18" charset="0"/>
              <a:cs typeface="Times New Roman" pitchFamily="18" charset="0"/>
            </a:endParaRPr>
          </a:p>
          <a:p>
            <a:pPr marL="342900" indent="-342900">
              <a:buFont typeface="Wingdings" pitchFamily="2" charset="2"/>
              <a:buChar char="Ø"/>
            </a:pPr>
            <a:endParaRPr lang="en-US" sz="2400">
              <a:latin typeface="Times New Roman" pitchFamily="18" charset="0"/>
              <a:cs typeface="Times New Roman" pitchFamily="18" charset="0"/>
            </a:endParaRPr>
          </a:p>
          <a:p>
            <a:pPr marL="342900" lvl="0" indent="-342900">
              <a:buFont typeface="Wingdings" pitchFamily="2" charset="2"/>
              <a:buChar char="Ø"/>
            </a:pPr>
            <a:r>
              <a:rPr lang="en-US" sz="2400" err="1">
                <a:latin typeface="Times New Roman" pitchFamily="18" charset="0"/>
                <a:cs typeface="Times New Roman" pitchFamily="18" charset="0"/>
              </a:rPr>
              <a:t>Tránh</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phơi</a:t>
            </a:r>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nắng</a:t>
            </a:r>
            <a:endParaRPr lang="vi-VN" sz="2400" smtClean="0">
              <a:latin typeface="Times New Roman" pitchFamily="18" charset="0"/>
              <a:cs typeface="Times New Roman" pitchFamily="18" charset="0"/>
            </a:endParaRPr>
          </a:p>
          <a:p>
            <a:pPr lvl="0"/>
            <a:r>
              <a:rPr lang="en-US" sz="2400" smtClean="0">
                <a:latin typeface="Times New Roman" pitchFamily="18" charset="0"/>
                <a:cs typeface="Times New Roman" pitchFamily="18" charset="0"/>
              </a:rPr>
              <a:t> </a:t>
            </a:r>
            <a:endParaRPr lang="vi-VN" sz="2400">
              <a:latin typeface="Times New Roman" pitchFamily="18" charset="0"/>
              <a:cs typeface="Times New Roman" pitchFamily="18" charset="0"/>
            </a:endParaRPr>
          </a:p>
          <a:p>
            <a:pPr marL="342900" lvl="0" indent="-342900">
              <a:buFont typeface="Wingdings" pitchFamily="2" charset="2"/>
              <a:buChar char="Ø"/>
            </a:pPr>
            <a:r>
              <a:rPr lang="en-US" sz="2400" smtClean="0">
                <a:latin typeface="Times New Roman" pitchFamily="18" charset="0"/>
                <a:cs typeface="Times New Roman" pitchFamily="18" charset="0"/>
              </a:rPr>
              <a:t>Corticoids </a:t>
            </a:r>
            <a:r>
              <a:rPr lang="en-US" sz="2400">
                <a:latin typeface="Times New Roman" pitchFamily="18" charset="0"/>
                <a:cs typeface="Times New Roman" pitchFamily="18" charset="0"/>
              </a:rPr>
              <a:t>60 mg/ </a:t>
            </a:r>
            <a:r>
              <a:rPr lang="en-US" sz="2400" err="1">
                <a:latin typeface="Times New Roman" pitchFamily="18" charset="0"/>
                <a:cs typeface="Times New Roman" pitchFamily="18" charset="0"/>
              </a:rPr>
              <a:t>ngày</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giảm</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liều</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từ</a:t>
            </a:r>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từ</a:t>
            </a:r>
            <a:r>
              <a:rPr lang="en-US" sz="2400">
                <a:latin typeface="Times New Roman" pitchFamily="18" charset="0"/>
                <a:cs typeface="Times New Roman" pitchFamily="18" charset="0"/>
              </a:rPr>
              <a:t>, </a:t>
            </a:r>
            <a:endParaRPr lang="vi-VN" sz="2400" smtClean="0">
              <a:latin typeface="Times New Roman" pitchFamily="18" charset="0"/>
              <a:cs typeface="Times New Roman" pitchFamily="18" charset="0"/>
            </a:endParaRPr>
          </a:p>
          <a:p>
            <a:pPr lvl="0"/>
            <a:r>
              <a:rPr lang="vi-VN" sz="2400" smtClean="0">
                <a:latin typeface="Times New Roman" pitchFamily="18" charset="0"/>
                <a:cs typeface="Times New Roman" pitchFamily="18" charset="0"/>
              </a:rPr>
              <a:t>     </a:t>
            </a:r>
            <a:r>
              <a:rPr lang="en-US" sz="2400" smtClean="0">
                <a:latin typeface="Times New Roman" pitchFamily="18" charset="0"/>
                <a:cs typeface="Times New Roman" pitchFamily="18" charset="0"/>
              </a:rPr>
              <a:t>chậm, khi đạt hiệu quả lâm sàng để tránh </a:t>
            </a:r>
            <a:r>
              <a:rPr lang="vi-VN" sz="2400" smtClean="0">
                <a:latin typeface="Times New Roman" pitchFamily="18" charset="0"/>
                <a:cs typeface="Times New Roman" pitchFamily="18" charset="0"/>
              </a:rPr>
              <a:t/>
            </a:r>
            <a:br>
              <a:rPr lang="vi-VN" sz="2400" smtClean="0">
                <a:latin typeface="Times New Roman" pitchFamily="18" charset="0"/>
                <a:cs typeface="Times New Roman" pitchFamily="18" charset="0"/>
              </a:rPr>
            </a:br>
            <a:r>
              <a:rPr lang="vi-VN" sz="2400" smtClean="0">
                <a:latin typeface="Times New Roman" pitchFamily="18" charset="0"/>
                <a:cs typeface="Times New Roman" pitchFamily="18" charset="0"/>
              </a:rPr>
              <a:t>     </a:t>
            </a:r>
            <a:r>
              <a:rPr lang="en-US" sz="2400" smtClean="0">
                <a:latin typeface="Times New Roman" pitchFamily="18" charset="0"/>
                <a:cs typeface="Times New Roman" pitchFamily="18" charset="0"/>
              </a:rPr>
              <a:t>cơn bùng phát.</a:t>
            </a:r>
            <a:endParaRPr lang="en-US" sz="2400">
              <a:latin typeface="Times New Roman" pitchFamily="18" charset="0"/>
              <a:cs typeface="Times New Roman" pitchFamily="18" charset="0"/>
            </a:endParaRPr>
          </a:p>
          <a:p>
            <a:endParaRPr lang="vi-VN" sz="2400" smtClean="0">
              <a:latin typeface="Times New Roman" pitchFamily="18" charset="0"/>
              <a:cs typeface="Times New Roman" pitchFamily="18" charset="0"/>
            </a:endParaRPr>
          </a:p>
          <a:p>
            <a:endParaRPr lang="en-US" sz="2400">
              <a:latin typeface="Times New Roman" pitchFamily="18" charset="0"/>
              <a:cs typeface="Times New Roman" pitchFamily="18" charset="0"/>
            </a:endParaRPr>
          </a:p>
          <a:p>
            <a:pPr marL="342900" lvl="0" indent="-342900">
              <a:buFont typeface="Wingdings" pitchFamily="2" charset="2"/>
              <a:buChar char="Ø"/>
            </a:pPr>
            <a:r>
              <a:rPr lang="en-US" sz="2400" err="1">
                <a:latin typeface="Times New Roman" pitchFamily="18" charset="0"/>
                <a:cs typeface="Times New Roman" pitchFamily="18" charset="0"/>
              </a:rPr>
              <a:t>Thuốc</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ức</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chế</a:t>
            </a:r>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mi</a:t>
            </a:r>
            <a:r>
              <a:rPr lang="vi-VN" sz="2400" smtClean="0">
                <a:latin typeface="Times New Roman" pitchFamily="18" charset="0"/>
                <a:cs typeface="Times New Roman" pitchFamily="18" charset="0"/>
              </a:rPr>
              <a:t>ễ</a:t>
            </a:r>
            <a:r>
              <a:rPr lang="en-US" sz="2400" smtClean="0">
                <a:latin typeface="Times New Roman" pitchFamily="18" charset="0"/>
                <a:cs typeface="Times New Roman" pitchFamily="18" charset="0"/>
              </a:rPr>
              <a:t>n </a:t>
            </a:r>
            <a:r>
              <a:rPr lang="en-US" sz="2400" err="1">
                <a:latin typeface="Times New Roman" pitchFamily="18" charset="0"/>
                <a:cs typeface="Times New Roman" pitchFamily="18" charset="0"/>
              </a:rPr>
              <a:t>dịch</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cho</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dùng</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đồng</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thời</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với</a:t>
            </a:r>
            <a:r>
              <a:rPr lang="en-US" sz="2400">
                <a:latin typeface="Times New Roman" pitchFamily="18" charset="0"/>
                <a:cs typeface="Times New Roman" pitchFamily="18" charset="0"/>
              </a:rPr>
              <a:t> corticoid : Azathioprine </a:t>
            </a:r>
            <a:r>
              <a:rPr lang="en-US" sz="2400" err="1">
                <a:latin typeface="Times New Roman" pitchFamily="18" charset="0"/>
                <a:cs typeface="Times New Roman" pitchFamily="18" charset="0"/>
              </a:rPr>
              <a:t>hoặc</a:t>
            </a:r>
            <a:r>
              <a:rPr lang="en-US" sz="2400">
                <a:latin typeface="Times New Roman" pitchFamily="18" charset="0"/>
                <a:cs typeface="Times New Roman" pitchFamily="18" charset="0"/>
              </a:rPr>
              <a:t> cyclophosphamide.</a:t>
            </a:r>
          </a:p>
          <a:p>
            <a:pPr lvl="0"/>
            <a:endParaRPr lang="vi-VN" sz="2400" smtClean="0">
              <a:latin typeface="Times New Roman" pitchFamily="18" charset="0"/>
              <a:cs typeface="Times New Roman" pitchFamily="18" charset="0"/>
            </a:endParaRPr>
          </a:p>
        </p:txBody>
      </p:sp>
      <p:sp>
        <p:nvSpPr>
          <p:cNvPr id="3" name="Rectangle 2"/>
          <p:cNvSpPr/>
          <p:nvPr/>
        </p:nvSpPr>
        <p:spPr>
          <a:xfrm>
            <a:off x="85432" y="44624"/>
            <a:ext cx="2448684" cy="584775"/>
          </a:xfrm>
          <a:prstGeom prst="rect">
            <a:avLst/>
          </a:prstGeom>
        </p:spPr>
        <p:txBody>
          <a:bodyPr wrap="none">
            <a:spAutoFit/>
          </a:bodyPr>
          <a:lstStyle/>
          <a:p>
            <a:r>
              <a:rPr lang="vi-VN" sz="3200" b="1">
                <a:latin typeface="Times New Roman" pitchFamily="18" charset="0"/>
                <a:cs typeface="Times New Roman" pitchFamily="18" charset="0"/>
              </a:rPr>
              <a:t>6</a:t>
            </a:r>
            <a:r>
              <a:rPr lang="en-US" sz="3200" b="1" smtClean="0">
                <a:latin typeface="Times New Roman" pitchFamily="18" charset="0"/>
                <a:cs typeface="Times New Roman" pitchFamily="18" charset="0"/>
              </a:rPr>
              <a:t>. </a:t>
            </a:r>
            <a:r>
              <a:rPr lang="vi-VN" sz="3200" b="1" u="sng" smtClean="0">
                <a:latin typeface="Times New Roman" pitchFamily="18" charset="0"/>
                <a:cs typeface="Times New Roman" pitchFamily="18" charset="0"/>
              </a:rPr>
              <a:t>ĐIỀU TRỊ</a:t>
            </a:r>
            <a:endParaRPr lang="en-US" sz="3200" u="sng">
              <a:latin typeface="Times New Roman" pitchFamily="18" charset="0"/>
              <a:cs typeface="Times New Roman" pitchFamily="18" charset="0"/>
            </a:endParaRPr>
          </a:p>
        </p:txBody>
      </p:sp>
      <p:pic>
        <p:nvPicPr>
          <p:cNvPr id="1034" name="Picture 10" descr="Kết quả hình ảnh cho Azathiopr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797151"/>
            <a:ext cx="2743200" cy="187220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Kết quả hình ảnh cho cyclophospham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4797153"/>
            <a:ext cx="2880320" cy="187220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Kết quả hình ảnh cho cyclophosphami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199" y="4797153"/>
            <a:ext cx="2563153" cy="187220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Kết quả hình ảnh cho methylprednisolo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54173" y="548680"/>
            <a:ext cx="3067208"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9253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432" y="662547"/>
            <a:ext cx="8828813" cy="6740307"/>
          </a:xfrm>
          <a:prstGeom prst="rect">
            <a:avLst/>
          </a:prstGeom>
          <a:noFill/>
        </p:spPr>
        <p:txBody>
          <a:bodyPr wrap="square" rtlCol="0">
            <a:spAutoFit/>
          </a:bodyPr>
          <a:lstStyle/>
          <a:p>
            <a:pPr marL="342900" lvl="0" indent="-342900">
              <a:buFont typeface="Wingdings" pitchFamily="2" charset="2"/>
              <a:buChar char="Ø"/>
            </a:pPr>
            <a:r>
              <a:rPr lang="en-US" sz="2400" smtClean="0">
                <a:latin typeface="Times New Roman" pitchFamily="18" charset="0"/>
                <a:cs typeface="Times New Roman" pitchFamily="18" charset="0"/>
              </a:rPr>
              <a:t>Thuốc chống sốt rét: Hydroxychloroquine, hữu ích cho ban da SLE mạn tính và bán cấp 300 mg/ ngày.  </a:t>
            </a:r>
            <a:endParaRPr lang="vi-VN" sz="2400" smtClean="0">
              <a:latin typeface="Times New Roman" pitchFamily="18" charset="0"/>
              <a:cs typeface="Times New Roman" pitchFamily="18" charset="0"/>
            </a:endParaRPr>
          </a:p>
          <a:p>
            <a:pPr marL="342900" lvl="0" indent="-342900">
              <a:buFont typeface="Wingdings" pitchFamily="2" charset="2"/>
              <a:buChar char="Ø"/>
            </a:pPr>
            <a:endParaRPr lang="vi-VN" sz="2400" smtClean="0">
              <a:latin typeface="Times New Roman" pitchFamily="18" charset="0"/>
              <a:cs typeface="Times New Roman" pitchFamily="18" charset="0"/>
            </a:endParaRPr>
          </a:p>
          <a:p>
            <a:pPr marL="342900" lvl="0" indent="-342900">
              <a:buFont typeface="Wingdings" pitchFamily="2" charset="2"/>
              <a:buChar char="Ø"/>
            </a:pPr>
            <a:endParaRPr lang="vi-VN" sz="2400">
              <a:latin typeface="Times New Roman" pitchFamily="18" charset="0"/>
              <a:cs typeface="Times New Roman" pitchFamily="18" charset="0"/>
            </a:endParaRPr>
          </a:p>
          <a:p>
            <a:pPr marL="342900" lvl="0" indent="-342900">
              <a:buFont typeface="Wingdings" pitchFamily="2" charset="2"/>
              <a:buChar char="Ø"/>
            </a:pPr>
            <a:endParaRPr lang="vi-VN" sz="2400" smtClean="0">
              <a:latin typeface="Times New Roman" pitchFamily="18" charset="0"/>
              <a:cs typeface="Times New Roman" pitchFamily="18" charset="0"/>
            </a:endParaRPr>
          </a:p>
          <a:p>
            <a:pPr lvl="0"/>
            <a:endParaRPr lang="en-US" sz="2400" smtClean="0">
              <a:latin typeface="Times New Roman" pitchFamily="18" charset="0"/>
              <a:cs typeface="Times New Roman" pitchFamily="18" charset="0"/>
            </a:endParaRPr>
          </a:p>
          <a:p>
            <a:pPr lvl="0"/>
            <a:endParaRPr lang="vi-VN" sz="2400" smtClean="0">
              <a:latin typeface="Times New Roman" pitchFamily="18" charset="0"/>
              <a:cs typeface="Times New Roman" pitchFamily="18" charset="0"/>
            </a:endParaRPr>
          </a:p>
          <a:p>
            <a:pPr lvl="0"/>
            <a:endParaRPr lang="vi-VN" sz="2400" smtClean="0">
              <a:latin typeface="Times New Roman" pitchFamily="18" charset="0"/>
              <a:cs typeface="Times New Roman" pitchFamily="18" charset="0"/>
            </a:endParaRPr>
          </a:p>
          <a:p>
            <a:pPr marL="342900" lvl="0" indent="-342900">
              <a:buFont typeface="Wingdings" pitchFamily="2" charset="2"/>
              <a:buChar char="Ø"/>
            </a:pPr>
            <a:r>
              <a:rPr lang="en-US" sz="2400" smtClean="0">
                <a:latin typeface="Times New Roman" pitchFamily="18" charset="0"/>
                <a:cs typeface="Times New Roman" pitchFamily="18" charset="0"/>
              </a:rPr>
              <a:t>Bôi mỡ corticoid vào vùng da tổn thương 2 lần/ ngày.</a:t>
            </a:r>
            <a:endParaRPr lang="vi-VN" sz="2400" smtClean="0">
              <a:latin typeface="Times New Roman" pitchFamily="18" charset="0"/>
              <a:cs typeface="Times New Roman" pitchFamily="18" charset="0"/>
            </a:endParaRPr>
          </a:p>
          <a:p>
            <a:pPr marL="342900" lvl="0" indent="-342900">
              <a:buFont typeface="Wingdings" pitchFamily="2" charset="2"/>
              <a:buChar char="Ø"/>
            </a:pPr>
            <a:endParaRPr lang="vi-VN" sz="2400" smtClean="0">
              <a:latin typeface="Times New Roman" pitchFamily="18" charset="0"/>
              <a:cs typeface="Times New Roman" pitchFamily="18" charset="0"/>
            </a:endParaRPr>
          </a:p>
          <a:p>
            <a:pPr marL="342900" lvl="0" indent="-342900">
              <a:buFont typeface="Wingdings" pitchFamily="2" charset="2"/>
              <a:buChar char="Ø"/>
            </a:pPr>
            <a:endParaRPr lang="vi-VN" sz="2400">
              <a:latin typeface="Times New Roman" pitchFamily="18" charset="0"/>
              <a:cs typeface="Times New Roman" pitchFamily="18" charset="0"/>
            </a:endParaRPr>
          </a:p>
          <a:p>
            <a:pPr marL="342900" lvl="0" indent="-342900">
              <a:buFont typeface="Wingdings" pitchFamily="2" charset="2"/>
              <a:buChar char="Ø"/>
            </a:pPr>
            <a:endParaRPr lang="vi-VN" sz="2400" smtClean="0">
              <a:latin typeface="Times New Roman" pitchFamily="18" charset="0"/>
              <a:cs typeface="Times New Roman" pitchFamily="18" charset="0"/>
            </a:endParaRPr>
          </a:p>
          <a:p>
            <a:pPr marL="342900" lvl="0" indent="-342900">
              <a:buFont typeface="Wingdings" pitchFamily="2" charset="2"/>
              <a:buChar char="Ø"/>
            </a:pPr>
            <a:endParaRPr lang="vi-VN" sz="2400">
              <a:latin typeface="Times New Roman" pitchFamily="18" charset="0"/>
              <a:cs typeface="Times New Roman" pitchFamily="18" charset="0"/>
            </a:endParaRPr>
          </a:p>
          <a:p>
            <a:endParaRPr lang="vi-VN" sz="2400" smtClean="0">
              <a:latin typeface="Times New Roman" pitchFamily="18" charset="0"/>
              <a:cs typeface="Times New Roman" pitchFamily="18" charset="0"/>
            </a:endParaRPr>
          </a:p>
          <a:p>
            <a:endParaRPr lang="en-US" sz="1000" smtClean="0">
              <a:latin typeface="Times New Roman" pitchFamily="18" charset="0"/>
              <a:cs typeface="Times New Roman" pitchFamily="18" charset="0"/>
            </a:endParaRPr>
          </a:p>
          <a:p>
            <a:pPr marL="342900" indent="-342900">
              <a:buFont typeface="Wingdings" pitchFamily="2" charset="2"/>
              <a:buChar char="v"/>
            </a:pPr>
            <a:r>
              <a:rPr lang="en-US" sz="2400" smtClean="0">
                <a:latin typeface="Times New Roman" pitchFamily="18" charset="0"/>
                <a:cs typeface="Times New Roman" pitchFamily="18" charset="0"/>
              </a:rPr>
              <a:t>Bệnh nhân SLE không nên có </a:t>
            </a:r>
            <a:r>
              <a:rPr lang="vi-VN" sz="2400" smtClean="0">
                <a:latin typeface="Times New Roman" pitchFamily="18" charset="0"/>
                <a:cs typeface="Times New Roman" pitchFamily="18" charset="0"/>
              </a:rPr>
              <a:t>thai</a:t>
            </a:r>
            <a:r>
              <a:rPr lang="en-US" sz="2400" smtClean="0">
                <a:latin typeface="Times New Roman" pitchFamily="18" charset="0"/>
                <a:cs typeface="Times New Roman" pitchFamily="18" charset="0"/>
              </a:rPr>
              <a:t>,</a:t>
            </a:r>
            <a:r>
              <a:rPr lang="vi-VN" sz="2400" smtClean="0">
                <a:latin typeface="Times New Roman" pitchFamily="18" charset="0"/>
                <a:cs typeface="Times New Roman" pitchFamily="18" charset="0"/>
              </a:rPr>
              <a:t> </a:t>
            </a:r>
            <a:r>
              <a:rPr lang="en-US" sz="2400" smtClean="0">
                <a:latin typeface="Times New Roman" pitchFamily="18" charset="0"/>
                <a:cs typeface="Times New Roman" pitchFamily="18" charset="0"/>
              </a:rPr>
              <a:t>sinh đẻ vì làm bệnh nặng lên. Cần lưu ý một số thuốc làm bệnh nặng lên hoặc kích phát bệnh.</a:t>
            </a:r>
          </a:p>
          <a:p>
            <a:endParaRPr lang="en-US" sz="2400"/>
          </a:p>
        </p:txBody>
      </p:sp>
      <p:sp>
        <p:nvSpPr>
          <p:cNvPr id="4" name="Rectangle 3"/>
          <p:cNvSpPr/>
          <p:nvPr/>
        </p:nvSpPr>
        <p:spPr>
          <a:xfrm>
            <a:off x="85432" y="44624"/>
            <a:ext cx="2448684" cy="584775"/>
          </a:xfrm>
          <a:prstGeom prst="rect">
            <a:avLst/>
          </a:prstGeom>
        </p:spPr>
        <p:txBody>
          <a:bodyPr wrap="none">
            <a:spAutoFit/>
          </a:bodyPr>
          <a:lstStyle/>
          <a:p>
            <a:r>
              <a:rPr lang="vi-VN" sz="3200" b="1">
                <a:latin typeface="Times New Roman" pitchFamily="18" charset="0"/>
                <a:cs typeface="Times New Roman" pitchFamily="18" charset="0"/>
              </a:rPr>
              <a:t>6</a:t>
            </a:r>
            <a:r>
              <a:rPr lang="en-US" sz="3200" b="1" smtClean="0">
                <a:latin typeface="Times New Roman" pitchFamily="18" charset="0"/>
                <a:cs typeface="Times New Roman" pitchFamily="18" charset="0"/>
              </a:rPr>
              <a:t>. </a:t>
            </a:r>
            <a:r>
              <a:rPr lang="vi-VN" sz="3200" b="1" u="sng" smtClean="0">
                <a:latin typeface="Times New Roman" pitchFamily="18" charset="0"/>
                <a:cs typeface="Times New Roman" pitchFamily="18" charset="0"/>
              </a:rPr>
              <a:t>ĐIỀU TRỊ</a:t>
            </a:r>
            <a:endParaRPr lang="en-US" sz="3200" u="sng">
              <a:latin typeface="Times New Roman" pitchFamily="18" charset="0"/>
              <a:cs typeface="Times New Roman" pitchFamily="18" charset="0"/>
            </a:endParaRPr>
          </a:p>
        </p:txBody>
      </p:sp>
      <p:pic>
        <p:nvPicPr>
          <p:cNvPr id="2050"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1556792"/>
            <a:ext cx="3800475" cy="20882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ình ảnh có li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8075" y="1412776"/>
            <a:ext cx="3758381" cy="22322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Kết quả hình ảnh cho Synal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005064"/>
            <a:ext cx="2743200" cy="18002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Kết quả hình ảnh cho Cortib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3848" y="4005064"/>
            <a:ext cx="2880320" cy="18002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Kết quả hình ảnh cho Diprosali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1093" y="4005063"/>
            <a:ext cx="2563153" cy="1800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9253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8520" y="980728"/>
            <a:ext cx="9361040" cy="3416320"/>
          </a:xfrm>
          <a:prstGeom prst="rect">
            <a:avLst/>
          </a:prstGeom>
          <a:noFill/>
        </p:spPr>
        <p:txBody>
          <a:bodyPr wrap="square" rtlCol="0">
            <a:spAutoFit/>
          </a:bodyPr>
          <a:lstStyle/>
          <a:p>
            <a:pPr algn="ctr">
              <a:lnSpc>
                <a:spcPct val="200000"/>
              </a:lnSpc>
            </a:pPr>
            <a:r>
              <a:rPr lang="vi-VN" sz="5400" b="1" smtClean="0">
                <a:solidFill>
                  <a:srgbClr val="FF0000"/>
                </a:solidFill>
                <a:latin typeface="Times New Roman" pitchFamily="18" charset="0"/>
                <a:cs typeface="Times New Roman" pitchFamily="18" charset="0"/>
              </a:rPr>
              <a:t>CẢM ƠN MỌI NGƯỜI</a:t>
            </a:r>
          </a:p>
          <a:p>
            <a:pPr algn="ctr">
              <a:lnSpc>
                <a:spcPct val="200000"/>
              </a:lnSpc>
            </a:pPr>
            <a:r>
              <a:rPr lang="vi-VN" sz="5400" b="1" smtClean="0">
                <a:solidFill>
                  <a:srgbClr val="FF0000"/>
                </a:solidFill>
                <a:latin typeface="Times New Roman" pitchFamily="18" charset="0"/>
                <a:cs typeface="Times New Roman" pitchFamily="18" charset="0"/>
              </a:rPr>
              <a:t>ĐÃ CHÚ Ý LẮNG NGHE!</a:t>
            </a:r>
            <a:endParaRPr lang="en-US" sz="54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1569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1456" y="44624"/>
            <a:ext cx="8807048" cy="2164695"/>
          </a:xfrm>
          <a:prstGeom prst="rect">
            <a:avLst/>
          </a:prstGeom>
        </p:spPr>
        <p:txBody>
          <a:bodyPr wrap="square">
            <a:spAutoFit/>
          </a:bodyPr>
          <a:lstStyle/>
          <a:p>
            <a:pPr algn="ctr"/>
            <a:r>
              <a:rPr lang="en-US" sz="2800" b="1" smtClean="0">
                <a:latin typeface="Times New Roman" pitchFamily="18" charset="0"/>
                <a:cs typeface="Times New Roman" pitchFamily="18" charset="0"/>
              </a:rPr>
              <a:t>MỤC TIÊU </a:t>
            </a:r>
            <a:r>
              <a:rPr lang="vi-VN" sz="2800" b="1" smtClean="0">
                <a:latin typeface="Times New Roman" pitchFamily="18" charset="0"/>
                <a:cs typeface="Times New Roman" pitchFamily="18" charset="0"/>
              </a:rPr>
              <a:t>HỌC TẬP</a:t>
            </a:r>
          </a:p>
          <a:p>
            <a:pPr marL="457200" lvl="0" indent="-457200">
              <a:lnSpc>
                <a:spcPts val="3200"/>
              </a:lnSpc>
              <a:buFont typeface="+mj-lt"/>
              <a:buAutoNum type="arabicPeriod"/>
            </a:pPr>
            <a:r>
              <a:rPr lang="en-US" sz="2400" smtClean="0">
                <a:latin typeface="Times New Roman" pitchFamily="18" charset="0"/>
                <a:cs typeface="Times New Roman" pitchFamily="18" charset="0"/>
              </a:rPr>
              <a:t>Trình </a:t>
            </a:r>
            <a:r>
              <a:rPr lang="en-US" sz="2400">
                <a:latin typeface="Times New Roman" pitchFamily="18" charset="0"/>
                <a:cs typeface="Times New Roman" pitchFamily="18" charset="0"/>
              </a:rPr>
              <a:t>bày được nguyên nhân và cơ chế sinh bệnh của bệnh SLE</a:t>
            </a:r>
          </a:p>
          <a:p>
            <a:pPr marL="457200" lvl="0" indent="-457200">
              <a:lnSpc>
                <a:spcPts val="3200"/>
              </a:lnSpc>
              <a:buFont typeface="+mj-lt"/>
              <a:buAutoNum type="arabicPeriod"/>
            </a:pPr>
            <a:r>
              <a:rPr lang="en-US" sz="2400">
                <a:latin typeface="Times New Roman" pitchFamily="18" charset="0"/>
                <a:cs typeface="Times New Roman" pitchFamily="18" charset="0"/>
              </a:rPr>
              <a:t>Trình bày được các triệu chứng lâm sàng và tiêu chuẩn chẩn đoán bệnh </a:t>
            </a:r>
            <a:r>
              <a:rPr lang="en-US" sz="2400" smtClean="0">
                <a:latin typeface="Times New Roman" pitchFamily="18" charset="0"/>
                <a:cs typeface="Times New Roman" pitchFamily="18" charset="0"/>
              </a:rPr>
              <a:t>SLE</a:t>
            </a:r>
            <a:endParaRPr lang="en-US" sz="2400">
              <a:latin typeface="Times New Roman" pitchFamily="18" charset="0"/>
              <a:cs typeface="Times New Roman" pitchFamily="18" charset="0"/>
            </a:endParaRPr>
          </a:p>
          <a:p>
            <a:pPr marL="457200" lvl="0" indent="-457200">
              <a:lnSpc>
                <a:spcPts val="3200"/>
              </a:lnSpc>
              <a:buFont typeface="+mj-lt"/>
              <a:buAutoNum type="arabicPeriod"/>
            </a:pPr>
            <a:r>
              <a:rPr lang="en-US" sz="2400">
                <a:latin typeface="Times New Roman" pitchFamily="18" charset="0"/>
                <a:cs typeface="Times New Roman" pitchFamily="18" charset="0"/>
              </a:rPr>
              <a:t>Trình bày được nguyên tắc điều trị bệnh SLE</a:t>
            </a:r>
          </a:p>
        </p:txBody>
      </p:sp>
      <p:sp>
        <p:nvSpPr>
          <p:cNvPr id="8" name="Rectangle 7"/>
          <p:cNvSpPr/>
          <p:nvPr/>
        </p:nvSpPr>
        <p:spPr>
          <a:xfrm>
            <a:off x="323528" y="2204863"/>
            <a:ext cx="8530659" cy="4585871"/>
          </a:xfrm>
          <a:prstGeom prst="rect">
            <a:avLst/>
          </a:prstGeom>
        </p:spPr>
        <p:txBody>
          <a:bodyPr wrap="square">
            <a:spAutoFit/>
          </a:bodyPr>
          <a:lstStyle/>
          <a:p>
            <a:pPr algn="ctr"/>
            <a:r>
              <a:rPr lang="vi-VN" sz="2800" b="1" smtClean="0">
                <a:latin typeface="Times New Roman" pitchFamily="18" charset="0"/>
                <a:cs typeface="Times New Roman" pitchFamily="18" charset="0"/>
              </a:rPr>
              <a:t>NỘI DUNG</a:t>
            </a:r>
          </a:p>
          <a:p>
            <a:pPr marL="457200" lvl="0" indent="-457200">
              <a:buFont typeface="+mj-lt"/>
              <a:buAutoNum type="arabicPeriod"/>
            </a:pPr>
            <a:r>
              <a:rPr lang="vi-VN" sz="2400" smtClean="0">
                <a:latin typeface="Times New Roman" pitchFamily="18" charset="0"/>
                <a:cs typeface="Times New Roman" pitchFamily="18" charset="0"/>
              </a:rPr>
              <a:t>Định nghĩa</a:t>
            </a:r>
          </a:p>
          <a:p>
            <a:pPr marL="457200" lvl="0" indent="-457200">
              <a:buFont typeface="+mj-lt"/>
              <a:buAutoNum type="arabicPeriod"/>
            </a:pPr>
            <a:r>
              <a:rPr lang="vi-VN" sz="2400" smtClean="0">
                <a:latin typeface="Times New Roman" pitchFamily="18" charset="0"/>
                <a:cs typeface="Times New Roman" pitchFamily="18" charset="0"/>
              </a:rPr>
              <a:t>Căn nguyên và bệnh sinh</a:t>
            </a:r>
          </a:p>
          <a:p>
            <a:pPr marL="457200" lvl="0" indent="-457200">
              <a:buFont typeface="+mj-lt"/>
              <a:buAutoNum type="arabicPeriod"/>
            </a:pPr>
            <a:r>
              <a:rPr lang="vi-VN" sz="2400" smtClean="0">
                <a:latin typeface="Times New Roman" pitchFamily="18" charset="0"/>
                <a:cs typeface="Times New Roman" pitchFamily="18" charset="0"/>
              </a:rPr>
              <a:t>Triệu chứng lâm sàng</a:t>
            </a:r>
          </a:p>
          <a:p>
            <a:pPr lvl="1"/>
            <a:r>
              <a:rPr lang="vi-VN" sz="2400" smtClean="0">
                <a:latin typeface="Times New Roman" pitchFamily="18" charset="0"/>
                <a:cs typeface="Times New Roman" pitchFamily="18" charset="0"/>
              </a:rPr>
              <a:t>3.1. Tổn thương da</a:t>
            </a:r>
          </a:p>
          <a:p>
            <a:pPr lvl="1"/>
            <a:r>
              <a:rPr lang="vi-VN" sz="2400" smtClean="0">
                <a:latin typeface="Times New Roman" pitchFamily="18" charset="0"/>
                <a:cs typeface="Times New Roman" pitchFamily="18" charset="0"/>
              </a:rPr>
              <a:t>3.2. Tổn thương toàn thân và nội tạng</a:t>
            </a:r>
          </a:p>
          <a:p>
            <a:pPr marL="457200" lvl="0" indent="-457200">
              <a:buFont typeface="+mj-lt"/>
              <a:buAutoNum type="arabicPeriod"/>
            </a:pPr>
            <a:r>
              <a:rPr lang="vi-VN" sz="2400" smtClean="0">
                <a:latin typeface="Times New Roman" pitchFamily="18" charset="0"/>
                <a:cs typeface="Times New Roman" pitchFamily="18" charset="0"/>
              </a:rPr>
              <a:t>Dấu hiệu xét nghiệm</a:t>
            </a:r>
          </a:p>
          <a:p>
            <a:pPr lvl="1"/>
            <a:r>
              <a:rPr lang="vi-VN" sz="2400" smtClean="0">
                <a:latin typeface="Times New Roman" pitchFamily="18" charset="0"/>
                <a:cs typeface="Times New Roman" pitchFamily="18" charset="0"/>
              </a:rPr>
              <a:t>4.1. Bất thường về huyết học</a:t>
            </a:r>
          </a:p>
          <a:p>
            <a:pPr lvl="1"/>
            <a:r>
              <a:rPr lang="vi-VN" sz="2400" smtClean="0">
                <a:latin typeface="Times New Roman" pitchFamily="18" charset="0"/>
                <a:cs typeface="Times New Roman" pitchFamily="18" charset="0"/>
              </a:rPr>
              <a:t>4.2. Rối loạn miễn dịch học</a:t>
            </a:r>
          </a:p>
          <a:p>
            <a:pPr lvl="1"/>
            <a:r>
              <a:rPr lang="vi-VN" sz="2400" smtClean="0">
                <a:latin typeface="Times New Roman" pitchFamily="18" charset="0"/>
                <a:cs typeface="Times New Roman" pitchFamily="18" charset="0"/>
              </a:rPr>
              <a:t>4.3. Mô bệnh học da</a:t>
            </a:r>
          </a:p>
          <a:p>
            <a:pPr marL="457200" lvl="0" indent="-457200">
              <a:buFont typeface="+mj-lt"/>
              <a:buAutoNum type="arabicPeriod"/>
            </a:pPr>
            <a:r>
              <a:rPr lang="vi-VN" sz="2400" smtClean="0">
                <a:latin typeface="Times New Roman" pitchFamily="18" charset="0"/>
                <a:cs typeface="Times New Roman" pitchFamily="18" charset="0"/>
              </a:rPr>
              <a:t>Chẩn đoán : Chẩn đoán SLE, CĐ phân biệt, Tiên lượng</a:t>
            </a:r>
          </a:p>
          <a:p>
            <a:pPr marL="457200" lvl="0" indent="-457200">
              <a:buFont typeface="+mj-lt"/>
              <a:buAutoNum type="arabicPeriod"/>
            </a:pPr>
            <a:r>
              <a:rPr lang="vi-VN" sz="2400" smtClean="0">
                <a:latin typeface="Times New Roman" pitchFamily="18" charset="0"/>
                <a:cs typeface="Times New Roman" pitchFamily="18" charset="0"/>
              </a:rPr>
              <a:t>Điều trị: Nghỉ ngơi, thuốc, phòng tránh</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2231806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432" y="44624"/>
            <a:ext cx="3241400" cy="584775"/>
          </a:xfrm>
          <a:prstGeom prst="rect">
            <a:avLst/>
          </a:prstGeom>
        </p:spPr>
        <p:txBody>
          <a:bodyPr wrap="none">
            <a:spAutoFit/>
          </a:bodyPr>
          <a:lstStyle/>
          <a:p>
            <a:r>
              <a:rPr lang="vi-VN" sz="3200" b="1" smtClean="0">
                <a:latin typeface="+mj-lt"/>
              </a:rPr>
              <a:t>1. </a:t>
            </a:r>
            <a:r>
              <a:rPr lang="en-US" sz="3200" b="1" u="sng" smtClean="0">
                <a:latin typeface="Times New Roman" pitchFamily="18" charset="0"/>
                <a:cs typeface="Times New Roman" pitchFamily="18" charset="0"/>
              </a:rPr>
              <a:t>ĐỊNH NGHĨA </a:t>
            </a:r>
            <a:endParaRPr lang="en-US" sz="3200" u="sng">
              <a:latin typeface="Times New Roman" pitchFamily="18" charset="0"/>
              <a:cs typeface="Times New Roman" pitchFamily="18" charset="0"/>
            </a:endParaRPr>
          </a:p>
        </p:txBody>
      </p:sp>
      <p:sp>
        <p:nvSpPr>
          <p:cNvPr id="3" name="Rectangle 2"/>
          <p:cNvSpPr/>
          <p:nvPr/>
        </p:nvSpPr>
        <p:spPr>
          <a:xfrm>
            <a:off x="251520" y="629399"/>
            <a:ext cx="8496944" cy="4154984"/>
          </a:xfrm>
          <a:prstGeom prst="rect">
            <a:avLst/>
          </a:prstGeom>
        </p:spPr>
        <p:txBody>
          <a:bodyPr wrap="square">
            <a:spAutoFit/>
          </a:bodyPr>
          <a:lstStyle/>
          <a:p>
            <a:pPr marL="342900" lvl="0" indent="-342900" algn="just">
              <a:buFont typeface="Wingdings" pitchFamily="2" charset="2"/>
              <a:buChar char="Ø"/>
            </a:pPr>
            <a:r>
              <a:rPr lang="en-US" sz="2400" smtClean="0">
                <a:latin typeface="Times New Roman" pitchFamily="18" charset="0"/>
                <a:cs typeface="Times New Roman" pitchFamily="18" charset="0"/>
              </a:rPr>
              <a:t>Lup</a:t>
            </a:r>
            <a:r>
              <a:rPr lang="vi-VN" sz="2400" smtClean="0">
                <a:latin typeface="Times New Roman" pitchFamily="18" charset="0"/>
                <a:cs typeface="Times New Roman" pitchFamily="18" charset="0"/>
              </a:rPr>
              <a:t>us</a:t>
            </a:r>
            <a:r>
              <a:rPr lang="en-US" sz="2400" smtClean="0">
                <a:latin typeface="Times New Roman" pitchFamily="18" charset="0"/>
                <a:cs typeface="Times New Roman" pitchFamily="18" charset="0"/>
              </a:rPr>
              <a:t> </a:t>
            </a:r>
            <a:r>
              <a:rPr lang="en-US" sz="2400">
                <a:latin typeface="Times New Roman" pitchFamily="18" charset="0"/>
                <a:cs typeface="Times New Roman" pitchFamily="18" charset="0"/>
              </a:rPr>
              <a:t>ban đỏ hệ thống (Systemic lupus erythematosus - SLE) là một bệnh đa hệ thống nặng, nghiêm trọng, bệnh của mô liên kết và mạch máu, biểu hiện lâm sàng thường gặp là sốt (90%), </a:t>
            </a:r>
            <a:r>
              <a:rPr lang="en-US" sz="2400" smtClean="0">
                <a:latin typeface="Times New Roman" pitchFamily="18" charset="0"/>
                <a:cs typeface="Times New Roman" pitchFamily="18" charset="0"/>
              </a:rPr>
              <a:t>ban </a:t>
            </a:r>
            <a:r>
              <a:rPr lang="en-US" sz="2400">
                <a:latin typeface="Times New Roman" pitchFamily="18" charset="0"/>
                <a:cs typeface="Times New Roman" pitchFamily="18" charset="0"/>
              </a:rPr>
              <a:t>da (85%),viêm khớp và tổn thương thận, tim, phổi</a:t>
            </a:r>
            <a:r>
              <a:rPr lang="en-US" sz="2400" smtClean="0">
                <a:latin typeface="Times New Roman" pitchFamily="18" charset="0"/>
                <a:cs typeface="Times New Roman" pitchFamily="18" charset="0"/>
              </a:rPr>
              <a:t>.</a:t>
            </a:r>
            <a:endParaRPr lang="en-US" sz="2400">
              <a:latin typeface="Times New Roman" pitchFamily="18" charset="0"/>
              <a:cs typeface="Times New Roman" pitchFamily="18" charset="0"/>
            </a:endParaRPr>
          </a:p>
          <a:p>
            <a:pPr marL="342900" lvl="0" indent="-342900" algn="just">
              <a:buFont typeface="Wingdings" pitchFamily="2" charset="2"/>
              <a:buChar char="Ø"/>
            </a:pPr>
            <a:r>
              <a:rPr lang="en-US" sz="2400" smtClean="0">
                <a:latin typeface="Times New Roman" pitchFamily="18" charset="0"/>
                <a:cs typeface="Times New Roman" pitchFamily="18" charset="0"/>
              </a:rPr>
              <a:t>Lup</a:t>
            </a:r>
            <a:r>
              <a:rPr lang="vi-VN" sz="2400" smtClean="0">
                <a:latin typeface="Times New Roman" pitchFamily="18" charset="0"/>
                <a:cs typeface="Times New Roman" pitchFamily="18" charset="0"/>
              </a:rPr>
              <a:t>us</a:t>
            </a:r>
            <a:r>
              <a:rPr lang="en-US" sz="2400" smtClean="0">
                <a:latin typeface="Times New Roman" pitchFamily="18" charset="0"/>
                <a:cs typeface="Times New Roman" pitchFamily="18" charset="0"/>
              </a:rPr>
              <a:t> </a:t>
            </a:r>
            <a:r>
              <a:rPr lang="en-US" sz="2400">
                <a:latin typeface="Times New Roman" pitchFamily="18" charset="0"/>
                <a:cs typeface="Times New Roman" pitchFamily="18" charset="0"/>
              </a:rPr>
              <a:t>ban đỏ hệ thống là một bệnh đa hệ thống, bệnh chất tạo keo, bệnh của mô liên kết, bệnh tự miễn, căn nguyên chưa rõ, có cơ chế miễn dịch, có các tự kháng thể (kháng thể kháng nhân-ANA</a:t>
            </a:r>
            <a:r>
              <a:rPr lang="en-US" sz="2400" smtClean="0">
                <a:latin typeface="Times New Roman" pitchFamily="18" charset="0"/>
                <a:cs typeface="Times New Roman" pitchFamily="18" charset="0"/>
              </a:rPr>
              <a:t>).</a:t>
            </a:r>
            <a:endParaRPr lang="en-US" sz="2400">
              <a:latin typeface="Times New Roman" pitchFamily="18" charset="0"/>
              <a:cs typeface="Times New Roman" pitchFamily="18" charset="0"/>
            </a:endParaRPr>
          </a:p>
          <a:p>
            <a:pPr marL="800100" lvl="1" indent="-342900" algn="just">
              <a:buFont typeface="Wingdings" pitchFamily="2" charset="2"/>
              <a:buChar char="ü"/>
            </a:pPr>
            <a:r>
              <a:rPr lang="en-US" sz="2400">
                <a:latin typeface="Times New Roman" pitchFamily="18" charset="0"/>
                <a:cs typeface="Times New Roman" pitchFamily="18" charset="0"/>
              </a:rPr>
              <a:t>Tỉ lệ mắc bệnh trong cộng đồng 40-50/100.000 dân</a:t>
            </a:r>
            <a:r>
              <a:rPr lang="en-US" sz="2400" smtClean="0">
                <a:latin typeface="Times New Roman" pitchFamily="18" charset="0"/>
                <a:cs typeface="Times New Roman" pitchFamily="18" charset="0"/>
              </a:rPr>
              <a:t>.</a:t>
            </a:r>
            <a:endParaRPr lang="en-US" sz="2400">
              <a:latin typeface="Times New Roman" pitchFamily="18" charset="0"/>
              <a:cs typeface="Times New Roman" pitchFamily="18" charset="0"/>
            </a:endParaRPr>
          </a:p>
          <a:p>
            <a:pPr marL="800100" lvl="1" indent="-342900" algn="just">
              <a:buFont typeface="Wingdings" pitchFamily="2" charset="2"/>
              <a:buChar char="ü"/>
            </a:pPr>
            <a:r>
              <a:rPr lang="en-US" sz="2400">
                <a:latin typeface="Times New Roman" pitchFamily="18" charset="0"/>
                <a:cs typeface="Times New Roman" pitchFamily="18" charset="0"/>
              </a:rPr>
              <a:t>Bệnh có tỉ lệ ở nữ/nam = </a:t>
            </a:r>
            <a:r>
              <a:rPr lang="en-US" sz="2400" smtClean="0">
                <a:latin typeface="Times New Roman" pitchFamily="18" charset="0"/>
                <a:cs typeface="Times New Roman" pitchFamily="18" charset="0"/>
              </a:rPr>
              <a:t>10/1,</a:t>
            </a:r>
            <a:r>
              <a:rPr lang="vi-VN" sz="2400" smtClean="0">
                <a:latin typeface="Times New Roman" pitchFamily="18" charset="0"/>
                <a:cs typeface="Times New Roman" pitchFamily="18" charset="0"/>
              </a:rPr>
              <a:t> </a:t>
            </a:r>
            <a:r>
              <a:rPr lang="en-US" sz="2400" smtClean="0">
                <a:latin typeface="Times New Roman" pitchFamily="18" charset="0"/>
                <a:cs typeface="Times New Roman" pitchFamily="18" charset="0"/>
              </a:rPr>
              <a:t>8/1</a:t>
            </a:r>
            <a:r>
              <a:rPr lang="en-US" sz="2400">
                <a:latin typeface="Times New Roman" pitchFamily="18" charset="0"/>
                <a:cs typeface="Times New Roman" pitchFamily="18" charset="0"/>
              </a:rPr>
              <a:t>.</a:t>
            </a:r>
          </a:p>
          <a:p>
            <a:pPr algn="just"/>
            <a:endParaRPr lang="en-US" sz="2400">
              <a:latin typeface="Times New Roman" pitchFamily="18" charset="0"/>
              <a:cs typeface="Times New Roman" pitchFamily="18" charset="0"/>
            </a:endParaRPr>
          </a:p>
        </p:txBody>
      </p:sp>
      <p:pic>
        <p:nvPicPr>
          <p:cNvPr id="1026" name="Picture 2" descr="Kết quả hình ảnh cho lup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365104"/>
            <a:ext cx="3960440" cy="23164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ết quả hình ảnh cho lup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3988" y="4365103"/>
            <a:ext cx="4140460" cy="2316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422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432" y="44624"/>
            <a:ext cx="6571030" cy="584775"/>
          </a:xfrm>
          <a:prstGeom prst="rect">
            <a:avLst/>
          </a:prstGeom>
        </p:spPr>
        <p:txBody>
          <a:bodyPr wrap="none">
            <a:spAutoFit/>
          </a:bodyPr>
          <a:lstStyle/>
          <a:p>
            <a:r>
              <a:rPr lang="en-US" sz="3200" b="1" smtClean="0">
                <a:latin typeface="Times New Roman" pitchFamily="18" charset="0"/>
                <a:cs typeface="Times New Roman" pitchFamily="18" charset="0"/>
              </a:rPr>
              <a:t>2. </a:t>
            </a:r>
            <a:r>
              <a:rPr lang="en-US" sz="3200" b="1" u="sng" smtClean="0">
                <a:latin typeface="Times New Roman" pitchFamily="18" charset="0"/>
                <a:cs typeface="Times New Roman" pitchFamily="18" charset="0"/>
              </a:rPr>
              <a:t>CĂN NGUYÊN VÀ BỆNH SINH</a:t>
            </a:r>
            <a:endParaRPr lang="en-US" sz="3200">
              <a:latin typeface="Times New Roman" pitchFamily="18" charset="0"/>
              <a:cs typeface="Times New Roman" pitchFamily="18" charset="0"/>
            </a:endParaRPr>
          </a:p>
        </p:txBody>
      </p:sp>
      <p:sp>
        <p:nvSpPr>
          <p:cNvPr id="3" name="Rectangle 2"/>
          <p:cNvSpPr/>
          <p:nvPr/>
        </p:nvSpPr>
        <p:spPr>
          <a:xfrm>
            <a:off x="179512" y="1334373"/>
            <a:ext cx="8712968" cy="5262979"/>
          </a:xfrm>
          <a:prstGeom prst="rect">
            <a:avLst/>
          </a:prstGeom>
        </p:spPr>
        <p:txBody>
          <a:bodyPr wrap="square">
            <a:spAutoFit/>
          </a:bodyPr>
          <a:lstStyle/>
          <a:p>
            <a:pPr marL="342900" lvl="1" indent="-342900" algn="just">
              <a:buFont typeface="Wingdings" pitchFamily="2" charset="2"/>
              <a:buChar char="Ø"/>
            </a:pPr>
            <a:r>
              <a:rPr lang="vi-VN" sz="2400" smtClean="0">
                <a:latin typeface="Times New Roman" pitchFamily="18" charset="0"/>
                <a:cs typeface="Times New Roman" pitchFamily="18" charset="0"/>
              </a:rPr>
              <a:t>Còn </a:t>
            </a:r>
            <a:r>
              <a:rPr lang="en-US" sz="2400" smtClean="0">
                <a:latin typeface="Times New Roman" pitchFamily="18" charset="0"/>
                <a:cs typeface="Times New Roman" pitchFamily="18" charset="0"/>
              </a:rPr>
              <a:t>nhiều </a:t>
            </a:r>
            <a:r>
              <a:rPr lang="en-US" sz="2400">
                <a:latin typeface="Times New Roman" pitchFamily="18" charset="0"/>
                <a:cs typeface="Times New Roman" pitchFamily="18" charset="0"/>
              </a:rPr>
              <a:t>điểm chưa rõ </a:t>
            </a:r>
            <a:endParaRPr lang="vi-VN" sz="2400" smtClean="0">
              <a:latin typeface="Times New Roman" pitchFamily="18" charset="0"/>
              <a:cs typeface="Times New Roman" pitchFamily="18" charset="0"/>
            </a:endParaRPr>
          </a:p>
          <a:p>
            <a:pPr marL="0" lvl="1" algn="just"/>
            <a:endParaRPr lang="vi-VN" sz="2400">
              <a:latin typeface="Times New Roman" pitchFamily="18" charset="0"/>
              <a:cs typeface="Times New Roman" pitchFamily="18" charset="0"/>
            </a:endParaRPr>
          </a:p>
          <a:p>
            <a:pPr marL="342900" lvl="1" indent="-342900" algn="just">
              <a:buFont typeface="Wingdings" pitchFamily="2" charset="2"/>
              <a:buChar char="Ø"/>
            </a:pPr>
            <a:r>
              <a:rPr lang="en-US" sz="2400" smtClean="0">
                <a:latin typeface="Times New Roman" pitchFamily="18" charset="0"/>
                <a:cs typeface="Times New Roman" pitchFamily="18" charset="0"/>
              </a:rPr>
              <a:t>Các biến đổi về di truyền, yếu tố gia đình gặp 5 - 10% trong số các trường hợp .</a:t>
            </a:r>
          </a:p>
          <a:p>
            <a:pPr algn="just"/>
            <a:r>
              <a:rPr lang="en-US" sz="2400">
                <a:latin typeface="Times New Roman" pitchFamily="18" charset="0"/>
                <a:cs typeface="Times New Roman" pitchFamily="18" charset="0"/>
              </a:rPr>
              <a:t> </a:t>
            </a:r>
          </a:p>
          <a:p>
            <a:pPr marL="342900" lvl="0" indent="-342900" algn="just">
              <a:buFont typeface="Wingdings" pitchFamily="2" charset="2"/>
              <a:buChar char="Ø"/>
            </a:pPr>
            <a:r>
              <a:rPr lang="vi-VN" sz="2400" smtClean="0">
                <a:latin typeface="Times New Roman" pitchFamily="18" charset="0"/>
                <a:cs typeface="Times New Roman" pitchFamily="18" charset="0"/>
              </a:rPr>
              <a:t>Có </a:t>
            </a:r>
            <a:r>
              <a:rPr lang="en-US" sz="2400" smtClean="0">
                <a:latin typeface="Times New Roman" pitchFamily="18" charset="0"/>
                <a:cs typeface="Times New Roman" pitchFamily="18" charset="0"/>
              </a:rPr>
              <a:t>sự </a:t>
            </a:r>
            <a:r>
              <a:rPr lang="en-US" sz="2400">
                <a:latin typeface="Times New Roman" pitchFamily="18" charset="0"/>
                <a:cs typeface="Times New Roman" pitchFamily="18" charset="0"/>
              </a:rPr>
              <a:t>thay đổi HLA b8 DR2, DR3, </a:t>
            </a:r>
            <a:r>
              <a:rPr lang="en-US" sz="2400" smtClean="0">
                <a:latin typeface="Times New Roman" pitchFamily="18" charset="0"/>
                <a:cs typeface="Times New Roman" pitchFamily="18" charset="0"/>
              </a:rPr>
              <a:t>DRW52,</a:t>
            </a:r>
            <a:r>
              <a:rPr lang="vi-VN" sz="2400">
                <a:latin typeface="Times New Roman" pitchFamily="18" charset="0"/>
                <a:cs typeface="Times New Roman" pitchFamily="18" charset="0"/>
              </a:rPr>
              <a:t> </a:t>
            </a:r>
            <a:r>
              <a:rPr lang="en-US" sz="2400" smtClean="0">
                <a:latin typeface="Times New Roman" pitchFamily="18" charset="0"/>
                <a:cs typeface="Times New Roman" pitchFamily="18" charset="0"/>
              </a:rPr>
              <a:t>DQW1</a:t>
            </a:r>
            <a:r>
              <a:rPr lang="en-US" sz="2400">
                <a:latin typeface="Times New Roman" pitchFamily="18" charset="0"/>
                <a:cs typeface="Times New Roman" pitchFamily="18" charset="0"/>
              </a:rPr>
              <a:t>, DQW2. Thiếu hụt C 19, C2.</a:t>
            </a:r>
          </a:p>
          <a:p>
            <a:pPr algn="just"/>
            <a:r>
              <a:rPr lang="en-US" sz="2400">
                <a:latin typeface="Times New Roman" pitchFamily="18" charset="0"/>
                <a:cs typeface="Times New Roman" pitchFamily="18" charset="0"/>
              </a:rPr>
              <a:t> </a:t>
            </a:r>
          </a:p>
          <a:p>
            <a:pPr marL="342900" lvl="0" indent="-342900" algn="just">
              <a:buFont typeface="Wingdings" pitchFamily="2" charset="2"/>
              <a:buChar char="Ø"/>
            </a:pPr>
            <a:r>
              <a:rPr lang="en-US" sz="2400">
                <a:latin typeface="Times New Roman" pitchFamily="18" charset="0"/>
                <a:cs typeface="Times New Roman" pitchFamily="18" charset="0"/>
              </a:rPr>
              <a:t>Nguyên nhân do thuốc: một số trường hợp bệnh xuất hiện sau khi dùng Hydralazine, thuốc chống co giật, isoniazide, procainamide, gọi là hội chứng </a:t>
            </a:r>
            <a:r>
              <a:rPr lang="en-US" sz="2400" smtClean="0">
                <a:latin typeface="Times New Roman" pitchFamily="18" charset="0"/>
                <a:cs typeface="Times New Roman" pitchFamily="18" charset="0"/>
              </a:rPr>
              <a:t>lup</a:t>
            </a:r>
            <a:r>
              <a:rPr lang="vi-VN" sz="2400" smtClean="0">
                <a:latin typeface="Times New Roman" pitchFamily="18" charset="0"/>
                <a:cs typeface="Times New Roman" pitchFamily="18" charset="0"/>
              </a:rPr>
              <a:t>us</a:t>
            </a:r>
            <a:r>
              <a:rPr lang="en-US" sz="2400" smtClean="0">
                <a:latin typeface="Times New Roman" pitchFamily="18" charset="0"/>
                <a:cs typeface="Times New Roman" pitchFamily="18" charset="0"/>
              </a:rPr>
              <a:t> </a:t>
            </a:r>
            <a:r>
              <a:rPr lang="en-US" sz="2400">
                <a:latin typeface="Times New Roman" pitchFamily="18" charset="0"/>
                <a:cs typeface="Times New Roman" pitchFamily="18" charset="0"/>
              </a:rPr>
              <a:t>đỏ do thuốc.</a:t>
            </a:r>
          </a:p>
          <a:p>
            <a:pPr algn="just"/>
            <a:r>
              <a:rPr lang="en-US" sz="2400">
                <a:latin typeface="Times New Roman" pitchFamily="18" charset="0"/>
                <a:cs typeface="Times New Roman" pitchFamily="18" charset="0"/>
              </a:rPr>
              <a:t> </a:t>
            </a:r>
          </a:p>
          <a:p>
            <a:pPr marL="342900" lvl="0" indent="-342900" algn="just">
              <a:buFont typeface="Wingdings" pitchFamily="2" charset="2"/>
              <a:buChar char="Ø"/>
            </a:pPr>
            <a:r>
              <a:rPr lang="en-US" sz="2400">
                <a:latin typeface="Times New Roman" pitchFamily="18" charset="0"/>
                <a:cs typeface="Times New Roman" pitchFamily="18" charset="0"/>
              </a:rPr>
              <a:t>Do tác động của ánh nắng: 1/3 số bệnh nhân bệnh xuất hiện sau khi phơi nắng, ánh nắng làm trầm trọng , nặng bệnh thêm (36%).</a:t>
            </a:r>
          </a:p>
        </p:txBody>
      </p:sp>
      <p:sp>
        <p:nvSpPr>
          <p:cNvPr id="5" name="Rectangle 4"/>
          <p:cNvSpPr/>
          <p:nvPr/>
        </p:nvSpPr>
        <p:spPr>
          <a:xfrm>
            <a:off x="683567" y="692696"/>
            <a:ext cx="2687379" cy="523220"/>
          </a:xfrm>
          <a:prstGeom prst="rect">
            <a:avLst/>
          </a:prstGeom>
        </p:spPr>
        <p:txBody>
          <a:bodyPr wrap="square">
            <a:spAutoFit/>
          </a:bodyPr>
          <a:lstStyle/>
          <a:p>
            <a:pPr marL="285750" indent="-285750">
              <a:buFont typeface="Wingdings" pitchFamily="2" charset="2"/>
              <a:buChar char="v"/>
            </a:pPr>
            <a:r>
              <a:rPr lang="vi-VN" sz="2800" b="1" smtClean="0">
                <a:latin typeface="Times New Roman" pitchFamily="18" charset="0"/>
                <a:cs typeface="Times New Roman" pitchFamily="18" charset="0"/>
              </a:rPr>
              <a:t> </a:t>
            </a:r>
            <a:r>
              <a:rPr lang="en-US" sz="2800" b="1" smtClean="0">
                <a:latin typeface="Times New Roman" pitchFamily="18" charset="0"/>
                <a:cs typeface="Times New Roman" pitchFamily="18" charset="0"/>
              </a:rPr>
              <a:t>Căn </a:t>
            </a:r>
            <a:r>
              <a:rPr lang="en-US" sz="2800" b="1">
                <a:latin typeface="Times New Roman" pitchFamily="18" charset="0"/>
                <a:cs typeface="Times New Roman" pitchFamily="18" charset="0"/>
              </a:rPr>
              <a:t>nguyên </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35374226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432" y="44624"/>
            <a:ext cx="6571030" cy="584775"/>
          </a:xfrm>
          <a:prstGeom prst="rect">
            <a:avLst/>
          </a:prstGeom>
        </p:spPr>
        <p:txBody>
          <a:bodyPr wrap="none">
            <a:spAutoFit/>
          </a:bodyPr>
          <a:lstStyle/>
          <a:p>
            <a:r>
              <a:rPr lang="en-US" sz="3200" b="1">
                <a:latin typeface="Times New Roman" pitchFamily="18" charset="0"/>
                <a:cs typeface="Times New Roman" pitchFamily="18" charset="0"/>
              </a:rPr>
              <a:t>2. </a:t>
            </a:r>
            <a:r>
              <a:rPr lang="en-US" sz="3200" b="1" u="sng">
                <a:latin typeface="Times New Roman" pitchFamily="18" charset="0"/>
                <a:cs typeface="Times New Roman" pitchFamily="18" charset="0"/>
              </a:rPr>
              <a:t>CĂN NGUYÊN VÀ BỆNH </a:t>
            </a:r>
            <a:r>
              <a:rPr lang="en-US" sz="3200" b="1" u="sng" smtClean="0">
                <a:latin typeface="Times New Roman" pitchFamily="18" charset="0"/>
                <a:cs typeface="Times New Roman" pitchFamily="18" charset="0"/>
              </a:rPr>
              <a:t>SINH</a:t>
            </a:r>
            <a:endParaRPr lang="en-US" sz="3200" u="sng">
              <a:latin typeface="Times New Roman" pitchFamily="18" charset="0"/>
              <a:cs typeface="Times New Roman" pitchFamily="18" charset="0"/>
            </a:endParaRPr>
          </a:p>
        </p:txBody>
      </p:sp>
      <p:sp>
        <p:nvSpPr>
          <p:cNvPr id="3" name="Rectangle 2"/>
          <p:cNvSpPr/>
          <p:nvPr/>
        </p:nvSpPr>
        <p:spPr>
          <a:xfrm>
            <a:off x="323528" y="696047"/>
            <a:ext cx="8280920" cy="523220"/>
          </a:xfrm>
          <a:prstGeom prst="rect">
            <a:avLst/>
          </a:prstGeom>
        </p:spPr>
        <p:txBody>
          <a:bodyPr wrap="square">
            <a:spAutoFit/>
          </a:bodyPr>
          <a:lstStyle/>
          <a:p>
            <a:pPr algn="just"/>
            <a:endParaRPr lang="en-US" sz="2800">
              <a:latin typeface="Times New Roman" pitchFamily="18" charset="0"/>
              <a:cs typeface="Times New Roman" pitchFamily="18" charset="0"/>
            </a:endParaRPr>
          </a:p>
        </p:txBody>
      </p:sp>
      <p:sp>
        <p:nvSpPr>
          <p:cNvPr id="5" name="Rounded Rectangle 4"/>
          <p:cNvSpPr/>
          <p:nvPr/>
        </p:nvSpPr>
        <p:spPr>
          <a:xfrm>
            <a:off x="228311" y="3067825"/>
            <a:ext cx="2592288" cy="1152128"/>
          </a:xfrm>
          <a:prstGeom prst="roundRect">
            <a:avLst/>
          </a:prstGeom>
          <a:no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p:cNvSpPr txBox="1"/>
          <p:nvPr/>
        </p:nvSpPr>
        <p:spPr>
          <a:xfrm>
            <a:off x="253040" y="3342183"/>
            <a:ext cx="2451312" cy="461665"/>
          </a:xfrm>
          <a:prstGeom prst="rect">
            <a:avLst/>
          </a:prstGeom>
          <a:noFill/>
        </p:spPr>
        <p:txBody>
          <a:bodyPr wrap="none" rtlCol="0">
            <a:spAutoFit/>
          </a:bodyPr>
          <a:lstStyle/>
          <a:p>
            <a:r>
              <a:rPr lang="en-US" sz="2400" b="1">
                <a:latin typeface="Times New Roman" pitchFamily="18" charset="0"/>
                <a:cs typeface="Times New Roman" pitchFamily="18" charset="0"/>
              </a:rPr>
              <a:t>Cơ chế bệnh sinh</a:t>
            </a:r>
            <a:endParaRPr lang="en-US" sz="2400"/>
          </a:p>
        </p:txBody>
      </p:sp>
      <p:sp>
        <p:nvSpPr>
          <p:cNvPr id="8" name="Rounded Rectangle 7"/>
          <p:cNvSpPr/>
          <p:nvPr/>
        </p:nvSpPr>
        <p:spPr>
          <a:xfrm>
            <a:off x="3851920" y="1736812"/>
            <a:ext cx="4320480" cy="6480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itchFamily="18" charset="0"/>
                <a:cs typeface="Times New Roman" pitchFamily="18" charset="0"/>
              </a:rPr>
              <a:t>Rối </a:t>
            </a:r>
            <a:r>
              <a:rPr lang="en-US" sz="2400" b="1" smtClean="0">
                <a:solidFill>
                  <a:schemeClr val="tx1"/>
                </a:solidFill>
                <a:latin typeface="Times New Roman" pitchFamily="18" charset="0"/>
                <a:cs typeface="Times New Roman" pitchFamily="18" charset="0"/>
              </a:rPr>
              <a:t>l</a:t>
            </a:r>
            <a:r>
              <a:rPr lang="vi-VN" sz="2400" b="1" smtClean="0">
                <a:solidFill>
                  <a:schemeClr val="tx1"/>
                </a:solidFill>
                <a:latin typeface="Times New Roman" pitchFamily="18" charset="0"/>
                <a:cs typeface="Times New Roman" pitchFamily="18" charset="0"/>
              </a:rPr>
              <a:t>oạn</a:t>
            </a:r>
            <a:r>
              <a:rPr lang="en-US" sz="2400" b="1" smtClean="0">
                <a:solidFill>
                  <a:schemeClr val="tx1"/>
                </a:solidFill>
                <a:latin typeface="Times New Roman" pitchFamily="18" charset="0"/>
                <a:cs typeface="Times New Roman" pitchFamily="18" charset="0"/>
              </a:rPr>
              <a:t> </a:t>
            </a:r>
            <a:r>
              <a:rPr lang="en-US" sz="2400" b="1">
                <a:solidFill>
                  <a:schemeClr val="tx1"/>
                </a:solidFill>
                <a:latin typeface="Times New Roman" pitchFamily="18" charset="0"/>
                <a:cs typeface="Times New Roman" pitchFamily="18" charset="0"/>
              </a:rPr>
              <a:t>hệ thống miễn dịch</a:t>
            </a:r>
            <a:endParaRPr lang="en-US" sz="2400" b="1">
              <a:solidFill>
                <a:schemeClr val="tx1"/>
              </a:solidFill>
            </a:endParaRPr>
          </a:p>
        </p:txBody>
      </p:sp>
      <p:sp>
        <p:nvSpPr>
          <p:cNvPr id="10" name="Rounded Rectangle 9"/>
          <p:cNvSpPr/>
          <p:nvPr/>
        </p:nvSpPr>
        <p:spPr>
          <a:xfrm>
            <a:off x="3862591" y="4902894"/>
            <a:ext cx="4320480" cy="6480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itchFamily="18" charset="0"/>
                <a:cs typeface="Times New Roman" pitchFamily="18" charset="0"/>
              </a:rPr>
              <a:t>Yếu tố tác nhân </a:t>
            </a:r>
            <a:r>
              <a:rPr lang="en-US" sz="2400" b="1" smtClean="0">
                <a:solidFill>
                  <a:schemeClr val="tx1"/>
                </a:solidFill>
                <a:latin typeface="Times New Roman" pitchFamily="18" charset="0"/>
                <a:cs typeface="Times New Roman" pitchFamily="18" charset="0"/>
              </a:rPr>
              <a:t>vir</a:t>
            </a:r>
            <a:r>
              <a:rPr lang="vi-VN" sz="2400" b="1" smtClean="0">
                <a:solidFill>
                  <a:schemeClr val="tx1"/>
                </a:solidFill>
                <a:latin typeface="Times New Roman" pitchFamily="18" charset="0"/>
                <a:cs typeface="Times New Roman" pitchFamily="18" charset="0"/>
              </a:rPr>
              <a:t>us</a:t>
            </a:r>
            <a:endParaRPr lang="en-US" sz="2400" b="1">
              <a:solidFill>
                <a:schemeClr val="tx1"/>
              </a:solidFill>
            </a:endParaRPr>
          </a:p>
        </p:txBody>
      </p:sp>
      <p:sp>
        <p:nvSpPr>
          <p:cNvPr id="11" name="Rounded Rectangle 10"/>
          <p:cNvSpPr/>
          <p:nvPr/>
        </p:nvSpPr>
        <p:spPr>
          <a:xfrm>
            <a:off x="3851920" y="3342183"/>
            <a:ext cx="4320480" cy="64807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itchFamily="18" charset="0"/>
                <a:cs typeface="Times New Roman" pitchFamily="18" charset="0"/>
              </a:rPr>
              <a:t>Yếu tố nội tiết</a:t>
            </a:r>
            <a:endParaRPr lang="en-US" sz="2400" b="1">
              <a:solidFill>
                <a:schemeClr val="tx1"/>
              </a:solidFill>
            </a:endParaRPr>
          </a:p>
        </p:txBody>
      </p:sp>
      <p:sp>
        <p:nvSpPr>
          <p:cNvPr id="12" name="Rectangle 11"/>
          <p:cNvSpPr/>
          <p:nvPr/>
        </p:nvSpPr>
        <p:spPr>
          <a:xfrm>
            <a:off x="683568" y="745540"/>
            <a:ext cx="3582596" cy="523220"/>
          </a:xfrm>
          <a:prstGeom prst="rect">
            <a:avLst/>
          </a:prstGeom>
        </p:spPr>
        <p:txBody>
          <a:bodyPr wrap="square">
            <a:spAutoFit/>
          </a:bodyPr>
          <a:lstStyle/>
          <a:p>
            <a:pPr marL="342900" indent="-342900">
              <a:buFont typeface="Wingdings" pitchFamily="2" charset="2"/>
              <a:buChar char="v"/>
            </a:pPr>
            <a:r>
              <a:rPr lang="vi-VN" sz="2800" b="1" smtClean="0">
                <a:latin typeface="Times New Roman" pitchFamily="18" charset="0"/>
                <a:cs typeface="Times New Roman" pitchFamily="18" charset="0"/>
              </a:rPr>
              <a:t> </a:t>
            </a:r>
            <a:r>
              <a:rPr lang="en-US" sz="2800" b="1" smtClean="0">
                <a:latin typeface="Times New Roman" pitchFamily="18" charset="0"/>
                <a:cs typeface="Times New Roman" pitchFamily="18" charset="0"/>
              </a:rPr>
              <a:t>Cơ </a:t>
            </a:r>
            <a:r>
              <a:rPr lang="en-US" sz="2800" b="1">
                <a:latin typeface="Times New Roman" pitchFamily="18" charset="0"/>
                <a:cs typeface="Times New Roman" pitchFamily="18" charset="0"/>
              </a:rPr>
              <a:t>chế bệnh sinh</a:t>
            </a:r>
            <a:endParaRPr lang="en-US" sz="2800">
              <a:latin typeface="Times New Roman" pitchFamily="18" charset="0"/>
              <a:cs typeface="Times New Roman" pitchFamily="18" charset="0"/>
            </a:endParaRPr>
          </a:p>
        </p:txBody>
      </p:sp>
      <p:cxnSp>
        <p:nvCxnSpPr>
          <p:cNvPr id="14" name="Straight Connector 13"/>
          <p:cNvCxnSpPr>
            <a:stCxn id="5" idx="3"/>
          </p:cNvCxnSpPr>
          <p:nvPr/>
        </p:nvCxnSpPr>
        <p:spPr>
          <a:xfrm>
            <a:off x="2820599" y="3643889"/>
            <a:ext cx="429008" cy="0"/>
          </a:xfrm>
          <a:prstGeom prst="line">
            <a:avLst/>
          </a:prstGeom>
          <a:ln w="28575">
            <a:solidFill>
              <a:srgbClr val="7030A0"/>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V="1">
            <a:off x="3238936" y="2060848"/>
            <a:ext cx="0" cy="3166082"/>
          </a:xfrm>
          <a:prstGeom prst="line">
            <a:avLst/>
          </a:prstGeom>
          <a:ln w="28575">
            <a:solidFill>
              <a:srgbClr val="7030A0"/>
            </a:solidFill>
          </a:ln>
        </p:spPr>
        <p:style>
          <a:lnRef idx="1">
            <a:schemeClr val="dk1"/>
          </a:lnRef>
          <a:fillRef idx="0">
            <a:schemeClr val="dk1"/>
          </a:fillRef>
          <a:effectRef idx="0">
            <a:schemeClr val="dk1"/>
          </a:effectRef>
          <a:fontRef idx="minor">
            <a:schemeClr val="tx1"/>
          </a:fontRef>
        </p:style>
      </p:cxnSp>
      <p:cxnSp>
        <p:nvCxnSpPr>
          <p:cNvPr id="21" name="Straight Arrow Connector 20"/>
          <p:cNvCxnSpPr>
            <a:endCxn id="8" idx="1"/>
          </p:cNvCxnSpPr>
          <p:nvPr/>
        </p:nvCxnSpPr>
        <p:spPr>
          <a:xfrm>
            <a:off x="3238936" y="2060848"/>
            <a:ext cx="612984" cy="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238936" y="5226930"/>
            <a:ext cx="612984" cy="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249607" y="3643889"/>
            <a:ext cx="612984" cy="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74226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93325"/>
            <a:ext cx="6408711" cy="584775"/>
          </a:xfrm>
          <a:prstGeom prst="rect">
            <a:avLst/>
          </a:prstGeom>
          <a:noFill/>
        </p:spPr>
        <p:txBody>
          <a:bodyPr wrap="square" rtlCol="0">
            <a:spAutoFit/>
          </a:bodyPr>
          <a:lstStyle/>
          <a:p>
            <a:r>
              <a:rPr lang="en-US" sz="3200" b="1" smtClean="0">
                <a:latin typeface="Times New Roman" pitchFamily="18" charset="0"/>
                <a:cs typeface="Times New Roman" pitchFamily="18" charset="0"/>
              </a:rPr>
              <a:t>3. </a:t>
            </a:r>
            <a:r>
              <a:rPr lang="en-US" sz="3200" b="1" u="sng" smtClean="0">
                <a:latin typeface="Times New Roman" pitchFamily="18" charset="0"/>
                <a:cs typeface="Times New Roman" pitchFamily="18" charset="0"/>
              </a:rPr>
              <a:t>TRIỆU CHỨNG LÂM SÀNG</a:t>
            </a:r>
            <a:endParaRPr lang="vi-VN" sz="3200" b="1" u="sng">
              <a:latin typeface="Times New Roman" pitchFamily="18" charset="0"/>
              <a:cs typeface="Times New Roman"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0777" y="1174144"/>
            <a:ext cx="2128796" cy="1532905"/>
          </a:xfrm>
          <a:prstGeom prst="rect">
            <a:avLst/>
          </a:prstGeom>
        </p:spPr>
      </p:pic>
      <p:sp>
        <p:nvSpPr>
          <p:cNvPr id="11" name="TextBox 10"/>
          <p:cNvSpPr txBox="1"/>
          <p:nvPr/>
        </p:nvSpPr>
        <p:spPr>
          <a:xfrm>
            <a:off x="107503" y="1174144"/>
            <a:ext cx="6408712" cy="5927264"/>
          </a:xfrm>
          <a:prstGeom prst="rect">
            <a:avLst/>
          </a:prstGeom>
          <a:noFill/>
        </p:spPr>
        <p:txBody>
          <a:bodyPr wrap="square" rtlCol="0">
            <a:spAutoFit/>
          </a:bodyPr>
          <a:lstStyle/>
          <a:p>
            <a:pPr marL="285750" indent="-285750" algn="just">
              <a:lnSpc>
                <a:spcPts val="3500"/>
              </a:lnSpc>
              <a:buFont typeface="Wingdings" panose="05000000000000000000" pitchFamily="2" charset="2"/>
              <a:buChar char="Ø"/>
            </a:pPr>
            <a:r>
              <a:rPr lang="vi-VN" sz="2400" smtClean="0">
                <a:latin typeface="Times New Roman" pitchFamily="18" charset="0"/>
                <a:cs typeface="Times New Roman" pitchFamily="18" charset="0"/>
              </a:rPr>
              <a:t> </a:t>
            </a:r>
            <a:r>
              <a:rPr lang="vi-VN" sz="2400">
                <a:latin typeface="Times New Roman" pitchFamily="18" charset="0"/>
                <a:cs typeface="Times New Roman" pitchFamily="18" charset="0"/>
              </a:rPr>
              <a:t>B</a:t>
            </a:r>
            <a:r>
              <a:rPr lang="en-US" sz="2400">
                <a:latin typeface="Times New Roman" pitchFamily="18" charset="0"/>
                <a:cs typeface="Times New Roman" pitchFamily="18" charset="0"/>
              </a:rPr>
              <a:t>an đỏ thành đám mảng </a:t>
            </a:r>
            <a:endParaRPr lang="vi-VN" sz="2400">
              <a:latin typeface="Times New Roman" pitchFamily="18" charset="0"/>
              <a:cs typeface="Times New Roman" pitchFamily="18" charset="0"/>
            </a:endParaRPr>
          </a:p>
          <a:p>
            <a:pPr marL="285750" indent="-285750" algn="just">
              <a:lnSpc>
                <a:spcPts val="3500"/>
              </a:lnSpc>
              <a:buFont typeface="Wingdings" panose="05000000000000000000" pitchFamily="2" charset="2"/>
              <a:buChar char="Ø"/>
            </a:pPr>
            <a:r>
              <a:rPr lang="vi-VN" sz="2400">
                <a:latin typeface="Times New Roman" pitchFamily="18" charset="0"/>
                <a:cs typeface="Times New Roman" pitchFamily="18" charset="0"/>
              </a:rPr>
              <a:t> </a:t>
            </a:r>
            <a:r>
              <a:rPr lang="en-US" sz="2400">
                <a:latin typeface="Times New Roman" pitchFamily="18" charset="0"/>
                <a:cs typeface="Times New Roman" pitchFamily="18" charset="0"/>
              </a:rPr>
              <a:t>Ban hình cánh bướm</a:t>
            </a:r>
            <a:r>
              <a:rPr lang="vi-VN" sz="2400">
                <a:latin typeface="Times New Roman" pitchFamily="18" charset="0"/>
                <a:cs typeface="Times New Roman" pitchFamily="18" charset="0"/>
              </a:rPr>
              <a:t> (mũi má, ngực vai, </a:t>
            </a:r>
            <a:r>
              <a:rPr lang="vi-VN" sz="2400" smtClean="0">
                <a:latin typeface="Times New Roman" pitchFamily="18" charset="0"/>
                <a:cs typeface="Times New Roman" pitchFamily="18" charset="0"/>
              </a:rPr>
              <a:t>thân</a:t>
            </a:r>
          </a:p>
          <a:p>
            <a:pPr algn="just">
              <a:lnSpc>
                <a:spcPts val="3500"/>
              </a:lnSpc>
            </a:pPr>
            <a:r>
              <a:rPr lang="vi-VN" sz="2400">
                <a:latin typeface="Times New Roman" pitchFamily="18" charset="0"/>
                <a:cs typeface="Times New Roman" pitchFamily="18" charset="0"/>
              </a:rPr>
              <a:t> </a:t>
            </a:r>
            <a:r>
              <a:rPr lang="vi-VN" sz="2400" smtClean="0">
                <a:latin typeface="Times New Roman" pitchFamily="18" charset="0"/>
                <a:cs typeface="Times New Roman" pitchFamily="18" charset="0"/>
              </a:rPr>
              <a:t>    </a:t>
            </a:r>
            <a:r>
              <a:rPr lang="vi-VN" sz="2400">
                <a:latin typeface="Times New Roman" pitchFamily="18" charset="0"/>
                <a:cs typeface="Times New Roman" pitchFamily="18" charset="0"/>
              </a:rPr>
              <a:t>mình, chân tay) </a:t>
            </a:r>
          </a:p>
          <a:p>
            <a:pPr marL="285750" indent="-285750" algn="just">
              <a:lnSpc>
                <a:spcPts val="3500"/>
              </a:lnSpc>
              <a:buFont typeface="Wingdings" panose="05000000000000000000" pitchFamily="2" charset="2"/>
              <a:buChar char="Ø"/>
            </a:pPr>
            <a:r>
              <a:rPr lang="vi-VN" sz="2400">
                <a:latin typeface="Times New Roman" pitchFamily="18" charset="0"/>
                <a:cs typeface="Times New Roman" pitchFamily="18" charset="0"/>
              </a:rPr>
              <a:t> B</a:t>
            </a:r>
            <a:r>
              <a:rPr lang="en-US" sz="2400">
                <a:latin typeface="Times New Roman" pitchFamily="18" charset="0"/>
                <a:cs typeface="Times New Roman" pitchFamily="18" charset="0"/>
              </a:rPr>
              <a:t>an đỏ dạng đĩa</a:t>
            </a:r>
            <a:r>
              <a:rPr lang="vi-VN" sz="2400">
                <a:latin typeface="Times New Roman" pitchFamily="18" charset="0"/>
                <a:cs typeface="Times New Roman" pitchFamily="18" charset="0"/>
              </a:rPr>
              <a:t> (discoid) (mặt, tay, đầu)</a:t>
            </a:r>
          </a:p>
          <a:p>
            <a:pPr marL="285750" indent="-285750" algn="just">
              <a:lnSpc>
                <a:spcPts val="3500"/>
              </a:lnSpc>
              <a:buFont typeface="Wingdings" panose="05000000000000000000" pitchFamily="2" charset="2"/>
              <a:buChar char="Ø"/>
            </a:pPr>
            <a:r>
              <a:rPr lang="vi-VN" sz="2400">
                <a:latin typeface="Times New Roman" pitchFamily="18" charset="0"/>
                <a:cs typeface="Times New Roman" pitchFamily="18" charset="0"/>
              </a:rPr>
              <a:t> </a:t>
            </a:r>
            <a:r>
              <a:rPr lang="en-US" sz="2400">
                <a:latin typeface="Times New Roman" pitchFamily="18" charset="0"/>
                <a:cs typeface="Times New Roman" pitchFamily="18" charset="0"/>
              </a:rPr>
              <a:t>Tổn thương xuất huyết, sẩn xuất gờ cao sờ </a:t>
            </a:r>
            <a:r>
              <a:rPr lang="en-US" sz="2400" smtClean="0">
                <a:latin typeface="Times New Roman" pitchFamily="18" charset="0"/>
                <a:cs typeface="Times New Roman" pitchFamily="18" charset="0"/>
              </a:rPr>
              <a:t>thấy</a:t>
            </a:r>
            <a:endParaRPr lang="vi-VN" sz="2400" smtClean="0">
              <a:latin typeface="Times New Roman" pitchFamily="18" charset="0"/>
              <a:cs typeface="Times New Roman" pitchFamily="18" charset="0"/>
            </a:endParaRPr>
          </a:p>
          <a:p>
            <a:pPr algn="just">
              <a:lnSpc>
                <a:spcPts val="3500"/>
              </a:lnSpc>
            </a:pPr>
            <a:r>
              <a:rPr lang="vi-VN" sz="2400">
                <a:latin typeface="Times New Roman" pitchFamily="18" charset="0"/>
                <a:cs typeface="Times New Roman" pitchFamily="18" charset="0"/>
              </a:rPr>
              <a:t> </a:t>
            </a:r>
            <a:r>
              <a:rPr lang="vi-VN" sz="2400" smtClean="0">
                <a:latin typeface="Times New Roman" pitchFamily="18" charset="0"/>
                <a:cs typeface="Times New Roman" pitchFamily="18" charset="0"/>
              </a:rPr>
              <a:t>   </a:t>
            </a:r>
            <a:r>
              <a:rPr lang="en-US" sz="2400" smtClean="0">
                <a:latin typeface="Times New Roman" pitchFamily="18" charset="0"/>
                <a:cs typeface="Times New Roman" pitchFamily="18" charset="0"/>
              </a:rPr>
              <a:t> </a:t>
            </a:r>
            <a:r>
              <a:rPr lang="en-US" sz="2400">
                <a:latin typeface="Times New Roman" pitchFamily="18" charset="0"/>
                <a:cs typeface="Times New Roman" pitchFamily="18" charset="0"/>
              </a:rPr>
              <a:t>kiểu viêm mao mạch (vasculitis)</a:t>
            </a:r>
          </a:p>
          <a:p>
            <a:pPr marL="285750" indent="-285750" algn="just">
              <a:lnSpc>
                <a:spcPts val="3500"/>
              </a:lnSpc>
              <a:buFont typeface="Wingdings" panose="05000000000000000000" pitchFamily="2" charset="2"/>
              <a:buChar char="Ø"/>
            </a:pPr>
            <a:r>
              <a:rPr lang="vi-VN" sz="2400">
                <a:latin typeface="Times New Roman" pitchFamily="18" charset="0"/>
                <a:cs typeface="Times New Roman" pitchFamily="18" charset="0"/>
              </a:rPr>
              <a:t> Loét cẳng chân, rụng tóc không mọc lại được</a:t>
            </a:r>
            <a:r>
              <a:rPr lang="vi-VN" sz="2400" smtClean="0">
                <a:latin typeface="Times New Roman" pitchFamily="18" charset="0"/>
                <a:cs typeface="Times New Roman" pitchFamily="18" charset="0"/>
              </a:rPr>
              <a:t>,</a:t>
            </a:r>
          </a:p>
          <a:p>
            <a:pPr algn="just">
              <a:lnSpc>
                <a:spcPts val="3500"/>
              </a:lnSpc>
            </a:pPr>
            <a:r>
              <a:rPr lang="vi-VN" sz="2400">
                <a:latin typeface="Times New Roman" pitchFamily="18" charset="0"/>
                <a:cs typeface="Times New Roman" pitchFamily="18" charset="0"/>
              </a:rPr>
              <a:t> </a:t>
            </a:r>
            <a:r>
              <a:rPr lang="vi-VN" sz="2400" smtClean="0">
                <a:latin typeface="Times New Roman" pitchFamily="18" charset="0"/>
                <a:cs typeface="Times New Roman" pitchFamily="18" charset="0"/>
              </a:rPr>
              <a:t>    </a:t>
            </a:r>
            <a:r>
              <a:rPr lang="vi-VN" sz="2400">
                <a:latin typeface="Times New Roman" pitchFamily="18" charset="0"/>
                <a:cs typeface="Times New Roman" pitchFamily="18" charset="0"/>
              </a:rPr>
              <a:t>ban quanh móng</a:t>
            </a:r>
            <a:endParaRPr lang="en-US" sz="2400">
              <a:latin typeface="Times New Roman" pitchFamily="18" charset="0"/>
              <a:cs typeface="Times New Roman" pitchFamily="18" charset="0"/>
            </a:endParaRPr>
          </a:p>
          <a:p>
            <a:pPr marL="285750" indent="-285750" algn="just">
              <a:lnSpc>
                <a:spcPts val="3500"/>
              </a:lnSpc>
              <a:buFont typeface="Wingdings" panose="05000000000000000000" pitchFamily="2" charset="2"/>
              <a:buChar char="Ø"/>
            </a:pPr>
            <a:r>
              <a:rPr lang="vi-VN" sz="2400">
                <a:latin typeface="Times New Roman" pitchFamily="18" charset="0"/>
                <a:cs typeface="Times New Roman" pitchFamily="18" charset="0"/>
              </a:rPr>
              <a:t> Hội chứng Raynaud</a:t>
            </a:r>
            <a:endParaRPr lang="en-US" sz="2400">
              <a:latin typeface="Times New Roman" pitchFamily="18" charset="0"/>
              <a:cs typeface="Times New Roman" pitchFamily="18" charset="0"/>
            </a:endParaRPr>
          </a:p>
          <a:p>
            <a:pPr marL="285750" indent="-285750" algn="just">
              <a:lnSpc>
                <a:spcPts val="3500"/>
              </a:lnSpc>
              <a:buFont typeface="Wingdings" panose="05000000000000000000" pitchFamily="2" charset="2"/>
              <a:buChar char="Ø"/>
            </a:pPr>
            <a:r>
              <a:rPr lang="vi-VN" sz="2400">
                <a:latin typeface="Times New Roman" pitchFamily="18" charset="0"/>
                <a:cs typeface="Times New Roman" pitchFamily="18" charset="0"/>
              </a:rPr>
              <a:t> G</a:t>
            </a:r>
            <a:r>
              <a:rPr lang="en-US" sz="2400">
                <a:latin typeface="Times New Roman" pitchFamily="18" charset="0"/>
                <a:cs typeface="Times New Roman" pitchFamily="18" charset="0"/>
              </a:rPr>
              <a:t>iãn mạch (Telangiectasie)</a:t>
            </a:r>
            <a:endParaRPr lang="vi-VN" sz="2400">
              <a:latin typeface="Times New Roman" pitchFamily="18" charset="0"/>
              <a:cs typeface="Times New Roman" pitchFamily="18" charset="0"/>
            </a:endParaRPr>
          </a:p>
          <a:p>
            <a:pPr marL="285750" indent="-285750" algn="just">
              <a:lnSpc>
                <a:spcPts val="3500"/>
              </a:lnSpc>
              <a:buFont typeface="Wingdings" panose="05000000000000000000" pitchFamily="2" charset="2"/>
              <a:buChar char="Ø"/>
            </a:pPr>
            <a:r>
              <a:rPr lang="vi-VN" sz="2400">
                <a:latin typeface="Times New Roman" pitchFamily="18" charset="0"/>
                <a:cs typeface="Times New Roman" pitchFamily="18" charset="0"/>
              </a:rPr>
              <a:t> </a:t>
            </a:r>
            <a:r>
              <a:rPr lang="en-US" sz="2400">
                <a:latin typeface="Times New Roman" pitchFamily="18" charset="0"/>
                <a:cs typeface="Times New Roman" pitchFamily="18" charset="0"/>
              </a:rPr>
              <a:t>Môi viêm đỏ, róc vẩy, niêm mạc miệng, lợi </a:t>
            </a:r>
            <a:r>
              <a:rPr lang="en-US" sz="2400" smtClean="0">
                <a:latin typeface="Times New Roman" pitchFamily="18" charset="0"/>
                <a:cs typeface="Times New Roman" pitchFamily="18" charset="0"/>
              </a:rPr>
              <a:t>có</a:t>
            </a:r>
            <a:endParaRPr lang="vi-VN" sz="2400" smtClean="0">
              <a:latin typeface="Times New Roman" pitchFamily="18" charset="0"/>
              <a:cs typeface="Times New Roman" pitchFamily="18" charset="0"/>
            </a:endParaRPr>
          </a:p>
          <a:p>
            <a:pPr algn="just">
              <a:lnSpc>
                <a:spcPts val="3500"/>
              </a:lnSpc>
            </a:pPr>
            <a:r>
              <a:rPr lang="vi-VN" sz="2400">
                <a:latin typeface="Times New Roman" pitchFamily="18" charset="0"/>
                <a:cs typeface="Times New Roman" pitchFamily="18" charset="0"/>
              </a:rPr>
              <a:t> </a:t>
            </a:r>
            <a:r>
              <a:rPr lang="vi-VN" sz="2400" smtClean="0">
                <a:latin typeface="Times New Roman" pitchFamily="18" charset="0"/>
                <a:cs typeface="Times New Roman" pitchFamily="18" charset="0"/>
              </a:rPr>
              <a:t>    </a:t>
            </a:r>
            <a:r>
              <a:rPr lang="en-US" sz="2400" smtClean="0">
                <a:latin typeface="Times New Roman" pitchFamily="18" charset="0"/>
                <a:cs typeface="Times New Roman" pitchFamily="18" charset="0"/>
              </a:rPr>
              <a:t>chợt </a:t>
            </a:r>
            <a:r>
              <a:rPr lang="en-US" sz="2400">
                <a:latin typeface="Times New Roman" pitchFamily="18" charset="0"/>
                <a:cs typeface="Times New Roman" pitchFamily="18" charset="0"/>
              </a:rPr>
              <a:t>loét</a:t>
            </a:r>
          </a:p>
          <a:p>
            <a:pPr marL="285750" indent="-285750" algn="just">
              <a:lnSpc>
                <a:spcPts val="3500"/>
              </a:lnSpc>
              <a:buFont typeface="Wingdings" panose="05000000000000000000" pitchFamily="2" charset="2"/>
              <a:buChar char="Ø"/>
            </a:pPr>
            <a:endParaRPr lang="vi-VN" sz="2400">
              <a:latin typeface="Times New Roman" pitchFamily="18" charset="0"/>
              <a:cs typeface="Times New Roman" pitchFamily="18"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0777" y="2924944"/>
            <a:ext cx="2128796" cy="1668103"/>
          </a:xfrm>
          <a:prstGeom prst="rect">
            <a:avLst/>
          </a:prstGeom>
        </p:spPr>
      </p:pic>
      <p:sp>
        <p:nvSpPr>
          <p:cNvPr id="2" name="TextBox 1"/>
          <p:cNvSpPr txBox="1"/>
          <p:nvPr/>
        </p:nvSpPr>
        <p:spPr>
          <a:xfrm>
            <a:off x="568215" y="678100"/>
            <a:ext cx="7396564" cy="461665"/>
          </a:xfrm>
          <a:prstGeom prst="rect">
            <a:avLst/>
          </a:prstGeom>
          <a:noFill/>
        </p:spPr>
        <p:txBody>
          <a:bodyPr wrap="square" rtlCol="0">
            <a:spAutoFit/>
          </a:bodyPr>
          <a:lstStyle/>
          <a:p>
            <a:r>
              <a:rPr lang="vi-VN" sz="2400" b="1" smtClean="0">
                <a:latin typeface="Times New Roman" pitchFamily="18" charset="0"/>
              </a:rPr>
              <a:t>3.1. TỔN THƯƠNG DA </a:t>
            </a:r>
            <a:r>
              <a:rPr lang="vi-VN" sz="2400" b="1" smtClean="0">
                <a:latin typeface="Times New Roman" pitchFamily="18" charset="0"/>
                <a:sym typeface="Wingdings"/>
              </a:rPr>
              <a:t> Ban da chiếm 70-80%</a:t>
            </a:r>
            <a:r>
              <a:rPr lang="vi-VN" sz="2400" b="1" smtClean="0">
                <a:latin typeface="Times New Roman" pitchFamily="18" charset="0"/>
              </a:rPr>
              <a:t> </a:t>
            </a:r>
            <a:endParaRPr lang="en-US" sz="2400" b="1">
              <a:latin typeface="Times New Roman" pitchFamily="18" charset="0"/>
            </a:endParaRPr>
          </a:p>
        </p:txBody>
      </p:sp>
      <p:pic>
        <p:nvPicPr>
          <p:cNvPr id="1026" name="Picture 2" descr="Kết quả hình ảnh cho raynau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0777" y="4797153"/>
            <a:ext cx="2128796" cy="1995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49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93325"/>
            <a:ext cx="6408711" cy="584775"/>
          </a:xfrm>
          <a:prstGeom prst="rect">
            <a:avLst/>
          </a:prstGeom>
          <a:noFill/>
        </p:spPr>
        <p:txBody>
          <a:bodyPr wrap="square" rtlCol="0">
            <a:spAutoFit/>
          </a:bodyPr>
          <a:lstStyle/>
          <a:p>
            <a:r>
              <a:rPr lang="en-US" sz="3200" b="1" smtClean="0">
                <a:latin typeface="Times New Roman" pitchFamily="18" charset="0"/>
                <a:cs typeface="Times New Roman" pitchFamily="18" charset="0"/>
              </a:rPr>
              <a:t>3. </a:t>
            </a:r>
            <a:r>
              <a:rPr lang="en-US" sz="3200" b="1" u="sng" smtClean="0">
                <a:latin typeface="Times New Roman" pitchFamily="18" charset="0"/>
                <a:cs typeface="Times New Roman" pitchFamily="18" charset="0"/>
              </a:rPr>
              <a:t>TRIỆU CHỨNG LÂM SÀNG</a:t>
            </a:r>
            <a:endParaRPr lang="vi-VN" sz="3200" b="1" u="sng">
              <a:latin typeface="Times New Roman" pitchFamily="18" charset="0"/>
              <a:cs typeface="Times New Roman" pitchFamily="18" charset="0"/>
            </a:endParaRPr>
          </a:p>
        </p:txBody>
      </p:sp>
      <p:sp>
        <p:nvSpPr>
          <p:cNvPr id="5" name="TextBox 4"/>
          <p:cNvSpPr txBox="1"/>
          <p:nvPr/>
        </p:nvSpPr>
        <p:spPr>
          <a:xfrm>
            <a:off x="568215" y="678100"/>
            <a:ext cx="7396564" cy="461665"/>
          </a:xfrm>
          <a:prstGeom prst="rect">
            <a:avLst/>
          </a:prstGeom>
          <a:noFill/>
        </p:spPr>
        <p:txBody>
          <a:bodyPr wrap="square" rtlCol="0">
            <a:spAutoFit/>
          </a:bodyPr>
          <a:lstStyle/>
          <a:p>
            <a:r>
              <a:rPr lang="vi-VN" sz="2400" b="1" smtClean="0">
                <a:latin typeface="Times New Roman" pitchFamily="18" charset="0"/>
              </a:rPr>
              <a:t>3.2. TỔN THƯƠNG TOÀN THÂN VÀ NỘI TẠNG</a:t>
            </a:r>
            <a:endParaRPr lang="en-US" sz="2400" b="1">
              <a:latin typeface="Times New Roman" pitchFamily="18" charset="0"/>
            </a:endParaRPr>
          </a:p>
        </p:txBody>
      </p:sp>
      <p:sp>
        <p:nvSpPr>
          <p:cNvPr id="6" name="TextBox 5"/>
          <p:cNvSpPr txBox="1"/>
          <p:nvPr/>
        </p:nvSpPr>
        <p:spPr>
          <a:xfrm>
            <a:off x="107503" y="1124744"/>
            <a:ext cx="9036497" cy="5927264"/>
          </a:xfrm>
          <a:prstGeom prst="rect">
            <a:avLst/>
          </a:prstGeom>
          <a:noFill/>
        </p:spPr>
        <p:txBody>
          <a:bodyPr wrap="square" rtlCol="0">
            <a:spAutoFit/>
          </a:bodyPr>
          <a:lstStyle/>
          <a:p>
            <a:pPr marL="285750" indent="-285750">
              <a:lnSpc>
                <a:spcPts val="3500"/>
              </a:lnSpc>
              <a:buFont typeface="Wingdings" panose="05000000000000000000" pitchFamily="2" charset="2"/>
              <a:buChar char="Ø"/>
            </a:pPr>
            <a:r>
              <a:rPr lang="vi-VN" sz="2400">
                <a:latin typeface="Times New Roman" pitchFamily="18" charset="0"/>
                <a:cs typeface="Times New Roman" pitchFamily="18" charset="0"/>
              </a:rPr>
              <a:t> </a:t>
            </a:r>
            <a:r>
              <a:rPr lang="en-US" sz="2400">
                <a:latin typeface="Times New Roman" pitchFamily="18" charset="0"/>
                <a:cs typeface="Times New Roman" pitchFamily="18" charset="0"/>
              </a:rPr>
              <a:t>Mệt mỏi </a:t>
            </a:r>
            <a:endParaRPr lang="vi-VN" sz="2400">
              <a:latin typeface="Times New Roman" pitchFamily="18" charset="0"/>
              <a:cs typeface="Times New Roman" pitchFamily="18" charset="0"/>
            </a:endParaRPr>
          </a:p>
          <a:p>
            <a:pPr marL="285750" indent="-285750">
              <a:lnSpc>
                <a:spcPts val="3500"/>
              </a:lnSpc>
              <a:buFont typeface="Wingdings" panose="05000000000000000000" pitchFamily="2" charset="2"/>
              <a:buChar char="Ø"/>
            </a:pPr>
            <a:r>
              <a:rPr lang="vi-VN" sz="2400">
                <a:latin typeface="Times New Roman" pitchFamily="18" charset="0"/>
                <a:cs typeface="Times New Roman" pitchFamily="18" charset="0"/>
              </a:rPr>
              <a:t> </a:t>
            </a:r>
            <a:r>
              <a:rPr lang="vi-VN" sz="2400" smtClean="0">
                <a:latin typeface="Times New Roman" pitchFamily="18" charset="0"/>
                <a:cs typeface="Times New Roman" pitchFamily="18" charset="0"/>
              </a:rPr>
              <a:t>Sút cân (5-10kg)</a:t>
            </a:r>
          </a:p>
          <a:p>
            <a:pPr marL="285750" indent="-285750">
              <a:lnSpc>
                <a:spcPts val="3500"/>
              </a:lnSpc>
              <a:buFont typeface="Wingdings" panose="05000000000000000000" pitchFamily="2" charset="2"/>
              <a:buChar char="Ø"/>
            </a:pPr>
            <a:r>
              <a:rPr lang="vi-VN" sz="2400">
                <a:latin typeface="Times New Roman" pitchFamily="18" charset="0"/>
                <a:cs typeface="Times New Roman" pitchFamily="18" charset="0"/>
              </a:rPr>
              <a:t> </a:t>
            </a:r>
            <a:r>
              <a:rPr lang="vi-VN" sz="2400" smtClean="0">
                <a:latin typeface="Times New Roman" pitchFamily="18" charset="0"/>
                <a:cs typeface="Times New Roman" pitchFamily="18" charset="0"/>
              </a:rPr>
              <a:t>Sốt (38 -3 9 - 40 độ)</a:t>
            </a:r>
          </a:p>
          <a:p>
            <a:pPr marL="285750" indent="-285750">
              <a:lnSpc>
                <a:spcPts val="3500"/>
              </a:lnSpc>
              <a:buFont typeface="Wingdings" panose="05000000000000000000" pitchFamily="2" charset="2"/>
              <a:buChar char="Ø"/>
            </a:pPr>
            <a:r>
              <a:rPr lang="vi-VN" sz="2400">
                <a:latin typeface="Times New Roman" pitchFamily="18" charset="0"/>
                <a:cs typeface="Times New Roman" pitchFamily="18" charset="0"/>
              </a:rPr>
              <a:t> </a:t>
            </a:r>
            <a:r>
              <a:rPr lang="vi-VN" sz="2400" smtClean="0">
                <a:latin typeface="Times New Roman" pitchFamily="18" charset="0"/>
                <a:cs typeface="Times New Roman" pitchFamily="18" charset="0"/>
              </a:rPr>
              <a:t>Rụng tóc thành sẹo và không sẹo</a:t>
            </a:r>
          </a:p>
          <a:p>
            <a:pPr marL="285750" indent="-285750">
              <a:lnSpc>
                <a:spcPts val="3500"/>
              </a:lnSpc>
              <a:buFont typeface="Wingdings" panose="05000000000000000000" pitchFamily="2" charset="2"/>
              <a:buChar char="Ø"/>
            </a:pPr>
            <a:r>
              <a:rPr lang="vi-VN" sz="2400">
                <a:latin typeface="Times New Roman" pitchFamily="18" charset="0"/>
                <a:cs typeface="Times New Roman" pitchFamily="18" charset="0"/>
              </a:rPr>
              <a:t> </a:t>
            </a:r>
            <a:r>
              <a:rPr lang="vi-VN" sz="2400" smtClean="0">
                <a:latin typeface="Times New Roman" pitchFamily="18" charset="0"/>
                <a:cs typeface="Times New Roman" pitchFamily="18" charset="0"/>
              </a:rPr>
              <a:t>Viêm khớp và đau khớp</a:t>
            </a:r>
          </a:p>
          <a:p>
            <a:pPr marL="285750" indent="-285750">
              <a:lnSpc>
                <a:spcPts val="3500"/>
              </a:lnSpc>
              <a:buFont typeface="Wingdings" panose="05000000000000000000" pitchFamily="2" charset="2"/>
              <a:buChar char="Ø"/>
            </a:pPr>
            <a:r>
              <a:rPr lang="vi-VN" sz="2400">
                <a:latin typeface="Times New Roman" pitchFamily="18" charset="0"/>
                <a:cs typeface="Times New Roman" pitchFamily="18" charset="0"/>
              </a:rPr>
              <a:t> </a:t>
            </a:r>
            <a:r>
              <a:rPr lang="vi-VN" sz="2400" smtClean="0">
                <a:latin typeface="Times New Roman" pitchFamily="18" charset="0"/>
                <a:cs typeface="Times New Roman" pitchFamily="18" charset="0"/>
              </a:rPr>
              <a:t>Rối loạn thận</a:t>
            </a:r>
          </a:p>
          <a:p>
            <a:pPr marL="285750" indent="-285750">
              <a:lnSpc>
                <a:spcPts val="3500"/>
              </a:lnSpc>
              <a:buFont typeface="Wingdings" panose="05000000000000000000" pitchFamily="2" charset="2"/>
              <a:buChar char="Ø"/>
            </a:pPr>
            <a:r>
              <a:rPr lang="vi-VN" sz="2400">
                <a:latin typeface="Times New Roman" pitchFamily="18" charset="0"/>
                <a:cs typeface="Times New Roman" pitchFamily="18" charset="0"/>
              </a:rPr>
              <a:t> </a:t>
            </a:r>
            <a:r>
              <a:rPr lang="vi-VN" sz="2400" smtClean="0">
                <a:latin typeface="Times New Roman" pitchFamily="18" charset="0"/>
                <a:cs typeface="Times New Roman" pitchFamily="18" charset="0"/>
              </a:rPr>
              <a:t>Bệnh tim mạch (viêm, tràn dịch)</a:t>
            </a:r>
          </a:p>
          <a:p>
            <a:pPr marL="285750" indent="-285750">
              <a:lnSpc>
                <a:spcPts val="3500"/>
              </a:lnSpc>
              <a:buFont typeface="Wingdings" panose="05000000000000000000" pitchFamily="2" charset="2"/>
              <a:buChar char="Ø"/>
            </a:pPr>
            <a:r>
              <a:rPr lang="vi-VN" sz="2400">
                <a:latin typeface="Times New Roman" pitchFamily="18" charset="0"/>
                <a:cs typeface="Times New Roman" pitchFamily="18" charset="0"/>
              </a:rPr>
              <a:t> </a:t>
            </a:r>
            <a:r>
              <a:rPr lang="vi-VN" sz="2400" smtClean="0">
                <a:latin typeface="Times New Roman" pitchFamily="18" charset="0"/>
                <a:cs typeface="Times New Roman" pitchFamily="18" charset="0"/>
              </a:rPr>
              <a:t>Tràn dịch màng phổi, viêm phổi lupus</a:t>
            </a:r>
          </a:p>
          <a:p>
            <a:pPr marL="285750" indent="-285750">
              <a:lnSpc>
                <a:spcPts val="3500"/>
              </a:lnSpc>
              <a:buFont typeface="Wingdings" panose="05000000000000000000" pitchFamily="2" charset="2"/>
              <a:buChar char="Ø"/>
            </a:pPr>
            <a:r>
              <a:rPr lang="vi-VN" sz="2400">
                <a:latin typeface="Times New Roman" pitchFamily="18" charset="0"/>
                <a:cs typeface="Times New Roman" pitchFamily="18" charset="0"/>
              </a:rPr>
              <a:t> </a:t>
            </a:r>
            <a:r>
              <a:rPr lang="vi-VN" sz="2400" smtClean="0">
                <a:latin typeface="Times New Roman" pitchFamily="18" charset="0"/>
                <a:cs typeface="Times New Roman" pitchFamily="18" charset="0"/>
              </a:rPr>
              <a:t>Bệnh lý TK ngoại biên, động kinh, vắng ý thức, rối loạn TK TW</a:t>
            </a:r>
          </a:p>
          <a:p>
            <a:pPr marL="285750" indent="-285750">
              <a:lnSpc>
                <a:spcPts val="3500"/>
              </a:lnSpc>
              <a:buFont typeface="Wingdings" panose="05000000000000000000" pitchFamily="2" charset="2"/>
              <a:buChar char="Ø"/>
            </a:pPr>
            <a:r>
              <a:rPr lang="vi-VN" sz="2400">
                <a:latin typeface="Times New Roman" pitchFamily="18" charset="0"/>
                <a:cs typeface="Times New Roman" pitchFamily="18" charset="0"/>
              </a:rPr>
              <a:t> </a:t>
            </a:r>
            <a:r>
              <a:rPr lang="vi-VN" sz="2400" smtClean="0">
                <a:latin typeface="Times New Roman" pitchFamily="18" charset="0"/>
                <a:cs typeface="Times New Roman" pitchFamily="18" charset="0"/>
              </a:rPr>
              <a:t>Hạch to</a:t>
            </a:r>
          </a:p>
          <a:p>
            <a:pPr marL="285750" indent="-285750">
              <a:lnSpc>
                <a:spcPts val="3500"/>
              </a:lnSpc>
              <a:buFont typeface="Wingdings" panose="05000000000000000000" pitchFamily="2" charset="2"/>
              <a:buChar char="Ø"/>
            </a:pPr>
            <a:r>
              <a:rPr lang="vi-VN" sz="2400">
                <a:latin typeface="Times New Roman" pitchFamily="18" charset="0"/>
                <a:cs typeface="Times New Roman" pitchFamily="18" charset="0"/>
              </a:rPr>
              <a:t> </a:t>
            </a:r>
            <a:r>
              <a:rPr lang="vi-VN" sz="2400" smtClean="0">
                <a:latin typeface="Times New Roman" pitchFamily="18" charset="0"/>
                <a:cs typeface="Times New Roman" pitchFamily="18" charset="0"/>
              </a:rPr>
              <a:t>Rối loạn tiêu hóa, dạ dày, buồn nôn</a:t>
            </a:r>
          </a:p>
          <a:p>
            <a:pPr marL="285750" indent="-285750">
              <a:lnSpc>
                <a:spcPts val="3500"/>
              </a:lnSpc>
              <a:buFont typeface="Wingdings" panose="05000000000000000000" pitchFamily="2" charset="2"/>
              <a:buChar char="Ø"/>
            </a:pPr>
            <a:r>
              <a:rPr lang="vi-VN" sz="2400" smtClean="0">
                <a:latin typeface="Times New Roman" pitchFamily="18" charset="0"/>
                <a:cs typeface="Times New Roman" pitchFamily="18" charset="0"/>
              </a:rPr>
              <a:t> Viêm kết mạc, phù quanh ổ mắt, xuất huyết dưới kết mạc</a:t>
            </a:r>
          </a:p>
          <a:p>
            <a:pPr marL="285750" indent="-285750">
              <a:lnSpc>
                <a:spcPts val="3500"/>
              </a:lnSpc>
              <a:buFont typeface="Wingdings" panose="05000000000000000000" pitchFamily="2" charset="2"/>
              <a:buChar char="Ø"/>
            </a:pPr>
            <a:endParaRPr lang="vi-VN" sz="2400">
              <a:latin typeface="Times New Roman" pitchFamily="18" charset="0"/>
              <a:cs typeface="Times New Roman"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79" y="1340768"/>
            <a:ext cx="3545247" cy="2998011"/>
          </a:xfrm>
          <a:prstGeom prst="rect">
            <a:avLst/>
          </a:prstGeom>
        </p:spPr>
      </p:pic>
    </p:spTree>
    <p:extLst>
      <p:ext uri="{BB962C8B-B14F-4D97-AF65-F5344CB8AC3E}">
        <p14:creationId xmlns:p14="http://schemas.microsoft.com/office/powerpoint/2010/main" val="13947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16" y="72008"/>
            <a:ext cx="8229600" cy="1143000"/>
          </a:xfrm>
        </p:spPr>
        <p:txBody>
          <a:bodyPr>
            <a:normAutofit/>
          </a:bodyPr>
          <a:lstStyle/>
          <a:p>
            <a:pPr algn="l">
              <a:lnSpc>
                <a:spcPts val="4000"/>
              </a:lnSpc>
            </a:pPr>
            <a:r>
              <a:rPr lang="en-US" sz="3200" b="1" smtClean="0">
                <a:latin typeface="Times New Roman" pitchFamily="18" charset="0"/>
                <a:ea typeface="+mn-ea"/>
                <a:cs typeface="Times New Roman" pitchFamily="18" charset="0"/>
              </a:rPr>
              <a:t>4.</a:t>
            </a:r>
            <a:r>
              <a:rPr lang="vi-VN" sz="3200" b="1" smtClean="0">
                <a:latin typeface="Times New Roman" pitchFamily="18" charset="0"/>
                <a:ea typeface="+mn-ea"/>
                <a:cs typeface="Times New Roman" pitchFamily="18" charset="0"/>
              </a:rPr>
              <a:t> </a:t>
            </a:r>
            <a:r>
              <a:rPr lang="en-US" sz="3200" b="1" u="sng" smtClean="0">
                <a:latin typeface="Times New Roman" pitchFamily="18" charset="0"/>
                <a:ea typeface="+mn-ea"/>
                <a:cs typeface="Times New Roman" pitchFamily="18" charset="0"/>
              </a:rPr>
              <a:t>DẤU HIỆU XÉT NGHIỆM</a:t>
            </a:r>
            <a:r>
              <a:rPr lang="en-US" sz="3200" b="1" smtClean="0">
                <a:latin typeface="Times New Roman" pitchFamily="18" charset="0"/>
                <a:ea typeface="+mn-ea"/>
                <a:cs typeface="Times New Roman" pitchFamily="18" charset="0"/>
              </a:rPr>
              <a:t/>
            </a:r>
            <a:br>
              <a:rPr lang="en-US" sz="3200" b="1" smtClean="0">
                <a:latin typeface="Times New Roman" pitchFamily="18" charset="0"/>
                <a:ea typeface="+mn-ea"/>
                <a:cs typeface="Times New Roman" pitchFamily="18" charset="0"/>
              </a:rPr>
            </a:br>
            <a:r>
              <a:rPr lang="en-US" sz="2800" b="1" smtClean="0">
                <a:latin typeface="Times New Roman" pitchFamily="18" charset="0"/>
                <a:ea typeface="+mn-ea"/>
                <a:cs typeface="Times New Roman" pitchFamily="18" charset="0"/>
              </a:rPr>
              <a:t>  </a:t>
            </a:r>
            <a:r>
              <a:rPr lang="vi-VN" sz="2800" b="1" smtClean="0">
                <a:latin typeface="Times New Roman" pitchFamily="18" charset="0"/>
                <a:ea typeface="+mn-ea"/>
                <a:cs typeface="Times New Roman" pitchFamily="18" charset="0"/>
              </a:rPr>
              <a:t>  </a:t>
            </a:r>
            <a:r>
              <a:rPr lang="en-US" sz="2800" b="1" smtClean="0">
                <a:latin typeface="Times New Roman" pitchFamily="18" charset="0"/>
                <a:ea typeface="+mn-ea"/>
                <a:cs typeface="Times New Roman" pitchFamily="18" charset="0"/>
              </a:rPr>
              <a:t>4.1.</a:t>
            </a:r>
            <a:r>
              <a:rPr lang="vi-VN" sz="2800" b="1" smtClean="0">
                <a:latin typeface="Times New Roman" pitchFamily="18" charset="0"/>
                <a:ea typeface="+mn-ea"/>
                <a:cs typeface="Times New Roman" pitchFamily="18" charset="0"/>
              </a:rPr>
              <a:t> </a:t>
            </a:r>
            <a:r>
              <a:rPr lang="en-US" sz="2800" b="1" smtClean="0">
                <a:latin typeface="Times New Roman" pitchFamily="18" charset="0"/>
                <a:ea typeface="+mn-ea"/>
                <a:cs typeface="Times New Roman" pitchFamily="18" charset="0"/>
              </a:rPr>
              <a:t>BẤT THƯỜNG VỀ HUYẾT HỌC:</a:t>
            </a:r>
            <a:endParaRPr lang="en-US" sz="2800" b="1" dirty="0">
              <a:latin typeface="Times New Roman" pitchFamily="18" charset="0"/>
              <a:ea typeface="+mn-ea"/>
              <a:cs typeface="Times New Roman" pitchFamily="18" charset="0"/>
            </a:endParaRPr>
          </a:p>
        </p:txBody>
      </p:sp>
      <p:sp>
        <p:nvSpPr>
          <p:cNvPr id="3" name="Content Placeholder 2"/>
          <p:cNvSpPr>
            <a:spLocks noGrp="1"/>
          </p:cNvSpPr>
          <p:nvPr>
            <p:ph idx="1"/>
          </p:nvPr>
        </p:nvSpPr>
        <p:spPr>
          <a:xfrm>
            <a:off x="683568" y="1124744"/>
            <a:ext cx="7776864" cy="5328592"/>
          </a:xfrm>
        </p:spPr>
        <p:txBody>
          <a:bodyPr>
            <a:noAutofit/>
          </a:bodyPr>
          <a:lstStyle/>
          <a:p>
            <a:pPr algn="just">
              <a:lnSpc>
                <a:spcPct val="150000"/>
              </a:lnSpc>
              <a:buFont typeface="Wingdings" pitchFamily="2" charset="2"/>
              <a:buChar char="v"/>
            </a:pPr>
            <a:r>
              <a:rPr lang="vi-VN" sz="2600" smtClean="0">
                <a:latin typeface="Times New Roman" pitchFamily="18" charset="0"/>
                <a:cs typeface="Times New Roman" pitchFamily="18" charset="0"/>
              </a:rPr>
              <a:t> </a:t>
            </a:r>
            <a:r>
              <a:rPr lang="en-US" sz="2600" smtClean="0">
                <a:latin typeface="Times New Roman" pitchFamily="18" charset="0"/>
                <a:cs typeface="Times New Roman" pitchFamily="18" charset="0"/>
              </a:rPr>
              <a:t>Gặp </a:t>
            </a:r>
            <a:r>
              <a:rPr lang="en-US" sz="2600" dirty="0" smtClean="0">
                <a:latin typeface="Times New Roman" pitchFamily="18" charset="0"/>
                <a:cs typeface="Times New Roman" pitchFamily="18" charset="0"/>
              </a:rPr>
              <a:t>ở  </a:t>
            </a:r>
            <a:r>
              <a:rPr lang="en-US" sz="2600" dirty="0" err="1" smtClean="0">
                <a:latin typeface="Times New Roman" pitchFamily="18" charset="0"/>
                <a:cs typeface="Times New Roman" pitchFamily="18" charset="0"/>
              </a:rPr>
              <a:t>hầu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như</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tất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cả</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các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bệnh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nhân</a:t>
            </a:r>
            <a:r>
              <a:rPr lang="en-US" sz="2600" dirty="0" smtClean="0">
                <a:latin typeface="Times New Roman" pitchFamily="18" charset="0"/>
                <a:cs typeface="Times New Roman" pitchFamily="18" charset="0"/>
              </a:rPr>
              <a:t> SLE:</a:t>
            </a:r>
          </a:p>
          <a:p>
            <a:pPr lvl="1" algn="just">
              <a:lnSpc>
                <a:spcPct val="150000"/>
              </a:lnSpc>
              <a:buFont typeface="Wingdings" pitchFamily="2" charset="2"/>
              <a:buChar char="ü"/>
            </a:pPr>
            <a:r>
              <a:rPr lang="vi-VN" sz="2600" smtClean="0">
                <a:latin typeface="Times New Roman" pitchFamily="18" charset="0"/>
                <a:cs typeface="Times New Roman" pitchFamily="18" charset="0"/>
              </a:rPr>
              <a:t> </a:t>
            </a:r>
            <a:r>
              <a:rPr lang="en-US" sz="2600" smtClean="0">
                <a:latin typeface="Times New Roman" pitchFamily="18" charset="0"/>
                <a:cs typeface="Times New Roman" pitchFamily="18" charset="0"/>
              </a:rPr>
              <a:t>Thiếu </a:t>
            </a:r>
            <a:r>
              <a:rPr lang="en-US" sz="2600" dirty="0" err="1" smtClean="0">
                <a:latin typeface="Times New Roman" pitchFamily="18" charset="0"/>
                <a:cs typeface="Times New Roman" pitchFamily="18" charset="0"/>
              </a:rPr>
              <a:t>máu</a:t>
            </a:r>
            <a:r>
              <a:rPr lang="en-US" sz="2600" dirty="0" smtClean="0">
                <a:latin typeface="Times New Roman" pitchFamily="18" charset="0"/>
                <a:cs typeface="Times New Roman" pitchFamily="18" charset="0"/>
              </a:rPr>
              <a:t> tan </a:t>
            </a:r>
            <a:r>
              <a:rPr lang="en-US" sz="2600" dirty="0" err="1" smtClean="0">
                <a:latin typeface="Times New Roman" pitchFamily="18" charset="0"/>
                <a:cs typeface="Times New Roman" pitchFamily="18" charset="0"/>
              </a:rPr>
              <a:t>huyết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phản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ứng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với</a:t>
            </a:r>
            <a:r>
              <a:rPr lang="en-US" sz="2600" dirty="0" smtClean="0">
                <a:latin typeface="Times New Roman" pitchFamily="18" charset="0"/>
                <a:cs typeface="Times New Roman" pitchFamily="18" charset="0"/>
              </a:rPr>
              <a:t> </a:t>
            </a:r>
            <a:r>
              <a:rPr lang="en-US" sz="2600" smtClean="0">
                <a:latin typeface="Times New Roman" pitchFamily="18" charset="0"/>
                <a:cs typeface="Times New Roman" pitchFamily="18" charset="0"/>
              </a:rPr>
              <a:t>Coombs </a:t>
            </a:r>
            <a:endParaRPr lang="vi-VN" sz="2600" smtClean="0">
              <a:latin typeface="Times New Roman" pitchFamily="18" charset="0"/>
              <a:cs typeface="Times New Roman" pitchFamily="18" charset="0"/>
            </a:endParaRPr>
          </a:p>
          <a:p>
            <a:pPr marL="457200" lvl="1" indent="0" algn="just">
              <a:lnSpc>
                <a:spcPct val="150000"/>
              </a:lnSpc>
              <a:buNone/>
            </a:pPr>
            <a:r>
              <a:rPr lang="vi-VN" sz="2600">
                <a:latin typeface="Times New Roman" pitchFamily="18" charset="0"/>
                <a:cs typeface="Times New Roman" pitchFamily="18" charset="0"/>
              </a:rPr>
              <a:t> </a:t>
            </a:r>
            <a:r>
              <a:rPr lang="vi-VN" sz="2600" smtClean="0">
                <a:latin typeface="Times New Roman" pitchFamily="18" charset="0"/>
                <a:cs typeface="Times New Roman" pitchFamily="18" charset="0"/>
              </a:rPr>
              <a:t>    </a:t>
            </a:r>
            <a:r>
              <a:rPr lang="en-US" sz="2600" smtClean="0">
                <a:latin typeface="Times New Roman" pitchFamily="18" charset="0"/>
                <a:cs typeface="Times New Roman" pitchFamily="18" charset="0"/>
              </a:rPr>
              <a:t>dương </a:t>
            </a:r>
            <a:r>
              <a:rPr lang="en-US" sz="2600" dirty="0" err="1" smtClean="0">
                <a:latin typeface="Times New Roman" pitchFamily="18" charset="0"/>
                <a:cs typeface="Times New Roman" pitchFamily="18" charset="0"/>
              </a:rPr>
              <a:t>tính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và</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tăng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hồng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cầu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lưới</a:t>
            </a:r>
            <a:r>
              <a:rPr lang="en-US" sz="2600" dirty="0" smtClean="0">
                <a:latin typeface="Times New Roman" pitchFamily="18" charset="0"/>
                <a:cs typeface="Times New Roman" pitchFamily="18" charset="0"/>
              </a:rPr>
              <a:t>.</a:t>
            </a:r>
          </a:p>
          <a:p>
            <a:pPr lvl="1" algn="just">
              <a:lnSpc>
                <a:spcPct val="150000"/>
              </a:lnSpc>
              <a:buFont typeface="Wingdings" pitchFamily="2" charset="2"/>
              <a:buChar char="ü"/>
            </a:pPr>
            <a:r>
              <a:rPr lang="vi-VN" sz="2600" smtClean="0">
                <a:latin typeface="Times New Roman" pitchFamily="18" charset="0"/>
                <a:cs typeface="Times New Roman" pitchFamily="18" charset="0"/>
              </a:rPr>
              <a:t> </a:t>
            </a:r>
            <a:r>
              <a:rPr lang="en-US" sz="2600" smtClean="0">
                <a:latin typeface="Times New Roman" pitchFamily="18" charset="0"/>
                <a:cs typeface="Times New Roman" pitchFamily="18" charset="0"/>
              </a:rPr>
              <a:t>Giảm </a:t>
            </a:r>
            <a:r>
              <a:rPr lang="en-US" sz="2600" dirty="0" err="1" smtClean="0">
                <a:latin typeface="Times New Roman" pitchFamily="18" charset="0"/>
                <a:cs typeface="Times New Roman" pitchFamily="18" charset="0"/>
              </a:rPr>
              <a:t>bạch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cầu</a:t>
            </a:r>
            <a:r>
              <a:rPr lang="en-US" sz="2600" dirty="0" smtClean="0">
                <a:latin typeface="Times New Roman" pitchFamily="18" charset="0"/>
                <a:cs typeface="Times New Roman" pitchFamily="18" charset="0"/>
              </a:rPr>
              <a:t> (&lt;4000/mm3).</a:t>
            </a:r>
          </a:p>
          <a:p>
            <a:pPr lvl="1" algn="just">
              <a:lnSpc>
                <a:spcPct val="150000"/>
              </a:lnSpc>
              <a:buFont typeface="Wingdings" pitchFamily="2" charset="2"/>
              <a:buChar char="ü"/>
            </a:pPr>
            <a:r>
              <a:rPr lang="vi-VN" sz="2600" smtClean="0">
                <a:latin typeface="Times New Roman" pitchFamily="18" charset="0"/>
                <a:cs typeface="Times New Roman" pitchFamily="18" charset="0"/>
              </a:rPr>
              <a:t> </a:t>
            </a:r>
            <a:r>
              <a:rPr lang="en-US" sz="2600" smtClean="0">
                <a:latin typeface="Times New Roman" pitchFamily="18" charset="0"/>
                <a:cs typeface="Times New Roman" pitchFamily="18" charset="0"/>
              </a:rPr>
              <a:t>Giảm </a:t>
            </a:r>
            <a:r>
              <a:rPr lang="en-US" sz="2600" dirty="0" err="1" smtClean="0">
                <a:latin typeface="Times New Roman" pitchFamily="18" charset="0"/>
                <a:cs typeface="Times New Roman" pitchFamily="18" charset="0"/>
              </a:rPr>
              <a:t>lympho</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bào</a:t>
            </a:r>
            <a:r>
              <a:rPr lang="en-US" sz="2600" dirty="0" smtClean="0">
                <a:latin typeface="Times New Roman" pitchFamily="18" charset="0"/>
                <a:cs typeface="Times New Roman" pitchFamily="18" charset="0"/>
              </a:rPr>
              <a:t> (&lt;1500/mm3).</a:t>
            </a:r>
          </a:p>
          <a:p>
            <a:pPr lvl="1" algn="just">
              <a:lnSpc>
                <a:spcPct val="150000"/>
              </a:lnSpc>
              <a:buFont typeface="Wingdings" pitchFamily="2" charset="2"/>
              <a:buChar char="ü"/>
            </a:pPr>
            <a:r>
              <a:rPr lang="vi-VN" sz="2600" smtClean="0">
                <a:latin typeface="Times New Roman" pitchFamily="18" charset="0"/>
                <a:cs typeface="Times New Roman" pitchFamily="18" charset="0"/>
              </a:rPr>
              <a:t> </a:t>
            </a:r>
            <a:r>
              <a:rPr lang="en-US" sz="2600" smtClean="0">
                <a:latin typeface="Times New Roman" pitchFamily="18" charset="0"/>
                <a:cs typeface="Times New Roman" pitchFamily="18" charset="0"/>
              </a:rPr>
              <a:t>Giảm </a:t>
            </a:r>
            <a:r>
              <a:rPr lang="en-US" sz="2600" dirty="0" err="1" smtClean="0">
                <a:latin typeface="Times New Roman" pitchFamily="18" charset="0"/>
                <a:cs typeface="Times New Roman" pitchFamily="18" charset="0"/>
              </a:rPr>
              <a:t>tiểu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cầu</a:t>
            </a:r>
            <a:r>
              <a:rPr lang="en-US" sz="2600" dirty="0" smtClean="0">
                <a:latin typeface="Times New Roman" pitchFamily="18" charset="0"/>
                <a:cs typeface="Times New Roman" pitchFamily="18" charset="0"/>
              </a:rPr>
              <a:t> (&lt;100 000/mm3).</a:t>
            </a:r>
          </a:p>
          <a:p>
            <a:pPr lvl="1" algn="just">
              <a:lnSpc>
                <a:spcPct val="150000"/>
              </a:lnSpc>
              <a:buFont typeface="Wingdings" pitchFamily="2" charset="2"/>
              <a:buChar char="ü"/>
            </a:pPr>
            <a:r>
              <a:rPr lang="vi-VN" sz="2600" smtClean="0">
                <a:latin typeface="Times New Roman" pitchFamily="18" charset="0"/>
                <a:cs typeface="Times New Roman" pitchFamily="18" charset="0"/>
              </a:rPr>
              <a:t> </a:t>
            </a:r>
            <a:r>
              <a:rPr lang="en-US" sz="2600" smtClean="0">
                <a:latin typeface="Times New Roman" pitchFamily="18" charset="0"/>
                <a:cs typeface="Times New Roman" pitchFamily="18" charset="0"/>
              </a:rPr>
              <a:t>Phản </a:t>
            </a:r>
            <a:r>
              <a:rPr lang="en-US" sz="2600" dirty="0" err="1" smtClean="0">
                <a:latin typeface="Times New Roman" pitchFamily="18" charset="0"/>
                <a:cs typeface="Times New Roman" pitchFamily="18" charset="0"/>
              </a:rPr>
              <a:t>ứng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với</a:t>
            </a:r>
            <a:r>
              <a:rPr lang="en-US" sz="2600" dirty="0" smtClean="0">
                <a:latin typeface="Times New Roman" pitchFamily="18" charset="0"/>
                <a:cs typeface="Times New Roman" pitchFamily="18" charset="0"/>
              </a:rPr>
              <a:t> VDRL </a:t>
            </a:r>
            <a:r>
              <a:rPr lang="en-US" sz="2600" dirty="0" err="1" smtClean="0">
                <a:latin typeface="Times New Roman" pitchFamily="18" charset="0"/>
                <a:cs typeface="Times New Roman" pitchFamily="18" charset="0"/>
              </a:rPr>
              <a:t>dương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tính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giả</a:t>
            </a:r>
            <a:r>
              <a:rPr lang="en-US" sz="2600" dirty="0" smtClean="0">
                <a:latin typeface="Times New Roman" pitchFamily="18" charset="0"/>
                <a:cs typeface="Times New Roman" pitchFamily="18" charset="0"/>
              </a:rPr>
              <a:t>  .</a:t>
            </a:r>
          </a:p>
          <a:p>
            <a:pPr lvl="1" algn="just">
              <a:lnSpc>
                <a:spcPct val="150000"/>
              </a:lnSpc>
              <a:buFont typeface="Wingdings" pitchFamily="2" charset="2"/>
              <a:buChar char="ü"/>
            </a:pPr>
            <a:r>
              <a:rPr lang="vi-VN" sz="2600" smtClean="0">
                <a:latin typeface="Times New Roman" pitchFamily="18" charset="0"/>
                <a:cs typeface="Times New Roman" pitchFamily="18" charset="0"/>
              </a:rPr>
              <a:t> </a:t>
            </a:r>
            <a:r>
              <a:rPr lang="en-US" sz="2600" smtClean="0">
                <a:latin typeface="Times New Roman" pitchFamily="18" charset="0"/>
                <a:cs typeface="Times New Roman" pitchFamily="18" charset="0"/>
              </a:rPr>
              <a:t>Máu </a:t>
            </a:r>
            <a:r>
              <a:rPr lang="en-US" sz="2600" dirty="0" err="1" smtClean="0">
                <a:latin typeface="Times New Roman" pitchFamily="18" charset="0"/>
                <a:cs typeface="Times New Roman" pitchFamily="18" charset="0"/>
              </a:rPr>
              <a:t>lắng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tăng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cao</a:t>
            </a:r>
            <a:r>
              <a:rPr lang="en-US" sz="2600" dirty="0" smtClean="0">
                <a:latin typeface="Times New Roman" pitchFamily="18" charset="0"/>
                <a:cs typeface="Times New Roman" pitchFamily="18" charset="0"/>
              </a:rPr>
              <a:t>.             </a:t>
            </a:r>
            <a:endParaRPr lang="en-US" sz="2600" dirty="0">
              <a:latin typeface="Times New Roman" pitchFamily="18" charset="0"/>
              <a:cs typeface="Times New Roman" pitchFamily="18" charset="0"/>
            </a:endParaRPr>
          </a:p>
        </p:txBody>
      </p:sp>
    </p:spTree>
    <p:extLst>
      <p:ext uri="{BB962C8B-B14F-4D97-AF65-F5344CB8AC3E}">
        <p14:creationId xmlns:p14="http://schemas.microsoft.com/office/powerpoint/2010/main" val="2011955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44" y="167317"/>
            <a:ext cx="7418376" cy="885419"/>
          </a:xfrm>
        </p:spPr>
        <p:txBody>
          <a:bodyPr>
            <a:noAutofit/>
          </a:bodyPr>
          <a:lstStyle/>
          <a:p>
            <a:pPr algn="l">
              <a:lnSpc>
                <a:spcPts val="4000"/>
              </a:lnSpc>
            </a:pPr>
            <a:r>
              <a:rPr lang="en-US" sz="3200">
                <a:latin typeface="Times New Roman" pitchFamily="18" charset="0"/>
                <a:cs typeface="Times New Roman" pitchFamily="18" charset="0"/>
              </a:rPr>
              <a:t> </a:t>
            </a:r>
            <a:r>
              <a:rPr lang="en-US" sz="3200" b="1">
                <a:latin typeface="Times New Roman" pitchFamily="18" charset="0"/>
                <a:cs typeface="Times New Roman" pitchFamily="18" charset="0"/>
              </a:rPr>
              <a:t>4.</a:t>
            </a:r>
            <a:r>
              <a:rPr lang="vi-VN" sz="3200" b="1">
                <a:latin typeface="Times New Roman" pitchFamily="18" charset="0"/>
                <a:cs typeface="Times New Roman" pitchFamily="18" charset="0"/>
              </a:rPr>
              <a:t> </a:t>
            </a:r>
            <a:r>
              <a:rPr lang="en-US" sz="3200" b="1" u="sng">
                <a:latin typeface="Times New Roman" pitchFamily="18" charset="0"/>
                <a:cs typeface="Times New Roman" pitchFamily="18" charset="0"/>
              </a:rPr>
              <a:t>DẤU HIỆU XÉT </a:t>
            </a:r>
            <a:r>
              <a:rPr lang="en-US" sz="3200" b="1" u="sng" smtClean="0">
                <a:latin typeface="Times New Roman" pitchFamily="18" charset="0"/>
                <a:cs typeface="Times New Roman" pitchFamily="18" charset="0"/>
              </a:rPr>
              <a:t>NGHIỆM</a:t>
            </a:r>
            <a:r>
              <a:rPr lang="vi-VN" sz="3200" b="1" smtClean="0">
                <a:latin typeface="Times New Roman" pitchFamily="18" charset="0"/>
                <a:cs typeface="Times New Roman" pitchFamily="18" charset="0"/>
              </a:rPr>
              <a:t/>
            </a:r>
            <a:br>
              <a:rPr lang="vi-VN" sz="3200" b="1" smtClean="0">
                <a:latin typeface="Times New Roman" pitchFamily="18" charset="0"/>
                <a:cs typeface="Times New Roman" pitchFamily="18" charset="0"/>
              </a:rPr>
            </a:br>
            <a:r>
              <a:rPr lang="vi-VN" sz="3200" b="1" smtClean="0">
                <a:latin typeface="Times New Roman" pitchFamily="18" charset="0"/>
                <a:cs typeface="Times New Roman" pitchFamily="18" charset="0"/>
              </a:rPr>
              <a:t>     </a:t>
            </a:r>
            <a:r>
              <a:rPr lang="en-US" sz="2800" b="1" smtClean="0">
                <a:latin typeface="Times New Roman" pitchFamily="18" charset="0"/>
                <a:cs typeface="Times New Roman" pitchFamily="18" charset="0"/>
              </a:rPr>
              <a:t>4.2.</a:t>
            </a:r>
            <a:r>
              <a:rPr lang="vi-VN" sz="2800" b="1" smtClean="0">
                <a:latin typeface="Times New Roman" pitchFamily="18" charset="0"/>
                <a:cs typeface="Times New Roman" pitchFamily="18" charset="0"/>
              </a:rPr>
              <a:t> </a:t>
            </a:r>
            <a:r>
              <a:rPr lang="en-US" sz="2800" b="1" smtClean="0">
                <a:latin typeface="Times New Roman" pitchFamily="18" charset="0"/>
                <a:cs typeface="Times New Roman" pitchFamily="18" charset="0"/>
              </a:rPr>
              <a:t>RỐI LOẠN MIỄN DỊCH HỌC:</a:t>
            </a:r>
            <a:endParaRPr lang="en-US" sz="2800" b="1" dirty="0">
              <a:latin typeface="Times New Roman" pitchFamily="18" charset="0"/>
              <a:cs typeface="Times New Roman" pitchFamily="18" charset="0"/>
            </a:endParaRPr>
          </a:p>
        </p:txBody>
      </p:sp>
      <p:sp>
        <p:nvSpPr>
          <p:cNvPr id="5" name="Rectangle 4"/>
          <p:cNvSpPr>
            <a:spLocks noChangeArrowheads="1"/>
          </p:cNvSpPr>
          <p:nvPr/>
        </p:nvSpPr>
        <p:spPr bwMode="auto">
          <a:xfrm>
            <a:off x="1" y="-40705"/>
            <a:ext cx="18473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Content Placeholder 6"/>
          <p:cNvSpPr>
            <a:spLocks noGrp="1"/>
          </p:cNvSpPr>
          <p:nvPr>
            <p:ph idx="1"/>
          </p:nvPr>
        </p:nvSpPr>
        <p:spPr>
          <a:xfrm>
            <a:off x="755576" y="963870"/>
            <a:ext cx="7992888" cy="3977298"/>
          </a:xfrm>
        </p:spPr>
        <p:txBody>
          <a:bodyPr>
            <a:noAutofit/>
          </a:bodyPr>
          <a:lstStyle/>
          <a:p>
            <a:pPr>
              <a:lnSpc>
                <a:spcPct val="170000"/>
              </a:lnSpc>
              <a:buFont typeface="Courier New" pitchFamily="49" charset="0"/>
              <a:buChar char="o"/>
            </a:pPr>
            <a:r>
              <a:rPr lang="en-US" sz="2600" dirty="0" err="1">
                <a:latin typeface="Times New Roman" pitchFamily="18" charset="0"/>
                <a:cs typeface="Times New Roman" pitchFamily="18" charset="0"/>
              </a:rPr>
              <a:t>Tế</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bào</a:t>
            </a:r>
            <a:r>
              <a:rPr lang="en-US" sz="2600" dirty="0">
                <a:latin typeface="Times New Roman" pitchFamily="18" charset="0"/>
                <a:cs typeface="Times New Roman" pitchFamily="18" charset="0"/>
              </a:rPr>
              <a:t> LE (</a:t>
            </a:r>
            <a:r>
              <a:rPr lang="en-US" sz="2600" dirty="0" err="1">
                <a:latin typeface="Times New Roman" pitchFamily="18" charset="0"/>
                <a:cs typeface="Times New Roman" pitchFamily="18" charset="0"/>
              </a:rPr>
              <a:t>còn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gọi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tế</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bào</a:t>
            </a:r>
            <a:r>
              <a:rPr lang="en-US" sz="2600" dirty="0">
                <a:latin typeface="Times New Roman" pitchFamily="18" charset="0"/>
                <a:cs typeface="Times New Roman" pitchFamily="18" charset="0"/>
              </a:rPr>
              <a:t> </a:t>
            </a:r>
            <a:r>
              <a:rPr lang="en-US" sz="2600" err="1">
                <a:latin typeface="Times New Roman" pitchFamily="18" charset="0"/>
                <a:cs typeface="Times New Roman" pitchFamily="18" charset="0"/>
              </a:rPr>
              <a:t>Hargraves</a:t>
            </a:r>
            <a:r>
              <a:rPr lang="en-US" sz="2600" smtClean="0">
                <a:latin typeface="Times New Roman" pitchFamily="18" charset="0"/>
                <a:cs typeface="Times New Roman" pitchFamily="18" charset="0"/>
              </a:rPr>
              <a:t>)</a:t>
            </a:r>
            <a:r>
              <a:rPr lang="vi-VN" sz="2600" smtClean="0">
                <a:latin typeface="Times New Roman" pitchFamily="18" charset="0"/>
                <a:cs typeface="Times New Roman" pitchFamily="18" charset="0"/>
              </a:rPr>
              <a:t> </a:t>
            </a:r>
            <a:r>
              <a:rPr lang="en-US" sz="2600" smtClean="0">
                <a:latin typeface="Times New Roman" pitchFamily="18" charset="0"/>
                <a:cs typeface="Times New Roman" pitchFamily="18" charset="0"/>
              </a:rPr>
              <a:t>dương </a:t>
            </a:r>
            <a:r>
              <a:rPr lang="en-US" sz="2600" dirty="0" err="1">
                <a:latin typeface="Times New Roman" pitchFamily="18" charset="0"/>
                <a:cs typeface="Times New Roman" pitchFamily="18" charset="0"/>
              </a:rPr>
              <a:t>tính</a:t>
            </a:r>
            <a:r>
              <a:rPr lang="en-US" sz="2600" dirty="0">
                <a:latin typeface="Times New Roman" pitchFamily="18" charset="0"/>
                <a:cs typeface="Times New Roman" pitchFamily="18" charset="0"/>
              </a:rPr>
              <a:t> ở 85% </a:t>
            </a:r>
            <a:r>
              <a:rPr lang="en-US" sz="2600" dirty="0" err="1">
                <a:latin typeface="Times New Roman" pitchFamily="18" charset="0"/>
                <a:cs typeface="Times New Roman" pitchFamily="18" charset="0"/>
              </a:rPr>
              <a:t>số</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bệnh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nhân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tổn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thương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hệ</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thống</a:t>
            </a:r>
            <a:r>
              <a:rPr lang="en-US" sz="2600" dirty="0">
                <a:latin typeface="Times New Roman" pitchFamily="18" charset="0"/>
                <a:cs typeface="Times New Roman" pitchFamily="18" charset="0"/>
              </a:rPr>
              <a:t>.</a:t>
            </a:r>
          </a:p>
          <a:p>
            <a:pPr>
              <a:lnSpc>
                <a:spcPct val="170000"/>
              </a:lnSpc>
              <a:buFont typeface="Courier New" pitchFamily="49" charset="0"/>
              <a:buChar char="o"/>
            </a:pPr>
            <a:r>
              <a:rPr lang="en-US" sz="2600" dirty="0" err="1">
                <a:latin typeface="Times New Roman" pitchFamily="18" charset="0"/>
                <a:cs typeface="Times New Roman" pitchFamily="18" charset="0"/>
              </a:rPr>
              <a:t>Tự</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kháng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thể</a:t>
            </a:r>
            <a:r>
              <a:rPr lang="en-US" sz="2600" dirty="0">
                <a:latin typeface="Times New Roman" pitchFamily="18" charset="0"/>
                <a:cs typeface="Times New Roman" pitchFamily="18" charset="0"/>
              </a:rPr>
              <a:t> SS-A (Ro).</a:t>
            </a:r>
          </a:p>
          <a:p>
            <a:pPr>
              <a:lnSpc>
                <a:spcPct val="170000"/>
              </a:lnSpc>
              <a:buFont typeface="Courier New" pitchFamily="49" charset="0"/>
              <a:buChar char="o"/>
            </a:pPr>
            <a:r>
              <a:rPr lang="en-US" sz="2600" dirty="0" err="1">
                <a:latin typeface="Times New Roman" pitchFamily="18" charset="0"/>
                <a:cs typeface="Times New Roman" pitchFamily="18" charset="0"/>
              </a:rPr>
              <a:t>Kháng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thể</a:t>
            </a:r>
            <a:r>
              <a:rPr lang="en-US" sz="2600" dirty="0">
                <a:latin typeface="Times New Roman" pitchFamily="18" charset="0"/>
                <a:cs typeface="Times New Roman" pitchFamily="18" charset="0"/>
              </a:rPr>
              <a:t> SS-B (La) </a:t>
            </a:r>
            <a:r>
              <a:rPr lang="en-US" sz="2600" dirty="0" err="1">
                <a:latin typeface="Times New Roman" pitchFamily="18" charset="0"/>
                <a:cs typeface="Times New Roman" pitchFamily="18" charset="0"/>
              </a:rPr>
              <a:t>tồn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tại</a:t>
            </a:r>
            <a:r>
              <a:rPr lang="en-US" sz="2600" dirty="0">
                <a:latin typeface="Times New Roman" pitchFamily="18" charset="0"/>
                <a:cs typeface="Times New Roman" pitchFamily="18" charset="0"/>
              </a:rPr>
              <a:t> 50% </a:t>
            </a:r>
            <a:r>
              <a:rPr lang="en-US" sz="2600" dirty="0" err="1">
                <a:latin typeface="Times New Roman" pitchFamily="18" charset="0"/>
                <a:cs typeface="Times New Roman" pitchFamily="18" charset="0"/>
              </a:rPr>
              <a:t>số</a:t>
            </a:r>
            <a:r>
              <a:rPr lang="en-US" sz="2600" dirty="0">
                <a:latin typeface="Times New Roman" pitchFamily="18" charset="0"/>
                <a:cs typeface="Times New Roman" pitchFamily="18" charset="0"/>
              </a:rPr>
              <a:t> ca.</a:t>
            </a:r>
          </a:p>
          <a:p>
            <a:pPr>
              <a:lnSpc>
                <a:spcPct val="170000"/>
              </a:lnSpc>
              <a:buFont typeface="Courier New" pitchFamily="49" charset="0"/>
              <a:buChar char="o"/>
            </a:pPr>
            <a:r>
              <a:rPr lang="en-US" sz="2600" dirty="0" err="1">
                <a:latin typeface="Times New Roman" pitchFamily="18" charset="0"/>
                <a:cs typeface="Times New Roman" pitchFamily="18" charset="0"/>
              </a:rPr>
              <a:t>Kháng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thể</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kháng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nhân</a:t>
            </a:r>
            <a:r>
              <a:rPr lang="en-US" sz="2600" dirty="0">
                <a:latin typeface="Times New Roman" pitchFamily="18" charset="0"/>
                <a:cs typeface="Times New Roman" pitchFamily="18" charset="0"/>
              </a:rPr>
              <a:t> ANA </a:t>
            </a:r>
            <a:r>
              <a:rPr lang="en-US" sz="2600" dirty="0" err="1">
                <a:latin typeface="Times New Roman" pitchFamily="18" charset="0"/>
                <a:cs typeface="Times New Roman" pitchFamily="18" charset="0"/>
              </a:rPr>
              <a:t>dương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tính</a:t>
            </a:r>
            <a:r>
              <a:rPr lang="en-US" sz="2600" dirty="0">
                <a:latin typeface="Times New Roman" pitchFamily="18" charset="0"/>
                <a:cs typeface="Times New Roman" pitchFamily="18" charset="0"/>
              </a:rPr>
              <a:t> (&gt; 95%). </a:t>
            </a:r>
            <a:endParaRPr lang="en-US" sz="2600" dirty="0" smtClean="0">
              <a:latin typeface="Times New Roman" pitchFamily="18" charset="0"/>
              <a:cs typeface="Times New Roman" pitchFamily="18" charset="0"/>
            </a:endParaRPr>
          </a:p>
          <a:p>
            <a:pPr>
              <a:lnSpc>
                <a:spcPct val="170000"/>
              </a:lnSpc>
              <a:buFont typeface="Courier New" pitchFamily="49" charset="0"/>
              <a:buChar char="o"/>
            </a:pPr>
            <a:r>
              <a:rPr lang="en-US" sz="2600" dirty="0" err="1">
                <a:latin typeface="Times New Roman" pitchFamily="18" charset="0"/>
                <a:cs typeface="Times New Roman" pitchFamily="18" charset="0"/>
              </a:rPr>
              <a:t>Kháng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thể</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kháng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nhân</a:t>
            </a:r>
            <a:r>
              <a:rPr lang="en-US" sz="2600" dirty="0">
                <a:latin typeface="Times New Roman" pitchFamily="18" charset="0"/>
                <a:cs typeface="Times New Roman" pitchFamily="18" charset="0"/>
              </a:rPr>
              <a:t> Ds DNA </a:t>
            </a:r>
            <a:r>
              <a:rPr lang="en-US" sz="2600" dirty="0" err="1">
                <a:latin typeface="Times New Roman" pitchFamily="18" charset="0"/>
                <a:cs typeface="Times New Roman" pitchFamily="18" charset="0"/>
              </a:rPr>
              <a:t>dương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tính</a:t>
            </a:r>
            <a:r>
              <a:rPr lang="en-US" sz="2600" dirty="0">
                <a:latin typeface="Times New Roman" pitchFamily="18" charset="0"/>
                <a:cs typeface="Times New Roman" pitchFamily="18" charset="0"/>
              </a:rPr>
              <a:t> ( </a:t>
            </a:r>
            <a:r>
              <a:rPr lang="en-US" sz="2600" dirty="0" smtClean="0">
                <a:latin typeface="Times New Roman" pitchFamily="18" charset="0"/>
                <a:cs typeface="Times New Roman" pitchFamily="18" charset="0"/>
              </a:rPr>
              <a:t>60-80%).</a:t>
            </a:r>
          </a:p>
          <a:p>
            <a:pPr>
              <a:lnSpc>
                <a:spcPct val="170000"/>
              </a:lnSpc>
              <a:buFont typeface="Courier New" pitchFamily="49" charset="0"/>
              <a:buChar char="o"/>
            </a:pPr>
            <a:r>
              <a:rPr lang="en-US" sz="2600" dirty="0" err="1">
                <a:latin typeface="Times New Roman" pitchFamily="18" charset="0"/>
                <a:cs typeface="Times New Roman" pitchFamily="18" charset="0"/>
              </a:rPr>
              <a:t>Giảm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bổ</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thể</a:t>
            </a:r>
            <a:r>
              <a:rPr lang="en-US" sz="2600" dirty="0">
                <a:latin typeface="Times New Roman" pitchFamily="18" charset="0"/>
                <a:cs typeface="Times New Roman" pitchFamily="18" charset="0"/>
              </a:rPr>
              <a:t> C3</a:t>
            </a:r>
            <a:r>
              <a:rPr lang="en-US" sz="2600" dirty="0" smtClean="0">
                <a:latin typeface="Times New Roman" pitchFamily="18" charset="0"/>
                <a:cs typeface="Times New Roman" pitchFamily="18" charset="0"/>
              </a:rPr>
              <a:t>.</a:t>
            </a:r>
          </a:p>
          <a:p>
            <a:pPr>
              <a:lnSpc>
                <a:spcPct val="170000"/>
              </a:lnSpc>
              <a:buFont typeface="Courier New" pitchFamily="49" charset="0"/>
              <a:buChar char="o"/>
            </a:pPr>
            <a:r>
              <a:rPr lang="en-US" sz="2600" dirty="0" err="1">
                <a:latin typeface="Times New Roman" pitchFamily="18" charset="0"/>
                <a:cs typeface="Times New Roman" pitchFamily="18" charset="0"/>
              </a:rPr>
              <a:t>AntiSm</a:t>
            </a:r>
            <a:r>
              <a:rPr lang="en-US" sz="2600" dirty="0">
                <a:latin typeface="Times New Roman" pitchFamily="18" charset="0"/>
                <a:cs typeface="Times New Roman" pitchFamily="18" charset="0"/>
              </a:rPr>
              <a:t>. Anti (n) </a:t>
            </a:r>
            <a:r>
              <a:rPr lang="en-US" sz="2600">
                <a:latin typeface="Times New Roman" pitchFamily="18" charset="0"/>
                <a:cs typeface="Times New Roman" pitchFamily="18" charset="0"/>
              </a:rPr>
              <a:t>DNA</a:t>
            </a:r>
            <a:r>
              <a:rPr lang="en-US" sz="2600" smtClean="0">
                <a:latin typeface="Times New Roman" pitchFamily="18" charset="0"/>
                <a:cs typeface="Times New Roman" pitchFamily="18" charset="0"/>
              </a:rPr>
              <a:t>.</a:t>
            </a:r>
            <a:endParaRPr lang="en-US" sz="2600" dirty="0">
              <a:latin typeface="Times New Roman" pitchFamily="18" charset="0"/>
              <a:cs typeface="Times New Roman" pitchFamily="18" charset="0"/>
            </a:endParaRPr>
          </a:p>
        </p:txBody>
      </p:sp>
    </p:spTree>
    <p:extLst>
      <p:ext uri="{BB962C8B-B14F-4D97-AF65-F5344CB8AC3E}">
        <p14:creationId xmlns:p14="http://schemas.microsoft.com/office/powerpoint/2010/main" val="13308969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261</TotalTime>
  <Words>1043</Words>
  <Application>Microsoft Office PowerPoint</Application>
  <PresentationFormat>On-screen Show (4:3)</PresentationFormat>
  <Paragraphs>156</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DẤU HIỆU XÉT NGHIỆM     4.1. BẤT THƯỜNG VỀ HUYẾT HỌC:</vt:lpstr>
      <vt:lpstr> 4. DẤU HIỆU XÉT NGHIỆM      4.2. RỐI LOẠN MIỄN DỊCH HỌC:</vt:lpstr>
      <vt:lpstr>PowerPoint Presentation</vt:lpstr>
      <vt:lpstr>PowerPoint Presentation</vt:lpstr>
      <vt:lpstr>PowerPoint Presentation</vt:lpstr>
      <vt:lpstr>PowerPoint Presentation</vt:lpstr>
      <vt:lpstr>PowerPoint Presentation</vt:lpstr>
      <vt:lpstr>PowerPoint Presentation</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dc:creator>
  <cp:lastModifiedBy>Mr</cp:lastModifiedBy>
  <cp:revision>83</cp:revision>
  <dcterms:created xsi:type="dcterms:W3CDTF">2017-01-13T01:25:23Z</dcterms:created>
  <dcterms:modified xsi:type="dcterms:W3CDTF">2017-01-15T14:34:32Z</dcterms:modified>
</cp:coreProperties>
</file>