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67" r:id="rId2"/>
    <p:sldId id="268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56" r:id="rId12"/>
    <p:sldId id="257" r:id="rId13"/>
    <p:sldId id="276" r:id="rId14"/>
    <p:sldId id="275" r:id="rId15"/>
    <p:sldId id="261" r:id="rId16"/>
  </p:sldIdLst>
  <p:sldSz cx="9144000" cy="6858000" type="screen4x3"/>
  <p:notesSz cx="6858000" cy="9144000"/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9" autoAdjust="0"/>
    <p:restoredTop sz="95907" autoAdjust="0"/>
  </p:normalViewPr>
  <p:slideViewPr>
    <p:cSldViewPr snapToGrid="0"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49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961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6"/>
            <a:ext cx="5800725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9222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0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0136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051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5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5" y="2505077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7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907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074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75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5" y="987426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25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457200"/>
            <a:ext cx="294917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5" y="987426"/>
            <a:ext cx="462915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4" y="2057401"/>
            <a:ext cx="294917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197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365125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825625"/>
            <a:ext cx="78867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72C20-897A-4209-AE00-DDF925F703F3}" type="datetimeFigureOut">
              <a:rPr lang="vi-VN" smtClean="0"/>
              <a:pPr/>
              <a:t>12/02/2017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6356354"/>
            <a:ext cx="30861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4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589F9-8326-4ABB-813E-2620A75BA18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32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5518" y="1600265"/>
            <a:ext cx="8712968" cy="173124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 TĂNG HUYẾT ÁP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57175" lvl="1" indent="-257175" algn="ctr">
              <a:buFont typeface="Wingdings" pitchFamily="2" charset="2"/>
              <a:buChar char="Ø"/>
            </a:pP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92214"/>
            <a:ext cx="837043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" y="86258"/>
            <a:ext cx="138564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14857"/>
            <a:ext cx="914400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73947" y="280700"/>
            <a:ext cx="6250675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25" algn="l"/>
                <a:tab pos="3657600" algn="l"/>
              </a:tabLst>
            </a:pP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 R Ư Ờ N G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Đ Ạ I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H Ọ C  D U Y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T Â N</a:t>
            </a:r>
            <a:endParaRPr lang="vi-VN" sz="1800" b="1">
              <a:solidFill>
                <a:srgbClr val="632523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25" algn="l"/>
                <a:tab pos="3657600" algn="l"/>
              </a:tabLst>
            </a:pP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  </a:t>
            </a:r>
            <a:r>
              <a:rPr lang="vi-VN" sz="1800" b="1">
                <a:solidFill>
                  <a:srgbClr val="632523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 Ư Ợ C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296" y="3776310"/>
            <a:ext cx="6336704" cy="291137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lvl="1">
              <a:lnSpc>
                <a:spcPts val="32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	GVHD: Th.s Nguyễn Phúc Học</a:t>
            </a:r>
          </a:p>
          <a:p>
            <a:pPr marL="0" lvl="1">
              <a:lnSpc>
                <a:spcPts val="3200"/>
              </a:lnSpc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	SVTH: Nhóm 14 - Lớp: PTH 350H </a:t>
            </a:r>
          </a:p>
          <a:p>
            <a:pPr marL="0" lvl="1">
              <a:lnSpc>
                <a:spcPts val="32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Phùng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Thị Nguyên               2020526382   </a:t>
            </a:r>
          </a:p>
          <a:p>
            <a:pPr marL="0" lvl="1">
              <a:lnSpc>
                <a:spcPts val="32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Nguyễn Đoàn Khánh Trang 2020526256  </a:t>
            </a:r>
          </a:p>
          <a:p>
            <a:pPr marL="0" lvl="1">
              <a:lnSpc>
                <a:spcPts val="32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Trần Thị Tranh	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2020527529</a:t>
            </a:r>
          </a:p>
          <a:p>
            <a:pPr marL="0" lvl="1">
              <a:lnSpc>
                <a:spcPts val="32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Lê Thanh Tuấn	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2021528289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lvl="1">
              <a:lnSpc>
                <a:spcPts val="32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	 Võ Trần Tố Vân	          2020524967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" y="3312288"/>
            <a:ext cx="3324557" cy="34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82" y="785448"/>
            <a:ext cx="7886700" cy="5086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592" y="103757"/>
            <a:ext cx="8939284" cy="691663"/>
          </a:xfrm>
        </p:spPr>
        <p:txBody>
          <a:bodyPr>
            <a:noAutofit/>
          </a:bodyPr>
          <a:lstStyle/>
          <a:p>
            <a:r>
              <a:rPr lang="vi-VN" sz="2800" b="1" dirty="0"/>
              <a:t>2.5 Phân loại bệnh theo nguy cơ tim mạch của bệnh nhân</a:t>
            </a:r>
            <a:r>
              <a:rPr lang="en-US" sz="2800" b="1" dirty="0"/>
              <a:t>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" y="682388"/>
            <a:ext cx="9048464" cy="610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6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flipH="1">
            <a:off x="188419" y="18571"/>
            <a:ext cx="2976938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3. XÉT NGHI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2800" b="1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773" y="367998"/>
            <a:ext cx="4258102" cy="290079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3.1 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ét 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nghiệm thường qui</a:t>
            </a: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Điện tâm đồ </a:t>
            </a: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Phân tích nước </a:t>
            </a: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Đường máu và hematocrit</a:t>
            </a: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Điện giải đồ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+,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++</a:t>
            </a: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Mức lọc cầu 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thận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creatinin</a:t>
            </a:r>
            <a:r>
              <a:rPr lang="en-US" sz="2300" smtClean="0">
                <a:latin typeface="Times New Roman" pitchFamily="18" charset="0"/>
                <a:cs typeface="Times New Roman" pitchFamily="18" charset="0"/>
              </a:rPr>
              <a:t> huyết thanh</a:t>
            </a:r>
            <a:endParaRPr lang="vi-VN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Định lượng lipid máu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4704" y="438596"/>
            <a:ext cx="4173070" cy="24391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3.2 Các xét nghiệm bổ sung</a:t>
            </a:r>
          </a:p>
          <a:p>
            <a:pPr marL="214313" indent="-214313" algn="just">
              <a:buFontTx/>
              <a:buChar char="-"/>
            </a:pP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Định lượng albumin niệu hoặc chỉ số albumin</a:t>
            </a:r>
            <a:r>
              <a:rPr lang="vi-VN" sz="230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vi-VN" sz="2300" smtClean="0">
                <a:latin typeface="Times New Roman" pitchFamily="18" charset="0"/>
                <a:cs typeface="Times New Roman" pitchFamily="18" charset="0"/>
              </a:rPr>
              <a:t>creatinin</a:t>
            </a:r>
          </a:p>
          <a:p>
            <a:pPr marL="214313" indent="-214313" algn="just">
              <a:buFontTx/>
              <a:buChar char="-"/>
            </a:pPr>
            <a:endParaRPr lang="vi-VN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300" b="1" dirty="0" smtClean="0">
                <a:latin typeface="Times New Roman" pitchFamily="18" charset="0"/>
                <a:cs typeface="Times New Roman" pitchFamily="18" charset="0"/>
              </a:rPr>
              <a:t>3.3 </a:t>
            </a:r>
            <a:r>
              <a:rPr lang="vi-VN" sz="2300" b="1" dirty="0">
                <a:latin typeface="Times New Roman" pitchFamily="18" charset="0"/>
                <a:cs typeface="Times New Roman" pitchFamily="18" charset="0"/>
              </a:rPr>
              <a:t>Xét nghiệm sâu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300" dirty="0">
                <a:latin typeface="Times New Roman" pitchFamily="18" charset="0"/>
                <a:cs typeface="Times New Roman" pitchFamily="18" charset="0"/>
              </a:rPr>
              <a:t>tìm nguyên nhân-chỉ định khi không thể kiểm </a:t>
            </a:r>
            <a:r>
              <a:rPr lang="vi-VN" sz="2300" dirty="0" smtClean="0">
                <a:latin typeface="Times New Roman" pitchFamily="18" charset="0"/>
                <a:cs typeface="Times New Roman" pitchFamily="18" charset="0"/>
              </a:rPr>
              <a:t>soát HA.</a:t>
            </a:r>
            <a:endParaRPr lang="vi-VN" sz="2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0286" y="3232156"/>
          <a:ext cx="8452514" cy="351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4730"/>
                <a:gridCol w="4967784"/>
              </a:tblGrid>
              <a:tr h="467748"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Chẩn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đoán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nghiệm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Bệnh thận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mạn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Đánh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giá độ lọc cầu thận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Hẹp quai động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mạch chủ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Chụp cắt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lớp điện toán mạch máu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Hội chứng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Cushing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Tiền sử,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test ức chế dexamathasone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U tủy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thượng thận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Metanephrine và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normetanephrine niệu 24 giờ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Cường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aldosteron</a:t>
                      </a:r>
                      <a:endParaRPr lang="en-US" sz="19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Aldosterone 24 giờ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Bệnh mạch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máu thận</a:t>
                      </a:r>
                      <a:endParaRPr lang="en-US" sz="19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Siêu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âm Doppler, cộng hưởng từ mạch máu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Ngưng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thở khi ngủ</a:t>
                      </a:r>
                      <a:endParaRPr lang="en-US" sz="19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SpO2 khi ngủ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5229">
                <a:tc>
                  <a:txBody>
                    <a:bodyPr/>
                    <a:lstStyle/>
                    <a:p>
                      <a:r>
                        <a:rPr lang="en-US" sz="1900" smtClean="0">
                          <a:latin typeface="Times New Roman" pitchFamily="18" charset="0"/>
                          <a:cs typeface="Times New Roman" pitchFamily="18" charset="0"/>
                        </a:rPr>
                        <a:t>Bệnh lý</a:t>
                      </a:r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 tuyến giáp, cận giáp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baseline="0" smtClean="0">
                          <a:latin typeface="Times New Roman" pitchFamily="18" charset="0"/>
                          <a:cs typeface="Times New Roman" pitchFamily="18" charset="0"/>
                        </a:rPr>
                        <a:t>Đo nồng độ TSH, PTH huyết tương</a:t>
                      </a:r>
                      <a:endParaRPr lang="en-US" sz="19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545" y="121701"/>
            <a:ext cx="8651795" cy="44704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4. Đ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IỀ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U TR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ĂNG HUYẾT ÁP</a:t>
            </a:r>
            <a:endParaRPr lang="vi-VN" sz="2200" b="1" smtClean="0">
              <a:latin typeface="Times New Roman" pitchFamily="18" charset="0"/>
              <a:cs typeface="Times New Roman" pitchFamily="18" charset="0"/>
            </a:endParaRPr>
          </a:p>
          <a:p>
            <a:pPr marL="257175" indent="-257175" algn="just">
              <a:buAutoNum type="alphaLcPeriod"/>
            </a:pP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tiêu:</a:t>
            </a:r>
          </a:p>
          <a:p>
            <a:pPr algn="just"/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- Đưa về giới hạn bình thường: &lt; 140/90mmHg, ở bệnh nhân đột quỵ não trong những ngày đầu: duy trì HA ở 40-180/90-110mmHg</a:t>
            </a:r>
          </a:p>
          <a:p>
            <a:pPr marL="214313" indent="-214313" algn="just">
              <a:buFontTx/>
              <a:buChar char="-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Giải quyết các yếu tố nguy cơ: hút thuốc, tăng cholesterol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b. Nguyên tắc chung</a:t>
            </a:r>
          </a:p>
          <a:p>
            <a:pPr marL="214313" indent="-214313" algn="just">
              <a:buFontTx/>
              <a:buChar char="-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iều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trị đều, đúng, đủ và lâu dài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 algn="just">
              <a:buFontTx/>
              <a:buChar char="-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Tích cực với bệnh nhân đã có tổn thương cơ quan đích, không hạ HA quá mức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 tránh tai biến.</a:t>
            </a:r>
          </a:p>
          <a:p>
            <a:pPr algn="just"/>
            <a:r>
              <a:rPr lang="vi-VN" sz="2200" b="1" dirty="0">
                <a:latin typeface="Times New Roman" pitchFamily="18" charset="0"/>
                <a:cs typeface="Times New Roman" pitchFamily="18" charset="0"/>
              </a:rPr>
              <a:t>c. Biện pháp</a:t>
            </a: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Không dùng thuốc: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marL="214313" indent="-214313" algn="just">
              <a:buFont typeface="Wingdings" panose="05000000000000000000" pitchFamily="2" charset="2"/>
              <a:buChar char="v"/>
            </a:pPr>
            <a:r>
              <a:rPr lang="vi-VN" sz="2200">
                <a:latin typeface="Times New Roman" pitchFamily="18" charset="0"/>
                <a:cs typeface="Times New Roman" pitchFamily="18" charset="0"/>
              </a:rPr>
              <a:t>Dùng </a:t>
            </a:r>
            <a:r>
              <a:rPr lang="vi-VN" sz="2200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6476" y="4207528"/>
          <a:ext cx="898022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541"/>
                <a:gridCol w="64826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1700" baseline="0" smtClean="0">
                          <a:latin typeface="Times New Roman" pitchFamily="18" charset="0"/>
                          <a:cs typeface="Times New Roman" pitchFamily="18" charset="0"/>
                        </a:rPr>
                        <a:t> thuốc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Hoạt chất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Lợi tiểu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Hydrochlorothiazide, Indapamide, Furosemide, Spironolactone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Chẹn Beta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Acebutolol, Atenolol, Labetalol, Metoprolol, Propranolol, Esmolol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Ức chế ACE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Captopril, Perindopril, Enalapril, Lisinopril, Benazepril, Ramipril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Chẹn recepter Angio-II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Candesartan cilexitil, Eprosartan, Irbesartan, Losartan, Valsartan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Chẹn kênh Canxi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Amlodipine, Felodipine, Isradipine, Nicardipine, Nifedipine, Diltiazem.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Chẹn Alpha &amp; </a:t>
                      </a:r>
                      <a:r>
                        <a:rPr lang="en-US" sz="1700" smtClean="0"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ãn mạch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700" smtClean="0">
                          <a:latin typeface="Times New Roman" pitchFamily="18" charset="0"/>
                          <a:cs typeface="Times New Roman" pitchFamily="18" charset="0"/>
                        </a:rPr>
                        <a:t>Prazosin, Terazosin, Clonidine, Methyldopa, Reserpine, Hydralazine </a:t>
                      </a:r>
                      <a:endParaRPr lang="en-US" sz="1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9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Kenly\Desktop\aaaa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165" y="-13648"/>
            <a:ext cx="2150898" cy="1364776"/>
          </a:xfrm>
          <a:prstGeom prst="rect">
            <a:avLst/>
          </a:prstGeom>
          <a:noFill/>
        </p:spPr>
      </p:pic>
      <p:pic>
        <p:nvPicPr>
          <p:cNvPr id="29700" name="Picture 4" descr="Kết quả hình ảnh cho furose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177" y="0"/>
            <a:ext cx="2620369" cy="1228299"/>
          </a:xfrm>
          <a:prstGeom prst="rect">
            <a:avLst/>
          </a:prstGeom>
          <a:noFill/>
        </p:spPr>
      </p:pic>
      <p:pic>
        <p:nvPicPr>
          <p:cNvPr id="29702" name="Picture 6" descr="Kết quả hình ảnh cho indapami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291" y="0"/>
            <a:ext cx="2260079" cy="1405719"/>
          </a:xfrm>
          <a:prstGeom prst="rect">
            <a:avLst/>
          </a:prstGeom>
          <a:noFill/>
        </p:spPr>
      </p:pic>
      <p:pic>
        <p:nvPicPr>
          <p:cNvPr id="29704" name="Picture 8" descr="Kết quả hình ảnh cho acebutolo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223" y="1373236"/>
            <a:ext cx="2150896" cy="1028769"/>
          </a:xfrm>
          <a:prstGeom prst="rect">
            <a:avLst/>
          </a:prstGeom>
          <a:noFill/>
        </p:spPr>
      </p:pic>
      <p:pic>
        <p:nvPicPr>
          <p:cNvPr id="29706" name="Picture 10" descr="Kết quả hình ảnh cho atenolo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3933" y="1279476"/>
            <a:ext cx="2164545" cy="1204415"/>
          </a:xfrm>
          <a:prstGeom prst="rect">
            <a:avLst/>
          </a:prstGeom>
          <a:noFill/>
        </p:spPr>
      </p:pic>
      <p:pic>
        <p:nvPicPr>
          <p:cNvPr id="29708" name="Picture 12" descr="Kết quả hình ảnh cho propranolol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45940" y="1298765"/>
            <a:ext cx="1850645" cy="1089592"/>
          </a:xfrm>
          <a:prstGeom prst="rect">
            <a:avLst/>
          </a:prstGeom>
          <a:noFill/>
        </p:spPr>
      </p:pic>
      <p:pic>
        <p:nvPicPr>
          <p:cNvPr id="29710" name="Picture 14" descr="Kết quả hình ảnh cho captopri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7421" y="2285994"/>
            <a:ext cx="2251881" cy="1357956"/>
          </a:xfrm>
          <a:prstGeom prst="rect">
            <a:avLst/>
          </a:prstGeom>
          <a:noFill/>
        </p:spPr>
      </p:pic>
      <p:pic>
        <p:nvPicPr>
          <p:cNvPr id="29716" name="Picture 20" descr="Kết quả hình ảnh cho enalapri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07706" y="2429297"/>
            <a:ext cx="2014419" cy="1160063"/>
          </a:xfrm>
          <a:prstGeom prst="rect">
            <a:avLst/>
          </a:prstGeom>
          <a:noFill/>
        </p:spPr>
      </p:pic>
      <p:pic>
        <p:nvPicPr>
          <p:cNvPr id="29718" name="Picture 22" descr="Kết quả hình ảnh cho lisinopri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26842" y="2342269"/>
            <a:ext cx="1951630" cy="1192502"/>
          </a:xfrm>
          <a:prstGeom prst="rect">
            <a:avLst/>
          </a:prstGeom>
          <a:noFill/>
        </p:spPr>
      </p:pic>
      <p:pic>
        <p:nvPicPr>
          <p:cNvPr id="29722" name="Picture 26" descr="Kết quả hình ảnh cho eprosartan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2956" y="3617167"/>
            <a:ext cx="2265528" cy="1036717"/>
          </a:xfrm>
          <a:prstGeom prst="rect">
            <a:avLst/>
          </a:prstGeom>
          <a:noFill/>
        </p:spPr>
      </p:pic>
      <p:pic>
        <p:nvPicPr>
          <p:cNvPr id="29724" name="Picture 28" descr="Kết quả hình ảnh cho losart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9590" y="3684895"/>
            <a:ext cx="2219136" cy="1255595"/>
          </a:xfrm>
          <a:prstGeom prst="rect">
            <a:avLst/>
          </a:prstGeom>
          <a:noFill/>
        </p:spPr>
      </p:pic>
      <p:pic>
        <p:nvPicPr>
          <p:cNvPr id="29726" name="Picture 30" descr="Kết quả hình ảnh cho valsart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82415" y="3480178"/>
            <a:ext cx="1891589" cy="1446650"/>
          </a:xfrm>
          <a:prstGeom prst="rect">
            <a:avLst/>
          </a:prstGeom>
          <a:noFill/>
        </p:spPr>
      </p:pic>
      <p:pic>
        <p:nvPicPr>
          <p:cNvPr id="29728" name="Picture 32" descr="Kết quả hình ảnh cho amlodip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3811" y="4616469"/>
            <a:ext cx="2260079" cy="1183830"/>
          </a:xfrm>
          <a:prstGeom prst="rect">
            <a:avLst/>
          </a:prstGeom>
          <a:noFill/>
        </p:spPr>
      </p:pic>
      <p:pic>
        <p:nvPicPr>
          <p:cNvPr id="29730" name="Picture 34" descr="Kết quả hình ảnh cho nifedipin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53114" y="4671583"/>
            <a:ext cx="2314670" cy="1087772"/>
          </a:xfrm>
          <a:prstGeom prst="rect">
            <a:avLst/>
          </a:prstGeom>
          <a:noFill/>
        </p:spPr>
      </p:pic>
      <p:pic>
        <p:nvPicPr>
          <p:cNvPr id="29732" name="Picture 36" descr="Kết quả hình ảnh cho diltiazem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530" y="4716992"/>
            <a:ext cx="1905237" cy="1192488"/>
          </a:xfrm>
          <a:prstGeom prst="rect">
            <a:avLst/>
          </a:prstGeom>
          <a:noFill/>
        </p:spPr>
      </p:pic>
      <p:pic>
        <p:nvPicPr>
          <p:cNvPr id="29734" name="Picture 38" descr="Kết quả hình ảnh cho prazosi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5786652"/>
            <a:ext cx="2456597" cy="1071348"/>
          </a:xfrm>
          <a:prstGeom prst="rect">
            <a:avLst/>
          </a:prstGeom>
          <a:noFill/>
        </p:spPr>
      </p:pic>
      <p:pic>
        <p:nvPicPr>
          <p:cNvPr id="29736" name="Picture 40" descr="Kết quả hình ảnh cho clonidi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5945" y="5841242"/>
            <a:ext cx="2174779" cy="1016757"/>
          </a:xfrm>
          <a:prstGeom prst="rect">
            <a:avLst/>
          </a:prstGeom>
          <a:noFill/>
        </p:spPr>
      </p:pic>
      <p:pic>
        <p:nvPicPr>
          <p:cNvPr id="29738" name="Picture 42" descr="Kết quả hình ảnh cho methyldop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973234" y="5841241"/>
            <a:ext cx="2069011" cy="989462"/>
          </a:xfrm>
          <a:prstGeom prst="rect">
            <a:avLst/>
          </a:prstGeom>
          <a:noFill/>
        </p:spPr>
      </p:pic>
      <p:cxnSp>
        <p:nvCxnSpPr>
          <p:cNvPr id="25" name="Straight Connector 24"/>
          <p:cNvCxnSpPr/>
          <p:nvPr/>
        </p:nvCxnSpPr>
        <p:spPr>
          <a:xfrm>
            <a:off x="0" y="125559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0" y="5761629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0" y="4685731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0" y="3596185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0" y="2424752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271535" y="490969"/>
            <a:ext cx="1654101" cy="46166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Lợi tiểu </a:t>
            </a:r>
            <a:endParaRPr lang="en-US" sz="2400" b="1"/>
          </a:p>
        </p:txBody>
      </p:sp>
      <p:sp>
        <p:nvSpPr>
          <p:cNvPr id="31" name="Rectangle 30"/>
          <p:cNvSpPr/>
          <p:nvPr/>
        </p:nvSpPr>
        <p:spPr>
          <a:xfrm>
            <a:off x="7260163" y="1666950"/>
            <a:ext cx="1654101" cy="46166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Chẹn Beta</a:t>
            </a:r>
            <a:endParaRPr lang="en-US" sz="2400" b="1"/>
          </a:p>
        </p:txBody>
      </p:sp>
      <p:sp>
        <p:nvSpPr>
          <p:cNvPr id="32" name="Rectangle 31"/>
          <p:cNvSpPr/>
          <p:nvPr/>
        </p:nvSpPr>
        <p:spPr>
          <a:xfrm>
            <a:off x="7180550" y="2761046"/>
            <a:ext cx="1908858" cy="46166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Ức chế ACE</a:t>
            </a:r>
            <a:endParaRPr lang="en-US" sz="2400" b="1"/>
          </a:p>
        </p:txBody>
      </p:sp>
      <p:sp>
        <p:nvSpPr>
          <p:cNvPr id="33" name="Rectangle 32"/>
          <p:cNvSpPr/>
          <p:nvPr/>
        </p:nvSpPr>
        <p:spPr>
          <a:xfrm>
            <a:off x="6974004" y="3745960"/>
            <a:ext cx="2115404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Chẹn recepter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Angiotensin-II</a:t>
            </a:r>
            <a:endParaRPr lang="en-US" sz="2400" b="1"/>
          </a:p>
        </p:txBody>
      </p:sp>
      <p:sp>
        <p:nvSpPr>
          <p:cNvPr id="34" name="Rectangle 33"/>
          <p:cNvSpPr/>
          <p:nvPr/>
        </p:nvSpPr>
        <p:spPr>
          <a:xfrm>
            <a:off x="7233311" y="4826407"/>
            <a:ext cx="1801505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Chẹn kênh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Canxi</a:t>
            </a:r>
            <a:endParaRPr lang="en-US" sz="2400" b="1"/>
          </a:p>
        </p:txBody>
      </p:sp>
      <p:sp>
        <p:nvSpPr>
          <p:cNvPr id="35" name="Rectangle 34"/>
          <p:cNvSpPr/>
          <p:nvPr/>
        </p:nvSpPr>
        <p:spPr>
          <a:xfrm>
            <a:off x="7137779" y="5882185"/>
            <a:ext cx="1965278" cy="830997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Chẹn Alpha &amp;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ãn mạch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309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-7"/>
            <a:ext cx="7751928" cy="539768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48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CẢM ƠN THẦY </a:t>
            </a:r>
            <a:r>
              <a:rPr lang="vi-VN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VÀ CÁC BẠN </a:t>
            </a:r>
            <a:endParaRPr lang="vi-VN" sz="4000" b="1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ĐÃ CHÚ Ý LẮNG NGHE!!!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465" y="3370996"/>
            <a:ext cx="4095748" cy="32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1982" y="646653"/>
            <a:ext cx="8530659" cy="56707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nghĩa, nguyên nhân,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sinh.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Chẩn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đoán THA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Chẩn đoán xác 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</a:t>
            </a:r>
          </a:p>
          <a:p>
            <a:pPr marL="685800" lvl="1" indent="-342900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Chẩn đoán nguy cơ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Xác định tổn thương đích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685800" lvl="1" indent="-342900">
              <a:buFont typeface="Arial" pitchFamily="34" charset="0"/>
              <a:buChar char="•"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Phân loại theo nguy cơ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26" y="2145328"/>
            <a:ext cx="4402715" cy="3997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6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0" y="68237"/>
            <a:ext cx="9144000" cy="678229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 ĐỊNH NGHĨA, NGUYÊN NHÂN, BỆNH SINH VÀ HẬU QUẢ: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87" y="694608"/>
            <a:ext cx="8370277" cy="58178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Tăng huyết áp là khi huyết áp tâm thu ≥ 140mmHg và/hoặc huyết áp tâm trương ≥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90mmHg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1.2.1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chiếm gần 90% trường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hợp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bị</a:t>
            </a: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tăng huyết áp (theo Gifford - Weiss).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phát: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thận- Nội tiết- Bệnh tim mạch-Thuốc- Nhiễm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độc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thai</a:t>
            </a: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 nghén 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Các nguyên nhân khác: Bệnh cường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1.2.3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pPr marL="0" indent="0" algn="just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Yếu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tố di truyền, bệnh tăng huyết áp có tính gia đình.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Yếu tố ăn uống, ăn nhiều muối, ăn ít protit, uống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	- Yếu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tố tâm lý xã hội, có tình trạng căng thẳng (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stress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thường xuyên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9" y="647021"/>
            <a:ext cx="8679977" cy="64156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1.3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Cơ chế sinh bệnh của tăng huyết áp nguyên phát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động mạch thường kèm theo những biến đổi về sinh 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liên quan đến hệ thần kinh giao cảm, thận, renin-angiotensin và các cơ chế huyết động, dịch thể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Biến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1.3.b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tùy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THA:</a:t>
            </a:r>
          </a:p>
          <a:p>
            <a:pPr marL="0" indent="0" algn="just">
              <a:buNone/>
            </a:pP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suy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tai biến mạch nã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ữa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xơ động mạch thận, suy thận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Mạch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v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ữa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xơ động mạch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giảm thị lực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6480" y="68237"/>
            <a:ext cx="9144000" cy="678229"/>
          </a:xfrm>
        </p:spPr>
        <p:txBody>
          <a:bodyPr>
            <a:norm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 ĐỊNH NGHĨA, NGUYÊN NHÂN, BỆNH SINH VÀ HẬU QUẢ: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4" y="86051"/>
            <a:ext cx="8748215" cy="6655946"/>
          </a:xfrm>
        </p:spPr>
      </p:pic>
    </p:spTree>
    <p:extLst>
      <p:ext uri="{BB962C8B-B14F-4D97-AF65-F5344CB8AC3E}">
        <p14:creationId xmlns:p14="http://schemas.microsoft.com/office/powerpoint/2010/main" val="31557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90" y="37577"/>
            <a:ext cx="7886700" cy="877521"/>
          </a:xfrm>
        </p:spPr>
        <p:txBody>
          <a:bodyPr>
            <a:norm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CHẨN ĐOÁN TĂNG HUYẾT ÁP: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28" y="696036"/>
            <a:ext cx="8229600" cy="5480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2.1 Chẩn đoán xác định tăng huyết áp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ựa vào trị số huyết áp đo được sau khi đo huyết áp đúng quy trình. Ngưỡng chẩn đoán THA thay đổi tùy theo từng cách đo huyết 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53" y="2115143"/>
            <a:ext cx="5636043" cy="45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77" y="174057"/>
            <a:ext cx="8706415" cy="1076813"/>
          </a:xfrm>
        </p:spPr>
        <p:txBody>
          <a:bodyPr>
            <a:normAutofit/>
          </a:bodyPr>
          <a:lstStyle/>
          <a:p>
            <a:r>
              <a:rPr lang="vi-VN" sz="2800" b="1" dirty="0"/>
              <a:t>2.2 Phân loại bệnh theo chỉ số huyết áp - dựa vào trị số huyết áp do cán bộ y tế đo được.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0" y="1364772"/>
            <a:ext cx="4421873" cy="391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241" y="5381416"/>
            <a:ext cx="4299044" cy="15055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Hội tim mạch Việt Nam (2008) &amp; Hướng dẫn chẩn đoán và điều trị THA theo Quyết định số 3192/QĐ-BYT.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2450" y="5381415"/>
            <a:ext cx="4527902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Phân loại mức độ THA theo JNC7 (2003)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Kết quả hình ảnh cho phân loại tăng huyết á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4704" y="1351124"/>
            <a:ext cx="4558352" cy="394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114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42" y="0"/>
            <a:ext cx="7886700" cy="994752"/>
          </a:xfrm>
        </p:spPr>
        <p:txBody>
          <a:bodyPr>
            <a:normAutofit/>
          </a:bodyPr>
          <a:lstStyle/>
          <a:p>
            <a:r>
              <a:rPr lang="vi-VN" sz="2800" b="1" dirty="0"/>
              <a:t>2.3 Xác định các yếu tố nguy cơ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54913"/>
            <a:ext cx="8134067" cy="4781917"/>
          </a:xfrm>
        </p:spPr>
        <p:txBody>
          <a:bodyPr>
            <a:noAutofit/>
          </a:bodyPr>
          <a:lstStyle/>
          <a:p>
            <a:pPr marL="0" indent="0" algn="just">
              <a:lnSpc>
                <a:spcPts val="3200"/>
              </a:lnSpc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•   Tăng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huyết áp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ổi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(nam &gt; 55 tuổi, nữ &gt; 65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Đái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tháo đường </a:t>
            </a: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•    Tăng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LDL-c hoặc giảm HDL-c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 lọc cầu thận &lt; 60 mL/phút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Tiền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sử gia đình có bệnh tim mạch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sớm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nam &lt; 55 tuổi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nữ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&lt; 65 tuổi)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Vi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đạm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niệu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•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Béo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phì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Giảm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hoạt động thể lực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ts val="3200"/>
              </a:lnSpc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Hút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thuốc lá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9" y="843947"/>
            <a:ext cx="8830100" cy="5486400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2.4.1 Tổn thương cơ quan đích tiền lâm sàng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Tim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ớn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thất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đ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au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thắt ngực tiền sử nhồi máu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can thiệp mạch vành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trước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Não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ột quỵ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t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hiếu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máu não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thoáng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qua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sút trí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tuệ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-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thận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mạn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-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mạch máu ngoại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biên 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võng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mạc</a:t>
            </a:r>
          </a:p>
          <a:p>
            <a:pPr marL="0" indent="0"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2.4.2 Tình trạng lâm sàng đi kèm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–  Đái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tháo 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– 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mạch não: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Nhồi máu não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Xuất huyết não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Cơn thiếu máu não thoáng qua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– Bệnh tim: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NMCT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Đau thắt ngực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Tái tưới máu mạch vành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Suy tim xung huyết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thận: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Tăng creatinin huyết tương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Nữ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&gt; 120µmol/l(1,4mg/dl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) </a:t>
            </a:r>
            <a:endParaRPr lang="vi-VN" sz="2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       Nam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&gt; µmol/l(1,5mg/dl)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Albumin niệu &gt; 300mg/ngày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–  Bệnh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mạch máu ngoại vi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08" y="159701"/>
            <a:ext cx="826476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2.4 Xác định tổn thương cơ quan đích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>
            <a:stCxn id="3" idx="0"/>
          </p:cNvCxnSpPr>
          <p:nvPr/>
        </p:nvCxnSpPr>
        <p:spPr>
          <a:xfrm>
            <a:off x="4551529" y="843947"/>
            <a:ext cx="0" cy="5775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5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934</Words>
  <Application>Microsoft Office PowerPoint</Application>
  <PresentationFormat>On-screen Show (4:3)</PresentationFormat>
  <Paragraphs>159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1. ĐỊNH NGHĨA, NGUYÊN NHÂN, BỆNH SINH VÀ HẬU QUẢ:</vt:lpstr>
      <vt:lpstr>1. ĐỊNH NGHĨA, NGUYÊN NHÂN, BỆNH SINH VÀ HẬU QUẢ:</vt:lpstr>
      <vt:lpstr>PowerPoint Presentation</vt:lpstr>
      <vt:lpstr>2. CHẨN ĐOÁN TĂNG HUYẾT ÁP:</vt:lpstr>
      <vt:lpstr>2.2 Phân loại bệnh theo chỉ số huyết áp - dựa vào trị số huyết áp do cán bộ y tế đo được.</vt:lpstr>
      <vt:lpstr>2.3 Xác định các yếu tố nguy cơ</vt:lpstr>
      <vt:lpstr>PowerPoint Presentation</vt:lpstr>
      <vt:lpstr>2.5 Phân loại bệnh theo nguy cơ tim mạch của bệnh nhân: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Nguyên Phùng</dc:creator>
  <cp:lastModifiedBy>Mr</cp:lastModifiedBy>
  <cp:revision>97</cp:revision>
  <dcterms:created xsi:type="dcterms:W3CDTF">2017-02-10T03:20:38Z</dcterms:created>
  <dcterms:modified xsi:type="dcterms:W3CDTF">2017-02-12T09:22:35Z</dcterms:modified>
</cp:coreProperties>
</file>