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67" r:id="rId2"/>
    <p:sldId id="261" r:id="rId3"/>
    <p:sldId id="268" r:id="rId4"/>
    <p:sldId id="269" r:id="rId5"/>
    <p:sldId id="270" r:id="rId6"/>
    <p:sldId id="271" r:id="rId7"/>
    <p:sldId id="272" r:id="rId8"/>
    <p:sldId id="273" r:id="rId9"/>
    <p:sldId id="281" r:id="rId10"/>
    <p:sldId id="282" r:id="rId11"/>
    <p:sldId id="286" r:id="rId12"/>
    <p:sldId id="284" r:id="rId13"/>
    <p:sldId id="285" r:id="rId14"/>
    <p:sldId id="280" r:id="rId15"/>
    <p:sldId id="287" r:id="rId16"/>
  </p:sldIdLst>
  <p:sldSz cx="9144000" cy="6858000" type="screen4x3"/>
  <p:notesSz cx="6858000" cy="9144000"/>
  <p:defaultTextStyle>
    <a:defPPr>
      <a:defRPr lang="vi-V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091"/>
    <a:srgbClr val="FFD1FF"/>
    <a:srgbClr val="A40079"/>
    <a:srgbClr val="CC5EF8"/>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9" autoAdjust="0"/>
    <p:restoredTop sz="95907" autoAdjust="0"/>
  </p:normalViewPr>
  <p:slideViewPr>
    <p:cSldViewPr snapToGrid="0">
      <p:cViewPr>
        <p:scale>
          <a:sx n="70" d="100"/>
          <a:sy n="70" d="100"/>
        </p:scale>
        <p:origin x="-1374" y="-1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vi-VN"/>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11672C20-897A-4209-AE00-DDF925F703F3}" type="datetimeFigureOut">
              <a:rPr lang="vi-VN" smtClean="0"/>
              <a:pPr/>
              <a:t>05/03/2017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420496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1672C20-897A-4209-AE00-DDF925F703F3}" type="datetimeFigureOut">
              <a:rPr lang="vi-VN" smtClean="0"/>
              <a:pPr/>
              <a:t>05/03/2017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3689613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6"/>
            <a:ext cx="1971675" cy="5811839"/>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28650" y="365126"/>
            <a:ext cx="5800725"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1672C20-897A-4209-AE00-DDF925F703F3}" type="datetimeFigureOut">
              <a:rPr lang="vi-VN" smtClean="0"/>
              <a:pPr/>
              <a:t>05/03/2017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2099222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1672C20-897A-4209-AE00-DDF925F703F3}" type="datetimeFigureOut">
              <a:rPr lang="vi-VN" smtClean="0"/>
              <a:pPr/>
              <a:t>05/03/2017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2213709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0"/>
            <a:ext cx="7886700" cy="2852737"/>
          </a:xfrm>
        </p:spPr>
        <p:txBody>
          <a:bodyPr anchor="b"/>
          <a:lstStyle>
            <a:lvl1pPr>
              <a:defRPr sz="4500"/>
            </a:lvl1pPr>
          </a:lstStyle>
          <a:p>
            <a:r>
              <a:rPr lang="en-US" smtClean="0"/>
              <a:t>Click to edit Master title style</a:t>
            </a:r>
            <a:endParaRPr lang="vi-VN"/>
          </a:p>
        </p:txBody>
      </p:sp>
      <p:sp>
        <p:nvSpPr>
          <p:cNvPr id="3" name="Text Placeholder 2"/>
          <p:cNvSpPr>
            <a:spLocks noGrp="1"/>
          </p:cNvSpPr>
          <p:nvPr>
            <p:ph type="body" idx="1"/>
          </p:nvPr>
        </p:nvSpPr>
        <p:spPr>
          <a:xfrm>
            <a:off x="623890" y="4589467"/>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672C20-897A-4209-AE00-DDF925F703F3}" type="datetimeFigureOut">
              <a:rPr lang="vi-VN" smtClean="0"/>
              <a:pPr/>
              <a:t>05/03/2017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302013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28651"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29151"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11672C20-897A-4209-AE00-DDF925F703F3}" type="datetimeFigureOut">
              <a:rPr lang="vi-VN" smtClean="0"/>
              <a:pPr/>
              <a:t>05/03/2017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296051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5"/>
            <a:ext cx="78867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629845"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5" y="2505077"/>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29153"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3" y="2505077"/>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11672C20-897A-4209-AE00-DDF925F703F3}" type="datetimeFigureOut">
              <a:rPr lang="vi-VN" smtClean="0"/>
              <a:pPr/>
              <a:t>05/03/2017</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2199073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11672C20-897A-4209-AE00-DDF925F703F3}" type="datetimeFigureOut">
              <a:rPr lang="vi-VN" smtClean="0"/>
              <a:pPr/>
              <a:t>05/03/2017</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3330741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72C20-897A-4209-AE00-DDF925F703F3}" type="datetimeFigureOut">
              <a:rPr lang="vi-VN" smtClean="0"/>
              <a:pPr/>
              <a:t>05/03/2017</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1873757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4" y="457200"/>
            <a:ext cx="2949177" cy="1600200"/>
          </a:xfrm>
        </p:spPr>
        <p:txBody>
          <a:bodyPr anchor="b"/>
          <a:lstStyle>
            <a:lvl1pPr>
              <a:defRPr sz="2400"/>
            </a:lvl1pPr>
          </a:lstStyle>
          <a:p>
            <a:r>
              <a:rPr lang="en-US" smtClean="0"/>
              <a:t>Click to edit Master title style</a:t>
            </a:r>
            <a:endParaRPr lang="vi-VN"/>
          </a:p>
        </p:txBody>
      </p:sp>
      <p:sp>
        <p:nvSpPr>
          <p:cNvPr id="3" name="Content Placeholder 2"/>
          <p:cNvSpPr>
            <a:spLocks noGrp="1"/>
          </p:cNvSpPr>
          <p:nvPr>
            <p:ph idx="1"/>
          </p:nvPr>
        </p:nvSpPr>
        <p:spPr>
          <a:xfrm>
            <a:off x="3887395" y="987426"/>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29844" y="2057401"/>
            <a:ext cx="2949177"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672C20-897A-4209-AE00-DDF925F703F3}" type="datetimeFigureOut">
              <a:rPr lang="vi-VN" smtClean="0"/>
              <a:pPr/>
              <a:t>05/03/2017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138725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4" y="457200"/>
            <a:ext cx="2949177" cy="1600200"/>
          </a:xfrm>
        </p:spPr>
        <p:txBody>
          <a:bodyPr anchor="b"/>
          <a:lstStyle>
            <a:lvl1pPr>
              <a:defRPr sz="2400"/>
            </a:lvl1pPr>
          </a:lstStyle>
          <a:p>
            <a:r>
              <a:rPr lang="en-US" smtClean="0"/>
              <a:t>Click to edit Master title style</a:t>
            </a:r>
            <a:endParaRPr lang="vi-VN"/>
          </a:p>
        </p:txBody>
      </p:sp>
      <p:sp>
        <p:nvSpPr>
          <p:cNvPr id="3" name="Picture Placeholder 2"/>
          <p:cNvSpPr>
            <a:spLocks noGrp="1"/>
          </p:cNvSpPr>
          <p:nvPr>
            <p:ph type="pic" idx="1"/>
          </p:nvPr>
        </p:nvSpPr>
        <p:spPr>
          <a:xfrm>
            <a:off x="3887395" y="987426"/>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4" y="2057401"/>
            <a:ext cx="2949177"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672C20-897A-4209-AE00-DDF925F703F3}" type="datetimeFigureOut">
              <a:rPr lang="vi-VN" smtClean="0"/>
              <a:pPr/>
              <a:t>05/03/2017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1676197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4" y="365125"/>
            <a:ext cx="7886700" cy="1325563"/>
          </a:xfrm>
          <a:prstGeom prst="rect">
            <a:avLst/>
          </a:prstGeom>
        </p:spPr>
        <p:txBody>
          <a:bodyPr vert="horz" lIns="68580" tIns="34290" rIns="68580" bIns="3429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28654" y="1825625"/>
            <a:ext cx="7886700" cy="4351339"/>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28651" y="6356354"/>
            <a:ext cx="2057400" cy="365125"/>
          </a:xfrm>
          <a:prstGeom prst="rect">
            <a:avLst/>
          </a:prstGeom>
        </p:spPr>
        <p:txBody>
          <a:bodyPr vert="horz" lIns="68580" tIns="34290" rIns="68580" bIns="34290" rtlCol="0" anchor="ctr"/>
          <a:lstStyle>
            <a:lvl1pPr algn="l">
              <a:defRPr sz="900">
                <a:solidFill>
                  <a:schemeClr val="tx1">
                    <a:tint val="75000"/>
                  </a:schemeClr>
                </a:solidFill>
              </a:defRPr>
            </a:lvl1pPr>
          </a:lstStyle>
          <a:p>
            <a:fld id="{11672C20-897A-4209-AE00-DDF925F703F3}" type="datetimeFigureOut">
              <a:rPr lang="vi-VN" smtClean="0"/>
              <a:pPr/>
              <a:t>05/03/2017</a:t>
            </a:fld>
            <a:endParaRPr lang="vi-VN"/>
          </a:p>
        </p:txBody>
      </p:sp>
      <p:sp>
        <p:nvSpPr>
          <p:cNvPr id="5" name="Footer Placeholder 4"/>
          <p:cNvSpPr>
            <a:spLocks noGrp="1"/>
          </p:cNvSpPr>
          <p:nvPr>
            <p:ph type="ftr" sz="quarter" idx="3"/>
          </p:nvPr>
        </p:nvSpPr>
        <p:spPr>
          <a:xfrm>
            <a:off x="3028954" y="6356354"/>
            <a:ext cx="3086100" cy="365125"/>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1" y="6356354"/>
            <a:ext cx="2057400" cy="365125"/>
          </a:xfrm>
          <a:prstGeom prst="rect">
            <a:avLst/>
          </a:prstGeom>
        </p:spPr>
        <p:txBody>
          <a:bodyPr vert="horz" lIns="68580" tIns="34290" rIns="68580" bIns="34290" rtlCol="0" anchor="ctr"/>
          <a:lstStyle>
            <a:lvl1pPr algn="r">
              <a:defRPr sz="900">
                <a:solidFill>
                  <a:schemeClr val="tx1">
                    <a:tint val="75000"/>
                  </a:schemeClr>
                </a:solidFill>
              </a:defRPr>
            </a:lvl1pPr>
          </a:lstStyle>
          <a:p>
            <a:fld id="{930589F9-8326-4ABB-813E-2620A75BA18C}" type="slidenum">
              <a:rPr lang="vi-VN" smtClean="0"/>
              <a:pPr/>
              <a:t>‹#›</a:t>
            </a:fld>
            <a:endParaRPr lang="vi-VN"/>
          </a:p>
        </p:txBody>
      </p:sp>
    </p:spTree>
    <p:extLst>
      <p:ext uri="{BB962C8B-B14F-4D97-AF65-F5344CB8AC3E}">
        <p14:creationId xmlns:p14="http://schemas.microsoft.com/office/powerpoint/2010/main" val="35632818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vi-V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jpe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image" Target="../media/image23.jpe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jpeg"/><Relationship Id="rId15" Type="http://schemas.openxmlformats.org/officeDocument/2006/relationships/image" Target="../media/image36.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jpeg"/><Relationship Id="rId9" Type="http://schemas.openxmlformats.org/officeDocument/2006/relationships/image" Target="../media/image30.png"/><Relationship Id="rId1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800" y="959070"/>
            <a:ext cx="8712968" cy="900246"/>
          </a:xfrm>
          <a:prstGeom prst="rect">
            <a:avLst/>
          </a:prstGeom>
        </p:spPr>
        <p:txBody>
          <a:bodyPr wrap="square" lIns="68580" tIns="34290" rIns="68580" bIns="34290">
            <a:spAutoFit/>
          </a:bodyPr>
          <a:lstStyle/>
          <a:p>
            <a:pPr marL="0" lvl="1" algn="ctr"/>
            <a:r>
              <a:rPr lang="vi-VN" sz="5400" b="1" smtClean="0">
                <a:solidFill>
                  <a:srgbClr val="FF0000"/>
                </a:solidFill>
                <a:latin typeface="Times New Roman" pitchFamily="18" charset="0"/>
                <a:cs typeface="Times New Roman" pitchFamily="18" charset="0"/>
              </a:rPr>
              <a:t>ĐÁI THÁO ĐƯỜNG</a:t>
            </a:r>
            <a:endParaRPr lang="en-US" sz="5400" dirty="0">
              <a:solidFill>
                <a:srgbClr val="FF0000"/>
              </a:solidFill>
              <a:latin typeface="Times New Roman" pitchFamily="18" charset="0"/>
              <a:cs typeface="Times New Roman" pitchFamily="18" charset="0"/>
            </a:endParaRPr>
          </a:p>
        </p:txBody>
      </p:sp>
      <p:pic>
        <p:nvPicPr>
          <p:cNvPr id="2050"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57200"/>
            <a:ext cx="914400" cy="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3" y="192214"/>
            <a:ext cx="837043" cy="7078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 y="86258"/>
            <a:ext cx="138564"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314857"/>
            <a:ext cx="9144000"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1473947" y="280700"/>
            <a:ext cx="6250675"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eaLnBrk="0" fontAlgn="base" hangingPunct="0">
              <a:spcBef>
                <a:spcPct val="0"/>
              </a:spcBef>
              <a:spcAft>
                <a:spcPct val="0"/>
              </a:spcAft>
              <a:tabLst>
                <a:tab pos="3476625" algn="l"/>
                <a:tab pos="3657600" algn="l"/>
              </a:tabLst>
            </a:pPr>
            <a:r>
              <a:rPr lang="en-US" sz="1800" b="1">
                <a:solidFill>
                  <a:srgbClr val="632523"/>
                </a:solidFill>
                <a:latin typeface="Times New Roman" pitchFamily="18" charset="0"/>
                <a:ea typeface="Arial Unicode MS" pitchFamily="34" charset="-128"/>
                <a:cs typeface="Times New Roman" pitchFamily="18" charset="0"/>
              </a:rPr>
              <a:t>T R Ư Ờ N G</a:t>
            </a:r>
            <a:r>
              <a:rPr lang="vi-VN" sz="1800" b="1">
                <a:solidFill>
                  <a:srgbClr val="632523"/>
                </a:solidFill>
                <a:latin typeface="Times New Roman" pitchFamily="18" charset="0"/>
                <a:ea typeface="Arial Unicode MS" pitchFamily="34" charset="-128"/>
                <a:cs typeface="Times New Roman" pitchFamily="18" charset="0"/>
              </a:rPr>
              <a:t> </a:t>
            </a:r>
            <a:r>
              <a:rPr lang="en-US" sz="1800" b="1">
                <a:solidFill>
                  <a:srgbClr val="632523"/>
                </a:solidFill>
                <a:latin typeface="Times New Roman" pitchFamily="18" charset="0"/>
                <a:ea typeface="Arial Unicode MS" pitchFamily="34" charset="-128"/>
                <a:cs typeface="Times New Roman" pitchFamily="18" charset="0"/>
              </a:rPr>
              <a:t> Đ Ạ I</a:t>
            </a:r>
            <a:r>
              <a:rPr lang="vi-VN" sz="1800" b="1">
                <a:solidFill>
                  <a:srgbClr val="632523"/>
                </a:solidFill>
                <a:latin typeface="Times New Roman" pitchFamily="18" charset="0"/>
                <a:ea typeface="Arial Unicode MS" pitchFamily="34" charset="-128"/>
                <a:cs typeface="Times New Roman" pitchFamily="18" charset="0"/>
              </a:rPr>
              <a:t> </a:t>
            </a:r>
            <a:r>
              <a:rPr lang="en-US" sz="1800" b="1">
                <a:solidFill>
                  <a:srgbClr val="632523"/>
                </a:solidFill>
                <a:latin typeface="Times New Roman" pitchFamily="18" charset="0"/>
                <a:ea typeface="Arial Unicode MS" pitchFamily="34" charset="-128"/>
                <a:cs typeface="Times New Roman" pitchFamily="18" charset="0"/>
              </a:rPr>
              <a:t> H Ọ C  D U Y</a:t>
            </a:r>
            <a:r>
              <a:rPr lang="vi-VN" sz="1800" b="1">
                <a:solidFill>
                  <a:srgbClr val="632523"/>
                </a:solidFill>
                <a:latin typeface="Times New Roman" pitchFamily="18" charset="0"/>
                <a:ea typeface="Arial Unicode MS" pitchFamily="34" charset="-128"/>
                <a:cs typeface="Times New Roman" pitchFamily="18" charset="0"/>
              </a:rPr>
              <a:t> </a:t>
            </a:r>
            <a:r>
              <a:rPr lang="en-US" sz="1800" b="1">
                <a:solidFill>
                  <a:srgbClr val="632523"/>
                </a:solidFill>
                <a:latin typeface="Times New Roman" pitchFamily="18" charset="0"/>
                <a:ea typeface="Arial Unicode MS" pitchFamily="34" charset="-128"/>
                <a:cs typeface="Times New Roman" pitchFamily="18" charset="0"/>
              </a:rPr>
              <a:t> T Â N</a:t>
            </a:r>
            <a:endParaRPr lang="vi-VN" sz="1800" b="1">
              <a:solidFill>
                <a:srgbClr val="632523"/>
              </a:solidFill>
              <a:latin typeface="Times New Roman" pitchFamily="18" charset="0"/>
              <a:ea typeface="Arial Unicode MS" pitchFamily="34" charset="-128"/>
              <a:cs typeface="Times New Roman" pitchFamily="18" charset="0"/>
            </a:endParaRPr>
          </a:p>
          <a:p>
            <a:pPr algn="ctr" eaLnBrk="0" fontAlgn="base" hangingPunct="0">
              <a:spcBef>
                <a:spcPct val="0"/>
              </a:spcBef>
              <a:spcAft>
                <a:spcPct val="0"/>
              </a:spcAft>
              <a:tabLst>
                <a:tab pos="3476625" algn="l"/>
                <a:tab pos="3657600" algn="l"/>
              </a:tabLst>
            </a:pPr>
            <a:r>
              <a:rPr lang="en-US" sz="1800" b="1">
                <a:solidFill>
                  <a:srgbClr val="632523"/>
                </a:solidFill>
                <a:latin typeface="Times New Roman" pitchFamily="18" charset="0"/>
                <a:ea typeface="Arial Unicode MS" pitchFamily="34" charset="-128"/>
                <a:cs typeface="Times New Roman" pitchFamily="18" charset="0"/>
              </a:rPr>
              <a:t>K</a:t>
            </a:r>
            <a:r>
              <a:rPr lang="vi-VN" sz="1800" b="1">
                <a:solidFill>
                  <a:srgbClr val="632523"/>
                </a:solidFill>
                <a:latin typeface="Times New Roman" pitchFamily="18" charset="0"/>
                <a:ea typeface="Arial Unicode MS" pitchFamily="34" charset="-128"/>
                <a:cs typeface="Times New Roman" pitchFamily="18" charset="0"/>
              </a:rPr>
              <a:t> </a:t>
            </a:r>
            <a:r>
              <a:rPr lang="en-US" sz="1800" b="1">
                <a:solidFill>
                  <a:srgbClr val="632523"/>
                </a:solidFill>
                <a:latin typeface="Times New Roman" pitchFamily="18" charset="0"/>
                <a:ea typeface="Arial Unicode MS" pitchFamily="34" charset="-128"/>
                <a:cs typeface="Times New Roman" pitchFamily="18" charset="0"/>
              </a:rPr>
              <a:t>H</a:t>
            </a:r>
            <a:r>
              <a:rPr lang="vi-VN" sz="1800" b="1">
                <a:solidFill>
                  <a:srgbClr val="632523"/>
                </a:solidFill>
                <a:latin typeface="Times New Roman" pitchFamily="18" charset="0"/>
                <a:ea typeface="Arial Unicode MS" pitchFamily="34" charset="-128"/>
                <a:cs typeface="Times New Roman" pitchFamily="18" charset="0"/>
              </a:rPr>
              <a:t> </a:t>
            </a:r>
            <a:r>
              <a:rPr lang="en-US" sz="1800" b="1">
                <a:solidFill>
                  <a:srgbClr val="632523"/>
                </a:solidFill>
                <a:latin typeface="Times New Roman" pitchFamily="18" charset="0"/>
                <a:ea typeface="Arial Unicode MS" pitchFamily="34" charset="-128"/>
                <a:cs typeface="Times New Roman" pitchFamily="18" charset="0"/>
              </a:rPr>
              <a:t>O</a:t>
            </a:r>
            <a:r>
              <a:rPr lang="vi-VN" sz="1800" b="1">
                <a:solidFill>
                  <a:srgbClr val="632523"/>
                </a:solidFill>
                <a:latin typeface="Times New Roman" pitchFamily="18" charset="0"/>
                <a:ea typeface="Arial Unicode MS" pitchFamily="34" charset="-128"/>
                <a:cs typeface="Times New Roman" pitchFamily="18" charset="0"/>
              </a:rPr>
              <a:t> </a:t>
            </a:r>
            <a:r>
              <a:rPr lang="en-US" sz="1800" b="1">
                <a:solidFill>
                  <a:srgbClr val="632523"/>
                </a:solidFill>
                <a:latin typeface="Times New Roman" pitchFamily="18" charset="0"/>
                <a:ea typeface="Arial Unicode MS" pitchFamily="34" charset="-128"/>
                <a:cs typeface="Times New Roman" pitchFamily="18" charset="0"/>
              </a:rPr>
              <a:t>A  </a:t>
            </a:r>
            <a:r>
              <a:rPr lang="vi-VN" sz="1800" b="1">
                <a:solidFill>
                  <a:srgbClr val="632523"/>
                </a:solidFill>
                <a:latin typeface="Times New Roman" pitchFamily="18" charset="0"/>
                <a:ea typeface="Arial Unicode MS" pitchFamily="34" charset="-128"/>
                <a:cs typeface="Times New Roman" pitchFamily="18" charset="0"/>
              </a:rPr>
              <a:t> D Ư Ợ C</a:t>
            </a:r>
            <a:endParaRPr lang="en-US" sz="4000">
              <a:latin typeface="Times New Roman" pitchFamily="18" charset="0"/>
              <a:cs typeface="Times New Roman" pitchFamily="18" charset="0"/>
            </a:endParaRPr>
          </a:p>
        </p:txBody>
      </p:sp>
      <p:sp>
        <p:nvSpPr>
          <p:cNvPr id="10" name="Rectangle 9"/>
          <p:cNvSpPr/>
          <p:nvPr/>
        </p:nvSpPr>
        <p:spPr>
          <a:xfrm>
            <a:off x="-694991" y="3946626"/>
            <a:ext cx="6336704" cy="2911374"/>
          </a:xfrm>
          <a:prstGeom prst="rect">
            <a:avLst/>
          </a:prstGeom>
        </p:spPr>
        <p:txBody>
          <a:bodyPr wrap="square" lIns="68580" tIns="34290" rIns="68580" bIns="34290">
            <a:spAutoFit/>
          </a:bodyPr>
          <a:lstStyle/>
          <a:p>
            <a:pPr marL="0" lvl="1">
              <a:lnSpc>
                <a:spcPts val="3200"/>
              </a:lnSpc>
            </a:pPr>
            <a:r>
              <a:rPr lang="vi-VN" sz="1800" b="1" dirty="0">
                <a:latin typeface="Times New Roman" pitchFamily="18" charset="0"/>
                <a:cs typeface="Times New Roman" pitchFamily="18" charset="0"/>
              </a:rPr>
              <a:t>	GVHD: Th.s Nguyễn Phúc Học</a:t>
            </a:r>
          </a:p>
          <a:p>
            <a:pPr marL="0" lvl="1">
              <a:lnSpc>
                <a:spcPts val="3200"/>
              </a:lnSpc>
            </a:pPr>
            <a:r>
              <a:rPr lang="vi-VN" sz="1800" b="1" dirty="0">
                <a:latin typeface="Times New Roman" pitchFamily="18" charset="0"/>
                <a:cs typeface="Times New Roman" pitchFamily="18" charset="0"/>
              </a:rPr>
              <a:t>	SVTH: Nhóm 14 - Lớp: PTH 350H </a:t>
            </a:r>
          </a:p>
          <a:p>
            <a:pPr marL="0" lvl="1">
              <a:lnSpc>
                <a:spcPts val="3200"/>
              </a:lnSpc>
            </a:pPr>
            <a:r>
              <a:rPr lang="vi-VN" sz="1800">
                <a:latin typeface="Times New Roman" pitchFamily="18" charset="0"/>
                <a:cs typeface="Times New Roman" pitchFamily="18" charset="0"/>
              </a:rPr>
              <a:t>          </a:t>
            </a:r>
            <a:r>
              <a:rPr lang="vi-VN" sz="1800" smtClean="0">
                <a:latin typeface="Times New Roman" pitchFamily="18" charset="0"/>
                <a:cs typeface="Times New Roman" pitchFamily="18" charset="0"/>
              </a:rPr>
              <a:t>   Phùng </a:t>
            </a:r>
            <a:r>
              <a:rPr lang="vi-VN" sz="1800" dirty="0">
                <a:latin typeface="Times New Roman" pitchFamily="18" charset="0"/>
                <a:cs typeface="Times New Roman" pitchFamily="18" charset="0"/>
              </a:rPr>
              <a:t>Thị Nguyên               2020526382   </a:t>
            </a:r>
          </a:p>
          <a:p>
            <a:pPr marL="0" lvl="1">
              <a:lnSpc>
                <a:spcPts val="3200"/>
              </a:lnSpc>
            </a:pPr>
            <a:r>
              <a:rPr lang="vi-VN" sz="1800" dirty="0">
                <a:latin typeface="Times New Roman" pitchFamily="18" charset="0"/>
                <a:cs typeface="Times New Roman" pitchFamily="18" charset="0"/>
              </a:rPr>
              <a:t>	 Nguyễn Đoàn Khánh Trang 2020526256  </a:t>
            </a:r>
          </a:p>
          <a:p>
            <a:pPr marL="0" lvl="1">
              <a:lnSpc>
                <a:spcPts val="3200"/>
              </a:lnSpc>
            </a:pPr>
            <a:r>
              <a:rPr lang="vi-VN" sz="1800" dirty="0">
                <a:latin typeface="Times New Roman" pitchFamily="18" charset="0"/>
                <a:cs typeface="Times New Roman" pitchFamily="18" charset="0"/>
              </a:rPr>
              <a:t>	 Trần Thị Tranh	</a:t>
            </a:r>
            <a:r>
              <a:rPr lang="vi-VN" sz="1800">
                <a:latin typeface="Times New Roman" pitchFamily="18" charset="0"/>
                <a:cs typeface="Times New Roman" pitchFamily="18" charset="0"/>
              </a:rPr>
              <a:t>         </a:t>
            </a:r>
            <a:r>
              <a:rPr lang="en-US" sz="1800" smtClean="0">
                <a:latin typeface="Times New Roman" pitchFamily="18" charset="0"/>
                <a:cs typeface="Times New Roman" pitchFamily="18" charset="0"/>
              </a:rPr>
              <a:t> </a:t>
            </a:r>
            <a:r>
              <a:rPr lang="vi-VN" sz="1800" smtClean="0">
                <a:latin typeface="Times New Roman" pitchFamily="18" charset="0"/>
                <a:cs typeface="Times New Roman" pitchFamily="18" charset="0"/>
              </a:rPr>
              <a:t>2020527529</a:t>
            </a:r>
            <a:endParaRPr lang="vi-VN" sz="1800" dirty="0">
              <a:latin typeface="Times New Roman" pitchFamily="18" charset="0"/>
              <a:cs typeface="Times New Roman" pitchFamily="18" charset="0"/>
            </a:endParaRPr>
          </a:p>
          <a:p>
            <a:pPr marL="0" lvl="1">
              <a:lnSpc>
                <a:spcPts val="3200"/>
              </a:lnSpc>
            </a:pPr>
            <a:r>
              <a:rPr lang="vi-VN" sz="1800" dirty="0">
                <a:latin typeface="Times New Roman" pitchFamily="18" charset="0"/>
                <a:cs typeface="Times New Roman" pitchFamily="18" charset="0"/>
              </a:rPr>
              <a:t>	 Lê Thanh Tuấn	</a:t>
            </a:r>
            <a:r>
              <a:rPr lang="vi-VN" sz="1800">
                <a:latin typeface="Times New Roman" pitchFamily="18" charset="0"/>
                <a:cs typeface="Times New Roman" pitchFamily="18" charset="0"/>
              </a:rPr>
              <a:t>          </a:t>
            </a:r>
            <a:r>
              <a:rPr lang="vi-VN" sz="1800" smtClean="0">
                <a:latin typeface="Times New Roman" pitchFamily="18" charset="0"/>
                <a:cs typeface="Times New Roman" pitchFamily="18" charset="0"/>
              </a:rPr>
              <a:t>2021528289</a:t>
            </a:r>
            <a:endParaRPr lang="vi-VN" sz="1800" dirty="0">
              <a:latin typeface="Times New Roman" pitchFamily="18" charset="0"/>
              <a:cs typeface="Times New Roman" pitchFamily="18" charset="0"/>
            </a:endParaRPr>
          </a:p>
          <a:p>
            <a:pPr marL="0" lvl="1">
              <a:lnSpc>
                <a:spcPts val="3200"/>
              </a:lnSpc>
            </a:pPr>
            <a:r>
              <a:rPr lang="vi-VN" sz="1800" dirty="0">
                <a:latin typeface="Times New Roman" pitchFamily="18" charset="0"/>
                <a:cs typeface="Times New Roman" pitchFamily="18" charset="0"/>
              </a:rPr>
              <a:t>	 Võ Trần Tố Vân	</a:t>
            </a:r>
            <a:r>
              <a:rPr lang="vi-VN" sz="1800">
                <a:latin typeface="Times New Roman" pitchFamily="18" charset="0"/>
                <a:cs typeface="Times New Roman" pitchFamily="18" charset="0"/>
              </a:rPr>
              <a:t>         </a:t>
            </a:r>
            <a:r>
              <a:rPr lang="vi-VN" sz="1800" smtClean="0">
                <a:latin typeface="Times New Roman" pitchFamily="18" charset="0"/>
                <a:cs typeface="Times New Roman" pitchFamily="18" charset="0"/>
              </a:rPr>
              <a:t> 2020524967</a:t>
            </a:r>
            <a:endParaRPr lang="en-US" sz="1800" dirty="0">
              <a:latin typeface="Times New Roman" pitchFamily="18" charset="0"/>
              <a:cs typeface="Times New Roman" pitchFamily="18" charset="0"/>
            </a:endParaRPr>
          </a:p>
        </p:txBody>
      </p:sp>
      <p:pic>
        <p:nvPicPr>
          <p:cNvPr id="1026" name="Picture 2"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2058" y="1888944"/>
            <a:ext cx="3095625" cy="201453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421872" y="4003863"/>
            <a:ext cx="5022376" cy="2700739"/>
          </a:xfrm>
          <a:prstGeom prst="rect">
            <a:avLst/>
          </a:prstGeom>
        </p:spPr>
        <p:txBody>
          <a:bodyPr wrap="square" lIns="68580" tIns="34290" rIns="68580" bIns="34290">
            <a:spAutoFit/>
          </a:bodyPr>
          <a:lstStyle/>
          <a:p>
            <a:pPr algn="ctr"/>
            <a:r>
              <a:rPr lang="vi-VN" sz="2000" b="1" dirty="0">
                <a:latin typeface="Times New Roman" pitchFamily="18" charset="0"/>
                <a:cs typeface="Times New Roman" pitchFamily="18" charset="0"/>
              </a:rPr>
              <a:t>NỘI DUNG</a:t>
            </a:r>
            <a:endParaRPr lang="en-US" sz="2000" b="1" dirty="0">
              <a:latin typeface="Times New Roman" pitchFamily="18" charset="0"/>
              <a:cs typeface="Times New Roman" pitchFamily="18" charset="0"/>
            </a:endParaRPr>
          </a:p>
          <a:p>
            <a:pPr algn="ctr"/>
            <a:endParaRPr lang="vi-VN" sz="900" b="1" dirty="0">
              <a:latin typeface="Times New Roman" pitchFamily="18" charset="0"/>
              <a:cs typeface="Times New Roman" pitchFamily="18" charset="0"/>
            </a:endParaRPr>
          </a:p>
          <a:p>
            <a:pPr marL="342900" indent="-342900">
              <a:buFont typeface="+mj-lt"/>
              <a:buAutoNum type="arabicPeriod"/>
            </a:pPr>
            <a:r>
              <a:rPr lang="vi-VN" sz="2000" smtClean="0">
                <a:latin typeface="Times New Roman" pitchFamily="18" charset="0"/>
                <a:cs typeface="Times New Roman" pitchFamily="18" charset="0"/>
              </a:rPr>
              <a:t>Nhắc lại sinh lý Insulin và C.hóa Glucose</a:t>
            </a:r>
            <a:endParaRPr lang="en-US" sz="2000" smtClean="0">
              <a:latin typeface="Times New Roman" pitchFamily="18" charset="0"/>
              <a:cs typeface="Times New Roman" pitchFamily="18" charset="0"/>
            </a:endParaRPr>
          </a:p>
          <a:p>
            <a:pPr marL="342900" indent="-342900">
              <a:buFont typeface="+mj-lt"/>
              <a:buAutoNum type="arabicPeriod"/>
            </a:pPr>
            <a:r>
              <a:rPr lang="vi-VN" sz="2000" smtClean="0">
                <a:latin typeface="Times New Roman" pitchFamily="18" charset="0"/>
                <a:cs typeface="Times New Roman" pitchFamily="18" charset="0"/>
              </a:rPr>
              <a:t>Định nghĩa - Phân loại - Nguyên nhân - </a:t>
            </a:r>
          </a:p>
          <a:p>
            <a:r>
              <a:rPr lang="vi-VN" sz="2000">
                <a:latin typeface="Times New Roman" pitchFamily="18" charset="0"/>
                <a:cs typeface="Times New Roman" pitchFamily="18" charset="0"/>
              </a:rPr>
              <a:t>     </a:t>
            </a:r>
            <a:r>
              <a:rPr lang="vi-VN" sz="2000" smtClean="0">
                <a:latin typeface="Times New Roman" pitchFamily="18" charset="0"/>
                <a:cs typeface="Times New Roman" pitchFamily="18" charset="0"/>
              </a:rPr>
              <a:t> </a:t>
            </a:r>
            <a:r>
              <a:rPr lang="vi-VN" sz="2000">
                <a:latin typeface="Times New Roman" pitchFamily="18" charset="0"/>
                <a:cs typeface="Times New Roman" pitchFamily="18" charset="0"/>
              </a:rPr>
              <a:t>C</a:t>
            </a:r>
            <a:r>
              <a:rPr lang="vi-VN" sz="2000" smtClean="0">
                <a:latin typeface="Times New Roman" pitchFamily="18" charset="0"/>
                <a:cs typeface="Times New Roman" pitchFamily="18" charset="0"/>
              </a:rPr>
              <a:t>ơ </a:t>
            </a:r>
            <a:r>
              <a:rPr lang="vi-VN" sz="2000">
                <a:latin typeface="Times New Roman" pitchFamily="18" charset="0"/>
                <a:cs typeface="Times New Roman" pitchFamily="18" charset="0"/>
              </a:rPr>
              <a:t>chế bệnh sinh</a:t>
            </a:r>
            <a:endParaRPr lang="vi-VN" sz="2000" dirty="0">
              <a:latin typeface="Times New Roman" pitchFamily="18" charset="0"/>
              <a:cs typeface="Times New Roman" pitchFamily="18" charset="0"/>
            </a:endParaRPr>
          </a:p>
          <a:p>
            <a:r>
              <a:rPr lang="vi-VN" sz="2000" smtClean="0">
                <a:latin typeface="Times New Roman" pitchFamily="18" charset="0"/>
                <a:cs typeface="Times New Roman" pitchFamily="18" charset="0"/>
              </a:rPr>
              <a:t>3.   Triệu </a:t>
            </a:r>
            <a:r>
              <a:rPr lang="vi-VN" sz="2000">
                <a:latin typeface="Times New Roman" pitchFamily="18" charset="0"/>
                <a:cs typeface="Times New Roman" pitchFamily="18" charset="0"/>
              </a:rPr>
              <a:t>chứng </a:t>
            </a:r>
            <a:r>
              <a:rPr lang="vi-VN" sz="2000" smtClean="0">
                <a:latin typeface="Times New Roman" pitchFamily="18" charset="0"/>
                <a:cs typeface="Times New Roman" pitchFamily="18" charset="0"/>
              </a:rPr>
              <a:t>- Tiêu chuẩn </a:t>
            </a:r>
            <a:r>
              <a:rPr lang="vi-VN" sz="2000">
                <a:latin typeface="Times New Roman" pitchFamily="18" charset="0"/>
                <a:cs typeface="Times New Roman" pitchFamily="18" charset="0"/>
              </a:rPr>
              <a:t>chẩn </a:t>
            </a:r>
            <a:r>
              <a:rPr lang="vi-VN" sz="2000" smtClean="0">
                <a:latin typeface="Times New Roman" pitchFamily="18" charset="0"/>
                <a:cs typeface="Times New Roman" pitchFamily="18" charset="0"/>
              </a:rPr>
              <a:t>đoán</a:t>
            </a:r>
          </a:p>
          <a:p>
            <a:r>
              <a:rPr lang="vi-VN" sz="2000" smtClean="0">
                <a:latin typeface="Times New Roman" pitchFamily="18" charset="0"/>
                <a:cs typeface="Times New Roman" pitchFamily="18" charset="0"/>
              </a:rPr>
              <a:t>4.   Biến chứng</a:t>
            </a:r>
          </a:p>
          <a:p>
            <a:r>
              <a:rPr lang="vi-VN" sz="2000" smtClean="0">
                <a:latin typeface="Times New Roman" pitchFamily="18" charset="0"/>
                <a:cs typeface="Times New Roman" pitchFamily="18" charset="0"/>
              </a:rPr>
              <a:t>5.   Điều trị</a:t>
            </a:r>
          </a:p>
          <a:p>
            <a:r>
              <a:rPr lang="vi-VN" sz="2000" smtClean="0">
                <a:latin typeface="Times New Roman" pitchFamily="18" charset="0"/>
                <a:cs typeface="Times New Roman" pitchFamily="18" charset="0"/>
              </a:rPr>
              <a:t>6.   Phòng bệnh</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2639326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4630" y="61826"/>
            <a:ext cx="3793026" cy="430887"/>
          </a:xfrm>
          <a:prstGeom prst="rect">
            <a:avLst/>
          </a:prstGeom>
        </p:spPr>
        <p:txBody>
          <a:bodyPr wrap="none">
            <a:spAutoFit/>
          </a:bodyPr>
          <a:lstStyle/>
          <a:p>
            <a:pPr algn="just"/>
            <a:r>
              <a:rPr lang="vi-VN" sz="2200" b="1" smtClean="0">
                <a:solidFill>
                  <a:srgbClr val="C40091"/>
                </a:solidFill>
                <a:latin typeface="Times New Roman" pitchFamily="18" charset="0"/>
                <a:cs typeface="Times New Roman" pitchFamily="18" charset="0"/>
              </a:rPr>
              <a:t>5.3</a:t>
            </a:r>
            <a:r>
              <a:rPr lang="en-US" sz="2200" b="1" smtClean="0">
                <a:solidFill>
                  <a:srgbClr val="C40091"/>
                </a:solidFill>
                <a:latin typeface="Times New Roman" pitchFamily="18" charset="0"/>
                <a:cs typeface="Times New Roman" pitchFamily="18" charset="0"/>
              </a:rPr>
              <a:t> </a:t>
            </a:r>
            <a:r>
              <a:rPr lang="vi-VN" sz="2200" b="1">
                <a:solidFill>
                  <a:srgbClr val="C40091"/>
                </a:solidFill>
                <a:latin typeface="Times New Roman" pitchFamily="18" charset="0"/>
                <a:cs typeface="Times New Roman" pitchFamily="18" charset="0"/>
              </a:rPr>
              <a:t>Đ</a:t>
            </a:r>
            <a:r>
              <a:rPr lang="en-US" sz="2200" b="1" smtClean="0">
                <a:solidFill>
                  <a:srgbClr val="C40091"/>
                </a:solidFill>
                <a:latin typeface="Times New Roman" pitchFamily="18" charset="0"/>
                <a:cs typeface="Times New Roman" pitchFamily="18" charset="0"/>
              </a:rPr>
              <a:t>iều trị</a:t>
            </a:r>
            <a:r>
              <a:rPr lang="vi-VN" sz="2200" b="1" smtClean="0">
                <a:solidFill>
                  <a:srgbClr val="C40091"/>
                </a:solidFill>
                <a:latin typeface="Times New Roman" pitchFamily="18" charset="0"/>
                <a:cs typeface="Times New Roman" pitchFamily="18" charset="0"/>
              </a:rPr>
              <a:t> không dùng thuốc</a:t>
            </a:r>
            <a:endParaRPr lang="vi-VN" sz="2200" b="1" smtClean="0">
              <a:solidFill>
                <a:srgbClr val="C40091"/>
              </a:solidFill>
              <a:latin typeface="Times New Roman" pitchFamily="18" charset="0"/>
              <a:cs typeface="Times New Roman" pitchFamily="18" charset="0"/>
            </a:endParaRPr>
          </a:p>
        </p:txBody>
      </p:sp>
      <p:sp>
        <p:nvSpPr>
          <p:cNvPr id="2" name="Rectangle 1"/>
          <p:cNvSpPr/>
          <p:nvPr/>
        </p:nvSpPr>
        <p:spPr>
          <a:xfrm>
            <a:off x="224630" y="502271"/>
            <a:ext cx="5903215" cy="5813899"/>
          </a:xfrm>
          <a:prstGeom prst="rect">
            <a:avLst/>
          </a:prstGeom>
        </p:spPr>
        <p:txBody>
          <a:bodyPr wrap="square">
            <a:spAutoFit/>
          </a:bodyPr>
          <a:lstStyle/>
          <a:p>
            <a:pPr marL="342900" lvl="0" indent="-342900" algn="just">
              <a:lnSpc>
                <a:spcPts val="2800"/>
              </a:lnSpc>
              <a:buFont typeface="Wingdings" pitchFamily="2" charset="2"/>
              <a:buChar char="v"/>
            </a:pPr>
            <a:r>
              <a:rPr lang="en-US" sz="2200" smtClean="0">
                <a:latin typeface="Times New Roman" pitchFamily="18" charset="0"/>
                <a:cs typeface="Times New Roman" pitchFamily="18" charset="0"/>
              </a:rPr>
              <a:t>Chế </a:t>
            </a:r>
            <a:r>
              <a:rPr lang="en-US" sz="2200">
                <a:latin typeface="Times New Roman" pitchFamily="18" charset="0"/>
                <a:cs typeface="Times New Roman" pitchFamily="18" charset="0"/>
              </a:rPr>
              <a:t>độ ăn</a:t>
            </a:r>
          </a:p>
          <a:p>
            <a:pPr algn="just">
              <a:lnSpc>
                <a:spcPts val="2800"/>
              </a:lnSpc>
            </a:pPr>
            <a:r>
              <a:rPr lang="vi-VN" sz="2200" smtClean="0">
                <a:latin typeface="Times New Roman" pitchFamily="18" charset="0"/>
                <a:cs typeface="Times New Roman" pitchFamily="18" charset="0"/>
              </a:rPr>
              <a:t>    </a:t>
            </a:r>
            <a:r>
              <a:rPr lang="vi-VN" sz="2200">
                <a:latin typeface="Times New Roman" pitchFamily="18" charset="0"/>
                <a:cs typeface="Times New Roman" pitchFamily="18" charset="0"/>
              </a:rPr>
              <a:t>-</a:t>
            </a:r>
            <a:r>
              <a:rPr lang="en-US" sz="2200" smtClean="0">
                <a:latin typeface="Times New Roman" pitchFamily="18" charset="0"/>
                <a:cs typeface="Times New Roman" pitchFamily="18" charset="0"/>
              </a:rPr>
              <a:t> </a:t>
            </a:r>
            <a:r>
              <a:rPr lang="en-US" sz="2200">
                <a:latin typeface="Times New Roman" pitchFamily="18" charset="0"/>
                <a:cs typeface="Times New Roman" pitchFamily="18" charset="0"/>
              </a:rPr>
              <a:t>Đảm bảo năng lượng 30-40 </a:t>
            </a:r>
            <a:r>
              <a:rPr lang="en-US" sz="2200">
                <a:latin typeface="Times New Roman" pitchFamily="18" charset="0"/>
                <a:cs typeface="Times New Roman" pitchFamily="18" charset="0"/>
              </a:rPr>
              <a:t>Kcal/kg/ngày</a:t>
            </a:r>
            <a:r>
              <a:rPr lang="en-US" sz="2200" smtClean="0">
                <a:latin typeface="Times New Roman" pitchFamily="18" charset="0"/>
                <a:cs typeface="Times New Roman" pitchFamily="18" charset="0"/>
              </a:rPr>
              <a:t>,</a:t>
            </a:r>
            <a:endParaRPr lang="vi-VN" sz="2200" smtClean="0">
              <a:latin typeface="Times New Roman" pitchFamily="18" charset="0"/>
              <a:cs typeface="Times New Roman" pitchFamily="18" charset="0"/>
            </a:endParaRPr>
          </a:p>
          <a:p>
            <a:pPr algn="just">
              <a:lnSpc>
                <a:spcPts val="2800"/>
              </a:lnSpc>
            </a:pPr>
            <a:r>
              <a:rPr lang="vi-VN" sz="2200">
                <a:latin typeface="Times New Roman" pitchFamily="18" charset="0"/>
                <a:cs typeface="Times New Roman" pitchFamily="18" charset="0"/>
              </a:rPr>
              <a:t> </a:t>
            </a:r>
            <a:r>
              <a:rPr lang="vi-VN" sz="2200" smtClean="0">
                <a:latin typeface="Times New Roman" pitchFamily="18" charset="0"/>
                <a:cs typeface="Times New Roman" pitchFamily="18" charset="0"/>
              </a:rPr>
              <a:t>     </a:t>
            </a:r>
            <a:r>
              <a:rPr lang="en-US" sz="2200" smtClean="0">
                <a:latin typeface="Times New Roman" pitchFamily="18" charset="0"/>
                <a:cs typeface="Times New Roman" pitchFamily="18" charset="0"/>
              </a:rPr>
              <a:t>trong </a:t>
            </a:r>
            <a:r>
              <a:rPr lang="en-US" sz="2200">
                <a:latin typeface="Times New Roman" pitchFamily="18" charset="0"/>
                <a:cs typeface="Times New Roman" pitchFamily="18" charset="0"/>
              </a:rPr>
              <a:t>đó glucid </a:t>
            </a:r>
            <a:r>
              <a:rPr lang="en-US" sz="2200">
                <a:latin typeface="Times New Roman" pitchFamily="18" charset="0"/>
                <a:cs typeface="Times New Roman" pitchFamily="18" charset="0"/>
              </a:rPr>
              <a:t>chỉ </a:t>
            </a:r>
            <a:r>
              <a:rPr lang="en-US" sz="2200" smtClean="0">
                <a:latin typeface="Times New Roman" pitchFamily="18" charset="0"/>
                <a:cs typeface="Times New Roman" pitchFamily="18" charset="0"/>
              </a:rPr>
              <a:t>chiếm</a:t>
            </a:r>
            <a:r>
              <a:rPr lang="vi-VN" sz="2200">
                <a:latin typeface="Times New Roman" pitchFamily="18" charset="0"/>
                <a:cs typeface="Times New Roman" pitchFamily="18" charset="0"/>
              </a:rPr>
              <a:t> </a:t>
            </a:r>
            <a:r>
              <a:rPr lang="en-US" sz="2200" smtClean="0">
                <a:latin typeface="Times New Roman" pitchFamily="18" charset="0"/>
                <a:cs typeface="Times New Roman" pitchFamily="18" charset="0"/>
              </a:rPr>
              <a:t>45-50</a:t>
            </a:r>
            <a:r>
              <a:rPr lang="en-US" sz="2200">
                <a:latin typeface="Times New Roman" pitchFamily="18" charset="0"/>
                <a:cs typeface="Times New Roman" pitchFamily="18" charset="0"/>
              </a:rPr>
              <a:t>%, </a:t>
            </a:r>
            <a:endParaRPr lang="vi-VN" sz="2200" smtClean="0">
              <a:latin typeface="Times New Roman" pitchFamily="18" charset="0"/>
              <a:cs typeface="Times New Roman" pitchFamily="18" charset="0"/>
            </a:endParaRPr>
          </a:p>
          <a:p>
            <a:pPr algn="just">
              <a:lnSpc>
                <a:spcPts val="2800"/>
              </a:lnSpc>
            </a:pPr>
            <a:r>
              <a:rPr lang="vi-VN" sz="2200" smtClean="0">
                <a:latin typeface="Times New Roman" pitchFamily="18" charset="0"/>
                <a:cs typeface="Times New Roman" pitchFamily="18" charset="0"/>
              </a:rPr>
              <a:t>      </a:t>
            </a:r>
            <a:r>
              <a:rPr lang="en-US" sz="2200" smtClean="0">
                <a:latin typeface="Times New Roman" pitchFamily="18" charset="0"/>
                <a:cs typeface="Times New Roman" pitchFamily="18" charset="0"/>
              </a:rPr>
              <a:t>protit 15-20</a:t>
            </a:r>
            <a:r>
              <a:rPr lang="en-US" sz="2200">
                <a:latin typeface="Times New Roman" pitchFamily="18" charset="0"/>
                <a:cs typeface="Times New Roman" pitchFamily="18" charset="0"/>
              </a:rPr>
              <a:t>%, lipit 35% khẩu phần</a:t>
            </a:r>
          </a:p>
          <a:p>
            <a:pPr algn="just">
              <a:lnSpc>
                <a:spcPts val="2800"/>
              </a:lnSpc>
            </a:pPr>
            <a:r>
              <a:rPr lang="vi-VN" sz="2200" smtClean="0">
                <a:latin typeface="Times New Roman" pitchFamily="18" charset="0"/>
                <a:cs typeface="Times New Roman" pitchFamily="18" charset="0"/>
              </a:rPr>
              <a:t>    </a:t>
            </a:r>
            <a:r>
              <a:rPr lang="vi-VN" sz="2200">
                <a:latin typeface="Times New Roman" pitchFamily="18" charset="0"/>
                <a:cs typeface="Times New Roman" pitchFamily="18" charset="0"/>
              </a:rPr>
              <a:t>-</a:t>
            </a:r>
            <a:r>
              <a:rPr lang="en-US" sz="2200" smtClean="0">
                <a:latin typeface="Times New Roman" pitchFamily="18" charset="0"/>
                <a:cs typeface="Times New Roman" pitchFamily="18" charset="0"/>
              </a:rPr>
              <a:t> </a:t>
            </a:r>
            <a:r>
              <a:rPr lang="en-US" sz="2200">
                <a:latin typeface="Times New Roman" pitchFamily="18" charset="0"/>
                <a:cs typeface="Times New Roman" pitchFamily="18" charset="0"/>
              </a:rPr>
              <a:t>Do đường huyết có chiều hướng tăng </a:t>
            </a:r>
            <a:r>
              <a:rPr lang="en-US" sz="2200">
                <a:latin typeface="Times New Roman" pitchFamily="18" charset="0"/>
                <a:cs typeface="Times New Roman" pitchFamily="18" charset="0"/>
              </a:rPr>
              <a:t>vọt </a:t>
            </a:r>
            <a:endParaRPr lang="vi-VN" sz="2200" smtClean="0">
              <a:latin typeface="Times New Roman" pitchFamily="18" charset="0"/>
              <a:cs typeface="Times New Roman" pitchFamily="18" charset="0"/>
            </a:endParaRPr>
          </a:p>
          <a:p>
            <a:pPr algn="just">
              <a:lnSpc>
                <a:spcPts val="2800"/>
              </a:lnSpc>
            </a:pPr>
            <a:r>
              <a:rPr lang="vi-VN" sz="2200">
                <a:latin typeface="Times New Roman" pitchFamily="18" charset="0"/>
                <a:cs typeface="Times New Roman" pitchFamily="18" charset="0"/>
              </a:rPr>
              <a:t> </a:t>
            </a:r>
            <a:r>
              <a:rPr lang="vi-VN" sz="2200" smtClean="0">
                <a:latin typeface="Times New Roman" pitchFamily="18" charset="0"/>
                <a:cs typeface="Times New Roman" pitchFamily="18" charset="0"/>
              </a:rPr>
              <a:t>     </a:t>
            </a:r>
            <a:r>
              <a:rPr lang="en-US" sz="2200" smtClean="0">
                <a:latin typeface="Times New Roman" pitchFamily="18" charset="0"/>
                <a:cs typeface="Times New Roman" pitchFamily="18" charset="0"/>
              </a:rPr>
              <a:t>sau </a:t>
            </a:r>
            <a:r>
              <a:rPr lang="en-US" sz="2200">
                <a:latin typeface="Times New Roman" pitchFamily="18" charset="0"/>
                <a:cs typeface="Times New Roman" pitchFamily="18" charset="0"/>
              </a:rPr>
              <a:t>ăn, vì thế phải </a:t>
            </a:r>
            <a:r>
              <a:rPr lang="en-US" sz="2200">
                <a:latin typeface="Times New Roman" pitchFamily="18" charset="0"/>
                <a:cs typeface="Times New Roman" pitchFamily="18" charset="0"/>
              </a:rPr>
              <a:t>hạn </a:t>
            </a:r>
            <a:r>
              <a:rPr lang="en-US" sz="2200" smtClean="0">
                <a:latin typeface="Times New Roman" pitchFamily="18" charset="0"/>
                <a:cs typeface="Times New Roman" pitchFamily="18" charset="0"/>
              </a:rPr>
              <a:t>chế</a:t>
            </a:r>
            <a:r>
              <a:rPr lang="vi-VN" sz="2200">
                <a:latin typeface="Times New Roman" pitchFamily="18" charset="0"/>
                <a:cs typeface="Times New Roman" pitchFamily="18" charset="0"/>
              </a:rPr>
              <a:t> </a:t>
            </a:r>
            <a:r>
              <a:rPr lang="en-US" sz="2200" smtClean="0">
                <a:latin typeface="Times New Roman" pitchFamily="18" charset="0"/>
                <a:cs typeface="Times New Roman" pitchFamily="18" charset="0"/>
              </a:rPr>
              <a:t>lượng </a:t>
            </a:r>
            <a:r>
              <a:rPr lang="en-US" sz="2200">
                <a:latin typeface="Times New Roman" pitchFamily="18" charset="0"/>
                <a:cs typeface="Times New Roman" pitchFamily="18" charset="0"/>
              </a:rPr>
              <a:t>glucid.</a:t>
            </a:r>
          </a:p>
          <a:p>
            <a:pPr marL="342900" lvl="0" indent="-342900" algn="just">
              <a:lnSpc>
                <a:spcPts val="2800"/>
              </a:lnSpc>
              <a:buFont typeface="Wingdings" pitchFamily="2" charset="2"/>
              <a:buChar char="v"/>
            </a:pPr>
            <a:r>
              <a:rPr lang="en-US" sz="2200">
                <a:latin typeface="Times New Roman" pitchFamily="18" charset="0"/>
                <a:cs typeface="Times New Roman" pitchFamily="18" charset="0"/>
              </a:rPr>
              <a:t>Vận động thể lực</a:t>
            </a:r>
          </a:p>
          <a:p>
            <a:pPr algn="just">
              <a:lnSpc>
                <a:spcPts val="2800"/>
              </a:lnSpc>
            </a:pPr>
            <a:r>
              <a:rPr lang="vi-VN" sz="2200" smtClean="0">
                <a:latin typeface="Times New Roman" pitchFamily="18" charset="0"/>
                <a:cs typeface="Times New Roman" pitchFamily="18" charset="0"/>
              </a:rPr>
              <a:t>    </a:t>
            </a:r>
            <a:r>
              <a:rPr lang="vi-VN" sz="2200">
                <a:latin typeface="Times New Roman" pitchFamily="18" charset="0"/>
                <a:cs typeface="Times New Roman" pitchFamily="18" charset="0"/>
              </a:rPr>
              <a:t>-</a:t>
            </a:r>
            <a:r>
              <a:rPr lang="en-US" sz="2200" smtClean="0">
                <a:latin typeface="Times New Roman" pitchFamily="18" charset="0"/>
                <a:cs typeface="Times New Roman" pitchFamily="18" charset="0"/>
              </a:rPr>
              <a:t> </a:t>
            </a:r>
            <a:r>
              <a:rPr lang="en-US" sz="2200">
                <a:latin typeface="Times New Roman" pitchFamily="18" charset="0"/>
                <a:cs typeface="Times New Roman" pitchFamily="18" charset="0"/>
              </a:rPr>
              <a:t>Để làm giảm cân ở người béo, tạo tâm lý </a:t>
            </a:r>
            <a:r>
              <a:rPr lang="en-US" sz="2200">
                <a:latin typeface="Times New Roman" pitchFamily="18" charset="0"/>
                <a:cs typeface="Times New Roman" pitchFamily="18" charset="0"/>
              </a:rPr>
              <a:t>tốt </a:t>
            </a:r>
            <a:endParaRPr lang="vi-VN" sz="2200" smtClean="0">
              <a:latin typeface="Times New Roman" pitchFamily="18" charset="0"/>
              <a:cs typeface="Times New Roman" pitchFamily="18" charset="0"/>
            </a:endParaRPr>
          </a:p>
          <a:p>
            <a:pPr algn="just">
              <a:lnSpc>
                <a:spcPts val="2800"/>
              </a:lnSpc>
            </a:pPr>
            <a:r>
              <a:rPr lang="vi-VN" sz="2200">
                <a:latin typeface="Times New Roman" pitchFamily="18" charset="0"/>
                <a:cs typeface="Times New Roman" pitchFamily="18" charset="0"/>
              </a:rPr>
              <a:t> </a:t>
            </a:r>
            <a:r>
              <a:rPr lang="vi-VN" sz="2200" smtClean="0">
                <a:latin typeface="Times New Roman" pitchFamily="18" charset="0"/>
                <a:cs typeface="Times New Roman" pitchFamily="18" charset="0"/>
              </a:rPr>
              <a:t>   -</a:t>
            </a:r>
            <a:r>
              <a:rPr lang="en-US" sz="2200" smtClean="0">
                <a:latin typeface="Times New Roman" pitchFamily="18" charset="0"/>
                <a:cs typeface="Times New Roman" pitchFamily="18" charset="0"/>
              </a:rPr>
              <a:t> </a:t>
            </a:r>
            <a:r>
              <a:rPr lang="vi-VN" sz="2200">
                <a:latin typeface="Times New Roman" pitchFamily="18" charset="0"/>
                <a:cs typeface="Times New Roman" pitchFamily="18" charset="0"/>
              </a:rPr>
              <a:t>C</a:t>
            </a:r>
            <a:r>
              <a:rPr lang="en-US" sz="2200" smtClean="0">
                <a:latin typeface="Times New Roman" pitchFamily="18" charset="0"/>
                <a:cs typeface="Times New Roman" pitchFamily="18" charset="0"/>
              </a:rPr>
              <a:t>họn </a:t>
            </a:r>
            <a:r>
              <a:rPr lang="en-US" sz="2200">
                <a:latin typeface="Times New Roman" pitchFamily="18" charset="0"/>
                <a:cs typeface="Times New Roman" pitchFamily="18" charset="0"/>
              </a:rPr>
              <a:t>môn có tính dẻo dai hơn đòi </a:t>
            </a:r>
            <a:r>
              <a:rPr lang="en-US" sz="2200">
                <a:latin typeface="Times New Roman" pitchFamily="18" charset="0"/>
                <a:cs typeface="Times New Roman" pitchFamily="18" charset="0"/>
              </a:rPr>
              <a:t>hỏi </a:t>
            </a:r>
            <a:r>
              <a:rPr lang="en-US" sz="2200" smtClean="0">
                <a:latin typeface="Times New Roman" pitchFamily="18" charset="0"/>
                <a:cs typeface="Times New Roman" pitchFamily="18" charset="0"/>
              </a:rPr>
              <a:t>cường</a:t>
            </a:r>
            <a:endParaRPr lang="vi-VN" sz="2200" smtClean="0">
              <a:latin typeface="Times New Roman" pitchFamily="18" charset="0"/>
              <a:cs typeface="Times New Roman" pitchFamily="18" charset="0"/>
            </a:endParaRPr>
          </a:p>
          <a:p>
            <a:pPr algn="just">
              <a:lnSpc>
                <a:spcPts val="2800"/>
              </a:lnSpc>
            </a:pPr>
            <a:r>
              <a:rPr lang="vi-VN" sz="2200">
                <a:latin typeface="Times New Roman" pitchFamily="18" charset="0"/>
                <a:cs typeface="Times New Roman" pitchFamily="18" charset="0"/>
              </a:rPr>
              <a:t> </a:t>
            </a:r>
            <a:r>
              <a:rPr lang="vi-VN" sz="2200" smtClean="0">
                <a:latin typeface="Times New Roman" pitchFamily="18" charset="0"/>
                <a:cs typeface="Times New Roman" pitchFamily="18" charset="0"/>
              </a:rPr>
              <a:t>     </a:t>
            </a:r>
            <a:r>
              <a:rPr lang="en-US" sz="2200" smtClean="0">
                <a:latin typeface="Times New Roman" pitchFamily="18" charset="0"/>
                <a:cs typeface="Times New Roman" pitchFamily="18" charset="0"/>
              </a:rPr>
              <a:t>độ </a:t>
            </a:r>
            <a:r>
              <a:rPr lang="en-US" sz="2200">
                <a:latin typeface="Times New Roman" pitchFamily="18" charset="0"/>
                <a:cs typeface="Times New Roman" pitchFamily="18" charset="0"/>
              </a:rPr>
              <a:t>cao.</a:t>
            </a:r>
          </a:p>
          <a:p>
            <a:pPr marL="342900" lvl="0" indent="-342900" algn="just">
              <a:lnSpc>
                <a:spcPts val="2800"/>
              </a:lnSpc>
              <a:buFont typeface="Wingdings" pitchFamily="2" charset="2"/>
              <a:buChar char="v"/>
            </a:pPr>
            <a:r>
              <a:rPr lang="en-US" sz="2200">
                <a:latin typeface="Times New Roman" pitchFamily="18" charset="0"/>
                <a:cs typeface="Times New Roman" pitchFamily="18" charset="0"/>
              </a:rPr>
              <a:t>Kiểm soát đường huyết thường xuyên</a:t>
            </a:r>
          </a:p>
          <a:p>
            <a:pPr marL="342900" lvl="0" indent="-342900" algn="just">
              <a:lnSpc>
                <a:spcPts val="2800"/>
              </a:lnSpc>
              <a:buFont typeface="Wingdings" pitchFamily="2" charset="2"/>
              <a:buChar char="v"/>
            </a:pPr>
            <a:r>
              <a:rPr lang="en-US" sz="2200">
                <a:latin typeface="Times New Roman" pitchFamily="18" charset="0"/>
                <a:cs typeface="Times New Roman" pitchFamily="18" charset="0"/>
              </a:rPr>
              <a:t>Giáo dục người bệnh</a:t>
            </a:r>
          </a:p>
          <a:p>
            <a:pPr algn="just">
              <a:lnSpc>
                <a:spcPts val="2800"/>
              </a:lnSpc>
            </a:pPr>
            <a:r>
              <a:rPr lang="vi-VN" sz="2200" smtClean="0">
                <a:latin typeface="Times New Roman" pitchFamily="18" charset="0"/>
                <a:cs typeface="Times New Roman" pitchFamily="18" charset="0"/>
              </a:rPr>
              <a:t>    </a:t>
            </a:r>
            <a:r>
              <a:rPr lang="vi-VN" sz="2200">
                <a:latin typeface="Times New Roman" pitchFamily="18" charset="0"/>
                <a:cs typeface="Times New Roman" pitchFamily="18" charset="0"/>
              </a:rPr>
              <a:t>-</a:t>
            </a:r>
            <a:r>
              <a:rPr lang="en-US" sz="2200" smtClean="0">
                <a:latin typeface="Times New Roman" pitchFamily="18" charset="0"/>
                <a:cs typeface="Times New Roman" pitchFamily="18" charset="0"/>
              </a:rPr>
              <a:t> </a:t>
            </a:r>
            <a:r>
              <a:rPr lang="en-US" sz="2200">
                <a:latin typeface="Times New Roman" pitchFamily="18" charset="0"/>
                <a:cs typeface="Times New Roman" pitchFamily="18" charset="0"/>
              </a:rPr>
              <a:t>Biết cách tự theo dõi đường huyết và </a:t>
            </a:r>
            <a:r>
              <a:rPr lang="en-US" sz="2200">
                <a:latin typeface="Times New Roman" pitchFamily="18" charset="0"/>
                <a:cs typeface="Times New Roman" pitchFamily="18" charset="0"/>
              </a:rPr>
              <a:t>cách </a:t>
            </a:r>
            <a:endParaRPr lang="vi-VN" sz="2200" smtClean="0">
              <a:latin typeface="Times New Roman" pitchFamily="18" charset="0"/>
              <a:cs typeface="Times New Roman" pitchFamily="18" charset="0"/>
            </a:endParaRPr>
          </a:p>
          <a:p>
            <a:pPr algn="just">
              <a:lnSpc>
                <a:spcPts val="2800"/>
              </a:lnSpc>
            </a:pPr>
            <a:r>
              <a:rPr lang="vi-VN" sz="2200">
                <a:latin typeface="Times New Roman" pitchFamily="18" charset="0"/>
                <a:cs typeface="Times New Roman" pitchFamily="18" charset="0"/>
              </a:rPr>
              <a:t> </a:t>
            </a:r>
            <a:r>
              <a:rPr lang="vi-VN" sz="2200" smtClean="0">
                <a:latin typeface="Times New Roman" pitchFamily="18" charset="0"/>
                <a:cs typeface="Times New Roman" pitchFamily="18" charset="0"/>
              </a:rPr>
              <a:t>     </a:t>
            </a:r>
            <a:r>
              <a:rPr lang="en-US" sz="2200" smtClean="0">
                <a:latin typeface="Times New Roman" pitchFamily="18" charset="0"/>
                <a:cs typeface="Times New Roman" pitchFamily="18" charset="0"/>
              </a:rPr>
              <a:t>ăn </a:t>
            </a:r>
            <a:r>
              <a:rPr lang="en-US" sz="2200">
                <a:latin typeface="Times New Roman" pitchFamily="18" charset="0"/>
                <a:cs typeface="Times New Roman" pitchFamily="18" charset="0"/>
              </a:rPr>
              <a:t>uống hợp lý.</a:t>
            </a:r>
          </a:p>
          <a:p>
            <a:pPr algn="just">
              <a:lnSpc>
                <a:spcPts val="2800"/>
              </a:lnSpc>
            </a:pPr>
            <a:r>
              <a:rPr lang="vi-VN" sz="2200" smtClean="0">
                <a:latin typeface="Times New Roman" pitchFamily="18" charset="0"/>
                <a:cs typeface="Times New Roman" pitchFamily="18" charset="0"/>
              </a:rPr>
              <a:t>    </a:t>
            </a:r>
            <a:r>
              <a:rPr lang="vi-VN" sz="2200">
                <a:latin typeface="Times New Roman" pitchFamily="18" charset="0"/>
                <a:cs typeface="Times New Roman" pitchFamily="18" charset="0"/>
              </a:rPr>
              <a:t>-</a:t>
            </a:r>
            <a:r>
              <a:rPr lang="en-US" sz="2200" smtClean="0">
                <a:latin typeface="Times New Roman" pitchFamily="18" charset="0"/>
                <a:cs typeface="Times New Roman" pitchFamily="18" charset="0"/>
              </a:rPr>
              <a:t> </a:t>
            </a:r>
            <a:r>
              <a:rPr lang="en-US" sz="2200">
                <a:latin typeface="Times New Roman" pitchFamily="18" charset="0"/>
                <a:cs typeface="Times New Roman" pitchFamily="18" charset="0"/>
              </a:rPr>
              <a:t>Biết cách sử dụng insulin với </a:t>
            </a:r>
            <a:r>
              <a:rPr lang="en-US" sz="2200">
                <a:latin typeface="Times New Roman" pitchFamily="18" charset="0"/>
                <a:cs typeface="Times New Roman" pitchFamily="18" charset="0"/>
              </a:rPr>
              <a:t>BN </a:t>
            </a:r>
            <a:r>
              <a:rPr lang="vi-VN" sz="2200" smtClean="0">
                <a:latin typeface="Times New Roman" pitchFamily="18" charset="0"/>
                <a:cs typeface="Times New Roman" pitchFamily="18" charset="0"/>
              </a:rPr>
              <a:t>ĐTĐ</a:t>
            </a:r>
            <a:r>
              <a:rPr lang="en-US" sz="2200" smtClean="0">
                <a:latin typeface="Times New Roman" pitchFamily="18" charset="0"/>
                <a:cs typeface="Times New Roman" pitchFamily="18" charset="0"/>
              </a:rPr>
              <a:t> </a:t>
            </a:r>
            <a:r>
              <a:rPr lang="en-US" sz="2200">
                <a:latin typeface="Times New Roman" pitchFamily="18" charset="0"/>
                <a:cs typeface="Times New Roman" pitchFamily="18" charset="0"/>
              </a:rPr>
              <a:t>typ 1.</a:t>
            </a:r>
          </a:p>
          <a:p>
            <a:pPr marL="342900" lvl="0" indent="-342900" algn="just">
              <a:lnSpc>
                <a:spcPts val="2800"/>
              </a:lnSpc>
              <a:buFont typeface="Wingdings" pitchFamily="2" charset="2"/>
              <a:buChar char="v"/>
            </a:pPr>
            <a:r>
              <a:rPr lang="en-US" sz="2200">
                <a:latin typeface="Times New Roman" pitchFamily="18" charset="0"/>
                <a:cs typeface="Times New Roman" pitchFamily="18" charset="0"/>
              </a:rPr>
              <a:t>Khám định kỳ</a:t>
            </a:r>
          </a:p>
        </p:txBody>
      </p:sp>
      <p:pic>
        <p:nvPicPr>
          <p:cNvPr id="1025" name="Picture 1" descr="C:\Users\Administrator\AppData\Local\Temp\SolidDocuments\SolidCapture\SolidCaptureImage3786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1487" y="3532686"/>
            <a:ext cx="2273232" cy="31908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AppData\Local\Temp\SolidDocuments\SolidCapture\SolidCaptureImage38827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1487" y="307490"/>
            <a:ext cx="2273232" cy="3159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988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enly\Desktop\ĐTĐ\bs-khue-2014dtd-10-638.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extLst>
      <p:ext uri="{BB962C8B-B14F-4D97-AF65-F5344CB8AC3E}">
        <p14:creationId xmlns:p14="http://schemas.microsoft.com/office/powerpoint/2010/main" val="1695341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04585" y="130066"/>
            <a:ext cx="2969083" cy="430887"/>
          </a:xfrm>
          <a:prstGeom prst="rect">
            <a:avLst/>
          </a:prstGeom>
        </p:spPr>
        <p:txBody>
          <a:bodyPr wrap="none">
            <a:spAutoFit/>
          </a:bodyPr>
          <a:lstStyle/>
          <a:p>
            <a:pPr algn="just"/>
            <a:r>
              <a:rPr lang="vi-VN" sz="2200" b="1" smtClean="0">
                <a:solidFill>
                  <a:srgbClr val="C40091"/>
                </a:solidFill>
                <a:latin typeface="Times New Roman" pitchFamily="18" charset="0"/>
                <a:cs typeface="Times New Roman" pitchFamily="18" charset="0"/>
              </a:rPr>
              <a:t>5.4</a:t>
            </a:r>
            <a:r>
              <a:rPr lang="en-US" sz="2200" b="1" smtClean="0">
                <a:solidFill>
                  <a:srgbClr val="C40091"/>
                </a:solidFill>
                <a:latin typeface="Times New Roman" pitchFamily="18" charset="0"/>
                <a:cs typeface="Times New Roman" pitchFamily="18" charset="0"/>
              </a:rPr>
              <a:t> </a:t>
            </a:r>
            <a:r>
              <a:rPr lang="vi-VN" sz="2200" b="1">
                <a:solidFill>
                  <a:srgbClr val="C40091"/>
                </a:solidFill>
                <a:latin typeface="Times New Roman" pitchFamily="18" charset="0"/>
                <a:cs typeface="Times New Roman" pitchFamily="18" charset="0"/>
              </a:rPr>
              <a:t>Đ</a:t>
            </a:r>
            <a:r>
              <a:rPr lang="en-US" sz="2200" b="1" smtClean="0">
                <a:solidFill>
                  <a:srgbClr val="C40091"/>
                </a:solidFill>
                <a:latin typeface="Times New Roman" pitchFamily="18" charset="0"/>
                <a:cs typeface="Times New Roman" pitchFamily="18" charset="0"/>
              </a:rPr>
              <a:t>iều trị</a:t>
            </a:r>
            <a:r>
              <a:rPr lang="vi-VN" sz="2200" b="1" smtClean="0">
                <a:solidFill>
                  <a:srgbClr val="C40091"/>
                </a:solidFill>
                <a:latin typeface="Times New Roman" pitchFamily="18" charset="0"/>
                <a:cs typeface="Times New Roman" pitchFamily="18" charset="0"/>
              </a:rPr>
              <a:t> dùng thuốc</a:t>
            </a:r>
            <a:endParaRPr lang="vi-VN" sz="2200" b="1" smtClean="0">
              <a:solidFill>
                <a:srgbClr val="C40091"/>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40667962"/>
              </p:ext>
            </p:extLst>
          </p:nvPr>
        </p:nvGraphicFramePr>
        <p:xfrm>
          <a:off x="245656" y="656489"/>
          <a:ext cx="8748216" cy="6058210"/>
        </p:xfrm>
        <a:graphic>
          <a:graphicData uri="http://schemas.openxmlformats.org/drawingml/2006/table">
            <a:tbl>
              <a:tblPr firstRow="1" bandRow="1">
                <a:tableStyleId>{5C22544A-7EE6-4342-B048-85BDC9FD1C3A}</a:tableStyleId>
              </a:tblPr>
              <a:tblGrid>
                <a:gridCol w="3283903"/>
                <a:gridCol w="5464313"/>
              </a:tblGrid>
              <a:tr h="606805">
                <a:tc>
                  <a:txBody>
                    <a:bodyPr/>
                    <a:lstStyle/>
                    <a:p>
                      <a:pPr algn="ctr"/>
                      <a:r>
                        <a:rPr lang="en-US" sz="2000" smtClean="0">
                          <a:latin typeface="Times New Roman" pitchFamily="18" charset="0"/>
                          <a:cs typeface="Times New Roman" pitchFamily="18" charset="0"/>
                        </a:rPr>
                        <a:t>NHÓM</a:t>
                      </a:r>
                      <a:r>
                        <a:rPr lang="en-US" sz="2000" baseline="0" smtClean="0">
                          <a:latin typeface="Times New Roman" pitchFamily="18" charset="0"/>
                          <a:cs typeface="Times New Roman" pitchFamily="18" charset="0"/>
                        </a:rPr>
                        <a:t> THUỐC</a:t>
                      </a:r>
                      <a:endParaRPr lang="en-US" sz="2000">
                        <a:latin typeface="Times New Roman" pitchFamily="18" charset="0"/>
                        <a:cs typeface="Times New Roman" pitchFamily="18" charset="0"/>
                      </a:endParaRPr>
                    </a:p>
                  </a:txBody>
                  <a:tcPr anchor="ctr">
                    <a:solidFill>
                      <a:srgbClr val="C40091"/>
                    </a:solidFill>
                  </a:tcPr>
                </a:tc>
                <a:tc>
                  <a:txBody>
                    <a:bodyPr/>
                    <a:lstStyle/>
                    <a:p>
                      <a:pPr algn="ctr"/>
                      <a:r>
                        <a:rPr lang="en-US" sz="2000" smtClean="0">
                          <a:latin typeface="Times New Roman" pitchFamily="18" charset="0"/>
                          <a:cs typeface="Times New Roman" pitchFamily="18" charset="0"/>
                        </a:rPr>
                        <a:t>HOẠT CHẤT</a:t>
                      </a:r>
                      <a:endParaRPr lang="en-US" sz="2000">
                        <a:latin typeface="Times New Roman" pitchFamily="18" charset="0"/>
                        <a:cs typeface="Times New Roman" pitchFamily="18" charset="0"/>
                      </a:endParaRPr>
                    </a:p>
                  </a:txBody>
                  <a:tcPr anchor="ctr">
                    <a:solidFill>
                      <a:srgbClr val="C40091"/>
                    </a:solidFill>
                  </a:tcPr>
                </a:tc>
              </a:tr>
              <a:tr h="738076">
                <a:tc>
                  <a:txBody>
                    <a:bodyPr/>
                    <a:lstStyle/>
                    <a:p>
                      <a:r>
                        <a:rPr lang="en-US" sz="2000" smtClean="0">
                          <a:latin typeface="Times New Roman" pitchFamily="18" charset="0"/>
                          <a:cs typeface="Times New Roman" pitchFamily="18" charset="0"/>
                        </a:rPr>
                        <a:t>Biguanide</a:t>
                      </a:r>
                      <a:endParaRPr lang="en-US" sz="2000">
                        <a:latin typeface="Times New Roman" pitchFamily="18" charset="0"/>
                        <a:cs typeface="Times New Roman" pitchFamily="18" charset="0"/>
                      </a:endParaRPr>
                    </a:p>
                  </a:txBody>
                  <a:tcPr anchor="ctr">
                    <a:solidFill>
                      <a:srgbClr val="FFD1FF"/>
                    </a:solidFill>
                  </a:tcPr>
                </a:tc>
                <a:tc>
                  <a:txBody>
                    <a:bodyPr/>
                    <a:lstStyle/>
                    <a:p>
                      <a:r>
                        <a:rPr lang="en-US" sz="2000" smtClean="0">
                          <a:latin typeface="Times New Roman" pitchFamily="18" charset="0"/>
                          <a:cs typeface="Times New Roman" pitchFamily="18" charset="0"/>
                        </a:rPr>
                        <a:t>Metformin, Glucophase, Glucofast</a:t>
                      </a:r>
                      <a:endParaRPr lang="en-US" sz="2000">
                        <a:latin typeface="Times New Roman" pitchFamily="18" charset="0"/>
                        <a:cs typeface="Times New Roman" pitchFamily="18" charset="0"/>
                      </a:endParaRPr>
                    </a:p>
                  </a:txBody>
                  <a:tcPr anchor="ctr">
                    <a:solidFill>
                      <a:srgbClr val="FFD1FF"/>
                    </a:solidFill>
                  </a:tcPr>
                </a:tc>
              </a:tr>
              <a:tr h="162305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000" smtClean="0">
                          <a:latin typeface="Times New Roman" pitchFamily="18" charset="0"/>
                          <a:cs typeface="Times New Roman" pitchFamily="18" charset="0"/>
                        </a:rPr>
                        <a:t>Kích thích làm tăng tiết insulin</a:t>
                      </a:r>
                    </a:p>
                    <a:p>
                      <a:pPr marL="0" marR="0" indent="0" algn="l" defTabSz="685800" rtl="0" eaLnBrk="1" fontAlgn="auto" latinLnBrk="0" hangingPunct="1">
                        <a:lnSpc>
                          <a:spcPct val="100000"/>
                        </a:lnSpc>
                        <a:spcBef>
                          <a:spcPts val="0"/>
                        </a:spcBef>
                        <a:spcAft>
                          <a:spcPts val="0"/>
                        </a:spcAft>
                        <a:buClrTx/>
                        <a:buSzTx/>
                        <a:buFontTx/>
                        <a:buNone/>
                        <a:tabLst/>
                        <a:defRPr/>
                      </a:pPr>
                      <a:r>
                        <a:rPr lang="vi-VN"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a:t>
                      </a:r>
                      <a:r>
                        <a:rPr lang="en-US" sz="2000" baseline="0" smtClean="0">
                          <a:latin typeface="Times New Roman" pitchFamily="18" charset="0"/>
                          <a:cs typeface="Times New Roman" pitchFamily="18" charset="0"/>
                        </a:rPr>
                        <a:t> </a:t>
                      </a:r>
                      <a:r>
                        <a:rPr lang="en-US" sz="2000" smtClean="0">
                          <a:latin typeface="Times New Roman" pitchFamily="18" charset="0"/>
                          <a:cs typeface="Times New Roman" pitchFamily="18" charset="0"/>
                        </a:rPr>
                        <a:t>Sulfonylurea</a:t>
                      </a:r>
                    </a:p>
                    <a:p>
                      <a:pPr marL="0" marR="0" indent="0" algn="l" defTabSz="685800" rtl="0" eaLnBrk="1" fontAlgn="auto" latinLnBrk="0" hangingPunct="1">
                        <a:lnSpc>
                          <a:spcPct val="100000"/>
                        </a:lnSpc>
                        <a:spcBef>
                          <a:spcPts val="0"/>
                        </a:spcBef>
                        <a:spcAft>
                          <a:spcPts val="0"/>
                        </a:spcAft>
                        <a:buClrTx/>
                        <a:buSzTx/>
                        <a:buFontTx/>
                        <a:buNone/>
                        <a:tabLst/>
                        <a:defRPr/>
                      </a:pPr>
                      <a:r>
                        <a:rPr lang="vi-VN"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Meglitinide</a:t>
                      </a:r>
                    </a:p>
                  </a:txBody>
                  <a:tcPr anchor="ctr">
                    <a:solidFill>
                      <a:srgbClr val="FFD1FF"/>
                    </a:solidFill>
                  </a:tcPr>
                </a:tc>
                <a:tc>
                  <a:txBody>
                    <a:bodyPr/>
                    <a:lstStyle/>
                    <a:p>
                      <a:r>
                        <a:rPr lang="en-US" sz="2000" smtClean="0">
                          <a:latin typeface="Times New Roman" pitchFamily="18" charset="0"/>
                          <a:cs typeface="Times New Roman" pitchFamily="18" charset="0"/>
                        </a:rPr>
                        <a:t>Sulfonylurea: </a:t>
                      </a:r>
                      <a:endParaRPr lang="vi-VN" sz="2000" smtClean="0">
                        <a:latin typeface="Times New Roman" pitchFamily="18" charset="0"/>
                        <a:cs typeface="Times New Roman" pitchFamily="18" charset="0"/>
                      </a:endParaRPr>
                    </a:p>
                    <a:p>
                      <a:r>
                        <a:rPr lang="vi-VN"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Thế</a:t>
                      </a:r>
                      <a:r>
                        <a:rPr lang="en-US" sz="2000" baseline="0" smtClean="0">
                          <a:latin typeface="Times New Roman" pitchFamily="18" charset="0"/>
                          <a:cs typeface="Times New Roman" pitchFamily="18" charset="0"/>
                        </a:rPr>
                        <a:t> </a:t>
                      </a:r>
                      <a:r>
                        <a:rPr lang="en-US" sz="2000" baseline="0" smtClean="0">
                          <a:latin typeface="Times New Roman" pitchFamily="18" charset="0"/>
                          <a:cs typeface="Times New Roman" pitchFamily="18" charset="0"/>
                        </a:rPr>
                        <a:t>hệ </a:t>
                      </a:r>
                      <a:r>
                        <a:rPr lang="en-US" sz="2000" smtClean="0">
                          <a:latin typeface="Times New Roman" pitchFamily="18" charset="0"/>
                          <a:cs typeface="Times New Roman" pitchFamily="18" charset="0"/>
                        </a:rPr>
                        <a:t>1:</a:t>
                      </a:r>
                      <a:r>
                        <a:rPr lang="en-US" sz="2000" baseline="0" smtClean="0">
                          <a:latin typeface="Times New Roman" pitchFamily="18" charset="0"/>
                          <a:cs typeface="Times New Roman" pitchFamily="18" charset="0"/>
                        </a:rPr>
                        <a:t> Tolbutamid, Chlopropamid, Diabetol. </a:t>
                      </a:r>
                    </a:p>
                    <a:p>
                      <a:r>
                        <a:rPr lang="en-US" sz="2000" baseline="0" smtClean="0">
                          <a:latin typeface="Times New Roman" pitchFamily="18" charset="0"/>
                          <a:cs typeface="Times New Roman" pitchFamily="18" charset="0"/>
                        </a:rPr>
                        <a:t>    </a:t>
                      </a:r>
                      <a:r>
                        <a:rPr lang="vi-VN" sz="2000" baseline="0" smtClean="0">
                          <a:latin typeface="Times New Roman" pitchFamily="18" charset="0"/>
                          <a:cs typeface="Times New Roman" pitchFamily="18" charset="0"/>
                        </a:rPr>
                        <a:t> </a:t>
                      </a:r>
                      <a:r>
                        <a:rPr lang="en-US" sz="2000" baseline="0" smtClean="0">
                          <a:latin typeface="Times New Roman" pitchFamily="18" charset="0"/>
                          <a:cs typeface="Times New Roman" pitchFamily="18" charset="0"/>
                        </a:rPr>
                        <a:t>Thế </a:t>
                      </a:r>
                      <a:r>
                        <a:rPr lang="en-US" sz="2000" baseline="0" smtClean="0">
                          <a:latin typeface="Times New Roman" pitchFamily="18" charset="0"/>
                          <a:cs typeface="Times New Roman" pitchFamily="18" charset="0"/>
                        </a:rPr>
                        <a:t>hệ 2: Gliclazide, Glibenclamide</a:t>
                      </a:r>
                    </a:p>
                    <a:p>
                      <a:pPr marL="0" marR="0" indent="0" algn="l" defTabSz="685800" rtl="0" eaLnBrk="1" fontAlgn="auto" latinLnBrk="0" hangingPunct="1">
                        <a:lnSpc>
                          <a:spcPct val="100000"/>
                        </a:lnSpc>
                        <a:spcBef>
                          <a:spcPts val="0"/>
                        </a:spcBef>
                        <a:spcAft>
                          <a:spcPts val="0"/>
                        </a:spcAft>
                        <a:buClrTx/>
                        <a:buSzTx/>
                        <a:buFontTx/>
                        <a:buNone/>
                        <a:tabLst/>
                        <a:defRPr/>
                      </a:pPr>
                      <a:r>
                        <a:rPr lang="en-US" sz="2000" smtClean="0">
                          <a:latin typeface="Times New Roman" pitchFamily="18" charset="0"/>
                          <a:cs typeface="Times New Roman" pitchFamily="18" charset="0"/>
                        </a:rPr>
                        <a:t>Meglitinide: Repaglinide, Nateglitinide</a:t>
                      </a:r>
                    </a:p>
                  </a:txBody>
                  <a:tcPr anchor="ctr">
                    <a:solidFill>
                      <a:srgbClr val="FFD1FF"/>
                    </a:solidFill>
                  </a:tcPr>
                </a:tc>
              </a:tr>
              <a:tr h="606805">
                <a:tc>
                  <a:txBody>
                    <a:bodyPr/>
                    <a:lstStyle/>
                    <a:p>
                      <a:r>
                        <a:rPr lang="vi-VN" sz="2000" smtClean="0">
                          <a:latin typeface="Times New Roman" pitchFamily="18" charset="0"/>
                          <a:cs typeface="Times New Roman" pitchFamily="18" charset="0"/>
                        </a:rPr>
                        <a:t>Ứ</a:t>
                      </a:r>
                      <a:r>
                        <a:rPr lang="en-US" sz="2000" smtClean="0">
                          <a:latin typeface="Times New Roman" pitchFamily="18" charset="0"/>
                          <a:cs typeface="Times New Roman" pitchFamily="18" charset="0"/>
                        </a:rPr>
                        <a:t>c</a:t>
                      </a:r>
                      <a:r>
                        <a:rPr lang="en-US" sz="2000" baseline="0" smtClean="0">
                          <a:latin typeface="Times New Roman" pitchFamily="18" charset="0"/>
                          <a:cs typeface="Times New Roman" pitchFamily="18" charset="0"/>
                        </a:rPr>
                        <a:t> chế men </a:t>
                      </a:r>
                      <a:r>
                        <a:rPr lang="el-GR" sz="2000" baseline="0" smtClean="0">
                          <a:latin typeface="Times New Roman" pitchFamily="18" charset="0"/>
                          <a:cs typeface="Times New Roman" pitchFamily="18" charset="0"/>
                        </a:rPr>
                        <a:t>α</a:t>
                      </a:r>
                      <a:r>
                        <a:rPr lang="en-US" sz="2000" baseline="0" smtClean="0">
                          <a:latin typeface="Times New Roman" pitchFamily="18" charset="0"/>
                          <a:cs typeface="Times New Roman" pitchFamily="18" charset="0"/>
                        </a:rPr>
                        <a:t> - Glucosidase</a:t>
                      </a:r>
                      <a:r>
                        <a:rPr lang="vi-VN" sz="2000" smtClean="0">
                          <a:latin typeface="Times New Roman" pitchFamily="18" charset="0"/>
                          <a:cs typeface="Times New Roman" pitchFamily="18" charset="0"/>
                        </a:rPr>
                        <a:t> </a:t>
                      </a:r>
                      <a:endParaRPr lang="en-US" sz="2000">
                        <a:latin typeface="Times New Roman" pitchFamily="18" charset="0"/>
                        <a:cs typeface="Times New Roman" pitchFamily="18" charset="0"/>
                      </a:endParaRPr>
                    </a:p>
                  </a:txBody>
                  <a:tcPr anchor="ctr">
                    <a:solidFill>
                      <a:srgbClr val="FFD1FF"/>
                    </a:solidFill>
                  </a:tcPr>
                </a:tc>
                <a:tc>
                  <a:txBody>
                    <a:bodyPr/>
                    <a:lstStyle/>
                    <a:p>
                      <a:r>
                        <a:rPr lang="en-US" sz="2000" smtClean="0">
                          <a:latin typeface="Times New Roman" pitchFamily="18" charset="0"/>
                          <a:cs typeface="Times New Roman" pitchFamily="18" charset="0"/>
                        </a:rPr>
                        <a:t>Acarbose,</a:t>
                      </a:r>
                      <a:r>
                        <a:rPr lang="en-US" sz="2000" baseline="0" smtClean="0">
                          <a:latin typeface="Times New Roman" pitchFamily="18" charset="0"/>
                          <a:cs typeface="Times New Roman" pitchFamily="18" charset="0"/>
                        </a:rPr>
                        <a:t> Miglitol</a:t>
                      </a:r>
                      <a:endParaRPr lang="en-US" sz="2000">
                        <a:latin typeface="Times New Roman" pitchFamily="18" charset="0"/>
                        <a:cs typeface="Times New Roman" pitchFamily="18" charset="0"/>
                      </a:endParaRPr>
                    </a:p>
                  </a:txBody>
                  <a:tcPr anchor="ctr">
                    <a:solidFill>
                      <a:srgbClr val="FFD1FF"/>
                    </a:solidFill>
                  </a:tcPr>
                </a:tc>
              </a:tr>
              <a:tr h="606805">
                <a:tc>
                  <a:txBody>
                    <a:bodyPr/>
                    <a:lstStyle/>
                    <a:p>
                      <a:r>
                        <a:rPr lang="en-US" sz="2000" smtClean="0">
                          <a:latin typeface="Times New Roman" pitchFamily="18" charset="0"/>
                          <a:cs typeface="Times New Roman" pitchFamily="18" charset="0"/>
                        </a:rPr>
                        <a:t>Thiazolidinedione</a:t>
                      </a:r>
                      <a:endParaRPr lang="en-US" sz="2000">
                        <a:latin typeface="Times New Roman" pitchFamily="18" charset="0"/>
                        <a:cs typeface="Times New Roman" pitchFamily="18" charset="0"/>
                      </a:endParaRPr>
                    </a:p>
                  </a:txBody>
                  <a:tcPr anchor="ctr">
                    <a:solidFill>
                      <a:srgbClr val="FFD1FF"/>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000" smtClean="0">
                          <a:latin typeface="Times New Roman" pitchFamily="18" charset="0"/>
                          <a:cs typeface="Times New Roman" pitchFamily="18" charset="0"/>
                        </a:rPr>
                        <a:t>Actos</a:t>
                      </a:r>
                      <a:r>
                        <a:rPr lang="en-US" sz="2000" smtClean="0">
                          <a:latin typeface="Times New Roman" pitchFamily="18" charset="0"/>
                          <a:cs typeface="Times New Roman" pitchFamily="18" charset="0"/>
                        </a:rPr>
                        <a:t>, Pionorm</a:t>
                      </a:r>
                      <a:endParaRPr lang="vi-VN" sz="2000" smtClean="0">
                        <a:latin typeface="Times New Roman" pitchFamily="18" charset="0"/>
                        <a:cs typeface="Times New Roman" pitchFamily="18" charset="0"/>
                      </a:endParaRPr>
                    </a:p>
                  </a:txBody>
                  <a:tcPr anchor="ctr">
                    <a:solidFill>
                      <a:srgbClr val="FFD1FF"/>
                    </a:solidFill>
                  </a:tcPr>
                </a:tc>
              </a:tr>
              <a:tr h="897052">
                <a:tc>
                  <a:txBody>
                    <a:bodyPr/>
                    <a:lstStyle/>
                    <a:p>
                      <a:r>
                        <a:rPr lang="en-US" sz="2000" smtClean="0">
                          <a:latin typeface="Times New Roman" pitchFamily="18" charset="0"/>
                          <a:cs typeface="Times New Roman" pitchFamily="18" charset="0"/>
                        </a:rPr>
                        <a:t>Ức</a:t>
                      </a:r>
                      <a:r>
                        <a:rPr lang="en-US" sz="2000" baseline="0" smtClean="0">
                          <a:latin typeface="Times New Roman" pitchFamily="18" charset="0"/>
                          <a:cs typeface="Times New Roman" pitchFamily="18" charset="0"/>
                        </a:rPr>
                        <a:t> chế men DPP-4</a:t>
                      </a:r>
                      <a:endParaRPr lang="en-US" sz="2000">
                        <a:latin typeface="Times New Roman" pitchFamily="18" charset="0"/>
                        <a:cs typeface="Times New Roman" pitchFamily="18" charset="0"/>
                      </a:endParaRPr>
                    </a:p>
                  </a:txBody>
                  <a:tcPr anchor="ctr">
                    <a:solidFill>
                      <a:srgbClr val="FFD1FF"/>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000" smtClean="0">
                          <a:latin typeface="Times New Roman" pitchFamily="18" charset="0"/>
                          <a:cs typeface="Times New Roman" pitchFamily="18" charset="0"/>
                        </a:rPr>
                        <a:t>Sitagliptin, Vildagliptin</a:t>
                      </a:r>
                      <a:endParaRPr lang="vi-VN" sz="2000" smtClean="0">
                        <a:latin typeface="Times New Roman" pitchFamily="18" charset="0"/>
                        <a:cs typeface="Times New Roman" pitchFamily="18" charset="0"/>
                      </a:endParaRPr>
                    </a:p>
                  </a:txBody>
                  <a:tcPr anchor="ctr">
                    <a:solidFill>
                      <a:srgbClr val="FFD1FF"/>
                    </a:solidFill>
                  </a:tcPr>
                </a:tc>
              </a:tr>
              <a:tr h="979608">
                <a:tc>
                  <a:txBody>
                    <a:bodyPr/>
                    <a:lstStyle/>
                    <a:p>
                      <a:r>
                        <a:rPr lang="en-US" sz="2000" smtClean="0">
                          <a:latin typeface="Times New Roman" pitchFamily="18" charset="0"/>
                          <a:cs typeface="Times New Roman" pitchFamily="18" charset="0"/>
                        </a:rPr>
                        <a:t>Insulin</a:t>
                      </a:r>
                      <a:r>
                        <a:rPr lang="vi-VN" sz="2000" smtClean="0">
                          <a:latin typeface="Times New Roman" pitchFamily="18" charset="0"/>
                          <a:cs typeface="Times New Roman" pitchFamily="18" charset="0"/>
                        </a:rPr>
                        <a:t> </a:t>
                      </a:r>
                      <a:endParaRPr lang="en-US" sz="2000">
                        <a:latin typeface="Times New Roman" pitchFamily="18" charset="0"/>
                        <a:cs typeface="Times New Roman" pitchFamily="18" charset="0"/>
                      </a:endParaRPr>
                    </a:p>
                  </a:txBody>
                  <a:tcPr anchor="ctr">
                    <a:solidFill>
                      <a:srgbClr val="FFD1FF"/>
                    </a:solidFill>
                  </a:tcPr>
                </a:tc>
                <a:tc>
                  <a:txBody>
                    <a:bodyPr/>
                    <a:lstStyle/>
                    <a:p>
                      <a:r>
                        <a:rPr lang="en-US" sz="2000" smtClean="0">
                          <a:latin typeface="Times New Roman" pitchFamily="18" charset="0"/>
                          <a:cs typeface="Times New Roman" pitchFamily="18" charset="0"/>
                        </a:rPr>
                        <a:t>Regular,</a:t>
                      </a:r>
                      <a:r>
                        <a:rPr lang="en-US" sz="2000" baseline="0" smtClean="0">
                          <a:latin typeface="Times New Roman" pitchFamily="18" charset="0"/>
                          <a:cs typeface="Times New Roman" pitchFamily="18" charset="0"/>
                        </a:rPr>
                        <a:t> Actrapid, Insulin lente, Lantus, Mixtard</a:t>
                      </a:r>
                      <a:endParaRPr lang="en-US" sz="2000" smtClean="0">
                        <a:latin typeface="Times New Roman" pitchFamily="18" charset="0"/>
                        <a:cs typeface="Times New Roman" pitchFamily="18" charset="0"/>
                      </a:endParaRPr>
                    </a:p>
                  </a:txBody>
                  <a:tcPr anchor="ctr">
                    <a:solidFill>
                      <a:srgbClr val="FFD1FF"/>
                    </a:solidFill>
                  </a:tcPr>
                </a:tc>
              </a:tr>
            </a:tbl>
          </a:graphicData>
        </a:graphic>
      </p:graphicFrame>
    </p:spTree>
    <p:extLst>
      <p:ext uri="{BB962C8B-B14F-4D97-AF65-F5344CB8AC3E}">
        <p14:creationId xmlns:p14="http://schemas.microsoft.com/office/powerpoint/2010/main" val="2312944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0" y="1255594"/>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761629"/>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685731"/>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3596185"/>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2424752"/>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271535" y="490969"/>
            <a:ext cx="1654101" cy="400110"/>
          </a:xfrm>
          <a:prstGeom prst="rect">
            <a:avLst/>
          </a:prstGeom>
          <a:solidFill>
            <a:srgbClr val="C40091"/>
          </a:solidFill>
          <a:ln w="6350">
            <a:solidFill>
              <a:srgbClr val="C40091"/>
            </a:solidFill>
          </a:ln>
        </p:spPr>
        <p:txBody>
          <a:bodyPr wrap="square">
            <a:spAutoFit/>
          </a:bodyPr>
          <a:lstStyle/>
          <a:p>
            <a:pPr algn="ctr"/>
            <a:r>
              <a:rPr lang="en-US" sz="2000" b="1" smtClean="0">
                <a:solidFill>
                  <a:schemeClr val="bg1"/>
                </a:solidFill>
                <a:latin typeface="Times New Roman" pitchFamily="18" charset="0"/>
                <a:cs typeface="Times New Roman" pitchFamily="18" charset="0"/>
              </a:rPr>
              <a:t>Biguanide</a:t>
            </a:r>
          </a:p>
        </p:txBody>
      </p:sp>
      <p:sp>
        <p:nvSpPr>
          <p:cNvPr id="31" name="Rectangle 30"/>
          <p:cNvSpPr/>
          <p:nvPr/>
        </p:nvSpPr>
        <p:spPr>
          <a:xfrm>
            <a:off x="6933078" y="1516825"/>
            <a:ext cx="2090370" cy="707886"/>
          </a:xfrm>
          <a:prstGeom prst="rect">
            <a:avLst/>
          </a:prstGeom>
          <a:solidFill>
            <a:srgbClr val="C40091"/>
          </a:solidFill>
          <a:ln w="6350">
            <a:solidFill>
              <a:srgbClr val="C40091"/>
            </a:solidFill>
          </a:ln>
        </p:spPr>
        <p:txBody>
          <a:bodyPr wrap="square">
            <a:spAutoFit/>
          </a:bodyPr>
          <a:lstStyle/>
          <a:p>
            <a:pPr algn="ctr"/>
            <a:r>
              <a:rPr lang="en-US" sz="2000" b="1" smtClean="0">
                <a:solidFill>
                  <a:schemeClr val="bg1"/>
                </a:solidFill>
                <a:latin typeface="Times New Roman" pitchFamily="18" charset="0"/>
                <a:cs typeface="Times New Roman" pitchFamily="18" charset="0"/>
              </a:rPr>
              <a:t>Kích thích làm tăng tiết insulin</a:t>
            </a:r>
            <a:endParaRPr lang="en-US" sz="2000" b="1">
              <a:solidFill>
                <a:schemeClr val="bg1"/>
              </a:solidFill>
            </a:endParaRPr>
          </a:p>
        </p:txBody>
      </p:sp>
      <p:sp>
        <p:nvSpPr>
          <p:cNvPr id="32" name="Rectangle 31"/>
          <p:cNvSpPr/>
          <p:nvPr/>
        </p:nvSpPr>
        <p:spPr>
          <a:xfrm>
            <a:off x="7180550" y="2665510"/>
            <a:ext cx="1908858" cy="707886"/>
          </a:xfrm>
          <a:prstGeom prst="rect">
            <a:avLst/>
          </a:prstGeom>
          <a:solidFill>
            <a:srgbClr val="C40091"/>
          </a:solidFill>
          <a:ln w="6350">
            <a:solidFill>
              <a:srgbClr val="C40091"/>
            </a:solidFill>
          </a:ln>
        </p:spPr>
        <p:txBody>
          <a:bodyPr wrap="square">
            <a:spAutoFit/>
          </a:bodyPr>
          <a:lstStyle/>
          <a:p>
            <a:pPr algn="ctr"/>
            <a:r>
              <a:rPr lang="vi-VN" sz="2000" b="1" smtClean="0">
                <a:solidFill>
                  <a:schemeClr val="bg1"/>
                </a:solidFill>
                <a:latin typeface="Times New Roman" pitchFamily="18" charset="0"/>
                <a:cs typeface="Times New Roman" pitchFamily="18" charset="0"/>
              </a:rPr>
              <a:t>Ứ</a:t>
            </a:r>
            <a:r>
              <a:rPr lang="en-US" sz="2000" b="1" smtClean="0">
                <a:solidFill>
                  <a:schemeClr val="bg1"/>
                </a:solidFill>
                <a:latin typeface="Times New Roman" pitchFamily="18" charset="0"/>
                <a:cs typeface="Times New Roman" pitchFamily="18" charset="0"/>
              </a:rPr>
              <a:t>c chế men </a:t>
            </a:r>
          </a:p>
          <a:p>
            <a:pPr algn="ctr"/>
            <a:r>
              <a:rPr lang="el-GR" sz="2000" b="1" smtClean="0">
                <a:solidFill>
                  <a:schemeClr val="bg1"/>
                </a:solidFill>
                <a:latin typeface="Times New Roman" pitchFamily="18" charset="0"/>
                <a:cs typeface="Times New Roman" pitchFamily="18" charset="0"/>
              </a:rPr>
              <a:t>α</a:t>
            </a:r>
            <a:r>
              <a:rPr lang="en-US" sz="2000" b="1" smtClean="0">
                <a:solidFill>
                  <a:schemeClr val="bg1"/>
                </a:solidFill>
                <a:latin typeface="Times New Roman" pitchFamily="18" charset="0"/>
                <a:cs typeface="Times New Roman" pitchFamily="18" charset="0"/>
              </a:rPr>
              <a:t> - Glucosidase</a:t>
            </a:r>
            <a:r>
              <a:rPr lang="vi-VN" sz="2000" b="1" smtClean="0">
                <a:solidFill>
                  <a:schemeClr val="bg1"/>
                </a:solidFill>
                <a:latin typeface="Times New Roman" pitchFamily="18" charset="0"/>
                <a:cs typeface="Times New Roman" pitchFamily="18" charset="0"/>
              </a:rPr>
              <a:t> </a:t>
            </a:r>
            <a:endParaRPr lang="en-US" sz="2000" b="1" smtClean="0">
              <a:solidFill>
                <a:schemeClr val="bg1"/>
              </a:solidFill>
              <a:latin typeface="Times New Roman" pitchFamily="18" charset="0"/>
              <a:cs typeface="Times New Roman" pitchFamily="18" charset="0"/>
            </a:endParaRPr>
          </a:p>
        </p:txBody>
      </p:sp>
      <p:sp>
        <p:nvSpPr>
          <p:cNvPr id="33" name="Rectangle 32"/>
          <p:cNvSpPr/>
          <p:nvPr/>
        </p:nvSpPr>
        <p:spPr>
          <a:xfrm>
            <a:off x="6933077" y="3923384"/>
            <a:ext cx="2156331" cy="400110"/>
          </a:xfrm>
          <a:prstGeom prst="rect">
            <a:avLst/>
          </a:prstGeom>
          <a:solidFill>
            <a:srgbClr val="C40091"/>
          </a:solidFill>
          <a:ln w="6350">
            <a:solidFill>
              <a:srgbClr val="C40091"/>
            </a:solidFill>
          </a:ln>
        </p:spPr>
        <p:txBody>
          <a:bodyPr wrap="square">
            <a:spAutoFit/>
          </a:bodyPr>
          <a:lstStyle/>
          <a:p>
            <a:pPr algn="ctr"/>
            <a:r>
              <a:rPr lang="en-US" sz="2000" b="1" smtClean="0">
                <a:solidFill>
                  <a:schemeClr val="bg1"/>
                </a:solidFill>
                <a:latin typeface="Times New Roman" pitchFamily="18" charset="0"/>
                <a:cs typeface="Times New Roman" pitchFamily="18" charset="0"/>
              </a:rPr>
              <a:t>Thiazolidinedione</a:t>
            </a:r>
          </a:p>
        </p:txBody>
      </p:sp>
      <p:sp>
        <p:nvSpPr>
          <p:cNvPr id="34" name="Rectangle 33"/>
          <p:cNvSpPr/>
          <p:nvPr/>
        </p:nvSpPr>
        <p:spPr>
          <a:xfrm>
            <a:off x="7233311" y="4853703"/>
            <a:ext cx="1801505" cy="707886"/>
          </a:xfrm>
          <a:prstGeom prst="rect">
            <a:avLst/>
          </a:prstGeom>
          <a:solidFill>
            <a:srgbClr val="C40091"/>
          </a:solidFill>
          <a:ln w="6350">
            <a:solidFill>
              <a:srgbClr val="C40091"/>
            </a:solidFill>
          </a:ln>
        </p:spPr>
        <p:txBody>
          <a:bodyPr wrap="square">
            <a:spAutoFit/>
          </a:bodyPr>
          <a:lstStyle/>
          <a:p>
            <a:pPr algn="ctr"/>
            <a:r>
              <a:rPr lang="en-US" sz="2000" b="1" smtClean="0">
                <a:solidFill>
                  <a:schemeClr val="bg1"/>
                </a:solidFill>
                <a:latin typeface="Times New Roman" pitchFamily="18" charset="0"/>
                <a:cs typeface="Times New Roman" pitchFamily="18" charset="0"/>
              </a:rPr>
              <a:t>Ức chế men </a:t>
            </a:r>
            <a:r>
              <a:rPr lang="en-US" sz="2000" b="1" smtClean="0">
                <a:solidFill>
                  <a:schemeClr val="bg1"/>
                </a:solidFill>
                <a:latin typeface="Times New Roman" pitchFamily="18" charset="0"/>
                <a:cs typeface="Times New Roman" pitchFamily="18" charset="0"/>
              </a:rPr>
              <a:t>DPP-4</a:t>
            </a:r>
            <a:endParaRPr lang="en-US" sz="2000" b="1" smtClean="0">
              <a:solidFill>
                <a:schemeClr val="bg1"/>
              </a:solidFill>
              <a:latin typeface="Times New Roman" pitchFamily="18" charset="0"/>
              <a:cs typeface="Times New Roman" pitchFamily="18" charset="0"/>
            </a:endParaRPr>
          </a:p>
        </p:txBody>
      </p:sp>
      <p:sp>
        <p:nvSpPr>
          <p:cNvPr id="35" name="Rectangle 34"/>
          <p:cNvSpPr/>
          <p:nvPr/>
        </p:nvSpPr>
        <p:spPr>
          <a:xfrm>
            <a:off x="7271535" y="6045961"/>
            <a:ext cx="1831522" cy="400110"/>
          </a:xfrm>
          <a:prstGeom prst="rect">
            <a:avLst/>
          </a:prstGeom>
          <a:solidFill>
            <a:srgbClr val="C40091"/>
          </a:solidFill>
          <a:ln w="6350">
            <a:solidFill>
              <a:srgbClr val="C40091"/>
            </a:solidFill>
          </a:ln>
        </p:spPr>
        <p:txBody>
          <a:bodyPr wrap="square">
            <a:spAutoFit/>
          </a:bodyPr>
          <a:lstStyle/>
          <a:p>
            <a:pPr algn="ctr"/>
            <a:r>
              <a:rPr lang="en-US" sz="2000" b="1" smtClean="0">
                <a:solidFill>
                  <a:schemeClr val="bg1"/>
                </a:solidFill>
                <a:latin typeface="Times New Roman" pitchFamily="18" charset="0"/>
                <a:cs typeface="Times New Roman" pitchFamily="18" charset="0"/>
              </a:rPr>
              <a:t>Insulin</a:t>
            </a:r>
            <a:r>
              <a:rPr lang="vi-VN" sz="2000" b="1" smtClean="0">
                <a:solidFill>
                  <a:schemeClr val="bg1"/>
                </a:solidFill>
                <a:latin typeface="Times New Roman" pitchFamily="18" charset="0"/>
                <a:cs typeface="Times New Roman" pitchFamily="18" charset="0"/>
              </a:rPr>
              <a:t> </a:t>
            </a:r>
            <a:endParaRPr lang="en-US" sz="2000" b="1" smtClean="0">
              <a:solidFill>
                <a:schemeClr val="bg1"/>
              </a:solidFill>
              <a:latin typeface="Times New Roman" pitchFamily="18" charset="0"/>
              <a:cs typeface="Times New Roman" pitchFamily="18" charset="0"/>
            </a:endParaRPr>
          </a:p>
        </p:txBody>
      </p:sp>
      <p:pic>
        <p:nvPicPr>
          <p:cNvPr id="3084" name="Picture 12" descr="Hình ảnh có liên quan"/>
          <p:cNvPicPr>
            <a:picLocks noChangeAspect="1" noChangeArrowheads="1"/>
          </p:cNvPicPr>
          <p:nvPr/>
        </p:nvPicPr>
        <p:blipFill>
          <a:blip r:embed="rId2" cstate="print"/>
          <a:srcRect/>
          <a:stretch>
            <a:fillRect/>
          </a:stretch>
        </p:blipFill>
        <p:spPr bwMode="auto">
          <a:xfrm>
            <a:off x="4844955" y="2469767"/>
            <a:ext cx="2088122" cy="1104965"/>
          </a:xfrm>
          <a:prstGeom prst="rect">
            <a:avLst/>
          </a:prstGeom>
          <a:noFill/>
        </p:spPr>
      </p:pic>
      <p:pic>
        <p:nvPicPr>
          <p:cNvPr id="3086" name="Picture 14" descr="Kết quả hình ảnh cho Actos"/>
          <p:cNvPicPr>
            <a:picLocks noChangeAspect="1" noChangeArrowheads="1"/>
          </p:cNvPicPr>
          <p:nvPr/>
        </p:nvPicPr>
        <p:blipFill>
          <a:blip r:embed="rId3"/>
          <a:srcRect/>
          <a:stretch>
            <a:fillRect/>
          </a:stretch>
        </p:blipFill>
        <p:spPr bwMode="auto">
          <a:xfrm>
            <a:off x="68242" y="3630304"/>
            <a:ext cx="2286420" cy="1037229"/>
          </a:xfrm>
          <a:prstGeom prst="rect">
            <a:avLst/>
          </a:prstGeom>
          <a:noFill/>
        </p:spPr>
      </p:pic>
      <p:pic>
        <p:nvPicPr>
          <p:cNvPr id="3088" name="Picture 16" descr="Kết quả hình ảnh cho Pionorm"/>
          <p:cNvPicPr>
            <a:picLocks noChangeAspect="1" noChangeArrowheads="1"/>
          </p:cNvPicPr>
          <p:nvPr/>
        </p:nvPicPr>
        <p:blipFill>
          <a:blip r:embed="rId4" cstate="print"/>
          <a:srcRect/>
          <a:stretch>
            <a:fillRect/>
          </a:stretch>
        </p:blipFill>
        <p:spPr bwMode="auto">
          <a:xfrm>
            <a:off x="2653115" y="3616657"/>
            <a:ext cx="2028067" cy="1056541"/>
          </a:xfrm>
          <a:prstGeom prst="rect">
            <a:avLst/>
          </a:prstGeom>
          <a:noFill/>
        </p:spPr>
      </p:pic>
      <p:pic>
        <p:nvPicPr>
          <p:cNvPr id="3094" name="Picture 22" descr="Hình ảnh có liên quan"/>
          <p:cNvPicPr>
            <a:picLocks noChangeAspect="1" noChangeArrowheads="1"/>
          </p:cNvPicPr>
          <p:nvPr/>
        </p:nvPicPr>
        <p:blipFill>
          <a:blip r:embed="rId5"/>
          <a:srcRect/>
          <a:stretch>
            <a:fillRect/>
          </a:stretch>
        </p:blipFill>
        <p:spPr bwMode="auto">
          <a:xfrm>
            <a:off x="2680411" y="4694828"/>
            <a:ext cx="2423852" cy="1036639"/>
          </a:xfrm>
          <a:prstGeom prst="rect">
            <a:avLst/>
          </a:prstGeom>
          <a:noFill/>
        </p:spPr>
      </p:pic>
      <p:pic>
        <p:nvPicPr>
          <p:cNvPr id="3098" name="Picture 26" descr="Kết quả hình ảnh cho Actrapid"/>
          <p:cNvPicPr>
            <a:picLocks noChangeAspect="1" noChangeArrowheads="1"/>
          </p:cNvPicPr>
          <p:nvPr/>
        </p:nvPicPr>
        <p:blipFill>
          <a:blip r:embed="rId6"/>
          <a:srcRect/>
          <a:stretch>
            <a:fillRect/>
          </a:stretch>
        </p:blipFill>
        <p:spPr bwMode="auto">
          <a:xfrm>
            <a:off x="54592" y="5718412"/>
            <a:ext cx="2315405" cy="1139588"/>
          </a:xfrm>
          <a:prstGeom prst="rect">
            <a:avLst/>
          </a:prstGeom>
          <a:noFill/>
        </p:spPr>
      </p:pic>
      <p:pic>
        <p:nvPicPr>
          <p:cNvPr id="1025" name="Picture 1" descr="C:\Users\Administrator\AppData\Local\Temp\SolidDocuments\SolidCapture\SolidCaptureImage224320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44" y="1301696"/>
            <a:ext cx="2196937" cy="11246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AppData\Local\Temp\SolidDocuments\SolidCapture\SolidCaptureImage247209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0703" y="1291637"/>
            <a:ext cx="2172374" cy="1100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istrator\AppData\Local\Temp\SolidDocuments\SolidCapture\SolidCaptureImage259675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6723" y="2474438"/>
            <a:ext cx="2047163" cy="10846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istrator\AppData\Local\Temp\SolidDocuments\SolidCapture\SolidCaptureImage2664375.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33858" y="5766308"/>
            <a:ext cx="2195513" cy="10953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ết quả hình ảnh cho humuli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91220" y="5862008"/>
            <a:ext cx="2141857" cy="99599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dministrator\AppData\Local\Temp\SolidDocuments\SolidCapture\SolidCaptureImage289725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97497" y="3671763"/>
            <a:ext cx="1912736" cy="99577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Kết quả hình ảnh cho Onglyz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12792" y="4718713"/>
            <a:ext cx="2120285" cy="1020299"/>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C:\Users\Administrator\AppData\Local\Temp\SolidDocuments\SolidCapture\SolidCaptureImage5677625.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240" y="79681"/>
            <a:ext cx="2224583" cy="11041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88096" y="927345"/>
            <a:ext cx="740908" cy="307777"/>
          </a:xfrm>
          <a:prstGeom prst="rect">
            <a:avLst/>
          </a:prstGeom>
          <a:solidFill>
            <a:srgbClr val="FFC000"/>
          </a:solidFill>
        </p:spPr>
        <p:txBody>
          <a:bodyPr wrap="none">
            <a:spAutoFit/>
          </a:bodyPr>
          <a:lstStyle/>
          <a:p>
            <a:r>
              <a:rPr lang="en-US" b="1" smtClean="0"/>
              <a:t>510</a:t>
            </a:r>
            <a:r>
              <a:rPr lang="vi-VN" b="1" smtClean="0"/>
              <a:t>đ/v</a:t>
            </a:r>
            <a:endParaRPr lang="en-US" b="1"/>
          </a:p>
        </p:txBody>
      </p:sp>
      <p:pic>
        <p:nvPicPr>
          <p:cNvPr id="2050" name="Picture 2" descr="C:\Users\Administrator\AppData\Local\Temp\SolidDocuments\SolidCapture\SolidCaptureImage5904218.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33858" y="79681"/>
            <a:ext cx="2147324" cy="1062823"/>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5421844" y="2098118"/>
            <a:ext cx="989373" cy="307777"/>
          </a:xfrm>
          <a:prstGeom prst="rect">
            <a:avLst/>
          </a:prstGeom>
          <a:solidFill>
            <a:srgbClr val="FFC000"/>
          </a:solidFill>
        </p:spPr>
        <p:txBody>
          <a:bodyPr wrap="none">
            <a:spAutoFit/>
          </a:bodyPr>
          <a:lstStyle/>
          <a:p>
            <a:r>
              <a:rPr lang="vi-VN" b="1" smtClean="0"/>
              <a:t>15.000đ/v</a:t>
            </a:r>
            <a:endParaRPr lang="en-US" b="1"/>
          </a:p>
        </p:txBody>
      </p:sp>
      <p:sp>
        <p:nvSpPr>
          <p:cNvPr id="41" name="Rectangle 40"/>
          <p:cNvSpPr/>
          <p:nvPr/>
        </p:nvSpPr>
        <p:spPr>
          <a:xfrm>
            <a:off x="707595" y="2098117"/>
            <a:ext cx="989373" cy="307777"/>
          </a:xfrm>
          <a:prstGeom prst="rect">
            <a:avLst/>
          </a:prstGeom>
          <a:solidFill>
            <a:srgbClr val="FFC000"/>
          </a:solidFill>
        </p:spPr>
        <p:txBody>
          <a:bodyPr wrap="none">
            <a:spAutoFit/>
          </a:bodyPr>
          <a:lstStyle/>
          <a:p>
            <a:r>
              <a:rPr lang="vi-VN" b="1" smtClean="0"/>
              <a:t>15.491đ/v</a:t>
            </a:r>
            <a:endParaRPr lang="en-US" b="1"/>
          </a:p>
        </p:txBody>
      </p:sp>
      <p:sp>
        <p:nvSpPr>
          <p:cNvPr id="43" name="Rectangle 42"/>
          <p:cNvSpPr/>
          <p:nvPr/>
        </p:nvSpPr>
        <p:spPr>
          <a:xfrm>
            <a:off x="5476436" y="3219506"/>
            <a:ext cx="989373" cy="307777"/>
          </a:xfrm>
          <a:prstGeom prst="rect">
            <a:avLst/>
          </a:prstGeom>
          <a:solidFill>
            <a:srgbClr val="FFC000"/>
          </a:solidFill>
        </p:spPr>
        <p:txBody>
          <a:bodyPr wrap="none">
            <a:spAutoFit/>
          </a:bodyPr>
          <a:lstStyle/>
          <a:p>
            <a:r>
              <a:rPr lang="vi-VN" b="1" smtClean="0"/>
              <a:t>51.333đ/v</a:t>
            </a:r>
            <a:endParaRPr lang="en-US" b="1"/>
          </a:p>
        </p:txBody>
      </p:sp>
      <p:sp>
        <p:nvSpPr>
          <p:cNvPr id="44" name="Rectangle 43"/>
          <p:cNvSpPr/>
          <p:nvPr/>
        </p:nvSpPr>
        <p:spPr>
          <a:xfrm>
            <a:off x="707595" y="4352246"/>
            <a:ext cx="889987" cy="307777"/>
          </a:xfrm>
          <a:prstGeom prst="rect">
            <a:avLst/>
          </a:prstGeom>
          <a:solidFill>
            <a:srgbClr val="FFC000"/>
          </a:solidFill>
        </p:spPr>
        <p:txBody>
          <a:bodyPr wrap="none">
            <a:spAutoFit/>
          </a:bodyPr>
          <a:lstStyle/>
          <a:p>
            <a:r>
              <a:rPr lang="vi-VN" b="1" smtClean="0"/>
              <a:t>8.80</a:t>
            </a:r>
            <a:r>
              <a:rPr lang="en-US" b="1" smtClean="0"/>
              <a:t>0</a:t>
            </a:r>
            <a:r>
              <a:rPr lang="vi-VN" b="1" smtClean="0"/>
              <a:t>đ/v</a:t>
            </a:r>
            <a:endParaRPr lang="en-US" b="1"/>
          </a:p>
        </p:txBody>
      </p:sp>
      <p:sp>
        <p:nvSpPr>
          <p:cNvPr id="45" name="Rectangle 44"/>
          <p:cNvSpPr/>
          <p:nvPr/>
        </p:nvSpPr>
        <p:spPr>
          <a:xfrm>
            <a:off x="5476436" y="4346234"/>
            <a:ext cx="1088760" cy="307777"/>
          </a:xfrm>
          <a:prstGeom prst="rect">
            <a:avLst/>
          </a:prstGeom>
          <a:solidFill>
            <a:srgbClr val="FFC000"/>
          </a:solidFill>
        </p:spPr>
        <p:txBody>
          <a:bodyPr wrap="none">
            <a:spAutoFit/>
          </a:bodyPr>
          <a:lstStyle/>
          <a:p>
            <a:r>
              <a:rPr lang="vi-VN" b="1" smtClean="0"/>
              <a:t>126,764đ/v</a:t>
            </a:r>
            <a:endParaRPr lang="en-US" b="1"/>
          </a:p>
        </p:txBody>
      </p:sp>
      <p:sp>
        <p:nvSpPr>
          <p:cNvPr id="46" name="Rectangle 45"/>
          <p:cNvSpPr/>
          <p:nvPr/>
        </p:nvSpPr>
        <p:spPr>
          <a:xfrm>
            <a:off x="3151429" y="4346233"/>
            <a:ext cx="989373" cy="307777"/>
          </a:xfrm>
          <a:prstGeom prst="rect">
            <a:avLst/>
          </a:prstGeom>
          <a:solidFill>
            <a:srgbClr val="FFC000"/>
          </a:solidFill>
        </p:spPr>
        <p:txBody>
          <a:bodyPr wrap="none">
            <a:spAutoFit/>
          </a:bodyPr>
          <a:lstStyle/>
          <a:p>
            <a:r>
              <a:rPr lang="vi-VN" b="1" smtClean="0"/>
              <a:t>26.600đ/v</a:t>
            </a:r>
            <a:endParaRPr lang="en-US" b="1"/>
          </a:p>
        </p:txBody>
      </p:sp>
      <p:sp>
        <p:nvSpPr>
          <p:cNvPr id="47" name="Rectangle 46"/>
          <p:cNvSpPr/>
          <p:nvPr/>
        </p:nvSpPr>
        <p:spPr>
          <a:xfrm>
            <a:off x="3151429" y="3246801"/>
            <a:ext cx="889987" cy="307777"/>
          </a:xfrm>
          <a:prstGeom prst="rect">
            <a:avLst/>
          </a:prstGeom>
          <a:solidFill>
            <a:srgbClr val="FFC000"/>
          </a:solidFill>
        </p:spPr>
        <p:txBody>
          <a:bodyPr wrap="none">
            <a:spAutoFit/>
          </a:bodyPr>
          <a:lstStyle/>
          <a:p>
            <a:r>
              <a:rPr lang="vi-VN" b="1" smtClean="0"/>
              <a:t>5.280đ/v</a:t>
            </a:r>
            <a:endParaRPr lang="en-US" b="1"/>
          </a:p>
        </p:txBody>
      </p:sp>
      <p:sp>
        <p:nvSpPr>
          <p:cNvPr id="48" name="Rectangle 47"/>
          <p:cNvSpPr/>
          <p:nvPr/>
        </p:nvSpPr>
        <p:spPr>
          <a:xfrm>
            <a:off x="3151429" y="918375"/>
            <a:ext cx="889987" cy="307777"/>
          </a:xfrm>
          <a:prstGeom prst="rect">
            <a:avLst/>
          </a:prstGeom>
          <a:solidFill>
            <a:srgbClr val="FFC000"/>
          </a:solidFill>
        </p:spPr>
        <p:txBody>
          <a:bodyPr wrap="none">
            <a:spAutoFit/>
          </a:bodyPr>
          <a:lstStyle/>
          <a:p>
            <a:r>
              <a:rPr lang="en-US" b="1" smtClean="0"/>
              <a:t>1</a:t>
            </a:r>
            <a:r>
              <a:rPr lang="vi-VN" b="1" smtClean="0"/>
              <a:t>.</a:t>
            </a:r>
            <a:r>
              <a:rPr lang="en-US" b="1" smtClean="0"/>
              <a:t>325</a:t>
            </a:r>
            <a:r>
              <a:rPr lang="vi-VN" b="1" smtClean="0"/>
              <a:t>đ/v</a:t>
            </a:r>
            <a:endParaRPr lang="en-US" b="1"/>
          </a:p>
        </p:txBody>
      </p:sp>
      <p:sp>
        <p:nvSpPr>
          <p:cNvPr id="50" name="Rectangle 49"/>
          <p:cNvSpPr/>
          <p:nvPr/>
        </p:nvSpPr>
        <p:spPr>
          <a:xfrm>
            <a:off x="5380900" y="6539635"/>
            <a:ext cx="1148071" cy="307777"/>
          </a:xfrm>
          <a:prstGeom prst="rect">
            <a:avLst/>
          </a:prstGeom>
          <a:solidFill>
            <a:srgbClr val="FFC000"/>
          </a:solidFill>
        </p:spPr>
        <p:txBody>
          <a:bodyPr wrap="none">
            <a:spAutoFit/>
          </a:bodyPr>
          <a:lstStyle/>
          <a:p>
            <a:r>
              <a:rPr lang="vi-VN" b="1" smtClean="0"/>
              <a:t>280.000đ/lọ</a:t>
            </a:r>
            <a:endParaRPr lang="en-US" b="1"/>
          </a:p>
        </p:txBody>
      </p:sp>
      <p:sp>
        <p:nvSpPr>
          <p:cNvPr id="51" name="Rectangle 50"/>
          <p:cNvSpPr/>
          <p:nvPr/>
        </p:nvSpPr>
        <p:spPr>
          <a:xfrm>
            <a:off x="3069541" y="6541607"/>
            <a:ext cx="1148071" cy="307777"/>
          </a:xfrm>
          <a:prstGeom prst="rect">
            <a:avLst/>
          </a:prstGeom>
          <a:solidFill>
            <a:srgbClr val="FFC000"/>
          </a:solidFill>
        </p:spPr>
        <p:txBody>
          <a:bodyPr wrap="none">
            <a:spAutoFit/>
          </a:bodyPr>
          <a:lstStyle/>
          <a:p>
            <a:r>
              <a:rPr lang="vi-VN" b="1" smtClean="0"/>
              <a:t>180.000đ/lọ</a:t>
            </a:r>
            <a:endParaRPr lang="en-US" b="1"/>
          </a:p>
        </p:txBody>
      </p:sp>
      <p:sp>
        <p:nvSpPr>
          <p:cNvPr id="52" name="Rectangle 51"/>
          <p:cNvSpPr/>
          <p:nvPr/>
        </p:nvSpPr>
        <p:spPr>
          <a:xfrm>
            <a:off x="502876" y="6526610"/>
            <a:ext cx="1366080" cy="307777"/>
          </a:xfrm>
          <a:prstGeom prst="rect">
            <a:avLst/>
          </a:prstGeom>
          <a:solidFill>
            <a:srgbClr val="FFC000"/>
          </a:solidFill>
        </p:spPr>
        <p:txBody>
          <a:bodyPr wrap="none">
            <a:spAutoFit/>
          </a:bodyPr>
          <a:lstStyle/>
          <a:p>
            <a:r>
              <a:rPr lang="vi-VN" b="1" smtClean="0"/>
              <a:t>330.000đ/ống</a:t>
            </a:r>
            <a:endParaRPr lang="en-US" b="1"/>
          </a:p>
        </p:txBody>
      </p:sp>
      <p:sp>
        <p:nvSpPr>
          <p:cNvPr id="53" name="Rectangle 52"/>
          <p:cNvSpPr/>
          <p:nvPr/>
        </p:nvSpPr>
        <p:spPr>
          <a:xfrm>
            <a:off x="3151429" y="5418722"/>
            <a:ext cx="889987" cy="307777"/>
          </a:xfrm>
          <a:prstGeom prst="rect">
            <a:avLst/>
          </a:prstGeom>
          <a:solidFill>
            <a:srgbClr val="FFC000"/>
          </a:solidFill>
        </p:spPr>
        <p:txBody>
          <a:bodyPr wrap="none">
            <a:spAutoFit/>
          </a:bodyPr>
          <a:lstStyle/>
          <a:p>
            <a:r>
              <a:rPr lang="vi-VN" b="1" smtClean="0"/>
              <a:t>8.571đ/v</a:t>
            </a:r>
            <a:endParaRPr lang="en-US" b="1"/>
          </a:p>
        </p:txBody>
      </p:sp>
      <p:sp>
        <p:nvSpPr>
          <p:cNvPr id="54" name="Rectangle 53"/>
          <p:cNvSpPr/>
          <p:nvPr/>
        </p:nvSpPr>
        <p:spPr>
          <a:xfrm>
            <a:off x="5476436" y="5423272"/>
            <a:ext cx="989373" cy="307777"/>
          </a:xfrm>
          <a:prstGeom prst="rect">
            <a:avLst/>
          </a:prstGeom>
          <a:solidFill>
            <a:srgbClr val="FFC000"/>
          </a:solidFill>
        </p:spPr>
        <p:txBody>
          <a:bodyPr wrap="none">
            <a:spAutoFit/>
          </a:bodyPr>
          <a:lstStyle/>
          <a:p>
            <a:r>
              <a:rPr lang="vi-VN" b="1" smtClean="0"/>
              <a:t>18.214đ/v</a:t>
            </a:r>
            <a:endParaRPr lang="en-US" b="1"/>
          </a:p>
        </p:txBody>
      </p:sp>
      <p:pic>
        <p:nvPicPr>
          <p:cNvPr id="2051" name="Picture 3" descr="C:\Users\Administrator\AppData\Local\Temp\SolidDocuments\SolidCapture\SolidCaptureImage6286156.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85896" y="62359"/>
            <a:ext cx="2292823" cy="1149641"/>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p:cNvSpPr/>
          <p:nvPr/>
        </p:nvSpPr>
        <p:spPr>
          <a:xfrm>
            <a:off x="5532632" y="910140"/>
            <a:ext cx="740908" cy="307777"/>
          </a:xfrm>
          <a:prstGeom prst="rect">
            <a:avLst/>
          </a:prstGeom>
          <a:solidFill>
            <a:srgbClr val="FFC000"/>
          </a:solidFill>
        </p:spPr>
        <p:txBody>
          <a:bodyPr wrap="none">
            <a:spAutoFit/>
          </a:bodyPr>
          <a:lstStyle/>
          <a:p>
            <a:r>
              <a:rPr lang="vi-VN" b="1" smtClean="0"/>
              <a:t>938đ/v</a:t>
            </a:r>
            <a:endParaRPr lang="en-US" b="1"/>
          </a:p>
        </p:txBody>
      </p:sp>
      <p:pic>
        <p:nvPicPr>
          <p:cNvPr id="2053" name="Picture 5" descr="Kết quả hình ảnh cho Clazic S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373509" y="1275028"/>
            <a:ext cx="2334971" cy="1130858"/>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p:cNvSpPr/>
          <p:nvPr/>
        </p:nvSpPr>
        <p:spPr>
          <a:xfrm>
            <a:off x="3151429" y="2098118"/>
            <a:ext cx="889987" cy="307777"/>
          </a:xfrm>
          <a:prstGeom prst="rect">
            <a:avLst/>
          </a:prstGeom>
          <a:solidFill>
            <a:srgbClr val="FFC000"/>
          </a:solidFill>
        </p:spPr>
        <p:txBody>
          <a:bodyPr wrap="none">
            <a:spAutoFit/>
          </a:bodyPr>
          <a:lstStyle/>
          <a:p>
            <a:r>
              <a:rPr lang="vi-VN" b="1" smtClean="0"/>
              <a:t>1.09</a:t>
            </a:r>
            <a:r>
              <a:rPr lang="en-US" b="1" smtClean="0"/>
              <a:t>0</a:t>
            </a:r>
            <a:r>
              <a:rPr lang="vi-VN" b="1" smtClean="0"/>
              <a:t>đ/v</a:t>
            </a:r>
            <a:endParaRPr lang="en-US" b="1"/>
          </a:p>
        </p:txBody>
      </p:sp>
      <p:pic>
        <p:nvPicPr>
          <p:cNvPr id="2054" name="Picture 6" descr="C:\Users\Administrator\AppData\Local\Temp\SolidDocuments\SolidCapture\SolidCaptureImage6700171.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2486400"/>
            <a:ext cx="2299818" cy="1089313"/>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p:cNvSpPr/>
          <p:nvPr/>
        </p:nvSpPr>
        <p:spPr>
          <a:xfrm>
            <a:off x="693948" y="3248263"/>
            <a:ext cx="889987" cy="307777"/>
          </a:xfrm>
          <a:prstGeom prst="rect">
            <a:avLst/>
          </a:prstGeom>
          <a:solidFill>
            <a:srgbClr val="FFC000"/>
          </a:solidFill>
        </p:spPr>
        <p:txBody>
          <a:bodyPr wrap="none">
            <a:spAutoFit/>
          </a:bodyPr>
          <a:lstStyle/>
          <a:p>
            <a:r>
              <a:rPr lang="vi-VN" b="1" smtClean="0"/>
              <a:t>2.752đ/v</a:t>
            </a:r>
            <a:endParaRPr lang="en-US" b="1"/>
          </a:p>
        </p:txBody>
      </p:sp>
      <p:pic>
        <p:nvPicPr>
          <p:cNvPr id="2055" name="Picture 7" descr="C:\Users\Administrator\AppData\Local\Temp\SolidDocuments\SolidCapture\SolidCaptureImage7284984.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8240" y="4722124"/>
            <a:ext cx="2286422" cy="997268"/>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59"/>
          <p:cNvSpPr/>
          <p:nvPr/>
        </p:nvSpPr>
        <p:spPr>
          <a:xfrm>
            <a:off x="693948" y="5412025"/>
            <a:ext cx="989373" cy="307777"/>
          </a:xfrm>
          <a:prstGeom prst="rect">
            <a:avLst/>
          </a:prstGeom>
          <a:solidFill>
            <a:srgbClr val="FFC000"/>
          </a:solidFill>
        </p:spPr>
        <p:txBody>
          <a:bodyPr wrap="none">
            <a:spAutoFit/>
          </a:bodyPr>
          <a:lstStyle/>
          <a:p>
            <a:r>
              <a:rPr lang="vi-VN" b="1" smtClean="0"/>
              <a:t>18.750đ/v</a:t>
            </a:r>
            <a:endParaRPr lang="en-US" b="1"/>
          </a:p>
        </p:txBody>
      </p:sp>
    </p:spTree>
    <p:extLst>
      <p:ext uri="{BB962C8B-B14F-4D97-AF65-F5344CB8AC3E}">
        <p14:creationId xmlns:p14="http://schemas.microsoft.com/office/powerpoint/2010/main" val="1379689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a:spLocks noGrp="1"/>
          </p:cNvSpPr>
          <p:nvPr>
            <p:ph type="title"/>
          </p:nvPr>
        </p:nvSpPr>
        <p:spPr>
          <a:xfrm>
            <a:off x="1369326" y="-38671"/>
            <a:ext cx="6477000" cy="563563"/>
          </a:xfrm>
        </p:spPr>
        <p:txBody>
          <a:bodyPr>
            <a:normAutofit/>
          </a:bodyPr>
          <a:lstStyle/>
          <a:p>
            <a:pPr algn="ctr"/>
            <a:r>
              <a:rPr lang="en-US" sz="2200" b="1" smtClean="0">
                <a:solidFill>
                  <a:srgbClr val="C40091"/>
                </a:solidFill>
                <a:latin typeface="Times New Roman" pitchFamily="18" charset="0"/>
                <a:cs typeface="Times New Roman" pitchFamily="18" charset="0"/>
              </a:rPr>
              <a:t>ƯU VÀ NHƯỢC ĐIỂM CỦA CÁC NHÓM</a:t>
            </a:r>
            <a:endParaRPr lang="en-US" sz="2200" b="1">
              <a:solidFill>
                <a:srgbClr val="C40091"/>
              </a:solidFill>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999197209"/>
              </p:ext>
            </p:extLst>
          </p:nvPr>
        </p:nvGraphicFramePr>
        <p:xfrm>
          <a:off x="245659" y="437016"/>
          <a:ext cx="8686800" cy="6393688"/>
        </p:xfrm>
        <a:graphic>
          <a:graphicData uri="http://schemas.openxmlformats.org/drawingml/2006/table">
            <a:tbl>
              <a:tblPr firstRow="1" bandRow="1">
                <a:tableStyleId>{5C22544A-7EE6-4342-B048-85BDC9FD1C3A}</a:tableStyleId>
              </a:tblPr>
              <a:tblGrid>
                <a:gridCol w="1981200"/>
                <a:gridCol w="3276600"/>
                <a:gridCol w="3429000"/>
              </a:tblGrid>
              <a:tr h="479273">
                <a:tc>
                  <a:txBody>
                    <a:bodyPr/>
                    <a:lstStyle/>
                    <a:p>
                      <a:endParaRPr lang="en-US" sz="1800">
                        <a:latin typeface="Times New Roman" pitchFamily="18" charset="0"/>
                        <a:cs typeface="Times New Roman" pitchFamily="18" charset="0"/>
                      </a:endParaRPr>
                    </a:p>
                  </a:txBody>
                  <a:tcPr>
                    <a:solidFill>
                      <a:srgbClr val="C40091"/>
                    </a:solidFill>
                  </a:tcPr>
                </a:tc>
                <a:tc>
                  <a:txBody>
                    <a:bodyPr/>
                    <a:lstStyle/>
                    <a:p>
                      <a:pPr algn="ctr"/>
                      <a:r>
                        <a:rPr lang="en-US" sz="1800" smtClean="0">
                          <a:latin typeface="Times New Roman" pitchFamily="18" charset="0"/>
                          <a:cs typeface="Times New Roman" pitchFamily="18" charset="0"/>
                        </a:rPr>
                        <a:t>Ưu</a:t>
                      </a:r>
                      <a:r>
                        <a:rPr lang="en-US" sz="1800" baseline="0" smtClean="0">
                          <a:latin typeface="Times New Roman" pitchFamily="18" charset="0"/>
                          <a:cs typeface="Times New Roman" pitchFamily="18" charset="0"/>
                        </a:rPr>
                        <a:t> điểm</a:t>
                      </a:r>
                      <a:endParaRPr lang="en-US" sz="1800">
                        <a:latin typeface="Times New Roman" pitchFamily="18" charset="0"/>
                        <a:cs typeface="Times New Roman" pitchFamily="18" charset="0"/>
                      </a:endParaRPr>
                    </a:p>
                  </a:txBody>
                  <a:tcPr>
                    <a:solidFill>
                      <a:srgbClr val="C40091"/>
                    </a:solidFill>
                  </a:tcPr>
                </a:tc>
                <a:tc>
                  <a:txBody>
                    <a:bodyPr/>
                    <a:lstStyle/>
                    <a:p>
                      <a:pPr algn="ctr"/>
                      <a:r>
                        <a:rPr lang="en-US" sz="1800" smtClean="0">
                          <a:latin typeface="Times New Roman" pitchFamily="18" charset="0"/>
                          <a:cs typeface="Times New Roman" pitchFamily="18" charset="0"/>
                        </a:rPr>
                        <a:t>Nhược</a:t>
                      </a:r>
                      <a:r>
                        <a:rPr lang="en-US" sz="1800" baseline="0" smtClean="0">
                          <a:latin typeface="Times New Roman" pitchFamily="18" charset="0"/>
                          <a:cs typeface="Times New Roman" pitchFamily="18" charset="0"/>
                        </a:rPr>
                        <a:t> điểm</a:t>
                      </a:r>
                      <a:endParaRPr lang="en-US" sz="1800">
                        <a:latin typeface="Times New Roman" pitchFamily="18" charset="0"/>
                        <a:cs typeface="Times New Roman" pitchFamily="18" charset="0"/>
                      </a:endParaRPr>
                    </a:p>
                  </a:txBody>
                  <a:tcPr>
                    <a:solidFill>
                      <a:srgbClr val="C40091"/>
                    </a:solidFill>
                  </a:tcPr>
                </a:tc>
              </a:tr>
              <a:tr h="1156431">
                <a:tc>
                  <a:txBody>
                    <a:bodyPr/>
                    <a:lstStyle/>
                    <a:p>
                      <a:r>
                        <a:rPr lang="en-US" sz="1800" smtClean="0">
                          <a:latin typeface="Times New Roman" pitchFamily="18" charset="0"/>
                          <a:cs typeface="Times New Roman" pitchFamily="18" charset="0"/>
                        </a:rPr>
                        <a:t>Biguanid</a:t>
                      </a:r>
                      <a:endParaRPr lang="en-US" sz="1800">
                        <a:latin typeface="Times New Roman" pitchFamily="18" charset="0"/>
                        <a:cs typeface="Times New Roman" pitchFamily="18" charset="0"/>
                      </a:endParaRPr>
                    </a:p>
                  </a:txBody>
                  <a:tcPr anchor="ctr">
                    <a:solidFill>
                      <a:srgbClr val="FFD1FF"/>
                    </a:solidFill>
                  </a:tcPr>
                </a:tc>
                <a:tc>
                  <a:txBody>
                    <a:bodyPr/>
                    <a:lstStyle/>
                    <a:p>
                      <a:pPr algn="just"/>
                      <a:r>
                        <a:rPr lang="vi-VN" sz="1800" b="0" i="0" kern="1200" smtClean="0">
                          <a:solidFill>
                            <a:schemeClr val="dk1"/>
                          </a:solidFill>
                          <a:latin typeface="Times New Roman" pitchFamily="18" charset="0"/>
                          <a:ea typeface="+mn-ea"/>
                          <a:cs typeface="Times New Roman" pitchFamily="18" charset="0"/>
                        </a:rPr>
                        <a:t>Không </a:t>
                      </a:r>
                      <a:r>
                        <a:rPr lang="vi-VN" sz="1800" b="0" i="0" kern="1200" smtClean="0">
                          <a:solidFill>
                            <a:schemeClr val="dk1"/>
                          </a:solidFill>
                          <a:latin typeface="Times New Roman" pitchFamily="18" charset="0"/>
                          <a:ea typeface="+mn-ea"/>
                          <a:cs typeface="Times New Roman" pitchFamily="18" charset="0"/>
                        </a:rPr>
                        <a:t>tăng cân, </a:t>
                      </a:r>
                      <a:r>
                        <a:rPr lang="vi-VN" sz="1800" b="0" i="0" kern="1200" smtClean="0">
                          <a:solidFill>
                            <a:schemeClr val="dk1"/>
                          </a:solidFill>
                          <a:latin typeface="Times New Roman" pitchFamily="18" charset="0"/>
                          <a:ea typeface="+mn-ea"/>
                          <a:cs typeface="Times New Roman" pitchFamily="18" charset="0"/>
                        </a:rPr>
                        <a:t>không</a:t>
                      </a:r>
                      <a:r>
                        <a:rPr lang="vi-VN" sz="1800" b="0" i="0" kern="1200" baseline="0" smtClean="0">
                          <a:solidFill>
                            <a:schemeClr val="dk1"/>
                          </a:solidFill>
                          <a:latin typeface="Times New Roman" pitchFamily="18" charset="0"/>
                          <a:ea typeface="+mn-ea"/>
                          <a:cs typeface="Times New Roman" pitchFamily="18" charset="0"/>
                        </a:rPr>
                        <a:t> </a:t>
                      </a:r>
                      <a:r>
                        <a:rPr lang="vi-VN" sz="1800" b="0" i="0" kern="1200" smtClean="0">
                          <a:solidFill>
                            <a:schemeClr val="dk1"/>
                          </a:solidFill>
                          <a:latin typeface="Times New Roman" pitchFamily="18" charset="0"/>
                          <a:ea typeface="+mn-ea"/>
                          <a:cs typeface="Times New Roman" pitchFamily="18" charset="0"/>
                        </a:rPr>
                        <a:t>hạ </a:t>
                      </a:r>
                      <a:r>
                        <a:rPr lang="vi-VN" sz="1800" b="0" i="0" kern="1200" smtClean="0">
                          <a:solidFill>
                            <a:schemeClr val="dk1"/>
                          </a:solidFill>
                          <a:latin typeface="Times New Roman" pitchFamily="18" charset="0"/>
                          <a:ea typeface="+mn-ea"/>
                          <a:cs typeface="Times New Roman" pitchFamily="18" charset="0"/>
                        </a:rPr>
                        <a:t>đường huyết, giảm nguy cơ </a:t>
                      </a:r>
                      <a:r>
                        <a:rPr lang="vi-VN" sz="1800" b="0" i="0" kern="1200" smtClean="0">
                          <a:solidFill>
                            <a:schemeClr val="dk1"/>
                          </a:solidFill>
                          <a:latin typeface="Times New Roman" pitchFamily="18" charset="0"/>
                          <a:ea typeface="+mn-ea"/>
                          <a:cs typeface="Times New Roman" pitchFamily="18" charset="0"/>
                        </a:rPr>
                        <a:t>BC mạch </a:t>
                      </a:r>
                      <a:r>
                        <a:rPr lang="vi-VN" sz="1800" b="0" i="0" kern="1200" smtClean="0">
                          <a:solidFill>
                            <a:schemeClr val="dk1"/>
                          </a:solidFill>
                          <a:latin typeface="Times New Roman" pitchFamily="18" charset="0"/>
                          <a:ea typeface="+mn-ea"/>
                          <a:cs typeface="Times New Roman" pitchFamily="18" charset="0"/>
                        </a:rPr>
                        <a:t>máu lớn, </a:t>
                      </a:r>
                      <a:r>
                        <a:rPr lang="vi-VN" sz="1800" b="0" i="0" kern="1200" smtClean="0">
                          <a:solidFill>
                            <a:schemeClr val="dk1"/>
                          </a:solidFill>
                          <a:latin typeface="Times New Roman" pitchFamily="18" charset="0"/>
                          <a:ea typeface="+mn-ea"/>
                          <a:cs typeface="Times New Roman" pitchFamily="18" charset="0"/>
                        </a:rPr>
                        <a:t>giảm </a:t>
                      </a:r>
                      <a:r>
                        <a:rPr lang="vi-VN" sz="1800" b="0" i="0" kern="1200" smtClean="0">
                          <a:solidFill>
                            <a:schemeClr val="dk1"/>
                          </a:solidFill>
                          <a:latin typeface="Times New Roman" pitchFamily="18" charset="0"/>
                          <a:ea typeface="+mn-ea"/>
                          <a:cs typeface="Times New Roman" pitchFamily="18" charset="0"/>
                        </a:rPr>
                        <a:t>triglycerid </a:t>
                      </a:r>
                      <a:r>
                        <a:rPr lang="vi-VN" sz="1800" b="0" i="0" kern="1200" smtClean="0">
                          <a:solidFill>
                            <a:schemeClr val="dk1"/>
                          </a:solidFill>
                          <a:latin typeface="Times New Roman" pitchFamily="18" charset="0"/>
                          <a:ea typeface="+mn-ea"/>
                          <a:cs typeface="Times New Roman" pitchFamily="18" charset="0"/>
                        </a:rPr>
                        <a:t>huyết</a:t>
                      </a:r>
                      <a:r>
                        <a:rPr lang="vi-VN" sz="1800" b="0" i="0" kern="1200" baseline="0" smtClean="0">
                          <a:solidFill>
                            <a:schemeClr val="dk1"/>
                          </a:solidFill>
                          <a:latin typeface="Times New Roman" pitchFamily="18" charset="0"/>
                          <a:ea typeface="+mn-ea"/>
                          <a:cs typeface="Times New Roman" pitchFamily="18" charset="0"/>
                        </a:rPr>
                        <a:t> và </a:t>
                      </a:r>
                      <a:r>
                        <a:rPr lang="vi-VN" sz="1800" b="0" i="0" kern="1200" smtClean="0">
                          <a:solidFill>
                            <a:schemeClr val="dk1"/>
                          </a:solidFill>
                          <a:latin typeface="Times New Roman" pitchFamily="18" charset="0"/>
                          <a:ea typeface="+mn-ea"/>
                          <a:cs typeface="Times New Roman" pitchFamily="18" charset="0"/>
                        </a:rPr>
                        <a:t>LDL-cholesterol</a:t>
                      </a:r>
                      <a:r>
                        <a:rPr lang="vi-VN" sz="1800" b="0" i="0" kern="1200" smtClean="0">
                          <a:solidFill>
                            <a:schemeClr val="dk1"/>
                          </a:solidFill>
                          <a:latin typeface="Times New Roman" pitchFamily="18" charset="0"/>
                          <a:ea typeface="+mn-ea"/>
                          <a:cs typeface="Times New Roman" pitchFamily="18" charset="0"/>
                        </a:rPr>
                        <a:t>. </a:t>
                      </a:r>
                      <a:endParaRPr lang="en-US" sz="1800">
                        <a:latin typeface="Times New Roman" pitchFamily="18" charset="0"/>
                        <a:cs typeface="Times New Roman" pitchFamily="18" charset="0"/>
                      </a:endParaRPr>
                    </a:p>
                  </a:txBody>
                  <a:tcPr anchor="ctr">
                    <a:solidFill>
                      <a:srgbClr val="FFD1FF"/>
                    </a:solidFill>
                  </a:tcPr>
                </a:tc>
                <a:tc>
                  <a:txBody>
                    <a:bodyPr/>
                    <a:lstStyle/>
                    <a:p>
                      <a:pPr algn="just"/>
                      <a:r>
                        <a:rPr lang="en-US" sz="1800" b="0" i="0" kern="1200" smtClean="0">
                          <a:solidFill>
                            <a:schemeClr val="dk1"/>
                          </a:solidFill>
                          <a:latin typeface="Times New Roman" pitchFamily="18" charset="0"/>
                          <a:ea typeface="+mn-ea"/>
                          <a:cs typeface="Times New Roman" pitchFamily="18" charset="0"/>
                        </a:rPr>
                        <a:t>Gây rối loạn tiêu hóa, gây nhiễm toan acid (hiếm), không</a:t>
                      </a:r>
                      <a:r>
                        <a:rPr lang="en-US" sz="1800" b="0" i="0" kern="1200" baseline="0" smtClean="0">
                          <a:solidFill>
                            <a:schemeClr val="dk1"/>
                          </a:solidFill>
                          <a:latin typeface="Times New Roman" pitchFamily="18" charset="0"/>
                          <a:ea typeface="+mn-ea"/>
                          <a:cs typeface="Times New Roman" pitchFamily="18" charset="0"/>
                        </a:rPr>
                        <a:t> dùng cho bệnh nhân suy gan, tim, thận</a:t>
                      </a:r>
                      <a:endParaRPr lang="en-US" sz="1800">
                        <a:latin typeface="Times New Roman" pitchFamily="18" charset="0"/>
                        <a:cs typeface="Times New Roman" pitchFamily="18" charset="0"/>
                      </a:endParaRPr>
                    </a:p>
                  </a:txBody>
                  <a:tcPr anchor="ctr">
                    <a:solidFill>
                      <a:srgbClr val="FFD1FF"/>
                    </a:solidFill>
                  </a:tcPr>
                </a:tc>
              </a:tr>
              <a:tr h="622694">
                <a:tc>
                  <a:txBody>
                    <a:bodyPr/>
                    <a:lstStyle/>
                    <a:p>
                      <a:r>
                        <a:rPr lang="en-US" sz="1800" smtClean="0">
                          <a:latin typeface="Times New Roman" pitchFamily="18" charset="0"/>
                          <a:cs typeface="Times New Roman" pitchFamily="18" charset="0"/>
                        </a:rPr>
                        <a:t>Sulfonylurea</a:t>
                      </a:r>
                      <a:endParaRPr lang="en-US" sz="1800">
                        <a:latin typeface="Times New Roman" pitchFamily="18" charset="0"/>
                        <a:cs typeface="Times New Roman" pitchFamily="18" charset="0"/>
                      </a:endParaRPr>
                    </a:p>
                  </a:txBody>
                  <a:tcPr anchor="ctr"/>
                </a:tc>
                <a:tc>
                  <a:txBody>
                    <a:bodyPr/>
                    <a:lstStyle/>
                    <a:p>
                      <a:pPr algn="just"/>
                      <a:r>
                        <a:rPr lang="vi-VN" sz="1800" b="0" i="0" kern="1200" smtClean="0">
                          <a:solidFill>
                            <a:schemeClr val="dk1"/>
                          </a:solidFill>
                          <a:latin typeface="Times New Roman" pitchFamily="18" charset="0"/>
                          <a:ea typeface="+mn-ea"/>
                          <a:cs typeface="Times New Roman" pitchFamily="18" charset="0"/>
                        </a:rPr>
                        <a:t> </a:t>
                      </a:r>
                      <a:r>
                        <a:rPr lang="en-US" sz="1800" b="0" i="0" kern="1200" smtClean="0">
                          <a:solidFill>
                            <a:schemeClr val="dk1"/>
                          </a:solidFill>
                          <a:latin typeface="Times New Roman" pitchFamily="18" charset="0"/>
                          <a:ea typeface="+mn-ea"/>
                          <a:cs typeface="Times New Roman" pitchFamily="18" charset="0"/>
                        </a:rPr>
                        <a:t>G</a:t>
                      </a:r>
                      <a:r>
                        <a:rPr lang="vi-VN" sz="1800" b="0" i="0" kern="1200" smtClean="0">
                          <a:solidFill>
                            <a:schemeClr val="dk1"/>
                          </a:solidFill>
                          <a:latin typeface="Times New Roman" pitchFamily="18" charset="0"/>
                          <a:ea typeface="+mn-ea"/>
                          <a:cs typeface="Times New Roman" pitchFamily="18" charset="0"/>
                        </a:rPr>
                        <a:t>iảm nguy cơ biến chứng vi mạch</a:t>
                      </a:r>
                      <a:r>
                        <a:rPr lang="en-US" sz="1800" b="0" i="0" kern="1200" smtClean="0">
                          <a:solidFill>
                            <a:schemeClr val="dk1"/>
                          </a:solidFill>
                          <a:latin typeface="Times New Roman" pitchFamily="18" charset="0"/>
                          <a:ea typeface="+mn-ea"/>
                          <a:cs typeface="Times New Roman" pitchFamily="18" charset="0"/>
                        </a:rPr>
                        <a:t>, dung nạp</a:t>
                      </a:r>
                      <a:r>
                        <a:rPr lang="en-US" sz="1800" b="0" i="0" kern="1200" baseline="0" smtClean="0">
                          <a:solidFill>
                            <a:schemeClr val="dk1"/>
                          </a:solidFill>
                          <a:latin typeface="Times New Roman" pitchFamily="18" charset="0"/>
                          <a:ea typeface="+mn-ea"/>
                          <a:cs typeface="Times New Roman" pitchFamily="18" charset="0"/>
                        </a:rPr>
                        <a:t> </a:t>
                      </a:r>
                      <a:r>
                        <a:rPr lang="en-US" sz="1800" b="0" i="0" kern="1200" baseline="0" smtClean="0">
                          <a:solidFill>
                            <a:schemeClr val="dk1"/>
                          </a:solidFill>
                          <a:latin typeface="Times New Roman" pitchFamily="18" charset="0"/>
                          <a:ea typeface="+mn-ea"/>
                          <a:cs typeface="Times New Roman" pitchFamily="18" charset="0"/>
                        </a:rPr>
                        <a:t>tốt</a:t>
                      </a:r>
                      <a:endParaRPr lang="en-US" sz="1800">
                        <a:latin typeface="Times New Roman" pitchFamily="18" charset="0"/>
                        <a:cs typeface="Times New Roman" pitchFamily="18" charset="0"/>
                      </a:endParaRPr>
                    </a:p>
                  </a:txBody>
                  <a:tcPr anchor="ctr"/>
                </a:tc>
                <a:tc>
                  <a:txBody>
                    <a:bodyPr/>
                    <a:lstStyle/>
                    <a:p>
                      <a:pPr algn="just"/>
                      <a:r>
                        <a:rPr lang="en-US" sz="1800" b="0" i="0" kern="1200" smtClean="0">
                          <a:solidFill>
                            <a:schemeClr val="dk1"/>
                          </a:solidFill>
                          <a:latin typeface="Times New Roman" pitchFamily="18" charset="0"/>
                          <a:ea typeface="+mn-ea"/>
                          <a:cs typeface="Times New Roman" pitchFamily="18" charset="0"/>
                        </a:rPr>
                        <a:t>G</a:t>
                      </a:r>
                      <a:r>
                        <a:rPr lang="vi-VN" sz="1800" b="0" i="0" kern="1200" smtClean="0">
                          <a:solidFill>
                            <a:schemeClr val="dk1"/>
                          </a:solidFill>
                          <a:latin typeface="Times New Roman" pitchFamily="18" charset="0"/>
                          <a:ea typeface="+mn-ea"/>
                          <a:cs typeface="Times New Roman" pitchFamily="18" charset="0"/>
                        </a:rPr>
                        <a:t>ây tác dụng phụ: tăng cân, tụt đường </a:t>
                      </a:r>
                      <a:r>
                        <a:rPr lang="vi-VN" sz="1800" b="0" i="0" kern="1200" smtClean="0">
                          <a:solidFill>
                            <a:schemeClr val="dk1"/>
                          </a:solidFill>
                          <a:latin typeface="Times New Roman" pitchFamily="18" charset="0"/>
                          <a:ea typeface="+mn-ea"/>
                          <a:cs typeface="Times New Roman" pitchFamily="18" charset="0"/>
                        </a:rPr>
                        <a:t>huyết</a:t>
                      </a:r>
                      <a:endParaRPr lang="en-US" sz="1800">
                        <a:latin typeface="Times New Roman" pitchFamily="18" charset="0"/>
                        <a:cs typeface="Times New Roman" pitchFamily="18" charset="0"/>
                      </a:endParaRPr>
                    </a:p>
                  </a:txBody>
                  <a:tcPr anchor="ctr"/>
                </a:tc>
              </a:tr>
              <a:tr h="889562">
                <a:tc>
                  <a:txBody>
                    <a:bodyPr/>
                    <a:lstStyle/>
                    <a:p>
                      <a:r>
                        <a:rPr lang="en-US" sz="1800" smtClean="0">
                          <a:latin typeface="Times New Roman" pitchFamily="18" charset="0"/>
                          <a:cs typeface="Times New Roman" pitchFamily="18" charset="0"/>
                        </a:rPr>
                        <a:t>Ức</a:t>
                      </a:r>
                      <a:r>
                        <a:rPr lang="en-US" sz="1800" baseline="0" smtClean="0">
                          <a:latin typeface="Times New Roman" pitchFamily="18" charset="0"/>
                          <a:cs typeface="Times New Roman" pitchFamily="18" charset="0"/>
                        </a:rPr>
                        <a:t> chế DPP-4</a:t>
                      </a:r>
                      <a:endParaRPr lang="en-US" sz="1800">
                        <a:latin typeface="Times New Roman" pitchFamily="18" charset="0"/>
                        <a:cs typeface="Times New Roman" pitchFamily="18" charset="0"/>
                      </a:endParaRPr>
                    </a:p>
                  </a:txBody>
                  <a:tcPr anchor="ctr">
                    <a:solidFill>
                      <a:srgbClr val="FFD1FF"/>
                    </a:solidFill>
                  </a:tcPr>
                </a:tc>
                <a:tc>
                  <a:txBody>
                    <a:bodyPr/>
                    <a:lstStyle/>
                    <a:p>
                      <a:pPr algn="just"/>
                      <a:r>
                        <a:rPr lang="vi-VN" sz="1800" smtClean="0">
                          <a:latin typeface="Times New Roman" pitchFamily="18" charset="0"/>
                          <a:cs typeface="Times New Roman" pitchFamily="18" charset="0"/>
                        </a:rPr>
                        <a:t>Giảm </a:t>
                      </a:r>
                      <a:r>
                        <a:rPr lang="vi-VN" sz="1800" smtClean="0">
                          <a:latin typeface="Times New Roman" pitchFamily="18" charset="0"/>
                          <a:cs typeface="Times New Roman" pitchFamily="18" charset="0"/>
                        </a:rPr>
                        <a:t>lượng đường trong máu </a:t>
                      </a:r>
                      <a:r>
                        <a:rPr lang="vi-VN" sz="1800" smtClean="0">
                          <a:latin typeface="Times New Roman" pitchFamily="18" charset="0"/>
                          <a:cs typeface="Times New Roman" pitchFamily="18" charset="0"/>
                        </a:rPr>
                        <a:t>và</a:t>
                      </a:r>
                      <a:r>
                        <a:rPr lang="vi-VN" sz="1800" baseline="0" smtClean="0">
                          <a:latin typeface="Times New Roman" pitchFamily="18" charset="0"/>
                          <a:cs typeface="Times New Roman" pitchFamily="18" charset="0"/>
                        </a:rPr>
                        <a:t> </a:t>
                      </a:r>
                      <a:r>
                        <a:rPr lang="vi-VN" sz="1800" smtClean="0">
                          <a:latin typeface="Times New Roman" pitchFamily="18" charset="0"/>
                          <a:cs typeface="Times New Roman" pitchFamily="18" charset="0"/>
                        </a:rPr>
                        <a:t>giúp </a:t>
                      </a:r>
                      <a:r>
                        <a:rPr lang="vi-VN" sz="1800" smtClean="0">
                          <a:latin typeface="Times New Roman" pitchFamily="18" charset="0"/>
                          <a:cs typeface="Times New Roman" pitchFamily="18" charset="0"/>
                        </a:rPr>
                        <a:t>cải thiện chỉ số HbA1c</a:t>
                      </a:r>
                      <a:r>
                        <a:rPr lang="en-US" sz="1800" smtClean="0">
                          <a:latin typeface="Times New Roman" pitchFamily="18" charset="0"/>
                          <a:cs typeface="Times New Roman" pitchFamily="18" charset="0"/>
                        </a:rPr>
                        <a:t>, dung nạp</a:t>
                      </a:r>
                      <a:r>
                        <a:rPr lang="en-US" sz="1800" baseline="0" smtClean="0">
                          <a:latin typeface="Times New Roman" pitchFamily="18" charset="0"/>
                          <a:cs typeface="Times New Roman" pitchFamily="18" charset="0"/>
                        </a:rPr>
                        <a:t> tốt, không tăng cân</a:t>
                      </a:r>
                      <a:endParaRPr lang="en-US" sz="1800">
                        <a:latin typeface="Times New Roman" pitchFamily="18" charset="0"/>
                        <a:cs typeface="Times New Roman" pitchFamily="18" charset="0"/>
                      </a:endParaRPr>
                    </a:p>
                  </a:txBody>
                  <a:tcPr anchor="ctr">
                    <a:solidFill>
                      <a:srgbClr val="FFD1FF"/>
                    </a:solidFill>
                  </a:tcPr>
                </a:tc>
                <a:tc>
                  <a:txBody>
                    <a:bodyPr/>
                    <a:lstStyle/>
                    <a:p>
                      <a:pPr algn="just"/>
                      <a:r>
                        <a:rPr lang="en-US" sz="1800" smtClean="0">
                          <a:latin typeface="Times New Roman" pitchFamily="18" charset="0"/>
                          <a:cs typeface="Times New Roman" pitchFamily="18" charset="0"/>
                        </a:rPr>
                        <a:t>Gây</a:t>
                      </a:r>
                      <a:r>
                        <a:rPr lang="en-US" sz="1800" baseline="0" smtClean="0">
                          <a:latin typeface="Times New Roman" pitchFamily="18" charset="0"/>
                          <a:cs typeface="Times New Roman" pitchFamily="18" charset="0"/>
                        </a:rPr>
                        <a:t> nhiều tác dụng </a:t>
                      </a:r>
                      <a:r>
                        <a:rPr lang="en-US" sz="1800" baseline="0" smtClean="0">
                          <a:latin typeface="Times New Roman" pitchFamily="18" charset="0"/>
                          <a:cs typeface="Times New Roman" pitchFamily="18" charset="0"/>
                        </a:rPr>
                        <a:t>phụ</a:t>
                      </a:r>
                      <a:endParaRPr lang="en-US" sz="1800">
                        <a:latin typeface="Times New Roman" pitchFamily="18" charset="0"/>
                        <a:cs typeface="Times New Roman" pitchFamily="18" charset="0"/>
                      </a:endParaRPr>
                    </a:p>
                  </a:txBody>
                  <a:tcPr anchor="ctr">
                    <a:solidFill>
                      <a:srgbClr val="FFD1FF"/>
                    </a:solidFill>
                  </a:tcPr>
                </a:tc>
              </a:tr>
              <a:tr h="1156431">
                <a:tc>
                  <a:txBody>
                    <a:bodyPr/>
                    <a:lstStyle/>
                    <a:p>
                      <a:r>
                        <a:rPr lang="en-US" sz="1800" smtClean="0">
                          <a:latin typeface="Times New Roman" pitchFamily="18" charset="0"/>
                          <a:cs typeface="Times New Roman" pitchFamily="18" charset="0"/>
                        </a:rPr>
                        <a:t>Thiazolidinedione</a:t>
                      </a:r>
                      <a:endParaRPr lang="en-US" sz="1800">
                        <a:latin typeface="Times New Roman" pitchFamily="18" charset="0"/>
                        <a:cs typeface="Times New Roman" pitchFamily="18" charset="0"/>
                      </a:endParaRPr>
                    </a:p>
                  </a:txBody>
                  <a:tcPr anchor="ctr"/>
                </a:tc>
                <a:tc>
                  <a:txBody>
                    <a:bodyPr/>
                    <a:lstStyle/>
                    <a:p>
                      <a:pPr algn="just"/>
                      <a:r>
                        <a:rPr lang="vi-VN" sz="1800" b="0" i="0" kern="1200" smtClean="0">
                          <a:solidFill>
                            <a:schemeClr val="dk1"/>
                          </a:solidFill>
                          <a:latin typeface="Times New Roman" pitchFamily="18" charset="0"/>
                          <a:ea typeface="+mn-ea"/>
                          <a:cs typeface="Times New Roman" pitchFamily="18" charset="0"/>
                        </a:rPr>
                        <a:t>Bảo tồn, kéo dài tuổi thọ của tế bào bêta, làm tăng HDL-cholesterol và giảm triglycerid, không tụt đường huyết.</a:t>
                      </a:r>
                      <a:endParaRPr lang="en-US" sz="1800">
                        <a:latin typeface="Times New Roman" pitchFamily="18" charset="0"/>
                        <a:cs typeface="Times New Roman" pitchFamily="18" charset="0"/>
                      </a:endParaRPr>
                    </a:p>
                  </a:txBody>
                  <a:tcPr anchor="ctr"/>
                </a:tc>
                <a:tc>
                  <a:txBody>
                    <a:bodyPr/>
                    <a:lstStyle/>
                    <a:p>
                      <a:pPr algn="just"/>
                      <a:r>
                        <a:rPr lang="vi-VN" sz="1800" b="0" i="0" kern="1200" smtClean="0">
                          <a:solidFill>
                            <a:schemeClr val="dk1"/>
                          </a:solidFill>
                          <a:latin typeface="Times New Roman" pitchFamily="18" charset="0"/>
                          <a:ea typeface="+mn-ea"/>
                          <a:cs typeface="Times New Roman" pitchFamily="18" charset="0"/>
                        </a:rPr>
                        <a:t> </a:t>
                      </a:r>
                      <a:r>
                        <a:rPr lang="en-US" sz="1800" b="0" i="0" kern="1200" smtClean="0">
                          <a:solidFill>
                            <a:schemeClr val="dk1"/>
                          </a:solidFill>
                          <a:latin typeface="Times New Roman" pitchFamily="18" charset="0"/>
                          <a:ea typeface="+mn-ea"/>
                          <a:cs typeface="Times New Roman" pitchFamily="18" charset="0"/>
                        </a:rPr>
                        <a:t>T</a:t>
                      </a:r>
                      <a:r>
                        <a:rPr lang="vi-VN" sz="1800" b="0" i="0" kern="1200" smtClean="0">
                          <a:solidFill>
                            <a:schemeClr val="dk1"/>
                          </a:solidFill>
                          <a:latin typeface="Times New Roman" pitchFamily="18" charset="0"/>
                          <a:ea typeface="+mn-ea"/>
                          <a:cs typeface="Times New Roman" pitchFamily="18" charset="0"/>
                        </a:rPr>
                        <a:t>ăng cân gây phù (do giữ nước muối), cần theo dõi chức năng gan do thuốc có thể làm hại gan.</a:t>
                      </a:r>
                      <a:endParaRPr lang="en-US" sz="1800">
                        <a:latin typeface="Times New Roman" pitchFamily="18" charset="0"/>
                        <a:cs typeface="Times New Roman" pitchFamily="18" charset="0"/>
                      </a:endParaRPr>
                    </a:p>
                  </a:txBody>
                  <a:tcPr anchor="ctr"/>
                </a:tc>
              </a:tr>
              <a:tr h="889562">
                <a:tc>
                  <a:txBody>
                    <a:bodyPr/>
                    <a:lstStyle/>
                    <a:p>
                      <a:r>
                        <a:rPr lang="en-US" sz="1800" b="0" i="0" kern="1200" smtClean="0">
                          <a:solidFill>
                            <a:schemeClr val="dk1"/>
                          </a:solidFill>
                          <a:latin typeface="Times New Roman" pitchFamily="18" charset="0"/>
                          <a:ea typeface="+mn-ea"/>
                          <a:cs typeface="Times New Roman" pitchFamily="18" charset="0"/>
                        </a:rPr>
                        <a:t>Ức chế men  </a:t>
                      </a:r>
                      <a:r>
                        <a:rPr lang="el-GR" sz="1800" b="0" i="0" kern="1200" smtClean="0">
                          <a:solidFill>
                            <a:schemeClr val="dk1"/>
                          </a:solidFill>
                          <a:latin typeface="Times New Roman" pitchFamily="18" charset="0"/>
                          <a:ea typeface="+mn-ea"/>
                          <a:cs typeface="Times New Roman" pitchFamily="18" charset="0"/>
                        </a:rPr>
                        <a:t>α - </a:t>
                      </a:r>
                      <a:r>
                        <a:rPr lang="en-US" sz="1800" b="0" i="0" kern="1200" smtClean="0">
                          <a:solidFill>
                            <a:schemeClr val="dk1"/>
                          </a:solidFill>
                          <a:latin typeface="Times New Roman" pitchFamily="18" charset="0"/>
                          <a:ea typeface="+mn-ea"/>
                          <a:cs typeface="Times New Roman" pitchFamily="18" charset="0"/>
                        </a:rPr>
                        <a:t>Glucosidase </a:t>
                      </a:r>
                      <a:endParaRPr lang="en-US" sz="1800" b="0" i="0" kern="1200">
                        <a:solidFill>
                          <a:schemeClr val="dk1"/>
                        </a:solidFill>
                        <a:latin typeface="Times New Roman" pitchFamily="18" charset="0"/>
                        <a:ea typeface="+mn-ea"/>
                        <a:cs typeface="Times New Roman" pitchFamily="18" charset="0"/>
                      </a:endParaRPr>
                    </a:p>
                  </a:txBody>
                  <a:tcPr anchor="ctr">
                    <a:solidFill>
                      <a:srgbClr val="FFD1FF"/>
                    </a:solidFill>
                  </a:tcPr>
                </a:tc>
                <a:tc>
                  <a:txBody>
                    <a:bodyPr/>
                    <a:lstStyle/>
                    <a:p>
                      <a:pPr algn="just"/>
                      <a:r>
                        <a:rPr lang="vi-VN" sz="1800" b="0" i="0" kern="1200" smtClean="0">
                          <a:solidFill>
                            <a:schemeClr val="dk1"/>
                          </a:solidFill>
                          <a:latin typeface="Times New Roman" pitchFamily="18" charset="0"/>
                          <a:ea typeface="+mn-ea"/>
                          <a:cs typeface="Times New Roman" pitchFamily="18" charset="0"/>
                        </a:rPr>
                        <a:t>Dùng một mình, thuốc nhóm này không làm tụt đường huyết, cải thiện đường huyết sau ăn.</a:t>
                      </a:r>
                      <a:endParaRPr lang="en-US" sz="1800" b="0" i="0" kern="1200">
                        <a:solidFill>
                          <a:schemeClr val="dk1"/>
                        </a:solidFill>
                        <a:latin typeface="Times New Roman" pitchFamily="18" charset="0"/>
                        <a:ea typeface="+mn-ea"/>
                        <a:cs typeface="Times New Roman" pitchFamily="18" charset="0"/>
                      </a:endParaRPr>
                    </a:p>
                  </a:txBody>
                  <a:tcPr anchor="ctr">
                    <a:solidFill>
                      <a:srgbClr val="FFD1FF"/>
                    </a:solidFill>
                  </a:tcPr>
                </a:tc>
                <a:tc>
                  <a:txBody>
                    <a:bodyPr/>
                    <a:lstStyle/>
                    <a:p>
                      <a:pPr algn="just"/>
                      <a:r>
                        <a:rPr lang="vi-VN" sz="1800" b="0" i="0" kern="1200" smtClean="0">
                          <a:solidFill>
                            <a:schemeClr val="dk1"/>
                          </a:solidFill>
                          <a:latin typeface="Times New Roman" pitchFamily="18" charset="0"/>
                          <a:ea typeface="+mn-ea"/>
                          <a:cs typeface="Times New Roman" pitchFamily="18" charset="0"/>
                        </a:rPr>
                        <a:t>Phải dùng theo bữa ăn 3 lần/ngày, đầy bụng, tiêu chảy, thường phải phối hợp với thuốc khác.</a:t>
                      </a:r>
                      <a:endParaRPr lang="en-US" sz="1800" b="0" i="0" kern="1200">
                        <a:solidFill>
                          <a:schemeClr val="dk1"/>
                        </a:solidFill>
                        <a:latin typeface="Times New Roman" pitchFamily="18" charset="0"/>
                        <a:ea typeface="+mn-ea"/>
                        <a:cs typeface="Times New Roman" pitchFamily="18" charset="0"/>
                      </a:endParaRPr>
                    </a:p>
                  </a:txBody>
                  <a:tcPr anchor="ctr">
                    <a:solidFill>
                      <a:srgbClr val="FFD1FF"/>
                    </a:solidFill>
                  </a:tcPr>
                </a:tc>
              </a:tr>
              <a:tr h="1068095">
                <a:tc>
                  <a:txBody>
                    <a:bodyPr/>
                    <a:lstStyle/>
                    <a:p>
                      <a:r>
                        <a:rPr lang="vi-VN" sz="1800" b="0" i="0" kern="1200" smtClean="0">
                          <a:solidFill>
                            <a:schemeClr val="dk1"/>
                          </a:solidFill>
                          <a:latin typeface="Times New Roman" pitchFamily="18" charset="0"/>
                          <a:ea typeface="+mn-ea"/>
                          <a:cs typeface="Times New Roman" pitchFamily="18" charset="0"/>
                        </a:rPr>
                        <a:t>Insulin</a:t>
                      </a:r>
                      <a:endParaRPr lang="en-US" sz="1800" b="0" i="0" kern="1200">
                        <a:solidFill>
                          <a:schemeClr val="dk1"/>
                        </a:solidFill>
                        <a:latin typeface="Times New Roman" pitchFamily="18" charset="0"/>
                        <a:ea typeface="+mn-ea"/>
                        <a:cs typeface="Times New Roman" pitchFamily="18" charset="0"/>
                      </a:endParaRPr>
                    </a:p>
                  </a:txBody>
                  <a:tcPr anchor="ctr"/>
                </a:tc>
                <a:tc>
                  <a:txBody>
                    <a:bodyPr/>
                    <a:lstStyle/>
                    <a:p>
                      <a:pPr marL="0" indent="0" algn="just">
                        <a:buFontTx/>
                        <a:buNone/>
                      </a:pPr>
                      <a:r>
                        <a:rPr lang="vi-VN" sz="1800" b="0" i="0" kern="1200" smtClean="0">
                          <a:solidFill>
                            <a:schemeClr val="dk1"/>
                          </a:solidFill>
                          <a:latin typeface="Times New Roman" pitchFamily="18" charset="0"/>
                          <a:ea typeface="+mn-ea"/>
                          <a:cs typeface="Times New Roman" pitchFamily="18" charset="0"/>
                        </a:rPr>
                        <a:t>Là loại duy nhất dùng trong cấp cứu do tác dụng hạ đường huyết nhanh chóng.</a:t>
                      </a:r>
                      <a:endParaRPr lang="en-US" sz="1800" b="0" i="0" kern="1200">
                        <a:solidFill>
                          <a:schemeClr val="dk1"/>
                        </a:solidFill>
                        <a:latin typeface="Times New Roman" pitchFamily="18" charset="0"/>
                        <a:ea typeface="+mn-ea"/>
                        <a:cs typeface="Times New Roman" pitchFamily="18" charset="0"/>
                      </a:endParaRPr>
                    </a:p>
                  </a:txBody>
                  <a:tcPr anchor="ctr"/>
                </a:tc>
                <a:tc>
                  <a:txBody>
                    <a:bodyPr/>
                    <a:lstStyle/>
                    <a:p>
                      <a:pPr algn="just" fontAlgn="ctr"/>
                      <a:r>
                        <a:rPr lang="vi-VN" sz="1800" b="0" i="0" kern="1200" smtClean="0">
                          <a:solidFill>
                            <a:schemeClr val="dk1"/>
                          </a:solidFill>
                          <a:latin typeface="Times New Roman" pitchFamily="18" charset="0"/>
                          <a:ea typeface="+mn-ea"/>
                          <a:cs typeface="Times New Roman" pitchFamily="18" charset="0"/>
                        </a:rPr>
                        <a:t>Nguy cơ nhiễm toan ceton </a:t>
                      </a:r>
                    </a:p>
                    <a:p>
                      <a:pPr algn="just" fontAlgn="ctr"/>
                      <a:r>
                        <a:rPr lang="vi-VN" sz="1800" b="0" i="0" kern="1200" smtClean="0">
                          <a:solidFill>
                            <a:schemeClr val="dk1"/>
                          </a:solidFill>
                          <a:latin typeface="Times New Roman" pitchFamily="18" charset="0"/>
                          <a:ea typeface="+mn-ea"/>
                          <a:cs typeface="Times New Roman" pitchFamily="18" charset="0"/>
                        </a:rPr>
                        <a:t>Nguy cơ nhiễm khuẩn ở vị trí đặt bơm (nguy cơ thấp).</a:t>
                      </a:r>
                    </a:p>
                  </a:txBody>
                  <a:tcPr anchor="ctr"/>
                </a:tc>
              </a:tr>
            </a:tbl>
          </a:graphicData>
        </a:graphic>
      </p:graphicFrame>
    </p:spTree>
    <p:extLst>
      <p:ext uri="{BB962C8B-B14F-4D97-AF65-F5344CB8AC3E}">
        <p14:creationId xmlns:p14="http://schemas.microsoft.com/office/powerpoint/2010/main" val="2179646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4392" y="7234"/>
            <a:ext cx="2443298" cy="430887"/>
          </a:xfrm>
          <a:prstGeom prst="rect">
            <a:avLst/>
          </a:prstGeom>
        </p:spPr>
        <p:txBody>
          <a:bodyPr wrap="none">
            <a:spAutoFit/>
          </a:bodyPr>
          <a:lstStyle/>
          <a:p>
            <a:pPr algn="just"/>
            <a:r>
              <a:rPr lang="vi-VN" sz="2200" b="1" smtClean="0">
                <a:solidFill>
                  <a:srgbClr val="C40091"/>
                </a:solidFill>
                <a:latin typeface="Times New Roman" pitchFamily="18" charset="0"/>
                <a:cs typeface="Times New Roman" pitchFamily="18" charset="0"/>
              </a:rPr>
              <a:t>5.5</a:t>
            </a:r>
            <a:r>
              <a:rPr lang="en-US" sz="2200" b="1" smtClean="0">
                <a:solidFill>
                  <a:srgbClr val="C40091"/>
                </a:solidFill>
                <a:latin typeface="Times New Roman" pitchFamily="18" charset="0"/>
                <a:cs typeface="Times New Roman" pitchFamily="18" charset="0"/>
              </a:rPr>
              <a:t> </a:t>
            </a:r>
            <a:r>
              <a:rPr lang="vi-VN" sz="2200" b="1" smtClean="0">
                <a:solidFill>
                  <a:srgbClr val="C40091"/>
                </a:solidFill>
                <a:latin typeface="Times New Roman" pitchFamily="18" charset="0"/>
                <a:cs typeface="Times New Roman" pitchFamily="18" charset="0"/>
              </a:rPr>
              <a:t>Phối hợp thuốc</a:t>
            </a:r>
            <a:endParaRPr lang="vi-VN" sz="2200" b="1" smtClean="0">
              <a:solidFill>
                <a:srgbClr val="C40091"/>
              </a:solidFill>
              <a:latin typeface="Times New Roman" pitchFamily="18" charset="0"/>
              <a:cs typeface="Times New Roman" pitchFamily="18" charset="0"/>
            </a:endParaRPr>
          </a:p>
        </p:txBody>
      </p:sp>
      <p:sp>
        <p:nvSpPr>
          <p:cNvPr id="3" name="Rectangle 2"/>
          <p:cNvSpPr/>
          <p:nvPr/>
        </p:nvSpPr>
        <p:spPr>
          <a:xfrm>
            <a:off x="244390" y="356233"/>
            <a:ext cx="8626653" cy="2554545"/>
          </a:xfrm>
          <a:prstGeom prst="rect">
            <a:avLst/>
          </a:prstGeom>
        </p:spPr>
        <p:txBody>
          <a:bodyPr wrap="square">
            <a:spAutoFit/>
          </a:bodyPr>
          <a:lstStyle/>
          <a:p>
            <a:r>
              <a:rPr lang="vi-VN"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Những </a:t>
            </a:r>
            <a:r>
              <a:rPr lang="en-US" sz="2000">
                <a:latin typeface="Times New Roman" pitchFamily="18" charset="0"/>
                <a:cs typeface="Times New Roman" pitchFamily="18" charset="0"/>
              </a:rPr>
              <a:t>nguyên tắc sử dụng insulin khi phối hợp insulin và thuốc </a:t>
            </a:r>
            <a:r>
              <a:rPr lang="en-US" sz="2000">
                <a:latin typeface="Times New Roman" pitchFamily="18" charset="0"/>
                <a:cs typeface="Times New Roman" pitchFamily="18" charset="0"/>
              </a:rPr>
              <a:t>hạ </a:t>
            </a:r>
            <a:r>
              <a:rPr lang="en-US" sz="2000" smtClean="0">
                <a:latin typeface="Times New Roman" pitchFamily="18" charset="0"/>
                <a:cs typeface="Times New Roman" pitchFamily="18" charset="0"/>
              </a:rPr>
              <a:t>glucose </a:t>
            </a:r>
            <a:r>
              <a:rPr lang="en-US" sz="2000">
                <a:latin typeface="Times New Roman" pitchFamily="18" charset="0"/>
                <a:cs typeface="Times New Roman" pitchFamily="18" charset="0"/>
              </a:rPr>
              <a:t>máu bằng </a:t>
            </a:r>
            <a:r>
              <a:rPr lang="en-US" sz="2000">
                <a:latin typeface="Times New Roman" pitchFamily="18" charset="0"/>
                <a:cs typeface="Times New Roman" pitchFamily="18" charset="0"/>
              </a:rPr>
              <a:t>đường </a:t>
            </a:r>
            <a:r>
              <a:rPr lang="en-US" sz="2000" smtClean="0">
                <a:latin typeface="Times New Roman" pitchFamily="18" charset="0"/>
                <a:cs typeface="Times New Roman" pitchFamily="18" charset="0"/>
              </a:rPr>
              <a:t>uống</a:t>
            </a:r>
            <a:endParaRPr lang="vi-VN" sz="2000" smtClean="0">
              <a:latin typeface="Times New Roman" pitchFamily="18" charset="0"/>
              <a:cs typeface="Times New Roman" pitchFamily="18" charset="0"/>
            </a:endParaRPr>
          </a:p>
          <a:p>
            <a:pPr marL="685800" lvl="1" indent="-342900">
              <a:buFont typeface="Courier New" pitchFamily="49" charset="0"/>
              <a:buChar char="o"/>
            </a:pPr>
            <a:r>
              <a:rPr lang="en-US" sz="2000" smtClean="0">
                <a:latin typeface="Times New Roman" pitchFamily="18" charset="0"/>
                <a:cs typeface="Times New Roman" pitchFamily="18" charset="0"/>
              </a:rPr>
              <a:t>Khoảng </a:t>
            </a:r>
            <a:r>
              <a:rPr lang="en-US" sz="2000">
                <a:latin typeface="Times New Roman" pitchFamily="18" charset="0"/>
                <a:cs typeface="Times New Roman" pitchFamily="18" charset="0"/>
              </a:rPr>
              <a:t>1/3 số người bệnh đái tháo đường typ 2 buộc phải sử dụng insulin để duy trì lượng glucose máu </a:t>
            </a:r>
            <a:r>
              <a:rPr lang="en-US" sz="2000">
                <a:latin typeface="Times New Roman" pitchFamily="18" charset="0"/>
                <a:cs typeface="Times New Roman" pitchFamily="18" charset="0"/>
              </a:rPr>
              <a:t>ổn </a:t>
            </a:r>
            <a:r>
              <a:rPr lang="en-US" sz="2000" smtClean="0">
                <a:latin typeface="Times New Roman" pitchFamily="18" charset="0"/>
                <a:cs typeface="Times New Roman" pitchFamily="18" charset="0"/>
              </a:rPr>
              <a:t>định.</a:t>
            </a:r>
            <a:endParaRPr lang="vi-VN" sz="2000">
              <a:latin typeface="Times New Roman" pitchFamily="18" charset="0"/>
              <a:cs typeface="Times New Roman" pitchFamily="18" charset="0"/>
            </a:endParaRPr>
          </a:p>
          <a:p>
            <a:pPr marL="685800" lvl="1" indent="-342900">
              <a:buFont typeface="Courier New" pitchFamily="49" charset="0"/>
              <a:buChar char="o"/>
            </a:pPr>
            <a:r>
              <a:rPr lang="en-US" sz="2000" smtClean="0">
                <a:latin typeface="Times New Roman" pitchFamily="18" charset="0"/>
                <a:cs typeface="Times New Roman" pitchFamily="18" charset="0"/>
              </a:rPr>
              <a:t>Tỷ </a:t>
            </a:r>
            <a:r>
              <a:rPr lang="en-US" sz="2000">
                <a:latin typeface="Times New Roman" pitchFamily="18" charset="0"/>
                <a:cs typeface="Times New Roman" pitchFamily="18" charset="0"/>
              </a:rPr>
              <a:t>lệ này sẽ ngày càng tăng do thời gian mắc bệnh ngày càng được </a:t>
            </a:r>
            <a:r>
              <a:rPr lang="en-US" sz="2000">
                <a:latin typeface="Times New Roman" pitchFamily="18" charset="0"/>
                <a:cs typeface="Times New Roman" pitchFamily="18" charset="0"/>
              </a:rPr>
              <a:t>kéo </a:t>
            </a:r>
            <a:r>
              <a:rPr lang="en-US" sz="2000" smtClean="0">
                <a:latin typeface="Times New Roman" pitchFamily="18" charset="0"/>
                <a:cs typeface="Times New Roman" pitchFamily="18" charset="0"/>
              </a:rPr>
              <a:t>dài.</a:t>
            </a:r>
            <a:endParaRPr lang="vi-VN" sz="2000">
              <a:latin typeface="Times New Roman" pitchFamily="18" charset="0"/>
              <a:cs typeface="Times New Roman" pitchFamily="18" charset="0"/>
            </a:endParaRPr>
          </a:p>
          <a:p>
            <a:pPr marL="685800" lvl="1" indent="-342900">
              <a:buFont typeface="Courier New" pitchFamily="49" charset="0"/>
              <a:buChar char="o"/>
            </a:pPr>
            <a:r>
              <a:rPr lang="en-US" sz="2000" smtClean="0">
                <a:latin typeface="Times New Roman" pitchFamily="18" charset="0"/>
                <a:cs typeface="Times New Roman" pitchFamily="18" charset="0"/>
              </a:rPr>
              <a:t>Duy </a:t>
            </a:r>
            <a:r>
              <a:rPr lang="en-US" sz="2000">
                <a:latin typeface="Times New Roman" pitchFamily="18" charset="0"/>
                <a:cs typeface="Times New Roman" pitchFamily="18" charset="0"/>
              </a:rPr>
              <a:t>trì mức glucose máu gần mức độ sinh lý, đã được chứng minh là cách tốt nhất để phòng chống các bệnh về mạch máu, làm giảm tỷ lệ tử vong, kéo dài tuổi thọ và nâng cao chất lượng cuộc sống của người đái tháo đường.</a:t>
            </a:r>
          </a:p>
        </p:txBody>
      </p:sp>
      <p:sp>
        <p:nvSpPr>
          <p:cNvPr id="5" name="TextBox 4"/>
          <p:cNvSpPr txBox="1"/>
          <p:nvPr/>
        </p:nvSpPr>
        <p:spPr>
          <a:xfrm>
            <a:off x="-13649" y="2756833"/>
            <a:ext cx="9007523" cy="461665"/>
          </a:xfrm>
          <a:prstGeom prst="rect">
            <a:avLst/>
          </a:prstGeom>
          <a:noFill/>
        </p:spPr>
        <p:txBody>
          <a:bodyPr wrap="square" rtlCol="0">
            <a:spAutoFit/>
          </a:bodyPr>
          <a:lstStyle/>
          <a:p>
            <a:r>
              <a:rPr lang="vi-VN" sz="2400" b="1" smtClean="0">
                <a:solidFill>
                  <a:srgbClr val="C40091"/>
                </a:solidFill>
                <a:latin typeface="+mj-lt"/>
              </a:rPr>
              <a:t>6. </a:t>
            </a:r>
            <a:r>
              <a:rPr lang="vi-VN" sz="2400" b="1" u="sng" smtClean="0">
                <a:solidFill>
                  <a:srgbClr val="C40091"/>
                </a:solidFill>
                <a:latin typeface="+mj-lt"/>
              </a:rPr>
              <a:t>PHÒNG NGỪA</a:t>
            </a:r>
            <a:endParaRPr lang="en-US" sz="2400" b="1" u="sng">
              <a:solidFill>
                <a:srgbClr val="C40091"/>
              </a:solidFill>
              <a:latin typeface="+mj-lt"/>
            </a:endParaRPr>
          </a:p>
        </p:txBody>
      </p:sp>
      <p:pic>
        <p:nvPicPr>
          <p:cNvPr id="6" name="Picture 1" descr="C:\Users\Administrator\AppData\Local\Temp\SolidDocuments\SolidCapture\SolidCaptureImage36203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778" y="6077019"/>
            <a:ext cx="3048002" cy="7953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93426" y="3177554"/>
            <a:ext cx="8823280" cy="3046988"/>
          </a:xfrm>
          <a:prstGeom prst="rect">
            <a:avLst/>
          </a:prstGeom>
        </p:spPr>
        <p:txBody>
          <a:bodyPr wrap="square">
            <a:spAutoFit/>
          </a:bodyPr>
          <a:lstStyle/>
          <a:p>
            <a:r>
              <a:rPr lang="en-US" sz="2000">
                <a:latin typeface="Times New Roman" pitchFamily="18" charset="0"/>
                <a:cs typeface="Times New Roman" pitchFamily="18" charset="0"/>
              </a:rPr>
              <a:t>Phòng </a:t>
            </a:r>
            <a:r>
              <a:rPr lang="en-US" sz="2000" smtClean="0">
                <a:latin typeface="Times New Roman" pitchFamily="18" charset="0"/>
                <a:cs typeface="Times New Roman" pitchFamily="18" charset="0"/>
              </a:rPr>
              <a:t>để</a:t>
            </a:r>
            <a:r>
              <a:rPr lang="vi-VN" sz="2000" smtClean="0">
                <a:latin typeface="Times New Roman" pitchFamily="18" charset="0"/>
                <a:cs typeface="Times New Roman" pitchFamily="18" charset="0"/>
              </a:rPr>
              <a:t>:</a:t>
            </a:r>
          </a:p>
          <a:p>
            <a:pPr marL="342900" indent="-342900">
              <a:buFont typeface="Wingdings" pitchFamily="2" charset="2"/>
              <a:buChar char="ü"/>
            </a:pPr>
            <a:r>
              <a:rPr lang="en-US" sz="2000" smtClean="0">
                <a:latin typeface="Times New Roman" pitchFamily="18" charset="0"/>
                <a:cs typeface="Times New Roman" pitchFamily="18" charset="0"/>
              </a:rPr>
              <a:t>không </a:t>
            </a:r>
            <a:r>
              <a:rPr lang="en-US" sz="2000">
                <a:latin typeface="Times New Roman" pitchFamily="18" charset="0"/>
                <a:cs typeface="Times New Roman" pitchFamily="18" charset="0"/>
              </a:rPr>
              <a:t>bị bệnh khi người ta có nguy cơ mắc </a:t>
            </a:r>
            <a:r>
              <a:rPr lang="en-US" sz="2000" smtClean="0">
                <a:latin typeface="Times New Roman" pitchFamily="18" charset="0"/>
                <a:cs typeface="Times New Roman" pitchFamily="18" charset="0"/>
              </a:rPr>
              <a:t>bệnh</a:t>
            </a:r>
            <a:r>
              <a:rPr lang="vi-VN" sz="2000" smtClean="0">
                <a:latin typeface="Times New Roman" pitchFamily="18" charset="0"/>
                <a:cs typeface="Times New Roman" pitchFamily="18" charset="0"/>
              </a:rPr>
              <a:t>, </a:t>
            </a:r>
          </a:p>
          <a:p>
            <a:pPr marL="342900" indent="-342900">
              <a:buFont typeface="Wingdings" pitchFamily="2" charset="2"/>
              <a:buChar char="ü"/>
            </a:pPr>
            <a:r>
              <a:rPr lang="en-US" sz="2000" smtClean="0">
                <a:latin typeface="Times New Roman" pitchFamily="18" charset="0"/>
                <a:cs typeface="Times New Roman" pitchFamily="18" charset="0"/>
              </a:rPr>
              <a:t>bệnh </a:t>
            </a:r>
            <a:r>
              <a:rPr lang="en-US" sz="2000">
                <a:latin typeface="Times New Roman" pitchFamily="18" charset="0"/>
                <a:cs typeface="Times New Roman" pitchFamily="18" charset="0"/>
              </a:rPr>
              <a:t>không tiến triển </a:t>
            </a:r>
            <a:r>
              <a:rPr lang="en-US" sz="2000" smtClean="0">
                <a:latin typeface="Times New Roman" pitchFamily="18" charset="0"/>
                <a:cs typeface="Times New Roman" pitchFamily="18" charset="0"/>
              </a:rPr>
              <a:t>nhanh</a:t>
            </a:r>
            <a:r>
              <a:rPr lang="vi-VN" sz="2000" smtClean="0">
                <a:latin typeface="Times New Roman" pitchFamily="18" charset="0"/>
                <a:cs typeface="Times New Roman" pitchFamily="18" charset="0"/>
              </a:rPr>
              <a:t>,</a:t>
            </a:r>
            <a:r>
              <a:rPr lang="en-US" sz="2000" smtClean="0">
                <a:latin typeface="Times New Roman" pitchFamily="18" charset="0"/>
                <a:cs typeface="Times New Roman" pitchFamily="18" charset="0"/>
              </a:rPr>
              <a:t> </a:t>
            </a:r>
            <a:endParaRPr lang="vi-VN" sz="2000" smtClean="0">
              <a:latin typeface="Times New Roman" pitchFamily="18" charset="0"/>
              <a:cs typeface="Times New Roman" pitchFamily="18" charset="0"/>
            </a:endParaRPr>
          </a:p>
          <a:p>
            <a:pPr marL="342900" indent="-342900">
              <a:buFont typeface="Wingdings" pitchFamily="2" charset="2"/>
              <a:buChar char="ü"/>
            </a:pPr>
            <a:r>
              <a:rPr lang="en-US" sz="2000" smtClean="0">
                <a:latin typeface="Times New Roman" pitchFamily="18" charset="0"/>
                <a:cs typeface="Times New Roman" pitchFamily="18" charset="0"/>
              </a:rPr>
              <a:t>giảm </a:t>
            </a:r>
            <a:r>
              <a:rPr lang="en-US" sz="2000">
                <a:latin typeface="Times New Roman" pitchFamily="18" charset="0"/>
                <a:cs typeface="Times New Roman" pitchFamily="18" charset="0"/>
              </a:rPr>
              <a:t>thiểu tối đa các biến chứng của </a:t>
            </a:r>
            <a:r>
              <a:rPr lang="en-US" sz="2000" smtClean="0">
                <a:latin typeface="Times New Roman" pitchFamily="18" charset="0"/>
                <a:cs typeface="Times New Roman" pitchFamily="18" charset="0"/>
              </a:rPr>
              <a:t>bệnh</a:t>
            </a:r>
            <a:endParaRPr lang="vi-VN" sz="2000" smtClean="0">
              <a:latin typeface="Times New Roman" pitchFamily="18" charset="0"/>
              <a:cs typeface="Times New Roman" pitchFamily="18" charset="0"/>
            </a:endParaRPr>
          </a:p>
          <a:p>
            <a:pPr marL="342900" indent="-342900">
              <a:buFont typeface="Wingdings" pitchFamily="2" charset="2"/>
              <a:buChar char="ü"/>
            </a:pPr>
            <a:endParaRPr lang="en-US" sz="1200">
              <a:latin typeface="Times New Roman" pitchFamily="18" charset="0"/>
              <a:cs typeface="Times New Roman" pitchFamily="18" charset="0"/>
            </a:endParaRPr>
          </a:p>
          <a:p>
            <a:pPr marL="285750" indent="-285750">
              <a:buFont typeface="Wingdings" pitchFamily="2" charset="2"/>
              <a:buChar char="v"/>
            </a:pPr>
            <a:r>
              <a:rPr lang="en-US" sz="2000">
                <a:latin typeface="Times New Roman" pitchFamily="18" charset="0"/>
                <a:cs typeface="Times New Roman" pitchFamily="18" charset="0"/>
              </a:rPr>
              <a:t> </a:t>
            </a:r>
            <a:r>
              <a:rPr lang="en-US" sz="2000" smtClean="0">
                <a:latin typeface="Times New Roman" pitchFamily="18" charset="0"/>
                <a:cs typeface="Times New Roman" pitchFamily="18" charset="0"/>
              </a:rPr>
              <a:t>Phòng </a:t>
            </a:r>
            <a:r>
              <a:rPr lang="en-US" sz="2000">
                <a:latin typeface="Times New Roman" pitchFamily="18" charset="0"/>
                <a:cs typeface="Times New Roman" pitchFamily="18" charset="0"/>
              </a:rPr>
              <a:t>bệnh cấp 1: Sàng lọc để tìm ra nhóm người có nguy cơ mắc bệnh cao; can thiệp tích cực nhằm làm giảm tỷ lệ mắc bệnh đái tháo đường trong cộng </a:t>
            </a:r>
            <a:r>
              <a:rPr lang="en-US" sz="2000" smtClean="0">
                <a:latin typeface="Times New Roman" pitchFamily="18" charset="0"/>
                <a:cs typeface="Times New Roman" pitchFamily="18" charset="0"/>
              </a:rPr>
              <a:t>đồng.</a:t>
            </a:r>
            <a:endParaRPr lang="vi-VN" sz="2000">
              <a:latin typeface="Times New Roman" pitchFamily="18" charset="0"/>
              <a:cs typeface="Times New Roman" pitchFamily="18" charset="0"/>
            </a:endParaRPr>
          </a:p>
          <a:p>
            <a:pPr marL="285750" indent="-285750">
              <a:buFont typeface="Wingdings" pitchFamily="2" charset="2"/>
              <a:buChar char="v"/>
            </a:pPr>
            <a:r>
              <a:rPr lang="en-US" sz="2000" smtClean="0">
                <a:latin typeface="Times New Roman" pitchFamily="18" charset="0"/>
                <a:cs typeface="Times New Roman" pitchFamily="18" charset="0"/>
              </a:rPr>
              <a:t>Phòng </a:t>
            </a:r>
            <a:r>
              <a:rPr lang="en-US" sz="2000">
                <a:latin typeface="Times New Roman" pitchFamily="18" charset="0"/>
                <a:cs typeface="Times New Roman" pitchFamily="18" charset="0"/>
              </a:rPr>
              <a:t>bệnh cấp 2: với người đã bị mắc bệnh đái tháo đường; nhằm làm chậm xảy ra các biến chứng; làm giảm giảm mức độ nặng của biến chứng. Nâng cao chất lượng sống cho người mắc bệnh.</a:t>
            </a:r>
          </a:p>
        </p:txBody>
      </p:sp>
    </p:spTree>
    <p:extLst>
      <p:ext uri="{BB962C8B-B14F-4D97-AF65-F5344CB8AC3E}">
        <p14:creationId xmlns:p14="http://schemas.microsoft.com/office/powerpoint/2010/main" val="3748383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6477" y="81883"/>
            <a:ext cx="9007523" cy="461665"/>
          </a:xfrm>
          <a:prstGeom prst="rect">
            <a:avLst/>
          </a:prstGeom>
          <a:noFill/>
        </p:spPr>
        <p:txBody>
          <a:bodyPr wrap="square" rtlCol="0">
            <a:spAutoFit/>
          </a:bodyPr>
          <a:lstStyle/>
          <a:p>
            <a:r>
              <a:rPr lang="vi-VN" sz="2400" b="1" smtClean="0">
                <a:solidFill>
                  <a:srgbClr val="C40091"/>
                </a:solidFill>
                <a:latin typeface="+mj-lt"/>
              </a:rPr>
              <a:t>1. </a:t>
            </a:r>
            <a:r>
              <a:rPr lang="vi-VN" sz="2400" b="1" u="sng" smtClean="0">
                <a:solidFill>
                  <a:srgbClr val="C40091"/>
                </a:solidFill>
                <a:latin typeface="+mj-lt"/>
              </a:rPr>
              <a:t>NHẮC LẠI SINH LÝ INSULIN VÀ CHUYỂN HÓA GLUCOSE</a:t>
            </a:r>
            <a:endParaRPr lang="en-US" sz="2400" b="1" u="sng">
              <a:solidFill>
                <a:srgbClr val="C40091"/>
              </a:solidFill>
              <a:latin typeface="+mj-lt"/>
            </a:endParaRPr>
          </a:p>
        </p:txBody>
      </p:sp>
      <p:pic>
        <p:nvPicPr>
          <p:cNvPr id="2050" name="Picture 2" descr="Kết quả hình ảnh cho insulin stru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27" y="1021224"/>
            <a:ext cx="3369461" cy="341430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357349" y="1075816"/>
            <a:ext cx="5786651" cy="3477875"/>
          </a:xfrm>
          <a:prstGeom prst="rect">
            <a:avLst/>
          </a:prstGeom>
        </p:spPr>
        <p:txBody>
          <a:bodyPr wrap="square">
            <a:spAutoFit/>
          </a:bodyPr>
          <a:lstStyle/>
          <a:p>
            <a:pPr marL="342900" indent="-342900" algn="just">
              <a:buFont typeface="Wingdings" pitchFamily="2" charset="2"/>
              <a:buChar char="Ø"/>
            </a:pPr>
            <a:r>
              <a:rPr lang="vi-VN" sz="2200" smtClean="0">
                <a:latin typeface="Times New Roman" pitchFamily="18" charset="0"/>
                <a:cs typeface="Times New Roman" pitchFamily="18" charset="0"/>
              </a:rPr>
              <a:t>Tiểu đảo tuyến </a:t>
            </a:r>
            <a:r>
              <a:rPr lang="en-US" sz="2200" smtClean="0">
                <a:latin typeface="Times New Roman" pitchFamily="18" charset="0"/>
                <a:cs typeface="Times New Roman" pitchFamily="18" charset="0"/>
              </a:rPr>
              <a:t>tụy </a:t>
            </a:r>
            <a:r>
              <a:rPr lang="vi-VN" sz="2200" smtClean="0">
                <a:latin typeface="Times New Roman" pitchFamily="18" charset="0"/>
                <a:cs typeface="Times New Roman" pitchFamily="18" charset="0"/>
              </a:rPr>
              <a:t>sản xuất </a:t>
            </a:r>
          </a:p>
          <a:p>
            <a:pPr marL="685800" lvl="1" indent="-342900" algn="just">
              <a:buFont typeface="Courier New" pitchFamily="49" charset="0"/>
              <a:buChar char="o"/>
            </a:pPr>
            <a:r>
              <a:rPr lang="vi-VN" sz="2200" smtClean="0">
                <a:latin typeface="Times New Roman" pitchFamily="18" charset="0"/>
                <a:cs typeface="Times New Roman" pitchFamily="18" charset="0"/>
              </a:rPr>
              <a:t>T</a:t>
            </a:r>
            <a:r>
              <a:rPr lang="en-US" sz="2200" smtClean="0">
                <a:latin typeface="Times New Roman" pitchFamily="18" charset="0"/>
                <a:cs typeface="Times New Roman" pitchFamily="18" charset="0"/>
              </a:rPr>
              <a:t>ế </a:t>
            </a:r>
            <a:r>
              <a:rPr lang="en-US" sz="2200">
                <a:latin typeface="Times New Roman" pitchFamily="18" charset="0"/>
                <a:cs typeface="Times New Roman" pitchFamily="18" charset="0"/>
              </a:rPr>
              <a:t>bào alpha </a:t>
            </a:r>
            <a:r>
              <a:rPr lang="en-US" sz="2200" smtClean="0">
                <a:latin typeface="Times New Roman" pitchFamily="18" charset="0"/>
                <a:cs typeface="Times New Roman" pitchFamily="18" charset="0"/>
                <a:sym typeface="Wingdings"/>
              </a:rPr>
              <a:t></a:t>
            </a:r>
            <a:r>
              <a:rPr lang="vi-VN" sz="2200" smtClean="0">
                <a:latin typeface="Times New Roman" pitchFamily="18" charset="0"/>
                <a:cs typeface="Times New Roman" pitchFamily="18" charset="0"/>
                <a:sym typeface="Wingdings"/>
              </a:rPr>
              <a:t>  </a:t>
            </a:r>
            <a:r>
              <a:rPr lang="en-US" sz="2200" smtClean="0">
                <a:latin typeface="Times New Roman" pitchFamily="18" charset="0"/>
                <a:cs typeface="Times New Roman" pitchFamily="18" charset="0"/>
              </a:rPr>
              <a:t>glucagon</a:t>
            </a:r>
            <a:endParaRPr lang="vi-VN" sz="2200" smtClean="0">
              <a:latin typeface="Times New Roman" pitchFamily="18" charset="0"/>
              <a:cs typeface="Times New Roman" pitchFamily="18" charset="0"/>
            </a:endParaRPr>
          </a:p>
          <a:p>
            <a:pPr marL="685800" lvl="1" indent="-342900" algn="just">
              <a:buFont typeface="Courier New" pitchFamily="49" charset="0"/>
              <a:buChar char="o"/>
            </a:pPr>
            <a:r>
              <a:rPr lang="vi-VN" sz="2200" b="1" smtClean="0">
                <a:latin typeface="Times New Roman" pitchFamily="18" charset="0"/>
                <a:cs typeface="Times New Roman" pitchFamily="18" charset="0"/>
              </a:rPr>
              <a:t>Tế bào bêta  </a:t>
            </a:r>
            <a:r>
              <a:rPr lang="en-US" sz="2200" smtClean="0">
                <a:latin typeface="Times New Roman" pitchFamily="18" charset="0"/>
                <a:cs typeface="Times New Roman" pitchFamily="18" charset="0"/>
                <a:sym typeface="Wingdings"/>
              </a:rPr>
              <a:t></a:t>
            </a:r>
            <a:r>
              <a:rPr lang="vi-VN" sz="2200" smtClean="0">
                <a:latin typeface="Times New Roman" pitchFamily="18" charset="0"/>
                <a:cs typeface="Times New Roman" pitchFamily="18" charset="0"/>
                <a:sym typeface="Wingdings"/>
              </a:rPr>
              <a:t>  </a:t>
            </a:r>
            <a:r>
              <a:rPr lang="vi-VN" sz="2200" b="1" smtClean="0">
                <a:latin typeface="Times New Roman" pitchFamily="18" charset="0"/>
                <a:cs typeface="Times New Roman" pitchFamily="18" charset="0"/>
                <a:sym typeface="Wingdings"/>
              </a:rPr>
              <a:t>insulin</a:t>
            </a:r>
            <a:endParaRPr lang="vi-VN" sz="2200" b="1" smtClean="0">
              <a:latin typeface="Times New Roman" pitchFamily="18" charset="0"/>
              <a:cs typeface="Times New Roman" pitchFamily="18" charset="0"/>
            </a:endParaRPr>
          </a:p>
          <a:p>
            <a:pPr marL="685800" lvl="1" indent="-342900" algn="just">
              <a:buFont typeface="Courier New" pitchFamily="49" charset="0"/>
              <a:buChar char="o"/>
            </a:pPr>
            <a:r>
              <a:rPr lang="vi-VN" sz="2200" smtClean="0">
                <a:latin typeface="Times New Roman" pitchFamily="18" charset="0"/>
                <a:cs typeface="Times New Roman" pitchFamily="18" charset="0"/>
              </a:rPr>
              <a:t>T</a:t>
            </a:r>
            <a:r>
              <a:rPr lang="en-US" sz="2200" smtClean="0">
                <a:latin typeface="Times New Roman" pitchFamily="18" charset="0"/>
                <a:cs typeface="Times New Roman" pitchFamily="18" charset="0"/>
              </a:rPr>
              <a:t>ế </a:t>
            </a:r>
            <a:r>
              <a:rPr lang="en-US" sz="2200">
                <a:latin typeface="Times New Roman" pitchFamily="18" charset="0"/>
                <a:cs typeface="Times New Roman" pitchFamily="18" charset="0"/>
              </a:rPr>
              <a:t>bào </a:t>
            </a:r>
            <a:r>
              <a:rPr lang="en-US" sz="2200" smtClean="0">
                <a:latin typeface="Times New Roman" pitchFamily="18" charset="0"/>
                <a:cs typeface="Times New Roman" pitchFamily="18" charset="0"/>
              </a:rPr>
              <a:t>delta</a:t>
            </a:r>
            <a:r>
              <a:rPr lang="vi-VN" sz="2200" smtClean="0">
                <a:latin typeface="Times New Roman" pitchFamily="18" charset="0"/>
                <a:cs typeface="Times New Roman" pitchFamily="18" charset="0"/>
              </a:rPr>
              <a:t> </a:t>
            </a:r>
            <a:r>
              <a:rPr lang="en-US" sz="2200" smtClean="0">
                <a:latin typeface="Times New Roman" pitchFamily="18" charset="0"/>
                <a:cs typeface="Times New Roman" pitchFamily="18" charset="0"/>
              </a:rPr>
              <a:t> </a:t>
            </a:r>
            <a:r>
              <a:rPr lang="en-US" sz="2200" smtClean="0">
                <a:latin typeface="Times New Roman" pitchFamily="18" charset="0"/>
                <a:cs typeface="Times New Roman" pitchFamily="18" charset="0"/>
                <a:sym typeface="Wingdings"/>
              </a:rPr>
              <a:t></a:t>
            </a:r>
            <a:r>
              <a:rPr lang="vi-VN" sz="2200" smtClean="0">
                <a:latin typeface="Times New Roman" pitchFamily="18" charset="0"/>
                <a:cs typeface="Times New Roman" pitchFamily="18" charset="0"/>
                <a:sym typeface="Wingdings"/>
              </a:rPr>
              <a:t>  </a:t>
            </a:r>
            <a:r>
              <a:rPr lang="en-US" sz="2200" smtClean="0">
                <a:latin typeface="Times New Roman" pitchFamily="18" charset="0"/>
                <a:cs typeface="Times New Roman" pitchFamily="18" charset="0"/>
              </a:rPr>
              <a:t>somatostatin</a:t>
            </a:r>
            <a:endParaRPr lang="en-US" sz="2200">
              <a:latin typeface="Times New Roman" pitchFamily="18" charset="0"/>
              <a:cs typeface="Times New Roman" pitchFamily="18" charset="0"/>
            </a:endParaRPr>
          </a:p>
          <a:p>
            <a:pPr marL="342900" indent="-342900" algn="just">
              <a:buFont typeface="Wingdings" pitchFamily="2" charset="2"/>
              <a:buChar char="Ø"/>
            </a:pPr>
            <a:r>
              <a:rPr lang="en-US" sz="2200">
                <a:latin typeface="Times New Roman" pitchFamily="18" charset="0"/>
                <a:cs typeface="Times New Roman" pitchFamily="18" charset="0"/>
              </a:rPr>
              <a:t>Insulin được dự trữ trong các hạt </a:t>
            </a:r>
            <a:r>
              <a:rPr lang="en-US" sz="2200" b="1" smtClean="0">
                <a:latin typeface="Times New Roman" pitchFamily="18" charset="0"/>
                <a:cs typeface="Times New Roman" pitchFamily="18" charset="0"/>
              </a:rPr>
              <a:t>proinsulin</a:t>
            </a:r>
            <a:r>
              <a:rPr lang="vi-VN" sz="2200" b="1" smtClean="0">
                <a:latin typeface="Times New Roman" pitchFamily="18" charset="0"/>
                <a:cs typeface="Times New Roman" pitchFamily="18" charset="0"/>
              </a:rPr>
              <a:t> </a:t>
            </a:r>
            <a:r>
              <a:rPr lang="vi-VN" sz="2200" smtClean="0">
                <a:latin typeface="Times New Roman" pitchFamily="18" charset="0"/>
                <a:cs typeface="Times New Roman" pitchFamily="18" charset="0"/>
              </a:rPr>
              <a:t>(</a:t>
            </a:r>
            <a:r>
              <a:rPr lang="en-US" sz="2200" smtClean="0">
                <a:latin typeface="Times New Roman" pitchFamily="18" charset="0"/>
                <a:cs typeface="Times New Roman" pitchFamily="18" charset="0"/>
              </a:rPr>
              <a:t>dạng </a:t>
            </a:r>
            <a:r>
              <a:rPr lang="en-US" sz="2200">
                <a:latin typeface="Times New Roman" pitchFamily="18" charset="0"/>
                <a:cs typeface="Times New Roman" pitchFamily="18" charset="0"/>
              </a:rPr>
              <a:t>tiền chất chưa có hoạt t</a:t>
            </a:r>
            <a:r>
              <a:rPr lang="vi-VN" sz="2200">
                <a:latin typeface="Times New Roman" pitchFamily="18" charset="0"/>
                <a:cs typeface="Times New Roman" pitchFamily="18" charset="0"/>
              </a:rPr>
              <a:t>í</a:t>
            </a:r>
            <a:r>
              <a:rPr lang="en-US" sz="2200" smtClean="0">
                <a:latin typeface="Times New Roman" pitchFamily="18" charset="0"/>
                <a:cs typeface="Times New Roman" pitchFamily="18" charset="0"/>
              </a:rPr>
              <a:t>nh</a:t>
            </a:r>
            <a:r>
              <a:rPr lang="vi-VN" sz="2200" smtClean="0">
                <a:latin typeface="Times New Roman" pitchFamily="18" charset="0"/>
                <a:cs typeface="Times New Roman" pitchFamily="18" charset="0"/>
              </a:rPr>
              <a:t>)</a:t>
            </a:r>
            <a:r>
              <a:rPr lang="en-US" sz="2200" b="1" smtClean="0">
                <a:latin typeface="Times New Roman" pitchFamily="18" charset="0"/>
                <a:cs typeface="Times New Roman" pitchFamily="18" charset="0"/>
              </a:rPr>
              <a:t> </a:t>
            </a:r>
            <a:r>
              <a:rPr lang="en-US" sz="2200" smtClean="0">
                <a:latin typeface="Times New Roman" pitchFamily="18" charset="0"/>
                <a:cs typeface="Times New Roman" pitchFamily="18" charset="0"/>
              </a:rPr>
              <a:t>ở </a:t>
            </a:r>
            <a:r>
              <a:rPr lang="en-US" sz="2200" i="1" smtClean="0">
                <a:latin typeface="Times New Roman" pitchFamily="18" charset="0"/>
                <a:cs typeface="Times New Roman" pitchFamily="18" charset="0"/>
              </a:rPr>
              <a:t>tuyến</a:t>
            </a:r>
            <a:r>
              <a:rPr lang="vi-VN" sz="2200" i="1" smtClean="0">
                <a:latin typeface="Times New Roman" pitchFamily="18" charset="0"/>
                <a:cs typeface="Times New Roman" pitchFamily="18" charset="0"/>
              </a:rPr>
              <a:t> tụy</a:t>
            </a:r>
            <a:r>
              <a:rPr lang="en-US" sz="2200" i="1" smtClean="0">
                <a:latin typeface="Times New Roman" pitchFamily="18" charset="0"/>
                <a:cs typeface="Times New Roman" pitchFamily="18" charset="0"/>
              </a:rPr>
              <a:t> </a:t>
            </a:r>
            <a:r>
              <a:rPr lang="vi-VN" sz="2200" smtClean="0">
                <a:latin typeface="Times New Roman" pitchFamily="18" charset="0"/>
                <a:cs typeface="Times New Roman" pitchFamily="18" charset="0"/>
              </a:rPr>
              <a:t>rồi </a:t>
            </a:r>
            <a:r>
              <a:rPr lang="en-US" sz="2200" smtClean="0">
                <a:latin typeface="Times New Roman" pitchFamily="18" charset="0"/>
                <a:cs typeface="Times New Roman" pitchFamily="18" charset="0"/>
              </a:rPr>
              <a:t>bị </a:t>
            </a:r>
            <a:r>
              <a:rPr lang="en-US" sz="2200">
                <a:latin typeface="Times New Roman" pitchFamily="18" charset="0"/>
                <a:cs typeface="Times New Roman" pitchFamily="18" charset="0"/>
              </a:rPr>
              <a:t>tách thành </a:t>
            </a:r>
            <a:r>
              <a:rPr lang="en-US" sz="2200" b="1">
                <a:latin typeface="Times New Roman" pitchFamily="18" charset="0"/>
                <a:cs typeface="Times New Roman" pitchFamily="18" charset="0"/>
              </a:rPr>
              <a:t>insulin</a:t>
            </a:r>
            <a:r>
              <a:rPr lang="en-US" sz="2200">
                <a:latin typeface="Times New Roman" pitchFamily="18" charset="0"/>
                <a:cs typeface="Times New Roman" pitchFamily="18" charset="0"/>
              </a:rPr>
              <a:t> và </a:t>
            </a:r>
            <a:r>
              <a:rPr lang="en-US" sz="2200" b="1">
                <a:latin typeface="Times New Roman" pitchFamily="18" charset="0"/>
                <a:cs typeface="Times New Roman" pitchFamily="18" charset="0"/>
              </a:rPr>
              <a:t>C-peptit</a:t>
            </a:r>
            <a:r>
              <a:rPr lang="en-US" sz="2200">
                <a:latin typeface="Times New Roman" pitchFamily="18" charset="0"/>
                <a:cs typeface="Times New Roman" pitchFamily="18" charset="0"/>
              </a:rPr>
              <a:t> trước khi vào </a:t>
            </a:r>
            <a:r>
              <a:rPr lang="en-US" sz="2200" i="1">
                <a:latin typeface="Times New Roman" pitchFamily="18" charset="0"/>
                <a:cs typeface="Times New Roman" pitchFamily="18" charset="0"/>
              </a:rPr>
              <a:t>máu tĩnh mạch cửa</a:t>
            </a:r>
            <a:r>
              <a:rPr lang="en-US" sz="2200">
                <a:latin typeface="Times New Roman" pitchFamily="18" charset="0"/>
                <a:cs typeface="Times New Roman" pitchFamily="18" charset="0"/>
              </a:rPr>
              <a:t>.</a:t>
            </a:r>
          </a:p>
          <a:p>
            <a:pPr marL="342900" indent="-342900" algn="just">
              <a:buFont typeface="Wingdings" pitchFamily="2" charset="2"/>
              <a:buChar char="Ø"/>
            </a:pPr>
            <a:r>
              <a:rPr lang="en-US" sz="2200">
                <a:latin typeface="Times New Roman" pitchFamily="18" charset="0"/>
                <a:cs typeface="Times New Roman" pitchFamily="18" charset="0"/>
              </a:rPr>
              <a:t>Thời gian bán hủy của insulin khoảng </a:t>
            </a:r>
            <a:r>
              <a:rPr lang="en-US" sz="2200" b="1">
                <a:latin typeface="Times New Roman" pitchFamily="18" charset="0"/>
                <a:cs typeface="Times New Roman" pitchFamily="18" charset="0"/>
              </a:rPr>
              <a:t>5 phút</a:t>
            </a:r>
            <a:r>
              <a:rPr lang="en-US" sz="2200">
                <a:latin typeface="Times New Roman" pitchFamily="18" charset="0"/>
                <a:cs typeface="Times New Roman" pitchFamily="18" charset="0"/>
              </a:rPr>
              <a:t>. Khoảng </a:t>
            </a:r>
            <a:r>
              <a:rPr lang="en-US" sz="2200" b="1">
                <a:latin typeface="Times New Roman" pitchFamily="18" charset="0"/>
                <a:cs typeface="Times New Roman" pitchFamily="18" charset="0"/>
              </a:rPr>
              <a:t>50%</a:t>
            </a:r>
            <a:r>
              <a:rPr lang="en-US" sz="2200">
                <a:latin typeface="Times New Roman" pitchFamily="18" charset="0"/>
                <a:cs typeface="Times New Roman" pitchFamily="18" charset="0"/>
              </a:rPr>
              <a:t> </a:t>
            </a:r>
            <a:r>
              <a:rPr lang="en-US" sz="2200" smtClean="0">
                <a:latin typeface="Times New Roman" pitchFamily="18" charset="0"/>
                <a:cs typeface="Times New Roman" pitchFamily="18" charset="0"/>
              </a:rPr>
              <a:t>insulin</a:t>
            </a:r>
            <a:r>
              <a:rPr lang="vi-VN" sz="2200" smtClean="0">
                <a:latin typeface="Times New Roman" pitchFamily="18" charset="0"/>
                <a:cs typeface="Times New Roman" pitchFamily="18" charset="0"/>
              </a:rPr>
              <a:t> </a:t>
            </a:r>
            <a:r>
              <a:rPr lang="en-US" sz="2200" smtClean="0">
                <a:latin typeface="Times New Roman" pitchFamily="18" charset="0"/>
                <a:cs typeface="Times New Roman" pitchFamily="18" charset="0"/>
              </a:rPr>
              <a:t>bị </a:t>
            </a:r>
            <a:r>
              <a:rPr lang="en-US" sz="2200">
                <a:latin typeface="Times New Roman" pitchFamily="18" charset="0"/>
                <a:cs typeface="Times New Roman" pitchFamily="18" charset="0"/>
              </a:rPr>
              <a:t>phân hủy ở </a:t>
            </a:r>
            <a:r>
              <a:rPr lang="en-US" sz="2200" i="1" smtClean="0">
                <a:latin typeface="Times New Roman" pitchFamily="18" charset="0"/>
                <a:cs typeface="Times New Roman" pitchFamily="18" charset="0"/>
              </a:rPr>
              <a:t>gan</a:t>
            </a:r>
            <a:r>
              <a:rPr lang="vi-VN" sz="2200" smtClean="0">
                <a:latin typeface="Times New Roman" pitchFamily="18" charset="0"/>
                <a:cs typeface="Times New Roman" pitchFamily="18" charset="0"/>
              </a:rPr>
              <a:t>.</a:t>
            </a:r>
            <a:endParaRPr lang="en-US" sz="2200">
              <a:latin typeface="Times New Roman" pitchFamily="18" charset="0"/>
              <a:cs typeface="Times New Roman" pitchFamily="18" charset="0"/>
            </a:endParaRPr>
          </a:p>
        </p:txBody>
      </p:sp>
      <p:sp>
        <p:nvSpPr>
          <p:cNvPr id="12" name="Rectangle 11"/>
          <p:cNvSpPr/>
          <p:nvPr/>
        </p:nvSpPr>
        <p:spPr>
          <a:xfrm>
            <a:off x="136477" y="4583295"/>
            <a:ext cx="2541080" cy="430887"/>
          </a:xfrm>
          <a:prstGeom prst="rect">
            <a:avLst/>
          </a:prstGeom>
        </p:spPr>
        <p:txBody>
          <a:bodyPr wrap="none">
            <a:spAutoFit/>
          </a:bodyPr>
          <a:lstStyle/>
          <a:p>
            <a:pPr marL="342900" indent="-342900">
              <a:buFont typeface="Wingdings" pitchFamily="2" charset="2"/>
              <a:buChar char="Ø"/>
            </a:pPr>
            <a:r>
              <a:rPr lang="vi-VN" sz="2200">
                <a:latin typeface="Times New Roman" pitchFamily="18" charset="0"/>
                <a:cs typeface="Times New Roman" pitchFamily="18" charset="0"/>
              </a:rPr>
              <a:t>Sự bài tiết Insulin</a:t>
            </a:r>
            <a:endParaRPr lang="en-US" sz="2200">
              <a:latin typeface="Times New Roman" pitchFamily="18" charset="0"/>
              <a:cs typeface="Times New Roman" pitchFamily="18" charset="0"/>
            </a:endParaRPr>
          </a:p>
        </p:txBody>
      </p:sp>
      <p:sp>
        <p:nvSpPr>
          <p:cNvPr id="13" name="Rectangle 12"/>
          <p:cNvSpPr/>
          <p:nvPr/>
        </p:nvSpPr>
        <p:spPr>
          <a:xfrm>
            <a:off x="341187" y="4997053"/>
            <a:ext cx="8611744" cy="1733808"/>
          </a:xfrm>
          <a:prstGeom prst="rect">
            <a:avLst/>
          </a:prstGeom>
        </p:spPr>
        <p:txBody>
          <a:bodyPr wrap="square">
            <a:spAutoFit/>
          </a:bodyPr>
          <a:lstStyle/>
          <a:p>
            <a:pPr marL="342900" indent="-342900" algn="just">
              <a:lnSpc>
                <a:spcPts val="3200"/>
              </a:lnSpc>
              <a:buFont typeface="Courier New" pitchFamily="49" charset="0"/>
              <a:buChar char="o"/>
            </a:pPr>
            <a:r>
              <a:rPr lang="en-US" sz="2200">
                <a:latin typeface="Times New Roman" pitchFamily="18" charset="0"/>
                <a:cs typeface="Times New Roman" pitchFamily="18" charset="0"/>
              </a:rPr>
              <a:t>Insulin được bài </a:t>
            </a:r>
            <a:r>
              <a:rPr lang="en-US" sz="2200" smtClean="0">
                <a:latin typeface="Times New Roman" pitchFamily="18" charset="0"/>
                <a:cs typeface="Times New Roman" pitchFamily="18" charset="0"/>
              </a:rPr>
              <a:t>tiế</a:t>
            </a:r>
            <a:r>
              <a:rPr lang="vi-VN" sz="2200" smtClean="0">
                <a:latin typeface="Times New Roman" pitchFamily="18" charset="0"/>
                <a:cs typeface="Times New Roman" pitchFamily="18" charset="0"/>
              </a:rPr>
              <a:t>t </a:t>
            </a:r>
            <a:r>
              <a:rPr lang="en-US" sz="2200" smtClean="0">
                <a:latin typeface="Times New Roman" pitchFamily="18" charset="0"/>
                <a:cs typeface="Times New Roman" pitchFamily="18" charset="0"/>
              </a:rPr>
              <a:t>liên </a:t>
            </a:r>
            <a:r>
              <a:rPr lang="en-US" sz="2200">
                <a:latin typeface="Times New Roman" pitchFamily="18" charset="0"/>
                <a:cs typeface="Times New Roman" pitchFamily="18" charset="0"/>
              </a:rPr>
              <a:t>tục trong vòng 24 giờ vào khoảng </a:t>
            </a:r>
            <a:r>
              <a:rPr lang="en-US" sz="2200" b="1">
                <a:latin typeface="Times New Roman" pitchFamily="18" charset="0"/>
                <a:cs typeface="Times New Roman" pitchFamily="18" charset="0"/>
              </a:rPr>
              <a:t>1 UI/giờ</a:t>
            </a:r>
            <a:r>
              <a:rPr lang="en-US" sz="2200" b="1" smtClean="0">
                <a:latin typeface="Times New Roman" pitchFamily="18" charset="0"/>
                <a:cs typeface="Times New Roman" pitchFamily="18" charset="0"/>
              </a:rPr>
              <a:t>.</a:t>
            </a:r>
            <a:endParaRPr lang="en-US" sz="2200">
              <a:latin typeface="Times New Roman" pitchFamily="18" charset="0"/>
              <a:cs typeface="Times New Roman" pitchFamily="18" charset="0"/>
            </a:endParaRPr>
          </a:p>
          <a:p>
            <a:pPr marL="342900" indent="-342900" algn="just">
              <a:lnSpc>
                <a:spcPts val="3200"/>
              </a:lnSpc>
              <a:buFont typeface="Courier New" pitchFamily="49" charset="0"/>
              <a:buChar char="o"/>
            </a:pPr>
            <a:r>
              <a:rPr lang="en-US" sz="2200" b="1">
                <a:latin typeface="Times New Roman" pitchFamily="18" charset="0"/>
                <a:cs typeface="Times New Roman" pitchFamily="18" charset="0"/>
              </a:rPr>
              <a:t>Nồng độ glucose máu </a:t>
            </a:r>
            <a:r>
              <a:rPr lang="en-US" sz="2200">
                <a:latin typeface="Times New Roman" pitchFamily="18" charset="0"/>
                <a:cs typeface="Times New Roman" pitchFamily="18" charset="0"/>
              </a:rPr>
              <a:t>là yếu tố chính kiểm soát sự bài tiết </a:t>
            </a:r>
            <a:r>
              <a:rPr lang="en-US" sz="2200" smtClean="0">
                <a:latin typeface="Times New Roman" pitchFamily="18" charset="0"/>
                <a:cs typeface="Times New Roman" pitchFamily="18" charset="0"/>
              </a:rPr>
              <a:t>insulin</a:t>
            </a:r>
            <a:endParaRPr lang="vi-VN" sz="2200">
              <a:latin typeface="Times New Roman" pitchFamily="18" charset="0"/>
              <a:cs typeface="Times New Roman" pitchFamily="18" charset="0"/>
            </a:endParaRPr>
          </a:p>
          <a:p>
            <a:pPr marL="342900" indent="-342900" algn="just">
              <a:lnSpc>
                <a:spcPts val="3200"/>
              </a:lnSpc>
              <a:buFont typeface="Courier New" pitchFamily="49" charset="0"/>
              <a:buChar char="o"/>
            </a:pPr>
            <a:r>
              <a:rPr lang="vi-VN" sz="2200" smtClean="0">
                <a:latin typeface="Times New Roman" pitchFamily="18" charset="0"/>
                <a:cs typeface="Times New Roman" pitchFamily="18" charset="0"/>
              </a:rPr>
              <a:t>N</a:t>
            </a:r>
            <a:r>
              <a:rPr lang="en-US" sz="2200" smtClean="0">
                <a:latin typeface="Times New Roman" pitchFamily="18" charset="0"/>
                <a:cs typeface="Times New Roman" pitchFamily="18" charset="0"/>
              </a:rPr>
              <a:t>ồng </a:t>
            </a:r>
            <a:r>
              <a:rPr lang="en-US" sz="2200">
                <a:latin typeface="Times New Roman" pitchFamily="18" charset="0"/>
                <a:cs typeface="Times New Roman" pitchFamily="18" charset="0"/>
              </a:rPr>
              <a:t>độ acid amin </a:t>
            </a:r>
            <a:r>
              <a:rPr lang="vi-VN" sz="2200">
                <a:latin typeface="Times New Roman" pitchFamily="18" charset="0"/>
                <a:cs typeface="Times New Roman" pitchFamily="18" charset="0"/>
              </a:rPr>
              <a:t>-</a:t>
            </a:r>
            <a:r>
              <a:rPr lang="en-US" sz="2200" smtClean="0">
                <a:latin typeface="Times New Roman" pitchFamily="18" charset="0"/>
                <a:cs typeface="Times New Roman" pitchFamily="18" charset="0"/>
              </a:rPr>
              <a:t> </a:t>
            </a:r>
            <a:r>
              <a:rPr lang="en-US" sz="2200">
                <a:latin typeface="Times New Roman" pitchFamily="18" charset="0"/>
                <a:cs typeface="Times New Roman" pitchFamily="18" charset="0"/>
              </a:rPr>
              <a:t>chất </a:t>
            </a:r>
            <a:r>
              <a:rPr lang="en-US" sz="2200" smtClean="0">
                <a:latin typeface="Times New Roman" pitchFamily="18" charset="0"/>
                <a:cs typeface="Times New Roman" pitchFamily="18" charset="0"/>
              </a:rPr>
              <a:t>béo</a:t>
            </a:r>
            <a:r>
              <a:rPr lang="vi-VN" sz="2200">
                <a:latin typeface="Times New Roman" pitchFamily="18" charset="0"/>
                <a:cs typeface="Times New Roman" pitchFamily="18" charset="0"/>
              </a:rPr>
              <a:t> </a:t>
            </a:r>
            <a:r>
              <a:rPr lang="vi-VN" sz="2200" smtClean="0">
                <a:latin typeface="Times New Roman" pitchFamily="18" charset="0"/>
                <a:cs typeface="Times New Roman" pitchFamily="18" charset="0"/>
              </a:rPr>
              <a:t>hay k</a:t>
            </a:r>
            <a:r>
              <a:rPr lang="en-US" sz="2200" smtClean="0">
                <a:latin typeface="Times New Roman" pitchFamily="18" charset="0"/>
                <a:cs typeface="Times New Roman" pitchFamily="18" charset="0"/>
              </a:rPr>
              <a:t>ích </a:t>
            </a:r>
            <a:r>
              <a:rPr lang="en-US" sz="2200">
                <a:latin typeface="Times New Roman" pitchFamily="18" charset="0"/>
                <a:cs typeface="Times New Roman" pitchFamily="18" charset="0"/>
              </a:rPr>
              <a:t>thích thần kinh giao cảm và phó giao cảm cũng có thể làm </a:t>
            </a:r>
            <a:r>
              <a:rPr lang="en-US" sz="2200" smtClean="0">
                <a:latin typeface="Times New Roman"/>
                <a:cs typeface="Times New Roman"/>
              </a:rPr>
              <a:t>↑</a:t>
            </a:r>
            <a:r>
              <a:rPr lang="en-US" sz="2200" smtClean="0">
                <a:latin typeface="Times New Roman" pitchFamily="18" charset="0"/>
                <a:cs typeface="Times New Roman" pitchFamily="18" charset="0"/>
              </a:rPr>
              <a:t> </a:t>
            </a:r>
            <a:r>
              <a:rPr lang="en-US" sz="2200">
                <a:latin typeface="Times New Roman" pitchFamily="18" charset="0"/>
                <a:cs typeface="Times New Roman" pitchFamily="18" charset="0"/>
              </a:rPr>
              <a:t>bài tiết insulin.</a:t>
            </a:r>
          </a:p>
        </p:txBody>
      </p:sp>
      <p:sp>
        <p:nvSpPr>
          <p:cNvPr id="14" name="TextBox 13"/>
          <p:cNvSpPr txBox="1"/>
          <p:nvPr/>
        </p:nvSpPr>
        <p:spPr>
          <a:xfrm>
            <a:off x="341187" y="559559"/>
            <a:ext cx="9007523" cy="461665"/>
          </a:xfrm>
          <a:prstGeom prst="rect">
            <a:avLst/>
          </a:prstGeom>
          <a:noFill/>
        </p:spPr>
        <p:txBody>
          <a:bodyPr wrap="square" rtlCol="0">
            <a:spAutoFit/>
          </a:bodyPr>
          <a:lstStyle/>
          <a:p>
            <a:r>
              <a:rPr lang="vi-VN" sz="2400" b="1" smtClean="0">
                <a:solidFill>
                  <a:srgbClr val="C40091"/>
                </a:solidFill>
                <a:latin typeface="+mj-lt"/>
              </a:rPr>
              <a:t>1.1 Sinh lý Insulin</a:t>
            </a:r>
            <a:endParaRPr lang="en-US" sz="2400" b="1">
              <a:solidFill>
                <a:srgbClr val="C40091"/>
              </a:solidFill>
              <a:latin typeface="+mj-lt"/>
            </a:endParaRPr>
          </a:p>
        </p:txBody>
      </p:sp>
    </p:spTree>
    <p:extLst>
      <p:ext uri="{BB962C8B-B14F-4D97-AF65-F5344CB8AC3E}">
        <p14:creationId xmlns:p14="http://schemas.microsoft.com/office/powerpoint/2010/main" val="3516287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4589" y="580598"/>
            <a:ext cx="6065056" cy="2935227"/>
          </a:xfrm>
          <a:prstGeom prst="rect">
            <a:avLst/>
          </a:prstGeom>
          <a:noFill/>
        </p:spPr>
        <p:txBody>
          <a:bodyPr wrap="square" rtlCol="0">
            <a:spAutoFit/>
          </a:bodyPr>
          <a:lstStyle/>
          <a:p>
            <a:pPr marL="342900" indent="-342900" algn="just">
              <a:lnSpc>
                <a:spcPts val="2800"/>
              </a:lnSpc>
              <a:buFont typeface="Wingdings" pitchFamily="2" charset="2"/>
              <a:buChar char="Ø"/>
            </a:pPr>
            <a:r>
              <a:rPr lang="en-US" sz="2000">
                <a:latin typeface="Times New Roman" pitchFamily="18" charset="0"/>
                <a:cs typeface="Times New Roman" pitchFamily="18" charset="0"/>
              </a:rPr>
              <a:t>Receptor của </a:t>
            </a:r>
            <a:r>
              <a:rPr lang="en-US" sz="2000" smtClean="0">
                <a:latin typeface="Times New Roman" pitchFamily="18" charset="0"/>
                <a:cs typeface="Times New Roman" pitchFamily="18" charset="0"/>
              </a:rPr>
              <a:t>insulin</a:t>
            </a:r>
            <a:endParaRPr lang="vi-VN" sz="2000" smtClean="0">
              <a:latin typeface="Times New Roman" pitchFamily="18" charset="0"/>
              <a:cs typeface="Times New Roman" pitchFamily="18" charset="0"/>
            </a:endParaRPr>
          </a:p>
          <a:p>
            <a:pPr marL="685800" lvl="1" indent="-342900" algn="just">
              <a:lnSpc>
                <a:spcPts val="2800"/>
              </a:lnSpc>
              <a:buFont typeface="Courier New" pitchFamily="49" charset="0"/>
              <a:buChar char="o"/>
            </a:pPr>
            <a:r>
              <a:rPr lang="en-US" sz="2000" smtClean="0">
                <a:latin typeface="Times New Roman" pitchFamily="18" charset="0"/>
                <a:cs typeface="Times New Roman" pitchFamily="18" charset="0"/>
              </a:rPr>
              <a:t>Trên </a:t>
            </a:r>
            <a:r>
              <a:rPr lang="en-US" sz="2000">
                <a:latin typeface="Times New Roman" pitchFamily="18" charset="0"/>
                <a:cs typeface="Times New Roman" pitchFamily="18" charset="0"/>
              </a:rPr>
              <a:t>bề mặt các </a:t>
            </a:r>
            <a:r>
              <a:rPr lang="vi-VN" sz="2000" smtClean="0">
                <a:latin typeface="Times New Roman" pitchFamily="18" charset="0"/>
                <a:cs typeface="Times New Roman" pitchFamily="18" charset="0"/>
              </a:rPr>
              <a:t>tb ở </a:t>
            </a:r>
            <a:r>
              <a:rPr lang="en-US" sz="2000" smtClean="0">
                <a:latin typeface="Times New Roman" pitchFamily="18" charset="0"/>
                <a:cs typeface="Times New Roman" pitchFamily="18" charset="0"/>
              </a:rPr>
              <a:t>mô </a:t>
            </a:r>
            <a:r>
              <a:rPr lang="en-US" sz="2000">
                <a:latin typeface="Times New Roman" pitchFamily="18" charset="0"/>
                <a:cs typeface="Times New Roman" pitchFamily="18" charset="0"/>
              </a:rPr>
              <a:t>nhạy cảm với insulin </a:t>
            </a:r>
            <a:endParaRPr lang="vi-VN" sz="2000">
              <a:latin typeface="Times New Roman" pitchFamily="18" charset="0"/>
              <a:cs typeface="Times New Roman" pitchFamily="18" charset="0"/>
            </a:endParaRPr>
          </a:p>
          <a:p>
            <a:pPr marL="685800" lvl="1" indent="-342900" algn="just">
              <a:lnSpc>
                <a:spcPts val="2800"/>
              </a:lnSpc>
              <a:buFont typeface="Courier New" pitchFamily="49" charset="0"/>
              <a:buChar char="o"/>
            </a:pPr>
            <a:r>
              <a:rPr lang="vi-VN" sz="2000" smtClean="0">
                <a:latin typeface="Times New Roman" pitchFamily="18" charset="0"/>
                <a:cs typeface="Times New Roman" pitchFamily="18" charset="0"/>
              </a:rPr>
              <a:t>Á</a:t>
            </a:r>
            <a:r>
              <a:rPr lang="en-US" sz="2000" smtClean="0">
                <a:latin typeface="Times New Roman" pitchFamily="18" charset="0"/>
                <a:cs typeface="Times New Roman" pitchFamily="18" charset="0"/>
              </a:rPr>
              <a:t>i </a:t>
            </a:r>
            <a:r>
              <a:rPr lang="en-US" sz="2000">
                <a:latin typeface="Times New Roman" pitchFamily="18" charset="0"/>
                <a:cs typeface="Times New Roman" pitchFamily="18" charset="0"/>
              </a:rPr>
              <a:t>lực và tính đặc hiệu cao với </a:t>
            </a:r>
            <a:r>
              <a:rPr lang="en-US" sz="2000" smtClean="0">
                <a:latin typeface="Times New Roman" pitchFamily="18" charset="0"/>
                <a:cs typeface="Times New Roman" pitchFamily="18" charset="0"/>
              </a:rPr>
              <a:t>insulin</a:t>
            </a:r>
            <a:endParaRPr lang="vi-VN" sz="2000" smtClean="0">
              <a:latin typeface="Times New Roman" pitchFamily="18" charset="0"/>
              <a:cs typeface="Times New Roman" pitchFamily="18" charset="0"/>
            </a:endParaRPr>
          </a:p>
          <a:p>
            <a:pPr marL="685800" lvl="1" indent="-342900" algn="just">
              <a:lnSpc>
                <a:spcPts val="2800"/>
              </a:lnSpc>
              <a:buFont typeface="Courier New" pitchFamily="49" charset="0"/>
              <a:buChar char="o"/>
            </a:pPr>
            <a:r>
              <a:rPr lang="vi-VN" sz="2000">
                <a:latin typeface="Times New Roman" pitchFamily="18" charset="0"/>
                <a:cs typeface="Times New Roman" pitchFamily="18" charset="0"/>
              </a:rPr>
              <a:t>Đ</a:t>
            </a:r>
            <a:r>
              <a:rPr lang="en-US" sz="2000">
                <a:latin typeface="Times New Roman" pitchFamily="18" charset="0"/>
                <a:cs typeface="Times New Roman" pitchFamily="18" charset="0"/>
              </a:rPr>
              <a:t>iều hòa bởi nồng độ insulin</a:t>
            </a:r>
            <a:endParaRPr lang="vi-VN" sz="2000">
              <a:latin typeface="Times New Roman" pitchFamily="18" charset="0"/>
              <a:cs typeface="Times New Roman" pitchFamily="18" charset="0"/>
            </a:endParaRPr>
          </a:p>
          <a:p>
            <a:pPr marL="685800" lvl="1" indent="-342900" algn="just">
              <a:lnSpc>
                <a:spcPts val="2800"/>
              </a:lnSpc>
              <a:buFont typeface="Courier New" pitchFamily="49" charset="0"/>
              <a:buChar char="o"/>
            </a:pPr>
            <a:r>
              <a:rPr lang="vi-VN" sz="2000">
                <a:latin typeface="Times New Roman" pitchFamily="18" charset="0"/>
                <a:cs typeface="Times New Roman" pitchFamily="18" charset="0"/>
              </a:rPr>
              <a:t>K</a:t>
            </a:r>
            <a:r>
              <a:rPr lang="en-US" sz="2000">
                <a:latin typeface="Times New Roman" pitchFamily="18" charset="0"/>
                <a:cs typeface="Times New Roman" pitchFamily="18" charset="0"/>
              </a:rPr>
              <a:t>háng insulin</a:t>
            </a:r>
            <a:r>
              <a:rPr lang="vi-VN" sz="2000">
                <a:latin typeface="Times New Roman" pitchFamily="18" charset="0"/>
                <a:cs typeface="Times New Roman" pitchFamily="18" charset="0"/>
              </a:rPr>
              <a:t> </a:t>
            </a:r>
            <a:r>
              <a:rPr lang="vi-VN" sz="2000" smtClean="0">
                <a:latin typeface="Times New Roman" pitchFamily="18" charset="0"/>
                <a:cs typeface="Times New Roman" pitchFamily="18" charset="0"/>
              </a:rPr>
              <a:t>(</a:t>
            </a:r>
            <a:r>
              <a:rPr lang="en-US" sz="2000" smtClean="0">
                <a:latin typeface="Times New Roman"/>
                <a:cs typeface="Times New Roman"/>
              </a:rPr>
              <a:t>↓</a:t>
            </a:r>
            <a:r>
              <a:rPr lang="en-US" sz="2000" smtClean="0">
                <a:latin typeface="Times New Roman" pitchFamily="18" charset="0"/>
                <a:cs typeface="Times New Roman" pitchFamily="18" charset="0"/>
              </a:rPr>
              <a:t> </a:t>
            </a:r>
            <a:r>
              <a:rPr lang="en-US" sz="2000">
                <a:latin typeface="Times New Roman" pitchFamily="18" charset="0"/>
                <a:cs typeface="Times New Roman" pitchFamily="18" charset="0"/>
              </a:rPr>
              <a:t>nhạy cảm </a:t>
            </a:r>
            <a:r>
              <a:rPr lang="en-US" sz="2000" smtClean="0">
                <a:latin typeface="Times New Roman" pitchFamily="18" charset="0"/>
                <a:cs typeface="Times New Roman" pitchFamily="18" charset="0"/>
              </a:rPr>
              <a:t>insulin</a:t>
            </a:r>
            <a:r>
              <a:rPr lang="vi-VN" sz="2000" smtClean="0">
                <a:latin typeface="Times New Roman" pitchFamily="18" charset="0"/>
                <a:cs typeface="Times New Roman" pitchFamily="18" charset="0"/>
              </a:rPr>
              <a:t>): </a:t>
            </a:r>
            <a:r>
              <a:rPr lang="en-US" sz="2000">
                <a:latin typeface="Times New Roman" pitchFamily="18" charset="0"/>
                <a:cs typeface="Times New Roman" pitchFamily="18" charset="0"/>
              </a:rPr>
              <a:t>ĐTĐ typ </a:t>
            </a:r>
            <a:r>
              <a:rPr lang="en-US" sz="2000" smtClean="0">
                <a:latin typeface="Times New Roman" pitchFamily="18" charset="0"/>
                <a:cs typeface="Times New Roman" pitchFamily="18" charset="0"/>
              </a:rPr>
              <a:t>2</a:t>
            </a:r>
            <a:endParaRPr lang="vi-VN" sz="2000" smtClean="0">
              <a:latin typeface="Times New Roman" pitchFamily="18" charset="0"/>
              <a:cs typeface="Times New Roman" pitchFamily="18" charset="0"/>
            </a:endParaRPr>
          </a:p>
          <a:p>
            <a:pPr marL="685800" lvl="1" indent="-342900" algn="just">
              <a:lnSpc>
                <a:spcPts val="2800"/>
              </a:lnSpc>
              <a:buFont typeface="Courier New" pitchFamily="49" charset="0"/>
              <a:buChar char="o"/>
            </a:pPr>
            <a:r>
              <a:rPr lang="en-US" sz="2000">
                <a:latin typeface="Times New Roman"/>
                <a:cs typeface="Times New Roman"/>
              </a:rPr>
              <a:t>↓ </a:t>
            </a:r>
            <a:r>
              <a:rPr lang="vi-VN" sz="2000" smtClean="0">
                <a:latin typeface="Times New Roman"/>
                <a:cs typeface="Times New Roman"/>
              </a:rPr>
              <a:t> </a:t>
            </a:r>
            <a:r>
              <a:rPr lang="en-US" sz="2000" smtClean="0">
                <a:latin typeface="Times New Roman" pitchFamily="18" charset="0"/>
                <a:cs typeface="Times New Roman" pitchFamily="18" charset="0"/>
              </a:rPr>
              <a:t>receptor </a:t>
            </a:r>
            <a:r>
              <a:rPr lang="en-US" sz="2000">
                <a:latin typeface="Times New Roman" pitchFamily="18" charset="0"/>
                <a:cs typeface="Times New Roman" pitchFamily="18" charset="0"/>
              </a:rPr>
              <a:t>insulin </a:t>
            </a:r>
            <a:r>
              <a:rPr lang="en-US" sz="2000" smtClean="0">
                <a:latin typeface="Times New Roman" pitchFamily="18" charset="0"/>
                <a:cs typeface="Times New Roman" pitchFamily="18" charset="0"/>
              </a:rPr>
              <a:t>→</a:t>
            </a:r>
            <a:r>
              <a:rPr lang="vi-VN"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 </a:t>
            </a:r>
            <a:r>
              <a:rPr lang="en-US" sz="2000">
                <a:latin typeface="Times New Roman" pitchFamily="18" charset="0"/>
                <a:cs typeface="Times New Roman" pitchFamily="18" charset="0"/>
              </a:rPr>
              <a:t>các tế bào đích giới hạn </a:t>
            </a:r>
            <a:endParaRPr lang="vi-VN" sz="2000" smtClean="0">
              <a:latin typeface="Times New Roman" pitchFamily="18" charset="0"/>
              <a:cs typeface="Times New Roman" pitchFamily="18" charset="0"/>
            </a:endParaRPr>
          </a:p>
          <a:p>
            <a:pPr lvl="1" algn="just">
              <a:lnSpc>
                <a:spcPts val="2800"/>
              </a:lnSpc>
            </a:pPr>
            <a:r>
              <a:rPr lang="vi-VN" sz="2000">
                <a:latin typeface="Times New Roman" pitchFamily="18" charset="0"/>
                <a:cs typeface="Times New Roman" pitchFamily="18" charset="0"/>
              </a:rPr>
              <a:t>	</a:t>
            </a:r>
            <a:r>
              <a:rPr lang="en-US" sz="2000" smtClean="0">
                <a:latin typeface="Times New Roman" pitchFamily="18" charset="0"/>
                <a:cs typeface="Times New Roman" pitchFamily="18" charset="0"/>
              </a:rPr>
              <a:t>đáp </a:t>
            </a:r>
            <a:r>
              <a:rPr lang="en-US" sz="2000">
                <a:latin typeface="Times New Roman" pitchFamily="18" charset="0"/>
                <a:cs typeface="Times New Roman" pitchFamily="18" charset="0"/>
              </a:rPr>
              <a:t>ứng </a:t>
            </a:r>
            <a:r>
              <a:rPr lang="en-US" sz="2000" smtClean="0">
                <a:latin typeface="Times New Roman" pitchFamily="18" charset="0"/>
                <a:cs typeface="Times New Roman" pitchFamily="18" charset="0"/>
              </a:rPr>
              <a:t>với </a:t>
            </a:r>
            <a:r>
              <a:rPr lang="en-US" sz="2000">
                <a:latin typeface="Times New Roman" pitchFamily="18" charset="0"/>
                <a:cs typeface="Times New Roman" pitchFamily="18" charset="0"/>
              </a:rPr>
              <a:t>nồng độ hormon </a:t>
            </a:r>
            <a:r>
              <a:rPr lang="en-US" sz="2000" smtClean="0">
                <a:latin typeface="Times New Roman" pitchFamily="18" charset="0"/>
                <a:cs typeface="Times New Roman" pitchFamily="18" charset="0"/>
              </a:rPr>
              <a:t>thừa</a:t>
            </a:r>
            <a:r>
              <a:rPr lang="vi-VN" sz="2000">
                <a:latin typeface="Times New Roman" pitchFamily="18" charset="0"/>
                <a:cs typeface="Times New Roman" pitchFamily="18" charset="0"/>
              </a:rPr>
              <a:t> </a:t>
            </a:r>
            <a:r>
              <a:rPr lang="en-US" sz="2000">
                <a:latin typeface="Times New Roman" pitchFamily="18" charset="0"/>
                <a:cs typeface="Times New Roman" pitchFamily="18" charset="0"/>
              </a:rPr>
              <a:t>→</a:t>
            </a:r>
            <a:r>
              <a:rPr lang="en-US" sz="2000" smtClean="0"/>
              <a:t> </a:t>
            </a:r>
            <a:r>
              <a:rPr lang="en-US" sz="2000" smtClean="0">
                <a:latin typeface="Times New Roman"/>
                <a:cs typeface="Times New Roman"/>
              </a:rPr>
              <a:t>↑</a:t>
            </a:r>
            <a:r>
              <a:rPr lang="en-US" sz="2000" smtClean="0"/>
              <a:t> </a:t>
            </a:r>
            <a:r>
              <a:rPr lang="en-US" sz="2000">
                <a:latin typeface="Times New Roman" pitchFamily="18" charset="0"/>
                <a:cs typeface="Times New Roman" pitchFamily="18" charset="0"/>
              </a:rPr>
              <a:t>nhạy </a:t>
            </a:r>
            <a:r>
              <a:rPr lang="en-US" sz="2000" smtClean="0">
                <a:latin typeface="Times New Roman" pitchFamily="18" charset="0"/>
                <a:cs typeface="Times New Roman" pitchFamily="18" charset="0"/>
              </a:rPr>
              <a:t>cảm</a:t>
            </a:r>
            <a:endParaRPr lang="vi-VN" sz="2000" smtClean="0">
              <a:latin typeface="Times New Roman" pitchFamily="18" charset="0"/>
              <a:cs typeface="Times New Roman" pitchFamily="18" charset="0"/>
            </a:endParaRPr>
          </a:p>
          <a:p>
            <a:pPr lvl="1" algn="just">
              <a:lnSpc>
                <a:spcPts val="2800"/>
              </a:lnSpc>
            </a:pPr>
            <a:r>
              <a:rPr lang="vi-VN" sz="2000">
                <a:latin typeface="Times New Roman" pitchFamily="18" charset="0"/>
                <a:cs typeface="Times New Roman" pitchFamily="18" charset="0"/>
              </a:rPr>
              <a:t>	</a:t>
            </a:r>
            <a:r>
              <a:rPr lang="en-US" sz="2000" smtClean="0">
                <a:latin typeface="Times New Roman" pitchFamily="18" charset="0"/>
                <a:cs typeface="Times New Roman" pitchFamily="18" charset="0"/>
              </a:rPr>
              <a:t>với </a:t>
            </a:r>
            <a:r>
              <a:rPr lang="en-US" sz="2000">
                <a:latin typeface="Times New Roman" pitchFamily="18" charset="0"/>
                <a:cs typeface="Times New Roman" pitchFamily="18" charset="0"/>
              </a:rPr>
              <a:t>insulin của mô </a:t>
            </a:r>
            <a:r>
              <a:rPr lang="en-US" sz="2000" smtClean="0">
                <a:latin typeface="Times New Roman" pitchFamily="18" charset="0"/>
                <a:cs typeface="Times New Roman" pitchFamily="18" charset="0"/>
              </a:rPr>
              <a:t>đích</a:t>
            </a:r>
            <a:r>
              <a:rPr lang="vi-VN" sz="2000" smtClean="0">
                <a:latin typeface="Times New Roman" pitchFamily="18" charset="0"/>
                <a:cs typeface="Times New Roman" pitchFamily="18" charset="0"/>
              </a:rPr>
              <a:t>.</a:t>
            </a:r>
            <a:endParaRPr lang="vi-VN" sz="2000">
              <a:latin typeface="Times New Roman" pitchFamily="18" charset="0"/>
              <a:cs typeface="Times New Roman" pitchFamily="18" charset="0"/>
            </a:endParaRPr>
          </a:p>
        </p:txBody>
      </p:sp>
      <p:pic>
        <p:nvPicPr>
          <p:cNvPr id="10" name="Picture 8" descr="Kết quả hình ảnh cho insulin receptor gluc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9396" y="640727"/>
            <a:ext cx="3022135" cy="28782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59571" y="3707851"/>
            <a:ext cx="6384429" cy="2964914"/>
          </a:xfrm>
          <a:prstGeom prst="rect">
            <a:avLst/>
          </a:prstGeom>
          <a:noFill/>
        </p:spPr>
        <p:txBody>
          <a:bodyPr wrap="square" rtlCol="0">
            <a:spAutoFit/>
          </a:bodyPr>
          <a:lstStyle/>
          <a:p>
            <a:pPr marL="685800" lvl="1" indent="-342900" algn="just">
              <a:lnSpc>
                <a:spcPts val="3200"/>
              </a:lnSpc>
              <a:buFont typeface="Wingdings" pitchFamily="2" charset="2"/>
              <a:buChar char="Ø"/>
            </a:pPr>
            <a:r>
              <a:rPr lang="en-US" sz="2000">
                <a:latin typeface="Times New Roman" pitchFamily="18" charset="0"/>
                <a:cs typeface="Times New Roman" pitchFamily="18" charset="0"/>
              </a:rPr>
              <a:t>HbA1</a:t>
            </a:r>
          </a:p>
          <a:p>
            <a:pPr marL="1028700" lvl="2" indent="-342900" algn="just">
              <a:buFont typeface="Courier New" pitchFamily="49" charset="0"/>
              <a:buChar char="o"/>
            </a:pPr>
            <a:r>
              <a:rPr lang="en-US" sz="2000">
                <a:latin typeface="Times New Roman" pitchFamily="18" charset="0"/>
                <a:cs typeface="Times New Roman" pitchFamily="18" charset="0"/>
              </a:rPr>
              <a:t>Huyết sắc tố kết hợp glucose: có 3 loại HbA1a, HbA1b, HbA1c</a:t>
            </a:r>
            <a:endParaRPr lang="vi-VN" sz="2000">
              <a:latin typeface="Times New Roman" pitchFamily="18" charset="0"/>
              <a:cs typeface="Times New Roman" pitchFamily="18" charset="0"/>
            </a:endParaRPr>
          </a:p>
          <a:p>
            <a:pPr marL="1028700" lvl="2" indent="-342900" algn="just">
              <a:buFont typeface="Courier New" pitchFamily="49" charset="0"/>
              <a:buChar char="o"/>
            </a:pPr>
            <a:r>
              <a:rPr lang="en-US" sz="2000" b="1">
                <a:latin typeface="Times New Roman" pitchFamily="18" charset="0"/>
                <a:cs typeface="Times New Roman" pitchFamily="18" charset="0"/>
              </a:rPr>
              <a:t>HbA1c</a:t>
            </a:r>
            <a:r>
              <a:rPr lang="en-US" sz="2000">
                <a:latin typeface="Times New Roman" pitchFamily="18" charset="0"/>
                <a:cs typeface="Times New Roman" pitchFamily="18" charset="0"/>
              </a:rPr>
              <a:t> tăng khi tăng đường huyết mãn nếu &gt; 10% tổng số Hb là phản ảnh tình trạng không kiểm soát được của đường huyết</a:t>
            </a:r>
            <a:endParaRPr lang="vi-VN" sz="2000">
              <a:latin typeface="Times New Roman" pitchFamily="18" charset="0"/>
              <a:cs typeface="Times New Roman" pitchFamily="18" charset="0"/>
            </a:endParaRPr>
          </a:p>
          <a:p>
            <a:pPr marL="1028700" lvl="2" indent="-342900" algn="just">
              <a:buFont typeface="Courier New" pitchFamily="49" charset="0"/>
              <a:buChar char="o"/>
            </a:pPr>
            <a:r>
              <a:rPr lang="en-US" sz="2000">
                <a:latin typeface="Times New Roman" pitchFamily="18" charset="0"/>
                <a:cs typeface="Times New Roman" pitchFamily="18" charset="0"/>
              </a:rPr>
              <a:t>Chu kỳ HC 120 ng</a:t>
            </a:r>
            <a:r>
              <a:rPr lang="vi-VN" sz="2000">
                <a:latin typeface="Times New Roman" pitchFamily="18" charset="0"/>
                <a:cs typeface="Times New Roman" pitchFamily="18" charset="0"/>
              </a:rPr>
              <a:t>à</a:t>
            </a:r>
            <a:r>
              <a:rPr lang="en-US" sz="2000">
                <a:latin typeface="Times New Roman" pitchFamily="18" charset="0"/>
                <a:cs typeface="Times New Roman" pitchFamily="18" charset="0"/>
              </a:rPr>
              <a:t>y =&gt;</a:t>
            </a:r>
            <a:r>
              <a:rPr lang="vi-VN" sz="2000">
                <a:latin typeface="Times New Roman" pitchFamily="18" charset="0"/>
                <a:cs typeface="Times New Roman" pitchFamily="18" charset="0"/>
              </a:rPr>
              <a:t> </a:t>
            </a:r>
            <a:r>
              <a:rPr lang="en-US" sz="2000">
                <a:latin typeface="Times New Roman" pitchFamily="18" charset="0"/>
                <a:cs typeface="Times New Roman" pitchFamily="18" charset="0"/>
              </a:rPr>
              <a:t>cần đo HbA1c mỗi </a:t>
            </a:r>
            <a:endParaRPr lang="vi-VN" sz="2000">
              <a:latin typeface="Times New Roman" pitchFamily="18" charset="0"/>
              <a:cs typeface="Times New Roman" pitchFamily="18" charset="0"/>
            </a:endParaRPr>
          </a:p>
          <a:p>
            <a:pPr lvl="1" algn="just"/>
            <a:r>
              <a:rPr lang="vi-VN" sz="2000">
                <a:latin typeface="Times New Roman" pitchFamily="18" charset="0"/>
                <a:cs typeface="Times New Roman" pitchFamily="18" charset="0"/>
              </a:rPr>
              <a:t>	      </a:t>
            </a:r>
            <a:r>
              <a:rPr lang="en-US" sz="2000" b="1">
                <a:latin typeface="Times New Roman" pitchFamily="18" charset="0"/>
                <a:cs typeface="Times New Roman" pitchFamily="18" charset="0"/>
              </a:rPr>
              <a:t>3-6 tháng </a:t>
            </a:r>
            <a:r>
              <a:rPr lang="en-US" sz="2000">
                <a:latin typeface="Times New Roman" pitchFamily="18" charset="0"/>
                <a:cs typeface="Times New Roman" pitchFamily="18" charset="0"/>
              </a:rPr>
              <a:t>để đánh giá hiệu quả kiểm soát </a:t>
            </a:r>
            <a:endParaRPr lang="vi-VN" sz="2000" smtClean="0">
              <a:latin typeface="Times New Roman" pitchFamily="18" charset="0"/>
              <a:cs typeface="Times New Roman" pitchFamily="18" charset="0"/>
            </a:endParaRPr>
          </a:p>
          <a:p>
            <a:pPr lvl="1" algn="just"/>
            <a:r>
              <a:rPr lang="vi-VN"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đường huyết.</a:t>
            </a:r>
            <a:endParaRPr lang="en-US" sz="2000">
              <a:latin typeface="Times New Roman" pitchFamily="18" charset="0"/>
              <a:cs typeface="Times New Roman" pitchFamily="18" charset="0"/>
            </a:endParaRPr>
          </a:p>
        </p:txBody>
      </p:sp>
      <p:pic>
        <p:nvPicPr>
          <p:cNvPr id="3077" name="Picture 5" descr="C:\Users\Administrator\AppData\Local\Temp\SolidDocuments\SolidCapture\SolidCaptureImage505289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02" y="3518950"/>
            <a:ext cx="2465637" cy="329811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41186" y="125190"/>
            <a:ext cx="9007523" cy="461665"/>
          </a:xfrm>
          <a:prstGeom prst="rect">
            <a:avLst/>
          </a:prstGeom>
          <a:noFill/>
        </p:spPr>
        <p:txBody>
          <a:bodyPr wrap="square" rtlCol="0">
            <a:spAutoFit/>
          </a:bodyPr>
          <a:lstStyle/>
          <a:p>
            <a:r>
              <a:rPr lang="vi-VN" sz="2400" b="1" smtClean="0">
                <a:solidFill>
                  <a:srgbClr val="C40091"/>
                </a:solidFill>
                <a:latin typeface="+mj-lt"/>
              </a:rPr>
              <a:t>1.1 Sinh lý Insulin</a:t>
            </a:r>
            <a:endParaRPr lang="en-US" sz="2400" b="1">
              <a:solidFill>
                <a:srgbClr val="C40091"/>
              </a:solidFill>
              <a:latin typeface="+mj-lt"/>
            </a:endParaRPr>
          </a:p>
        </p:txBody>
      </p:sp>
    </p:spTree>
    <p:extLst>
      <p:ext uri="{BB962C8B-B14F-4D97-AF65-F5344CB8AC3E}">
        <p14:creationId xmlns:p14="http://schemas.microsoft.com/office/powerpoint/2010/main" val="2179646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477" y="54587"/>
            <a:ext cx="9007523" cy="461665"/>
          </a:xfrm>
          <a:prstGeom prst="rect">
            <a:avLst/>
          </a:prstGeom>
          <a:noFill/>
        </p:spPr>
        <p:txBody>
          <a:bodyPr wrap="square" rtlCol="0">
            <a:spAutoFit/>
          </a:bodyPr>
          <a:lstStyle/>
          <a:p>
            <a:r>
              <a:rPr lang="vi-VN" sz="2400" b="1" smtClean="0">
                <a:solidFill>
                  <a:srgbClr val="C40091"/>
                </a:solidFill>
                <a:latin typeface="+mj-lt"/>
              </a:rPr>
              <a:t>1. </a:t>
            </a:r>
            <a:r>
              <a:rPr lang="vi-VN" sz="2400" b="1" u="sng" smtClean="0">
                <a:solidFill>
                  <a:srgbClr val="C40091"/>
                </a:solidFill>
                <a:latin typeface="+mj-lt"/>
              </a:rPr>
              <a:t>NHẮC LẠI SINH LÝ INSULIN VÀ CHUYỂN HÓA GLUCOSE</a:t>
            </a:r>
            <a:endParaRPr lang="en-US" sz="2400" b="1" u="sng">
              <a:solidFill>
                <a:srgbClr val="C40091"/>
              </a:solidFill>
              <a:latin typeface="+mj-lt"/>
            </a:endParaRPr>
          </a:p>
        </p:txBody>
      </p:sp>
      <p:sp>
        <p:nvSpPr>
          <p:cNvPr id="3" name="TextBox 2"/>
          <p:cNvSpPr txBox="1"/>
          <p:nvPr/>
        </p:nvSpPr>
        <p:spPr>
          <a:xfrm>
            <a:off x="341187" y="477671"/>
            <a:ext cx="9007523" cy="461665"/>
          </a:xfrm>
          <a:prstGeom prst="rect">
            <a:avLst/>
          </a:prstGeom>
          <a:noFill/>
        </p:spPr>
        <p:txBody>
          <a:bodyPr wrap="square" rtlCol="0">
            <a:spAutoFit/>
          </a:bodyPr>
          <a:lstStyle/>
          <a:p>
            <a:r>
              <a:rPr lang="vi-VN" sz="2400" b="1" smtClean="0">
                <a:solidFill>
                  <a:srgbClr val="C40091"/>
                </a:solidFill>
                <a:latin typeface="+mj-lt"/>
              </a:rPr>
              <a:t>1.2 Tác dụng của Insulin</a:t>
            </a:r>
            <a:endParaRPr lang="en-US" sz="2400" b="1">
              <a:solidFill>
                <a:srgbClr val="C40091"/>
              </a:solidFill>
              <a:latin typeface="+mj-lt"/>
            </a:endParaRPr>
          </a:p>
        </p:txBody>
      </p:sp>
      <p:sp>
        <p:nvSpPr>
          <p:cNvPr id="4" name="Rectangle 3"/>
          <p:cNvSpPr/>
          <p:nvPr/>
        </p:nvSpPr>
        <p:spPr>
          <a:xfrm>
            <a:off x="559554" y="892691"/>
            <a:ext cx="8475267" cy="1887696"/>
          </a:xfrm>
          <a:prstGeom prst="rect">
            <a:avLst/>
          </a:prstGeom>
        </p:spPr>
        <p:txBody>
          <a:bodyPr wrap="square">
            <a:spAutoFit/>
          </a:bodyPr>
          <a:lstStyle/>
          <a:p>
            <a:pPr marL="342900" indent="-342900" algn="just">
              <a:lnSpc>
                <a:spcPts val="2800"/>
              </a:lnSpc>
              <a:buFont typeface="Wingdings" pitchFamily="2" charset="2"/>
              <a:buChar char="Ø"/>
            </a:pPr>
            <a:r>
              <a:rPr lang="vi-VN" sz="2000" b="1" smtClean="0">
                <a:latin typeface="Times New Roman" pitchFamily="18" charset="0"/>
                <a:cs typeface="Times New Roman" pitchFamily="18" charset="0"/>
              </a:rPr>
              <a:t>D</a:t>
            </a:r>
            <a:r>
              <a:rPr lang="en-US" sz="2000" b="1" smtClean="0">
                <a:latin typeface="Times New Roman" pitchFamily="18" charset="0"/>
                <a:cs typeface="Times New Roman" pitchFamily="18" charset="0"/>
              </a:rPr>
              <a:t>ự </a:t>
            </a:r>
            <a:r>
              <a:rPr lang="en-US" sz="2000" b="1">
                <a:latin typeface="Times New Roman" pitchFamily="18" charset="0"/>
                <a:cs typeface="Times New Roman" pitchFamily="18" charset="0"/>
              </a:rPr>
              <a:t>trữ năng lượng</a:t>
            </a:r>
            <a:r>
              <a:rPr lang="en-US" sz="2000" b="1" smtClean="0">
                <a:latin typeface="Times New Roman" pitchFamily="18" charset="0"/>
                <a:cs typeface="Times New Roman" pitchFamily="18" charset="0"/>
              </a:rPr>
              <a:t> </a:t>
            </a:r>
            <a:r>
              <a:rPr lang="vi-VN" sz="2000" smtClean="0">
                <a:latin typeface="Times New Roman" pitchFamily="18" charset="0"/>
                <a:cs typeface="Times New Roman" pitchFamily="18" charset="0"/>
              </a:rPr>
              <a:t>do thúc đẩy thu nạp glucose vào tế bào</a:t>
            </a:r>
            <a:endParaRPr lang="vi-VN" sz="2000">
              <a:latin typeface="Times New Roman" pitchFamily="18" charset="0"/>
              <a:cs typeface="Times New Roman" pitchFamily="18" charset="0"/>
            </a:endParaRPr>
          </a:p>
          <a:p>
            <a:pPr marL="342900" indent="-342900" algn="just">
              <a:lnSpc>
                <a:spcPts val="2800"/>
              </a:lnSpc>
              <a:buFont typeface="Wingdings" pitchFamily="2" charset="2"/>
              <a:buChar char="Ø"/>
            </a:pPr>
            <a:r>
              <a:rPr lang="en-US" sz="2000" smtClean="0">
                <a:latin typeface="Times New Roman" pitchFamily="18" charset="0"/>
                <a:cs typeface="Times New Roman" pitchFamily="18" charset="0"/>
              </a:rPr>
              <a:t>GLUT </a:t>
            </a:r>
            <a:r>
              <a:rPr lang="vi-VN" sz="2000" smtClean="0">
                <a:latin typeface="Times New Roman" pitchFamily="18" charset="0"/>
                <a:cs typeface="Times New Roman" pitchFamily="18" charset="0"/>
              </a:rPr>
              <a:t>T4 </a:t>
            </a:r>
            <a:r>
              <a:rPr lang="en-US" sz="2000" smtClean="0">
                <a:latin typeface="Times New Roman" pitchFamily="18" charset="0"/>
                <a:cs typeface="Times New Roman" pitchFamily="18" charset="0"/>
              </a:rPr>
              <a:t>cần </a:t>
            </a:r>
            <a:r>
              <a:rPr lang="en-US" sz="2000">
                <a:latin typeface="Times New Roman" pitchFamily="18" charset="0"/>
                <a:cs typeface="Times New Roman" pitchFamily="18" charset="0"/>
              </a:rPr>
              <a:t>sự có mặt của </a:t>
            </a:r>
            <a:r>
              <a:rPr lang="en-US" sz="2000" smtClean="0">
                <a:latin typeface="Times New Roman" pitchFamily="18" charset="0"/>
                <a:cs typeface="Times New Roman" pitchFamily="18" charset="0"/>
              </a:rPr>
              <a:t>insulin</a:t>
            </a:r>
            <a:r>
              <a:rPr lang="vi-VN"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để </a:t>
            </a:r>
            <a:r>
              <a:rPr lang="en-US" sz="2000" b="1">
                <a:latin typeface="Times New Roman" pitchFamily="18" charset="0"/>
                <a:cs typeface="Times New Roman" pitchFamily="18" charset="0"/>
              </a:rPr>
              <a:t>đưa glucose vào trong tế bào</a:t>
            </a:r>
            <a:endParaRPr lang="vi-VN" sz="2000" b="1">
              <a:latin typeface="Times New Roman" pitchFamily="18" charset="0"/>
              <a:cs typeface="Times New Roman" pitchFamily="18" charset="0"/>
            </a:endParaRPr>
          </a:p>
          <a:p>
            <a:pPr marL="342900" indent="-342900" algn="just">
              <a:lnSpc>
                <a:spcPts val="2800"/>
              </a:lnSpc>
              <a:buFont typeface="Wingdings" pitchFamily="2" charset="2"/>
              <a:buChar char="Ø"/>
            </a:pPr>
            <a:r>
              <a:rPr lang="en-US" sz="2000">
                <a:latin typeface="Times New Roman" pitchFamily="18" charset="0"/>
                <a:cs typeface="Times New Roman" pitchFamily="18" charset="0"/>
              </a:rPr>
              <a:t>Khi có nhiễm khuẩn, chấn thương </a:t>
            </a:r>
            <a:r>
              <a:rPr lang="en-US" sz="2000" smtClean="0">
                <a:latin typeface="Times New Roman" pitchFamily="18" charset="0"/>
                <a:cs typeface="Times New Roman" pitchFamily="18" charset="0"/>
              </a:rPr>
              <a:t>nặn</a:t>
            </a:r>
            <a:r>
              <a:rPr lang="vi-VN" sz="2000" smtClean="0">
                <a:latin typeface="Times New Roman" pitchFamily="18" charset="0"/>
                <a:cs typeface="Times New Roman" pitchFamily="18" charset="0"/>
              </a:rPr>
              <a:t>g, glucose </a:t>
            </a:r>
            <a:r>
              <a:rPr lang="en-US" sz="2000" smtClean="0">
                <a:latin typeface="Times New Roman" pitchFamily="18" charset="0"/>
                <a:cs typeface="Times New Roman" pitchFamily="18" charset="0"/>
              </a:rPr>
              <a:t>không đủ</a:t>
            </a:r>
            <a:r>
              <a:rPr lang="vi-VN" sz="2000" smtClean="0">
                <a:latin typeface="Times New Roman" pitchFamily="18" charset="0"/>
                <a:cs typeface="Times New Roman" pitchFamily="18" charset="0"/>
              </a:rPr>
              <a:t> cung cấp năng lượng</a:t>
            </a:r>
            <a:r>
              <a:rPr lang="en-US" sz="2000" smtClean="0">
                <a:latin typeface="Times New Roman" pitchFamily="18" charset="0"/>
                <a:cs typeface="Times New Roman" pitchFamily="18" charset="0"/>
              </a:rPr>
              <a:t> </a:t>
            </a:r>
            <a:r>
              <a:rPr lang="en-US" sz="2000">
                <a:latin typeface="Times New Roman" pitchFamily="18" charset="0"/>
                <a:cs typeface="Times New Roman" pitchFamily="18" charset="0"/>
              </a:rPr>
              <a:t>thì chất béo </a:t>
            </a:r>
            <a:r>
              <a:rPr lang="vi-VN" sz="2000" smtClean="0">
                <a:latin typeface="Times New Roman" pitchFamily="18" charset="0"/>
                <a:cs typeface="Times New Roman" pitchFamily="18" charset="0"/>
              </a:rPr>
              <a:t>khi OXH </a:t>
            </a:r>
            <a:r>
              <a:rPr lang="en-US" sz="2000" smtClean="0">
                <a:latin typeface="Times New Roman" pitchFamily="18" charset="0"/>
                <a:cs typeface="Times New Roman" pitchFamily="18" charset="0"/>
              </a:rPr>
              <a:t>ở </a:t>
            </a:r>
            <a:r>
              <a:rPr lang="en-US" sz="2000">
                <a:latin typeface="Times New Roman" pitchFamily="18" charset="0"/>
                <a:cs typeface="Times New Roman" pitchFamily="18" charset="0"/>
              </a:rPr>
              <a:t>gan sẽ tạo ra nhiều năng lượng, đồng thời ở gan sản xuất ra một lượng </a:t>
            </a:r>
            <a:r>
              <a:rPr lang="en-US" sz="2000" smtClean="0">
                <a:latin typeface="Times New Roman" pitchFamily="18" charset="0"/>
                <a:cs typeface="Times New Roman" pitchFamily="18" charset="0"/>
              </a:rPr>
              <a:t>ceton</a:t>
            </a:r>
            <a:r>
              <a:rPr lang="vi-VN" sz="2000" smtClean="0">
                <a:latin typeface="Times New Roman" pitchFamily="18" charset="0"/>
                <a:cs typeface="Times New Roman" pitchFamily="18" charset="0"/>
              </a:rPr>
              <a:t>  </a:t>
            </a:r>
            <a:r>
              <a:rPr lang="en-US" sz="2000">
                <a:latin typeface="Times New Roman" pitchFamily="18" charset="0"/>
                <a:cs typeface="Times New Roman" pitchFamily="18" charset="0"/>
                <a:sym typeface="Wingdings"/>
              </a:rPr>
              <a:t> </a:t>
            </a:r>
            <a:r>
              <a:rPr lang="en-US" sz="2000" b="1" smtClean="0">
                <a:latin typeface="Times New Roman" pitchFamily="18" charset="0"/>
                <a:cs typeface="Times New Roman" pitchFamily="18" charset="0"/>
              </a:rPr>
              <a:t>thiếu </a:t>
            </a:r>
            <a:r>
              <a:rPr lang="en-US" sz="2000" b="1">
                <a:latin typeface="Times New Roman" pitchFamily="18" charset="0"/>
                <a:cs typeface="Times New Roman" pitchFamily="18" charset="0"/>
              </a:rPr>
              <a:t>insulin gây nhiễm toan máu</a:t>
            </a:r>
            <a:r>
              <a:rPr lang="en-US" sz="2000" smtClean="0">
                <a:latin typeface="Times New Roman" pitchFamily="18" charset="0"/>
                <a:cs typeface="Times New Roman" pitchFamily="18" charset="0"/>
              </a:rPr>
              <a:t>.</a:t>
            </a:r>
            <a:endParaRPr lang="en-US" sz="2000">
              <a:latin typeface="Times New Roman" pitchFamily="18" charset="0"/>
              <a:cs typeface="Times New Roman" pitchFamily="18" charset="0"/>
            </a:endParaRPr>
          </a:p>
        </p:txBody>
      </p:sp>
      <p:sp>
        <p:nvSpPr>
          <p:cNvPr id="5" name="TextBox 4"/>
          <p:cNvSpPr txBox="1"/>
          <p:nvPr/>
        </p:nvSpPr>
        <p:spPr>
          <a:xfrm>
            <a:off x="368482" y="2840504"/>
            <a:ext cx="9007523" cy="461665"/>
          </a:xfrm>
          <a:prstGeom prst="rect">
            <a:avLst/>
          </a:prstGeom>
          <a:noFill/>
        </p:spPr>
        <p:txBody>
          <a:bodyPr wrap="square" rtlCol="0">
            <a:spAutoFit/>
          </a:bodyPr>
          <a:lstStyle/>
          <a:p>
            <a:r>
              <a:rPr lang="vi-VN" sz="2400" b="1" smtClean="0">
                <a:solidFill>
                  <a:srgbClr val="C40091"/>
                </a:solidFill>
                <a:latin typeface="+mj-lt"/>
              </a:rPr>
              <a:t>1.3 Thiếu hụt Insulin</a:t>
            </a:r>
            <a:endParaRPr lang="en-US" sz="2400" b="1">
              <a:solidFill>
                <a:srgbClr val="C40091"/>
              </a:solidFill>
              <a:latin typeface="+mj-lt"/>
            </a:endParaRPr>
          </a:p>
        </p:txBody>
      </p:sp>
      <p:sp>
        <p:nvSpPr>
          <p:cNvPr id="6" name="Rectangle 5"/>
          <p:cNvSpPr/>
          <p:nvPr/>
        </p:nvSpPr>
        <p:spPr>
          <a:xfrm>
            <a:off x="136476" y="4148193"/>
            <a:ext cx="2501647" cy="369332"/>
          </a:xfrm>
          <a:prstGeom prst="rect">
            <a:avLst/>
          </a:prstGeom>
          <a:ln>
            <a:solidFill>
              <a:srgbClr val="C40091"/>
            </a:solidFill>
          </a:ln>
        </p:spPr>
        <p:txBody>
          <a:bodyPr wrap="none">
            <a:spAutoFit/>
          </a:bodyPr>
          <a:lstStyle/>
          <a:p>
            <a:pPr algn="ctr"/>
            <a:r>
              <a:rPr lang="vi-VN" sz="1800" b="1" smtClean="0">
                <a:latin typeface="+mj-lt"/>
              </a:rPr>
              <a:t>THIẾU HỤT INSULIN</a:t>
            </a:r>
            <a:endParaRPr lang="en-US" sz="1800" b="1">
              <a:latin typeface="+mj-lt"/>
            </a:endParaRPr>
          </a:p>
        </p:txBody>
      </p:sp>
      <p:cxnSp>
        <p:nvCxnSpPr>
          <p:cNvPr id="10" name="Elbow Connector 9"/>
          <p:cNvCxnSpPr>
            <a:stCxn id="6" idx="0"/>
          </p:cNvCxnSpPr>
          <p:nvPr/>
        </p:nvCxnSpPr>
        <p:spPr>
          <a:xfrm rot="5400000" flipH="1" flipV="1">
            <a:off x="1662993" y="3313644"/>
            <a:ext cx="558856" cy="1110243"/>
          </a:xfrm>
          <a:prstGeom prst="bentConnector2">
            <a:avLst/>
          </a:prstGeom>
          <a:ln>
            <a:solidFill>
              <a:srgbClr val="C40091"/>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6" idx="2"/>
          </p:cNvCxnSpPr>
          <p:nvPr/>
        </p:nvCxnSpPr>
        <p:spPr>
          <a:xfrm rot="16200000" flipH="1">
            <a:off x="1669536" y="4235288"/>
            <a:ext cx="545770" cy="1110243"/>
          </a:xfrm>
          <a:prstGeom prst="bentConnector2">
            <a:avLst/>
          </a:prstGeom>
          <a:ln>
            <a:solidFill>
              <a:srgbClr val="C4009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38123" y="3302169"/>
            <a:ext cx="2159063" cy="400110"/>
          </a:xfrm>
          <a:prstGeom prst="rect">
            <a:avLst/>
          </a:prstGeom>
          <a:noFill/>
          <a:ln>
            <a:solidFill>
              <a:srgbClr val="C40091"/>
            </a:solidFill>
          </a:ln>
        </p:spPr>
        <p:txBody>
          <a:bodyPr wrap="square" rtlCol="0">
            <a:spAutoFit/>
          </a:bodyPr>
          <a:lstStyle/>
          <a:p>
            <a:pPr algn="ctr"/>
            <a:r>
              <a:rPr lang="vi-VN" sz="2000" b="1" smtClean="0">
                <a:latin typeface="+mj-lt"/>
              </a:rPr>
              <a:t>toàn phần (typ 1)</a:t>
            </a:r>
            <a:endParaRPr lang="en-US" sz="2000" b="1">
              <a:latin typeface="+mj-lt"/>
            </a:endParaRPr>
          </a:p>
        </p:txBody>
      </p:sp>
      <p:sp>
        <p:nvSpPr>
          <p:cNvPr id="19" name="TextBox 18"/>
          <p:cNvSpPr txBox="1"/>
          <p:nvPr/>
        </p:nvSpPr>
        <p:spPr>
          <a:xfrm>
            <a:off x="2638123" y="4863240"/>
            <a:ext cx="2159064" cy="400110"/>
          </a:xfrm>
          <a:prstGeom prst="rect">
            <a:avLst/>
          </a:prstGeom>
          <a:noFill/>
          <a:ln>
            <a:solidFill>
              <a:srgbClr val="C40091"/>
            </a:solidFill>
          </a:ln>
        </p:spPr>
        <p:txBody>
          <a:bodyPr wrap="square" rtlCol="0">
            <a:spAutoFit/>
          </a:bodyPr>
          <a:lstStyle/>
          <a:p>
            <a:pPr algn="ctr"/>
            <a:r>
              <a:rPr lang="vi-VN" sz="2000" b="1" smtClean="0">
                <a:latin typeface="+mj-lt"/>
              </a:rPr>
              <a:t>1 phần (typ 2)</a:t>
            </a:r>
            <a:endParaRPr lang="en-US" sz="2000" b="1">
              <a:latin typeface="+mj-lt"/>
            </a:endParaRPr>
          </a:p>
        </p:txBody>
      </p:sp>
      <p:pic>
        <p:nvPicPr>
          <p:cNvPr id="1026" name="Picture 2" descr="Kết quả hình ảnh cho diabetes ty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6476" y="2813208"/>
            <a:ext cx="4067401" cy="4067401"/>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p:cNvCxnSpPr>
            <a:stCxn id="18" idx="2"/>
          </p:cNvCxnSpPr>
          <p:nvPr/>
        </p:nvCxnSpPr>
        <p:spPr>
          <a:xfrm>
            <a:off x="3717655" y="3702279"/>
            <a:ext cx="0" cy="269220"/>
          </a:xfrm>
          <a:prstGeom prst="straightConnector1">
            <a:avLst/>
          </a:prstGeom>
          <a:ln>
            <a:solidFill>
              <a:srgbClr val="C4009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638123" y="3939910"/>
            <a:ext cx="2159063" cy="646331"/>
          </a:xfrm>
          <a:prstGeom prst="rect">
            <a:avLst/>
          </a:prstGeom>
          <a:noFill/>
        </p:spPr>
        <p:txBody>
          <a:bodyPr wrap="square" rtlCol="0">
            <a:spAutoFit/>
          </a:bodyPr>
          <a:lstStyle/>
          <a:p>
            <a:pPr algn="ctr"/>
            <a:r>
              <a:rPr lang="vi-VN" sz="1800" smtClean="0">
                <a:latin typeface="+mj-lt"/>
              </a:rPr>
              <a:t>Rối loạn về </a:t>
            </a:r>
          </a:p>
          <a:p>
            <a:pPr algn="ctr"/>
            <a:r>
              <a:rPr lang="vi-VN" sz="1800" smtClean="0">
                <a:latin typeface="+mj-lt"/>
              </a:rPr>
              <a:t>chuyển hóa trong tb</a:t>
            </a:r>
            <a:endParaRPr lang="en-US" sz="1800">
              <a:latin typeface="+mj-lt"/>
            </a:endParaRPr>
          </a:p>
        </p:txBody>
      </p:sp>
      <p:cxnSp>
        <p:nvCxnSpPr>
          <p:cNvPr id="25" name="Straight Arrow Connector 24"/>
          <p:cNvCxnSpPr/>
          <p:nvPr/>
        </p:nvCxnSpPr>
        <p:spPr>
          <a:xfrm>
            <a:off x="3711745" y="5263350"/>
            <a:ext cx="0" cy="269220"/>
          </a:xfrm>
          <a:prstGeom prst="straightConnector1">
            <a:avLst/>
          </a:prstGeom>
          <a:ln>
            <a:solidFill>
              <a:srgbClr val="C4009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15657" y="5475958"/>
            <a:ext cx="2620003" cy="1200329"/>
          </a:xfrm>
          <a:prstGeom prst="rect">
            <a:avLst/>
          </a:prstGeom>
          <a:noFill/>
        </p:spPr>
        <p:txBody>
          <a:bodyPr wrap="square" rtlCol="0">
            <a:spAutoFit/>
          </a:bodyPr>
          <a:lstStyle/>
          <a:p>
            <a:pPr algn="ctr"/>
            <a:r>
              <a:rPr lang="vi-VN" sz="1800" smtClean="0">
                <a:latin typeface="+mj-lt"/>
              </a:rPr>
              <a:t>Hậu quả trực tiếp của </a:t>
            </a:r>
            <a:r>
              <a:rPr lang="vi-VN" sz="1800" smtClean="0">
                <a:latin typeface="Times New Roman"/>
                <a:cs typeface="Times New Roman"/>
              </a:rPr>
              <a:t>↑ đường huyết</a:t>
            </a:r>
          </a:p>
          <a:p>
            <a:pPr algn="ctr"/>
            <a:r>
              <a:rPr lang="vi-VN" sz="1800" smtClean="0">
                <a:latin typeface="Times New Roman"/>
                <a:cs typeface="Times New Roman"/>
              </a:rPr>
              <a:t>(khi glucose &gt;180mg/dl</a:t>
            </a:r>
          </a:p>
          <a:p>
            <a:pPr algn="ctr"/>
            <a:r>
              <a:rPr lang="vi-VN" sz="1800" smtClean="0">
                <a:latin typeface="Times New Roman"/>
                <a:cs typeface="Times New Roman"/>
              </a:rPr>
              <a:t> → glucose niệu)</a:t>
            </a:r>
            <a:endParaRPr lang="en-US" sz="1800">
              <a:latin typeface="+mj-lt"/>
            </a:endParaRPr>
          </a:p>
        </p:txBody>
      </p:sp>
    </p:spTree>
    <p:extLst>
      <p:ext uri="{BB962C8B-B14F-4D97-AF65-F5344CB8AC3E}">
        <p14:creationId xmlns:p14="http://schemas.microsoft.com/office/powerpoint/2010/main" val="2179646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477" y="54587"/>
            <a:ext cx="9007523" cy="461665"/>
          </a:xfrm>
          <a:prstGeom prst="rect">
            <a:avLst/>
          </a:prstGeom>
          <a:noFill/>
        </p:spPr>
        <p:txBody>
          <a:bodyPr wrap="square" rtlCol="0">
            <a:spAutoFit/>
          </a:bodyPr>
          <a:lstStyle/>
          <a:p>
            <a:r>
              <a:rPr lang="vi-VN" sz="2400" b="1" smtClean="0">
                <a:solidFill>
                  <a:srgbClr val="C40091"/>
                </a:solidFill>
                <a:latin typeface="+mj-lt"/>
              </a:rPr>
              <a:t>2. </a:t>
            </a:r>
            <a:r>
              <a:rPr lang="vi-VN" sz="2400" b="1" u="sng" smtClean="0">
                <a:solidFill>
                  <a:srgbClr val="C40091"/>
                </a:solidFill>
                <a:latin typeface="+mj-lt"/>
              </a:rPr>
              <a:t>Đ.N – PHÂN LOẠI – NGUYÊN NHÂN – CƠ CHẾ BỆNH SINH</a:t>
            </a:r>
            <a:endParaRPr lang="en-US" sz="2400" b="1" u="sng">
              <a:solidFill>
                <a:srgbClr val="C40091"/>
              </a:solidFill>
              <a:latin typeface="+mj-lt"/>
            </a:endParaRPr>
          </a:p>
        </p:txBody>
      </p:sp>
      <p:sp>
        <p:nvSpPr>
          <p:cNvPr id="3" name="TextBox 2"/>
          <p:cNvSpPr txBox="1"/>
          <p:nvPr/>
        </p:nvSpPr>
        <p:spPr>
          <a:xfrm>
            <a:off x="341187" y="477671"/>
            <a:ext cx="9007523" cy="461665"/>
          </a:xfrm>
          <a:prstGeom prst="rect">
            <a:avLst/>
          </a:prstGeom>
          <a:noFill/>
        </p:spPr>
        <p:txBody>
          <a:bodyPr wrap="square" rtlCol="0">
            <a:spAutoFit/>
          </a:bodyPr>
          <a:lstStyle/>
          <a:p>
            <a:r>
              <a:rPr lang="vi-VN" sz="2400" b="1" smtClean="0">
                <a:solidFill>
                  <a:srgbClr val="C40091"/>
                </a:solidFill>
                <a:latin typeface="+mj-lt"/>
              </a:rPr>
              <a:t>2.1 Định nghĩa ĐTĐ</a:t>
            </a:r>
            <a:endParaRPr lang="en-US" sz="2400" b="1">
              <a:solidFill>
                <a:srgbClr val="C40091"/>
              </a:solidFill>
              <a:latin typeface="+mj-lt"/>
            </a:endParaRPr>
          </a:p>
        </p:txBody>
      </p:sp>
      <p:pic>
        <p:nvPicPr>
          <p:cNvPr id="2050" name="Picture 2" descr="Kết quả hình ảnh cho dich tễ học tiểu đ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399" y="598141"/>
            <a:ext cx="3507475" cy="31871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3459" y="3714519"/>
            <a:ext cx="9007523" cy="461665"/>
          </a:xfrm>
          <a:prstGeom prst="rect">
            <a:avLst/>
          </a:prstGeom>
          <a:noFill/>
        </p:spPr>
        <p:txBody>
          <a:bodyPr wrap="square" rtlCol="0">
            <a:spAutoFit/>
          </a:bodyPr>
          <a:lstStyle/>
          <a:p>
            <a:r>
              <a:rPr lang="vi-VN" sz="2400" b="1" smtClean="0">
                <a:solidFill>
                  <a:srgbClr val="C40091"/>
                </a:solidFill>
                <a:latin typeface="+mj-lt"/>
              </a:rPr>
              <a:t>2.2 Phân loại + Nguyên nhân ĐTĐ</a:t>
            </a:r>
            <a:endParaRPr lang="en-US" sz="2400" b="1">
              <a:solidFill>
                <a:srgbClr val="C40091"/>
              </a:solidFill>
              <a:latin typeface="+mj-lt"/>
            </a:endParaRPr>
          </a:p>
        </p:txBody>
      </p:sp>
      <p:pic>
        <p:nvPicPr>
          <p:cNvPr id="2053" name="Picture 5" descr="C:\Users\Administrator\AppData\Local\Temp\SolidDocuments\SolidCapture\SolidCaptureImage358507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399" y="2191722"/>
            <a:ext cx="3507476" cy="16847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2948" y="925363"/>
            <a:ext cx="5145212" cy="2862322"/>
          </a:xfrm>
          <a:prstGeom prst="rect">
            <a:avLst/>
          </a:prstGeom>
        </p:spPr>
        <p:txBody>
          <a:bodyPr wrap="square">
            <a:spAutoFit/>
          </a:bodyPr>
          <a:lstStyle/>
          <a:p>
            <a:pPr marL="342900" indent="-342900">
              <a:buFont typeface="Wingdings"/>
              <a:buChar char="ð"/>
            </a:pPr>
            <a:r>
              <a:rPr lang="en-US" sz="2000" smtClean="0">
                <a:latin typeface="Times New Roman" pitchFamily="18" charset="0"/>
                <a:cs typeface="Times New Roman" pitchFamily="18" charset="0"/>
              </a:rPr>
              <a:t>“Là </a:t>
            </a:r>
            <a:r>
              <a:rPr lang="en-US" sz="2000">
                <a:latin typeface="Times New Roman" pitchFamily="18" charset="0"/>
                <a:cs typeface="Times New Roman" pitchFamily="18" charset="0"/>
              </a:rPr>
              <a:t>một rối loạn mạn tính, có những thuộc </a:t>
            </a:r>
            <a:endParaRPr lang="vi-VN" sz="2000" smtClean="0">
              <a:latin typeface="Times New Roman" pitchFamily="18" charset="0"/>
              <a:cs typeface="Times New Roman" pitchFamily="18" charset="0"/>
            </a:endParaRPr>
          </a:p>
          <a:p>
            <a:r>
              <a:rPr lang="vi-VN" sz="2000">
                <a:latin typeface="Times New Roman" pitchFamily="18" charset="0"/>
                <a:cs typeface="Times New Roman" pitchFamily="18" charset="0"/>
              </a:rPr>
              <a:t> </a:t>
            </a:r>
            <a:r>
              <a:rPr lang="vi-VN"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tính sau:</a:t>
            </a:r>
            <a:endParaRPr lang="vi-VN" sz="2000" smtClean="0">
              <a:latin typeface="Times New Roman" pitchFamily="18" charset="0"/>
              <a:cs typeface="Times New Roman" pitchFamily="18" charset="0"/>
            </a:endParaRPr>
          </a:p>
          <a:p>
            <a:r>
              <a:rPr lang="vi-VN" sz="2000" smtClean="0">
                <a:latin typeface="Times New Roman" pitchFamily="18" charset="0"/>
                <a:cs typeface="Times New Roman" pitchFamily="18" charset="0"/>
              </a:rPr>
              <a:t>   </a:t>
            </a:r>
            <a:r>
              <a:rPr lang="vi-VN" sz="2000" smtClean="0">
                <a:latin typeface="Times New Roman" pitchFamily="18" charset="0"/>
                <a:cs typeface="Times New Roman" pitchFamily="18" charset="0"/>
                <a:sym typeface="Wingdings"/>
              </a:rPr>
              <a:t> </a:t>
            </a:r>
            <a:r>
              <a:rPr lang="en-US" sz="2000" smtClean="0">
                <a:latin typeface="Times New Roman" pitchFamily="18" charset="0"/>
                <a:cs typeface="Times New Roman" pitchFamily="18" charset="0"/>
              </a:rPr>
              <a:t>tăng </a:t>
            </a:r>
            <a:r>
              <a:rPr lang="en-US" sz="2000">
                <a:latin typeface="Times New Roman" pitchFamily="18" charset="0"/>
                <a:cs typeface="Times New Roman" pitchFamily="18" charset="0"/>
              </a:rPr>
              <a:t>glucose </a:t>
            </a:r>
            <a:r>
              <a:rPr lang="en-US" sz="2000" smtClean="0">
                <a:latin typeface="Times New Roman" pitchFamily="18" charset="0"/>
                <a:cs typeface="Times New Roman" pitchFamily="18" charset="0"/>
              </a:rPr>
              <a:t>máu</a:t>
            </a:r>
            <a:r>
              <a:rPr lang="vi-VN" sz="2000" smtClean="0">
                <a:latin typeface="Times New Roman" pitchFamily="18" charset="0"/>
                <a:cs typeface="Times New Roman" pitchFamily="18" charset="0"/>
              </a:rPr>
              <a:t>,</a:t>
            </a:r>
          </a:p>
          <a:p>
            <a:r>
              <a:rPr lang="vi-VN" sz="2000" smtClean="0">
                <a:latin typeface="Times New Roman" pitchFamily="18" charset="0"/>
                <a:cs typeface="Times New Roman" pitchFamily="18" charset="0"/>
              </a:rPr>
              <a:t>   </a:t>
            </a:r>
            <a:r>
              <a:rPr lang="vi-VN" sz="2000" smtClean="0">
                <a:latin typeface="Times New Roman" pitchFamily="18" charset="0"/>
                <a:cs typeface="Times New Roman" pitchFamily="18" charset="0"/>
                <a:sym typeface="Wingdings"/>
              </a:rPr>
              <a:t> </a:t>
            </a:r>
            <a:r>
              <a:rPr lang="en-US" sz="2000" smtClean="0">
                <a:latin typeface="Times New Roman" pitchFamily="18" charset="0"/>
                <a:cs typeface="Times New Roman" pitchFamily="18" charset="0"/>
              </a:rPr>
              <a:t>kết </a:t>
            </a:r>
            <a:r>
              <a:rPr lang="en-US" sz="2000">
                <a:latin typeface="Times New Roman" pitchFamily="18" charset="0"/>
                <a:cs typeface="Times New Roman" pitchFamily="18" charset="0"/>
              </a:rPr>
              <a:t>hợp với những bất thường về chuyển </a:t>
            </a:r>
            <a:endParaRPr lang="vi-VN" sz="2000" smtClean="0">
              <a:latin typeface="Times New Roman" pitchFamily="18" charset="0"/>
              <a:cs typeface="Times New Roman" pitchFamily="18" charset="0"/>
            </a:endParaRPr>
          </a:p>
          <a:p>
            <a:r>
              <a:rPr lang="vi-VN" sz="2000">
                <a:latin typeface="Times New Roman" pitchFamily="18" charset="0"/>
                <a:cs typeface="Times New Roman" pitchFamily="18" charset="0"/>
              </a:rPr>
              <a:t> </a:t>
            </a:r>
            <a:r>
              <a:rPr lang="vi-VN"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hoá</a:t>
            </a:r>
            <a:r>
              <a:rPr lang="vi-VN"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carbohydrat, lipid và protein,</a:t>
            </a:r>
            <a:endParaRPr lang="vi-VN" sz="2000">
              <a:latin typeface="Times New Roman" pitchFamily="18" charset="0"/>
              <a:cs typeface="Times New Roman" pitchFamily="18" charset="0"/>
            </a:endParaRPr>
          </a:p>
          <a:p>
            <a:r>
              <a:rPr lang="vi-VN" sz="2000" smtClean="0">
                <a:latin typeface="Times New Roman" pitchFamily="18" charset="0"/>
                <a:cs typeface="Times New Roman" pitchFamily="18" charset="0"/>
              </a:rPr>
              <a:t>   </a:t>
            </a:r>
            <a:r>
              <a:rPr lang="vi-VN" sz="2000" smtClean="0">
                <a:latin typeface="Times New Roman" pitchFamily="18" charset="0"/>
                <a:cs typeface="Times New Roman" pitchFamily="18" charset="0"/>
                <a:sym typeface="Wingdings"/>
              </a:rPr>
              <a:t> </a:t>
            </a:r>
            <a:r>
              <a:rPr lang="en-US" sz="2000" smtClean="0">
                <a:latin typeface="Times New Roman" pitchFamily="18" charset="0"/>
                <a:cs typeface="Times New Roman" pitchFamily="18" charset="0"/>
              </a:rPr>
              <a:t>bệnh </a:t>
            </a:r>
            <a:r>
              <a:rPr lang="en-US" sz="2000">
                <a:latin typeface="Times New Roman" pitchFamily="18" charset="0"/>
                <a:cs typeface="Times New Roman" pitchFamily="18" charset="0"/>
              </a:rPr>
              <a:t>luôn gắn liền với xu hướng phát </a:t>
            </a:r>
            <a:r>
              <a:rPr lang="en-US" sz="2000" smtClean="0">
                <a:latin typeface="Times New Roman" pitchFamily="18" charset="0"/>
                <a:cs typeface="Times New Roman" pitchFamily="18" charset="0"/>
              </a:rPr>
              <a:t>triển</a:t>
            </a:r>
            <a:endParaRPr lang="vi-VN" sz="2000" smtClean="0">
              <a:latin typeface="Times New Roman" pitchFamily="18" charset="0"/>
              <a:cs typeface="Times New Roman" pitchFamily="18" charset="0"/>
            </a:endParaRPr>
          </a:p>
          <a:p>
            <a:r>
              <a:rPr lang="vi-VN" sz="2000">
                <a:latin typeface="Times New Roman" pitchFamily="18" charset="0"/>
                <a:cs typeface="Times New Roman" pitchFamily="18" charset="0"/>
              </a:rPr>
              <a:t> </a:t>
            </a:r>
            <a:r>
              <a:rPr lang="vi-VN"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 </a:t>
            </a:r>
            <a:r>
              <a:rPr lang="en-US" sz="2000">
                <a:latin typeface="Times New Roman" pitchFamily="18" charset="0"/>
                <a:cs typeface="Times New Roman" pitchFamily="18" charset="0"/>
              </a:rPr>
              <a:t>các bệnh lý về thận, đáy mắt, thần kinh </a:t>
            </a:r>
            <a:r>
              <a:rPr lang="en-US" sz="2000" smtClean="0">
                <a:latin typeface="Times New Roman" pitchFamily="18" charset="0"/>
                <a:cs typeface="Times New Roman" pitchFamily="18" charset="0"/>
              </a:rPr>
              <a:t>và</a:t>
            </a:r>
            <a:endParaRPr lang="vi-VN" sz="2000" smtClean="0">
              <a:latin typeface="Times New Roman" pitchFamily="18" charset="0"/>
              <a:cs typeface="Times New Roman" pitchFamily="18" charset="0"/>
            </a:endParaRPr>
          </a:p>
          <a:p>
            <a:r>
              <a:rPr lang="vi-VN" sz="2000">
                <a:latin typeface="Times New Roman" pitchFamily="18" charset="0"/>
                <a:cs typeface="Times New Roman" pitchFamily="18" charset="0"/>
              </a:rPr>
              <a:t> </a:t>
            </a:r>
            <a:r>
              <a:rPr lang="vi-VN"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 </a:t>
            </a:r>
            <a:r>
              <a:rPr lang="en-US" sz="2000">
                <a:latin typeface="Times New Roman" pitchFamily="18" charset="0"/>
                <a:cs typeface="Times New Roman" pitchFamily="18" charset="0"/>
              </a:rPr>
              <a:t>các bệnh tim mạch do hậu quả của xơ </a:t>
            </a:r>
            <a:r>
              <a:rPr lang="en-US" sz="2000" smtClean="0">
                <a:latin typeface="Times New Roman" pitchFamily="18" charset="0"/>
                <a:cs typeface="Times New Roman" pitchFamily="18" charset="0"/>
              </a:rPr>
              <a:t>vữa</a:t>
            </a:r>
            <a:endParaRPr lang="vi-VN" sz="2000" smtClean="0">
              <a:latin typeface="Times New Roman" pitchFamily="18" charset="0"/>
              <a:cs typeface="Times New Roman" pitchFamily="18" charset="0"/>
            </a:endParaRPr>
          </a:p>
          <a:p>
            <a:r>
              <a:rPr lang="vi-VN" sz="2000">
                <a:latin typeface="Times New Roman" pitchFamily="18" charset="0"/>
                <a:cs typeface="Times New Roman" pitchFamily="18" charset="0"/>
              </a:rPr>
              <a:t> </a:t>
            </a:r>
            <a:r>
              <a:rPr lang="vi-VN"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 </a:t>
            </a:r>
            <a:r>
              <a:rPr lang="en-US" sz="2000">
                <a:latin typeface="Times New Roman" pitchFamily="18" charset="0"/>
                <a:cs typeface="Times New Roman" pitchFamily="18" charset="0"/>
              </a:rPr>
              <a:t>động mạch”. </a:t>
            </a:r>
          </a:p>
        </p:txBody>
      </p:sp>
      <p:graphicFrame>
        <p:nvGraphicFramePr>
          <p:cNvPr id="7" name="Table 6"/>
          <p:cNvGraphicFramePr>
            <a:graphicFrameLocks noGrp="1"/>
          </p:cNvGraphicFramePr>
          <p:nvPr>
            <p:extLst>
              <p:ext uri="{D42A27DB-BD31-4B8C-83A1-F6EECF244321}">
                <p14:modId xmlns:p14="http://schemas.microsoft.com/office/powerpoint/2010/main" val="2138899732"/>
              </p:ext>
            </p:extLst>
          </p:nvPr>
        </p:nvGraphicFramePr>
        <p:xfrm>
          <a:off x="341185" y="4285396"/>
          <a:ext cx="8652688" cy="2422740"/>
        </p:xfrm>
        <a:graphic>
          <a:graphicData uri="http://schemas.openxmlformats.org/drawingml/2006/table">
            <a:tbl>
              <a:tblPr firstRow="1" bandRow="1">
                <a:tableStyleId>{21E4AEA4-8DFA-4A89-87EB-49C32662AFE0}</a:tableStyleId>
              </a:tblPr>
              <a:tblGrid>
                <a:gridCol w="4326344"/>
                <a:gridCol w="4326344"/>
              </a:tblGrid>
              <a:tr h="502500">
                <a:tc>
                  <a:txBody>
                    <a:bodyPr/>
                    <a:lstStyle/>
                    <a:p>
                      <a:pPr algn="ctr"/>
                      <a:r>
                        <a:rPr lang="vi-VN" sz="2000" smtClean="0">
                          <a:latin typeface="+mj-lt"/>
                        </a:rPr>
                        <a:t>ĐTĐ</a:t>
                      </a:r>
                      <a:r>
                        <a:rPr lang="vi-VN" sz="2000" baseline="0" smtClean="0">
                          <a:latin typeface="+mj-lt"/>
                        </a:rPr>
                        <a:t> TYP 1</a:t>
                      </a:r>
                      <a:endParaRPr lang="en-US" sz="2000">
                        <a:latin typeface="+mj-lt"/>
                      </a:endParaRPr>
                    </a:p>
                  </a:txBody>
                  <a:tcPr>
                    <a:solidFill>
                      <a:srgbClr val="A40079"/>
                    </a:solidFill>
                  </a:tcPr>
                </a:tc>
                <a:tc>
                  <a:txBody>
                    <a:bodyPr/>
                    <a:lstStyle/>
                    <a:p>
                      <a:pPr algn="ctr"/>
                      <a:r>
                        <a:rPr lang="vi-VN" sz="2000" smtClean="0">
                          <a:latin typeface="+mj-lt"/>
                        </a:rPr>
                        <a:t>ĐTĐ</a:t>
                      </a:r>
                      <a:r>
                        <a:rPr lang="vi-VN" sz="2000" baseline="0" smtClean="0">
                          <a:latin typeface="+mj-lt"/>
                        </a:rPr>
                        <a:t> TYP 2</a:t>
                      </a:r>
                      <a:endParaRPr lang="en-US" sz="2000">
                        <a:latin typeface="+mj-lt"/>
                      </a:endParaRPr>
                    </a:p>
                  </a:txBody>
                  <a:tcPr>
                    <a:solidFill>
                      <a:srgbClr val="A40079"/>
                    </a:solidFill>
                  </a:tcPr>
                </a:tc>
              </a:tr>
              <a:tr h="1858563">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US" sz="2000" smtClean="0">
                          <a:latin typeface="Times New Roman" pitchFamily="18" charset="0"/>
                          <a:cs typeface="Times New Roman" pitchFamily="18" charset="0"/>
                        </a:rPr>
                        <a:t>“Là hậu quả của quá trình huỷ hoại các tế bào beta của đảo tuỵ. Do đó cần phải sử dụng insulin ngoại lai để duy trì chuyển hoá, ngăn ngừa tình trạng nhiễm toan ceton có thể gây hôn mê và tử vong”.</a:t>
                      </a:r>
                    </a:p>
                  </a:txBody>
                  <a:tcPr>
                    <a:solidFill>
                      <a:srgbClr val="FFD1FF"/>
                    </a:solidFill>
                  </a:tcPr>
                </a:tc>
                <a:tc>
                  <a:txBody>
                    <a:bodyPr/>
                    <a:lstStyle/>
                    <a:p>
                      <a:r>
                        <a:rPr lang="vi-VN" sz="2000" kern="1200" smtClean="0">
                          <a:solidFill>
                            <a:schemeClr val="dk1"/>
                          </a:solidFill>
                          <a:latin typeface="Times New Roman" pitchFamily="18" charset="0"/>
                          <a:ea typeface="+mn-ea"/>
                          <a:cs typeface="Times New Roman" pitchFamily="18" charset="0"/>
                        </a:rPr>
                        <a:t>S</a:t>
                      </a:r>
                      <a:r>
                        <a:rPr lang="en-US" sz="2000" kern="1200" smtClean="0">
                          <a:solidFill>
                            <a:schemeClr val="dk1"/>
                          </a:solidFill>
                          <a:latin typeface="Times New Roman" pitchFamily="18" charset="0"/>
                          <a:ea typeface="+mn-ea"/>
                          <a:cs typeface="Times New Roman" pitchFamily="18" charset="0"/>
                        </a:rPr>
                        <a:t>ự tương tác giữa </a:t>
                      </a:r>
                      <a:r>
                        <a:rPr lang="vi-VN" sz="2000" kern="1200" smtClean="0">
                          <a:solidFill>
                            <a:schemeClr val="dk1"/>
                          </a:solidFill>
                          <a:latin typeface="Times New Roman" pitchFamily="18" charset="0"/>
                          <a:ea typeface="+mn-ea"/>
                          <a:cs typeface="Times New Roman" pitchFamily="18" charset="0"/>
                        </a:rPr>
                        <a:t>2 </a:t>
                      </a:r>
                      <a:r>
                        <a:rPr lang="en-US" sz="2000" kern="1200" smtClean="0">
                          <a:solidFill>
                            <a:schemeClr val="dk1"/>
                          </a:solidFill>
                          <a:latin typeface="Times New Roman" pitchFamily="18" charset="0"/>
                          <a:ea typeface="+mn-ea"/>
                          <a:cs typeface="Times New Roman" pitchFamily="18" charset="0"/>
                        </a:rPr>
                        <a:t>yếu</a:t>
                      </a:r>
                      <a:r>
                        <a:rPr lang="vi-VN" sz="2000" kern="1200" smtClean="0">
                          <a:solidFill>
                            <a:schemeClr val="dk1"/>
                          </a:solidFill>
                          <a:latin typeface="Times New Roman" pitchFamily="18" charset="0"/>
                          <a:ea typeface="+mn-ea"/>
                          <a:cs typeface="Times New Roman" pitchFamily="18" charset="0"/>
                        </a:rPr>
                        <a:t> tố</a:t>
                      </a:r>
                    </a:p>
                    <a:p>
                      <a:r>
                        <a:rPr lang="vi-VN" sz="2000" kern="1200" baseline="0" smtClean="0">
                          <a:solidFill>
                            <a:schemeClr val="dk1"/>
                          </a:solidFill>
                          <a:latin typeface="Times New Roman" pitchFamily="18" charset="0"/>
                          <a:ea typeface="+mn-ea"/>
                          <a:cs typeface="Times New Roman" pitchFamily="18" charset="0"/>
                        </a:rPr>
                        <a:t>   + </a:t>
                      </a:r>
                      <a:r>
                        <a:rPr lang="en-US" sz="2000" kern="1200" smtClean="0">
                          <a:solidFill>
                            <a:schemeClr val="dk1"/>
                          </a:solidFill>
                          <a:latin typeface="Times New Roman" pitchFamily="18" charset="0"/>
                          <a:ea typeface="+mn-ea"/>
                          <a:cs typeface="Times New Roman" pitchFamily="18" charset="0"/>
                        </a:rPr>
                        <a:t>Yếu tố di truyền.</a:t>
                      </a:r>
                    </a:p>
                    <a:p>
                      <a:r>
                        <a:rPr lang="en-US" sz="2000" kern="1200" smtClean="0">
                          <a:solidFill>
                            <a:schemeClr val="dk1"/>
                          </a:solidFill>
                          <a:latin typeface="Times New Roman" pitchFamily="18" charset="0"/>
                          <a:ea typeface="+mn-ea"/>
                          <a:cs typeface="Times New Roman" pitchFamily="18" charset="0"/>
                        </a:rPr>
                        <a:t> </a:t>
                      </a:r>
                      <a:r>
                        <a:rPr lang="vi-VN" sz="2000" kern="1200" baseline="0" smtClean="0">
                          <a:solidFill>
                            <a:schemeClr val="dk1"/>
                          </a:solidFill>
                          <a:latin typeface="Times New Roman" pitchFamily="18" charset="0"/>
                          <a:ea typeface="+mn-ea"/>
                          <a:cs typeface="Times New Roman" pitchFamily="18" charset="0"/>
                        </a:rPr>
                        <a:t>  + </a:t>
                      </a:r>
                      <a:r>
                        <a:rPr lang="en-US" sz="2000" kern="1200" smtClean="0">
                          <a:solidFill>
                            <a:schemeClr val="dk1"/>
                          </a:solidFill>
                          <a:latin typeface="Times New Roman" pitchFamily="18" charset="0"/>
                          <a:ea typeface="+mn-ea"/>
                          <a:cs typeface="Times New Roman" pitchFamily="18" charset="0"/>
                        </a:rPr>
                        <a:t>Yếu tố môi trường</a:t>
                      </a:r>
                      <a:r>
                        <a:rPr lang="vi-VN" sz="2000" kern="1200" baseline="0" smtClean="0">
                          <a:solidFill>
                            <a:schemeClr val="dk1"/>
                          </a:solidFill>
                          <a:latin typeface="Times New Roman" pitchFamily="18" charset="0"/>
                          <a:ea typeface="+mn-ea"/>
                          <a:cs typeface="Times New Roman" pitchFamily="18" charset="0"/>
                        </a:rPr>
                        <a:t> (</a:t>
                      </a:r>
                      <a:r>
                        <a:rPr lang="en-US" sz="2000" kern="1200" smtClean="0">
                          <a:solidFill>
                            <a:schemeClr val="dk1"/>
                          </a:solidFill>
                          <a:latin typeface="Times New Roman" pitchFamily="18" charset="0"/>
                          <a:ea typeface="+mn-ea"/>
                          <a:cs typeface="Times New Roman" pitchFamily="18" charset="0"/>
                        </a:rPr>
                        <a:t>có thể can thiệp để làm giảm tỷ lệ mắc bệnh</a:t>
                      </a:r>
                      <a:r>
                        <a:rPr lang="vi-VN" sz="2000" kern="1200" smtClean="0">
                          <a:solidFill>
                            <a:schemeClr val="dk1"/>
                          </a:solidFill>
                          <a:latin typeface="Times New Roman" pitchFamily="18" charset="0"/>
                          <a:ea typeface="+mn-ea"/>
                          <a:cs typeface="Times New Roman" pitchFamily="18" charset="0"/>
                        </a:rPr>
                        <a:t> trừ</a:t>
                      </a:r>
                      <a:r>
                        <a:rPr lang="vi-VN" sz="2000" kern="1200" baseline="0" smtClean="0">
                          <a:solidFill>
                            <a:schemeClr val="dk1"/>
                          </a:solidFill>
                          <a:latin typeface="Times New Roman" pitchFamily="18" charset="0"/>
                          <a:ea typeface="+mn-ea"/>
                          <a:cs typeface="Times New Roman" pitchFamily="18" charset="0"/>
                        </a:rPr>
                        <a:t> tuổi thọ</a:t>
                      </a:r>
                      <a:r>
                        <a:rPr lang="vi-VN" sz="2000" kern="1200" smtClean="0">
                          <a:solidFill>
                            <a:schemeClr val="dk1"/>
                          </a:solidFill>
                          <a:latin typeface="Times New Roman" pitchFamily="18" charset="0"/>
                          <a:ea typeface="+mn-ea"/>
                          <a:cs typeface="Times New Roman" pitchFamily="18" charset="0"/>
                        </a:rPr>
                        <a:t>)</a:t>
                      </a:r>
                      <a:endParaRPr lang="vi-VN" sz="2000" kern="1200" baseline="0" smtClean="0">
                        <a:solidFill>
                          <a:schemeClr val="dk1"/>
                        </a:solidFill>
                        <a:latin typeface="Times New Roman" pitchFamily="18" charset="0"/>
                        <a:ea typeface="+mn-ea"/>
                        <a:cs typeface="Times New Roman" pitchFamily="18" charset="0"/>
                      </a:endParaRPr>
                    </a:p>
                    <a:p>
                      <a:r>
                        <a:rPr lang="vi-VN" sz="2000" kern="1200" baseline="0" smtClean="0">
                          <a:solidFill>
                            <a:schemeClr val="dk1"/>
                          </a:solidFill>
                          <a:latin typeface="Times New Roman" pitchFamily="18" charset="0"/>
                          <a:ea typeface="+mn-ea"/>
                          <a:cs typeface="Times New Roman" pitchFamily="18" charset="0"/>
                        </a:rPr>
                        <a:t>gồm: lối sống, chất lượng thực phẩm, stress...</a:t>
                      </a:r>
                      <a:endParaRPr lang="en-US"/>
                    </a:p>
                  </a:txBody>
                  <a:tcPr>
                    <a:solidFill>
                      <a:srgbClr val="FFD1FF"/>
                    </a:solidFill>
                  </a:tcPr>
                </a:tc>
              </a:tr>
            </a:tbl>
          </a:graphicData>
        </a:graphic>
      </p:graphicFrame>
    </p:spTree>
    <p:extLst>
      <p:ext uri="{BB962C8B-B14F-4D97-AF65-F5344CB8AC3E}">
        <p14:creationId xmlns:p14="http://schemas.microsoft.com/office/powerpoint/2010/main" val="2179646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3458" y="15976"/>
            <a:ext cx="9007523" cy="461665"/>
          </a:xfrm>
          <a:prstGeom prst="rect">
            <a:avLst/>
          </a:prstGeom>
          <a:noFill/>
        </p:spPr>
        <p:txBody>
          <a:bodyPr wrap="square" rtlCol="0">
            <a:spAutoFit/>
          </a:bodyPr>
          <a:lstStyle/>
          <a:p>
            <a:r>
              <a:rPr lang="vi-VN" sz="2400" b="1" smtClean="0">
                <a:solidFill>
                  <a:srgbClr val="C40091"/>
                </a:solidFill>
                <a:latin typeface="+mj-lt"/>
              </a:rPr>
              <a:t>2.3 Cơ chế bệnh sinh</a:t>
            </a:r>
            <a:endParaRPr lang="en-US" sz="2400" b="1">
              <a:solidFill>
                <a:srgbClr val="C40091"/>
              </a:solidFill>
              <a:latin typeface="+mj-lt"/>
            </a:endParaRPr>
          </a:p>
        </p:txBody>
      </p:sp>
      <p:sp>
        <p:nvSpPr>
          <p:cNvPr id="6" name="TextBox 5"/>
          <p:cNvSpPr txBox="1"/>
          <p:nvPr/>
        </p:nvSpPr>
        <p:spPr>
          <a:xfrm>
            <a:off x="668741" y="477641"/>
            <a:ext cx="8175008" cy="769441"/>
          </a:xfrm>
          <a:prstGeom prst="rect">
            <a:avLst/>
          </a:prstGeom>
          <a:noFill/>
        </p:spPr>
        <p:txBody>
          <a:bodyPr wrap="square" rtlCol="0">
            <a:spAutoFit/>
          </a:bodyPr>
          <a:lstStyle/>
          <a:p>
            <a:pPr marL="342900" lvl="2" indent="-342900">
              <a:buFont typeface="Wingdings" pitchFamily="2" charset="2"/>
              <a:buChar char="Ø"/>
            </a:pPr>
            <a:r>
              <a:rPr lang="vi-VN" sz="2200">
                <a:latin typeface="Times New Roman" pitchFamily="18" charset="0"/>
                <a:cs typeface="Times New Roman" pitchFamily="18" charset="0"/>
              </a:rPr>
              <a:t>Typ 1: </a:t>
            </a:r>
            <a:r>
              <a:rPr lang="en-US" sz="2200">
                <a:latin typeface="Times New Roman" pitchFamily="18" charset="0"/>
                <a:cs typeface="Times New Roman" pitchFamily="18" charset="0"/>
              </a:rPr>
              <a:t>hậu quả của quá trình </a:t>
            </a:r>
            <a:r>
              <a:rPr lang="en-US" sz="2200" smtClean="0">
                <a:latin typeface="Times New Roman" pitchFamily="18" charset="0"/>
                <a:cs typeface="Times New Roman" pitchFamily="18" charset="0"/>
              </a:rPr>
              <a:t>huỷ</a:t>
            </a:r>
            <a:r>
              <a:rPr lang="vi-VN" sz="2200" smtClean="0">
                <a:latin typeface="Times New Roman" pitchFamily="18" charset="0"/>
                <a:cs typeface="Times New Roman" pitchFamily="18" charset="0"/>
              </a:rPr>
              <a:t> </a:t>
            </a:r>
            <a:r>
              <a:rPr lang="en-US" sz="2200" smtClean="0">
                <a:latin typeface="Times New Roman" pitchFamily="18" charset="0"/>
                <a:cs typeface="Times New Roman" pitchFamily="18" charset="0"/>
              </a:rPr>
              <a:t>hoại </a:t>
            </a:r>
            <a:r>
              <a:rPr lang="en-US" sz="2200">
                <a:latin typeface="Times New Roman" pitchFamily="18" charset="0"/>
                <a:cs typeface="Times New Roman" pitchFamily="18" charset="0"/>
              </a:rPr>
              <a:t>các tế bào beta của đảo tuỵ</a:t>
            </a:r>
            <a:endParaRPr lang="vi-VN" sz="2200">
              <a:latin typeface="Times New Roman" pitchFamily="18" charset="0"/>
              <a:cs typeface="Times New Roman" pitchFamily="18" charset="0"/>
            </a:endParaRPr>
          </a:p>
          <a:p>
            <a:pPr indent="-285750">
              <a:buFont typeface="Wingdings" pitchFamily="2" charset="2"/>
              <a:buChar char="Ø"/>
            </a:pPr>
            <a:r>
              <a:rPr lang="vi-VN" sz="2200" smtClean="0">
                <a:latin typeface="Times New Roman" pitchFamily="18" charset="0"/>
                <a:cs typeface="Times New Roman" pitchFamily="18" charset="0"/>
              </a:rPr>
              <a:t> Typ 2: suy giảm chức năng tế bào beta và kháng Insulin.</a:t>
            </a:r>
            <a:endParaRPr lang="en-US" sz="2200">
              <a:latin typeface="Times New Roman" pitchFamily="18" charset="0"/>
              <a:cs typeface="Times New Roman" pitchFamily="18" charset="0"/>
            </a:endParaRPr>
          </a:p>
        </p:txBody>
      </p:sp>
      <p:sp>
        <p:nvSpPr>
          <p:cNvPr id="7" name="TextBox 6"/>
          <p:cNvSpPr txBox="1"/>
          <p:nvPr/>
        </p:nvSpPr>
        <p:spPr>
          <a:xfrm>
            <a:off x="0" y="1351123"/>
            <a:ext cx="9007523" cy="461665"/>
          </a:xfrm>
          <a:prstGeom prst="rect">
            <a:avLst/>
          </a:prstGeom>
          <a:noFill/>
        </p:spPr>
        <p:txBody>
          <a:bodyPr wrap="square" rtlCol="0">
            <a:spAutoFit/>
          </a:bodyPr>
          <a:lstStyle/>
          <a:p>
            <a:r>
              <a:rPr lang="vi-VN" sz="2400" b="1">
                <a:solidFill>
                  <a:srgbClr val="C40091"/>
                </a:solidFill>
                <a:latin typeface="+mj-lt"/>
              </a:rPr>
              <a:t>3</a:t>
            </a:r>
            <a:r>
              <a:rPr lang="vi-VN" sz="2400" b="1" smtClean="0">
                <a:solidFill>
                  <a:srgbClr val="C40091"/>
                </a:solidFill>
                <a:latin typeface="+mj-lt"/>
              </a:rPr>
              <a:t>. </a:t>
            </a:r>
            <a:r>
              <a:rPr lang="vi-VN" sz="2400" b="1" u="sng" smtClean="0">
                <a:solidFill>
                  <a:srgbClr val="C40091"/>
                </a:solidFill>
                <a:latin typeface="+mj-lt"/>
              </a:rPr>
              <a:t>TRIỆU CHỨNG – CHẨN ĐOÁN</a:t>
            </a:r>
            <a:endParaRPr lang="en-US" sz="2400" b="1" u="sng">
              <a:solidFill>
                <a:srgbClr val="C40091"/>
              </a:solidFill>
              <a:latin typeface="+mj-lt"/>
            </a:endParaRPr>
          </a:p>
        </p:txBody>
      </p:sp>
      <p:pic>
        <p:nvPicPr>
          <p:cNvPr id="1025" name="Picture 1" descr="C:\Users\Administrator\AppData\Local\Temp\SolidDocuments\SolidCapture\SolidCaptureImage3149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4787" y="5383322"/>
            <a:ext cx="2219185" cy="12737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AppData\Local\Temp\SolidDocuments\SolidCapture\SolidCaptureImage32639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435" y="2304116"/>
            <a:ext cx="2204180" cy="307920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AppData\Local\Temp\SolidDocuments\SolidCapture\SolidCaptureImage33529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91" y="4437077"/>
            <a:ext cx="2393844" cy="22200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AppData\Local\Temp\SolidDocuments\SolidCapture\SolidCaptureImage35109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92" y="2304115"/>
            <a:ext cx="2393843" cy="213141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3459" y="1817391"/>
            <a:ext cx="2863766" cy="461665"/>
          </a:xfrm>
          <a:prstGeom prst="rect">
            <a:avLst/>
          </a:prstGeom>
          <a:noFill/>
        </p:spPr>
        <p:txBody>
          <a:bodyPr wrap="square" rtlCol="0">
            <a:spAutoFit/>
          </a:bodyPr>
          <a:lstStyle/>
          <a:p>
            <a:r>
              <a:rPr lang="vi-VN" sz="2400" b="1" smtClean="0">
                <a:solidFill>
                  <a:srgbClr val="C40091"/>
                </a:solidFill>
                <a:latin typeface="+mj-lt"/>
              </a:rPr>
              <a:t>3.1 Triệu chứng</a:t>
            </a:r>
            <a:endParaRPr lang="en-US" sz="2400" b="1">
              <a:solidFill>
                <a:srgbClr val="C40091"/>
              </a:solidFill>
              <a:latin typeface="+mj-lt"/>
            </a:endParaRPr>
          </a:p>
        </p:txBody>
      </p:sp>
      <p:sp>
        <p:nvSpPr>
          <p:cNvPr id="10" name="TextBox 9"/>
          <p:cNvSpPr txBox="1"/>
          <p:nvPr/>
        </p:nvSpPr>
        <p:spPr>
          <a:xfrm>
            <a:off x="5217981" y="1842451"/>
            <a:ext cx="3639413" cy="461665"/>
          </a:xfrm>
          <a:prstGeom prst="rect">
            <a:avLst/>
          </a:prstGeom>
          <a:noFill/>
        </p:spPr>
        <p:txBody>
          <a:bodyPr wrap="square" rtlCol="0">
            <a:spAutoFit/>
          </a:bodyPr>
          <a:lstStyle/>
          <a:p>
            <a:r>
              <a:rPr lang="vi-VN" sz="2400" b="1" smtClean="0">
                <a:solidFill>
                  <a:srgbClr val="C40091"/>
                </a:solidFill>
                <a:latin typeface="+mj-lt"/>
              </a:rPr>
              <a:t>3.2 Tiêu chuẩn chẩn đoán</a:t>
            </a:r>
            <a:endParaRPr lang="en-US" sz="2400" b="1">
              <a:solidFill>
                <a:srgbClr val="C40091"/>
              </a:solidFill>
              <a:latin typeface="+mj-lt"/>
            </a:endParaRPr>
          </a:p>
        </p:txBody>
      </p:sp>
      <p:sp>
        <p:nvSpPr>
          <p:cNvPr id="5" name="AutoShape 6" descr="Kết quả hình ảnh cho tiêu chuẩn chẩn đoán đái tháo đường WH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descr="C:\Users\Administrator\AppData\Local\Temp\SolidDocuments\SolidCapture\SolidCaptureImage100901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8097" y="2333648"/>
            <a:ext cx="2647666" cy="41899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15301" y="2893325"/>
            <a:ext cx="1512638" cy="646331"/>
          </a:xfrm>
          <a:prstGeom prst="rect">
            <a:avLst/>
          </a:prstGeom>
          <a:noFill/>
          <a:ln>
            <a:solidFill>
              <a:srgbClr val="C40091"/>
            </a:solidFill>
          </a:ln>
        </p:spPr>
        <p:txBody>
          <a:bodyPr wrap="square" rtlCol="0">
            <a:spAutoFit/>
          </a:bodyPr>
          <a:lstStyle/>
          <a:p>
            <a:pPr algn="ctr"/>
            <a:r>
              <a:rPr lang="vi-VN" sz="1800" b="1" smtClean="0">
                <a:latin typeface="+mj-lt"/>
              </a:rPr>
              <a:t>Mức glucose huyết lúc đói</a:t>
            </a:r>
            <a:endParaRPr lang="en-US" sz="1800" b="1">
              <a:latin typeface="+mj-lt"/>
            </a:endParaRPr>
          </a:p>
        </p:txBody>
      </p:sp>
      <p:cxnSp>
        <p:nvCxnSpPr>
          <p:cNvPr id="12" name="Straight Arrow Connector 11"/>
          <p:cNvCxnSpPr>
            <a:stCxn id="8" idx="3"/>
          </p:cNvCxnSpPr>
          <p:nvPr/>
        </p:nvCxnSpPr>
        <p:spPr>
          <a:xfrm flipV="1">
            <a:off x="6227939" y="3185713"/>
            <a:ext cx="213806" cy="30778"/>
          </a:xfrm>
          <a:prstGeom prst="straightConnector1">
            <a:avLst/>
          </a:prstGeom>
          <a:ln>
            <a:solidFill>
              <a:srgbClr val="C4009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715301" y="3593187"/>
            <a:ext cx="1526286" cy="1477328"/>
          </a:xfrm>
          <a:prstGeom prst="rect">
            <a:avLst/>
          </a:prstGeom>
          <a:noFill/>
          <a:ln>
            <a:solidFill>
              <a:srgbClr val="C40091"/>
            </a:solidFill>
          </a:ln>
        </p:spPr>
        <p:txBody>
          <a:bodyPr wrap="square" rtlCol="0">
            <a:spAutoFit/>
          </a:bodyPr>
          <a:lstStyle/>
          <a:p>
            <a:pPr algn="ctr"/>
            <a:r>
              <a:rPr lang="vi-VN" sz="1800" b="1" smtClean="0">
                <a:latin typeface="+mj-lt"/>
              </a:rPr>
              <a:t>Mức glucose huyết tương sau 2h dung nạp glucose PO</a:t>
            </a:r>
            <a:endParaRPr lang="en-US" sz="1800" b="1">
              <a:latin typeface="+mj-lt"/>
            </a:endParaRPr>
          </a:p>
        </p:txBody>
      </p:sp>
      <p:cxnSp>
        <p:nvCxnSpPr>
          <p:cNvPr id="22" name="Straight Arrow Connector 21"/>
          <p:cNvCxnSpPr/>
          <p:nvPr/>
        </p:nvCxnSpPr>
        <p:spPr>
          <a:xfrm>
            <a:off x="6241587" y="4158537"/>
            <a:ext cx="200158" cy="0"/>
          </a:xfrm>
          <a:prstGeom prst="straightConnector1">
            <a:avLst/>
          </a:prstGeom>
          <a:ln>
            <a:solidFill>
              <a:srgbClr val="C4009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200000" flipV="1">
            <a:off x="7643884" y="3347196"/>
            <a:ext cx="163797" cy="13090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200000" flipV="1">
            <a:off x="7864431" y="4212708"/>
            <a:ext cx="163797" cy="13090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309208" y="5024714"/>
            <a:ext cx="2427194" cy="1846659"/>
          </a:xfrm>
          <a:prstGeom prst="rect">
            <a:avLst/>
          </a:prstGeom>
        </p:spPr>
        <p:txBody>
          <a:bodyPr wrap="square">
            <a:spAutoFit/>
          </a:bodyPr>
          <a:lstStyle/>
          <a:p>
            <a:pPr algn="ctr"/>
            <a:r>
              <a:rPr lang="vi-VN" sz="1900" b="1">
                <a:solidFill>
                  <a:srgbClr val="FF0000"/>
                </a:solidFill>
                <a:latin typeface="+mj-lt"/>
              </a:rPr>
              <a:t>Chẩn đoán </a:t>
            </a:r>
            <a:endParaRPr lang="vi-VN" sz="1900" b="1" smtClean="0">
              <a:solidFill>
                <a:srgbClr val="FF0000"/>
              </a:solidFill>
              <a:latin typeface="+mj-lt"/>
            </a:endParaRPr>
          </a:p>
          <a:p>
            <a:pPr algn="ctr"/>
            <a:r>
              <a:rPr lang="vi-VN" sz="1900" b="1" smtClean="0">
                <a:solidFill>
                  <a:srgbClr val="FF0000"/>
                </a:solidFill>
                <a:latin typeface="+mj-lt"/>
              </a:rPr>
              <a:t>dựa vào</a:t>
            </a:r>
          </a:p>
          <a:p>
            <a:pPr algn="ctr"/>
            <a:r>
              <a:rPr lang="vi-VN" sz="1900" b="1" smtClean="0">
                <a:solidFill>
                  <a:srgbClr val="FF0000"/>
                </a:solidFill>
                <a:latin typeface="+mj-lt"/>
              </a:rPr>
              <a:t> FPG+OGTT</a:t>
            </a:r>
          </a:p>
          <a:p>
            <a:pPr algn="ctr"/>
            <a:r>
              <a:rPr lang="vi-VN" sz="1900" b="1" smtClean="0">
                <a:solidFill>
                  <a:srgbClr val="FF0000"/>
                </a:solidFill>
                <a:latin typeface="+mj-lt"/>
                <a:sym typeface="Wingdings 3"/>
              </a:rPr>
              <a:t></a:t>
            </a:r>
            <a:endParaRPr lang="vi-VN" sz="1900" b="1" smtClean="0">
              <a:solidFill>
                <a:srgbClr val="FF0000"/>
              </a:solidFill>
              <a:latin typeface="+mj-lt"/>
            </a:endParaRPr>
          </a:p>
          <a:p>
            <a:pPr algn="ctr"/>
            <a:r>
              <a:rPr lang="vi-VN" sz="1900" b="1" smtClean="0">
                <a:solidFill>
                  <a:srgbClr val="FF0000"/>
                </a:solidFill>
                <a:latin typeface="+mj-lt"/>
              </a:rPr>
              <a:t>phải </a:t>
            </a:r>
            <a:r>
              <a:rPr lang="vi-VN" sz="1900" b="1">
                <a:solidFill>
                  <a:srgbClr val="FF0000"/>
                </a:solidFill>
                <a:latin typeface="+mj-lt"/>
              </a:rPr>
              <a:t>thực hiện </a:t>
            </a:r>
            <a:endParaRPr lang="vi-VN" sz="1900" b="1" smtClean="0">
              <a:solidFill>
                <a:srgbClr val="FF0000"/>
              </a:solidFill>
              <a:latin typeface="+mj-lt"/>
            </a:endParaRPr>
          </a:p>
          <a:p>
            <a:pPr algn="ctr"/>
            <a:r>
              <a:rPr lang="vi-VN" sz="1900" b="1" smtClean="0">
                <a:solidFill>
                  <a:srgbClr val="FF0000"/>
                </a:solidFill>
                <a:latin typeface="+mj-lt"/>
              </a:rPr>
              <a:t>2 </a:t>
            </a:r>
            <a:r>
              <a:rPr lang="vi-VN" sz="1900" b="1">
                <a:solidFill>
                  <a:srgbClr val="FF0000"/>
                </a:solidFill>
                <a:latin typeface="+mj-lt"/>
              </a:rPr>
              <a:t>lần</a:t>
            </a:r>
            <a:endParaRPr lang="en-US" sz="1900" b="1">
              <a:solidFill>
                <a:srgbClr val="FF0000"/>
              </a:solidFill>
              <a:latin typeface="+mj-lt"/>
            </a:endParaRPr>
          </a:p>
        </p:txBody>
      </p:sp>
    </p:spTree>
    <p:extLst>
      <p:ext uri="{BB962C8B-B14F-4D97-AF65-F5344CB8AC3E}">
        <p14:creationId xmlns:p14="http://schemas.microsoft.com/office/powerpoint/2010/main" val="2179646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664" y="13651"/>
            <a:ext cx="6710163" cy="461665"/>
          </a:xfrm>
          <a:prstGeom prst="rect">
            <a:avLst/>
          </a:prstGeom>
          <a:noFill/>
        </p:spPr>
        <p:txBody>
          <a:bodyPr wrap="square" rtlCol="0">
            <a:spAutoFit/>
          </a:bodyPr>
          <a:lstStyle/>
          <a:p>
            <a:r>
              <a:rPr lang="vi-VN" sz="2400" b="1" smtClean="0">
                <a:solidFill>
                  <a:srgbClr val="C40091"/>
                </a:solidFill>
                <a:latin typeface="+mj-lt"/>
              </a:rPr>
              <a:t>3.3 Chẩn đoán sớm ĐTĐ typ 2</a:t>
            </a:r>
            <a:endParaRPr lang="en-US" sz="2400" b="1">
              <a:solidFill>
                <a:srgbClr val="C40091"/>
              </a:solidFill>
              <a:latin typeface="+mj-lt"/>
            </a:endParaRPr>
          </a:p>
        </p:txBody>
      </p:sp>
      <p:sp>
        <p:nvSpPr>
          <p:cNvPr id="5" name="TextBox 4"/>
          <p:cNvSpPr txBox="1"/>
          <p:nvPr/>
        </p:nvSpPr>
        <p:spPr>
          <a:xfrm>
            <a:off x="398063" y="407050"/>
            <a:ext cx="6710163" cy="400110"/>
          </a:xfrm>
          <a:prstGeom prst="rect">
            <a:avLst/>
          </a:prstGeom>
          <a:noFill/>
        </p:spPr>
        <p:txBody>
          <a:bodyPr wrap="square" rtlCol="0">
            <a:spAutoFit/>
          </a:bodyPr>
          <a:lstStyle/>
          <a:p>
            <a:r>
              <a:rPr lang="vi-VN" sz="2000" b="1" smtClean="0">
                <a:solidFill>
                  <a:srgbClr val="C40091"/>
                </a:solidFill>
                <a:latin typeface="+mj-lt"/>
              </a:rPr>
              <a:t>3.3.1 Đối tượng sàng lọc</a:t>
            </a:r>
            <a:endParaRPr lang="en-US" sz="2000" b="1">
              <a:solidFill>
                <a:srgbClr val="C40091"/>
              </a:solidFill>
              <a:latin typeface="+mj-lt"/>
            </a:endParaRPr>
          </a:p>
        </p:txBody>
      </p:sp>
      <p:sp>
        <p:nvSpPr>
          <p:cNvPr id="6" name="TextBox 5"/>
          <p:cNvSpPr txBox="1"/>
          <p:nvPr/>
        </p:nvSpPr>
        <p:spPr>
          <a:xfrm>
            <a:off x="4808564" y="475316"/>
            <a:ext cx="6710163" cy="400110"/>
          </a:xfrm>
          <a:prstGeom prst="rect">
            <a:avLst/>
          </a:prstGeom>
          <a:noFill/>
        </p:spPr>
        <p:txBody>
          <a:bodyPr wrap="square" rtlCol="0">
            <a:spAutoFit/>
          </a:bodyPr>
          <a:lstStyle/>
          <a:p>
            <a:r>
              <a:rPr lang="vi-VN" sz="2000" b="1" smtClean="0">
                <a:solidFill>
                  <a:srgbClr val="C40091"/>
                </a:solidFill>
                <a:latin typeface="+mj-lt"/>
              </a:rPr>
              <a:t>3.3.2 Các bước chẩn đoán</a:t>
            </a:r>
            <a:endParaRPr lang="en-US" sz="2000" b="1">
              <a:solidFill>
                <a:srgbClr val="C40091"/>
              </a:solidFill>
              <a:latin typeface="+mj-lt"/>
            </a:endParaRPr>
          </a:p>
        </p:txBody>
      </p:sp>
      <p:pic>
        <p:nvPicPr>
          <p:cNvPr id="7" name="image15.jpeg" descr="þÿ"/>
          <p:cNvPicPr/>
          <p:nvPr/>
        </p:nvPicPr>
        <p:blipFill>
          <a:blip r:embed="rId2" cstate="print"/>
          <a:stretch>
            <a:fillRect/>
          </a:stretch>
        </p:blipFill>
        <p:spPr>
          <a:xfrm>
            <a:off x="4189864" y="1937982"/>
            <a:ext cx="4932900" cy="4920018"/>
          </a:xfrm>
          <a:prstGeom prst="rect">
            <a:avLst/>
          </a:prstGeom>
        </p:spPr>
      </p:pic>
      <p:sp>
        <p:nvSpPr>
          <p:cNvPr id="8" name="Rectangle 7"/>
          <p:cNvSpPr/>
          <p:nvPr/>
        </p:nvSpPr>
        <p:spPr>
          <a:xfrm>
            <a:off x="113736" y="789220"/>
            <a:ext cx="4237630" cy="6070701"/>
          </a:xfrm>
          <a:prstGeom prst="rect">
            <a:avLst/>
          </a:prstGeom>
        </p:spPr>
        <p:txBody>
          <a:bodyPr wrap="square">
            <a:spAutoFit/>
          </a:bodyPr>
          <a:lstStyle/>
          <a:p>
            <a:pPr marL="342900" lvl="0" indent="-342900" algn="just">
              <a:lnSpc>
                <a:spcPts val="2600"/>
              </a:lnSpc>
              <a:buFont typeface="Wingdings" pitchFamily="2" charset="2"/>
              <a:buChar char="§"/>
            </a:pPr>
            <a:r>
              <a:rPr lang="en-US" sz="2000">
                <a:latin typeface="Times New Roman" pitchFamily="18" charset="0"/>
                <a:cs typeface="Times New Roman" pitchFamily="18" charset="0"/>
              </a:rPr>
              <a:t>Tuổi trên 45.</a:t>
            </a:r>
          </a:p>
          <a:p>
            <a:pPr marL="342900" lvl="0" indent="-342900" algn="just">
              <a:lnSpc>
                <a:spcPts val="2600"/>
              </a:lnSpc>
              <a:buFont typeface="Wingdings" pitchFamily="2" charset="2"/>
              <a:buChar char="§"/>
            </a:pPr>
            <a:r>
              <a:rPr lang="en-US" sz="2000">
                <a:latin typeface="Times New Roman" pitchFamily="18" charset="0"/>
                <a:cs typeface="Times New Roman" pitchFamily="18" charset="0"/>
              </a:rPr>
              <a:t>BMI trên 23.</a:t>
            </a:r>
          </a:p>
          <a:p>
            <a:pPr marL="342900" lvl="0" indent="-342900" algn="just">
              <a:lnSpc>
                <a:spcPts val="2600"/>
              </a:lnSpc>
              <a:buFont typeface="Wingdings" pitchFamily="2" charset="2"/>
              <a:buChar char="§"/>
            </a:pPr>
            <a:r>
              <a:rPr lang="en-US" sz="2000">
                <a:latin typeface="Times New Roman" pitchFamily="18" charset="0"/>
                <a:cs typeface="Times New Roman" pitchFamily="18" charset="0"/>
              </a:rPr>
              <a:t>Huyết áp tâm thu ≥ 140 và/hoặc huyết áp tâm trương ≥ 85 mmHg.</a:t>
            </a:r>
          </a:p>
          <a:p>
            <a:pPr marL="342900" lvl="0" indent="-342900" algn="just">
              <a:lnSpc>
                <a:spcPts val="2600"/>
              </a:lnSpc>
              <a:buFont typeface="Wingdings" pitchFamily="2" charset="2"/>
              <a:buChar char="§"/>
            </a:pPr>
            <a:r>
              <a:rPr lang="en-US" sz="2000">
                <a:latin typeface="Times New Roman" pitchFamily="18" charset="0"/>
                <a:cs typeface="Times New Roman" pitchFamily="18" charset="0"/>
              </a:rPr>
              <a:t>Trong gia đình có người mắc bệnh đái tháo đường ở thế hệ cận kề (bố, mẹ, anh, chị em ruột, con ruột bị mắc bệnh đái tháo đường typ 2).</a:t>
            </a:r>
          </a:p>
          <a:p>
            <a:pPr marL="342900" lvl="0" indent="-342900" algn="just">
              <a:lnSpc>
                <a:spcPts val="2600"/>
              </a:lnSpc>
              <a:buFont typeface="Wingdings" pitchFamily="2" charset="2"/>
              <a:buChar char="§"/>
            </a:pPr>
            <a:r>
              <a:rPr lang="en-US" sz="2000">
                <a:latin typeface="Times New Roman" pitchFamily="18" charset="0"/>
                <a:cs typeface="Times New Roman" pitchFamily="18" charset="0"/>
              </a:rPr>
              <a:t>Tiền sử được chẩn đoán mắc hội chứng chuyển hóa, tiền đái tháo đường.</a:t>
            </a:r>
          </a:p>
          <a:p>
            <a:pPr marL="342900" lvl="0" indent="-342900" algn="just">
              <a:lnSpc>
                <a:spcPts val="2600"/>
              </a:lnSpc>
              <a:buFont typeface="Wingdings" pitchFamily="2" charset="2"/>
              <a:buChar char="§"/>
            </a:pPr>
            <a:r>
              <a:rPr lang="en-US" sz="2000">
                <a:latin typeface="Times New Roman" pitchFamily="18" charset="0"/>
                <a:cs typeface="Times New Roman" pitchFamily="18" charset="0"/>
              </a:rPr>
              <a:t>Phụ nữ có tiền sử thai sản đặc biệt (đái tháo đường thai kỳ, sinh con to- nặng trên 4000 gam, xảy thai tự nhiên nhiều lần, thai chết lưu…)</a:t>
            </a:r>
          </a:p>
          <a:p>
            <a:pPr marL="342900" lvl="0" indent="-342900" algn="just">
              <a:lnSpc>
                <a:spcPts val="2600"/>
              </a:lnSpc>
              <a:buFont typeface="Wingdings" pitchFamily="2" charset="2"/>
              <a:buChar char="§"/>
            </a:pPr>
            <a:r>
              <a:rPr lang="en-US" sz="2000">
                <a:latin typeface="Times New Roman" pitchFamily="18" charset="0"/>
                <a:cs typeface="Times New Roman" pitchFamily="18" charset="0"/>
              </a:rPr>
              <a:t>Người có rối loạn lipid máu; đặc biệt khi HDL-c dưới 0,9 mmol/l và Triglycrid trên 2,2 mmol/l.</a:t>
            </a:r>
          </a:p>
        </p:txBody>
      </p:sp>
      <p:sp>
        <p:nvSpPr>
          <p:cNvPr id="9" name="Rectangle 8"/>
          <p:cNvSpPr/>
          <p:nvPr/>
        </p:nvSpPr>
        <p:spPr>
          <a:xfrm>
            <a:off x="4561386" y="866825"/>
            <a:ext cx="4572000" cy="1323439"/>
          </a:xfrm>
          <a:prstGeom prst="rect">
            <a:avLst/>
          </a:prstGeom>
        </p:spPr>
        <p:txBody>
          <a:bodyPr>
            <a:spAutoFit/>
          </a:bodyPr>
          <a:lstStyle/>
          <a:p>
            <a:pPr lvl="0"/>
            <a:r>
              <a:rPr lang="en-US" sz="2000">
                <a:latin typeface="Times New Roman" pitchFamily="18" charset="0"/>
                <a:cs typeface="Times New Roman" pitchFamily="18" charset="0"/>
                <a:sym typeface="Wingdings"/>
              </a:rPr>
              <a:t></a:t>
            </a:r>
            <a:r>
              <a:rPr lang="en-US" sz="2000">
                <a:latin typeface="Times New Roman" pitchFamily="18" charset="0"/>
                <a:cs typeface="Times New Roman" pitchFamily="18" charset="0"/>
              </a:rPr>
              <a:t> Sàng lọc bằng câu hỏi, chọn ra các yếu tố nguy cơ.</a:t>
            </a:r>
          </a:p>
          <a:p>
            <a:pPr lvl="0"/>
            <a:r>
              <a:rPr lang="en-US" sz="2000">
                <a:latin typeface="Times New Roman" pitchFamily="18" charset="0"/>
                <a:cs typeface="Times New Roman" pitchFamily="18" charset="0"/>
                <a:sym typeface="Wingdings"/>
              </a:rPr>
              <a:t></a:t>
            </a:r>
            <a:r>
              <a:rPr lang="vi-VN" sz="2000">
                <a:latin typeface="Times New Roman" pitchFamily="18" charset="0"/>
                <a:cs typeface="Times New Roman" pitchFamily="18" charset="0"/>
                <a:sym typeface="Wingdings"/>
              </a:rPr>
              <a:t> </a:t>
            </a:r>
            <a:r>
              <a:rPr lang="en-US" sz="2000">
                <a:latin typeface="Times New Roman" pitchFamily="18" charset="0"/>
                <a:cs typeface="Times New Roman" pitchFamily="18" charset="0"/>
              </a:rPr>
              <a:t>Chẩn đoán xác định theo các tiêu chuẩn WHO, IDF-2012.</a:t>
            </a:r>
          </a:p>
        </p:txBody>
      </p:sp>
    </p:spTree>
    <p:extLst>
      <p:ext uri="{BB962C8B-B14F-4D97-AF65-F5344CB8AC3E}">
        <p14:creationId xmlns:p14="http://schemas.microsoft.com/office/powerpoint/2010/main" val="2179646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4" y="27290"/>
            <a:ext cx="9007523" cy="461665"/>
          </a:xfrm>
          <a:prstGeom prst="rect">
            <a:avLst/>
          </a:prstGeom>
          <a:noFill/>
        </p:spPr>
        <p:txBody>
          <a:bodyPr wrap="square" rtlCol="0">
            <a:spAutoFit/>
          </a:bodyPr>
          <a:lstStyle/>
          <a:p>
            <a:r>
              <a:rPr lang="vi-VN" sz="2400" b="1">
                <a:solidFill>
                  <a:srgbClr val="C40091"/>
                </a:solidFill>
                <a:latin typeface="+mj-lt"/>
              </a:rPr>
              <a:t>4</a:t>
            </a:r>
            <a:r>
              <a:rPr lang="vi-VN" sz="2400" b="1" smtClean="0">
                <a:solidFill>
                  <a:srgbClr val="C40091"/>
                </a:solidFill>
                <a:latin typeface="+mj-lt"/>
              </a:rPr>
              <a:t>. </a:t>
            </a:r>
            <a:r>
              <a:rPr lang="vi-VN" sz="2400" b="1" u="sng" smtClean="0">
                <a:solidFill>
                  <a:srgbClr val="C40091"/>
                </a:solidFill>
                <a:latin typeface="+mj-lt"/>
              </a:rPr>
              <a:t>BIẾN CHỨNG</a:t>
            </a:r>
            <a:endParaRPr lang="en-US" sz="2400" b="1" u="sng">
              <a:solidFill>
                <a:srgbClr val="C40091"/>
              </a:solidFill>
              <a:latin typeface="+mj-lt"/>
            </a:endParaRPr>
          </a:p>
        </p:txBody>
      </p:sp>
      <p:sp>
        <p:nvSpPr>
          <p:cNvPr id="3" name="Rectangle 2"/>
          <p:cNvSpPr/>
          <p:nvPr/>
        </p:nvSpPr>
        <p:spPr>
          <a:xfrm>
            <a:off x="532720" y="475307"/>
            <a:ext cx="2728632" cy="400110"/>
          </a:xfrm>
          <a:prstGeom prst="rect">
            <a:avLst/>
          </a:prstGeom>
        </p:spPr>
        <p:txBody>
          <a:bodyPr wrap="none">
            <a:spAutoFit/>
          </a:bodyPr>
          <a:lstStyle/>
          <a:p>
            <a:pPr lvl="1" algn="ctr"/>
            <a:r>
              <a:rPr lang="en-US" sz="2000" b="1">
                <a:latin typeface="Times New Roman" pitchFamily="18" charset="0"/>
                <a:cs typeface="Times New Roman" pitchFamily="18" charset="0"/>
              </a:rPr>
              <a:t>Biến chứng cấp tính</a:t>
            </a:r>
            <a:endParaRPr lang="en-US" sz="2000">
              <a:latin typeface="Times New Roman" pitchFamily="18" charset="0"/>
              <a:cs typeface="Times New Roman" pitchFamily="18" charset="0"/>
            </a:endParaRPr>
          </a:p>
        </p:txBody>
      </p:sp>
      <p:sp>
        <p:nvSpPr>
          <p:cNvPr id="4" name="Rectangle 3"/>
          <p:cNvSpPr/>
          <p:nvPr/>
        </p:nvSpPr>
        <p:spPr>
          <a:xfrm>
            <a:off x="109184" y="856131"/>
            <a:ext cx="4503761" cy="1938992"/>
          </a:xfrm>
          <a:prstGeom prst="rect">
            <a:avLst/>
          </a:prstGeom>
        </p:spPr>
        <p:txBody>
          <a:bodyPr wrap="square">
            <a:spAutoFit/>
          </a:bodyPr>
          <a:lstStyle/>
          <a:p>
            <a:pPr marL="342900" lvl="0" indent="-342900">
              <a:buFont typeface="Wingdings" pitchFamily="2" charset="2"/>
              <a:buChar char="§"/>
            </a:pPr>
            <a:r>
              <a:rPr lang="en-US" sz="2000">
                <a:latin typeface="Times New Roman" pitchFamily="18" charset="0"/>
                <a:cs typeface="Times New Roman" pitchFamily="18" charset="0"/>
              </a:rPr>
              <a:t>Hôn mê nhiễm toan ceton</a:t>
            </a:r>
          </a:p>
          <a:p>
            <a:pPr marL="342900" lvl="0" indent="-342900">
              <a:buFont typeface="Wingdings" pitchFamily="2" charset="2"/>
              <a:buChar char="§"/>
            </a:pPr>
            <a:r>
              <a:rPr lang="en-US" sz="2000">
                <a:latin typeface="Times New Roman" pitchFamily="18" charset="0"/>
                <a:cs typeface="Times New Roman" pitchFamily="18" charset="0"/>
              </a:rPr>
              <a:t>Hạ glucose máu</a:t>
            </a:r>
          </a:p>
          <a:p>
            <a:pPr marL="342900" lvl="0" indent="-342900">
              <a:buFont typeface="Wingdings" pitchFamily="2" charset="2"/>
              <a:buChar char="§"/>
            </a:pPr>
            <a:r>
              <a:rPr lang="en-US" sz="2000">
                <a:latin typeface="Times New Roman" pitchFamily="18" charset="0"/>
                <a:cs typeface="Times New Roman" pitchFamily="18" charset="0"/>
              </a:rPr>
              <a:t>Hôn mê tăng glucose máu không nhiễm toan ceton</a:t>
            </a:r>
          </a:p>
          <a:p>
            <a:pPr marL="342900" lvl="0" indent="-342900">
              <a:buFont typeface="Wingdings" pitchFamily="2" charset="2"/>
              <a:buChar char="§"/>
            </a:pPr>
            <a:r>
              <a:rPr lang="en-US" sz="2000">
                <a:latin typeface="Times New Roman" pitchFamily="18" charset="0"/>
                <a:cs typeface="Times New Roman" pitchFamily="18" charset="0"/>
              </a:rPr>
              <a:t>Hôn mê nhiễm toan lactic</a:t>
            </a:r>
          </a:p>
          <a:p>
            <a:pPr marL="342900" indent="-342900">
              <a:buFont typeface="Wingdings" pitchFamily="2" charset="2"/>
              <a:buChar char="§"/>
            </a:pPr>
            <a:r>
              <a:rPr lang="en-US" sz="2000" smtClean="0">
                <a:latin typeface="Times New Roman" pitchFamily="18" charset="0"/>
                <a:cs typeface="Times New Roman" pitchFamily="18" charset="0"/>
              </a:rPr>
              <a:t>Các </a:t>
            </a:r>
            <a:r>
              <a:rPr lang="en-US" sz="2000">
                <a:latin typeface="Times New Roman" pitchFamily="18" charset="0"/>
                <a:cs typeface="Times New Roman" pitchFamily="18" charset="0"/>
              </a:rPr>
              <a:t>bệnh nhiễm trùng cấp tính</a:t>
            </a:r>
          </a:p>
        </p:txBody>
      </p:sp>
      <p:sp>
        <p:nvSpPr>
          <p:cNvPr id="5" name="Rectangle 4"/>
          <p:cNvSpPr/>
          <p:nvPr/>
        </p:nvSpPr>
        <p:spPr>
          <a:xfrm>
            <a:off x="5234727" y="475217"/>
            <a:ext cx="2828018" cy="400110"/>
          </a:xfrm>
          <a:prstGeom prst="rect">
            <a:avLst/>
          </a:prstGeom>
        </p:spPr>
        <p:txBody>
          <a:bodyPr wrap="none">
            <a:spAutoFit/>
          </a:bodyPr>
          <a:lstStyle/>
          <a:p>
            <a:pPr lvl="1" algn="ctr"/>
            <a:r>
              <a:rPr lang="en-US" sz="2000" b="1">
                <a:latin typeface="Times New Roman" pitchFamily="18" charset="0"/>
                <a:cs typeface="Times New Roman" pitchFamily="18" charset="0"/>
              </a:rPr>
              <a:t>Biến chứng </a:t>
            </a:r>
            <a:r>
              <a:rPr lang="vi-VN" sz="2000" b="1" smtClean="0">
                <a:latin typeface="Times New Roman" pitchFamily="18" charset="0"/>
                <a:cs typeface="Times New Roman" pitchFamily="18" charset="0"/>
              </a:rPr>
              <a:t>mạn</a:t>
            </a:r>
            <a:r>
              <a:rPr lang="en-US" sz="2000" b="1" smtClean="0">
                <a:latin typeface="Times New Roman" pitchFamily="18" charset="0"/>
                <a:cs typeface="Times New Roman" pitchFamily="18" charset="0"/>
              </a:rPr>
              <a:t> </a:t>
            </a:r>
            <a:r>
              <a:rPr lang="en-US" sz="2000" b="1">
                <a:latin typeface="Times New Roman" pitchFamily="18" charset="0"/>
                <a:cs typeface="Times New Roman" pitchFamily="18" charset="0"/>
              </a:rPr>
              <a:t>tính</a:t>
            </a:r>
            <a:endParaRPr lang="en-US" sz="2000">
              <a:latin typeface="Times New Roman" pitchFamily="18" charset="0"/>
              <a:cs typeface="Times New Roman" pitchFamily="18" charset="0"/>
            </a:endParaRPr>
          </a:p>
        </p:txBody>
      </p:sp>
      <p:sp>
        <p:nvSpPr>
          <p:cNvPr id="8" name="Rectangle 7"/>
          <p:cNvSpPr/>
          <p:nvPr/>
        </p:nvSpPr>
        <p:spPr>
          <a:xfrm>
            <a:off x="4691750" y="857236"/>
            <a:ext cx="4292221" cy="3785652"/>
          </a:xfrm>
          <a:prstGeom prst="rect">
            <a:avLst/>
          </a:prstGeom>
        </p:spPr>
        <p:txBody>
          <a:bodyPr wrap="square">
            <a:spAutoFit/>
          </a:bodyPr>
          <a:lstStyle/>
          <a:p>
            <a:pPr marL="342900" indent="-342900" algn="just">
              <a:buFont typeface="Wingdings" pitchFamily="2" charset="2"/>
              <a:buChar char="§"/>
            </a:pPr>
            <a:r>
              <a:rPr lang="en-US" sz="2000">
                <a:latin typeface="Times New Roman" pitchFamily="18" charset="0"/>
                <a:cs typeface="Times New Roman" pitchFamily="18" charset="0"/>
              </a:rPr>
              <a:t>Bệnh mạch máu lớn: Xơ vữa mạch vành tim gây nhồi máu cơ tim, hội chứng mạch vành cấp, xơ vữa mạch não gây đột quỵ, xơ vữa động mạch ngoại vi gây tắc mạch.</a:t>
            </a:r>
          </a:p>
          <a:p>
            <a:pPr marL="342900" indent="-342900" algn="just">
              <a:buFont typeface="Wingdings" pitchFamily="2" charset="2"/>
              <a:buChar char="§"/>
            </a:pPr>
            <a:r>
              <a:rPr lang="en-US" sz="2000">
                <a:latin typeface="Times New Roman" pitchFamily="18" charset="0"/>
                <a:cs typeface="Times New Roman" pitchFamily="18" charset="0"/>
              </a:rPr>
              <a:t>Bệnh mạch máu nhỏ: Bệnh võng mạc đái tháo đường, bệnh thận đái tháo đường, bệnh thần kinh đái tháo đường (Bệnh lý thần kinh cảm giác - vận động, thần kinh tự động)</a:t>
            </a:r>
          </a:p>
          <a:p>
            <a:pPr marL="342900" indent="-342900" algn="just">
              <a:buFont typeface="Wingdings" pitchFamily="2" charset="2"/>
              <a:buChar char="§"/>
            </a:pPr>
            <a:r>
              <a:rPr lang="en-US" sz="2000">
                <a:latin typeface="Times New Roman" pitchFamily="18" charset="0"/>
                <a:cs typeface="Times New Roman" pitchFamily="18" charset="0"/>
              </a:rPr>
              <a:t>Phối hợp bệnh lý thần kinh và mạch máu: Loét bàn chân đái tháo đường.</a:t>
            </a:r>
          </a:p>
        </p:txBody>
      </p:sp>
      <p:pic>
        <p:nvPicPr>
          <p:cNvPr id="2050" name="Picture 2" descr="Kết quả hình ảnh cho biến chứng tiểu đ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07" y="2777358"/>
            <a:ext cx="4091605" cy="39782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ết quả hình ảnh cho biến chứng tiểu đườ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571" y="4766500"/>
            <a:ext cx="2057400" cy="20574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6923" y="4766500"/>
            <a:ext cx="2469334" cy="1989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646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9249" y="476540"/>
            <a:ext cx="8651795" cy="2562240"/>
          </a:xfrm>
          <a:prstGeom prst="rect">
            <a:avLst/>
          </a:prstGeom>
          <a:noFill/>
        </p:spPr>
        <p:txBody>
          <a:bodyPr wrap="square" lIns="68580" tIns="34290" rIns="68580" bIns="34290" rtlCol="0">
            <a:spAutoFit/>
          </a:bodyPr>
          <a:lstStyle/>
          <a:p>
            <a:pPr algn="just"/>
            <a:r>
              <a:rPr lang="vi-VN" sz="2200" b="1">
                <a:solidFill>
                  <a:srgbClr val="C40091"/>
                </a:solidFill>
                <a:latin typeface="+mj-lt"/>
              </a:rPr>
              <a:t>5</a:t>
            </a:r>
            <a:r>
              <a:rPr lang="en-US" sz="2200" b="1">
                <a:solidFill>
                  <a:srgbClr val="C40091"/>
                </a:solidFill>
                <a:latin typeface="+mj-lt"/>
              </a:rPr>
              <a:t>.</a:t>
            </a:r>
            <a:r>
              <a:rPr lang="vi-VN" sz="2200" b="1">
                <a:solidFill>
                  <a:srgbClr val="C40091"/>
                </a:solidFill>
                <a:latin typeface="+mj-lt"/>
              </a:rPr>
              <a:t>1</a:t>
            </a:r>
            <a:r>
              <a:rPr lang="en-US" sz="2200" b="1">
                <a:solidFill>
                  <a:srgbClr val="C40091"/>
                </a:solidFill>
                <a:latin typeface="+mj-lt"/>
              </a:rPr>
              <a:t> </a:t>
            </a:r>
            <a:r>
              <a:rPr lang="vi-VN" sz="2200" b="1" smtClean="0">
                <a:solidFill>
                  <a:srgbClr val="C40091"/>
                </a:solidFill>
                <a:latin typeface="+mj-lt"/>
              </a:rPr>
              <a:t>Nguyên tắc</a:t>
            </a:r>
            <a:endParaRPr lang="en-US" sz="2200" b="1">
              <a:solidFill>
                <a:srgbClr val="C40091"/>
              </a:solidFill>
              <a:latin typeface="+mj-lt"/>
            </a:endParaRPr>
          </a:p>
          <a:p>
            <a:pPr algn="just"/>
            <a:r>
              <a:rPr lang="en-US" sz="2000" smtClean="0">
                <a:latin typeface="+mj-lt"/>
                <a:cs typeface="Times New Roman" pitchFamily="18" charset="0"/>
              </a:rPr>
              <a:t>     </a:t>
            </a:r>
            <a:r>
              <a:rPr lang="vi-VN" sz="2000" smtClean="0">
                <a:latin typeface="+mj-lt"/>
                <a:cs typeface="Times New Roman" pitchFamily="18" charset="0"/>
              </a:rPr>
              <a:t>- </a:t>
            </a:r>
            <a:r>
              <a:rPr lang="vi-VN" sz="2000" smtClean="0">
                <a:latin typeface="+mj-lt"/>
                <a:cs typeface="Times New Roman" pitchFamily="18" charset="0"/>
              </a:rPr>
              <a:t> Thuốc </a:t>
            </a:r>
            <a:r>
              <a:rPr lang="vi-VN" sz="2000" smtClean="0">
                <a:latin typeface="+mj-lt"/>
                <a:cs typeface="Times New Roman" pitchFamily="18" charset="0"/>
              </a:rPr>
              <a:t>phải kết hợp với chế độ ăn và luyện tập. Đây là bộ ba phương </a:t>
            </a:r>
            <a:r>
              <a:rPr lang="vi-VN" sz="2000" smtClean="0">
                <a:latin typeface="+mj-lt"/>
                <a:cs typeface="Times New Roman" pitchFamily="18" charset="0"/>
              </a:rPr>
              <a:t>pháp</a:t>
            </a:r>
          </a:p>
          <a:p>
            <a:pPr algn="just"/>
            <a:r>
              <a:rPr lang="vi-VN" sz="2000">
                <a:latin typeface="+mj-lt"/>
                <a:cs typeface="Times New Roman" pitchFamily="18" charset="0"/>
              </a:rPr>
              <a:t> </a:t>
            </a:r>
            <a:r>
              <a:rPr lang="vi-VN" sz="2000" smtClean="0">
                <a:latin typeface="+mj-lt"/>
                <a:cs typeface="Times New Roman" pitchFamily="18" charset="0"/>
              </a:rPr>
              <a:t>      </a:t>
            </a:r>
            <a:r>
              <a:rPr lang="vi-VN" sz="2000" smtClean="0">
                <a:latin typeface="+mj-lt"/>
                <a:cs typeface="Times New Roman" pitchFamily="18" charset="0"/>
              </a:rPr>
              <a:t>  điều </a:t>
            </a:r>
            <a:r>
              <a:rPr lang="vi-VN" sz="2000" smtClean="0">
                <a:latin typeface="+mj-lt"/>
                <a:cs typeface="Times New Roman" pitchFamily="18" charset="0"/>
              </a:rPr>
              <a:t>trị bệnh đái tháo đường. </a:t>
            </a:r>
          </a:p>
          <a:p>
            <a:pPr algn="just"/>
            <a:r>
              <a:rPr lang="en-US" sz="2000" smtClean="0">
                <a:latin typeface="+mj-lt"/>
                <a:cs typeface="Times New Roman" pitchFamily="18" charset="0"/>
              </a:rPr>
              <a:t>     </a:t>
            </a:r>
            <a:r>
              <a:rPr lang="vi-VN" sz="2000" smtClean="0">
                <a:latin typeface="+mj-lt"/>
                <a:cs typeface="Times New Roman" pitchFamily="18" charset="0"/>
              </a:rPr>
              <a:t>- </a:t>
            </a:r>
            <a:r>
              <a:rPr lang="vi-VN" sz="2000" smtClean="0">
                <a:latin typeface="+mj-lt"/>
                <a:cs typeface="Times New Roman" pitchFamily="18" charset="0"/>
              </a:rPr>
              <a:t> Phải </a:t>
            </a:r>
            <a:r>
              <a:rPr lang="vi-VN" sz="2000" smtClean="0">
                <a:latin typeface="+mj-lt"/>
                <a:cs typeface="Times New Roman" pitchFamily="18" charset="0"/>
              </a:rPr>
              <a:t>phối hợp điều trị hạ glucose máu, điều chỉnh các rối loạn lipid, duy trì </a:t>
            </a:r>
            <a:endParaRPr lang="vi-VN" sz="2000" smtClean="0">
              <a:latin typeface="+mj-lt"/>
              <a:cs typeface="Times New Roman" pitchFamily="18" charset="0"/>
            </a:endParaRPr>
          </a:p>
          <a:p>
            <a:pPr algn="just"/>
            <a:r>
              <a:rPr lang="vi-VN" sz="2000">
                <a:latin typeface="+mj-lt"/>
                <a:cs typeface="Times New Roman" pitchFamily="18" charset="0"/>
              </a:rPr>
              <a:t> </a:t>
            </a:r>
            <a:r>
              <a:rPr lang="vi-VN" sz="2000" smtClean="0">
                <a:latin typeface="+mj-lt"/>
                <a:cs typeface="Times New Roman" pitchFamily="18" charset="0"/>
              </a:rPr>
              <a:t>        </a:t>
            </a:r>
            <a:r>
              <a:rPr lang="vi-VN" sz="2000" smtClean="0">
                <a:latin typeface="+mj-lt"/>
                <a:cs typeface="Times New Roman" pitchFamily="18" charset="0"/>
              </a:rPr>
              <a:t>số </a:t>
            </a:r>
            <a:r>
              <a:rPr lang="vi-VN" sz="2000" smtClean="0">
                <a:latin typeface="+mj-lt"/>
                <a:cs typeface="Times New Roman" pitchFamily="18" charset="0"/>
              </a:rPr>
              <a:t>đo huyết áp hợp lý, phòng, chống các rối loạn đông máu. </a:t>
            </a:r>
          </a:p>
          <a:p>
            <a:pPr algn="just"/>
            <a:r>
              <a:rPr lang="en-US" sz="2000" smtClean="0">
                <a:latin typeface="+mj-lt"/>
                <a:cs typeface="Times New Roman" pitchFamily="18" charset="0"/>
              </a:rPr>
              <a:t>     </a:t>
            </a:r>
            <a:r>
              <a:rPr lang="vi-VN" sz="2000" smtClean="0">
                <a:latin typeface="+mj-lt"/>
                <a:cs typeface="Times New Roman" pitchFamily="18" charset="0"/>
              </a:rPr>
              <a:t>- </a:t>
            </a:r>
            <a:r>
              <a:rPr lang="vi-VN" sz="2000" smtClean="0">
                <a:latin typeface="+mj-lt"/>
                <a:cs typeface="Times New Roman" pitchFamily="18" charset="0"/>
              </a:rPr>
              <a:t> Khi </a:t>
            </a:r>
            <a:r>
              <a:rPr lang="vi-VN" sz="2000" smtClean="0">
                <a:latin typeface="+mj-lt"/>
                <a:cs typeface="Times New Roman" pitchFamily="18" charset="0"/>
              </a:rPr>
              <a:t>cần phải dùng insulin (như trong các đợt cấp của bệnh mạn tính</a:t>
            </a:r>
            <a:r>
              <a:rPr lang="vi-VN" sz="2000" smtClean="0">
                <a:latin typeface="+mj-lt"/>
                <a:cs typeface="Times New Roman" pitchFamily="18" charset="0"/>
              </a:rPr>
              <a:t>,</a:t>
            </a:r>
          </a:p>
          <a:p>
            <a:pPr algn="just"/>
            <a:r>
              <a:rPr lang="vi-VN" sz="2000">
                <a:latin typeface="+mj-lt"/>
                <a:cs typeface="Times New Roman" pitchFamily="18" charset="0"/>
              </a:rPr>
              <a:t> </a:t>
            </a:r>
            <a:r>
              <a:rPr lang="vi-VN" sz="2000" smtClean="0">
                <a:latin typeface="+mj-lt"/>
                <a:cs typeface="Times New Roman" pitchFamily="18" charset="0"/>
              </a:rPr>
              <a:t>       </a:t>
            </a:r>
            <a:r>
              <a:rPr lang="vi-VN" sz="2000" smtClean="0">
                <a:latin typeface="+mj-lt"/>
                <a:cs typeface="Times New Roman" pitchFamily="18" charset="0"/>
              </a:rPr>
              <a:t> </a:t>
            </a:r>
            <a:r>
              <a:rPr lang="vi-VN" sz="2000" smtClean="0">
                <a:latin typeface="+mj-lt"/>
                <a:cs typeface="Times New Roman" pitchFamily="18" charset="0"/>
              </a:rPr>
              <a:t>bệnh nhiễm trùng, nhồi máu cơ tim, ung thư, phẫu thuật). </a:t>
            </a:r>
            <a:endParaRPr lang="vi-VN" sz="2000" b="1" dirty="0">
              <a:latin typeface="+mj-lt"/>
              <a:cs typeface="Times New Roman" pitchFamily="18" charset="0"/>
            </a:endParaRPr>
          </a:p>
          <a:p>
            <a:pPr algn="just"/>
            <a:r>
              <a:rPr lang="vi-VN" sz="2000">
                <a:latin typeface="+mj-lt"/>
                <a:cs typeface="Times New Roman" pitchFamily="18" charset="0"/>
              </a:rPr>
              <a:t>	</a:t>
            </a:r>
            <a:r>
              <a:rPr lang="vi-VN" sz="2000" dirty="0">
                <a:latin typeface="+mj-lt"/>
                <a:cs typeface="Times New Roman" pitchFamily="18" charset="0"/>
              </a:rPr>
              <a:t>	</a:t>
            </a:r>
          </a:p>
        </p:txBody>
      </p:sp>
      <p:sp>
        <p:nvSpPr>
          <p:cNvPr id="6" name="Rectangle 5"/>
          <p:cNvSpPr/>
          <p:nvPr/>
        </p:nvSpPr>
        <p:spPr>
          <a:xfrm>
            <a:off x="101625" y="40941"/>
            <a:ext cx="5825697" cy="461665"/>
          </a:xfrm>
          <a:prstGeom prst="rect">
            <a:avLst/>
          </a:prstGeom>
        </p:spPr>
        <p:txBody>
          <a:bodyPr wrap="none">
            <a:spAutoFit/>
          </a:bodyPr>
          <a:lstStyle/>
          <a:p>
            <a:pPr algn="just"/>
            <a:r>
              <a:rPr lang="vi-VN" sz="2400" b="1">
                <a:solidFill>
                  <a:srgbClr val="C40091"/>
                </a:solidFill>
                <a:latin typeface="Times New Roman" pitchFamily="18" charset="0"/>
                <a:cs typeface="Times New Roman" pitchFamily="18" charset="0"/>
              </a:rPr>
              <a:t>5</a:t>
            </a:r>
            <a:r>
              <a:rPr lang="vi-VN" sz="2400" b="1" smtClean="0">
                <a:solidFill>
                  <a:srgbClr val="C40091"/>
                </a:solidFill>
                <a:latin typeface="Times New Roman" pitchFamily="18" charset="0"/>
                <a:cs typeface="Times New Roman" pitchFamily="18" charset="0"/>
              </a:rPr>
              <a:t>. </a:t>
            </a:r>
            <a:r>
              <a:rPr lang="vi-VN" sz="2400" b="1" smtClean="0">
                <a:solidFill>
                  <a:srgbClr val="C40091"/>
                </a:solidFill>
                <a:latin typeface="Times New Roman" pitchFamily="18" charset="0"/>
                <a:cs typeface="Times New Roman" pitchFamily="18" charset="0"/>
              </a:rPr>
              <a:t>Đ</a:t>
            </a:r>
            <a:r>
              <a:rPr lang="en-US" sz="2400" b="1" smtClean="0">
                <a:solidFill>
                  <a:srgbClr val="C40091"/>
                </a:solidFill>
                <a:latin typeface="Times New Roman" pitchFamily="18" charset="0"/>
                <a:cs typeface="Times New Roman" pitchFamily="18" charset="0"/>
              </a:rPr>
              <a:t>IỀ</a:t>
            </a:r>
            <a:r>
              <a:rPr lang="vi-VN" sz="2400" b="1" smtClean="0">
                <a:solidFill>
                  <a:srgbClr val="C40091"/>
                </a:solidFill>
                <a:latin typeface="Times New Roman" pitchFamily="18" charset="0"/>
                <a:cs typeface="Times New Roman" pitchFamily="18" charset="0"/>
              </a:rPr>
              <a:t>U TR</a:t>
            </a:r>
            <a:r>
              <a:rPr lang="en-US" sz="2400" b="1" smtClean="0">
                <a:solidFill>
                  <a:srgbClr val="C40091"/>
                </a:solidFill>
                <a:latin typeface="Times New Roman" pitchFamily="18" charset="0"/>
                <a:cs typeface="Times New Roman" pitchFamily="18" charset="0"/>
              </a:rPr>
              <a:t>Ị</a:t>
            </a:r>
            <a:r>
              <a:rPr lang="vi-VN" sz="2400" b="1" smtClean="0">
                <a:solidFill>
                  <a:srgbClr val="C40091"/>
                </a:solidFill>
                <a:latin typeface="Times New Roman" pitchFamily="18" charset="0"/>
                <a:cs typeface="Times New Roman" pitchFamily="18" charset="0"/>
              </a:rPr>
              <a:t> </a:t>
            </a:r>
            <a:r>
              <a:rPr lang="en-US" sz="2400" b="1" smtClean="0">
                <a:solidFill>
                  <a:srgbClr val="C40091"/>
                </a:solidFill>
                <a:latin typeface="Times New Roman" pitchFamily="18" charset="0"/>
                <a:cs typeface="Times New Roman" pitchFamily="18" charset="0"/>
              </a:rPr>
              <a:t>ĐÁI THÁO ĐƯỜNG (</a:t>
            </a:r>
            <a:r>
              <a:rPr lang="en-US" sz="2400" b="1" smtClean="0">
                <a:solidFill>
                  <a:srgbClr val="C40091"/>
                </a:solidFill>
                <a:latin typeface="Times New Roman" pitchFamily="18" charset="0"/>
                <a:cs typeface="Times New Roman" pitchFamily="18" charset="0"/>
              </a:rPr>
              <a:t>t</a:t>
            </a:r>
            <a:r>
              <a:rPr lang="vi-VN" sz="2400" b="1" smtClean="0">
                <a:solidFill>
                  <a:srgbClr val="C40091"/>
                </a:solidFill>
                <a:latin typeface="Times New Roman" pitchFamily="18" charset="0"/>
                <a:cs typeface="Times New Roman" pitchFamily="18" charset="0"/>
              </a:rPr>
              <a:t>yp</a:t>
            </a:r>
            <a:r>
              <a:rPr lang="en-US" sz="2400" b="1" smtClean="0">
                <a:solidFill>
                  <a:srgbClr val="C40091"/>
                </a:solidFill>
                <a:latin typeface="Times New Roman" pitchFamily="18" charset="0"/>
                <a:cs typeface="Times New Roman" pitchFamily="18" charset="0"/>
              </a:rPr>
              <a:t> </a:t>
            </a:r>
            <a:r>
              <a:rPr lang="en-US" sz="2400" b="1" smtClean="0">
                <a:solidFill>
                  <a:srgbClr val="C40091"/>
                </a:solidFill>
                <a:latin typeface="Times New Roman" pitchFamily="18" charset="0"/>
                <a:cs typeface="Times New Roman" pitchFamily="18" charset="0"/>
              </a:rPr>
              <a:t>2)</a:t>
            </a:r>
            <a:endParaRPr lang="vi-VN" sz="2400" b="1" smtClean="0">
              <a:solidFill>
                <a:srgbClr val="C40091"/>
              </a:solidFill>
              <a:latin typeface="Times New Roman" pitchFamily="18" charset="0"/>
              <a:cs typeface="Times New Roman" pitchFamily="18" charset="0"/>
            </a:endParaRPr>
          </a:p>
        </p:txBody>
      </p:sp>
      <p:sp>
        <p:nvSpPr>
          <p:cNvPr id="5" name="Rectangle 4"/>
          <p:cNvSpPr/>
          <p:nvPr/>
        </p:nvSpPr>
        <p:spPr>
          <a:xfrm>
            <a:off x="242142" y="2823336"/>
            <a:ext cx="2638864" cy="430887"/>
          </a:xfrm>
          <a:prstGeom prst="rect">
            <a:avLst/>
          </a:prstGeom>
        </p:spPr>
        <p:txBody>
          <a:bodyPr wrap="none">
            <a:spAutoFit/>
          </a:bodyPr>
          <a:lstStyle/>
          <a:p>
            <a:pPr algn="just"/>
            <a:r>
              <a:rPr lang="vi-VN" sz="2200" b="1" smtClean="0">
                <a:solidFill>
                  <a:srgbClr val="C40091"/>
                </a:solidFill>
                <a:latin typeface="Times New Roman" pitchFamily="18" charset="0"/>
                <a:cs typeface="Times New Roman" pitchFamily="18" charset="0"/>
              </a:rPr>
              <a:t>5.2</a:t>
            </a:r>
            <a:r>
              <a:rPr lang="en-US" sz="2200" b="1" smtClean="0">
                <a:solidFill>
                  <a:srgbClr val="C40091"/>
                </a:solidFill>
                <a:latin typeface="Times New Roman" pitchFamily="18" charset="0"/>
                <a:cs typeface="Times New Roman" pitchFamily="18" charset="0"/>
              </a:rPr>
              <a:t> </a:t>
            </a:r>
            <a:r>
              <a:rPr lang="en-US" sz="2200" b="1" smtClean="0">
                <a:solidFill>
                  <a:srgbClr val="C40091"/>
                </a:solidFill>
                <a:latin typeface="Times New Roman" pitchFamily="18" charset="0"/>
                <a:cs typeface="Times New Roman" pitchFamily="18" charset="0"/>
              </a:rPr>
              <a:t>Mục tiêu điều trị</a:t>
            </a:r>
            <a:endParaRPr lang="vi-VN" sz="2200" b="1" smtClean="0">
              <a:solidFill>
                <a:srgbClr val="C40091"/>
              </a:solidFill>
              <a:latin typeface="Times New Roman" pitchFamily="18" charset="0"/>
              <a:cs typeface="Times New Roman" pitchFamily="18" charset="0"/>
            </a:endParaRPr>
          </a:p>
        </p:txBody>
      </p:sp>
      <p:pic>
        <p:nvPicPr>
          <p:cNvPr id="7" name="Picture 2" descr="Kết quả hình ảnh cho mục tiêu điều trị đái tháo đường"/>
          <p:cNvPicPr>
            <a:picLocks noChangeAspect="1" noChangeArrowheads="1"/>
          </p:cNvPicPr>
          <p:nvPr/>
        </p:nvPicPr>
        <p:blipFill>
          <a:blip r:embed="rId2"/>
          <a:srcRect/>
          <a:stretch>
            <a:fillRect/>
          </a:stretch>
        </p:blipFill>
        <p:spPr bwMode="auto">
          <a:xfrm>
            <a:off x="354840" y="3254223"/>
            <a:ext cx="8461612" cy="3531179"/>
          </a:xfrm>
          <a:prstGeom prst="rect">
            <a:avLst/>
          </a:prstGeom>
          <a:noFill/>
        </p:spPr>
      </p:pic>
    </p:spTree>
    <p:extLst>
      <p:ext uri="{BB962C8B-B14F-4D97-AF65-F5344CB8AC3E}">
        <p14:creationId xmlns:p14="http://schemas.microsoft.com/office/powerpoint/2010/main" val="3747837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895</TotalTime>
  <Words>1784</Words>
  <Application>Microsoft Office PowerPoint</Application>
  <PresentationFormat>On-screen Show (4:3)</PresentationFormat>
  <Paragraphs>223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ƯU VÀ NHƯỢC ĐIỂM CỦA CÁC NHÓM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Nguyên Phùng</dc:creator>
  <cp:lastModifiedBy>Mr</cp:lastModifiedBy>
  <cp:revision>267</cp:revision>
  <dcterms:created xsi:type="dcterms:W3CDTF">2017-02-10T03:20:38Z</dcterms:created>
  <dcterms:modified xsi:type="dcterms:W3CDTF">2017-03-05T03:23:28Z</dcterms:modified>
</cp:coreProperties>
</file>