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72" r:id="rId11"/>
    <p:sldId id="274" r:id="rId12"/>
    <p:sldId id="275" r:id="rId13"/>
    <p:sldId id="276" r:id="rId14"/>
    <p:sldId id="277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C9B2-2416-4306-86E3-21F04106F2D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F3FC-E59C-42DB-BF6A-813C912C8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4886-D7D7-4E9A-AE32-DAC517BF04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0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6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E211-1972-40FF-9BA6-D613FCF17772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615D-CA50-424E-A204-C6813A59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16" y="184482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vi-VN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 PHẾ QUẢN CẤP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214"/>
            <a:ext cx="837043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36525" y="192214"/>
            <a:ext cx="47989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5500" algn="l"/>
                <a:tab pos="4876800" algn="l"/>
              </a:tabLst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 R Ư Ờ N G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Đ Ạ I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H Ọ C  D U Y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 Â N</a:t>
            </a:r>
            <a:endParaRPr kumimoji="0" lang="vi-VN" sz="2000" b="1" i="0" u="none" strike="noStrike" cap="none" normalizeH="0" baseline="0" smtClean="0">
              <a:ln>
                <a:noFill/>
              </a:ln>
              <a:solidFill>
                <a:srgbClr val="632523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5500" algn="l"/>
                <a:tab pos="4876800" algn="l"/>
              </a:tabLst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 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632523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 Ư Ợ C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Kết quả hình ảnh cho viêm phế quản cấ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4005"/>
            <a:ext cx="3779912" cy="32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99792" y="3657600"/>
            <a:ext cx="6336704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500"/>
              </a:lnSpc>
            </a:pP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	GVHD: Th.s Nguyễn Phúc Học</a:t>
            </a:r>
          </a:p>
          <a:p>
            <a:pPr marL="0" lvl="1">
              <a:lnSpc>
                <a:spcPts val="3500"/>
              </a:lnSpc>
            </a:pP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	SVTH: Nhóm 14 - Lớp: PTH 350H </a:t>
            </a:r>
          </a:p>
          <a:p>
            <a:pPr marL="0" lvl="1">
              <a:lnSpc>
                <a:spcPts val="3500"/>
              </a:lnSpc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Phùng Thị Nguyên           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2020526382  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ts val="3500"/>
              </a:lnSpc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	 Nguyễn Đoàn Khánh Trang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2020526256 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ts val="3500"/>
              </a:lnSpc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	 Trần Thị Tranh	     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2020527529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ts val="3500"/>
              </a:lnSpc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	 Lê Thanh Tuấn	      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2021528289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ts val="3500"/>
              </a:lnSpc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	 Võ Trần Tố Vân	      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2020524967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erpin-cod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962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Dextromethorph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"/>
            <a:ext cx="4114800" cy="2971800"/>
          </a:xfrm>
          <a:prstGeom prst="rect">
            <a:avLst/>
          </a:prstGeom>
          <a:noFill/>
        </p:spPr>
      </p:pic>
      <p:pic>
        <p:nvPicPr>
          <p:cNvPr id="2052" name="Picture 4" descr="Kết quả hình ảnh cho prednis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352800"/>
            <a:ext cx="4191000" cy="2978615"/>
          </a:xfrm>
          <a:prstGeom prst="rect">
            <a:avLst/>
          </a:prstGeom>
          <a:noFill/>
        </p:spPr>
      </p:pic>
      <p:pic>
        <p:nvPicPr>
          <p:cNvPr id="2054" name="Picture 6" descr="Kết quả hình ảnh cho Paracetam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352800"/>
            <a:ext cx="4038600" cy="29553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27322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Một số thuốc sử dụng trong điều trị viêm phế quản cấp thể nhẹ</a:t>
            </a:r>
            <a:endParaRPr lang="vi-VN" sz="26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332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u="sng" smtClean="0">
                <a:latin typeface="Times New Roman" pitchFamily="18" charset="0"/>
                <a:cs typeface="Times New Roman" pitchFamily="18" charset="0"/>
              </a:rPr>
              <a:t>ĐIỀUTRỊ</a:t>
            </a:r>
          </a:p>
          <a:p>
            <a:endParaRPr lang="vi-VN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219200"/>
            <a:ext cx="8763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Nếu ho kéo dài và khạc đờm mủ trên 7 ngày, cơ địa bệnh phổi tắc nghẽn mạn tính hoặc có viêm mũi mủ, viêm amiđan, viêm VA, viêm tai giữa phối hợp thì dùng kháng sinh: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Amoxicillin, Amoxicillin/A.clavunique, Cephalosporin thế hệ 1 hoặc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... nếu do vi khuẩn: 2 - 3g/ ngày.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Macrolid: Erythromycin 1,5g/ngày, Azithromycin 150mg x </a:t>
            </a:r>
            <a:endParaRPr lang="vi-VN" sz="2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lần/ngày; Doxycycline 100mg , liều tấn công duy nhất 2 viên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vào</a:t>
            </a:r>
            <a:endParaRPr lang="vi-VN" sz="2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điều trị thứ nhất, sau đó là liều duy trì 1 viên mỗi ngày một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2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cùng thời điểm trong ngày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gian điều trị kháng sinh 7 - 10 ngày, có thể phối hợp 2 kháng sinh.</a:t>
            </a:r>
          </a:p>
          <a:p>
            <a:pPr algn="just">
              <a:lnSpc>
                <a:spcPct val="150000"/>
              </a:lnSpc>
            </a:pPr>
            <a:endParaRPr lang="en-US" sz="230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3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799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nặng:</a:t>
            </a:r>
            <a:endParaRPr lang="vi-VN" sz="3200" b="1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332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u="sng" smtClean="0">
                <a:latin typeface="Times New Roman" pitchFamily="18" charset="0"/>
                <a:cs typeface="Times New Roman" pitchFamily="18" charset="0"/>
              </a:rPr>
              <a:t>ĐIỀUTRỊ</a:t>
            </a:r>
          </a:p>
          <a:p>
            <a:endParaRPr lang="vi-VN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219200"/>
            <a:ext cx="8534400" cy="593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Kết hợp với thuốc long đờm có Acetylcystein 200mg x 3 gói/ngày.</a:t>
            </a:r>
            <a:endParaRPr lang="en-US" sz="2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có dấu hiệu co thắt phế quản: Thuốc giãn phế quản đường phun </a:t>
            </a:r>
            <a:endParaRPr lang="vi-VN" sz="2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hít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như Ventoline, Bricanyl hoặc khí dung Ventolin Nebules 5mg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2 - 4 nang khí dung /ngày hoặc + Salbutamol 4mg , uống 2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– 4</a:t>
            </a:r>
            <a:endParaRPr lang="vi-VN" sz="2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viên/ngày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hoặc + Brinoce 5mg, uống 1 - 2 viên/ngày.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Lưu ý: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hút thuốc lá, tránh tiếp xúc khói bụi trong nhà, tránh môi trường ô nhiễm, giữ ấm vào mùa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lạnh.</a:t>
            </a:r>
            <a:endParaRPr lang="vi-VN" sz="230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trị các nhiễm trùng tai mũi họng, tình trạng suy giảm miễn dịch (nếu có).</a:t>
            </a:r>
          </a:p>
          <a:p>
            <a:pPr marL="342900" lvl="0" indent="-342900" algn="just">
              <a:lnSpc>
                <a:spcPct val="150000"/>
              </a:lnSpc>
            </a:pPr>
            <a:endParaRPr lang="en-US" sz="23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85799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nặng:</a:t>
            </a:r>
            <a:endParaRPr lang="vi-VN" sz="3200" b="1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Kết quả hình ảnh cho Amoxicil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Kết quả hình ảnh cho Amoxicil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04800"/>
            <a:ext cx="4191000" cy="3048000"/>
          </a:xfrm>
          <a:prstGeom prst="rect">
            <a:avLst/>
          </a:prstGeom>
          <a:noFill/>
        </p:spPr>
      </p:pic>
      <p:pic>
        <p:nvPicPr>
          <p:cNvPr id="45062" name="Picture 6" descr="Kết quả hình ảnh cho cephalex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627" y="381000"/>
            <a:ext cx="4127373" cy="2895600"/>
          </a:xfrm>
          <a:prstGeom prst="rect">
            <a:avLst/>
          </a:prstGeom>
          <a:noFill/>
        </p:spPr>
      </p:pic>
      <p:pic>
        <p:nvPicPr>
          <p:cNvPr id="45066" name="Picture 10" descr="Kết quả hình ảnh cho Erythromyc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733800"/>
            <a:ext cx="3886200" cy="2434167"/>
          </a:xfrm>
          <a:prstGeom prst="rect">
            <a:avLst/>
          </a:prstGeom>
          <a:noFill/>
        </p:spPr>
      </p:pic>
      <p:pic>
        <p:nvPicPr>
          <p:cNvPr id="45068" name="Picture 12" descr="Kết quả hình ảnh cho Azithromyc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9" y="3657600"/>
            <a:ext cx="3751385" cy="2514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627322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Một số thuốc sử dụng trong điều trị viêm phế quản cấp thể nặng</a:t>
            </a:r>
            <a:endParaRPr lang="vi-VN" sz="26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Kết quả hình ảnh cho Amoxicil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70" name="Picture 14" descr="Kết quả hình ảnh cho Doxycyc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45072" name="Picture 16" descr="Kết quả hình ảnh cho Acetylcyst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343400" cy="3429000"/>
          </a:xfrm>
          <a:prstGeom prst="rect">
            <a:avLst/>
          </a:prstGeom>
          <a:noFill/>
        </p:spPr>
      </p:pic>
      <p:pic>
        <p:nvPicPr>
          <p:cNvPr id="45074" name="Picture 18" descr="Kết quả hình ảnh cho Ventol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05200"/>
            <a:ext cx="4114800" cy="2960774"/>
          </a:xfrm>
          <a:prstGeom prst="rect">
            <a:avLst/>
          </a:prstGeom>
          <a:noFill/>
        </p:spPr>
      </p:pic>
      <p:pic>
        <p:nvPicPr>
          <p:cNvPr id="45076" name="Picture 20" descr="Kết quả hình ảnh cho Salbutam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2999" y="3505200"/>
            <a:ext cx="3979275" cy="26509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27322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Một số thuốc sử dụng trong điều trị viêm phế quản cấp thể nặng</a:t>
            </a:r>
            <a:endParaRPr lang="vi-VN" sz="26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thank you for list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243"/>
            <a:ext cx="9143999" cy="326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454" y="-12528"/>
            <a:ext cx="853065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NỘI DUNG</a:t>
            </a:r>
          </a:p>
          <a:p>
            <a:pPr marL="457200" lvl="0" indent="-457200">
              <a:buFont typeface="+mj-lt"/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Định nghĩa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Căn nguyên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Virus và nhóm vi khuẩn không điển hình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Vi khuẩn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Các yếu tố hóa, lý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Dị ứng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Yếu tố thuận lợi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Triệu chứng lâm sàng – Chẩn đoán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Biểu hiện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2 giai đoạn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Các xét nghiệm cận lâm sàng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Tiến triển và biến chứng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Điều trị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3241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smtClean="0">
                <a:latin typeface="+mj-lt"/>
              </a:rPr>
              <a:t>1. </a:t>
            </a: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ĐỊNH NGHĨA 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29399"/>
            <a:ext cx="8496944" cy="211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200"/>
              </a:lnSpc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Viêm phế quản cấp (Acute Bronchitis) là tình trạng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viêm cấp tính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niêm mạc phế quản ở người trước đó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phế quản không có tổn thương.</a:t>
            </a:r>
          </a:p>
          <a:p>
            <a:pPr marL="342900" lvl="0" indent="-342900" algn="just">
              <a:lnSpc>
                <a:spcPts val="3200"/>
              </a:lnSpc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Đợt cấp</a:t>
            </a:r>
            <a:r>
              <a:rPr lang="vi-VN" sz="2400" smtClean="0">
                <a:latin typeface="Times New Roman"/>
                <a:cs typeface="Times New Roman"/>
              </a:rPr>
              <a:t>ˮ (viêm phế quản mạn, bệnh phổi tắc nghẽn mạn tính)</a:t>
            </a:r>
          </a:p>
          <a:p>
            <a:pPr lvl="0" algn="just">
              <a:lnSpc>
                <a:spcPts val="3200"/>
              </a:lnSpc>
            </a:pPr>
            <a:r>
              <a:rPr lang="vi-VN" sz="2400" smtClean="0">
                <a:latin typeface="Times New Roman"/>
                <a:cs typeface="Times New Roman"/>
              </a:rPr>
              <a:t>      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Đợt bùng phát</a:t>
            </a:r>
            <a:r>
              <a:rPr lang="vi-VN" sz="2400" smtClean="0">
                <a:latin typeface="Times New Roman"/>
                <a:cs typeface="Times New Roman"/>
              </a:rPr>
              <a:t>ˮ (hiện nay).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ết quả hình ảnh cho viêm phế quản cấ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1384"/>
            <a:ext cx="5040560" cy="4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viêm phế quản cấ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04" y="2801384"/>
            <a:ext cx="4114896" cy="40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3366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CĂN NGUYÊN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118349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Chiếm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50 - 90% các trường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hợp.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virus hay gặp: Rhino virus; Echo virus; Adeno virus;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Myxovirus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influenza và Herpes virus.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trẻ em hay gặp virus hợp bào hô hấp và vi rút á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cúm.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vi khuẩn không điển hình như: Mycoplasma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Pne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monia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Chlamydia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7" y="601524"/>
            <a:ext cx="7200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 Virus và nhóm vi khuẩn không điển hình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ết quả hình ảnh cho Rhino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08920"/>
            <a:ext cx="1532713" cy="15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Echo vi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1532713" cy="15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Adeno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1440160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ết quả hình ảnh cho Herpes vi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712379"/>
            <a:ext cx="2160241" cy="15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ết quả hình ảnh cho Myxovirus influenz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12379"/>
            <a:ext cx="1296143" cy="153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ết quả hình ảnh cho virus á cú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67" y="2707738"/>
            <a:ext cx="1700737" cy="15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1" name="Picture 19" descr="C:\Users\Administrator\Desktop\m_FMR_129_f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7647"/>
            <a:ext cx="2721950" cy="15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Kết quả hình ảnh cho vi khuẩn chlamy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44705"/>
            <a:ext cx="281286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Kết quả hình ảnh cho vi khuẩn chlamy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21" y="5307647"/>
            <a:ext cx="2107697" cy="15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3366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CĂN NGUYÊN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118349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Thường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viêm lan từ đường hô hấp trên xuống, các vi khuẩn gồm: liên cầu khuẩn, phế cầu khuẩn,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mophilus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influenzae, Moraxella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catarrhalis.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vi khuẩn này thường bị bội nhiễm thứ phát sau nhiễm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virus.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ra viêm phế quản cấp còn có thể gặp trong các bệnh: sởi, thuỷ đậu, ho gà, thương hàn, bạch hầu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7" y="601524"/>
            <a:ext cx="7200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 Vi khuẩn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4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Kết quả hình ảnh cho liên cầu khuẩ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48880"/>
            <a:ext cx="1768745" cy="13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47" y="2332825"/>
            <a:ext cx="1879661" cy="13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ết quả hình ảnh cho Haemophilus influenz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1333922" cy="13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24" y="2332825"/>
            <a:ext cx="1584176" cy="13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73334"/>
            <a:ext cx="2229120" cy="1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ết quả hình ảnh cho thủy đậ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73332"/>
            <a:ext cx="2244342" cy="14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ết quả hình ảnh cho ho gà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73332"/>
            <a:ext cx="1861068" cy="1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Kết quả hình ảnh cho bạch hầ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73332"/>
            <a:ext cx="23812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2" y="44624"/>
            <a:ext cx="3366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CĂN NGUYÊN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28" y="985421"/>
            <a:ext cx="8515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Các yếu tố hóa, lý: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hơi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độc ( Clo, Amoniac) , bụi nghề nghiệp,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thuốc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lá, không khí quá khô, ẩm, lạnh, hoặc quá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nóng.</a:t>
            </a:r>
            <a:endParaRPr lang="vi-VN" sz="2800" smtClean="0">
              <a:latin typeface="Times New Roman" pitchFamily="18" charset="0"/>
              <a:cs typeface="Times New Roman" pitchFamily="18" charset="0"/>
            </a:endParaRP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Dị ứng: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ở trẻ em, người lớn bị dị ứng nặng phù Quink, mày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đay.</a:t>
            </a:r>
            <a:endParaRPr lang="vi-VN" sz="2800" smtClean="0">
              <a:latin typeface="Times New Roman" pitchFamily="18" charset="0"/>
              <a:cs typeface="Times New Roman" pitchFamily="18" charset="0"/>
            </a:endParaRP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Yếu tố thuận lợi: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thay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đổi thời tiết, bị nhiễm lạnh, thể địa yếu, mắc bệnh đường hô hấp trên.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4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Kết quả hình ảnh cho Mycoplasma Pneumonia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3325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TRIỆU CHỨNG LÂM SÀNG</a:t>
            </a:r>
            <a:r>
              <a:rPr lang="vi-VN" sz="3200" b="1" u="sng" smtClean="0">
                <a:latin typeface="Times New Roman" pitchFamily="18" charset="0"/>
                <a:cs typeface="Times New Roman" pitchFamily="18" charset="0"/>
              </a:rPr>
              <a:t> - CHẨN ĐOÁN</a:t>
            </a:r>
            <a:endParaRPr lang="vi-VN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48680"/>
            <a:ext cx="9036496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xét nghiệm cận lâm sàng (ít có giá trị chẩn đoán)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ạch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cầu có thể bình thường, tăng khi có bội nhiễm, hoặc giảm (virus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ét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nghiệm đờm: có nhiều xác bạch cầu đa nhân trung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tính.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Cấy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đờm thường có tạp khuẩn, loại vi khuẩn gây bệnh 107 /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ml.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quang phổi: có thể bình thường hoặc rốn phổi đậm.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rốn phổi đậm là g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6" y="393745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3325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u="sng" smtClean="0">
                <a:latin typeface="Times New Roman" pitchFamily="18" charset="0"/>
                <a:cs typeface="Times New Roman" pitchFamily="18" charset="0"/>
              </a:rPr>
              <a:t>TIẾN TRIỂN VÀ BIẾN CHỨNG</a:t>
            </a:r>
            <a:endParaRPr lang="vi-VN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92696"/>
            <a:ext cx="8839200" cy="587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Tiến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viêm phế quản cấp tiến triển lành tính, ở người khoẻ mạnh thường tự khỏi sau 2 tuần, không để lại di chứng gì,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nghiện thuốc lá thường có bội nhiễm và ho khạc đờm kéo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dài.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vi-VN" sz="105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Biến chứng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Viêm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phổi, phế quản phế viêm: thường xảy ra ở người già và trẻ em suy dinh dưỡng.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tính phản ứng của phế quản với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lạnh,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khói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và bụi, kéo dài vài tuần sau viêm phế quản cấp.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hiện bằng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khan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kéo dài hàng tuần lễ.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332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u="sng" smtClean="0">
                <a:latin typeface="Times New Roman" pitchFamily="18" charset="0"/>
                <a:cs typeface="Times New Roman" pitchFamily="18" charset="0"/>
              </a:rPr>
              <a:t>ĐIỀUTRỊ</a:t>
            </a:r>
          </a:p>
          <a:p>
            <a:endParaRPr lang="vi-VN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22487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Chủ yếu điều trị triệu chứng với giữ ấm, tránh lạnh, tránh bụi.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Bỏ hút thuốc lá, hoặc bỏ tiếp xúc với các chất lý, hoá gây độc.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Không cần dùng kháng sinh.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Khi ho khan nhiều, gây mất ngủ có thể cho các thuốc giảm ho như: Codein 15 - 30 mg / 24 giờ hoặc Dextromethorphan 10 - 20mg / 24 giờ ở người lớn hoặc + Một đợt ngắn corticoid đường uống (prednison: 0,5 mg/kg/ngày trong 5 đến 7 ngày).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Thuốc giảm đau, hạ sốt : Paracetamol 0,5g 1 - 2 viên x 3lần/ ngày.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904" y="712886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Thể nhẹ:</a:t>
            </a:r>
            <a:endParaRPr lang="vi-VN" sz="3200" b="1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977</Words>
  <Application>Microsoft Office PowerPoint</Application>
  <PresentationFormat>On-screen Show (4:3)</PresentationFormat>
  <Paragraphs>102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</dc:creator>
  <cp:lastModifiedBy>Mr</cp:lastModifiedBy>
  <cp:revision>78</cp:revision>
  <dcterms:created xsi:type="dcterms:W3CDTF">2017-01-26T12:24:56Z</dcterms:created>
  <dcterms:modified xsi:type="dcterms:W3CDTF">2017-02-04T08:36:28Z</dcterms:modified>
</cp:coreProperties>
</file>