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7"/>
  </p:notesMasterIdLst>
  <p:sldIdLst>
    <p:sldId id="267" r:id="rId2"/>
    <p:sldId id="268" r:id="rId3"/>
    <p:sldId id="265" r:id="rId4"/>
    <p:sldId id="266" r:id="rId5"/>
    <p:sldId id="280" r:id="rId6"/>
    <p:sldId id="269" r:id="rId7"/>
    <p:sldId id="286" r:id="rId8"/>
    <p:sldId id="270" r:id="rId9"/>
    <p:sldId id="285" r:id="rId10"/>
    <p:sldId id="274" r:id="rId11"/>
    <p:sldId id="275" r:id="rId12"/>
    <p:sldId id="284" r:id="rId13"/>
    <p:sldId id="282" r:id="rId14"/>
    <p:sldId id="283" r:id="rId15"/>
    <p:sldId id="279" r:id="rId16"/>
  </p:sldIdLst>
  <p:sldSz cx="9144000" cy="6858000" type="screen4x3"/>
  <p:notesSz cx="6858000" cy="9144000"/>
  <p:defaultTextStyle>
    <a:defPPr>
      <a:defRPr lang="vi-V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5907" autoAdjust="0"/>
  </p:normalViewPr>
  <p:slideViewPr>
    <p:cSldViewPr snapToGrid="0"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CD524-C929-417D-9581-E495CEADDAA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50524-175C-4BE1-A43D-5221526C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7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t>02/04/2017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496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t>02/04/2017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961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t>02/04/2017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922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t>02/04/2017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0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t>02/04/2017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013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t>02/04/2017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051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5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5" y="2505077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7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t>02/04/2017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07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t>02/04/2017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074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t>02/04/2017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375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5" y="987426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1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t>02/04/2017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72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5" y="987426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1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t>02/04/2017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19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2C20-897A-4209-AE00-DDF925F703F3}" type="datetimeFigureOut">
              <a:rPr lang="vi-VN" smtClean="0"/>
              <a:t>02/04/2017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6356354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589F9-8326-4ABB-813E-2620A75BA1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328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518" y="1600266"/>
            <a:ext cx="8694020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KINH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lvl="1" indent="-257175" algn="ctr">
              <a:buFont typeface="Wingdings" pitchFamily="2" charset="2"/>
              <a:buChar char="Ø"/>
            </a:pP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192214"/>
            <a:ext cx="837043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" y="86258"/>
            <a:ext cx="13856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14857"/>
            <a:ext cx="9144000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35792" y="280700"/>
            <a:ext cx="3600409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25" algn="l"/>
                <a:tab pos="3657600" algn="l"/>
              </a:tabLst>
            </a:pPr>
            <a:r>
              <a:rPr lang="en-US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 R Ư Ờ N G</a:t>
            </a:r>
            <a:r>
              <a:rPr lang="vi-VN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Đ Ạ I</a:t>
            </a:r>
            <a:r>
              <a:rPr lang="vi-VN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H Ọ C  D U Y</a:t>
            </a:r>
            <a:r>
              <a:rPr lang="vi-VN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 Â N</a:t>
            </a:r>
            <a:endParaRPr lang="vi-VN" sz="1500" b="1">
              <a:solidFill>
                <a:srgbClr val="632523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25" algn="l"/>
                <a:tab pos="3657600" algn="l"/>
              </a:tabLst>
            </a:pPr>
            <a:r>
              <a:rPr lang="en-US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</a:t>
            </a:r>
            <a:r>
              <a:rPr lang="vi-VN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vi-VN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lang="vi-VN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 </a:t>
            </a:r>
            <a:r>
              <a:rPr lang="vi-VN" sz="15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 Ư Ợ C</a:t>
            </a:r>
            <a:endParaRPr lang="en-US" sz="3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0928" y="3037703"/>
            <a:ext cx="6336704" cy="38808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	GVHD: Th.s Nguyễn Phúc Học</a:t>
            </a:r>
          </a:p>
          <a:p>
            <a:pPr marL="0" lvl="1">
              <a:lnSpc>
                <a:spcPct val="150000"/>
              </a:lnSpc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	SVTH: Nhóm 14 - Lớp: PTH 350H </a:t>
            </a:r>
          </a:p>
          <a:p>
            <a:pPr marL="0" lvl="1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Phùng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Thị Nguyên               2020526382   </a:t>
            </a:r>
          </a:p>
          <a:p>
            <a:pPr marL="0" lvl="1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 Nguyễn Đoàn Khánh Trang 2020526256  </a:t>
            </a:r>
          </a:p>
          <a:p>
            <a:pPr marL="0" lvl="1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 Trần Thị Tranh	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2020527529</a:t>
            </a:r>
          </a:p>
          <a:p>
            <a:pPr marL="0" lvl="1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 Lê Thanh Tuấn	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2021528289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 Võ Trần Tố Vân	          2020524967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8" y="3101487"/>
            <a:ext cx="3448694" cy="37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26" y="27297"/>
            <a:ext cx="7886700" cy="6095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3.Tiến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566684"/>
            <a:ext cx="8761863" cy="5391918"/>
          </a:xfrm>
        </p:spPr>
        <p:txBody>
          <a:bodyPr>
            <a:no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thể,nguyên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nhân,tổn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8-10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ts val="3200"/>
              </a:lnSpc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Tăng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200"/>
              </a:lnSpc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Cơn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sang ban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200"/>
              </a:lnSpc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lớn,cơn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-&gt;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bộ.tăng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não,rối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lọan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200"/>
              </a:lnSpc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Xuất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hóa.Nên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200"/>
              </a:lnSpc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0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53" y="168457"/>
            <a:ext cx="7886700" cy="59616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4" y="1066799"/>
            <a:ext cx="8757138" cy="5627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Sinh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8" y="2689591"/>
            <a:ext cx="3985845" cy="326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45" y="2689591"/>
            <a:ext cx="4129454" cy="32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8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90" y="-614149"/>
            <a:ext cx="7886700" cy="39372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cao,lái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4" y="2535372"/>
            <a:ext cx="429724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0" y="2535372"/>
            <a:ext cx="4352557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93" y="236171"/>
            <a:ext cx="7886700" cy="596167"/>
          </a:xfrm>
        </p:spPr>
        <p:txBody>
          <a:bodyPr>
            <a:norm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4.2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" y="890954"/>
            <a:ext cx="4138246" cy="16529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67" y="590731"/>
            <a:ext cx="3858358" cy="2180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9621" y="2757212"/>
            <a:ext cx="1693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320 đ/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739" y="6257949"/>
            <a:ext cx="2063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6.300 đ/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4062" y="2771223"/>
            <a:ext cx="177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630 đ 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827"/>
            <a:ext cx="4536830" cy="26244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45" y="3607827"/>
            <a:ext cx="3727939" cy="25988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2568" y="6206651"/>
            <a:ext cx="235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80. 692 đ/ chai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15" y="259618"/>
            <a:ext cx="7886700" cy="783736"/>
          </a:xfrm>
        </p:spPr>
        <p:txBody>
          <a:bodyPr>
            <a:norm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1" y="829162"/>
            <a:ext cx="8675077" cy="6028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Vị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Nguyên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8" y="3376247"/>
            <a:ext cx="7408984" cy="32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68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1" y="700211"/>
            <a:ext cx="7913077" cy="16912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CẢM ƠN THẦY VÀ CÁC BẠN ĐÃ LẮNG NGHE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485292"/>
            <a:ext cx="6350000" cy="34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4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8197" y="412192"/>
            <a:ext cx="8811680" cy="61016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nghĩa,nguyên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nhân,phân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loại,bệnh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2.Triệu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Lâm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Xét nghiệm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3.Tiến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4.Điều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4.2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37" y="1753037"/>
            <a:ext cx="4191000" cy="30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35" y="224451"/>
            <a:ext cx="7886700" cy="619611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ĐỊNH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NGUYÊN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BỆNH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5" y="726832"/>
            <a:ext cx="8651630" cy="6002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ngột,quá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mức,đồng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neuron.</a:t>
            </a: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sau:xuất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phút,có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hình,thường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ngột,biểu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ết quả hình ảnh cho động k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1" y="3439235"/>
            <a:ext cx="4329508" cy="28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69" y="3098140"/>
            <a:ext cx="4084662" cy="3428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3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85" y="295877"/>
            <a:ext cx="821933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812" y="196129"/>
            <a:ext cx="8499230" cy="610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vi-VN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lvl="1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 truyền:10-25%</a:t>
            </a:r>
          </a:p>
          <a:p>
            <a:pPr marL="514350" lvl="1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nicotinic,acetylcholin,kênh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lvl="1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1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lều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1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máu:tai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não,phồng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tĩnh-mạch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1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sọ:abcess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não,viêm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não,viêm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 marL="514350" lvl="1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1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rượu,rối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giải,thiếu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CO2,…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31" y="0"/>
            <a:ext cx="8921262" cy="637735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kinh,trong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Bảng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1981.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Bảng phân loại quốc tế năm 1989.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Bảng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1992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ICD-X)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14" y="3011909"/>
            <a:ext cx="8843752" cy="526297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G.40.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kinh.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G.40.0: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ộng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kinh cục bộ vô căn.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G.40.1: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kinh cục bộ triệu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chứng </a:t>
            </a:r>
            <a:endParaRPr lang="vi-VN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cơn cục bộ đơn giản.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G.40.2: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kinh cục bộ triệu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chứng </a:t>
            </a:r>
            <a:endParaRPr lang="vi-VN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cơn cục bộ phức tạp.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G.40.3: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kinh toàn thể vô căn.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G.40.4: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kinh toàn thể khác.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G.40.5: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hội chứng động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kinh </a:t>
            </a:r>
            <a:endParaRPr lang="vi-VN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đặc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vi-VN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vi-VN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vi-VN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G.40.6: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cơn lớn không biệt định.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G.40.7: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cơn nhỏ không biệt định.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G40.8: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kinh khác.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G40.9: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kinh không biệt hiệu.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G41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trạ</a:t>
            </a:r>
            <a:r>
              <a:rPr lang="vi-VN" sz="20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thái động kinh.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0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340" y="0"/>
            <a:ext cx="8839199" cy="6611815"/>
          </a:xfrm>
        </p:spPr>
        <p:txBody>
          <a:bodyPr>
            <a:no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1.4.Bệnh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Khiếm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neurone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kinh.Vì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clorid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neurone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clorid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200"/>
              </a:lnSpc>
              <a:buNone/>
            </a:pPr>
            <a:endParaRPr lang="vi-VN" sz="1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200"/>
              </a:lnSpc>
              <a:buNone/>
            </a:pPr>
            <a:r>
              <a:rPr lang="en-US" sz="2300" b="1" smtClean="0">
                <a:latin typeface="Times New Roman" pitchFamily="18" charset="0"/>
                <a:cs typeface="Times New Roman" pitchFamily="18" charset="0"/>
              </a:rPr>
              <a:t>2.TRIỆU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CHỨNG: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2.1.Lâm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2.1.1.Động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Triệu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:                                                                                                        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,                                                                                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động,co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30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ảo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400"/>
              <a:t> 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92" y="3237056"/>
            <a:ext cx="4588991" cy="31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87" y="338898"/>
            <a:ext cx="8628185" cy="63101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Thường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thương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( 10-20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ngắn,mạnh,có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(1-2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mê,thở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mạnh,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nhanh,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ồn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thở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ngáy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82" y="4980733"/>
            <a:ext cx="3768235" cy="1699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0" y="529736"/>
            <a:ext cx="3896137" cy="2014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0" y="2793756"/>
            <a:ext cx="3896137" cy="20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6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187569"/>
            <a:ext cx="8710246" cy="6506307"/>
          </a:xfrm>
        </p:spPr>
        <p:txBody>
          <a:bodyPr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sz="2300" b="1" smtClean="0">
                <a:latin typeface="Times New Roman" pitchFamily="18" charset="0"/>
                <a:cs typeface="Times New Roman" pitchFamily="18" charset="0"/>
              </a:rPr>
              <a:t>2.1.2</a:t>
            </a:r>
            <a:r>
              <a:rPr lang="vi-VN" sz="23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b="1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hiện:rối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dầm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Thường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200"/>
              </a:lnSpc>
              <a:buNone/>
            </a:pPr>
            <a:r>
              <a:rPr lang="en-US" sz="2300" b="1" smtClean="0">
                <a:latin typeface="Times New Roman" pitchFamily="18" charset="0"/>
                <a:cs typeface="Times New Roman" pitchFamily="18" charset="0"/>
              </a:rPr>
              <a:t>2.1.3</a:t>
            </a:r>
            <a:r>
              <a:rPr lang="vi-VN" sz="23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b="1" smtClean="0">
                <a:latin typeface="Times New Roman" pitchFamily="18" charset="0"/>
                <a:cs typeface="Times New Roman" pitchFamily="18" charset="0"/>
              </a:rPr>
              <a:t>Cơn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                     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ngữ,rối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giác,choáng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300" b="1" smtClean="0">
                <a:latin typeface="Times New Roman" pitchFamily="18" charset="0"/>
                <a:cs typeface="Times New Roman" pitchFamily="18" charset="0"/>
              </a:rPr>
              <a:t>2.1.4</a:t>
            </a:r>
            <a:r>
              <a:rPr lang="vi-VN" sz="23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b="1" smtClean="0">
                <a:latin typeface="Times New Roman" pitchFamily="18" charset="0"/>
                <a:cs typeface="Times New Roman" pitchFamily="18" charset="0"/>
              </a:rPr>
              <a:t>Cơn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37" y="2917102"/>
            <a:ext cx="3736862" cy="2664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36" y="385112"/>
            <a:ext cx="468996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34462"/>
            <a:ext cx="8710979" cy="6271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Xét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(EEG)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-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(CT-scan)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(MRI)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86" y="152400"/>
            <a:ext cx="3903051" cy="1991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87" y="2813539"/>
            <a:ext cx="5076092" cy="2309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755" y="5392615"/>
            <a:ext cx="825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học.sinh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67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1104</Words>
  <Application>Microsoft Office PowerPoint</Application>
  <PresentationFormat>On-screen Show (4:3)</PresentationFormat>
  <Paragraphs>142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1. ĐỊNH NGHĨA, NGUYÊN NHÂN, PHÂN LOẠI, BỆNH SINH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3.Tiến triển và biến chứng</vt:lpstr>
      <vt:lpstr>4.Điều trị:</vt:lpstr>
      <vt:lpstr>- Tránh những công việc có thể gây nguy hiểm cho bệnh nhân khi lên cơn đột ngột như: làm việc ở tầng cao,lái xe,…tuyệt đối kiêng rượu. </vt:lpstr>
      <vt:lpstr>4.2. Điều trị bằng thuốc:</vt:lpstr>
      <vt:lpstr>4.3. Điều trị ngoại khoa: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Nguyên Phùng</dc:creator>
  <cp:lastModifiedBy>Mr</cp:lastModifiedBy>
  <cp:revision>134</cp:revision>
  <dcterms:created xsi:type="dcterms:W3CDTF">2017-02-10T03:20:38Z</dcterms:created>
  <dcterms:modified xsi:type="dcterms:W3CDTF">2017-04-02T08:56:07Z</dcterms:modified>
</cp:coreProperties>
</file>